
<file path=[Content_Types].xml><?xml version="1.0" encoding="utf-8"?>
<Types xmlns="http://schemas.openxmlformats.org/package/2006/content-types">
  <Default Extension="emf" ContentType="image/x-emf"/>
  <Default Extension="gif" ContentType="image/gif"/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96" r:id="rId2"/>
    <p:sldId id="303" r:id="rId3"/>
    <p:sldId id="304" r:id="rId4"/>
    <p:sldId id="281" r:id="rId5"/>
    <p:sldId id="305" r:id="rId6"/>
    <p:sldId id="311" r:id="rId7"/>
    <p:sldId id="312" r:id="rId8"/>
    <p:sldId id="306" r:id="rId9"/>
    <p:sldId id="314" r:id="rId10"/>
    <p:sldId id="318" r:id="rId11"/>
    <p:sldId id="307" r:id="rId12"/>
    <p:sldId id="319" r:id="rId13"/>
    <p:sldId id="321" r:id="rId14"/>
    <p:sldId id="320" r:id="rId15"/>
    <p:sldId id="323" r:id="rId16"/>
    <p:sldId id="322" r:id="rId17"/>
    <p:sldId id="325" r:id="rId18"/>
    <p:sldId id="308" r:id="rId19"/>
    <p:sldId id="288" r:id="rId20"/>
    <p:sldId id="329" r:id="rId21"/>
    <p:sldId id="315" r:id="rId22"/>
    <p:sldId id="316" r:id="rId23"/>
    <p:sldId id="326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a Godinho" initials="AG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0927"/>
    <a:srgbClr val="CD39CD"/>
    <a:srgbClr val="FF0000"/>
    <a:srgbClr val="008000"/>
    <a:srgbClr val="0000FF"/>
    <a:srgbClr val="FFD5D5"/>
    <a:srgbClr val="FFA7A7"/>
    <a:srgbClr val="4F4F54"/>
    <a:srgbClr val="245158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EC20E35-A176-4012-BC5E-935CFFF8708E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55" autoAdjust="0"/>
    <p:restoredTop sz="95706" autoAdjust="0"/>
  </p:normalViewPr>
  <p:slideViewPr>
    <p:cSldViewPr snapToGrid="0" snapToObjects="1">
      <p:cViewPr varScale="1">
        <p:scale>
          <a:sx n="141" d="100"/>
          <a:sy n="141" d="100"/>
        </p:scale>
        <p:origin x="150" y="366"/>
      </p:cViewPr>
      <p:guideLst/>
    </p:cSldViewPr>
  </p:slideViewPr>
  <p:outlineViewPr>
    <p:cViewPr>
      <p:scale>
        <a:sx n="33" d="100"/>
        <a:sy n="33" d="100"/>
      </p:scale>
      <p:origin x="0" y="-12307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72" d="100"/>
          <a:sy n="72" d="100"/>
        </p:scale>
        <p:origin x="3010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CB0CAB-A528-CD45-8F12-922B94DEC18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7AD8C8-453F-104C-B81F-526301CF402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B72EAA-2733-D14F-950A-8F424038586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EBBD38-63DF-604F-9396-6BB8561251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D48731-E0D0-B242-9967-4E9E135D8D3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9750F-00B8-E148-9878-D197EE9CB8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004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DD062E-52F7-A14D-A443-1F385478444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0EE9E-52B8-AA4F-8DD5-ED0FB4E5C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294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25FC4307-AADB-BE47-352D-8E9764B340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42542" y="2075542"/>
            <a:ext cx="2706915" cy="270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105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61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9B3E2A-0B0F-434E-B8B5-23D05F72C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 May 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CECA80-B569-3D47-B163-138B2BA81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T. Telles | Progress on the magnetic flux lens simulations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D8CA65-7C13-A442-AF74-D3BBDBCB2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425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 descr="logooutline.eps">
            <a:extLst>
              <a:ext uri="{FF2B5EF4-FFF2-40B4-BE49-F238E27FC236}">
                <a16:creationId xmlns:a16="http://schemas.microsoft.com/office/drawing/2014/main" id="{ED75A508-7D60-F841-B3C4-7CB2A400A8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130" y="710117"/>
            <a:ext cx="1990424" cy="197042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6F8ADC9-30DB-1243-8F69-09A7AAEA849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7987" y="3429000"/>
            <a:ext cx="11376025" cy="2153265"/>
          </a:xfrm>
        </p:spPr>
        <p:txBody>
          <a:bodyPr anchor="t" anchorCtr="0"/>
          <a:lstStyle>
            <a:lvl1pPr algn="l">
              <a:defRPr sz="5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6D6D28-7860-E045-9091-E722B9476D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988" y="5650824"/>
            <a:ext cx="11376026" cy="549951"/>
          </a:xfrm>
        </p:spPr>
        <p:txBody>
          <a:bodyPr>
            <a:noAutofit/>
          </a:bodyPr>
          <a:lstStyle>
            <a:lvl1pPr marL="0" indent="0" algn="l">
              <a:buNone/>
              <a:defRPr sz="17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3B4A7CD-041C-B2EA-8B83-3451E07EC53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52224" y="714489"/>
            <a:ext cx="2059046" cy="205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8942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 marL="324000" indent="-324000">
              <a:buFont typeface="Arial" charset="0"/>
              <a:buChar char="•"/>
              <a:tabLst/>
              <a:defRPr sz="1800">
                <a:solidFill>
                  <a:schemeClr val="tx2"/>
                </a:solidFill>
              </a:defRPr>
            </a:lvl2pPr>
            <a:lvl3pPr marL="648000" indent="-324000">
              <a:buSzPct val="100000"/>
              <a:buFont typeface="Arial" panose="020B0604020202020204" pitchFamily="34" charset="0"/>
              <a:buChar char="•"/>
              <a:tabLst/>
              <a:defRPr>
                <a:solidFill>
                  <a:schemeClr val="tx2"/>
                </a:solidFill>
              </a:defRPr>
            </a:lvl3pPr>
            <a:lvl4pPr marL="972000" indent="-324000">
              <a:buSzPct val="100000"/>
              <a:buFont typeface="Arial" charset="0"/>
              <a:buChar char="•"/>
              <a:tabLst/>
              <a:defRPr>
                <a:solidFill>
                  <a:schemeClr val="tx2"/>
                </a:solidFill>
              </a:defRPr>
            </a:lvl4pPr>
            <a:lvl5pPr marL="2057400" indent="-228600">
              <a:buSzPct val="100000"/>
              <a:buFont typeface="Arial" charset="0"/>
              <a:buChar char="•"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ED6D585-D452-F44C-919B-4BD50B663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B478EFE-6141-4244-92ED-79EEE9222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 May 2026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FF044A7-6055-B744-AD25-E9D675BB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T. Telles | Progress on the magnetic flux lens simulations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72E3875-F7E3-A247-8E75-A4EC4E794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367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 marL="628650" indent="-261938">
              <a:buFont typeface="Arial" panose="020B0604020202020204" pitchFamily="34" charset="0"/>
              <a:buChar char="•"/>
              <a:tabLst/>
              <a:defRPr sz="1800">
                <a:solidFill>
                  <a:schemeClr val="tx2">
                    <a:lumMod val="50000"/>
                  </a:schemeClr>
                </a:solidFill>
              </a:defRPr>
            </a:lvl2pPr>
            <a:lvl3pPr marL="889000" indent="-260350">
              <a:buSzPct val="100000"/>
              <a:buFont typeface="Arial" panose="020B0604020202020204" pitchFamily="34" charset="0"/>
              <a:buChar char="•"/>
              <a:tabLst/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 marL="1209675" indent="-269875">
              <a:buSzPct val="100000"/>
              <a:buFont typeface="Arial" panose="020B0604020202020204" pitchFamily="34" charset="0"/>
              <a:buChar char="•"/>
              <a:tabLst/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 marL="2057400" indent="-228600">
              <a:buSzPct val="100000"/>
              <a:buFont typeface="Arial" charset="0"/>
              <a:buChar char="•"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ED6D585-D452-F44C-919B-4BD50B663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B478EFE-6141-4244-92ED-79EEE9222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 May 2026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FF044A7-6055-B744-AD25-E9D675BB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T. Telles | Progress on the magnetic flux lens simulations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72E3875-F7E3-A247-8E75-A4EC4E794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512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ED6D585-D452-F44C-919B-4BD50B663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B478EFE-6141-4244-92ED-79EEE9222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 May 2026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FF044A7-6055-B744-AD25-E9D675BB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T. Telles | Progress on the magnetic flux lens simulations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72E3875-F7E3-A247-8E75-A4EC4E794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BAAC3B-64E8-6A4D-B184-3057E6D0D0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988" y="1439863"/>
            <a:ext cx="11376025" cy="4760912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2913320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01A8103C-80BA-7941-AEF5-FB81302B57A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200"/>
            <a:ext cx="12192000" cy="6373323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2" y="-18162"/>
            <a:ext cx="4116387" cy="6394685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/>
          <a:lstStyle>
            <a:lvl1pPr>
              <a:defRPr sz="2800">
                <a:solidFill>
                  <a:schemeClr val="bg1"/>
                </a:solidFill>
              </a:defRPr>
            </a:lvl1pPr>
            <a:lvl2pPr marL="324000" indent="-324000">
              <a:buFont typeface="Arial" charset="0"/>
              <a:buChar char="•"/>
              <a:tabLst/>
              <a:defRPr sz="2100">
                <a:solidFill>
                  <a:schemeClr val="bg1"/>
                </a:solidFill>
              </a:defRPr>
            </a:lvl2pPr>
            <a:lvl3pPr marL="648000" indent="-324000">
              <a:buSzPct val="100000"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3pPr>
            <a:lvl4pPr marL="972000" indent="-324000">
              <a:buSzPct val="100000"/>
              <a:buFont typeface="Arial" charset="0"/>
              <a:buChar char="•"/>
              <a:tabLst/>
              <a:defRPr>
                <a:solidFill>
                  <a:schemeClr val="bg1"/>
                </a:solidFill>
              </a:defRPr>
            </a:lvl4pPr>
            <a:lvl5pPr marL="2057400" indent="-228600">
              <a:buSzPct val="100000"/>
              <a:buFont typeface="Arial" charset="0"/>
              <a:buChar char="•"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B478EFE-6141-4244-92ED-79EEE9222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 May 2026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FF044A7-6055-B744-AD25-E9D675BB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T. Telles | Progress on the magnetic flux lens simulations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72E3875-F7E3-A247-8E75-A4EC4E794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805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7987" y="1592264"/>
            <a:ext cx="5616575" cy="46085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592264"/>
            <a:ext cx="5611813" cy="4608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3A8A69A-7619-C44B-A930-6AC38A3F8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 May 2026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B55D6E3-4871-704B-B795-99BD30EAB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T. Telles | Progress on the magnetic flux lens simulations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EE4B464-E744-A34F-B223-6B554979B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222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and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7" y="1592263"/>
            <a:ext cx="5616575" cy="668337"/>
          </a:xfrm>
        </p:spPr>
        <p:txBody>
          <a:bodyPr anchor="t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7987" y="2427287"/>
            <a:ext cx="5616575" cy="3762376"/>
          </a:xfrm>
        </p:spPr>
        <p:txBody>
          <a:bodyPr/>
          <a:lstStyle>
            <a:lvl1pPr marL="324000" indent="-3240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04966"/>
            <a:ext cx="5616600" cy="655634"/>
          </a:xfrm>
        </p:spPr>
        <p:txBody>
          <a:bodyPr anchor="t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427287"/>
            <a:ext cx="5611813" cy="3762376"/>
          </a:xfrm>
        </p:spPr>
        <p:txBody>
          <a:bodyPr/>
          <a:lstStyle>
            <a:lvl1pPr marL="324000" indent="-3240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B511762-E0C9-6C4A-9015-D9D3D4FF9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 May 2026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2689900-D127-9840-8E06-B694B9FE1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T. Telles | Progress on the magnetic flux lens simulations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B398DFD-572D-D549-8BBF-A86A1DFF0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086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 userDrawn="1">
          <p15:clr>
            <a:srgbClr val="FBAE40"/>
          </p15:clr>
        </p15:guide>
        <p15:guide id="2" orient="horz" pos="1525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9" y="373593"/>
            <a:ext cx="5616574" cy="10657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7987" y="1598658"/>
            <a:ext cx="5616575" cy="4602117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lnSpc>
                <a:spcPct val="100000"/>
              </a:lnSpc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4588863-2E7B-784C-BD2D-8C3D0E7E1D8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67438" y="-1"/>
            <a:ext cx="6024562" cy="6366933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981A2-06D5-5F4B-9504-4CD77560E6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5 May 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F37B2A-B53F-3C4D-BD2B-2DAF3F47C0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G. T. Telles | Progress on the magnetic flux lens simulations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DD1311B-199C-CA4B-81C4-F7ADC1D997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71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2 Picture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9" y="373593"/>
            <a:ext cx="11376024" cy="10657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7987" y="1598658"/>
            <a:ext cx="5616575" cy="4608512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lnSpc>
                <a:spcPct val="100000"/>
              </a:lnSpc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981A2-06D5-5F4B-9504-4CD77560E6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5 May 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F37B2A-B53F-3C4D-BD2B-2DAF3F47C0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G. T. Telles | Progress on the magnetic flux lens simulations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DD1311B-199C-CA4B-81C4-F7ADC1D997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47B07ADD-2F17-5640-985B-72FA646913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67438" y="1592263"/>
            <a:ext cx="5616575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AB41C95B-0CD0-B44F-9130-66CCD53B86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67438" y="3969703"/>
            <a:ext cx="5616575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2036724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9" y="373593"/>
            <a:ext cx="11376024" cy="10657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7987" y="1598658"/>
            <a:ext cx="3708401" cy="4608512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lnSpc>
                <a:spcPct val="120000"/>
              </a:lnSpc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981A2-06D5-5F4B-9504-4CD77560E6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5 May 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F37B2A-B53F-3C4D-BD2B-2DAF3F47C0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G. T. Telles | Progress on the magnetic flux lens simulations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DD1311B-199C-CA4B-81C4-F7ADC1D997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255B7D9F-7313-2F46-8079-FEA6DAA0CF2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75613" y="1592263"/>
            <a:ext cx="3708400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AECDCA30-A5C6-3549-9DAD-01819664F15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24681" y="3969703"/>
            <a:ext cx="3659332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0332EED6-F049-354D-90C1-2CDBDFEB153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59263" y="1592263"/>
            <a:ext cx="3659332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A46E76A3-B525-534D-9396-8E4D08F06F6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259263" y="3978015"/>
            <a:ext cx="3659332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3407050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s and 2 Pictur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7" y="1592263"/>
            <a:ext cx="5616575" cy="668337"/>
          </a:xfrm>
        </p:spPr>
        <p:txBody>
          <a:bodyPr anchor="t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04966"/>
            <a:ext cx="5616600" cy="655634"/>
          </a:xfrm>
        </p:spPr>
        <p:txBody>
          <a:bodyPr anchor="t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125C7E-94FD-9B43-A74A-5A12DA74F2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988" y="2429405"/>
            <a:ext cx="5616575" cy="377983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4B0609-1753-094D-A27B-B1604B6E44F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/>
              <a:t>5 May 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380C24-4584-494A-B2E2-7C02911E02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G. T. Telles | Progress on the magnetic flux lens simulations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9BEDBAA-E014-4E48-AA09-5D0DC18C0C7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35BE112-10C7-F548-91D2-DD3128654F3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72200" y="2420938"/>
            <a:ext cx="5616575" cy="377983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GB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2845831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orient="horz" pos="152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and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7" y="1592263"/>
            <a:ext cx="3708401" cy="668337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 sz="21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75612" y="1604966"/>
            <a:ext cx="3713187" cy="655634"/>
          </a:xfrm>
        </p:spPr>
        <p:txBody>
          <a:bodyPr anchor="t" anchorCtr="0"/>
          <a:lstStyle>
            <a:lvl1pPr marL="0" indent="0">
              <a:spcBef>
                <a:spcPts val="400"/>
              </a:spcBef>
              <a:spcAft>
                <a:spcPts val="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125C7E-94FD-9B43-A74A-5A12DA74F2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989" y="2420938"/>
            <a:ext cx="3708400" cy="377983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C779F7E-9707-2542-A19F-DD09A53038A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75613" y="2416175"/>
            <a:ext cx="3713187" cy="377983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b="1"/>
            </a:lvl1pPr>
          </a:lstStyle>
          <a:p>
            <a:r>
              <a:rPr lang="en-US"/>
              <a:t>Drag and Drop picture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6494478-3D3E-894B-9652-AD035750548C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253846" y="1601227"/>
            <a:ext cx="3708401" cy="668337"/>
          </a:xfrm>
        </p:spPr>
        <p:txBody>
          <a:bodyPr anchor="t" anchorCtr="0"/>
          <a:lstStyle>
            <a:lvl1pPr marL="0" indent="0">
              <a:spcBef>
                <a:spcPts val="400"/>
              </a:spcBef>
              <a:spcAft>
                <a:spcPts val="0"/>
              </a:spcAft>
              <a:buNone/>
              <a:defRPr sz="21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CF540559-B2D9-2E46-A3D6-32F0B01F69A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253848" y="2429902"/>
            <a:ext cx="3708400" cy="377983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5D2BF-D955-984C-BC88-5F6A8BCB9E7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en-US"/>
              <a:t>5 May 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EC0286-4FA5-DB4D-961C-C9035150A22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/>
              <a:t>G. T. Telles | Progress on the magnetic flux lens simulations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3A103EE-A109-9549-821B-7193CDF3E1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8353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orient="horz" pos="152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ictures with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6494478-3D3E-894B-9652-AD035750548C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116386" y="1601376"/>
            <a:ext cx="3960000" cy="1131215"/>
          </a:xfrm>
          <a:solidFill>
            <a:schemeClr val="tx1"/>
          </a:solidFill>
          <a:ln>
            <a:noFill/>
          </a:ln>
        </p:spPr>
        <p:txBody>
          <a:bodyPr lIns="36000" tIns="36000" rIns="36000" bIns="36000" anchor="ctr" anchorCtr="0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CF540559-B2D9-2E46-A3D6-32F0B01F69A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16386" y="2732442"/>
            <a:ext cx="3959225" cy="347729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5D2BF-D955-984C-BC88-5F6A8BCB9E7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en-US"/>
              <a:t>5 May 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EC0286-4FA5-DB4D-961C-C9035150A22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/>
              <a:t>G. T. Telles | Progress on the magnetic flux lens simulations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3A103EE-A109-9549-821B-7193CDF3E1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F0E95B09-A858-4A4A-B159-8C5B917D41E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3275" y="5078524"/>
            <a:ext cx="3960000" cy="1131215"/>
          </a:xfrm>
          <a:solidFill>
            <a:schemeClr val="tx1"/>
          </a:solidFill>
          <a:ln>
            <a:noFill/>
          </a:ln>
        </p:spPr>
        <p:txBody>
          <a:bodyPr lIns="36000" tIns="36000" rIns="36000" bIns="36000" anchor="ctr" anchorCtr="0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2FF76D54-8841-EA4B-B514-DFCE90D05C8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050" y="1601376"/>
            <a:ext cx="3959225" cy="347729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ED6363A-4107-5A4F-9E1E-0E88F802ABE9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8232388" y="5078524"/>
            <a:ext cx="3960000" cy="1131215"/>
          </a:xfrm>
          <a:solidFill>
            <a:schemeClr val="tx1"/>
          </a:solidFill>
          <a:ln>
            <a:noFill/>
          </a:ln>
        </p:spPr>
        <p:txBody>
          <a:bodyPr lIns="36000" tIns="36000" rIns="36000" bIns="36000" anchor="ctr" anchorCtr="0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91039F33-9CD5-004A-9F94-52D16B2EB08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232388" y="1601376"/>
            <a:ext cx="3959225" cy="347729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35502073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orient="horz" pos="152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Horizontal and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125C7E-94FD-9B43-A74A-5A12DA74F2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2776" y="1592263"/>
            <a:ext cx="11376024" cy="2563906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B7AFC8C-E604-7447-B130-D845972B5A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7989" y="4294188"/>
            <a:ext cx="3708400" cy="19065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3933DD4F-F84F-4A45-A378-099F8963A5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67201" y="4294188"/>
            <a:ext cx="3665537" cy="19065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23D880-B3D6-7548-AFF1-D644AAD7B36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5 May 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487D45-A6BD-6040-8ECE-F9608F53134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/>
              <a:t>G. T. Telles | Progress on the magnetic flux lens simulations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1D3D89-638E-6949-858F-F83F83B33D2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6A3085A2-8BF3-9742-B023-7524E7B1C8E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85668" y="4294188"/>
            <a:ext cx="3703132" cy="19065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5685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orient="horz" pos="152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Horizontal and text in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125C7E-94FD-9B43-A74A-5A12DA74F2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592263"/>
            <a:ext cx="12192000" cy="2945870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B7AFC8C-E604-7447-B130-D845972B5A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7989" y="4294188"/>
            <a:ext cx="3708400" cy="1906587"/>
          </a:xfrm>
          <a:solidFill>
            <a:schemeClr val="tx1"/>
          </a:solidFill>
        </p:spPr>
        <p:txBody>
          <a:bodyPr tIns="72000"/>
          <a:lstStyle>
            <a:lvl1pPr algn="ctr">
              <a:defRPr>
                <a:solidFill>
                  <a:schemeClr val="bg2"/>
                </a:solidFill>
              </a:defRPr>
            </a:lvl1pPr>
            <a:lvl2pPr algn="ctr">
              <a:defRPr>
                <a:solidFill>
                  <a:schemeClr val="bg2"/>
                </a:solidFill>
              </a:defRPr>
            </a:lvl2pPr>
            <a:lvl3pPr algn="ctr">
              <a:defRPr>
                <a:solidFill>
                  <a:schemeClr val="bg2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3933DD4F-F84F-4A45-A378-099F8963A5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67201" y="4294188"/>
            <a:ext cx="3665537" cy="1906587"/>
          </a:xfrm>
          <a:solidFill>
            <a:schemeClr val="tx1"/>
          </a:solidFill>
        </p:spPr>
        <p:txBody>
          <a:bodyPr tIns="72000"/>
          <a:lstStyle>
            <a:lvl1pPr algn="ctr">
              <a:defRPr>
                <a:solidFill>
                  <a:schemeClr val="bg2"/>
                </a:solidFill>
              </a:defRPr>
            </a:lvl1pPr>
            <a:lvl2pPr algn="ctr">
              <a:defRPr>
                <a:solidFill>
                  <a:schemeClr val="bg2"/>
                </a:solidFill>
              </a:defRPr>
            </a:lvl2pPr>
            <a:lvl3pPr algn="ctr">
              <a:defRPr>
                <a:solidFill>
                  <a:schemeClr val="bg2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23D880-B3D6-7548-AFF1-D644AAD7B36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5 May 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487D45-A6BD-6040-8ECE-F9608F53134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/>
              <a:t>G. T. Telles | Progress on the magnetic flux lens simulations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1D3D89-638E-6949-858F-F83F83B33D2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6A3085A2-8BF3-9742-B023-7524E7B1C8E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85668" y="4294188"/>
            <a:ext cx="3703132" cy="1906587"/>
          </a:xfrm>
          <a:solidFill>
            <a:schemeClr val="tx1"/>
          </a:solidFill>
        </p:spPr>
        <p:txBody>
          <a:bodyPr tIns="72000"/>
          <a:lstStyle>
            <a:lvl1pPr algn="ctr">
              <a:defRPr>
                <a:solidFill>
                  <a:schemeClr val="bg2"/>
                </a:solidFill>
              </a:defRPr>
            </a:lvl1pPr>
            <a:lvl2pPr algn="ctr">
              <a:defRPr>
                <a:solidFill>
                  <a:schemeClr val="bg2"/>
                </a:solidFill>
              </a:defRPr>
            </a:lvl2pPr>
            <a:lvl3pPr algn="ctr">
              <a:defRPr>
                <a:solidFill>
                  <a:schemeClr val="bg2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83906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orient="horz" pos="152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hapter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7" y="1709738"/>
            <a:ext cx="11376025" cy="285273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7" y="4589463"/>
            <a:ext cx="1137602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FFEBF6-CE90-CC4E-8695-4D9E4AF1C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 May 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6BCDCA-F2B2-9249-AB85-06169E64A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T. Telles | Progress on the magnetic flux lens simulations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B4A1B0-EF49-4F43-ACA9-496419739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323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F8F7083-D188-D543-8008-F25F138E9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 May 2026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A980EB7-C2CB-9D4D-8C5E-3EB093178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T. Telles | Progress on the magnetic flux lens simulations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F74050C-1801-2345-9DC3-F06B163A2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7088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763763-5414-8544-AF6D-F8D5C9B1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 May 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18A5D0-906E-0046-B0F3-96283308C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T. Telles | Progress on the magnetic flux lens simulations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4B140E-F283-BD43-9D8C-905BDA421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437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3059AC4-96B9-704B-82C7-32D5BEFF3254}"/>
              </a:ext>
            </a:extLst>
          </p:cNvPr>
          <p:cNvSpPr txBox="1"/>
          <p:nvPr userDrawn="1"/>
        </p:nvSpPr>
        <p:spPr>
          <a:xfrm>
            <a:off x="407988" y="6196406"/>
            <a:ext cx="11376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fr-CH" dirty="0" err="1"/>
              <a:t>home.cern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5196E8-CA32-8449-8B2F-F83D475BC1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8632" y="4869770"/>
            <a:ext cx="1074737" cy="107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73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106574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9" y="1592263"/>
            <a:ext cx="11376024" cy="46085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01915" y="6424993"/>
            <a:ext cx="177392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50">
                <a:solidFill>
                  <a:schemeClr val="tx1"/>
                </a:solidFill>
              </a:defRPr>
            </a:lvl1pPr>
          </a:lstStyle>
          <a:p>
            <a:r>
              <a:rPr lang="en-US"/>
              <a:t>5 May 2026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07546" y="6424993"/>
            <a:ext cx="68125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5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 </a:t>
            </a:r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AB22024-69B4-1F4F-8860-CB954517F6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5352" y="6424993"/>
            <a:ext cx="678738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50">
                <a:solidFill>
                  <a:schemeClr val="tx1"/>
                </a:solidFill>
              </a:defRPr>
            </a:lvl1pPr>
          </a:lstStyle>
          <a:p>
            <a:r>
              <a:rPr lang="en-GB"/>
              <a:t>G. T. Telles | Progress on the magnetic flux lens simulations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C7B0EED-0D00-C37F-0787-98F0B94C9550}"/>
              </a:ext>
            </a:extLst>
          </p:cNvPr>
          <p:cNvCxnSpPr>
            <a:cxnSpLocks/>
          </p:cNvCxnSpPr>
          <p:nvPr userDrawn="1"/>
        </p:nvCxnSpPr>
        <p:spPr>
          <a:xfrm>
            <a:off x="404070" y="6370802"/>
            <a:ext cx="11379943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B82929EC-EE14-2FC5-158D-B07C2EFC934B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404070" y="6439074"/>
            <a:ext cx="352448" cy="34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869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49" r:id="rId2"/>
    <p:sldLayoutId id="2147483662" r:id="rId3"/>
    <p:sldLayoutId id="2147483650" r:id="rId4"/>
    <p:sldLayoutId id="2147483665" r:id="rId5"/>
    <p:sldLayoutId id="2147483668" r:id="rId6"/>
    <p:sldLayoutId id="2147483674" r:id="rId7"/>
    <p:sldLayoutId id="2147483652" r:id="rId8"/>
    <p:sldLayoutId id="2147483653" r:id="rId9"/>
    <p:sldLayoutId id="2147483661" r:id="rId10"/>
    <p:sldLayoutId id="2147483666" r:id="rId11"/>
    <p:sldLayoutId id="2147483667" r:id="rId12"/>
    <p:sldLayoutId id="2147483658" r:id="rId13"/>
    <p:sldLayoutId id="2147483659" r:id="rId14"/>
    <p:sldLayoutId id="2147483673" r:id="rId15"/>
    <p:sldLayoutId id="2147483660" r:id="rId16"/>
    <p:sldLayoutId id="2147483671" r:id="rId17"/>
    <p:sldLayoutId id="2147483651" r:id="rId18"/>
    <p:sldLayoutId id="2147483654" r:id="rId19"/>
    <p:sldLayoutId id="2147483669" r:id="rId20"/>
    <p:sldLayoutId id="2147483655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Font typeface="Arial"/>
        <a:buNone/>
        <a:tabLst/>
        <a:defRPr sz="2100" b="1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323850" indent="-324000" algn="l" defTabSz="914400" rtl="0" eaLnBrk="1" latinLnBrk="0" hangingPunct="1">
        <a:lnSpc>
          <a:spcPct val="100000"/>
        </a:lnSpc>
        <a:spcBef>
          <a:spcPts val="500"/>
        </a:spcBef>
        <a:spcAft>
          <a:spcPts val="300"/>
        </a:spcAft>
        <a:buFont typeface="Arial" charset="0"/>
        <a:buChar char="•"/>
        <a:tabLst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2pPr>
      <a:lvl3pPr marL="648000" indent="-324000" algn="l" defTabSz="914400" rtl="0" eaLnBrk="1" latinLnBrk="0" hangingPunct="1">
        <a:lnSpc>
          <a:spcPct val="10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tabLst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3pPr>
      <a:lvl4pPr marL="972000" indent="-324000" algn="l" defTabSz="914400" rtl="0" eaLnBrk="1" latinLnBrk="0" hangingPunct="1">
        <a:lnSpc>
          <a:spcPct val="10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tabLst/>
        <a:defRPr sz="16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423" userDrawn="1">
          <p15:clr>
            <a:srgbClr val="F26B43"/>
          </p15:clr>
        </p15:guide>
        <p15:guide id="4" pos="257" userDrawn="1">
          <p15:clr>
            <a:srgbClr val="F26B43"/>
          </p15:clr>
        </p15:guide>
        <p15:guide id="6" pos="3795" userDrawn="1">
          <p15:clr>
            <a:srgbClr val="F26B43"/>
          </p15:clr>
        </p15:guide>
        <p15:guide id="7" pos="3885" userDrawn="1">
          <p15:clr>
            <a:srgbClr val="F26B43"/>
          </p15:clr>
        </p15:guide>
        <p15:guide id="8" pos="5087" userDrawn="1">
          <p15:clr>
            <a:srgbClr val="F26B43"/>
          </p15:clr>
        </p15:guide>
        <p15:guide id="9" pos="4997" userDrawn="1">
          <p15:clr>
            <a:srgbClr val="F26B43"/>
          </p15:clr>
        </p15:guide>
        <p15:guide id="10" pos="2683" userDrawn="1">
          <p15:clr>
            <a:srgbClr val="F26B43"/>
          </p15:clr>
        </p15:guide>
        <p15:guide id="11" pos="2593" userDrawn="1">
          <p15:clr>
            <a:srgbClr val="F26B43"/>
          </p15:clr>
        </p15:guide>
        <p15:guide id="12" orient="horz" pos="3906" userDrawn="1">
          <p15:clr>
            <a:srgbClr val="F26B43"/>
          </p15:clr>
        </p15:guide>
        <p15:guide id="13" orient="horz" pos="2409" userDrawn="1">
          <p15:clr>
            <a:srgbClr val="F26B43"/>
          </p15:clr>
        </p15:guide>
        <p15:guide id="14" orient="horz" pos="913" userDrawn="1">
          <p15:clr>
            <a:srgbClr val="F26B43"/>
          </p15:clr>
        </p15:guide>
        <p15:guide id="15" orient="horz" pos="1003" userDrawn="1">
          <p15:clr>
            <a:srgbClr val="F26B43"/>
          </p15:clr>
        </p15:guide>
        <p15:guide id="16" orient="horz" pos="2500" userDrawn="1">
          <p15:clr>
            <a:srgbClr val="F26B43"/>
          </p15:clr>
        </p15:guide>
        <p15:guide id="17" pos="6312" userDrawn="1">
          <p15:clr>
            <a:srgbClr val="F26B43"/>
          </p15:clr>
        </p15:guide>
        <p15:guide id="18" pos="622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indico.stfc.ac.uk/event/1671/" TargetMode="Externa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17/06/relationships/model3d" Target="../media/model3d1.glb"/><Relationship Id="rId7" Type="http://schemas.openxmlformats.org/officeDocument/2006/relationships/hyperlink" Target="https://proceedings.jacow.org/SRF2009/papers/tuppo053.pdf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openxmlformats.org/officeDocument/2006/relationships/image" Target="../media/image1110.png"/><Relationship Id="rId21" Type="http://schemas.openxmlformats.org/officeDocument/2006/relationships/image" Target="../media/image27.png"/><Relationship Id="rId7" Type="http://schemas.openxmlformats.org/officeDocument/2006/relationships/image" Target="../media/image143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image" Target="../media/image1010.png"/><Relationship Id="rId16" Type="http://schemas.openxmlformats.org/officeDocument/2006/relationships/image" Target="../media/image23.png"/><Relationship Id="rId20" Type="http://schemas.openxmlformats.org/officeDocument/2006/relationships/hyperlink" Target="https://doi.org/10.1093/ptep/ptw049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13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79.png"/><Relationship Id="rId18" Type="http://schemas.openxmlformats.org/officeDocument/2006/relationships/image" Target="../media/image84.png"/><Relationship Id="rId3" Type="http://schemas.openxmlformats.org/officeDocument/2006/relationships/image" Target="../media/image51.png"/><Relationship Id="rId21" Type="http://schemas.openxmlformats.org/officeDocument/2006/relationships/image" Target="../media/image63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17" Type="http://schemas.openxmlformats.org/officeDocument/2006/relationships/image" Target="../media/image83.png"/><Relationship Id="rId2" Type="http://schemas.openxmlformats.org/officeDocument/2006/relationships/image" Target="../media/image50.png"/><Relationship Id="rId16" Type="http://schemas.openxmlformats.org/officeDocument/2006/relationships/image" Target="../media/image82.png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24" Type="http://schemas.openxmlformats.org/officeDocument/2006/relationships/image" Target="../media/image28.jpeg"/><Relationship Id="rId5" Type="http://schemas.openxmlformats.org/officeDocument/2006/relationships/image" Target="../media/image53.png"/><Relationship Id="rId15" Type="http://schemas.openxmlformats.org/officeDocument/2006/relationships/image" Target="../media/image81.png"/><Relationship Id="rId23" Type="http://schemas.openxmlformats.org/officeDocument/2006/relationships/image" Target="../media/image65.png"/><Relationship Id="rId10" Type="http://schemas.openxmlformats.org/officeDocument/2006/relationships/image" Target="../media/image58.png"/><Relationship Id="rId19" Type="http://schemas.openxmlformats.org/officeDocument/2006/relationships/image" Target="../media/image61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80.png"/><Relationship Id="rId22" Type="http://schemas.openxmlformats.org/officeDocument/2006/relationships/image" Target="../media/image6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Relationship Id="rId4" Type="http://schemas.openxmlformats.org/officeDocument/2006/relationships/image" Target="../media/image29.tm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1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20.png"/><Relationship Id="rId18" Type="http://schemas.openxmlformats.org/officeDocument/2006/relationships/image" Target="../media/image113.png"/><Relationship Id="rId3" Type="http://schemas.openxmlformats.org/officeDocument/2006/relationships/image" Target="../media/image101.png"/><Relationship Id="rId21" Type="http://schemas.openxmlformats.org/officeDocument/2006/relationships/image" Target="../media/image73.png"/><Relationship Id="rId7" Type="http://schemas.openxmlformats.org/officeDocument/2006/relationships/image" Target="../media/image105.png"/><Relationship Id="rId12" Type="http://schemas.openxmlformats.org/officeDocument/2006/relationships/image" Target="../media/image110.png"/><Relationship Id="rId2" Type="http://schemas.openxmlformats.org/officeDocument/2006/relationships/image" Target="../media/image100.png"/><Relationship Id="rId16" Type="http://schemas.openxmlformats.org/officeDocument/2006/relationships/image" Target="../media/image111.png"/><Relationship Id="rId20" Type="http://schemas.openxmlformats.org/officeDocument/2006/relationships/image" Target="../media/image1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4.png"/><Relationship Id="rId11" Type="http://schemas.openxmlformats.org/officeDocument/2006/relationships/image" Target="../media/image109.png"/><Relationship Id="rId5" Type="http://schemas.openxmlformats.org/officeDocument/2006/relationships/image" Target="../media/image103.png"/><Relationship Id="rId15" Type="http://schemas.openxmlformats.org/officeDocument/2006/relationships/image" Target="../media/image107.png"/><Relationship Id="rId10" Type="http://schemas.openxmlformats.org/officeDocument/2006/relationships/image" Target="../media/image108.png"/><Relationship Id="rId19" Type="http://schemas.openxmlformats.org/officeDocument/2006/relationships/image" Target="../media/image68.png"/><Relationship Id="rId4" Type="http://schemas.openxmlformats.org/officeDocument/2006/relationships/image" Target="../media/image102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.tmp"/><Relationship Id="rId18" Type="http://schemas.openxmlformats.org/officeDocument/2006/relationships/image" Target="../media/image142.png"/><Relationship Id="rId26" Type="http://schemas.openxmlformats.org/officeDocument/2006/relationships/image" Target="../media/image220.png"/><Relationship Id="rId21" Type="http://schemas.openxmlformats.org/officeDocument/2006/relationships/image" Target="../media/image74.tmp"/><Relationship Id="rId34" Type="http://schemas.openxmlformats.org/officeDocument/2006/relationships/image" Target="../media/image300.png"/><Relationship Id="rId7" Type="http://schemas.openxmlformats.org/officeDocument/2006/relationships/tags" Target="../tags/tag8.xml"/><Relationship Id="rId12" Type="http://schemas.openxmlformats.org/officeDocument/2006/relationships/image" Target="../media/image810.png"/><Relationship Id="rId17" Type="http://schemas.openxmlformats.org/officeDocument/2006/relationships/image" Target="../media/image130.png"/><Relationship Id="rId25" Type="http://schemas.openxmlformats.org/officeDocument/2006/relationships/image" Target="../media/image210.png"/><Relationship Id="rId33" Type="http://schemas.openxmlformats.org/officeDocument/2006/relationships/image" Target="../media/image290.png"/><Relationship Id="rId38" Type="http://schemas.openxmlformats.org/officeDocument/2006/relationships/image" Target="../media/image79.jpeg"/><Relationship Id="rId2" Type="http://schemas.openxmlformats.org/officeDocument/2006/relationships/tags" Target="../tags/tag3.xml"/><Relationship Id="rId16" Type="http://schemas.openxmlformats.org/officeDocument/2006/relationships/image" Target="../media/image73.tmp"/><Relationship Id="rId20" Type="http://schemas.openxmlformats.org/officeDocument/2006/relationships/image" Target="../media/image160.png"/><Relationship Id="rId29" Type="http://schemas.openxmlformats.org/officeDocument/2006/relationships/image" Target="../media/image78.tmp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710.png"/><Relationship Id="rId24" Type="http://schemas.openxmlformats.org/officeDocument/2006/relationships/image" Target="../media/image77.tmp"/><Relationship Id="rId32" Type="http://schemas.openxmlformats.org/officeDocument/2006/relationships/image" Target="../media/image280.png"/><Relationship Id="rId37" Type="http://schemas.openxmlformats.org/officeDocument/2006/relationships/image" Target="../media/image85.png"/><Relationship Id="rId5" Type="http://schemas.openxmlformats.org/officeDocument/2006/relationships/tags" Target="../tags/tag6.xml"/><Relationship Id="rId15" Type="http://schemas.openxmlformats.org/officeDocument/2006/relationships/image" Target="../media/image72.png"/><Relationship Id="rId23" Type="http://schemas.openxmlformats.org/officeDocument/2006/relationships/image" Target="../media/image76.tmp"/><Relationship Id="rId28" Type="http://schemas.openxmlformats.org/officeDocument/2006/relationships/image" Target="../media/image240.png"/><Relationship Id="rId36" Type="http://schemas.openxmlformats.org/officeDocument/2006/relationships/image" Target="../media/image320.png"/><Relationship Id="rId10" Type="http://schemas.openxmlformats.org/officeDocument/2006/relationships/image" Target="../media/image69.png"/><Relationship Id="rId19" Type="http://schemas.openxmlformats.org/officeDocument/2006/relationships/image" Target="../media/image150.png"/><Relationship Id="rId31" Type="http://schemas.openxmlformats.org/officeDocument/2006/relationships/image" Target="../media/image270.png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5.xml"/><Relationship Id="rId14" Type="http://schemas.openxmlformats.org/officeDocument/2006/relationships/image" Target="../media/image71.tmp"/><Relationship Id="rId22" Type="http://schemas.openxmlformats.org/officeDocument/2006/relationships/image" Target="../media/image75.tmp"/><Relationship Id="rId27" Type="http://schemas.openxmlformats.org/officeDocument/2006/relationships/image" Target="../media/image230.png"/><Relationship Id="rId30" Type="http://schemas.openxmlformats.org/officeDocument/2006/relationships/image" Target="../media/image260.png"/><Relationship Id="rId35" Type="http://schemas.openxmlformats.org/officeDocument/2006/relationships/image" Target="../media/image310.png"/><Relationship Id="rId8" Type="http://schemas.openxmlformats.org/officeDocument/2006/relationships/tags" Target="../tags/tag9.xml"/><Relationship Id="rId3" Type="http://schemas.openxmlformats.org/officeDocument/2006/relationships/tags" Target="../tags/tag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hyperlink" Target="https://proceedings.jacow.org/srf2023/papers/mopmb003.pdf" TargetMode="External"/><Relationship Id="rId7" Type="http://schemas.openxmlformats.org/officeDocument/2006/relationships/image" Target="../media/image9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tmp"/><Relationship Id="rId13" Type="http://schemas.openxmlformats.org/officeDocument/2006/relationships/image" Target="../media/image97.tmp"/><Relationship Id="rId3" Type="http://schemas.openxmlformats.org/officeDocument/2006/relationships/tags" Target="../tags/tag12.xml"/><Relationship Id="rId7" Type="http://schemas.openxmlformats.org/officeDocument/2006/relationships/slideLayout" Target="../slideLayouts/slideLayout5.xml"/><Relationship Id="rId12" Type="http://schemas.openxmlformats.org/officeDocument/2006/relationships/image" Target="../media/image96.tmp"/><Relationship Id="rId17" Type="http://schemas.openxmlformats.org/officeDocument/2006/relationships/image" Target="../media/image115.png"/><Relationship Id="rId2" Type="http://schemas.openxmlformats.org/officeDocument/2006/relationships/tags" Target="../tags/tag11.xml"/><Relationship Id="rId16" Type="http://schemas.openxmlformats.org/officeDocument/2006/relationships/image" Target="../media/image112.png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image" Target="../media/image95.tmp"/><Relationship Id="rId5" Type="http://schemas.openxmlformats.org/officeDocument/2006/relationships/tags" Target="../tags/tag14.xml"/><Relationship Id="rId15" Type="http://schemas.openxmlformats.org/officeDocument/2006/relationships/image" Target="../media/image99.png"/><Relationship Id="rId10" Type="http://schemas.openxmlformats.org/officeDocument/2006/relationships/image" Target="../media/image94.tmp"/><Relationship Id="rId4" Type="http://schemas.openxmlformats.org/officeDocument/2006/relationships/tags" Target="../tags/tag13.xml"/><Relationship Id="rId9" Type="http://schemas.openxmlformats.org/officeDocument/2006/relationships/image" Target="../media/image1280.png"/><Relationship Id="rId14" Type="http://schemas.openxmlformats.org/officeDocument/2006/relationships/image" Target="../media/image98.tmp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126.png"/><Relationship Id="rId3" Type="http://schemas.openxmlformats.org/officeDocument/2006/relationships/image" Target="../media/image117.png"/><Relationship Id="rId7" Type="http://schemas.openxmlformats.org/officeDocument/2006/relationships/image" Target="../media/image57.png"/><Relationship Id="rId12" Type="http://schemas.openxmlformats.org/officeDocument/2006/relationships/image" Target="../media/image125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0.png"/><Relationship Id="rId11" Type="http://schemas.openxmlformats.org/officeDocument/2006/relationships/image" Target="../media/image124.png"/><Relationship Id="rId5" Type="http://schemas.openxmlformats.org/officeDocument/2006/relationships/image" Target="../media/image119.png"/><Relationship Id="rId10" Type="http://schemas.openxmlformats.org/officeDocument/2006/relationships/image" Target="../media/image123.png"/><Relationship Id="rId4" Type="http://schemas.openxmlformats.org/officeDocument/2006/relationships/image" Target="../media/image118.png"/><Relationship Id="rId9" Type="http://schemas.openxmlformats.org/officeDocument/2006/relationships/image" Target="../media/image12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0.png"/><Relationship Id="rId13" Type="http://schemas.openxmlformats.org/officeDocument/2006/relationships/image" Target="../media/image79.png"/><Relationship Id="rId18" Type="http://schemas.openxmlformats.org/officeDocument/2006/relationships/image" Target="../media/image84.png"/><Relationship Id="rId3" Type="http://schemas.openxmlformats.org/officeDocument/2006/relationships/image" Target="../media/image690.png"/><Relationship Id="rId21" Type="http://schemas.openxmlformats.org/officeDocument/2006/relationships/image" Target="../media/image870.png"/><Relationship Id="rId7" Type="http://schemas.openxmlformats.org/officeDocument/2006/relationships/image" Target="../media/image730.png"/><Relationship Id="rId12" Type="http://schemas.openxmlformats.org/officeDocument/2006/relationships/image" Target="../media/image78.png"/><Relationship Id="rId17" Type="http://schemas.openxmlformats.org/officeDocument/2006/relationships/image" Target="../media/image83.png"/><Relationship Id="rId2" Type="http://schemas.openxmlformats.org/officeDocument/2006/relationships/image" Target="../media/image680.png"/><Relationship Id="rId16" Type="http://schemas.openxmlformats.org/officeDocument/2006/relationships/image" Target="../media/image82.png"/><Relationship Id="rId20" Type="http://schemas.openxmlformats.org/officeDocument/2006/relationships/image" Target="../media/image86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20.png"/><Relationship Id="rId11" Type="http://schemas.openxmlformats.org/officeDocument/2006/relationships/image" Target="../media/image770.png"/><Relationship Id="rId5" Type="http://schemas.openxmlformats.org/officeDocument/2006/relationships/image" Target="../media/image711.png"/><Relationship Id="rId15" Type="http://schemas.openxmlformats.org/officeDocument/2006/relationships/image" Target="../media/image81.png"/><Relationship Id="rId10" Type="http://schemas.openxmlformats.org/officeDocument/2006/relationships/image" Target="../media/image76.png"/><Relationship Id="rId19" Type="http://schemas.openxmlformats.org/officeDocument/2006/relationships/image" Target="../media/image850.png"/><Relationship Id="rId4" Type="http://schemas.openxmlformats.org/officeDocument/2006/relationships/image" Target="../media/image700.png"/><Relationship Id="rId9" Type="http://schemas.openxmlformats.org/officeDocument/2006/relationships/image" Target="../media/image75.png"/><Relationship Id="rId14" Type="http://schemas.openxmlformats.org/officeDocument/2006/relationships/image" Target="../media/image80.png"/><Relationship Id="rId22" Type="http://schemas.openxmlformats.org/officeDocument/2006/relationships/image" Target="../media/image88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1.png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C55D0-EF65-5184-5180-70C748F9EC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2400" dirty="0"/>
              <a:t>Modelling flux vortex dynamics in type-II superconductors under a thermal gradient-driven phase transition with closed cooling topology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B0DD35-25FE-650C-D3E7-DA9E47CBB6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G. T. Telles and A. L. Macpherson</a:t>
            </a:r>
          </a:p>
          <a:p>
            <a:r>
              <a:rPr lang="en-GB" b="0" dirty="0"/>
              <a:t>21 September 2026</a:t>
            </a:r>
          </a:p>
        </p:txBody>
      </p:sp>
      <p:pic>
        <p:nvPicPr>
          <p:cNvPr id="4" name="Picture 3" descr="12th International Workshop on Thin Films and New Ideas for Pushing the Limits of RF Superconductivity">
            <a:hlinkClick r:id="rId2"/>
            <a:extLst>
              <a:ext uri="{FF2B5EF4-FFF2-40B4-BE49-F238E27FC236}">
                <a16:creationId xmlns:a16="http://schemas.microsoft.com/office/drawing/2014/main" id="{0453E0C1-DCE0-C2FC-B735-BA2317F7A3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118" r="5353" b="23217"/>
          <a:stretch>
            <a:fillRect/>
          </a:stretch>
        </p:blipFill>
        <p:spPr>
          <a:xfrm>
            <a:off x="10977246" y="5717033"/>
            <a:ext cx="1011554" cy="96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345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A8D0B-FFC4-9E65-63A9-121438A78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78" descr="Magnetic field of a dipole magnet – TikZ.net">
            <a:extLst>
              <a:ext uri="{FF2B5EF4-FFF2-40B4-BE49-F238E27FC236}">
                <a16:creationId xmlns:a16="http://schemas.microsoft.com/office/drawing/2014/main" id="{1354A1B1-24B7-7F8C-8937-9DB1652518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2000"/>
          </a:blip>
          <a:stretch>
            <a:fillRect/>
          </a:stretch>
        </p:blipFill>
        <p:spPr>
          <a:xfrm rot="18962023">
            <a:off x="-1779943" y="1687737"/>
            <a:ext cx="9049554" cy="9054326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81" name="3D Model 80" descr="Earth">
                <a:extLst>
                  <a:ext uri="{FF2B5EF4-FFF2-40B4-BE49-F238E27FC236}">
                    <a16:creationId xmlns:a16="http://schemas.microsoft.com/office/drawing/2014/main" id="{3871C6CB-194D-F06B-4D8E-951A8375F95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73201426"/>
                  </p:ext>
                </p:extLst>
              </p:nvPr>
            </p:nvGraphicFramePr>
            <p:xfrm rot="18962023">
              <a:off x="445423" y="3905970"/>
              <a:ext cx="4598819" cy="4617861"/>
            </p:xfrm>
            <a:graphic>
              <a:graphicData uri="http://schemas.microsoft.com/office/drawing/2017/model3d">
                <am3d:model3d r:embed="rId3">
                  <am3d:spPr>
                    <a:xfrm rot="18962023">
                      <a:off x="0" y="0"/>
                      <a:ext cx="4598819" cy="4617861"/>
                    </a:xfrm>
                    <a:prstGeom prst="rect">
                      <a:avLst/>
                    </a:prstGeom>
                  </am3d:spPr>
                  <am3d:camera>
                    <am3d:pos x="0" y="0" z="8146919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000000" d="1000000"/>
                    <am3d:preTrans dx="-3" dy="0" dz="-3"/>
                    <am3d:scale>
                      <am3d:sx n="1000000" d="1000000"/>
                      <am3d:sy n="1000000" d="1000000"/>
                      <am3d:sz n="1000000" d="1000000"/>
                    </am3d:scale>
                    <am3d:rot ax="10294949" ay="1785736" az="10547915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817222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1" name="3D Model 80" descr="Earth">
                <a:extLst>
                  <a:ext uri="{FF2B5EF4-FFF2-40B4-BE49-F238E27FC236}">
                    <a16:creationId xmlns:a16="http://schemas.microsoft.com/office/drawing/2014/main" id="{3871C6CB-194D-F06B-4D8E-951A8375F95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8962023">
                <a:off x="445423" y="3905970"/>
                <a:ext cx="4598819" cy="4617861"/>
              </a:xfrm>
              <a:prstGeom prst="rect">
                <a:avLst/>
              </a:prstGeom>
            </p:spPr>
          </p:pic>
        </mc:Fallback>
      </mc:AlternateContent>
      <p:sp>
        <p:nvSpPr>
          <p:cNvPr id="56" name="Rectangle 55">
            <a:extLst>
              <a:ext uri="{FF2B5EF4-FFF2-40B4-BE49-F238E27FC236}">
                <a16:creationId xmlns:a16="http://schemas.microsoft.com/office/drawing/2014/main" id="{85A181B6-334B-66C4-37F8-19861FDE7ED8}"/>
              </a:ext>
            </a:extLst>
          </p:cNvPr>
          <p:cNvSpPr/>
          <p:nvPr/>
        </p:nvSpPr>
        <p:spPr>
          <a:xfrm>
            <a:off x="407988" y="6373813"/>
            <a:ext cx="11784011" cy="484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4D750CEE-F542-617D-3961-45B27346CFD7}"/>
              </a:ext>
            </a:extLst>
          </p:cNvPr>
          <p:cNvSpPr/>
          <p:nvPr/>
        </p:nvSpPr>
        <p:spPr>
          <a:xfrm rot="2789642">
            <a:off x="3879536" y="1360612"/>
            <a:ext cx="4124805" cy="3048216"/>
          </a:xfrm>
          <a:prstGeom prst="rect">
            <a:avLst/>
          </a:prstGeom>
          <a:gradFill>
            <a:gsLst>
              <a:gs pos="62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7" name="Isosceles Triangle 66">
            <a:extLst>
              <a:ext uri="{FF2B5EF4-FFF2-40B4-BE49-F238E27FC236}">
                <a16:creationId xmlns:a16="http://schemas.microsoft.com/office/drawing/2014/main" id="{F804284A-8307-3D33-9D84-8FC8B285A675}"/>
              </a:ext>
            </a:extLst>
          </p:cNvPr>
          <p:cNvSpPr/>
          <p:nvPr/>
        </p:nvSpPr>
        <p:spPr>
          <a:xfrm>
            <a:off x="5044244" y="0"/>
            <a:ext cx="7138006" cy="6424993"/>
          </a:xfrm>
          <a:prstGeom prst="triangle">
            <a:avLst>
              <a:gd name="adj" fmla="val 1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428271-F870-A48E-D2E2-7F1BE93C19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13733" y="6424993"/>
            <a:ext cx="1053399" cy="365125"/>
          </a:xfrm>
        </p:spPr>
        <p:txBody>
          <a:bodyPr/>
          <a:lstStyle/>
          <a:p>
            <a:r>
              <a:rPr lang="en-US" dirty="0"/>
              <a:t>21 September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E3B7F-47DF-FDE2-79B3-5CB7E408A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5352" y="6424993"/>
            <a:ext cx="8401320" cy="365125"/>
          </a:xfrm>
        </p:spPr>
        <p:txBody>
          <a:bodyPr/>
          <a:lstStyle/>
          <a:p>
            <a:r>
              <a:rPr lang="en-GB" dirty="0"/>
              <a:t>G. T. Telles and A. L. Macpherson | Modelling flux vortex dynamics in type-II superconductors under a thermal gradient-driven phase transition with closed cooling topology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05BE96-A47D-D760-9E42-00CE25655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E45B003-C07C-26B1-25D9-36E029412C80}"/>
              </a:ext>
            </a:extLst>
          </p:cNvPr>
          <p:cNvSpPr/>
          <p:nvPr/>
        </p:nvSpPr>
        <p:spPr>
          <a:xfrm>
            <a:off x="-1" y="-827774"/>
            <a:ext cx="5168901" cy="4167874"/>
          </a:xfrm>
          <a:prstGeom prst="rect">
            <a:avLst/>
          </a:prstGeom>
          <a:gradFill>
            <a:gsLst>
              <a:gs pos="62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FFB5F35-A69A-4751-38DD-7652A183B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493399"/>
          </a:xfrm>
        </p:spPr>
        <p:txBody>
          <a:bodyPr/>
          <a:lstStyle/>
          <a:p>
            <a:r>
              <a:rPr lang="en-US" dirty="0"/>
              <a:t>Trapped flux in SRF cavities: decrease in Q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78F932D5-B911-50F9-A64F-25F34C904013}"/>
              </a:ext>
            </a:extLst>
          </p:cNvPr>
          <p:cNvCxnSpPr>
            <a:cxnSpLocks/>
          </p:cNvCxnSpPr>
          <p:nvPr/>
        </p:nvCxnSpPr>
        <p:spPr>
          <a:xfrm>
            <a:off x="407988" y="6373812"/>
            <a:ext cx="113760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D84F8BF-668F-0810-DA2F-56F3DE54F8C5}"/>
              </a:ext>
            </a:extLst>
          </p:cNvPr>
          <p:cNvGrpSpPr/>
          <p:nvPr/>
        </p:nvGrpSpPr>
        <p:grpSpPr>
          <a:xfrm>
            <a:off x="1257380" y="1662912"/>
            <a:ext cx="2974909" cy="1852936"/>
            <a:chOff x="2027401" y="1911551"/>
            <a:chExt cx="2974909" cy="1852936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18A48021-F4C8-2662-1445-E7476948D4A6}"/>
                </a:ext>
              </a:extLst>
            </p:cNvPr>
            <p:cNvGrpSpPr/>
            <p:nvPr/>
          </p:nvGrpSpPr>
          <p:grpSpPr>
            <a:xfrm>
              <a:off x="2027403" y="1911551"/>
              <a:ext cx="2974907" cy="1377806"/>
              <a:chOff x="2027403" y="1911551"/>
              <a:chExt cx="2974907" cy="1377806"/>
            </a:xfrm>
          </p:grpSpPr>
          <p:sp>
            <p:nvSpPr>
              <p:cNvPr id="12" name="Arc 11">
                <a:extLst>
                  <a:ext uri="{FF2B5EF4-FFF2-40B4-BE49-F238E27FC236}">
                    <a16:creationId xmlns:a16="http://schemas.microsoft.com/office/drawing/2014/main" id="{442B7547-70C6-7F19-7091-8D1AAB819B80}"/>
                  </a:ext>
                </a:extLst>
              </p:cNvPr>
              <p:cNvSpPr/>
              <p:nvPr/>
            </p:nvSpPr>
            <p:spPr>
              <a:xfrm>
                <a:off x="2428747" y="1911551"/>
                <a:ext cx="724072" cy="1377806"/>
              </a:xfrm>
              <a:prstGeom prst="arc">
                <a:avLst>
                  <a:gd name="adj1" fmla="val 10773937"/>
                  <a:gd name="adj2" fmla="val 21521047"/>
                </a:avLst>
              </a:prstGeom>
              <a:ln w="38100"/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Arc 20">
                <a:extLst>
                  <a:ext uri="{FF2B5EF4-FFF2-40B4-BE49-F238E27FC236}">
                    <a16:creationId xmlns:a16="http://schemas.microsoft.com/office/drawing/2014/main" id="{5649D3A2-DFE8-2659-8DEE-AEF7224863D8}"/>
                  </a:ext>
                </a:extLst>
              </p:cNvPr>
              <p:cNvSpPr/>
              <p:nvPr/>
            </p:nvSpPr>
            <p:spPr>
              <a:xfrm>
                <a:off x="3152819" y="1911551"/>
                <a:ext cx="724072" cy="1377806"/>
              </a:xfrm>
              <a:prstGeom prst="arc">
                <a:avLst>
                  <a:gd name="adj1" fmla="val 10773937"/>
                  <a:gd name="adj2" fmla="val 21521047"/>
                </a:avLst>
              </a:prstGeom>
              <a:ln w="38100"/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" name="Arc 22">
                <a:extLst>
                  <a:ext uri="{FF2B5EF4-FFF2-40B4-BE49-F238E27FC236}">
                    <a16:creationId xmlns:a16="http://schemas.microsoft.com/office/drawing/2014/main" id="{A42E39DA-65D8-591B-BBD5-F1CD8411DFD9}"/>
                  </a:ext>
                </a:extLst>
              </p:cNvPr>
              <p:cNvSpPr/>
              <p:nvPr/>
            </p:nvSpPr>
            <p:spPr>
              <a:xfrm>
                <a:off x="3876891" y="1911551"/>
                <a:ext cx="724072" cy="1377806"/>
              </a:xfrm>
              <a:prstGeom prst="arc">
                <a:avLst>
                  <a:gd name="adj1" fmla="val 10773937"/>
                  <a:gd name="adj2" fmla="val 21521047"/>
                </a:avLst>
              </a:prstGeom>
              <a:ln w="38100"/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08E952A5-1B1A-DDC9-BA0F-BA0B0E92B9F8}"/>
                  </a:ext>
                </a:extLst>
              </p:cNvPr>
              <p:cNvCxnSpPr>
                <a:stCxn id="12" idx="0"/>
              </p:cNvCxnSpPr>
              <p:nvPr/>
            </p:nvCxnSpPr>
            <p:spPr>
              <a:xfrm flipH="1" flipV="1">
                <a:off x="2027403" y="2600454"/>
                <a:ext cx="401347" cy="2745"/>
              </a:xfrm>
              <a:prstGeom prst="line">
                <a:avLst/>
              </a:prstGeom>
              <a:ln w="38100"/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285308F3-0F47-59F6-7338-AB0A9D2750A3}"/>
                  </a:ext>
                </a:extLst>
              </p:cNvPr>
              <p:cNvCxnSpPr>
                <a:cxnSpLocks/>
                <a:endCxn id="23" idx="2"/>
              </p:cNvCxnSpPr>
              <p:nvPr/>
            </p:nvCxnSpPr>
            <p:spPr>
              <a:xfrm flipH="1">
                <a:off x="4600937" y="2589380"/>
                <a:ext cx="401373" cy="0"/>
              </a:xfrm>
              <a:prstGeom prst="line">
                <a:avLst/>
              </a:prstGeom>
              <a:ln w="38100"/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A0CC921C-9459-435E-2F21-03F7C8DECA35}"/>
                </a:ext>
              </a:extLst>
            </p:cNvPr>
            <p:cNvGrpSpPr/>
            <p:nvPr/>
          </p:nvGrpSpPr>
          <p:grpSpPr>
            <a:xfrm rot="10800000">
              <a:off x="2027401" y="2386681"/>
              <a:ext cx="2974907" cy="1377806"/>
              <a:chOff x="2027403" y="1911551"/>
              <a:chExt cx="2974907" cy="1377806"/>
            </a:xfrm>
          </p:grpSpPr>
          <p:sp>
            <p:nvSpPr>
              <p:cNvPr id="42" name="Arc 41">
                <a:extLst>
                  <a:ext uri="{FF2B5EF4-FFF2-40B4-BE49-F238E27FC236}">
                    <a16:creationId xmlns:a16="http://schemas.microsoft.com/office/drawing/2014/main" id="{6DF80B23-107C-3EF1-AE15-41508DA52D61}"/>
                  </a:ext>
                </a:extLst>
              </p:cNvPr>
              <p:cNvSpPr/>
              <p:nvPr/>
            </p:nvSpPr>
            <p:spPr>
              <a:xfrm>
                <a:off x="2428747" y="1911551"/>
                <a:ext cx="724072" cy="1377806"/>
              </a:xfrm>
              <a:prstGeom prst="arc">
                <a:avLst>
                  <a:gd name="adj1" fmla="val 10773937"/>
                  <a:gd name="adj2" fmla="val 21521047"/>
                </a:avLst>
              </a:prstGeom>
              <a:ln w="38100"/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" name="Arc 42">
                <a:extLst>
                  <a:ext uri="{FF2B5EF4-FFF2-40B4-BE49-F238E27FC236}">
                    <a16:creationId xmlns:a16="http://schemas.microsoft.com/office/drawing/2014/main" id="{6E3F42DD-7987-A17A-0315-B4B53710F412}"/>
                  </a:ext>
                </a:extLst>
              </p:cNvPr>
              <p:cNvSpPr/>
              <p:nvPr/>
            </p:nvSpPr>
            <p:spPr>
              <a:xfrm>
                <a:off x="3152819" y="1911551"/>
                <a:ext cx="724072" cy="1377806"/>
              </a:xfrm>
              <a:prstGeom prst="arc">
                <a:avLst>
                  <a:gd name="adj1" fmla="val 10773937"/>
                  <a:gd name="adj2" fmla="val 21521047"/>
                </a:avLst>
              </a:prstGeom>
              <a:ln w="38100"/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" name="Arc 43">
                <a:extLst>
                  <a:ext uri="{FF2B5EF4-FFF2-40B4-BE49-F238E27FC236}">
                    <a16:creationId xmlns:a16="http://schemas.microsoft.com/office/drawing/2014/main" id="{D004A9F7-F3CB-CF18-201A-38CCB2F0C05E}"/>
                  </a:ext>
                </a:extLst>
              </p:cNvPr>
              <p:cNvSpPr/>
              <p:nvPr/>
            </p:nvSpPr>
            <p:spPr>
              <a:xfrm>
                <a:off x="3876891" y="1911551"/>
                <a:ext cx="724072" cy="1377806"/>
              </a:xfrm>
              <a:prstGeom prst="arc">
                <a:avLst>
                  <a:gd name="adj1" fmla="val 10773937"/>
                  <a:gd name="adj2" fmla="val 21521047"/>
                </a:avLst>
              </a:prstGeom>
              <a:ln w="38100"/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CAD384C1-6E0D-AB4E-367F-132F2F3E66A5}"/>
                  </a:ext>
                </a:extLst>
              </p:cNvPr>
              <p:cNvCxnSpPr>
                <a:stCxn id="42" idx="0"/>
              </p:cNvCxnSpPr>
              <p:nvPr/>
            </p:nvCxnSpPr>
            <p:spPr>
              <a:xfrm flipH="1" flipV="1">
                <a:off x="2027403" y="2600454"/>
                <a:ext cx="401347" cy="2745"/>
              </a:xfrm>
              <a:prstGeom prst="line">
                <a:avLst/>
              </a:prstGeom>
              <a:ln w="38100"/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1D2E6290-E30A-AEA7-8DB6-DFAE59045F53}"/>
                  </a:ext>
                </a:extLst>
              </p:cNvPr>
              <p:cNvCxnSpPr>
                <a:cxnSpLocks/>
                <a:endCxn id="44" idx="2"/>
              </p:cNvCxnSpPr>
              <p:nvPr/>
            </p:nvCxnSpPr>
            <p:spPr>
              <a:xfrm flipH="1">
                <a:off x="4600937" y="2589380"/>
                <a:ext cx="401373" cy="0"/>
              </a:xfrm>
              <a:prstGeom prst="line">
                <a:avLst/>
              </a:prstGeom>
              <a:ln w="38100"/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8CFF56E6-1233-101E-B092-8F68FAB67594}"/>
                  </a:ext>
                </a:extLst>
              </p:cNvPr>
              <p:cNvSpPr txBox="1"/>
              <p:nvPr/>
            </p:nvSpPr>
            <p:spPr>
              <a:xfrm>
                <a:off x="6397651" y="1546101"/>
                <a:ext cx="5050522" cy="22246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pt-BR" dirty="0"/>
                  <a:t>When cooling down, </a:t>
                </a:r>
                <a:r>
                  <a:rPr lang="pt-BR" b="1" dirty="0"/>
                  <a:t>trapped field </a:t>
                </a:r>
                <a:r>
                  <a:rPr lang="pt-BR" dirty="0"/>
                  <a:t>in SC walls can lead to a </a:t>
                </a:r>
                <a:r>
                  <a:rPr lang="pt-BR" b="1" dirty="0"/>
                  <a:t>decrease in quality factor</a:t>
                </a:r>
                <a:r>
                  <a:rPr lang="pt-BR" dirty="0"/>
                  <a:t>. 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lang="pt-BR" dirty="0"/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pt-BR" dirty="0"/>
                  <a:t>Even DC fields as low as </a:t>
                </a:r>
                <a:r>
                  <a:rPr lang="pt-BR" b="1" dirty="0"/>
                  <a:t>earth’s magnetic field </a:t>
                </a:r>
                <a:r>
                  <a:rPr lang="pt-BR" dirty="0"/>
                  <a:t>(tens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b="0" i="0" smtClean="0">
                        <a:latin typeface="Cambria Math" panose="02040503050406030204" pitchFamily="18" charset="0"/>
                      </a:rPr>
                      <m:t>μT</m:t>
                    </m:r>
                  </m:oMath>
                </a14:m>
                <a:r>
                  <a:rPr lang="pt-BR" dirty="0"/>
                  <a:t>) can have a significant impact.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lang="pt-BR" dirty="0"/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pt-BR" dirty="0"/>
                  <a:t>The </a:t>
                </a:r>
                <a:r>
                  <a:rPr lang="pt-BR" b="1" dirty="0"/>
                  <a:t>cool-down conditions </a:t>
                </a:r>
                <a:r>
                  <a:rPr lang="pt-BR" dirty="0"/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b="0" i="0" smtClean="0">
                        <a:latin typeface="Cambria Math" panose="02040503050406030204" pitchFamily="18" charset="0"/>
                      </a:rPr>
                      <m:t>∇T</m:t>
                    </m:r>
                    <m:r>
                      <a:rPr lang="pt-BR" b="0" i="0" smtClean="0">
                        <a:latin typeface="Cambria Math" panose="02040503050406030204" pitchFamily="18" charset="0"/>
                      </a:rPr>
                      <m:t>, </m:t>
                    </m:r>
                    <m:acc>
                      <m:accPr>
                        <m:chr m:val="̇"/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</m:acc>
                  </m:oMath>
                </a14:m>
                <a:r>
                  <a:rPr lang="pt-BR" dirty="0"/>
                  <a:t>)</a:t>
                </a:r>
                <a:r>
                  <a:rPr lang="pt-BR" b="1" dirty="0"/>
                  <a:t> </a:t>
                </a:r>
                <a:r>
                  <a:rPr lang="pt-BR" dirty="0"/>
                  <a:t>have been shown to influence how much flux is trapped.</a:t>
                </a: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8CFF56E6-1233-101E-B092-8F68FAB675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7651" y="1546101"/>
                <a:ext cx="5050522" cy="2224648"/>
              </a:xfrm>
              <a:prstGeom prst="rect">
                <a:avLst/>
              </a:prstGeom>
              <a:blipFill>
                <a:blip r:embed="rId5"/>
                <a:stretch>
                  <a:fillRect l="-2533" t="-3562" r="-2774" b="-54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1" name="Picture 90">
            <a:extLst>
              <a:ext uri="{FF2B5EF4-FFF2-40B4-BE49-F238E27FC236}">
                <a16:creationId xmlns:a16="http://schemas.microsoft.com/office/drawing/2014/main" id="{DD15ECC9-2FA3-7906-677A-B3BF36AA7F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357" y="6401179"/>
            <a:ext cx="395422" cy="403200"/>
          </a:xfrm>
          <a:prstGeom prst="rect">
            <a:avLst/>
          </a:prstGeom>
        </p:spPr>
      </p:pic>
      <p:sp>
        <p:nvSpPr>
          <p:cNvPr id="92" name="Arrow: Down 91">
            <a:extLst>
              <a:ext uri="{FF2B5EF4-FFF2-40B4-BE49-F238E27FC236}">
                <a16:creationId xmlns:a16="http://schemas.microsoft.com/office/drawing/2014/main" id="{AEB327D3-D5E2-C5D8-9C68-5D064C44E58B}"/>
              </a:ext>
            </a:extLst>
          </p:cNvPr>
          <p:cNvSpPr/>
          <p:nvPr/>
        </p:nvSpPr>
        <p:spPr>
          <a:xfrm>
            <a:off x="4750606" y="1902430"/>
            <a:ext cx="630139" cy="685800"/>
          </a:xfrm>
          <a:prstGeom prst="down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Q</a:t>
            </a:r>
            <a:endParaRPr lang="en-GB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C23CB748-1400-B15C-892D-170B9E5E5F41}"/>
              </a:ext>
            </a:extLst>
          </p:cNvPr>
          <p:cNvSpPr/>
          <p:nvPr/>
        </p:nvSpPr>
        <p:spPr>
          <a:xfrm>
            <a:off x="6354951" y="4506592"/>
            <a:ext cx="5359814" cy="10943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>
                <a:solidFill>
                  <a:schemeClr val="tx1"/>
                </a:solidFill>
              </a:rPr>
              <a:t>A </a:t>
            </a:r>
            <a:r>
              <a:rPr lang="pt-BR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closed cooling topology </a:t>
            </a:r>
            <a:r>
              <a:rPr lang="pt-BR" dirty="0">
                <a:solidFill>
                  <a:schemeClr val="tx1"/>
                </a:solidFill>
              </a:rPr>
              <a:t>causes an entirely different response, playing a pivotal role in defining the amount of flux that penetrates the material.</a:t>
            </a:r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2B6B4FE-6FF1-AD54-BC98-190CCB9771E1}"/>
              </a:ext>
            </a:extLst>
          </p:cNvPr>
          <p:cNvGrpSpPr/>
          <p:nvPr/>
        </p:nvGrpSpPr>
        <p:grpSpPr>
          <a:xfrm>
            <a:off x="11509465" y="3212496"/>
            <a:ext cx="623469" cy="623469"/>
            <a:chOff x="6028253" y="4361129"/>
            <a:chExt cx="623469" cy="623469"/>
          </a:xfrm>
        </p:grpSpPr>
        <p:pic>
          <p:nvPicPr>
            <p:cNvPr id="7" name="Picture 6">
              <a:hlinkClick r:id="rId7"/>
              <a:extLst>
                <a:ext uri="{FF2B5EF4-FFF2-40B4-BE49-F238E27FC236}">
                  <a16:creationId xmlns:a16="http://schemas.microsoft.com/office/drawing/2014/main" id="{31C24876-E4CD-C9E0-BFA0-D8EE0B916E7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6028253" y="4361129"/>
              <a:ext cx="623469" cy="623469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303CED6-2859-7389-26A0-B55D8F8103DE}"/>
                </a:ext>
              </a:extLst>
            </p:cNvPr>
            <p:cNvSpPr/>
            <p:nvPr/>
          </p:nvSpPr>
          <p:spPr>
            <a:xfrm>
              <a:off x="6288088" y="4603750"/>
              <a:ext cx="107950" cy="1349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900" dirty="0">
                  <a:solidFill>
                    <a:srgbClr val="2A0927"/>
                  </a:solidFill>
                </a:rPr>
                <a:t>1</a:t>
              </a:r>
              <a:endParaRPr lang="en-GB" dirty="0">
                <a:solidFill>
                  <a:srgbClr val="2A0927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3418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E1C3B-E5CD-C411-1C19-2AA8F53C6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E6B0B4-D6C9-7B0E-BC03-7A4EE4971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B7131FB-411A-8598-DB62-64E63FEF2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493399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FDF5101-8F92-D368-7E6E-997B6DCC559C}"/>
              </a:ext>
            </a:extLst>
          </p:cNvPr>
          <p:cNvCxnSpPr>
            <a:cxnSpLocks/>
          </p:cNvCxnSpPr>
          <p:nvPr/>
        </p:nvCxnSpPr>
        <p:spPr>
          <a:xfrm>
            <a:off x="407988" y="6373812"/>
            <a:ext cx="113760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A31B9EC-F74E-98ED-BA77-4F1A8B0FDDDE}"/>
              </a:ext>
            </a:extLst>
          </p:cNvPr>
          <p:cNvSpPr txBox="1"/>
          <p:nvPr/>
        </p:nvSpPr>
        <p:spPr>
          <a:xfrm>
            <a:off x="904664" y="1612204"/>
            <a:ext cx="7871036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pt-BR" dirty="0"/>
              <a:t>Vortex dynamics during phase transition</a:t>
            </a:r>
          </a:p>
          <a:p>
            <a:pPr marL="342900" indent="-342900" algn="just">
              <a:buFont typeface="+mj-lt"/>
              <a:buAutoNum type="arabicPeriod"/>
            </a:pPr>
            <a:endParaRPr lang="pt-BR" dirty="0"/>
          </a:p>
          <a:p>
            <a:pPr marL="342900" indent="-342900" algn="just">
              <a:buFont typeface="+mj-lt"/>
              <a:buAutoNum type="arabicPeriod"/>
            </a:pPr>
            <a:r>
              <a:rPr lang="pt-BR" dirty="0"/>
              <a:t>Numerical model: Time-dependent Ginzburg-Landau equations</a:t>
            </a:r>
          </a:p>
          <a:p>
            <a:pPr marL="342900" indent="-342900" algn="just">
              <a:buFont typeface="+mj-lt"/>
              <a:buAutoNum type="arabicPeriod"/>
            </a:pPr>
            <a:endParaRPr lang="pt-BR" dirty="0"/>
          </a:p>
          <a:p>
            <a:pPr marL="342900" indent="-342900" algn="just">
              <a:buFont typeface="+mj-lt"/>
              <a:buAutoNum type="arabicPeriod"/>
            </a:pPr>
            <a:r>
              <a:rPr lang="pt-BR" dirty="0"/>
              <a:t>Results and discussion</a:t>
            </a:r>
          </a:p>
          <a:p>
            <a:pPr marL="342900" indent="-342900" algn="just">
              <a:buFont typeface="+mj-lt"/>
              <a:buAutoNum type="arabicPeriod"/>
            </a:pPr>
            <a:endParaRPr lang="pt-BR" dirty="0"/>
          </a:p>
          <a:p>
            <a:pPr marL="342900" indent="-342900" algn="just">
              <a:buFont typeface="+mj-lt"/>
              <a:buAutoNum type="arabicPeriod"/>
            </a:pPr>
            <a:r>
              <a:rPr lang="pt-BR" dirty="0"/>
              <a:t>Summary and outlook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BDFBD4C-DA93-D5F1-347F-DBAB275EB7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13733" y="6424993"/>
            <a:ext cx="1053399" cy="365125"/>
          </a:xfrm>
        </p:spPr>
        <p:txBody>
          <a:bodyPr/>
          <a:lstStyle/>
          <a:p>
            <a:r>
              <a:rPr lang="en-US" dirty="0"/>
              <a:t>21 September 2026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04E6218-8A25-DF5C-EAA2-CE66F4298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5352" y="6424993"/>
            <a:ext cx="8401320" cy="365125"/>
          </a:xfrm>
        </p:spPr>
        <p:txBody>
          <a:bodyPr/>
          <a:lstStyle/>
          <a:p>
            <a:r>
              <a:rPr lang="en-GB" dirty="0"/>
              <a:t>G. T. Telles and A. L. Macpherson | Modelling flux vortex dynamics in type-II superconductors under a thermal gradient-driven phase transition with closed cooling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344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05D3D-D632-6548-A543-1A5E420CE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Vortex Dynamics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0575E1-C7ED-0540-B2ED-F58802DE80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During phase transition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A406D-49D5-F344-9660-B3DBDE908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47B2ECC-E19D-3738-91F2-214C051341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13733" y="6424993"/>
            <a:ext cx="1053399" cy="365125"/>
          </a:xfrm>
        </p:spPr>
        <p:txBody>
          <a:bodyPr/>
          <a:lstStyle/>
          <a:p>
            <a:r>
              <a:rPr lang="en-US" dirty="0"/>
              <a:t>21 September 2026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4D2348C-9802-9879-AF69-0723D287F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5352" y="6424993"/>
            <a:ext cx="8401320" cy="365125"/>
          </a:xfrm>
        </p:spPr>
        <p:txBody>
          <a:bodyPr/>
          <a:lstStyle/>
          <a:p>
            <a:r>
              <a:rPr lang="en-GB" dirty="0"/>
              <a:t>G. T. Telles and A. L. Macpherson | Modelling flux vortex dynamics in type-II superconductors under a thermal gradient-driven phase transition with closed cooling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914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7462A-B7CA-F34E-89C6-815F29D09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B45B5-8139-027A-FBD6-C50779A39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F786FD-522E-D83D-88DC-6914DDD05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493399"/>
          </a:xfrm>
        </p:spPr>
        <p:txBody>
          <a:bodyPr/>
          <a:lstStyle/>
          <a:p>
            <a:r>
              <a:rPr lang="en-US" dirty="0"/>
              <a:t>Phase transition fronts move with decreasing T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5B310883-D5F5-BA89-865D-04E2CC8E9E2C}"/>
              </a:ext>
            </a:extLst>
          </p:cNvPr>
          <p:cNvCxnSpPr>
            <a:cxnSpLocks/>
          </p:cNvCxnSpPr>
          <p:nvPr/>
        </p:nvCxnSpPr>
        <p:spPr>
          <a:xfrm>
            <a:off x="407988" y="6373812"/>
            <a:ext cx="113760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Group 76">
            <a:extLst>
              <a:ext uri="{FF2B5EF4-FFF2-40B4-BE49-F238E27FC236}">
                <a16:creationId xmlns:a16="http://schemas.microsoft.com/office/drawing/2014/main" id="{CBF1FA55-A4E4-9512-9D7E-A6C3D96100BE}"/>
              </a:ext>
            </a:extLst>
          </p:cNvPr>
          <p:cNvGrpSpPr/>
          <p:nvPr/>
        </p:nvGrpSpPr>
        <p:grpSpPr>
          <a:xfrm>
            <a:off x="1219200" y="1030551"/>
            <a:ext cx="3947831" cy="1883930"/>
            <a:chOff x="1219200" y="1357433"/>
            <a:chExt cx="3947831" cy="1883930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2BC676F8-52F7-9E11-BE3C-740102721020}"/>
                </a:ext>
              </a:extLst>
            </p:cNvPr>
            <p:cNvCxnSpPr/>
            <p:nvPr/>
          </p:nvCxnSpPr>
          <p:spPr>
            <a:xfrm flipV="1">
              <a:off x="2457450" y="1405832"/>
              <a:ext cx="0" cy="1524000"/>
            </a:xfrm>
            <a:prstGeom prst="straightConnector1">
              <a:avLst/>
            </a:prstGeom>
            <a:ln>
              <a:solidFill>
                <a:schemeClr val="tx2"/>
              </a:solidFill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B471FC43-F829-AE9F-FBBA-4C0FB2407F33}"/>
                </a:ext>
              </a:extLst>
            </p:cNvPr>
            <p:cNvCxnSpPr>
              <a:cxnSpLocks/>
            </p:cNvCxnSpPr>
            <p:nvPr/>
          </p:nvCxnSpPr>
          <p:spPr>
            <a:xfrm>
              <a:off x="1219200" y="2929832"/>
              <a:ext cx="3746500" cy="0"/>
            </a:xfrm>
            <a:prstGeom prst="straightConnector1">
              <a:avLst/>
            </a:prstGeom>
            <a:ln>
              <a:solidFill>
                <a:schemeClr val="tx2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44A4B3B-5EE2-E701-3887-8F474D4C8592}"/>
                </a:ext>
              </a:extLst>
            </p:cNvPr>
            <p:cNvCxnSpPr>
              <a:cxnSpLocks/>
            </p:cNvCxnSpPr>
            <p:nvPr/>
          </p:nvCxnSpPr>
          <p:spPr>
            <a:xfrm>
              <a:off x="2457450" y="1713862"/>
              <a:ext cx="2341226" cy="1206142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2249EFAC-9EE6-D9A5-0A71-FFA3454297E8}"/>
                    </a:ext>
                  </a:extLst>
                </p:cNvPr>
                <p:cNvSpPr txBox="1"/>
                <p:nvPr/>
              </p:nvSpPr>
              <p:spPr>
                <a:xfrm>
                  <a:off x="2146887" y="1357433"/>
                  <a:ext cx="20704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GB" dirty="0">
                    <a:solidFill>
                      <a:schemeClr val="tx2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2249EFAC-9EE6-D9A5-0A71-FFA3454297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46887" y="1357433"/>
                  <a:ext cx="207043" cy="276999"/>
                </a:xfrm>
                <a:prstGeom prst="rect">
                  <a:avLst/>
                </a:prstGeom>
                <a:blipFill>
                  <a:blip r:embed="rId2"/>
                  <a:stretch>
                    <a:fillRect l="-23529" r="-23529" b="-1111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78B99DEA-EAE1-C8F1-9A34-3E2C194CAD2C}"/>
                    </a:ext>
                  </a:extLst>
                </p:cNvPr>
                <p:cNvSpPr txBox="1"/>
                <p:nvPr/>
              </p:nvSpPr>
              <p:spPr>
                <a:xfrm>
                  <a:off x="4820826" y="2964364"/>
                  <a:ext cx="19454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dirty="0">
                    <a:solidFill>
                      <a:schemeClr val="tx2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78B99DEA-EAE1-C8F1-9A34-3E2C194CAD2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20826" y="2964364"/>
                  <a:ext cx="194540" cy="276999"/>
                </a:xfrm>
                <a:prstGeom prst="rect">
                  <a:avLst/>
                </a:prstGeom>
                <a:blipFill>
                  <a:blip r:embed="rId3"/>
                  <a:stretch>
                    <a:fillRect l="-15625" r="-9375" b="-222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2B028C62-00BA-ED64-7B70-0F35D55896E4}"/>
                    </a:ext>
                  </a:extLst>
                </p:cNvPr>
                <p:cNvSpPr txBox="1"/>
                <p:nvPr/>
              </p:nvSpPr>
              <p:spPr>
                <a:xfrm>
                  <a:off x="3377823" y="1671120"/>
                  <a:ext cx="1789208" cy="5266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pt-BR" b="0" i="0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∇</m:t>
                        </m:r>
                        <m:r>
                          <a:rPr lang="pt-BR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pt-BR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pt-BR" b="0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BR" b="0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m:rPr>
                                <m:sty m:val="p"/>
                              </m:rPr>
                              <a:rPr lang="pt-BR" b="0" i="0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num>
                          <m:den>
                            <m:r>
                              <a:rPr lang="pt-BR" b="0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pt-BR" b="0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  <m:r>
                          <a:rPr lang="pt-BR" b="0" i="0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pt-BR" b="0" i="0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const</m:t>
                        </m:r>
                        <m:r>
                          <a:rPr lang="pt-BR" b="0" i="0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2B028C62-00BA-ED64-7B70-0F35D55896E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77823" y="1671120"/>
                  <a:ext cx="1789208" cy="52668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412671C9-FD6E-7008-E74C-5B3F60629AEB}"/>
                </a:ext>
              </a:extLst>
            </p:cNvPr>
            <p:cNvCxnSpPr/>
            <p:nvPr/>
          </p:nvCxnSpPr>
          <p:spPr>
            <a:xfrm flipH="1">
              <a:off x="1739900" y="2224982"/>
              <a:ext cx="508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1C5BB7F-06D0-2870-B9E0-3FA83137A3FC}"/>
                    </a:ext>
                  </a:extLst>
                </p:cNvPr>
                <p:cNvSpPr txBox="1"/>
                <p:nvPr/>
              </p:nvSpPr>
              <p:spPr>
                <a:xfrm>
                  <a:off x="1939844" y="1890833"/>
                  <a:ext cx="19588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oMath>
                    </m:oMathPara>
                  </a14:m>
                  <a:endParaRPr lang="en-GB" dirty="0">
                    <a:solidFill>
                      <a:schemeClr val="accent3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1C5BB7F-06D0-2870-B9E0-3FA83137A3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39844" y="1890833"/>
                  <a:ext cx="195887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15625" r="-12500" b="-222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71F93730-9F02-0BA2-9BC4-EEA18DBB6A4F}"/>
                    </a:ext>
                  </a:extLst>
                </p:cNvPr>
                <p:cNvSpPr txBox="1"/>
                <p:nvPr/>
              </p:nvSpPr>
              <p:spPr>
                <a:xfrm>
                  <a:off x="2515368" y="1469894"/>
                  <a:ext cx="27026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b="0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b="0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pt-BR" b="0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chemeClr val="accent3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71F93730-9F02-0BA2-9BC4-EEA18DBB6A4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5368" y="1469894"/>
                  <a:ext cx="270267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20455" b="-13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BE859BD-0521-740E-955C-C586A5DDC67D}"/>
              </a:ext>
            </a:extLst>
          </p:cNvPr>
          <p:cNvGrpSpPr/>
          <p:nvPr/>
        </p:nvGrpSpPr>
        <p:grpSpPr>
          <a:xfrm>
            <a:off x="1222538" y="2914481"/>
            <a:ext cx="4002805" cy="2029652"/>
            <a:chOff x="1238826" y="3581693"/>
            <a:chExt cx="4002805" cy="2029652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4CEC7C9F-AFFD-D243-D945-7F975B650BA1}"/>
                </a:ext>
              </a:extLst>
            </p:cNvPr>
            <p:cNvCxnSpPr/>
            <p:nvPr/>
          </p:nvCxnSpPr>
          <p:spPr>
            <a:xfrm flipV="1">
              <a:off x="2477076" y="3775814"/>
              <a:ext cx="0" cy="1524000"/>
            </a:xfrm>
            <a:prstGeom prst="straightConnector1">
              <a:avLst/>
            </a:prstGeom>
            <a:ln>
              <a:solidFill>
                <a:schemeClr val="tx2"/>
              </a:solidFill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3F2C329-0DBA-99B7-9091-4B37A3B52459}"/>
                </a:ext>
              </a:extLst>
            </p:cNvPr>
            <p:cNvCxnSpPr>
              <a:cxnSpLocks/>
            </p:cNvCxnSpPr>
            <p:nvPr/>
          </p:nvCxnSpPr>
          <p:spPr>
            <a:xfrm>
              <a:off x="1238826" y="5299814"/>
              <a:ext cx="3746500" cy="0"/>
            </a:xfrm>
            <a:prstGeom prst="straightConnector1">
              <a:avLst/>
            </a:prstGeom>
            <a:ln>
              <a:solidFill>
                <a:schemeClr val="tx2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A2BC0E8-3B6A-C43C-4E12-DDDF7598F7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77076" y="3758700"/>
              <a:ext cx="2401475" cy="1541114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F3491D65-A056-A256-BB1C-7CA3EC6FF252}"/>
                    </a:ext>
                  </a:extLst>
                </p:cNvPr>
                <p:cNvSpPr txBox="1"/>
                <p:nvPr/>
              </p:nvSpPr>
              <p:spPr>
                <a:xfrm>
                  <a:off x="2166513" y="3727415"/>
                  <a:ext cx="23916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GB" dirty="0">
                    <a:solidFill>
                      <a:schemeClr val="tx2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F3491D65-A056-A256-BB1C-7CA3EC6FF25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66513" y="3727415"/>
                  <a:ext cx="239168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23077" r="-17949" b="-1111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579EA7F0-B5C1-A23F-806A-8C8BB23309F2}"/>
                    </a:ext>
                  </a:extLst>
                </p:cNvPr>
                <p:cNvSpPr txBox="1"/>
                <p:nvPr/>
              </p:nvSpPr>
              <p:spPr>
                <a:xfrm>
                  <a:off x="4840452" y="5334346"/>
                  <a:ext cx="19454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dirty="0">
                    <a:solidFill>
                      <a:schemeClr val="tx2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579EA7F0-B5C1-A23F-806A-8C8BB23309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40452" y="5334346"/>
                  <a:ext cx="194540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15625" r="-9375" b="-222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676CE2E-09DC-9858-9A94-194C24CF55A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77075" y="3744009"/>
              <a:ext cx="1018757" cy="1555805"/>
            </a:xfrm>
            <a:prstGeom prst="line">
              <a:avLst/>
            </a:prstGeom>
            <a:ln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859B9AC-CB10-4D68-B436-F48C8B500C48}"/>
                </a:ext>
              </a:extLst>
            </p:cNvPr>
            <p:cNvCxnSpPr>
              <a:cxnSpLocks/>
            </p:cNvCxnSpPr>
            <p:nvPr/>
          </p:nvCxnSpPr>
          <p:spPr>
            <a:xfrm>
              <a:off x="2373556" y="4779743"/>
              <a:ext cx="2466896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1A2A2D32-8019-F023-AA1E-862DC77BD45D}"/>
                    </a:ext>
                  </a:extLst>
                </p:cNvPr>
                <p:cNvSpPr txBox="1"/>
                <p:nvPr/>
              </p:nvSpPr>
              <p:spPr>
                <a:xfrm>
                  <a:off x="2838662" y="4029012"/>
                  <a:ext cx="265393" cy="20056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sz="1200" b="0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1200" b="0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sSub>
                              <m:sSubPr>
                                <m:ctrlPr>
                                  <a:rPr lang="pt-BR" sz="1200" b="0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sz="1200" b="0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pt-BR" sz="1200" b="0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GB" sz="1200" dirty="0">
                    <a:solidFill>
                      <a:schemeClr val="accent3"/>
                    </a:solidFill>
                  </a:endParaRPr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1A2A2D32-8019-F023-AA1E-862DC77BD45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8662" y="4029012"/>
                  <a:ext cx="265393" cy="200568"/>
                </a:xfrm>
                <a:prstGeom prst="rect">
                  <a:avLst/>
                </a:prstGeom>
                <a:blipFill>
                  <a:blip r:embed="rId9"/>
                  <a:stretch>
                    <a:fillRect l="-11364" b="-1515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AB2785C4-B59D-FC94-2B47-E5FC8C75E75A}"/>
                    </a:ext>
                  </a:extLst>
                </p:cNvPr>
                <p:cNvSpPr txBox="1"/>
                <p:nvPr/>
              </p:nvSpPr>
              <p:spPr>
                <a:xfrm>
                  <a:off x="4023322" y="4328056"/>
                  <a:ext cx="265393" cy="20056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sz="12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12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sSub>
                              <m:sSubPr>
                                <m:ctrlPr>
                                  <a:rPr lang="pt-BR" sz="12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sz="12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pt-BR" sz="12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GB" sz="12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AB2785C4-B59D-FC94-2B47-E5FC8C75E75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23322" y="4328056"/>
                  <a:ext cx="265393" cy="200568"/>
                </a:xfrm>
                <a:prstGeom prst="rect">
                  <a:avLst/>
                </a:prstGeom>
                <a:blipFill>
                  <a:blip r:embed="rId10"/>
                  <a:stretch>
                    <a:fillRect l="-11364" b="-1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CC475887-F924-5DE2-7AC0-849D1E2C0D20}"/>
                    </a:ext>
                  </a:extLst>
                </p:cNvPr>
                <p:cNvSpPr txBox="1"/>
                <p:nvPr/>
              </p:nvSpPr>
              <p:spPr>
                <a:xfrm>
                  <a:off x="2102150" y="4654439"/>
                  <a:ext cx="226152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sz="1200" b="0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1200" b="0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pt-BR" sz="1200" b="0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oMath>
                    </m:oMathPara>
                  </a14:m>
                  <a:endParaRPr lang="en-GB" sz="1200" dirty="0">
                    <a:solidFill>
                      <a:schemeClr val="accent5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CC475887-F924-5DE2-7AC0-849D1E2C0D2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02150" y="4654439"/>
                  <a:ext cx="226152" cy="184666"/>
                </a:xfrm>
                <a:prstGeom prst="rect">
                  <a:avLst/>
                </a:prstGeom>
                <a:blipFill>
                  <a:blip r:embed="rId11"/>
                  <a:stretch>
                    <a:fillRect l="-13514" b="-13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49595FB-6B6F-FDDF-0F46-FD0CE6408F77}"/>
                </a:ext>
              </a:extLst>
            </p:cNvPr>
            <p:cNvCxnSpPr/>
            <p:nvPr/>
          </p:nvCxnSpPr>
          <p:spPr>
            <a:xfrm>
              <a:off x="2811422" y="4779743"/>
              <a:ext cx="0" cy="520071"/>
            </a:xfrm>
            <a:prstGeom prst="line">
              <a:avLst/>
            </a:prstGeom>
            <a:ln w="19050" cap="flat" cmpd="sng" algn="ctr">
              <a:solidFill>
                <a:schemeClr val="accent6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5D340AE7-F51D-7178-C6F5-5D4D533FDE83}"/>
                </a:ext>
              </a:extLst>
            </p:cNvPr>
            <p:cNvCxnSpPr/>
            <p:nvPr/>
          </p:nvCxnSpPr>
          <p:spPr>
            <a:xfrm>
              <a:off x="3286285" y="4786093"/>
              <a:ext cx="0" cy="520071"/>
            </a:xfrm>
            <a:prstGeom prst="line">
              <a:avLst/>
            </a:prstGeom>
            <a:ln w="19050" cap="flat" cmpd="sng" algn="ctr">
              <a:solidFill>
                <a:schemeClr val="accent6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8F7B16BA-2C7F-0CAF-492D-7D8E12B84386}"/>
                    </a:ext>
                  </a:extLst>
                </p:cNvPr>
                <p:cNvSpPr txBox="1"/>
                <p:nvPr/>
              </p:nvSpPr>
              <p:spPr>
                <a:xfrm>
                  <a:off x="3104055" y="5306164"/>
                  <a:ext cx="364459" cy="3007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sSub>
                              <m:sSubPr>
                                <m:ctrlPr>
                                  <a:rPr lang="pt-BR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pt-BR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8F7B16BA-2C7F-0CAF-492D-7D8E12B8438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04055" y="5306164"/>
                  <a:ext cx="364459" cy="300788"/>
                </a:xfrm>
                <a:prstGeom prst="rect">
                  <a:avLst/>
                </a:prstGeom>
                <a:blipFill>
                  <a:blip r:embed="rId12"/>
                  <a:stretch>
                    <a:fillRect l="-8475" b="-1632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5870813B-5943-8B31-98F5-3358493B2A1E}"/>
                    </a:ext>
                  </a:extLst>
                </p:cNvPr>
                <p:cNvSpPr txBox="1"/>
                <p:nvPr/>
              </p:nvSpPr>
              <p:spPr>
                <a:xfrm>
                  <a:off x="2631944" y="5306164"/>
                  <a:ext cx="364459" cy="3007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sSub>
                              <m:sSubPr>
                                <m:ctrlPr>
                                  <a:rPr lang="pt-BR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pt-BR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5870813B-5943-8B31-98F5-3358493B2A1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31944" y="5306164"/>
                  <a:ext cx="364459" cy="300788"/>
                </a:xfrm>
                <a:prstGeom prst="rect">
                  <a:avLst/>
                </a:prstGeom>
                <a:blipFill>
                  <a:blip r:embed="rId13"/>
                  <a:stretch>
                    <a:fillRect l="-8333" b="-1632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B2576B2-67B9-ED18-6417-465880BFBE76}"/>
                </a:ext>
              </a:extLst>
            </p:cNvPr>
            <p:cNvSpPr txBox="1"/>
            <p:nvPr/>
          </p:nvSpPr>
          <p:spPr>
            <a:xfrm>
              <a:off x="3811020" y="3689415"/>
              <a:ext cx="477695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pt-BR" sz="1400" dirty="0">
                  <a:solidFill>
                    <a:schemeClr val="tx2"/>
                  </a:solidFill>
                </a:rPr>
                <a:t>Mixed</a:t>
              </a:r>
              <a:endParaRPr lang="en-GB" sz="1400" dirty="0">
                <a:solidFill>
                  <a:schemeClr val="tx2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FED4AE0-2B5B-3A88-CDE4-BDFF93090931}"/>
                </a:ext>
              </a:extLst>
            </p:cNvPr>
            <p:cNvSpPr txBox="1"/>
            <p:nvPr/>
          </p:nvSpPr>
          <p:spPr>
            <a:xfrm>
              <a:off x="4515470" y="4306467"/>
              <a:ext cx="726161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pt-BR" sz="1400" dirty="0">
                  <a:solidFill>
                    <a:schemeClr val="tx2"/>
                  </a:solidFill>
                </a:rPr>
                <a:t>Meissner</a:t>
              </a:r>
              <a:endParaRPr lang="en-GB" sz="1400" dirty="0">
                <a:solidFill>
                  <a:schemeClr val="tx2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280132C-3D14-B875-A209-D1BB79C66D97}"/>
                </a:ext>
              </a:extLst>
            </p:cNvPr>
            <p:cNvSpPr txBox="1"/>
            <p:nvPr/>
          </p:nvSpPr>
          <p:spPr>
            <a:xfrm>
              <a:off x="2646860" y="3581693"/>
              <a:ext cx="577081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pt-BR" sz="1400" dirty="0">
                  <a:solidFill>
                    <a:schemeClr val="tx2"/>
                  </a:solidFill>
                </a:rPr>
                <a:t>Normal</a:t>
              </a:r>
              <a:endParaRPr lang="en-GB" sz="1400" dirty="0">
                <a:solidFill>
                  <a:schemeClr val="tx2"/>
                </a:solidFill>
              </a:endParaRPr>
            </a:p>
          </p:txBody>
        </p:sp>
      </p:grpSp>
      <p:sp>
        <p:nvSpPr>
          <p:cNvPr id="78" name="Cube 77">
            <a:extLst>
              <a:ext uri="{FF2B5EF4-FFF2-40B4-BE49-F238E27FC236}">
                <a16:creationId xmlns:a16="http://schemas.microsoft.com/office/drawing/2014/main" id="{A616B8B3-02B9-2413-FCFE-DAA5A54E7456}"/>
              </a:ext>
            </a:extLst>
          </p:cNvPr>
          <p:cNvSpPr/>
          <p:nvPr/>
        </p:nvSpPr>
        <p:spPr>
          <a:xfrm>
            <a:off x="521253" y="5055002"/>
            <a:ext cx="4447786" cy="1009638"/>
          </a:xfrm>
          <a:prstGeom prst="cube">
            <a:avLst>
              <a:gd name="adj" fmla="val 62295"/>
            </a:avLst>
          </a:prstGeom>
          <a:gradFill>
            <a:gsLst>
              <a:gs pos="39000">
                <a:schemeClr val="accent3">
                  <a:lumMod val="60000"/>
                  <a:lumOff val="40000"/>
                </a:schemeClr>
              </a:gs>
              <a:gs pos="40000">
                <a:schemeClr val="bg1"/>
              </a:gs>
              <a:gs pos="50000">
                <a:schemeClr val="bg1"/>
              </a:gs>
              <a:gs pos="51000">
                <a:schemeClr val="accent2"/>
              </a:gs>
            </a:gsLst>
            <a:lin ang="27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Cube 79">
            <a:extLst>
              <a:ext uri="{FF2B5EF4-FFF2-40B4-BE49-F238E27FC236}">
                <a16:creationId xmlns:a16="http://schemas.microsoft.com/office/drawing/2014/main" id="{3B85C9D3-B8D0-C576-64DC-49907FB8CF4A}"/>
              </a:ext>
            </a:extLst>
          </p:cNvPr>
          <p:cNvSpPr/>
          <p:nvPr/>
        </p:nvSpPr>
        <p:spPr>
          <a:xfrm>
            <a:off x="521252" y="5687316"/>
            <a:ext cx="3816625" cy="377322"/>
          </a:xfrm>
          <a:prstGeom prst="cube">
            <a:avLst>
              <a:gd name="adj" fmla="val 0"/>
            </a:avLst>
          </a:prstGeom>
          <a:gradFill>
            <a:gsLst>
              <a:gs pos="39000">
                <a:schemeClr val="accent3">
                  <a:lumMod val="60000"/>
                  <a:lumOff val="40000"/>
                </a:schemeClr>
              </a:gs>
              <a:gs pos="40000">
                <a:schemeClr val="bg1"/>
              </a:gs>
              <a:gs pos="55000">
                <a:schemeClr val="bg1"/>
              </a:gs>
              <a:gs pos="56000">
                <a:schemeClr val="accent2"/>
              </a:gs>
            </a:gsLst>
            <a:lin ang="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115E8AA-6DA1-8DA6-C082-1206439BAA2A}"/>
              </a:ext>
            </a:extLst>
          </p:cNvPr>
          <p:cNvSpPr txBox="1"/>
          <p:nvPr/>
        </p:nvSpPr>
        <p:spPr>
          <a:xfrm>
            <a:off x="1229162" y="5265736"/>
            <a:ext cx="57708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pt-BR" sz="1400" dirty="0">
                <a:solidFill>
                  <a:schemeClr val="tx2"/>
                </a:solidFill>
              </a:rPr>
              <a:t>Normal</a:t>
            </a:r>
            <a:endParaRPr lang="en-GB" sz="1400" dirty="0">
              <a:solidFill>
                <a:schemeClr val="tx2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6071E48-0812-CE09-195E-F8034F7753EE}"/>
              </a:ext>
            </a:extLst>
          </p:cNvPr>
          <p:cNvSpPr txBox="1"/>
          <p:nvPr/>
        </p:nvSpPr>
        <p:spPr>
          <a:xfrm>
            <a:off x="3479544" y="5265736"/>
            <a:ext cx="72616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pt-BR" sz="1400" dirty="0">
                <a:solidFill>
                  <a:schemeClr val="tx2"/>
                </a:solidFill>
              </a:rPr>
              <a:t>Meissner</a:t>
            </a:r>
            <a:endParaRPr lang="en-GB" sz="1400" dirty="0">
              <a:solidFill>
                <a:schemeClr val="tx2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F818558F-EF24-0FBD-A2C3-25B138999E7D}"/>
              </a:ext>
            </a:extLst>
          </p:cNvPr>
          <p:cNvSpPr txBox="1"/>
          <p:nvPr/>
        </p:nvSpPr>
        <p:spPr>
          <a:xfrm rot="18883904">
            <a:off x="2439174" y="5278024"/>
            <a:ext cx="47769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pt-BR" sz="1400" dirty="0">
                <a:solidFill>
                  <a:schemeClr val="tx2"/>
                </a:solidFill>
              </a:rPr>
              <a:t>Mixed</a:t>
            </a:r>
            <a:endParaRPr lang="en-GB" sz="1400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97C9C68F-8674-51D2-476D-841A94EBAFF7}"/>
                  </a:ext>
                </a:extLst>
              </p:cNvPr>
              <p:cNvSpPr txBox="1"/>
              <p:nvPr/>
            </p:nvSpPr>
            <p:spPr>
              <a:xfrm>
                <a:off x="6033166" y="1275808"/>
                <a:ext cx="13994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𝑇𝑥</m:t>
                      </m:r>
                    </m:oMath>
                  </m:oMathPara>
                </a14:m>
                <a:endParaRPr lang="en-GB" i="1" dirty="0"/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97C9C68F-8674-51D2-476D-841A94EBAF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3166" y="1275808"/>
                <a:ext cx="1399421" cy="276999"/>
              </a:xfrm>
              <a:prstGeom prst="rect">
                <a:avLst/>
              </a:prstGeom>
              <a:blipFill>
                <a:blip r:embed="rId14"/>
                <a:stretch>
                  <a:fillRect l="-3493" r="-1747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60985666-31C1-ED87-6801-6EABE4E7F2C8}"/>
                  </a:ext>
                </a:extLst>
              </p:cNvPr>
              <p:cNvSpPr txBox="1"/>
              <p:nvPr/>
            </p:nvSpPr>
            <p:spPr>
              <a:xfrm>
                <a:off x="8628653" y="1874395"/>
                <a:ext cx="1501758" cy="6175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1,2</m:t>
                              </m:r>
                            </m:sub>
                          </m:sSub>
                        </m:sub>
                      </m:sSub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  <m:t>1,2</m:t>
                                  </m:r>
                                </m:sub>
                              </m:sSub>
                            </m:sub>
                            <m:sup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m:rPr>
                              <m:sty m:val="p"/>
                            </m:rPr>
                            <a:rPr lang="pt-BR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60985666-31C1-ED87-6801-6EABE4E7F2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8653" y="1874395"/>
                <a:ext cx="1501758" cy="617541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B51AE942-6683-DEC4-9BA3-D8B5AE754BF8}"/>
                  </a:ext>
                </a:extLst>
              </p:cNvPr>
              <p:cNvSpPr txBox="1"/>
              <p:nvPr/>
            </p:nvSpPr>
            <p:spPr>
              <a:xfrm>
                <a:off x="6024290" y="1911099"/>
                <a:ext cx="1806841" cy="5653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1,2</m:t>
                              </m:r>
                            </m:sub>
                          </m:sSub>
                        </m:sub>
                      </m:sSub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sSub>
                            <m:sSub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1,2</m:t>
                              </m:r>
                            </m:sub>
                          </m:sSub>
                        </m:sub>
                        <m:sup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m:rPr>
                          <m:nor/>
                        </m:rPr>
                        <a:rPr lang="pt-BR" i="0" dirty="0"/>
                        <m:t> </m:t>
                      </m:r>
                      <m:f>
                        <m:f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pt-BR"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sSub>
                            <m:sSub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r>
                        <a:rPr lang="pt-BR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B51AE942-6683-DEC4-9BA3-D8B5AE754B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4290" y="1911099"/>
                <a:ext cx="1806841" cy="56534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B5041C75-F5EB-6B98-8E93-FB1CCB9B78E2}"/>
                  </a:ext>
                </a:extLst>
              </p:cNvPr>
              <p:cNvSpPr txBox="1"/>
              <p:nvPr/>
            </p:nvSpPr>
            <p:spPr>
              <a:xfrm>
                <a:off x="6086398" y="2796456"/>
                <a:ext cx="3674404" cy="6304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b="0" i="0" smtClean="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pt-BR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pt-BR" b="0" i="0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pt-BR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Sup>
                                <m:sSubSup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pt-BR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sub>
                                <m:sup>
                                  <m:r>
                                    <a:rPr lang="pt-BR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den>
                          </m:f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Sup>
                                <m:sSubSup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pt-BR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b>
                                <m:sup>
                                  <m:r>
                                    <a:rPr lang="pt-BR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B5041C75-F5EB-6B98-8E93-FB1CCB9B78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6398" y="2796456"/>
                <a:ext cx="3674404" cy="63049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CC1389C6-8DF7-25FD-2A46-C8F9FC929B75}"/>
                  </a:ext>
                </a:extLst>
              </p:cNvPr>
              <p:cNvSpPr txBox="1"/>
              <p:nvPr/>
            </p:nvSpPr>
            <p:spPr>
              <a:xfrm>
                <a:off x="6086398" y="3833943"/>
                <a:ext cx="3910622" cy="6304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acc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</m:sSub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sub>
                          </m:sSub>
                        </m:e>
                      </m:d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pt-BR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pt-BR" b="0" i="0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pt-BR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f>
                        <m:f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Sup>
                                <m:sSubSup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pt-BR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sub>
                                <m:sup>
                                  <m:r>
                                    <a:rPr lang="pt-BR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den>
                          </m:f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Sup>
                                <m:sSubSup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pt-BR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b>
                                <m:sup>
                                  <m:r>
                                    <a:rPr lang="pt-BR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CC1389C6-8DF7-25FD-2A46-C8F9FC929B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6398" y="3833943"/>
                <a:ext cx="3910622" cy="630494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5" name="Rectangle 94">
            <a:extLst>
              <a:ext uri="{FF2B5EF4-FFF2-40B4-BE49-F238E27FC236}">
                <a16:creationId xmlns:a16="http://schemas.microsoft.com/office/drawing/2014/main" id="{AD7CA5BF-406C-FD5D-A156-1897A6ABF0C2}"/>
              </a:ext>
            </a:extLst>
          </p:cNvPr>
          <p:cNvSpPr/>
          <p:nvPr/>
        </p:nvSpPr>
        <p:spPr>
          <a:xfrm>
            <a:off x="5778246" y="2637482"/>
            <a:ext cx="4373144" cy="20590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1A66D0C4-F68C-20AB-92DE-4E0D952C4302}"/>
              </a:ext>
            </a:extLst>
          </p:cNvPr>
          <p:cNvCxnSpPr>
            <a:cxnSpLocks/>
            <a:stCxn id="92" idx="3"/>
          </p:cNvCxnSpPr>
          <p:nvPr/>
        </p:nvCxnSpPr>
        <p:spPr>
          <a:xfrm flipV="1">
            <a:off x="9760802" y="3106304"/>
            <a:ext cx="721745" cy="5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111A58AC-1BEB-049E-7CBC-38DDE1EC8795}"/>
              </a:ext>
            </a:extLst>
          </p:cNvPr>
          <p:cNvCxnSpPr>
            <a:cxnSpLocks/>
            <a:stCxn id="93" idx="3"/>
          </p:cNvCxnSpPr>
          <p:nvPr/>
        </p:nvCxnSpPr>
        <p:spPr>
          <a:xfrm>
            <a:off x="9997020" y="4149190"/>
            <a:ext cx="48552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E9C5AC3A-5DEC-4617-5383-43DF08AE18A6}"/>
              </a:ext>
            </a:extLst>
          </p:cNvPr>
          <p:cNvSpPr txBox="1"/>
          <p:nvPr/>
        </p:nvSpPr>
        <p:spPr>
          <a:xfrm>
            <a:off x="10651061" y="2862342"/>
            <a:ext cx="1243930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pt-BR" dirty="0"/>
              <a:t>Mixed state </a:t>
            </a:r>
          </a:p>
          <a:p>
            <a:pPr algn="l"/>
            <a:r>
              <a:rPr lang="pt-BR" dirty="0"/>
              <a:t>width</a:t>
            </a:r>
            <a:endParaRPr lang="en-GB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556B712A-BDD6-2CBD-D6A4-F9E8E013A597}"/>
              </a:ext>
            </a:extLst>
          </p:cNvPr>
          <p:cNvSpPr txBox="1"/>
          <p:nvPr/>
        </p:nvSpPr>
        <p:spPr>
          <a:xfrm>
            <a:off x="10651061" y="3872191"/>
            <a:ext cx="1256754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pt-BR" dirty="0"/>
              <a:t>Mixed state </a:t>
            </a:r>
          </a:p>
          <a:p>
            <a:pPr algn="l"/>
            <a:r>
              <a:rPr lang="pt-BR" dirty="0"/>
              <a:t>position </a:t>
            </a:r>
            <a:endParaRPr lang="en-GB" dirty="0"/>
          </a:p>
        </p:txBody>
      </p:sp>
      <p:sp>
        <p:nvSpPr>
          <p:cNvPr id="103" name="Arrow: Right 102">
            <a:extLst>
              <a:ext uri="{FF2B5EF4-FFF2-40B4-BE49-F238E27FC236}">
                <a16:creationId xmlns:a16="http://schemas.microsoft.com/office/drawing/2014/main" id="{D5B4BE4B-041C-9F47-AE48-78B4B7A40E44}"/>
              </a:ext>
            </a:extLst>
          </p:cNvPr>
          <p:cNvSpPr/>
          <p:nvPr/>
        </p:nvSpPr>
        <p:spPr>
          <a:xfrm flipH="1">
            <a:off x="2093842" y="5159870"/>
            <a:ext cx="238539" cy="2683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311071F9-CA03-95FB-9B08-216F0F407FDB}"/>
              </a:ext>
            </a:extLst>
          </p:cNvPr>
          <p:cNvCxnSpPr/>
          <p:nvPr/>
        </p:nvCxnSpPr>
        <p:spPr>
          <a:xfrm>
            <a:off x="7681804" y="1414307"/>
            <a:ext cx="67479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5D2689A7-DFE5-6E60-8A54-3C92A8C6BAE7}"/>
                  </a:ext>
                </a:extLst>
              </p:cNvPr>
              <p:cNvSpPr txBox="1"/>
              <p:nvPr/>
            </p:nvSpPr>
            <p:spPr>
              <a:xfrm>
                <a:off x="8698332" y="1252359"/>
                <a:ext cx="145334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pt-BR" b="0" i="1" dirty="0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b="0" i="1" dirty="0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pt-BR" b="0" i="1" dirty="0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pt-BR" b="0" i="1" dirty="0" smtClean="0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dirty="0" smtClean="0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pt-BR" b="0" i="1" dirty="0" smtClean="0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d>
                      <m:r>
                        <a:rPr lang="pt-BR" b="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5D2689A7-DFE5-6E60-8A54-3C92A8C6BA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8332" y="1252359"/>
                <a:ext cx="1453347" cy="276999"/>
              </a:xfrm>
              <a:prstGeom prst="rect">
                <a:avLst/>
              </a:prstGeom>
              <a:blipFill>
                <a:blip r:embed="rId19"/>
                <a:stretch>
                  <a:fillRect l="-2101" t="-30435" r="-10924" b="-478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" name="TextBox 106">
            <a:extLst>
              <a:ext uri="{FF2B5EF4-FFF2-40B4-BE49-F238E27FC236}">
                <a16:creationId xmlns:a16="http://schemas.microsoft.com/office/drawing/2014/main" id="{26AF3BFC-6E9B-3589-20C9-E7552C5CDB6A}"/>
              </a:ext>
            </a:extLst>
          </p:cNvPr>
          <p:cNvSpPr txBox="1"/>
          <p:nvPr/>
        </p:nvSpPr>
        <p:spPr>
          <a:xfrm>
            <a:off x="5408052" y="4893952"/>
            <a:ext cx="632889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In an open thermal topology, the position and width of the </a:t>
            </a:r>
            <a:r>
              <a:rPr lang="pt-BR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mixed state </a:t>
            </a:r>
            <a:r>
              <a:rPr lang="pt-BR" dirty="0"/>
              <a:t>region are </a:t>
            </a:r>
            <a:r>
              <a:rPr lang="pt-BR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constant</a:t>
            </a:r>
            <a:r>
              <a:rPr lang="pt-BR" dirty="0"/>
              <a:t> over time.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Lower </a:t>
            </a:r>
            <a:r>
              <a:rPr lang="pt-BR" b="1" dirty="0">
                <a:solidFill>
                  <a:schemeClr val="accent2"/>
                </a:solidFill>
              </a:rPr>
              <a:t>gradients</a:t>
            </a:r>
            <a:r>
              <a:rPr lang="pt-BR" dirty="0"/>
              <a:t> or higher applied </a:t>
            </a:r>
            <a:r>
              <a:rPr lang="pt-BR" b="1" dirty="0">
                <a:solidFill>
                  <a:schemeClr val="accent2"/>
                </a:solidFill>
              </a:rPr>
              <a:t>fields</a:t>
            </a:r>
            <a:r>
              <a:rPr lang="pt-BR" dirty="0"/>
              <a:t> increase the width and, consequently, </a:t>
            </a:r>
            <a:r>
              <a:rPr lang="pt-BR" b="1" dirty="0">
                <a:solidFill>
                  <a:srgbClr val="C00000"/>
                </a:solidFill>
              </a:rPr>
              <a:t>vortex formation</a:t>
            </a:r>
            <a:r>
              <a:rPr lang="pt-BR" dirty="0"/>
              <a:t>.</a:t>
            </a:r>
            <a:endParaRPr lang="en-GB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47852B6A-7DAB-1EA3-560C-B502E09D2E8E}"/>
              </a:ext>
            </a:extLst>
          </p:cNvPr>
          <p:cNvSpPr txBox="1"/>
          <p:nvPr/>
        </p:nvSpPr>
        <p:spPr>
          <a:xfrm>
            <a:off x="5083661" y="6163556"/>
            <a:ext cx="670513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pt-BR" sz="1200" dirty="0"/>
              <a:t>Slide based on the work of T. Kubo: </a:t>
            </a:r>
            <a:r>
              <a:rPr lang="pt-BR" sz="1200" dirty="0">
                <a:hlinkClick r:id="rId20"/>
              </a:rPr>
              <a:t>https://doi.org/10.1093/ptep/ptw049</a:t>
            </a:r>
            <a:r>
              <a:rPr lang="pt-BR" sz="1200" dirty="0"/>
              <a:t>  </a:t>
            </a:r>
            <a:endParaRPr lang="en-GB" sz="1200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6BFE43A6-CE9D-9504-6EE3-94B836F35A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13733" y="6424993"/>
            <a:ext cx="1053399" cy="365125"/>
          </a:xfrm>
        </p:spPr>
        <p:txBody>
          <a:bodyPr/>
          <a:lstStyle/>
          <a:p>
            <a:r>
              <a:rPr lang="en-US" dirty="0"/>
              <a:t>21 September 2026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1313F96F-7F85-983B-E102-86A3AAD4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5352" y="6424993"/>
            <a:ext cx="8401320" cy="365125"/>
          </a:xfrm>
        </p:spPr>
        <p:txBody>
          <a:bodyPr/>
          <a:lstStyle/>
          <a:p>
            <a:r>
              <a:rPr lang="en-GB" dirty="0"/>
              <a:t>G. T. Telles and A. L. Macpherson | Modelling flux vortex dynamics in type-II superconductors under a thermal gradient-driven phase transition with closed cooling topology</a:t>
            </a:r>
            <a:endParaRPr lang="en-US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7C07526-3B69-F6C8-C63E-0A14D0184345}"/>
              </a:ext>
            </a:extLst>
          </p:cNvPr>
          <p:cNvGrpSpPr/>
          <p:nvPr/>
        </p:nvGrpSpPr>
        <p:grpSpPr>
          <a:xfrm>
            <a:off x="4695404" y="5724753"/>
            <a:ext cx="623469" cy="623469"/>
            <a:chOff x="6028253" y="4361129"/>
            <a:chExt cx="623469" cy="623469"/>
          </a:xfrm>
        </p:grpSpPr>
        <p:pic>
          <p:nvPicPr>
            <p:cNvPr id="27" name="Picture 26">
              <a:hlinkClick r:id="rId20"/>
              <a:extLst>
                <a:ext uri="{FF2B5EF4-FFF2-40B4-BE49-F238E27FC236}">
                  <a16:creationId xmlns:a16="http://schemas.microsoft.com/office/drawing/2014/main" id="{C28353C0-4BAB-61B8-3E35-7359A028B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rcRect/>
            <a:stretch/>
          </p:blipFill>
          <p:spPr>
            <a:xfrm>
              <a:off x="6028253" y="4361129"/>
              <a:ext cx="623469" cy="623469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C3BB93F-B12F-4DFB-CB2C-9C34EDFAE4C6}"/>
                </a:ext>
              </a:extLst>
            </p:cNvPr>
            <p:cNvSpPr/>
            <p:nvPr/>
          </p:nvSpPr>
          <p:spPr>
            <a:xfrm>
              <a:off x="6288088" y="4603750"/>
              <a:ext cx="107950" cy="1349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900" dirty="0">
                  <a:solidFill>
                    <a:srgbClr val="2A0927"/>
                  </a:solidFill>
                </a:rPr>
                <a:t>3</a:t>
              </a:r>
              <a:endParaRPr lang="en-GB" dirty="0">
                <a:solidFill>
                  <a:srgbClr val="2A0927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4863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15221-4AFF-8FD2-7544-FA3F3360B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81A16A-924D-FAE7-891B-E229F85B1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5D7B7FD-351E-BE2F-0768-273AD81BD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493399"/>
          </a:xfrm>
        </p:spPr>
        <p:txBody>
          <a:bodyPr/>
          <a:lstStyle/>
          <a:p>
            <a:r>
              <a:rPr lang="en-US" dirty="0"/>
              <a:t>Field is enhanced in a closed thermal topology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DB74873B-3CC3-2C43-72FA-F0C54B0D0A02}"/>
              </a:ext>
            </a:extLst>
          </p:cNvPr>
          <p:cNvCxnSpPr>
            <a:cxnSpLocks/>
          </p:cNvCxnSpPr>
          <p:nvPr/>
        </p:nvCxnSpPr>
        <p:spPr>
          <a:xfrm>
            <a:off x="407988" y="6373812"/>
            <a:ext cx="113760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323A527-5084-2956-F69A-071BB8F11525}"/>
              </a:ext>
            </a:extLst>
          </p:cNvPr>
          <p:cNvGrpSpPr/>
          <p:nvPr/>
        </p:nvGrpSpPr>
        <p:grpSpPr>
          <a:xfrm>
            <a:off x="9349315" y="1558800"/>
            <a:ext cx="2160000" cy="2160000"/>
            <a:chOff x="8467725" y="1219200"/>
            <a:chExt cx="2160000" cy="21600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B4B35C0-6526-7132-A6BA-50260218DF63}"/>
                </a:ext>
              </a:extLst>
            </p:cNvPr>
            <p:cNvSpPr/>
            <p:nvPr/>
          </p:nvSpPr>
          <p:spPr>
            <a:xfrm>
              <a:off x="8467725" y="1219200"/>
              <a:ext cx="2160000" cy="2160000"/>
            </a:xfrm>
            <a:prstGeom prst="ellipse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6A64161-F2A5-D908-17DF-9F11D5C9B5A8}"/>
                </a:ext>
              </a:extLst>
            </p:cNvPr>
            <p:cNvSpPr/>
            <p:nvPr/>
          </p:nvSpPr>
          <p:spPr>
            <a:xfrm>
              <a:off x="9272353" y="2029200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7557B51-3C73-12F1-F749-F12E080AA1B8}"/>
              </a:ext>
            </a:extLst>
          </p:cNvPr>
          <p:cNvGrpSpPr/>
          <p:nvPr/>
        </p:nvGrpSpPr>
        <p:grpSpPr>
          <a:xfrm>
            <a:off x="6430765" y="1558800"/>
            <a:ext cx="2160000" cy="2160000"/>
            <a:chOff x="5857875" y="1219200"/>
            <a:chExt cx="2160000" cy="216000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D6019EE-487E-3707-7656-E22017FC6875}"/>
                </a:ext>
              </a:extLst>
            </p:cNvPr>
            <p:cNvSpPr/>
            <p:nvPr/>
          </p:nvSpPr>
          <p:spPr>
            <a:xfrm>
              <a:off x="5857875" y="1219200"/>
              <a:ext cx="2160000" cy="2160000"/>
            </a:xfrm>
            <a:prstGeom prst="ellipse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E4E0E78-3B4F-AC1A-8E0C-10936CFAB5E7}"/>
                </a:ext>
              </a:extLst>
            </p:cNvPr>
            <p:cNvSpPr/>
            <p:nvPr/>
          </p:nvSpPr>
          <p:spPr>
            <a:xfrm>
              <a:off x="6397875" y="1759200"/>
              <a:ext cx="1080000" cy="1080000"/>
            </a:xfrm>
            <a:prstGeom prst="ellipse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B04E170-44F1-0B16-1B09-A1CD7B1F0B5B}"/>
                </a:ext>
              </a:extLst>
            </p:cNvPr>
            <p:cNvSpPr/>
            <p:nvPr/>
          </p:nvSpPr>
          <p:spPr>
            <a:xfrm>
              <a:off x="6667875" y="2029200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675F0CF-ECDB-D4FB-8E0E-31F565294F18}"/>
              </a:ext>
            </a:extLst>
          </p:cNvPr>
          <p:cNvGrpSpPr/>
          <p:nvPr/>
        </p:nvGrpSpPr>
        <p:grpSpPr>
          <a:xfrm>
            <a:off x="3512215" y="1558800"/>
            <a:ext cx="2160000" cy="2160000"/>
            <a:chOff x="3248025" y="1219200"/>
            <a:chExt cx="2160000" cy="216000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D16087C-A580-2E63-2B90-3F02107EE06F}"/>
                </a:ext>
              </a:extLst>
            </p:cNvPr>
            <p:cNvSpPr/>
            <p:nvPr/>
          </p:nvSpPr>
          <p:spPr>
            <a:xfrm>
              <a:off x="3248025" y="1219200"/>
              <a:ext cx="2160000" cy="2160000"/>
            </a:xfrm>
            <a:prstGeom prst="ellipse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7260688-8311-06F9-F0B0-59284D9A5A11}"/>
                </a:ext>
              </a:extLst>
            </p:cNvPr>
            <p:cNvSpPr/>
            <p:nvPr/>
          </p:nvSpPr>
          <p:spPr>
            <a:xfrm>
              <a:off x="3518025" y="1489200"/>
              <a:ext cx="1620000" cy="1620000"/>
            </a:xfrm>
            <a:prstGeom prst="ellipse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AB2920B1-3673-E001-8323-68D3A4EE312D}"/>
                </a:ext>
              </a:extLst>
            </p:cNvPr>
            <p:cNvSpPr/>
            <p:nvPr/>
          </p:nvSpPr>
          <p:spPr>
            <a:xfrm>
              <a:off x="4058025" y="2029200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4140CC7-EECA-92CA-5698-798E3BB7442F}"/>
              </a:ext>
            </a:extLst>
          </p:cNvPr>
          <p:cNvGrpSpPr/>
          <p:nvPr/>
        </p:nvGrpSpPr>
        <p:grpSpPr>
          <a:xfrm>
            <a:off x="593665" y="1558800"/>
            <a:ext cx="2160000" cy="2160000"/>
            <a:chOff x="638175" y="1219200"/>
            <a:chExt cx="2160000" cy="216000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BFEB49CD-D712-18E8-D52A-185C831C003C}"/>
                </a:ext>
              </a:extLst>
            </p:cNvPr>
            <p:cNvSpPr/>
            <p:nvPr/>
          </p:nvSpPr>
          <p:spPr>
            <a:xfrm>
              <a:off x="638175" y="1219200"/>
              <a:ext cx="2160000" cy="2160000"/>
            </a:xfrm>
            <a:prstGeom prst="ellipse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EFB964CE-56E5-15C0-772F-A41267350CD0}"/>
                </a:ext>
              </a:extLst>
            </p:cNvPr>
            <p:cNvSpPr/>
            <p:nvPr/>
          </p:nvSpPr>
          <p:spPr>
            <a:xfrm>
              <a:off x="1448175" y="2029200"/>
              <a:ext cx="540000" cy="54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B4A6307-1170-43CE-6D73-647E13227C80}"/>
              </a:ext>
            </a:extLst>
          </p:cNvPr>
          <p:cNvCxnSpPr>
            <a:cxnSpLocks/>
          </p:cNvCxnSpPr>
          <p:nvPr/>
        </p:nvCxnSpPr>
        <p:spPr>
          <a:xfrm>
            <a:off x="421338" y="1257300"/>
            <a:ext cx="11392777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9E0AECA2-3888-7AD6-716E-264F5E6C3C12}"/>
              </a:ext>
            </a:extLst>
          </p:cNvPr>
          <p:cNvCxnSpPr>
            <a:cxnSpLocks/>
          </p:cNvCxnSpPr>
          <p:nvPr/>
        </p:nvCxnSpPr>
        <p:spPr>
          <a:xfrm>
            <a:off x="10450603" y="1238250"/>
            <a:ext cx="0" cy="190500"/>
          </a:xfrm>
          <a:prstGeom prst="straightConnector1">
            <a:avLst/>
          </a:prstGeom>
          <a:ln w="57150"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02F03823-0F7B-3C40-FA37-ECA179D7EF61}"/>
              </a:ext>
            </a:extLst>
          </p:cNvPr>
          <p:cNvCxnSpPr>
            <a:cxnSpLocks/>
          </p:cNvCxnSpPr>
          <p:nvPr/>
        </p:nvCxnSpPr>
        <p:spPr>
          <a:xfrm>
            <a:off x="7526428" y="1238250"/>
            <a:ext cx="0" cy="190500"/>
          </a:xfrm>
          <a:prstGeom prst="straightConnector1">
            <a:avLst/>
          </a:prstGeom>
          <a:ln w="57150"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00AA167D-3B25-4DA7-94C6-4D203A441032}"/>
              </a:ext>
            </a:extLst>
          </p:cNvPr>
          <p:cNvCxnSpPr>
            <a:cxnSpLocks/>
          </p:cNvCxnSpPr>
          <p:nvPr/>
        </p:nvCxnSpPr>
        <p:spPr>
          <a:xfrm>
            <a:off x="4602253" y="1238250"/>
            <a:ext cx="0" cy="190500"/>
          </a:xfrm>
          <a:prstGeom prst="straightConnector1">
            <a:avLst/>
          </a:prstGeom>
          <a:ln w="57150"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C993DDD7-01BA-6473-AFEB-CBBB4CC5FA71}"/>
              </a:ext>
            </a:extLst>
          </p:cNvPr>
          <p:cNvCxnSpPr>
            <a:cxnSpLocks/>
          </p:cNvCxnSpPr>
          <p:nvPr/>
        </p:nvCxnSpPr>
        <p:spPr>
          <a:xfrm>
            <a:off x="1678078" y="1238250"/>
            <a:ext cx="0" cy="190500"/>
          </a:xfrm>
          <a:prstGeom prst="straightConnector1">
            <a:avLst/>
          </a:prstGeom>
          <a:ln w="57150"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D3A8531D-0DCB-DE65-0E39-1714946BA244}"/>
                  </a:ext>
                </a:extLst>
              </p:cNvPr>
              <p:cNvSpPr txBox="1"/>
              <p:nvPr/>
            </p:nvSpPr>
            <p:spPr>
              <a:xfrm>
                <a:off x="11457667" y="1276351"/>
                <a:ext cx="28571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3200" b="0" i="1" smtClean="0">
                          <a:solidFill>
                            <a:srgbClr val="1C446A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3200" dirty="0">
                  <a:solidFill>
                    <a:srgbClr val="1C446A"/>
                  </a:solidFill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D3A8531D-0DCB-DE65-0E39-1714946BA2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57667" y="1276351"/>
                <a:ext cx="285719" cy="4924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TextBox 62">
            <a:extLst>
              <a:ext uri="{FF2B5EF4-FFF2-40B4-BE49-F238E27FC236}">
                <a16:creationId xmlns:a16="http://schemas.microsoft.com/office/drawing/2014/main" id="{90CF63E7-787F-41BC-9739-867AD5129917}"/>
              </a:ext>
            </a:extLst>
          </p:cNvPr>
          <p:cNvSpPr txBox="1"/>
          <p:nvPr/>
        </p:nvSpPr>
        <p:spPr>
          <a:xfrm>
            <a:off x="1450847" y="3081846"/>
            <a:ext cx="44563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pt-BR" sz="2400" dirty="0">
                <a:solidFill>
                  <a:schemeClr val="bg1"/>
                </a:solidFill>
              </a:rPr>
              <a:t>NC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162E90B-4FD1-7C68-C3B4-150B5C047C74}"/>
              </a:ext>
            </a:extLst>
          </p:cNvPr>
          <p:cNvSpPr txBox="1"/>
          <p:nvPr/>
        </p:nvSpPr>
        <p:spPr>
          <a:xfrm>
            <a:off x="4425502" y="3040300"/>
            <a:ext cx="33342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pt-BR" dirty="0">
                <a:solidFill>
                  <a:schemeClr val="bg1"/>
                </a:solidFill>
              </a:rPr>
              <a:t>NC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642475A-ADD3-2F5C-E16C-5197614AAC5E}"/>
              </a:ext>
            </a:extLst>
          </p:cNvPr>
          <p:cNvSpPr txBox="1"/>
          <p:nvPr/>
        </p:nvSpPr>
        <p:spPr>
          <a:xfrm>
            <a:off x="7380922" y="2936078"/>
            <a:ext cx="2596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pt-BR" sz="1400" dirty="0">
                <a:solidFill>
                  <a:schemeClr val="bg1"/>
                </a:solidFill>
              </a:rPr>
              <a:t>NC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89C3DCB-59B2-0B98-AD57-1051C3DE59A8}"/>
              </a:ext>
            </a:extLst>
          </p:cNvPr>
          <p:cNvSpPr txBox="1"/>
          <p:nvPr/>
        </p:nvSpPr>
        <p:spPr>
          <a:xfrm>
            <a:off x="10215314" y="1806087"/>
            <a:ext cx="42800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pt-BR" sz="2400" dirty="0">
                <a:solidFill>
                  <a:schemeClr val="bg1"/>
                </a:solidFill>
              </a:rPr>
              <a:t>SC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AEA3E40-0920-DBE4-F8EA-921F2C18BFD7}"/>
              </a:ext>
            </a:extLst>
          </p:cNvPr>
          <p:cNvSpPr txBox="1"/>
          <p:nvPr/>
        </p:nvSpPr>
        <p:spPr>
          <a:xfrm>
            <a:off x="7350266" y="1726341"/>
            <a:ext cx="32060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pt-BR" dirty="0">
                <a:solidFill>
                  <a:schemeClr val="bg1"/>
                </a:solidFill>
              </a:rPr>
              <a:t>SC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53F90CC-DA67-823C-9B7C-0AFFC141E313}"/>
              </a:ext>
            </a:extLst>
          </p:cNvPr>
          <p:cNvSpPr txBox="1"/>
          <p:nvPr/>
        </p:nvSpPr>
        <p:spPr>
          <a:xfrm>
            <a:off x="4477219" y="1587766"/>
            <a:ext cx="250068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pt-BR" sz="1400" dirty="0">
                <a:solidFill>
                  <a:schemeClr val="bg1"/>
                </a:solidFill>
              </a:rPr>
              <a:t>SC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2B8CE99-E512-AF79-5372-5E216865F6F7}"/>
              </a:ext>
            </a:extLst>
          </p:cNvPr>
          <p:cNvSpPr/>
          <p:nvPr/>
        </p:nvSpPr>
        <p:spPr>
          <a:xfrm>
            <a:off x="593664" y="4274820"/>
            <a:ext cx="2160000" cy="457179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D892FC4C-4EFA-703B-8055-DA88AB690101}"/>
              </a:ext>
            </a:extLst>
          </p:cNvPr>
          <p:cNvSpPr/>
          <p:nvPr/>
        </p:nvSpPr>
        <p:spPr>
          <a:xfrm>
            <a:off x="3512214" y="4274820"/>
            <a:ext cx="2160000" cy="457179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5440E8E-8B46-A989-117B-79554CB100AD}"/>
              </a:ext>
            </a:extLst>
          </p:cNvPr>
          <p:cNvSpPr/>
          <p:nvPr/>
        </p:nvSpPr>
        <p:spPr>
          <a:xfrm>
            <a:off x="6430765" y="4300222"/>
            <a:ext cx="2160000" cy="457179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5B3D5B4-909B-CF00-6747-43C227FD48FD}"/>
              </a:ext>
            </a:extLst>
          </p:cNvPr>
          <p:cNvSpPr/>
          <p:nvPr/>
        </p:nvSpPr>
        <p:spPr>
          <a:xfrm>
            <a:off x="9349315" y="4300221"/>
            <a:ext cx="2160000" cy="457179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61060CC5-9674-5E4C-E358-3BE3EF7CC34F}"/>
              </a:ext>
            </a:extLst>
          </p:cNvPr>
          <p:cNvSpPr/>
          <p:nvPr/>
        </p:nvSpPr>
        <p:spPr>
          <a:xfrm>
            <a:off x="3782215" y="4276293"/>
            <a:ext cx="1620000" cy="457179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57048C31-BAA9-39FA-F92A-64887530C79E}"/>
              </a:ext>
            </a:extLst>
          </p:cNvPr>
          <p:cNvSpPr/>
          <p:nvPr/>
        </p:nvSpPr>
        <p:spPr>
          <a:xfrm>
            <a:off x="6970764" y="4294607"/>
            <a:ext cx="1080001" cy="457179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E2B0900F-9802-61FA-FEBA-E36E155A00AA}"/>
              </a:ext>
            </a:extLst>
          </p:cNvPr>
          <p:cNvSpPr/>
          <p:nvPr/>
        </p:nvSpPr>
        <p:spPr>
          <a:xfrm>
            <a:off x="1403665" y="4276293"/>
            <a:ext cx="540000" cy="4571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ECF032C7-B5F2-08B9-FE90-F3F5A516D72B}"/>
              </a:ext>
            </a:extLst>
          </p:cNvPr>
          <p:cNvSpPr/>
          <p:nvPr/>
        </p:nvSpPr>
        <p:spPr>
          <a:xfrm>
            <a:off x="4334309" y="4276293"/>
            <a:ext cx="540000" cy="4571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F181150-4466-9F85-BB8B-8DC62CA96DD6}"/>
              </a:ext>
            </a:extLst>
          </p:cNvPr>
          <p:cNvSpPr/>
          <p:nvPr/>
        </p:nvSpPr>
        <p:spPr>
          <a:xfrm>
            <a:off x="7240765" y="4299921"/>
            <a:ext cx="540000" cy="4571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39EAE919-C82C-BBE7-0BBB-61A6D9B3DD0A}"/>
              </a:ext>
            </a:extLst>
          </p:cNvPr>
          <p:cNvSpPr/>
          <p:nvPr/>
        </p:nvSpPr>
        <p:spPr>
          <a:xfrm>
            <a:off x="10159315" y="4299921"/>
            <a:ext cx="540000" cy="45717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AF687920-8D58-B7CB-F61D-8E836CE6015F}"/>
              </a:ext>
            </a:extLst>
          </p:cNvPr>
          <p:cNvGrpSpPr/>
          <p:nvPr/>
        </p:nvGrpSpPr>
        <p:grpSpPr>
          <a:xfrm>
            <a:off x="754380" y="3985985"/>
            <a:ext cx="1836420" cy="1081315"/>
            <a:chOff x="754380" y="4042399"/>
            <a:chExt cx="1836420" cy="1181100"/>
          </a:xfrm>
        </p:grpSpPr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3BD8EB5E-CAC8-9CD1-E011-108543F632D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4380" y="4042399"/>
              <a:ext cx="0" cy="1181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71A4A8FC-A7BF-71D8-9FAC-B7F115F6D2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60450" y="4042399"/>
              <a:ext cx="0" cy="1181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28" name="Straight Arrow Connector 127">
              <a:extLst>
                <a:ext uri="{FF2B5EF4-FFF2-40B4-BE49-F238E27FC236}">
                  <a16:creationId xmlns:a16="http://schemas.microsoft.com/office/drawing/2014/main" id="{F1A0F477-5674-49C0-9BF8-E3F9A82EF9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6520" y="4042399"/>
              <a:ext cx="0" cy="1181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E7E73012-B3AE-EAA2-FB2C-64D951771A5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72590" y="4042399"/>
              <a:ext cx="0" cy="1181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id="{AB84C070-CCED-F3DF-1C72-A52F17D9B7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78660" y="4042399"/>
              <a:ext cx="0" cy="1181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836BC7B5-4F71-609A-974F-20405176F2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84730" y="4042399"/>
              <a:ext cx="0" cy="1181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F53D300E-0060-82C9-8240-D4207B9700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90800" y="4042399"/>
              <a:ext cx="0" cy="1181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DF482A08-0E79-1309-974D-67E984397A62}"/>
              </a:ext>
            </a:extLst>
          </p:cNvPr>
          <p:cNvGrpSpPr/>
          <p:nvPr/>
        </p:nvGrpSpPr>
        <p:grpSpPr>
          <a:xfrm>
            <a:off x="3987694" y="3985986"/>
            <a:ext cx="1224280" cy="1074420"/>
            <a:chOff x="1060450" y="4042399"/>
            <a:chExt cx="1224280" cy="1181100"/>
          </a:xfrm>
        </p:grpSpPr>
        <p:cxnSp>
          <p:nvCxnSpPr>
            <p:cNvPr id="142" name="Straight Arrow Connector 141">
              <a:extLst>
                <a:ext uri="{FF2B5EF4-FFF2-40B4-BE49-F238E27FC236}">
                  <a16:creationId xmlns:a16="http://schemas.microsoft.com/office/drawing/2014/main" id="{59CA60C3-91D0-E7F6-865A-94E4ED1FD5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60450" y="4042399"/>
              <a:ext cx="0" cy="1181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DBEB684D-A996-F89C-64C9-F80EDDD12C4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6520" y="4042399"/>
              <a:ext cx="0" cy="1181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90E55713-25F5-17F4-F2E0-C6043FCFE0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72590" y="4042399"/>
              <a:ext cx="0" cy="1181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4248D883-CB8C-6CAD-1854-9F1E0F3F256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78660" y="4042399"/>
              <a:ext cx="0" cy="1181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FA6F5263-71DB-EE87-4113-E927391DD9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84730" y="4042399"/>
              <a:ext cx="0" cy="1181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1924643E-B09E-1AA4-F990-CB87DE20CD98}"/>
              </a:ext>
            </a:extLst>
          </p:cNvPr>
          <p:cNvSpPr/>
          <p:nvPr/>
        </p:nvSpPr>
        <p:spPr>
          <a:xfrm>
            <a:off x="3672840" y="3992880"/>
            <a:ext cx="210073" cy="1074420"/>
          </a:xfrm>
          <a:custGeom>
            <a:avLst/>
            <a:gdLst>
              <a:gd name="csX0" fmla="*/ 7620 w 210073"/>
              <a:gd name="csY0" fmla="*/ 1074420 h 1074420"/>
              <a:gd name="csX1" fmla="*/ 76200 w 210073"/>
              <a:gd name="csY1" fmla="*/ 822960 h 1074420"/>
              <a:gd name="csX2" fmla="*/ 190500 w 210073"/>
              <a:gd name="csY2" fmla="*/ 701040 h 1074420"/>
              <a:gd name="csX3" fmla="*/ 198120 w 210073"/>
              <a:gd name="csY3" fmla="*/ 327660 h 1074420"/>
              <a:gd name="csX4" fmla="*/ 68580 w 210073"/>
              <a:gd name="csY4" fmla="*/ 198120 h 1074420"/>
              <a:gd name="csX5" fmla="*/ 0 w 210073"/>
              <a:gd name="csY5" fmla="*/ 0 h 10744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10073" h="1074420">
                <a:moveTo>
                  <a:pt x="7620" y="1074420"/>
                </a:moveTo>
                <a:cubicBezTo>
                  <a:pt x="26670" y="979805"/>
                  <a:pt x="45720" y="885190"/>
                  <a:pt x="76200" y="822960"/>
                </a:cubicBezTo>
                <a:cubicBezTo>
                  <a:pt x="106680" y="760730"/>
                  <a:pt x="170180" y="783590"/>
                  <a:pt x="190500" y="701040"/>
                </a:cubicBezTo>
                <a:cubicBezTo>
                  <a:pt x="210820" y="618490"/>
                  <a:pt x="218440" y="411480"/>
                  <a:pt x="198120" y="327660"/>
                </a:cubicBezTo>
                <a:cubicBezTo>
                  <a:pt x="177800" y="243840"/>
                  <a:pt x="101600" y="252730"/>
                  <a:pt x="68580" y="198120"/>
                </a:cubicBezTo>
                <a:cubicBezTo>
                  <a:pt x="35560" y="143510"/>
                  <a:pt x="17780" y="71755"/>
                  <a:pt x="0" y="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Freeform: Shape 149">
            <a:extLst>
              <a:ext uri="{FF2B5EF4-FFF2-40B4-BE49-F238E27FC236}">
                <a16:creationId xmlns:a16="http://schemas.microsoft.com/office/drawing/2014/main" id="{994A2290-7996-C380-A120-D15A3B7F831F}"/>
              </a:ext>
            </a:extLst>
          </p:cNvPr>
          <p:cNvSpPr/>
          <p:nvPr/>
        </p:nvSpPr>
        <p:spPr>
          <a:xfrm flipH="1">
            <a:off x="5312976" y="3966199"/>
            <a:ext cx="210073" cy="1074420"/>
          </a:xfrm>
          <a:custGeom>
            <a:avLst/>
            <a:gdLst>
              <a:gd name="csX0" fmla="*/ 7620 w 210073"/>
              <a:gd name="csY0" fmla="*/ 1074420 h 1074420"/>
              <a:gd name="csX1" fmla="*/ 76200 w 210073"/>
              <a:gd name="csY1" fmla="*/ 822960 h 1074420"/>
              <a:gd name="csX2" fmla="*/ 190500 w 210073"/>
              <a:gd name="csY2" fmla="*/ 701040 h 1074420"/>
              <a:gd name="csX3" fmla="*/ 198120 w 210073"/>
              <a:gd name="csY3" fmla="*/ 327660 h 1074420"/>
              <a:gd name="csX4" fmla="*/ 68580 w 210073"/>
              <a:gd name="csY4" fmla="*/ 198120 h 1074420"/>
              <a:gd name="csX5" fmla="*/ 0 w 210073"/>
              <a:gd name="csY5" fmla="*/ 0 h 10744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10073" h="1074420">
                <a:moveTo>
                  <a:pt x="7620" y="1074420"/>
                </a:moveTo>
                <a:cubicBezTo>
                  <a:pt x="26670" y="979805"/>
                  <a:pt x="45720" y="885190"/>
                  <a:pt x="76200" y="822960"/>
                </a:cubicBezTo>
                <a:cubicBezTo>
                  <a:pt x="106680" y="760730"/>
                  <a:pt x="170180" y="783590"/>
                  <a:pt x="190500" y="701040"/>
                </a:cubicBezTo>
                <a:cubicBezTo>
                  <a:pt x="210820" y="618490"/>
                  <a:pt x="218440" y="411480"/>
                  <a:pt x="198120" y="327660"/>
                </a:cubicBezTo>
                <a:cubicBezTo>
                  <a:pt x="177800" y="243840"/>
                  <a:pt x="101600" y="252730"/>
                  <a:pt x="68580" y="198120"/>
                </a:cubicBezTo>
                <a:cubicBezTo>
                  <a:pt x="35560" y="143510"/>
                  <a:pt x="17780" y="71755"/>
                  <a:pt x="0" y="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A4DC243B-3F64-6DE5-FCA5-DF2374EBF43E}"/>
              </a:ext>
            </a:extLst>
          </p:cNvPr>
          <p:cNvCxnSpPr>
            <a:cxnSpLocks/>
          </p:cNvCxnSpPr>
          <p:nvPr/>
        </p:nvCxnSpPr>
        <p:spPr>
          <a:xfrm flipV="1">
            <a:off x="7509330" y="3981003"/>
            <a:ext cx="0" cy="108438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7" name="Freeform: Shape 156">
            <a:extLst>
              <a:ext uri="{FF2B5EF4-FFF2-40B4-BE49-F238E27FC236}">
                <a16:creationId xmlns:a16="http://schemas.microsoft.com/office/drawing/2014/main" id="{ACB98F61-4F36-016A-2E94-4BC2B894DDCF}"/>
              </a:ext>
            </a:extLst>
          </p:cNvPr>
          <p:cNvSpPr/>
          <p:nvPr/>
        </p:nvSpPr>
        <p:spPr>
          <a:xfrm>
            <a:off x="6894756" y="3985986"/>
            <a:ext cx="210073" cy="1074420"/>
          </a:xfrm>
          <a:custGeom>
            <a:avLst/>
            <a:gdLst>
              <a:gd name="csX0" fmla="*/ 7620 w 210073"/>
              <a:gd name="csY0" fmla="*/ 1074420 h 1074420"/>
              <a:gd name="csX1" fmla="*/ 76200 w 210073"/>
              <a:gd name="csY1" fmla="*/ 822960 h 1074420"/>
              <a:gd name="csX2" fmla="*/ 190500 w 210073"/>
              <a:gd name="csY2" fmla="*/ 701040 h 1074420"/>
              <a:gd name="csX3" fmla="*/ 198120 w 210073"/>
              <a:gd name="csY3" fmla="*/ 327660 h 1074420"/>
              <a:gd name="csX4" fmla="*/ 68580 w 210073"/>
              <a:gd name="csY4" fmla="*/ 198120 h 1074420"/>
              <a:gd name="csX5" fmla="*/ 0 w 210073"/>
              <a:gd name="csY5" fmla="*/ 0 h 10744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10073" h="1074420">
                <a:moveTo>
                  <a:pt x="7620" y="1074420"/>
                </a:moveTo>
                <a:cubicBezTo>
                  <a:pt x="26670" y="979805"/>
                  <a:pt x="45720" y="885190"/>
                  <a:pt x="76200" y="822960"/>
                </a:cubicBezTo>
                <a:cubicBezTo>
                  <a:pt x="106680" y="760730"/>
                  <a:pt x="170180" y="783590"/>
                  <a:pt x="190500" y="701040"/>
                </a:cubicBezTo>
                <a:cubicBezTo>
                  <a:pt x="210820" y="618490"/>
                  <a:pt x="218440" y="411480"/>
                  <a:pt x="198120" y="327660"/>
                </a:cubicBezTo>
                <a:cubicBezTo>
                  <a:pt x="177800" y="243840"/>
                  <a:pt x="101600" y="252730"/>
                  <a:pt x="68580" y="198120"/>
                </a:cubicBezTo>
                <a:cubicBezTo>
                  <a:pt x="35560" y="143510"/>
                  <a:pt x="17780" y="71755"/>
                  <a:pt x="0" y="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0" name="Freeform: Shape 159">
            <a:extLst>
              <a:ext uri="{FF2B5EF4-FFF2-40B4-BE49-F238E27FC236}">
                <a16:creationId xmlns:a16="http://schemas.microsoft.com/office/drawing/2014/main" id="{5A5AEFAC-E858-90A8-BA2F-C9BE160D7164}"/>
              </a:ext>
            </a:extLst>
          </p:cNvPr>
          <p:cNvSpPr/>
          <p:nvPr/>
        </p:nvSpPr>
        <p:spPr>
          <a:xfrm>
            <a:off x="7102165" y="3985986"/>
            <a:ext cx="108000" cy="1074420"/>
          </a:xfrm>
          <a:custGeom>
            <a:avLst/>
            <a:gdLst>
              <a:gd name="csX0" fmla="*/ 7620 w 210073"/>
              <a:gd name="csY0" fmla="*/ 1074420 h 1074420"/>
              <a:gd name="csX1" fmla="*/ 76200 w 210073"/>
              <a:gd name="csY1" fmla="*/ 822960 h 1074420"/>
              <a:gd name="csX2" fmla="*/ 190500 w 210073"/>
              <a:gd name="csY2" fmla="*/ 701040 h 1074420"/>
              <a:gd name="csX3" fmla="*/ 198120 w 210073"/>
              <a:gd name="csY3" fmla="*/ 327660 h 1074420"/>
              <a:gd name="csX4" fmla="*/ 68580 w 210073"/>
              <a:gd name="csY4" fmla="*/ 198120 h 1074420"/>
              <a:gd name="csX5" fmla="*/ 0 w 210073"/>
              <a:gd name="csY5" fmla="*/ 0 h 10744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10073" h="1074420">
                <a:moveTo>
                  <a:pt x="7620" y="1074420"/>
                </a:moveTo>
                <a:cubicBezTo>
                  <a:pt x="26670" y="979805"/>
                  <a:pt x="45720" y="885190"/>
                  <a:pt x="76200" y="822960"/>
                </a:cubicBezTo>
                <a:cubicBezTo>
                  <a:pt x="106680" y="760730"/>
                  <a:pt x="170180" y="783590"/>
                  <a:pt x="190500" y="701040"/>
                </a:cubicBezTo>
                <a:cubicBezTo>
                  <a:pt x="210820" y="618490"/>
                  <a:pt x="218440" y="411480"/>
                  <a:pt x="198120" y="327660"/>
                </a:cubicBezTo>
                <a:cubicBezTo>
                  <a:pt x="177800" y="243840"/>
                  <a:pt x="101600" y="252730"/>
                  <a:pt x="68580" y="198120"/>
                </a:cubicBezTo>
                <a:cubicBezTo>
                  <a:pt x="35560" y="143510"/>
                  <a:pt x="17780" y="71755"/>
                  <a:pt x="0" y="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Freeform: Shape 161">
            <a:extLst>
              <a:ext uri="{FF2B5EF4-FFF2-40B4-BE49-F238E27FC236}">
                <a16:creationId xmlns:a16="http://schemas.microsoft.com/office/drawing/2014/main" id="{D35C4A97-8002-0003-F21B-4C854B8517FF}"/>
              </a:ext>
            </a:extLst>
          </p:cNvPr>
          <p:cNvSpPr/>
          <p:nvPr/>
        </p:nvSpPr>
        <p:spPr>
          <a:xfrm>
            <a:off x="7314266" y="3985986"/>
            <a:ext cx="36000" cy="1074420"/>
          </a:xfrm>
          <a:custGeom>
            <a:avLst/>
            <a:gdLst>
              <a:gd name="csX0" fmla="*/ 7620 w 210073"/>
              <a:gd name="csY0" fmla="*/ 1074420 h 1074420"/>
              <a:gd name="csX1" fmla="*/ 76200 w 210073"/>
              <a:gd name="csY1" fmla="*/ 822960 h 1074420"/>
              <a:gd name="csX2" fmla="*/ 190500 w 210073"/>
              <a:gd name="csY2" fmla="*/ 701040 h 1074420"/>
              <a:gd name="csX3" fmla="*/ 198120 w 210073"/>
              <a:gd name="csY3" fmla="*/ 327660 h 1074420"/>
              <a:gd name="csX4" fmla="*/ 68580 w 210073"/>
              <a:gd name="csY4" fmla="*/ 198120 h 1074420"/>
              <a:gd name="csX5" fmla="*/ 0 w 210073"/>
              <a:gd name="csY5" fmla="*/ 0 h 10744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10073" h="1074420">
                <a:moveTo>
                  <a:pt x="7620" y="1074420"/>
                </a:moveTo>
                <a:cubicBezTo>
                  <a:pt x="26670" y="979805"/>
                  <a:pt x="45720" y="885190"/>
                  <a:pt x="76200" y="822960"/>
                </a:cubicBezTo>
                <a:cubicBezTo>
                  <a:pt x="106680" y="760730"/>
                  <a:pt x="170180" y="783590"/>
                  <a:pt x="190500" y="701040"/>
                </a:cubicBezTo>
                <a:cubicBezTo>
                  <a:pt x="210820" y="618490"/>
                  <a:pt x="218440" y="411480"/>
                  <a:pt x="198120" y="327660"/>
                </a:cubicBezTo>
                <a:cubicBezTo>
                  <a:pt x="177800" y="243840"/>
                  <a:pt x="101600" y="252730"/>
                  <a:pt x="68580" y="198120"/>
                </a:cubicBezTo>
                <a:cubicBezTo>
                  <a:pt x="35560" y="143510"/>
                  <a:pt x="17780" y="71755"/>
                  <a:pt x="0" y="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3" name="Freeform: Shape 172">
            <a:extLst>
              <a:ext uri="{FF2B5EF4-FFF2-40B4-BE49-F238E27FC236}">
                <a16:creationId xmlns:a16="http://schemas.microsoft.com/office/drawing/2014/main" id="{EF75DAEB-C70A-BEF0-8FDE-EDFC94EE7753}"/>
              </a:ext>
            </a:extLst>
          </p:cNvPr>
          <p:cNvSpPr/>
          <p:nvPr/>
        </p:nvSpPr>
        <p:spPr>
          <a:xfrm flipH="1">
            <a:off x="7925292" y="3985986"/>
            <a:ext cx="210073" cy="1074420"/>
          </a:xfrm>
          <a:custGeom>
            <a:avLst/>
            <a:gdLst>
              <a:gd name="csX0" fmla="*/ 7620 w 210073"/>
              <a:gd name="csY0" fmla="*/ 1074420 h 1074420"/>
              <a:gd name="csX1" fmla="*/ 76200 w 210073"/>
              <a:gd name="csY1" fmla="*/ 822960 h 1074420"/>
              <a:gd name="csX2" fmla="*/ 190500 w 210073"/>
              <a:gd name="csY2" fmla="*/ 701040 h 1074420"/>
              <a:gd name="csX3" fmla="*/ 198120 w 210073"/>
              <a:gd name="csY3" fmla="*/ 327660 h 1074420"/>
              <a:gd name="csX4" fmla="*/ 68580 w 210073"/>
              <a:gd name="csY4" fmla="*/ 198120 h 1074420"/>
              <a:gd name="csX5" fmla="*/ 0 w 210073"/>
              <a:gd name="csY5" fmla="*/ 0 h 10744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10073" h="1074420">
                <a:moveTo>
                  <a:pt x="7620" y="1074420"/>
                </a:moveTo>
                <a:cubicBezTo>
                  <a:pt x="26670" y="979805"/>
                  <a:pt x="45720" y="885190"/>
                  <a:pt x="76200" y="822960"/>
                </a:cubicBezTo>
                <a:cubicBezTo>
                  <a:pt x="106680" y="760730"/>
                  <a:pt x="170180" y="783590"/>
                  <a:pt x="190500" y="701040"/>
                </a:cubicBezTo>
                <a:cubicBezTo>
                  <a:pt x="210820" y="618490"/>
                  <a:pt x="218440" y="411480"/>
                  <a:pt x="198120" y="327660"/>
                </a:cubicBezTo>
                <a:cubicBezTo>
                  <a:pt x="177800" y="243840"/>
                  <a:pt x="101600" y="252730"/>
                  <a:pt x="68580" y="198120"/>
                </a:cubicBezTo>
                <a:cubicBezTo>
                  <a:pt x="35560" y="143510"/>
                  <a:pt x="17780" y="71755"/>
                  <a:pt x="0" y="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4" name="Freeform: Shape 173">
            <a:extLst>
              <a:ext uri="{FF2B5EF4-FFF2-40B4-BE49-F238E27FC236}">
                <a16:creationId xmlns:a16="http://schemas.microsoft.com/office/drawing/2014/main" id="{A58A9E1C-3794-040C-12FE-06FE81FDF76E}"/>
              </a:ext>
            </a:extLst>
          </p:cNvPr>
          <p:cNvSpPr/>
          <p:nvPr/>
        </p:nvSpPr>
        <p:spPr>
          <a:xfrm flipH="1">
            <a:off x="7819956" y="3985986"/>
            <a:ext cx="108000" cy="1074420"/>
          </a:xfrm>
          <a:custGeom>
            <a:avLst/>
            <a:gdLst>
              <a:gd name="csX0" fmla="*/ 7620 w 210073"/>
              <a:gd name="csY0" fmla="*/ 1074420 h 1074420"/>
              <a:gd name="csX1" fmla="*/ 76200 w 210073"/>
              <a:gd name="csY1" fmla="*/ 822960 h 1074420"/>
              <a:gd name="csX2" fmla="*/ 190500 w 210073"/>
              <a:gd name="csY2" fmla="*/ 701040 h 1074420"/>
              <a:gd name="csX3" fmla="*/ 198120 w 210073"/>
              <a:gd name="csY3" fmla="*/ 327660 h 1074420"/>
              <a:gd name="csX4" fmla="*/ 68580 w 210073"/>
              <a:gd name="csY4" fmla="*/ 198120 h 1074420"/>
              <a:gd name="csX5" fmla="*/ 0 w 210073"/>
              <a:gd name="csY5" fmla="*/ 0 h 10744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10073" h="1074420">
                <a:moveTo>
                  <a:pt x="7620" y="1074420"/>
                </a:moveTo>
                <a:cubicBezTo>
                  <a:pt x="26670" y="979805"/>
                  <a:pt x="45720" y="885190"/>
                  <a:pt x="76200" y="822960"/>
                </a:cubicBezTo>
                <a:cubicBezTo>
                  <a:pt x="106680" y="760730"/>
                  <a:pt x="170180" y="783590"/>
                  <a:pt x="190500" y="701040"/>
                </a:cubicBezTo>
                <a:cubicBezTo>
                  <a:pt x="210820" y="618490"/>
                  <a:pt x="218440" y="411480"/>
                  <a:pt x="198120" y="327660"/>
                </a:cubicBezTo>
                <a:cubicBezTo>
                  <a:pt x="177800" y="243840"/>
                  <a:pt x="101600" y="252730"/>
                  <a:pt x="68580" y="198120"/>
                </a:cubicBezTo>
                <a:cubicBezTo>
                  <a:pt x="35560" y="143510"/>
                  <a:pt x="17780" y="71755"/>
                  <a:pt x="0" y="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5" name="Freeform: Shape 174">
            <a:extLst>
              <a:ext uri="{FF2B5EF4-FFF2-40B4-BE49-F238E27FC236}">
                <a16:creationId xmlns:a16="http://schemas.microsoft.com/office/drawing/2014/main" id="{52BDEFC3-1277-55F7-BE9C-808814C3CA2B}"/>
              </a:ext>
            </a:extLst>
          </p:cNvPr>
          <p:cNvSpPr/>
          <p:nvPr/>
        </p:nvSpPr>
        <p:spPr>
          <a:xfrm flipH="1">
            <a:off x="7679855" y="3985986"/>
            <a:ext cx="36000" cy="1074420"/>
          </a:xfrm>
          <a:custGeom>
            <a:avLst/>
            <a:gdLst>
              <a:gd name="csX0" fmla="*/ 7620 w 210073"/>
              <a:gd name="csY0" fmla="*/ 1074420 h 1074420"/>
              <a:gd name="csX1" fmla="*/ 76200 w 210073"/>
              <a:gd name="csY1" fmla="*/ 822960 h 1074420"/>
              <a:gd name="csX2" fmla="*/ 190500 w 210073"/>
              <a:gd name="csY2" fmla="*/ 701040 h 1074420"/>
              <a:gd name="csX3" fmla="*/ 198120 w 210073"/>
              <a:gd name="csY3" fmla="*/ 327660 h 1074420"/>
              <a:gd name="csX4" fmla="*/ 68580 w 210073"/>
              <a:gd name="csY4" fmla="*/ 198120 h 1074420"/>
              <a:gd name="csX5" fmla="*/ 0 w 210073"/>
              <a:gd name="csY5" fmla="*/ 0 h 10744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10073" h="1074420">
                <a:moveTo>
                  <a:pt x="7620" y="1074420"/>
                </a:moveTo>
                <a:cubicBezTo>
                  <a:pt x="26670" y="979805"/>
                  <a:pt x="45720" y="885190"/>
                  <a:pt x="76200" y="822960"/>
                </a:cubicBezTo>
                <a:cubicBezTo>
                  <a:pt x="106680" y="760730"/>
                  <a:pt x="170180" y="783590"/>
                  <a:pt x="190500" y="701040"/>
                </a:cubicBezTo>
                <a:cubicBezTo>
                  <a:pt x="210820" y="618490"/>
                  <a:pt x="218440" y="411480"/>
                  <a:pt x="198120" y="327660"/>
                </a:cubicBezTo>
                <a:cubicBezTo>
                  <a:pt x="177800" y="243840"/>
                  <a:pt x="101600" y="252730"/>
                  <a:pt x="68580" y="198120"/>
                </a:cubicBezTo>
                <a:cubicBezTo>
                  <a:pt x="35560" y="143510"/>
                  <a:pt x="17780" y="71755"/>
                  <a:pt x="0" y="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C74B7575-7351-A17C-49A3-7BC026E565BE}"/>
              </a:ext>
            </a:extLst>
          </p:cNvPr>
          <p:cNvGrpSpPr/>
          <p:nvPr/>
        </p:nvGrpSpPr>
        <p:grpSpPr>
          <a:xfrm>
            <a:off x="10119661" y="3985986"/>
            <a:ext cx="610718" cy="1084387"/>
            <a:chOff x="7070021" y="5121998"/>
            <a:chExt cx="825791" cy="1084387"/>
          </a:xfrm>
        </p:grpSpPr>
        <p:cxnSp>
          <p:nvCxnSpPr>
            <p:cNvPr id="177" name="Straight Arrow Connector 176">
              <a:extLst>
                <a:ext uri="{FF2B5EF4-FFF2-40B4-BE49-F238E27FC236}">
                  <a16:creationId xmlns:a16="http://schemas.microsoft.com/office/drawing/2014/main" id="{877B9C45-9E36-F9C5-2B27-81DBB29C90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77186" y="5121998"/>
              <a:ext cx="0" cy="108438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AA85E320-EC26-9DCC-FD00-58608DC8E6C0}"/>
                </a:ext>
              </a:extLst>
            </p:cNvPr>
            <p:cNvSpPr/>
            <p:nvPr/>
          </p:nvSpPr>
          <p:spPr>
            <a:xfrm>
              <a:off x="7070021" y="5126981"/>
              <a:ext cx="108000" cy="1074420"/>
            </a:xfrm>
            <a:custGeom>
              <a:avLst/>
              <a:gdLst>
                <a:gd name="csX0" fmla="*/ 7620 w 210073"/>
                <a:gd name="csY0" fmla="*/ 1074420 h 1074420"/>
                <a:gd name="csX1" fmla="*/ 76200 w 210073"/>
                <a:gd name="csY1" fmla="*/ 822960 h 1074420"/>
                <a:gd name="csX2" fmla="*/ 190500 w 210073"/>
                <a:gd name="csY2" fmla="*/ 701040 h 1074420"/>
                <a:gd name="csX3" fmla="*/ 198120 w 210073"/>
                <a:gd name="csY3" fmla="*/ 327660 h 1074420"/>
                <a:gd name="csX4" fmla="*/ 68580 w 210073"/>
                <a:gd name="csY4" fmla="*/ 198120 h 1074420"/>
                <a:gd name="csX5" fmla="*/ 0 w 210073"/>
                <a:gd name="csY5" fmla="*/ 0 h 10744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10073" h="1074420">
                  <a:moveTo>
                    <a:pt x="7620" y="1074420"/>
                  </a:moveTo>
                  <a:cubicBezTo>
                    <a:pt x="26670" y="979805"/>
                    <a:pt x="45720" y="885190"/>
                    <a:pt x="76200" y="822960"/>
                  </a:cubicBezTo>
                  <a:cubicBezTo>
                    <a:pt x="106680" y="760730"/>
                    <a:pt x="170180" y="783590"/>
                    <a:pt x="190500" y="701040"/>
                  </a:cubicBezTo>
                  <a:cubicBezTo>
                    <a:pt x="210820" y="618490"/>
                    <a:pt x="218440" y="411480"/>
                    <a:pt x="198120" y="327660"/>
                  </a:cubicBezTo>
                  <a:cubicBezTo>
                    <a:pt x="177800" y="243840"/>
                    <a:pt x="101600" y="252730"/>
                    <a:pt x="68580" y="198120"/>
                  </a:cubicBezTo>
                  <a:cubicBezTo>
                    <a:pt x="35560" y="143510"/>
                    <a:pt x="17780" y="71755"/>
                    <a:pt x="0" y="0"/>
                  </a:cubicBezTo>
                </a:path>
              </a:pathLst>
            </a:cu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072C6A71-40D4-3AAE-AB78-2A69C4D2855C}"/>
                </a:ext>
              </a:extLst>
            </p:cNvPr>
            <p:cNvSpPr/>
            <p:nvPr/>
          </p:nvSpPr>
          <p:spPr>
            <a:xfrm>
              <a:off x="7282122" y="5126981"/>
              <a:ext cx="36000" cy="1074420"/>
            </a:xfrm>
            <a:custGeom>
              <a:avLst/>
              <a:gdLst>
                <a:gd name="csX0" fmla="*/ 7620 w 210073"/>
                <a:gd name="csY0" fmla="*/ 1074420 h 1074420"/>
                <a:gd name="csX1" fmla="*/ 76200 w 210073"/>
                <a:gd name="csY1" fmla="*/ 822960 h 1074420"/>
                <a:gd name="csX2" fmla="*/ 190500 w 210073"/>
                <a:gd name="csY2" fmla="*/ 701040 h 1074420"/>
                <a:gd name="csX3" fmla="*/ 198120 w 210073"/>
                <a:gd name="csY3" fmla="*/ 327660 h 1074420"/>
                <a:gd name="csX4" fmla="*/ 68580 w 210073"/>
                <a:gd name="csY4" fmla="*/ 198120 h 1074420"/>
                <a:gd name="csX5" fmla="*/ 0 w 210073"/>
                <a:gd name="csY5" fmla="*/ 0 h 10744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10073" h="1074420">
                  <a:moveTo>
                    <a:pt x="7620" y="1074420"/>
                  </a:moveTo>
                  <a:cubicBezTo>
                    <a:pt x="26670" y="979805"/>
                    <a:pt x="45720" y="885190"/>
                    <a:pt x="76200" y="822960"/>
                  </a:cubicBezTo>
                  <a:cubicBezTo>
                    <a:pt x="106680" y="760730"/>
                    <a:pt x="170180" y="783590"/>
                    <a:pt x="190500" y="701040"/>
                  </a:cubicBezTo>
                  <a:cubicBezTo>
                    <a:pt x="210820" y="618490"/>
                    <a:pt x="218440" y="411480"/>
                    <a:pt x="198120" y="327660"/>
                  </a:cubicBezTo>
                  <a:cubicBezTo>
                    <a:pt x="177800" y="243840"/>
                    <a:pt x="101600" y="252730"/>
                    <a:pt x="68580" y="198120"/>
                  </a:cubicBezTo>
                  <a:cubicBezTo>
                    <a:pt x="35560" y="143510"/>
                    <a:pt x="17780" y="71755"/>
                    <a:pt x="0" y="0"/>
                  </a:cubicBezTo>
                </a:path>
              </a:pathLst>
            </a:cu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D21B45C9-C79C-1823-57C7-8EE48780B7B9}"/>
                </a:ext>
              </a:extLst>
            </p:cNvPr>
            <p:cNvSpPr/>
            <p:nvPr/>
          </p:nvSpPr>
          <p:spPr>
            <a:xfrm flipH="1">
              <a:off x="7787812" y="5126981"/>
              <a:ext cx="108000" cy="1074420"/>
            </a:xfrm>
            <a:custGeom>
              <a:avLst/>
              <a:gdLst>
                <a:gd name="csX0" fmla="*/ 7620 w 210073"/>
                <a:gd name="csY0" fmla="*/ 1074420 h 1074420"/>
                <a:gd name="csX1" fmla="*/ 76200 w 210073"/>
                <a:gd name="csY1" fmla="*/ 822960 h 1074420"/>
                <a:gd name="csX2" fmla="*/ 190500 w 210073"/>
                <a:gd name="csY2" fmla="*/ 701040 h 1074420"/>
                <a:gd name="csX3" fmla="*/ 198120 w 210073"/>
                <a:gd name="csY3" fmla="*/ 327660 h 1074420"/>
                <a:gd name="csX4" fmla="*/ 68580 w 210073"/>
                <a:gd name="csY4" fmla="*/ 198120 h 1074420"/>
                <a:gd name="csX5" fmla="*/ 0 w 210073"/>
                <a:gd name="csY5" fmla="*/ 0 h 10744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10073" h="1074420">
                  <a:moveTo>
                    <a:pt x="7620" y="1074420"/>
                  </a:moveTo>
                  <a:cubicBezTo>
                    <a:pt x="26670" y="979805"/>
                    <a:pt x="45720" y="885190"/>
                    <a:pt x="76200" y="822960"/>
                  </a:cubicBezTo>
                  <a:cubicBezTo>
                    <a:pt x="106680" y="760730"/>
                    <a:pt x="170180" y="783590"/>
                    <a:pt x="190500" y="701040"/>
                  </a:cubicBezTo>
                  <a:cubicBezTo>
                    <a:pt x="210820" y="618490"/>
                    <a:pt x="218440" y="411480"/>
                    <a:pt x="198120" y="327660"/>
                  </a:cubicBezTo>
                  <a:cubicBezTo>
                    <a:pt x="177800" y="243840"/>
                    <a:pt x="101600" y="252730"/>
                    <a:pt x="68580" y="198120"/>
                  </a:cubicBezTo>
                  <a:cubicBezTo>
                    <a:pt x="35560" y="143510"/>
                    <a:pt x="17780" y="71755"/>
                    <a:pt x="0" y="0"/>
                  </a:cubicBezTo>
                </a:path>
              </a:pathLst>
            </a:cu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B5E1517F-A1B0-1D33-5C2D-8794DD0C206D}"/>
                </a:ext>
              </a:extLst>
            </p:cNvPr>
            <p:cNvSpPr/>
            <p:nvPr/>
          </p:nvSpPr>
          <p:spPr>
            <a:xfrm flipH="1">
              <a:off x="7647711" y="5126981"/>
              <a:ext cx="36000" cy="1074420"/>
            </a:xfrm>
            <a:custGeom>
              <a:avLst/>
              <a:gdLst>
                <a:gd name="csX0" fmla="*/ 7620 w 210073"/>
                <a:gd name="csY0" fmla="*/ 1074420 h 1074420"/>
                <a:gd name="csX1" fmla="*/ 76200 w 210073"/>
                <a:gd name="csY1" fmla="*/ 822960 h 1074420"/>
                <a:gd name="csX2" fmla="*/ 190500 w 210073"/>
                <a:gd name="csY2" fmla="*/ 701040 h 1074420"/>
                <a:gd name="csX3" fmla="*/ 198120 w 210073"/>
                <a:gd name="csY3" fmla="*/ 327660 h 1074420"/>
                <a:gd name="csX4" fmla="*/ 68580 w 210073"/>
                <a:gd name="csY4" fmla="*/ 198120 h 1074420"/>
                <a:gd name="csX5" fmla="*/ 0 w 210073"/>
                <a:gd name="csY5" fmla="*/ 0 h 10744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10073" h="1074420">
                  <a:moveTo>
                    <a:pt x="7620" y="1074420"/>
                  </a:moveTo>
                  <a:cubicBezTo>
                    <a:pt x="26670" y="979805"/>
                    <a:pt x="45720" y="885190"/>
                    <a:pt x="76200" y="822960"/>
                  </a:cubicBezTo>
                  <a:cubicBezTo>
                    <a:pt x="106680" y="760730"/>
                    <a:pt x="170180" y="783590"/>
                    <a:pt x="190500" y="701040"/>
                  </a:cubicBezTo>
                  <a:cubicBezTo>
                    <a:pt x="210820" y="618490"/>
                    <a:pt x="218440" y="411480"/>
                    <a:pt x="198120" y="327660"/>
                  </a:cubicBezTo>
                  <a:cubicBezTo>
                    <a:pt x="177800" y="243840"/>
                    <a:pt x="101600" y="252730"/>
                    <a:pt x="68580" y="198120"/>
                  </a:cubicBezTo>
                  <a:cubicBezTo>
                    <a:pt x="35560" y="143510"/>
                    <a:pt x="17780" y="71755"/>
                    <a:pt x="0" y="0"/>
                  </a:cubicBezTo>
                </a:path>
              </a:pathLst>
            </a:cu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4F89A146-EC12-1FF4-4281-6A1D341751A7}"/>
              </a:ext>
            </a:extLst>
          </p:cNvPr>
          <p:cNvCxnSpPr>
            <a:cxnSpLocks/>
          </p:cNvCxnSpPr>
          <p:nvPr/>
        </p:nvCxnSpPr>
        <p:spPr>
          <a:xfrm flipV="1">
            <a:off x="9913620" y="3994330"/>
            <a:ext cx="0" cy="108131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190CCA99-DDC5-2F2A-3154-5982298D72E0}"/>
              </a:ext>
            </a:extLst>
          </p:cNvPr>
          <p:cNvCxnSpPr>
            <a:cxnSpLocks/>
          </p:cNvCxnSpPr>
          <p:nvPr/>
        </p:nvCxnSpPr>
        <p:spPr>
          <a:xfrm flipV="1">
            <a:off x="10911840" y="3994330"/>
            <a:ext cx="0" cy="108131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BF4066A1-5A10-A141-526F-C903FF391352}"/>
                  </a:ext>
                </a:extLst>
              </p:cNvPr>
              <p:cNvSpPr txBox="1"/>
              <p:nvPr/>
            </p:nvSpPr>
            <p:spPr>
              <a:xfrm>
                <a:off x="593664" y="5318394"/>
                <a:ext cx="20885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𝜋</m:t>
                      </m:r>
                      <m:sSubSup>
                        <m:sSubSup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𝑠𝑐</m:t>
                          </m:r>
                        </m:sub>
                        <m:sup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pt-BR" b="0" i="0" smtClean="0">
                          <a:latin typeface="Cambria Math" panose="02040503050406030204" pitchFamily="18" charset="0"/>
                        </a:rPr>
                        <m:t>const</m:t>
                      </m:r>
                      <m:r>
                        <a:rPr lang="pt-BR" b="0" i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BF4066A1-5A10-A141-526F-C903FF3913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664" y="5318394"/>
                <a:ext cx="2088585" cy="276999"/>
              </a:xfrm>
              <a:prstGeom prst="rect">
                <a:avLst/>
              </a:prstGeom>
              <a:blipFill>
                <a:blip r:embed="rId3"/>
                <a:stretch>
                  <a:fillRect l="-2041" b="-347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82A67761-4242-AE5D-FBAE-83B0967BB821}"/>
                  </a:ext>
                </a:extLst>
              </p:cNvPr>
              <p:cNvSpPr txBox="1"/>
              <p:nvPr/>
            </p:nvSpPr>
            <p:spPr>
              <a:xfrm>
                <a:off x="3790973" y="5318394"/>
                <a:ext cx="170213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𝜋</m:t>
                      </m:r>
                      <m:sSubSup>
                        <m:sSubSup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  <m:sup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pt-B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i="1">
                          <a:latin typeface="Cambria Math" panose="02040503050406030204" pitchFamily="18" charset="0"/>
                        </a:rPr>
                        <m:t>𝜋</m:t>
                      </m:r>
                      <m:sSubSup>
                        <m:sSubSup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𝑠𝑐</m:t>
                          </m:r>
                        </m:sub>
                        <m:sup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82A67761-4242-AE5D-FBAE-83B0967BB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0973" y="5318394"/>
                <a:ext cx="1702133" cy="276999"/>
              </a:xfrm>
              <a:prstGeom prst="rect">
                <a:avLst/>
              </a:prstGeom>
              <a:blipFill>
                <a:blip r:embed="rId4"/>
                <a:stretch>
                  <a:fillRect l="-1075" b="-173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9" name="TextBox 188">
                <a:extLst>
                  <a:ext uri="{FF2B5EF4-FFF2-40B4-BE49-F238E27FC236}">
                    <a16:creationId xmlns:a16="http://schemas.microsoft.com/office/drawing/2014/main" id="{EB9D8B11-CCDE-C671-D96B-DF1CCA83ADAB}"/>
                  </a:ext>
                </a:extLst>
              </p:cNvPr>
              <p:cNvSpPr txBox="1"/>
              <p:nvPr/>
            </p:nvSpPr>
            <p:spPr>
              <a:xfrm>
                <a:off x="6725055" y="5118371"/>
                <a:ext cx="1602746" cy="6770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sSup>
                        <m:sSup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  <m:t>𝑠𝑐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9" name="TextBox 188">
                <a:extLst>
                  <a:ext uri="{FF2B5EF4-FFF2-40B4-BE49-F238E27FC236}">
                    <a16:creationId xmlns:a16="http://schemas.microsoft.com/office/drawing/2014/main" id="{EB9D8B11-CCDE-C671-D96B-DF1CCA83AD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5055" y="5118371"/>
                <a:ext cx="1602746" cy="67704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1" name="Straight Arrow Connector 190">
            <a:extLst>
              <a:ext uri="{FF2B5EF4-FFF2-40B4-BE49-F238E27FC236}">
                <a16:creationId xmlns:a16="http://schemas.microsoft.com/office/drawing/2014/main" id="{920A8328-15AB-6CB8-1EB8-E792D2D6F2C5}"/>
              </a:ext>
            </a:extLst>
          </p:cNvPr>
          <p:cNvCxnSpPr>
            <a:endCxn id="18" idx="7"/>
          </p:cNvCxnSpPr>
          <p:nvPr/>
        </p:nvCxnSpPr>
        <p:spPr>
          <a:xfrm flipV="1">
            <a:off x="4592214" y="2066044"/>
            <a:ext cx="572757" cy="57275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42DC73C8-443F-9889-697B-ADF83D7ED5B9}"/>
                  </a:ext>
                </a:extLst>
              </p:cNvPr>
              <p:cNvSpPr txBox="1"/>
              <p:nvPr/>
            </p:nvSpPr>
            <p:spPr>
              <a:xfrm>
                <a:off x="4727287" y="1981063"/>
                <a:ext cx="2346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pt-BR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42DC73C8-443F-9889-697B-ADF83D7ED5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287" y="1981063"/>
                <a:ext cx="234615" cy="276999"/>
              </a:xfrm>
              <a:prstGeom prst="rect">
                <a:avLst/>
              </a:prstGeom>
              <a:blipFill>
                <a:blip r:embed="rId6"/>
                <a:stretch>
                  <a:fillRect l="-12821"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6" name="Straight Arrow Connector 195">
            <a:extLst>
              <a:ext uri="{FF2B5EF4-FFF2-40B4-BE49-F238E27FC236}">
                <a16:creationId xmlns:a16="http://schemas.microsoft.com/office/drawing/2014/main" id="{AEB7D1BC-7B1D-BB7B-1D5F-A4A290EC6686}"/>
              </a:ext>
            </a:extLst>
          </p:cNvPr>
          <p:cNvCxnSpPr>
            <a:cxnSpLocks/>
            <a:endCxn id="27" idx="7"/>
          </p:cNvCxnSpPr>
          <p:nvPr/>
        </p:nvCxnSpPr>
        <p:spPr>
          <a:xfrm flipV="1">
            <a:off x="10412936" y="2447881"/>
            <a:ext cx="201926" cy="19091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8" name="TextBox 197">
                <a:extLst>
                  <a:ext uri="{FF2B5EF4-FFF2-40B4-BE49-F238E27FC236}">
                    <a16:creationId xmlns:a16="http://schemas.microsoft.com/office/drawing/2014/main" id="{751E4A96-360E-7386-4A8C-E05813084642}"/>
                  </a:ext>
                </a:extLst>
              </p:cNvPr>
              <p:cNvSpPr txBox="1"/>
              <p:nvPr/>
            </p:nvSpPr>
            <p:spPr>
              <a:xfrm>
                <a:off x="10502830" y="2481738"/>
                <a:ext cx="447110" cy="2984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pt-BR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𝑎𝑝𝑡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198" name="TextBox 197">
                <a:extLst>
                  <a:ext uri="{FF2B5EF4-FFF2-40B4-BE49-F238E27FC236}">
                    <a16:creationId xmlns:a16="http://schemas.microsoft.com/office/drawing/2014/main" id="{751E4A96-360E-7386-4A8C-E058130846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2830" y="2481738"/>
                <a:ext cx="447110" cy="298415"/>
              </a:xfrm>
              <a:prstGeom prst="rect">
                <a:avLst/>
              </a:prstGeom>
              <a:blipFill>
                <a:blip r:embed="rId7"/>
                <a:stretch>
                  <a:fillRect l="-6849" r="-4110" b="-224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0" name="TextBox 199">
            <a:extLst>
              <a:ext uri="{FF2B5EF4-FFF2-40B4-BE49-F238E27FC236}">
                <a16:creationId xmlns:a16="http://schemas.microsoft.com/office/drawing/2014/main" id="{B29B4BBD-2A71-A512-2EBE-0E8D1F120D50}"/>
              </a:ext>
            </a:extLst>
          </p:cNvPr>
          <p:cNvSpPr txBox="1"/>
          <p:nvPr/>
        </p:nvSpPr>
        <p:spPr>
          <a:xfrm>
            <a:off x="754380" y="5970836"/>
            <a:ext cx="1105437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pt-BR" dirty="0"/>
              <a:t>Total </a:t>
            </a:r>
            <a:r>
              <a:rPr lang="pt-BR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flux is compressed </a:t>
            </a:r>
            <a:r>
              <a:rPr lang="pt-BR" dirty="0"/>
              <a:t>into the aperture; expulsion ratio follows square radii ratio </a:t>
            </a:r>
            <a:r>
              <a:rPr lang="pt-BR" b="1" dirty="0"/>
              <a:t>until </a:t>
            </a:r>
            <a:r>
              <a:rPr lang="pt-BR" b="1" dirty="0">
                <a:solidFill>
                  <a:srgbClr val="C00000"/>
                </a:solidFill>
              </a:rPr>
              <a:t>vortex formation</a:t>
            </a:r>
            <a:r>
              <a:rPr lang="pt-BR" dirty="0">
                <a:solidFill>
                  <a:srgbClr val="C00000"/>
                </a:solidFill>
              </a:rPr>
              <a:t>.</a:t>
            </a:r>
            <a:endParaRPr lang="en-GB" dirty="0">
              <a:solidFill>
                <a:srgbClr val="C00000"/>
              </a:solidFill>
            </a:endParaRPr>
          </a:p>
        </p:txBody>
      </p:sp>
      <p:cxnSp>
        <p:nvCxnSpPr>
          <p:cNvPr id="201" name="Straight Arrow Connector 200">
            <a:extLst>
              <a:ext uri="{FF2B5EF4-FFF2-40B4-BE49-F238E27FC236}">
                <a16:creationId xmlns:a16="http://schemas.microsoft.com/office/drawing/2014/main" id="{BF76D061-DA5A-0AB4-2E63-F86E0631A1F7}"/>
              </a:ext>
            </a:extLst>
          </p:cNvPr>
          <p:cNvCxnSpPr>
            <a:cxnSpLocks/>
            <a:endCxn id="4" idx="7"/>
          </p:cNvCxnSpPr>
          <p:nvPr/>
        </p:nvCxnSpPr>
        <p:spPr>
          <a:xfrm flipV="1">
            <a:off x="1657286" y="1875125"/>
            <a:ext cx="780054" cy="75713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2" name="TextBox 201">
                <a:extLst>
                  <a:ext uri="{FF2B5EF4-FFF2-40B4-BE49-F238E27FC236}">
                    <a16:creationId xmlns:a16="http://schemas.microsoft.com/office/drawing/2014/main" id="{0A2A9A97-FDBB-D6A3-AFC1-3431B49734E8}"/>
                  </a:ext>
                </a:extLst>
              </p:cNvPr>
              <p:cNvSpPr txBox="1"/>
              <p:nvPr/>
            </p:nvSpPr>
            <p:spPr>
              <a:xfrm>
                <a:off x="1835382" y="1879781"/>
                <a:ext cx="3163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pt-BR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𝑠𝑐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202" name="TextBox 201">
                <a:extLst>
                  <a:ext uri="{FF2B5EF4-FFF2-40B4-BE49-F238E27FC236}">
                    <a16:creationId xmlns:a16="http://schemas.microsoft.com/office/drawing/2014/main" id="{0A2A9A97-FDBB-D6A3-AFC1-3431B49734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382" y="1879781"/>
                <a:ext cx="316369" cy="276999"/>
              </a:xfrm>
              <a:prstGeom prst="rect">
                <a:avLst/>
              </a:prstGeom>
              <a:blipFill>
                <a:blip r:embed="rId8"/>
                <a:stretch>
                  <a:fillRect l="-9615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3" name="Straight Arrow Connector 202">
            <a:extLst>
              <a:ext uri="{FF2B5EF4-FFF2-40B4-BE49-F238E27FC236}">
                <a16:creationId xmlns:a16="http://schemas.microsoft.com/office/drawing/2014/main" id="{84FC545B-1BE2-A59D-DB8C-B2C5B146ACB0}"/>
              </a:ext>
            </a:extLst>
          </p:cNvPr>
          <p:cNvCxnSpPr>
            <a:cxnSpLocks/>
            <a:endCxn id="26" idx="7"/>
          </p:cNvCxnSpPr>
          <p:nvPr/>
        </p:nvCxnSpPr>
        <p:spPr>
          <a:xfrm flipV="1">
            <a:off x="7501524" y="2256962"/>
            <a:ext cx="391079" cy="38183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691632DC-9442-3F08-836C-CE968C164D8C}"/>
                  </a:ext>
                </a:extLst>
              </p:cNvPr>
              <p:cNvSpPr txBox="1"/>
              <p:nvPr/>
            </p:nvSpPr>
            <p:spPr>
              <a:xfrm>
                <a:off x="7585341" y="2073183"/>
                <a:ext cx="2346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pt-BR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691632DC-9442-3F08-836C-CE968C164D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5341" y="2073183"/>
                <a:ext cx="234615" cy="276999"/>
              </a:xfrm>
              <a:prstGeom prst="rect">
                <a:avLst/>
              </a:prstGeom>
              <a:blipFill>
                <a:blip r:embed="rId9"/>
                <a:stretch>
                  <a:fillRect l="-12821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1" name="TextBox 210">
                <a:extLst>
                  <a:ext uri="{FF2B5EF4-FFF2-40B4-BE49-F238E27FC236}">
                    <a16:creationId xmlns:a16="http://schemas.microsoft.com/office/drawing/2014/main" id="{02190862-79FA-335C-9AA2-7F186B549933}"/>
                  </a:ext>
                </a:extLst>
              </p:cNvPr>
              <p:cNvSpPr txBox="1"/>
              <p:nvPr/>
            </p:nvSpPr>
            <p:spPr>
              <a:xfrm>
                <a:off x="9044810" y="5127109"/>
                <a:ext cx="2615460" cy="6821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𝐸𝑅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den>
                      </m:f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  <m:t>𝑠𝑐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  <m:t>𝑎𝑝𝑡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pt-B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pt-BR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pt-BR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num>
                        <m:den>
                          <m:sSub>
                            <m:sSubPr>
                              <m:ctrlPr>
                                <a:rPr lang="pt-B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pt-B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1" name="TextBox 210">
                <a:extLst>
                  <a:ext uri="{FF2B5EF4-FFF2-40B4-BE49-F238E27FC236}">
                    <a16:creationId xmlns:a16="http://schemas.microsoft.com/office/drawing/2014/main" id="{02190862-79FA-335C-9AA2-7F186B5499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4810" y="5127109"/>
                <a:ext cx="2615460" cy="682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9B4BCCCA-C1DA-1F15-0882-F440A72A31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13733" y="6424993"/>
            <a:ext cx="1053399" cy="365125"/>
          </a:xfrm>
        </p:spPr>
        <p:txBody>
          <a:bodyPr/>
          <a:lstStyle/>
          <a:p>
            <a:r>
              <a:rPr lang="en-US" dirty="0"/>
              <a:t>21 September 2026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A380C20-6566-9F94-1A89-B9E07A78B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5352" y="6424993"/>
            <a:ext cx="8401320" cy="365125"/>
          </a:xfrm>
        </p:spPr>
        <p:txBody>
          <a:bodyPr/>
          <a:lstStyle/>
          <a:p>
            <a:r>
              <a:rPr lang="en-GB" dirty="0"/>
              <a:t>G. T. Telles and A. L. Macpherson | Modelling flux vortex dynamics in type-II superconductors under a thermal gradient-driven phase transition with closed cooling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951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EFFD5-22A6-451C-9E25-565C32C35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Block Arc 26">
            <a:extLst>
              <a:ext uri="{FF2B5EF4-FFF2-40B4-BE49-F238E27FC236}">
                <a16:creationId xmlns:a16="http://schemas.microsoft.com/office/drawing/2014/main" id="{1D1D9BE3-D260-23AC-8280-A8B464F65C59}"/>
              </a:ext>
            </a:extLst>
          </p:cNvPr>
          <p:cNvSpPr/>
          <p:nvPr/>
        </p:nvSpPr>
        <p:spPr>
          <a:xfrm>
            <a:off x="-3920064" y="1873812"/>
            <a:ext cx="9000000" cy="9000000"/>
          </a:xfrm>
          <a:prstGeom prst="blockArc">
            <a:avLst>
              <a:gd name="adj1" fmla="val 10800000"/>
              <a:gd name="adj2" fmla="val 10800000"/>
              <a:gd name="adj3" fmla="val 38734"/>
            </a:avLst>
          </a:prstGeom>
          <a:gradFill flip="none" rotWithShape="1">
            <a:gsLst>
              <a:gs pos="39000">
                <a:schemeClr val="accent3">
                  <a:lumMod val="60000"/>
                  <a:lumOff val="40000"/>
                </a:schemeClr>
              </a:gs>
              <a:gs pos="40000">
                <a:schemeClr val="bg1"/>
              </a:gs>
              <a:gs pos="50000">
                <a:schemeClr val="bg1"/>
              </a:gs>
              <a:gs pos="51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3668E841-5AB0-37BA-AD37-19C52AC5B372}"/>
              </a:ext>
            </a:extLst>
          </p:cNvPr>
          <p:cNvSpPr>
            <a:spLocks noChangeAspect="1"/>
          </p:cNvSpPr>
          <p:nvPr/>
        </p:nvSpPr>
        <p:spPr>
          <a:xfrm>
            <a:off x="-2284366" y="3519631"/>
            <a:ext cx="5708360" cy="5708360"/>
          </a:xfrm>
          <a:prstGeom prst="ellipse">
            <a:avLst/>
          </a:prstGeom>
          <a:noFill/>
          <a:ln w="19050">
            <a:solidFill>
              <a:schemeClr val="tx2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8FF9F7E-553F-433A-2686-E280D4F42B8C}"/>
              </a:ext>
            </a:extLst>
          </p:cNvPr>
          <p:cNvSpPr/>
          <p:nvPr/>
        </p:nvSpPr>
        <p:spPr>
          <a:xfrm>
            <a:off x="-1580064" y="4213812"/>
            <a:ext cx="4320000" cy="4320000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A9967AB-D995-D54E-4FF5-44F8F30A8496}"/>
              </a:ext>
            </a:extLst>
          </p:cNvPr>
          <p:cNvSpPr/>
          <p:nvPr/>
        </p:nvSpPr>
        <p:spPr>
          <a:xfrm>
            <a:off x="874353" y="6373813"/>
            <a:ext cx="11317646" cy="484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44DDEF-F240-5BAD-4A77-FEBFBA059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EFF6138-AB17-A718-FB62-A28F30595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493399"/>
          </a:xfrm>
        </p:spPr>
        <p:txBody>
          <a:bodyPr/>
          <a:lstStyle/>
          <a:p>
            <a:r>
              <a:rPr lang="en-US" dirty="0"/>
              <a:t>Mixed state changes over time in a closed topology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7EAB6D7D-7DC9-30B3-E196-42156E210ECD}"/>
              </a:ext>
            </a:extLst>
          </p:cNvPr>
          <p:cNvCxnSpPr>
            <a:cxnSpLocks/>
          </p:cNvCxnSpPr>
          <p:nvPr/>
        </p:nvCxnSpPr>
        <p:spPr>
          <a:xfrm>
            <a:off x="407988" y="6373812"/>
            <a:ext cx="113760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0F1F3A4B-A895-0D0C-B301-83B3A53CE863}"/>
                  </a:ext>
                </a:extLst>
              </p:cNvPr>
              <p:cNvSpPr txBox="1"/>
              <p:nvPr/>
            </p:nvSpPr>
            <p:spPr>
              <a:xfrm>
                <a:off x="5687738" y="1171224"/>
                <a:ext cx="2457018" cy="6304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acc>
                        <m:accPr>
                          <m:chr m:val="̅"/>
                          <m:ctrlPr>
                            <a:rPr lang="pt-BR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pt-BR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pt-BR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acc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b="0" i="1" smtClean="0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pt-BR" b="0" i="1" smtClean="0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pt-BR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d>
                        <m:d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Sup>
                                <m:sSubSup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pt-BR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sub>
                                <m:sup>
                                  <m:r>
                                    <a:rPr lang="pt-BR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den>
                          </m:f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Sup>
                                <m:sSubSup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pt-BR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b>
                                <m:sup>
                                  <m:r>
                                    <a:rPr lang="pt-BR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0F1F3A4B-A895-0D0C-B301-83B3A53CE8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7738" y="1171224"/>
                <a:ext cx="2457018" cy="63049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88F23FE-7F21-29C9-E031-E873B5EF705C}"/>
              </a:ext>
            </a:extLst>
          </p:cNvPr>
          <p:cNvCxnSpPr>
            <a:cxnSpLocks/>
          </p:cNvCxnSpPr>
          <p:nvPr/>
        </p:nvCxnSpPr>
        <p:spPr>
          <a:xfrm rot="-2700000">
            <a:off x="276858" y="5613603"/>
            <a:ext cx="2109868" cy="1670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F71A4C2-16E0-628E-AD91-3521281D016A}"/>
                  </a:ext>
                </a:extLst>
              </p:cNvPr>
              <p:cNvSpPr txBox="1"/>
              <p:nvPr/>
            </p:nvSpPr>
            <p:spPr>
              <a:xfrm>
                <a:off x="196374" y="4266873"/>
                <a:ext cx="9489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pt-B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pt-BR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F71A4C2-16E0-628E-AD91-3521281D01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74" y="4266873"/>
                <a:ext cx="948978" cy="369332"/>
              </a:xfrm>
              <a:prstGeom prst="rect">
                <a:avLst/>
              </a:prstGeom>
              <a:blipFill>
                <a:blip r:embed="rId3"/>
                <a:stretch>
                  <a:fillRect l="-5769" b="-11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1B75E4E-43AE-7E25-718F-BE185679C8FB}"/>
              </a:ext>
            </a:extLst>
          </p:cNvPr>
          <p:cNvCxnSpPr>
            <a:cxnSpLocks/>
          </p:cNvCxnSpPr>
          <p:nvPr/>
        </p:nvCxnSpPr>
        <p:spPr>
          <a:xfrm rot="-2700000">
            <a:off x="2048987" y="4609509"/>
            <a:ext cx="610605" cy="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6846CA5D-5C59-2682-2601-5309F8DA8B4A}"/>
              </a:ext>
            </a:extLst>
          </p:cNvPr>
          <p:cNvCxnSpPr>
            <a:cxnSpLocks/>
          </p:cNvCxnSpPr>
          <p:nvPr/>
        </p:nvCxnSpPr>
        <p:spPr>
          <a:xfrm rot="-2100000">
            <a:off x="2625306" y="4776587"/>
            <a:ext cx="675849" cy="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76F08E39-25FA-144E-4850-9AD50176AEE3}"/>
                  </a:ext>
                </a:extLst>
              </p:cNvPr>
              <p:cNvSpPr txBox="1"/>
              <p:nvPr/>
            </p:nvSpPr>
            <p:spPr>
              <a:xfrm>
                <a:off x="924725" y="4970413"/>
                <a:ext cx="81413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pt-BR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𝑠𝑐</m:t>
                          </m:r>
                        </m:sub>
                      </m:sSub>
                      <m:r>
                        <a:rPr lang="pt-BR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𝑣𝑡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76F08E39-25FA-144E-4850-9AD50176AE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725" y="4970413"/>
                <a:ext cx="814134" cy="276999"/>
              </a:xfrm>
              <a:prstGeom prst="rect">
                <a:avLst/>
              </a:prstGeom>
              <a:blipFill>
                <a:blip r:embed="rId4"/>
                <a:stretch>
                  <a:fillRect l="-3008" r="-5263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Arrow: Right 66">
            <a:extLst>
              <a:ext uri="{FF2B5EF4-FFF2-40B4-BE49-F238E27FC236}">
                <a16:creationId xmlns:a16="http://schemas.microsoft.com/office/drawing/2014/main" id="{C3A40A6A-9025-0D60-5723-EB273C9ECA35}"/>
              </a:ext>
            </a:extLst>
          </p:cNvPr>
          <p:cNvSpPr/>
          <p:nvPr/>
        </p:nvSpPr>
        <p:spPr>
          <a:xfrm rot="20115626" flipH="1">
            <a:off x="2286425" y="5465422"/>
            <a:ext cx="238539" cy="2683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00ABC31-44F9-4EA5-70A4-F2A2F8A75FF1}"/>
                  </a:ext>
                </a:extLst>
              </p:cNvPr>
              <p:cNvSpPr txBox="1"/>
              <p:nvPr/>
            </p:nvSpPr>
            <p:spPr>
              <a:xfrm>
                <a:off x="2019540" y="4291881"/>
                <a:ext cx="36708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𝛿</m:t>
                      </m:r>
                      <m:acc>
                        <m:accPr>
                          <m:chr m:val="̅"/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00ABC31-44F9-4EA5-70A4-F2A2F8A75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9540" y="4291881"/>
                <a:ext cx="367088" cy="276999"/>
              </a:xfrm>
              <a:prstGeom prst="rect">
                <a:avLst/>
              </a:prstGeom>
              <a:blipFill>
                <a:blip r:embed="rId5"/>
                <a:stretch>
                  <a:fillRect l="-14754" r="-55738"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F654B2FD-B21E-748B-75F6-FA6309C77E7A}"/>
                  </a:ext>
                </a:extLst>
              </p:cNvPr>
              <p:cNvSpPr txBox="1"/>
              <p:nvPr/>
            </p:nvSpPr>
            <p:spPr>
              <a:xfrm>
                <a:off x="3091595" y="4686891"/>
                <a:ext cx="3724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b="0" i="0" smtClean="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F654B2FD-B21E-748B-75F6-FA6309C77E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1595" y="4686891"/>
                <a:ext cx="372473" cy="276999"/>
              </a:xfrm>
              <a:prstGeom prst="rect">
                <a:avLst/>
              </a:prstGeom>
              <a:blipFill>
                <a:blip r:embed="rId6"/>
                <a:stretch>
                  <a:fillRect l="-13115"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3A2D06C-8859-8D1E-DB23-4DFE90CB3A16}"/>
                  </a:ext>
                </a:extLst>
              </p:cNvPr>
              <p:cNvSpPr txBox="1"/>
              <p:nvPr/>
            </p:nvSpPr>
            <p:spPr>
              <a:xfrm>
                <a:off x="1858263" y="1163326"/>
                <a:ext cx="2711383" cy="6770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pt-BR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pt-B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pt-B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pt-B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sSup>
                        <m:sSupPr>
                          <m:ctrlPr>
                            <a:rPr lang="pt-B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pt-BR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𝑠𝑐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pt-BR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𝑠𝑐</m:t>
                                      </m:r>
                                    </m:sub>
                                  </m:sSub>
                                  <m:r>
                                    <a:rPr lang="pt-BR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pt-BR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𝑣𝑡</m:t>
                                  </m:r>
                                  <m:r>
                                    <a:rPr lang="pt-BR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pt-BR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pt-BR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pt-BR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t-BR" b="0" i="1" smtClean="0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pt-BR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sub>
                                      </m:sSub>
                                    </m:e>
                                  </m:acc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3A2D06C-8859-8D1E-DB23-4DFE90CB3A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8263" y="1163326"/>
                <a:ext cx="2711383" cy="67704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7" name="Group 156">
            <a:extLst>
              <a:ext uri="{FF2B5EF4-FFF2-40B4-BE49-F238E27FC236}">
                <a16:creationId xmlns:a16="http://schemas.microsoft.com/office/drawing/2014/main" id="{2ECFE591-969A-F98F-36A5-68D5E2181DF9}"/>
              </a:ext>
            </a:extLst>
          </p:cNvPr>
          <p:cNvGrpSpPr>
            <a:grpSpLocks noChangeAspect="1"/>
          </p:cNvGrpSpPr>
          <p:nvPr/>
        </p:nvGrpSpPr>
        <p:grpSpPr>
          <a:xfrm>
            <a:off x="6053432" y="2165362"/>
            <a:ext cx="4623630" cy="3109096"/>
            <a:chOff x="5222254" y="2002368"/>
            <a:chExt cx="5681326" cy="3820331"/>
          </a:xfrm>
        </p:grpSpPr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BA02170E-61FD-3F65-925C-781F521D4865}"/>
                </a:ext>
              </a:extLst>
            </p:cNvPr>
            <p:cNvCxnSpPr/>
            <p:nvPr/>
          </p:nvCxnSpPr>
          <p:spPr>
            <a:xfrm flipV="1">
              <a:off x="5962758" y="2388796"/>
              <a:ext cx="0" cy="2870337"/>
            </a:xfrm>
            <a:prstGeom prst="straightConnector1">
              <a:avLst/>
            </a:prstGeom>
            <a:ln>
              <a:solidFill>
                <a:schemeClr val="tx2"/>
              </a:solidFill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20BEEE9B-5EE0-01A1-A49A-BB2D39A4DB07}"/>
                </a:ext>
              </a:extLst>
            </p:cNvPr>
            <p:cNvCxnSpPr>
              <a:cxnSpLocks/>
            </p:cNvCxnSpPr>
            <p:nvPr/>
          </p:nvCxnSpPr>
          <p:spPr>
            <a:xfrm>
              <a:off x="5962759" y="5259133"/>
              <a:ext cx="4724095" cy="0"/>
            </a:xfrm>
            <a:prstGeom prst="straightConnector1">
              <a:avLst/>
            </a:prstGeom>
            <a:ln>
              <a:solidFill>
                <a:schemeClr val="tx2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940F6D22-3012-4943-097F-0998149620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2759" y="2356563"/>
              <a:ext cx="4522993" cy="2902570"/>
            </a:xfrm>
            <a:prstGeom prst="line">
              <a:avLst/>
            </a:prstGeom>
            <a:ln>
              <a:solidFill>
                <a:schemeClr val="tx2"/>
              </a:solidFill>
              <a:prstDash val="sysDash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0BF7792D-479E-314F-2BD9-759C84E71B2F}"/>
                    </a:ext>
                  </a:extLst>
                </p:cNvPr>
                <p:cNvSpPr txBox="1"/>
                <p:nvPr/>
              </p:nvSpPr>
              <p:spPr>
                <a:xfrm>
                  <a:off x="5524299" y="2208472"/>
                  <a:ext cx="371192" cy="430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GB" sz="2800" dirty="0">
                    <a:solidFill>
                      <a:schemeClr val="tx2"/>
                    </a:solidFill>
                  </a:endParaRPr>
                </a:p>
              </p:txBody>
            </p:sp>
          </mc:Choice>
          <mc:Fallback xmlns=""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0BF7792D-479E-314F-2BD9-759C84E71B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24299" y="2208472"/>
                  <a:ext cx="371192" cy="43088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TextBox 110">
                  <a:extLst>
                    <a:ext uri="{FF2B5EF4-FFF2-40B4-BE49-F238E27FC236}">
                      <a16:creationId xmlns:a16="http://schemas.microsoft.com/office/drawing/2014/main" id="{37E4753B-349E-ECBA-BF26-DB2C82F37C60}"/>
                    </a:ext>
                  </a:extLst>
                </p:cNvPr>
                <p:cNvSpPr txBox="1"/>
                <p:nvPr/>
              </p:nvSpPr>
              <p:spPr>
                <a:xfrm>
                  <a:off x="10395853" y="5279205"/>
                  <a:ext cx="412692" cy="37818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sz="20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pt-BR" sz="20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GB" sz="2000" dirty="0">
                    <a:solidFill>
                      <a:schemeClr val="tx2"/>
                    </a:solidFill>
                  </a:endParaRPr>
                </a:p>
              </p:txBody>
            </p:sp>
          </mc:Choice>
          <mc:Fallback xmlns="">
            <p:sp>
              <p:nvSpPr>
                <p:cNvPr id="111" name="TextBox 110">
                  <a:extLst>
                    <a:ext uri="{FF2B5EF4-FFF2-40B4-BE49-F238E27FC236}">
                      <a16:creationId xmlns:a16="http://schemas.microsoft.com/office/drawing/2014/main" id="{37E4753B-349E-ECBA-BF26-DB2C82F37C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95853" y="5279205"/>
                  <a:ext cx="412692" cy="378184"/>
                </a:xfrm>
                <a:prstGeom prst="rect">
                  <a:avLst/>
                </a:prstGeom>
                <a:blipFill>
                  <a:blip r:embed="rId9"/>
                  <a:stretch>
                    <a:fillRect l="-16364" r="-16364" b="-12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5362F3B0-6A06-E26F-D2B1-E145E8521C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2758" y="2328893"/>
              <a:ext cx="1918750" cy="2930239"/>
            </a:xfrm>
            <a:prstGeom prst="line">
              <a:avLst/>
            </a:prstGeom>
            <a:ln>
              <a:solidFill>
                <a:schemeClr val="tx2"/>
              </a:solidFill>
              <a:prstDash val="sysDash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73B55CED-8DB7-E879-219A-6A1EFB67289E}"/>
                </a:ext>
              </a:extLst>
            </p:cNvPr>
            <p:cNvCxnSpPr>
              <a:cxnSpLocks/>
            </p:cNvCxnSpPr>
            <p:nvPr/>
          </p:nvCxnSpPr>
          <p:spPr>
            <a:xfrm>
              <a:off x="5962758" y="4967771"/>
              <a:ext cx="4580119" cy="0"/>
            </a:xfrm>
            <a:prstGeom prst="line">
              <a:avLst/>
            </a:prstGeom>
            <a:ln>
              <a:solidFill>
                <a:srgbClr val="9FFFCA"/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C76BD90C-AD65-1282-911E-5A56945B6994}"/>
                    </a:ext>
                  </a:extLst>
                </p:cNvPr>
                <p:cNvSpPr txBox="1"/>
                <p:nvPr/>
              </p:nvSpPr>
              <p:spPr>
                <a:xfrm>
                  <a:off x="7757724" y="2002368"/>
                  <a:ext cx="398058" cy="3007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sSub>
                              <m:sSubPr>
                                <m:ctrlPr>
                                  <a:rPr lang="pt-BR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pt-BR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chemeClr val="tx2"/>
                    </a:solidFill>
                  </a:endParaRPr>
                </a:p>
              </p:txBody>
            </p:sp>
          </mc:Choice>
          <mc:Fallback xmlns=""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C76BD90C-AD65-1282-911E-5A56945B699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57724" y="2002368"/>
                  <a:ext cx="398058" cy="300788"/>
                </a:xfrm>
                <a:prstGeom prst="rect">
                  <a:avLst/>
                </a:prstGeom>
                <a:blipFill>
                  <a:blip r:embed="rId10"/>
                  <a:stretch>
                    <a:fillRect l="-26415" r="-13208" b="-425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C27A4115-358B-AAFD-A757-E53E97B6C12A}"/>
                    </a:ext>
                  </a:extLst>
                </p:cNvPr>
                <p:cNvSpPr txBox="1"/>
                <p:nvPr/>
              </p:nvSpPr>
              <p:spPr>
                <a:xfrm>
                  <a:off x="10505522" y="2222908"/>
                  <a:ext cx="398058" cy="3007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sSub>
                              <m:sSubPr>
                                <m:ctrlPr>
                                  <a:rPr lang="pt-BR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pt-BR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chemeClr val="tx2"/>
                    </a:solidFill>
                  </a:endParaRPr>
                </a:p>
              </p:txBody>
            </p:sp>
          </mc:Choice>
          <mc:Fallback xmlns=""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C27A4115-358B-AAFD-A757-E53E97B6C1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05522" y="2222908"/>
                  <a:ext cx="398058" cy="300788"/>
                </a:xfrm>
                <a:prstGeom prst="rect">
                  <a:avLst/>
                </a:prstGeom>
                <a:blipFill>
                  <a:blip r:embed="rId11"/>
                  <a:stretch>
                    <a:fillRect l="-24528" r="-13208" b="-425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836DE198-50DF-BE16-026F-DE6FA96B9A8D}"/>
                </a:ext>
              </a:extLst>
            </p:cNvPr>
            <p:cNvSpPr txBox="1"/>
            <p:nvPr/>
          </p:nvSpPr>
          <p:spPr>
            <a:xfrm>
              <a:off x="8604092" y="2283972"/>
              <a:ext cx="684483" cy="30777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pt-BR" sz="2000" dirty="0">
                  <a:solidFill>
                    <a:schemeClr val="tx2"/>
                  </a:solidFill>
                </a:rPr>
                <a:t>Mixed</a:t>
              </a:r>
              <a:endParaRPr lang="en-GB" sz="2000" dirty="0">
                <a:solidFill>
                  <a:schemeClr val="tx2"/>
                </a:solidFill>
              </a:endParaRP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341C20BB-B6D3-7394-7B80-48953DD81862}"/>
                </a:ext>
              </a:extLst>
            </p:cNvPr>
            <p:cNvSpPr txBox="1"/>
            <p:nvPr/>
          </p:nvSpPr>
          <p:spPr>
            <a:xfrm>
              <a:off x="9760886" y="3395719"/>
              <a:ext cx="1040348" cy="30777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pt-BR" sz="2000" dirty="0">
                  <a:solidFill>
                    <a:schemeClr val="tx2"/>
                  </a:solidFill>
                </a:rPr>
                <a:t>Meissner</a:t>
              </a:r>
              <a:endParaRPr lang="en-GB" sz="2000" dirty="0">
                <a:solidFill>
                  <a:schemeClr val="tx2"/>
                </a:solidFill>
              </a:endParaRP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569D0D99-8587-0731-139F-5EEBADE64859}"/>
                </a:ext>
              </a:extLst>
            </p:cNvPr>
            <p:cNvSpPr txBox="1"/>
            <p:nvPr/>
          </p:nvSpPr>
          <p:spPr>
            <a:xfrm>
              <a:off x="6413033" y="2169505"/>
              <a:ext cx="827150" cy="30777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pt-BR" sz="2000" dirty="0">
                  <a:solidFill>
                    <a:schemeClr val="tx2"/>
                  </a:solidFill>
                </a:rPr>
                <a:t>Normal</a:t>
              </a:r>
              <a:endParaRPr lang="en-GB" sz="2000" dirty="0">
                <a:solidFill>
                  <a:schemeClr val="tx2"/>
                </a:solidFill>
              </a:endParaRPr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3119D2EC-D894-B995-422C-D8D3E5958467}"/>
                </a:ext>
              </a:extLst>
            </p:cNvPr>
            <p:cNvCxnSpPr>
              <a:cxnSpLocks/>
            </p:cNvCxnSpPr>
            <p:nvPr/>
          </p:nvCxnSpPr>
          <p:spPr>
            <a:xfrm>
              <a:off x="5962759" y="4672982"/>
              <a:ext cx="4580119" cy="0"/>
            </a:xfrm>
            <a:prstGeom prst="line">
              <a:avLst/>
            </a:prstGeom>
            <a:ln>
              <a:solidFill>
                <a:srgbClr val="B7CDFF"/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FABC67DD-F609-57E9-19CF-6594C1518CC7}"/>
                </a:ext>
              </a:extLst>
            </p:cNvPr>
            <p:cNvCxnSpPr>
              <a:cxnSpLocks/>
            </p:cNvCxnSpPr>
            <p:nvPr/>
          </p:nvCxnSpPr>
          <p:spPr>
            <a:xfrm>
              <a:off x="5962759" y="4082264"/>
              <a:ext cx="4580119" cy="0"/>
            </a:xfrm>
            <a:prstGeom prst="line">
              <a:avLst/>
            </a:prstGeom>
            <a:ln>
              <a:solidFill>
                <a:srgbClr val="CDACE6"/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DA2870FF-A361-99F8-BE3F-0D03196F5A91}"/>
                </a:ext>
              </a:extLst>
            </p:cNvPr>
            <p:cNvCxnSpPr>
              <a:cxnSpLocks/>
            </p:cNvCxnSpPr>
            <p:nvPr/>
          </p:nvCxnSpPr>
          <p:spPr>
            <a:xfrm>
              <a:off x="5962759" y="2902462"/>
              <a:ext cx="4580119" cy="0"/>
            </a:xfrm>
            <a:prstGeom prst="line">
              <a:avLst/>
            </a:prstGeom>
            <a:ln>
              <a:solidFill>
                <a:srgbClr val="FFA3A3"/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id="{AA736F98-E3E0-18C9-6202-60B5917A19B7}"/>
                    </a:ext>
                  </a:extLst>
                </p:cNvPr>
                <p:cNvSpPr txBox="1"/>
                <p:nvPr/>
              </p:nvSpPr>
              <p:spPr>
                <a:xfrm>
                  <a:off x="5222254" y="3821747"/>
                  <a:ext cx="442878" cy="30777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sz="20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20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pt-BR" sz="20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oMath>
                    </m:oMathPara>
                  </a14:m>
                  <a:endParaRPr lang="en-GB" sz="2000" dirty="0">
                    <a:solidFill>
                      <a:schemeClr val="tx2"/>
                    </a:solidFill>
                  </a:endParaRPr>
                </a:p>
              </p:txBody>
            </p:sp>
          </mc:Choice>
          <mc:Fallback xmlns=""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id="{AA736F98-E3E0-18C9-6202-60B5917A19B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2254" y="3821747"/>
                  <a:ext cx="442878" cy="307778"/>
                </a:xfrm>
                <a:prstGeom prst="rect">
                  <a:avLst/>
                </a:prstGeom>
                <a:blipFill>
                  <a:blip r:embed="rId12"/>
                  <a:stretch>
                    <a:fillRect l="-23729" r="-16949" b="-4878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BB848CEF-1433-36E8-3FC4-180B52894D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75911" y="3491224"/>
              <a:ext cx="0" cy="1058872"/>
            </a:xfrm>
            <a:prstGeom prst="straightConnector1">
              <a:avLst/>
            </a:prstGeom>
            <a:ln w="38100">
              <a:gradFill>
                <a:gsLst>
                  <a:gs pos="0">
                    <a:srgbClr val="00B050"/>
                  </a:gs>
                  <a:gs pos="34000">
                    <a:schemeClr val="tx1">
                      <a:lumMod val="60000"/>
                      <a:lumOff val="40000"/>
                    </a:schemeClr>
                  </a:gs>
                  <a:gs pos="68000">
                    <a:srgbClr val="7030A0"/>
                  </a:gs>
                  <a:gs pos="100000">
                    <a:srgbClr val="FF0000"/>
                  </a:gs>
                </a:gsLst>
                <a:lin ang="5400000" scaled="1"/>
              </a:gradFill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47D55D37-E429-4F6E-5CF5-734C223F2968}"/>
                </a:ext>
              </a:extLst>
            </p:cNvPr>
            <p:cNvCxnSpPr>
              <a:cxnSpLocks/>
            </p:cNvCxnSpPr>
            <p:nvPr/>
          </p:nvCxnSpPr>
          <p:spPr>
            <a:xfrm>
              <a:off x="7503446" y="2902462"/>
              <a:ext cx="2100948" cy="0"/>
            </a:xfrm>
            <a:prstGeom prst="line">
              <a:avLst/>
            </a:prstGeom>
            <a:ln w="28575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B8B0C36E-ED99-CBDC-DB2A-354C1A8B6267}"/>
                </a:ext>
              </a:extLst>
            </p:cNvPr>
            <p:cNvCxnSpPr>
              <a:cxnSpLocks/>
            </p:cNvCxnSpPr>
            <p:nvPr/>
          </p:nvCxnSpPr>
          <p:spPr>
            <a:xfrm>
              <a:off x="6741289" y="4084840"/>
              <a:ext cx="1016435" cy="2552"/>
            </a:xfrm>
            <a:prstGeom prst="line">
              <a:avLst/>
            </a:prstGeom>
            <a:ln w="28575">
              <a:solidFill>
                <a:srgbClr val="7030A0"/>
              </a:solidFill>
              <a:headEnd type="triangle" w="med" len="med"/>
              <a:tailEnd type="triangle" w="med" len="med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C32758B4-7A69-74D3-EE90-EFB4AB65EF9D}"/>
                </a:ext>
              </a:extLst>
            </p:cNvPr>
            <p:cNvCxnSpPr>
              <a:cxnSpLocks/>
            </p:cNvCxnSpPr>
            <p:nvPr/>
          </p:nvCxnSpPr>
          <p:spPr>
            <a:xfrm>
              <a:off x="6351155" y="4672982"/>
              <a:ext cx="482127" cy="0"/>
            </a:xfrm>
            <a:prstGeom prst="line">
              <a:avLst/>
            </a:prstGeom>
            <a:ln w="28575">
              <a:solidFill>
                <a:schemeClr val="accent1">
                  <a:lumMod val="60000"/>
                  <a:lumOff val="40000"/>
                </a:schemeClr>
              </a:solidFill>
              <a:headEnd type="triangle" w="med" len="med"/>
              <a:tailEnd type="triangle" w="med" len="med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13A6C4AA-5C5E-82CF-8205-871BC9203C88}"/>
                </a:ext>
              </a:extLst>
            </p:cNvPr>
            <p:cNvCxnSpPr>
              <a:cxnSpLocks/>
            </p:cNvCxnSpPr>
            <p:nvPr/>
          </p:nvCxnSpPr>
          <p:spPr>
            <a:xfrm>
              <a:off x="6163953" y="4967771"/>
              <a:ext cx="255754" cy="0"/>
            </a:xfrm>
            <a:prstGeom prst="line">
              <a:avLst/>
            </a:prstGeom>
            <a:ln w="28575">
              <a:solidFill>
                <a:srgbClr val="00B050"/>
              </a:solidFill>
              <a:headEnd type="triangle" w="med" len="med"/>
              <a:tailEnd type="triangle" w="med" len="med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4" name="TextBox 153">
                  <a:extLst>
                    <a:ext uri="{FF2B5EF4-FFF2-40B4-BE49-F238E27FC236}">
                      <a16:creationId xmlns:a16="http://schemas.microsoft.com/office/drawing/2014/main" id="{F538B78D-279B-EF2C-4CDD-CA5AB84BAE76}"/>
                    </a:ext>
                  </a:extLst>
                </p:cNvPr>
                <p:cNvSpPr txBox="1"/>
                <p:nvPr/>
              </p:nvSpPr>
              <p:spPr>
                <a:xfrm>
                  <a:off x="8096354" y="5514921"/>
                  <a:ext cx="228459" cy="30777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sz="20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GB" sz="2000" dirty="0">
                    <a:solidFill>
                      <a:schemeClr val="tx2"/>
                    </a:solidFill>
                  </a:endParaRPr>
                </a:p>
              </p:txBody>
            </p:sp>
          </mc:Choice>
          <mc:Fallback xmlns="">
            <p:sp>
              <p:nvSpPr>
                <p:cNvPr id="154" name="TextBox 153">
                  <a:extLst>
                    <a:ext uri="{FF2B5EF4-FFF2-40B4-BE49-F238E27FC236}">
                      <a16:creationId xmlns:a16="http://schemas.microsoft.com/office/drawing/2014/main" id="{F538B78D-279B-EF2C-4CDD-CA5AB84BAE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96354" y="5514921"/>
                  <a:ext cx="228459" cy="307778"/>
                </a:xfrm>
                <a:prstGeom prst="rect">
                  <a:avLst/>
                </a:prstGeom>
                <a:blipFill>
                  <a:blip r:embed="rId13"/>
                  <a:stretch>
                    <a:fillRect l="-43333" r="-36667" b="-3658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FC1A1114-CB2C-0189-88E8-6B8A22D3B3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23421" y="5452396"/>
              <a:ext cx="1078556" cy="0"/>
            </a:xfrm>
            <a:prstGeom prst="straightConnector1">
              <a:avLst/>
            </a:prstGeom>
            <a:ln w="38100">
              <a:solidFill>
                <a:schemeClr val="tx2"/>
              </a:solidFill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59" name="TextBox 158">
            <a:extLst>
              <a:ext uri="{FF2B5EF4-FFF2-40B4-BE49-F238E27FC236}">
                <a16:creationId xmlns:a16="http://schemas.microsoft.com/office/drawing/2014/main" id="{821D014B-44F3-595B-98E3-C1B3E21EC76D}"/>
              </a:ext>
            </a:extLst>
          </p:cNvPr>
          <p:cNvSpPr txBox="1"/>
          <p:nvPr/>
        </p:nvSpPr>
        <p:spPr>
          <a:xfrm>
            <a:off x="5422044" y="5426465"/>
            <a:ext cx="6511062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pt-BR" dirty="0"/>
              <a:t>As the transition happens, the inner </a:t>
            </a:r>
            <a:r>
              <a:rPr lang="pt-BR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field increases </a:t>
            </a:r>
            <a:r>
              <a:rPr lang="pt-BR" dirty="0"/>
              <a:t>due to the closed topology, pushing the mixed state to a cooler area and </a:t>
            </a:r>
            <a:r>
              <a:rPr lang="pt-BR" b="1" dirty="0">
                <a:solidFill>
                  <a:schemeClr val="accent2"/>
                </a:solidFill>
              </a:rPr>
              <a:t>increasing its width </a:t>
            </a:r>
            <a:r>
              <a:rPr lang="pt-BR" dirty="0"/>
              <a:t>and, consequently, </a:t>
            </a:r>
            <a:r>
              <a:rPr lang="pt-BR" b="1" dirty="0">
                <a:solidFill>
                  <a:srgbClr val="C00000"/>
                </a:solidFill>
              </a:rPr>
              <a:t>vortex formation</a:t>
            </a:r>
            <a:r>
              <a:rPr lang="pt-BR" b="1" dirty="0"/>
              <a:t>.</a:t>
            </a:r>
          </a:p>
        </p:txBody>
      </p:sp>
      <p:cxnSp>
        <p:nvCxnSpPr>
          <p:cNvPr id="161" name="Connector: Elbow 160">
            <a:extLst>
              <a:ext uri="{FF2B5EF4-FFF2-40B4-BE49-F238E27FC236}">
                <a16:creationId xmlns:a16="http://schemas.microsoft.com/office/drawing/2014/main" id="{7A77A444-133A-F57F-F545-8EFDE626826F}"/>
              </a:ext>
            </a:extLst>
          </p:cNvPr>
          <p:cNvCxnSpPr>
            <a:stCxn id="70" idx="3"/>
          </p:cNvCxnSpPr>
          <p:nvPr/>
        </p:nvCxnSpPr>
        <p:spPr>
          <a:xfrm>
            <a:off x="4569646" y="1501849"/>
            <a:ext cx="189239" cy="75781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>
            <a:extLst>
              <a:ext uri="{FF2B5EF4-FFF2-40B4-BE49-F238E27FC236}">
                <a16:creationId xmlns:a16="http://schemas.microsoft.com/office/drawing/2014/main" id="{F6F22F07-949B-ECD5-3715-00AD0F9B8C10}"/>
              </a:ext>
            </a:extLst>
          </p:cNvPr>
          <p:cNvSpPr txBox="1"/>
          <p:nvPr/>
        </p:nvSpPr>
        <p:spPr>
          <a:xfrm>
            <a:off x="3747992" y="2365424"/>
            <a:ext cx="1436291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pt-BR" dirty="0"/>
              <a:t>Before vortex </a:t>
            </a:r>
          </a:p>
          <a:p>
            <a:pPr algn="r"/>
            <a:r>
              <a:rPr lang="pt-BR" dirty="0"/>
              <a:t>formation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31DBE967-9D5B-FD84-EC7D-1BE4E34208A6}"/>
                  </a:ext>
                </a:extLst>
              </p:cNvPr>
              <p:cNvSpPr txBox="1"/>
              <p:nvPr/>
            </p:nvSpPr>
            <p:spPr>
              <a:xfrm>
                <a:off x="8976696" y="1170231"/>
                <a:ext cx="2512932" cy="6304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b="0" i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pt-BR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pt-BR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b="0" i="1" smtClean="0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pt-BR" b="0" i="1" smtClean="0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pt-BR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d>
                        <m:d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Sup>
                                <m:sSubSup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pt-BR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sub>
                                <m:sup>
                                  <m:r>
                                    <a:rPr lang="pt-BR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den>
                          </m:f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Sup>
                                <m:sSubSup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pt-BR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b>
                                <m:sup>
                                  <m:r>
                                    <a:rPr lang="pt-BR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31DBE967-9D5B-FD84-EC7D-1BE4E3420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6696" y="1170231"/>
                <a:ext cx="2512932" cy="63049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316E99A0-D127-0C31-8EF2-979198AFCAD5}"/>
                  </a:ext>
                </a:extLst>
              </p:cNvPr>
              <p:cNvSpPr txBox="1"/>
              <p:nvPr/>
            </p:nvSpPr>
            <p:spPr>
              <a:xfrm>
                <a:off x="2092125" y="5199877"/>
                <a:ext cx="28623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316E99A0-D127-0C31-8EF2-979198AFCA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2125" y="5199877"/>
                <a:ext cx="286234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E410A-0637-70C1-01A4-C25F826728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13733" y="6424993"/>
            <a:ext cx="1053399" cy="365125"/>
          </a:xfrm>
        </p:spPr>
        <p:txBody>
          <a:bodyPr/>
          <a:lstStyle/>
          <a:p>
            <a:r>
              <a:rPr lang="en-US" dirty="0"/>
              <a:t>21 September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5F9038-DAD5-59F1-3A72-584AB9852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5352" y="6424993"/>
            <a:ext cx="8401320" cy="365125"/>
          </a:xfrm>
        </p:spPr>
        <p:txBody>
          <a:bodyPr/>
          <a:lstStyle/>
          <a:p>
            <a:r>
              <a:rPr lang="en-GB" dirty="0"/>
              <a:t>G. T. Telles and A. L. Macpherson | Modelling flux vortex dynamics in type-II superconductors under a thermal gradient-driven phase transition with closed cooling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77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AE5AC-8487-F83C-9CD6-AD1750CEF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DF0E7-4E3B-7C86-CCFE-D4001B765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Numerical Model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84BB74-D8BE-8336-F60F-6B55F3D463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Time-dependent Ginzburg-Landau equations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A385F5-AC31-4C67-FF87-8B89C0E29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78FBEDC-4BD1-B041-BC58-5F2B84EA57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13733" y="6424993"/>
            <a:ext cx="1053399" cy="365125"/>
          </a:xfrm>
        </p:spPr>
        <p:txBody>
          <a:bodyPr/>
          <a:lstStyle/>
          <a:p>
            <a:r>
              <a:rPr lang="en-US" dirty="0"/>
              <a:t>21 September 2026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D0B058F-55DC-8694-4A88-68DF4459D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5352" y="6424993"/>
            <a:ext cx="8401320" cy="365125"/>
          </a:xfrm>
        </p:spPr>
        <p:txBody>
          <a:bodyPr/>
          <a:lstStyle/>
          <a:p>
            <a:r>
              <a:rPr lang="en-GB" dirty="0"/>
              <a:t>G. T. Telles and A. L. Macpherson | Modelling flux vortex dynamics in type-II superconductors under a thermal gradient-driven phase transition with closed cooling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901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64043-9493-0096-276A-77038937F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84C5C-C2D2-FA48-193E-D7D23DEA4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31C2354-16AF-22D4-A3CF-E4DB28C0F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493399"/>
          </a:xfrm>
        </p:spPr>
        <p:txBody>
          <a:bodyPr/>
          <a:lstStyle/>
          <a:p>
            <a:r>
              <a:rPr lang="en-US" dirty="0"/>
              <a:t>Time-dependent Ginzburg Landau (TDGL) model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8DC35C5F-2828-C773-10C4-14CD54C53D54}"/>
              </a:ext>
            </a:extLst>
          </p:cNvPr>
          <p:cNvCxnSpPr>
            <a:cxnSpLocks/>
          </p:cNvCxnSpPr>
          <p:nvPr/>
        </p:nvCxnSpPr>
        <p:spPr>
          <a:xfrm>
            <a:off x="407988" y="6373812"/>
            <a:ext cx="113760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D7B3FCC-DF7A-D284-19BF-CA87E246A24D}"/>
                  </a:ext>
                </a:extLst>
              </p:cNvPr>
              <p:cNvSpPr txBox="1"/>
              <p:nvPr/>
            </p:nvSpPr>
            <p:spPr>
              <a:xfrm>
                <a:off x="3399805" y="2337659"/>
                <a:ext cx="4511040" cy="7693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66712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en-US" sz="1800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Ψ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800" b="0" i="1" smtClean="0">
                                      <a:solidFill>
                                        <a:schemeClr val="accent3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solidFill>
                                        <a:schemeClr val="accent3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solidFill>
                                        <a:schemeClr val="accent3"/>
                                      </a:solidFill>
                                      <a:latin typeface="Cambria Math" panose="02040503050406030204" pitchFamily="18" charset="0"/>
                                    </a:rPr>
                                    <m:t>𝜅</m:t>
                                  </m:r>
                                </m:den>
                              </m:f>
                              <m:r>
                                <m:rPr>
                                  <m:sty m:val="p"/>
                                </m:rPr>
                                <a:rPr lang="en-US" sz="1800" b="0" i="0" smtClean="0"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800" b="1" i="0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𝐀</m:t>
                              </m:r>
                            </m:e>
                          </m:d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1800" b="0" i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Ψ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8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800" b="0" i="0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Ψ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m:rPr>
                          <m:sty m:val="p"/>
                        </m:rPr>
                        <a:rPr lang="en-US" sz="1800" b="0" i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Ψ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D7B3FCC-DF7A-D284-19BF-CA87E246A2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9805" y="2337659"/>
                <a:ext cx="4511040" cy="76937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3384C5-36E9-2508-BB5D-89E0B2EDD415}"/>
                  </a:ext>
                </a:extLst>
              </p:cNvPr>
              <p:cNvSpPr txBox="1"/>
              <p:nvPr/>
            </p:nvSpPr>
            <p:spPr>
              <a:xfrm>
                <a:off x="3641105" y="3285654"/>
                <a:ext cx="5344160" cy="6265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800" b="1" i="0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𝐀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8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1800" b="0" i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US" sz="1800" b="0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n-US" sz="1800" b="0" i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US" sz="1800" b="0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sz="1800" b="1" i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𝐀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18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</m:d>
                        </m:e>
                        <m:sup>
                          <m:r>
                            <a:rPr lang="en-US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1" i="0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𝐀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800" b="0" i="1" smtClean="0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800" b="0" i="1" smtClean="0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</m:den>
                          </m:f>
                          <m:d>
                            <m:dPr>
                              <m:ctrlP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800" b="0" i="0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Ψ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m:rPr>
                                  <m:sty m:val="p"/>
                                </m:rPr>
                                <a:rPr lang="en-US" sz="18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∇Ψ</m:t>
                              </m:r>
                              <m: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sz="18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Ψ∇</m:t>
                              </m:r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800" b="0" i="0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Ψ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3384C5-36E9-2508-BB5D-89E0B2EDD4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1105" y="3285654"/>
                <a:ext cx="5344160" cy="626518"/>
              </a:xfrm>
              <a:prstGeom prst="rect">
                <a:avLst/>
              </a:prstGeom>
              <a:blipFill>
                <a:blip r:embed="rId3"/>
                <a:stretch>
                  <a:fillRect b="-58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623859A-838B-4232-A601-050608298E31}"/>
              </a:ext>
            </a:extLst>
          </p:cNvPr>
          <p:cNvCxnSpPr>
            <a:cxnSpLocks/>
          </p:cNvCxnSpPr>
          <p:nvPr/>
        </p:nvCxnSpPr>
        <p:spPr>
          <a:xfrm flipH="1">
            <a:off x="2961231" y="2753069"/>
            <a:ext cx="467360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1647698-6B50-9A73-5FBA-990EEEE3CCA6}"/>
                  </a:ext>
                </a:extLst>
              </p:cNvPr>
              <p:cNvSpPr txBox="1"/>
              <p:nvPr/>
            </p:nvSpPr>
            <p:spPr>
              <a:xfrm>
                <a:off x="432579" y="2510639"/>
                <a:ext cx="233878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pt-BR" sz="1600" dirty="0">
                    <a:solidFill>
                      <a:schemeClr val="accent2"/>
                    </a:solidFill>
                  </a:rPr>
                  <a:t>Complex order parameter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160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Ψ</m:t>
                      </m:r>
                      <m:r>
                        <a:rPr lang="pt-BR" sz="16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sz="1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pt-BR" sz="160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pt-BR" sz="1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sz="16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BR" sz="16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sSub>
                        <m:sSubPr>
                          <m:ctrlPr>
                            <a:rPr lang="pt-BR" sz="1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pt-BR" sz="160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pt-BR" sz="1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1647698-6B50-9A73-5FBA-990EEEE3CC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579" y="2510639"/>
                <a:ext cx="2338782" cy="492443"/>
              </a:xfrm>
              <a:prstGeom prst="rect">
                <a:avLst/>
              </a:prstGeom>
              <a:blipFill>
                <a:blip r:embed="rId4"/>
                <a:stretch>
                  <a:fillRect l="-4427" t="-13580" r="-3906" b="-74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A8A1B4C-42A3-5B95-7BD3-D63999AC4609}"/>
              </a:ext>
            </a:extLst>
          </p:cNvPr>
          <p:cNvCxnSpPr>
            <a:cxnSpLocks/>
          </p:cNvCxnSpPr>
          <p:nvPr/>
        </p:nvCxnSpPr>
        <p:spPr>
          <a:xfrm flipH="1">
            <a:off x="2968004" y="3630360"/>
            <a:ext cx="467360" cy="0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triangl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9D2C0C7-4BA8-BD7A-8048-38953AA67E47}"/>
                  </a:ext>
                </a:extLst>
              </p:cNvPr>
              <p:cNvSpPr txBox="1"/>
              <p:nvPr/>
            </p:nvSpPr>
            <p:spPr>
              <a:xfrm>
                <a:off x="175899" y="3384786"/>
                <a:ext cx="2811871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pt-BR" sz="1600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Magnetic vector potential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600" b="1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𝐀</m:t>
                      </m:r>
                      <m:r>
                        <a:rPr lang="pt-BR" sz="1600" i="1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sz="1600" i="1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pt-BR" sz="1600" i="1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GB" sz="1600" i="1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sz="1600" i="1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pt-BR" sz="1600" i="1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sz="1600" i="1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pt-BR" sz="1600" i="1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GB" sz="1600" i="1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sz="1600" i="1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pt-BR" sz="16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pt-BR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GB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</m:oMath>
                  </m:oMathPara>
                </a14:m>
                <a:endParaRPr lang="en-GB" sz="1600" dirty="0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9D2C0C7-4BA8-BD7A-8048-38953AA67E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899" y="3384786"/>
                <a:ext cx="2811871" cy="492443"/>
              </a:xfrm>
              <a:prstGeom prst="rect">
                <a:avLst/>
              </a:prstGeom>
              <a:blipFill>
                <a:blip r:embed="rId5"/>
                <a:stretch>
                  <a:fillRect t="-12346" b="-123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52699E6-8BB7-622E-A23E-9B407A636458}"/>
              </a:ext>
            </a:extLst>
          </p:cNvPr>
          <p:cNvCxnSpPr>
            <a:cxnSpLocks/>
          </p:cNvCxnSpPr>
          <p:nvPr/>
        </p:nvCxnSpPr>
        <p:spPr>
          <a:xfrm flipV="1">
            <a:off x="4860555" y="1946039"/>
            <a:ext cx="0" cy="431262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2AFCF526-09B8-8271-2F35-B5B164984BD4}"/>
              </a:ext>
            </a:extLst>
          </p:cNvPr>
          <p:cNvSpPr txBox="1"/>
          <p:nvPr/>
        </p:nvSpPr>
        <p:spPr>
          <a:xfrm>
            <a:off x="3848722" y="1368075"/>
            <a:ext cx="1904367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pt-BR" sz="1600" dirty="0">
                <a:solidFill>
                  <a:schemeClr val="accent3"/>
                </a:solidFill>
              </a:rPr>
              <a:t>GL Parameter</a:t>
            </a:r>
          </a:p>
          <a:p>
            <a:pPr algn="ctr"/>
            <a:r>
              <a:rPr lang="pt-BR" sz="1600" dirty="0">
                <a:solidFill>
                  <a:schemeClr val="accent3"/>
                </a:solidFill>
              </a:rPr>
              <a:t>(material-dependent)</a:t>
            </a:r>
            <a:endParaRPr lang="en-GB" sz="1600" dirty="0">
              <a:solidFill>
                <a:schemeClr val="accent3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5D217AE-91BF-27CD-04DF-749C3725AB2F}"/>
                  </a:ext>
                </a:extLst>
              </p:cNvPr>
              <p:cNvSpPr txBox="1"/>
              <p:nvPr/>
            </p:nvSpPr>
            <p:spPr>
              <a:xfrm>
                <a:off x="2845272" y="1348153"/>
                <a:ext cx="551048" cy="5083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60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𝜅</m:t>
                      </m:r>
                      <m:r>
                        <a:rPr lang="pt-BR" sz="160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6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6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pt-BR" sz="16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𝜉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5D217AE-91BF-27CD-04DF-749C3725AB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5272" y="1348153"/>
                <a:ext cx="551048" cy="50834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8" name="Group 87">
            <a:extLst>
              <a:ext uri="{FF2B5EF4-FFF2-40B4-BE49-F238E27FC236}">
                <a16:creationId xmlns:a16="http://schemas.microsoft.com/office/drawing/2014/main" id="{17890D5C-9242-E2B4-ECF8-01366AA96061}"/>
              </a:ext>
            </a:extLst>
          </p:cNvPr>
          <p:cNvGrpSpPr/>
          <p:nvPr/>
        </p:nvGrpSpPr>
        <p:grpSpPr>
          <a:xfrm>
            <a:off x="5987089" y="1275743"/>
            <a:ext cx="3611863" cy="1197327"/>
            <a:chOff x="5987089" y="1275743"/>
            <a:chExt cx="3611863" cy="1197327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F7F92DA-16D9-E328-2E29-14FC631417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99925" y="1932788"/>
              <a:ext cx="0" cy="540282"/>
            </a:xfrm>
            <a:prstGeom prst="straightConnector1">
              <a:avLst/>
            </a:prstGeom>
            <a:ln>
              <a:solidFill>
                <a:srgbClr val="FFC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8DA031E-B4ED-AB19-03AD-C7E2F6EA10C1}"/>
                </a:ext>
              </a:extLst>
            </p:cNvPr>
            <p:cNvSpPr txBox="1"/>
            <p:nvPr/>
          </p:nvSpPr>
          <p:spPr>
            <a:xfrm>
              <a:off x="5987089" y="1350085"/>
              <a:ext cx="2247089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pt-BR" sz="1600" dirty="0">
                  <a:solidFill>
                    <a:srgbClr val="FFC000"/>
                  </a:solidFill>
                </a:rPr>
                <a:t>Temperature-dependent </a:t>
              </a:r>
            </a:p>
            <a:p>
              <a:pPr algn="ctr"/>
              <a:r>
                <a:rPr lang="pt-BR" sz="1600" dirty="0">
                  <a:solidFill>
                    <a:srgbClr val="FFC000"/>
                  </a:solidFill>
                </a:rPr>
                <a:t>coefficients</a:t>
              </a:r>
              <a:endParaRPr lang="en-GB" sz="1600" dirty="0">
                <a:solidFill>
                  <a:srgbClr val="FFC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21C514E8-491D-60FD-6100-A09F2068897C}"/>
                    </a:ext>
                  </a:extLst>
                </p:cNvPr>
                <p:cNvSpPr txBox="1"/>
                <p:nvPr/>
              </p:nvSpPr>
              <p:spPr>
                <a:xfrm>
                  <a:off x="8602397" y="1275743"/>
                  <a:ext cx="996555" cy="50257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sz="1600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pt-BR" sz="1600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=1−</m:t>
                        </m:r>
                        <m:f>
                          <m:fPr>
                            <m:ctrlPr>
                              <a:rPr lang="pt-BR" sz="1600" b="0" i="1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BR" sz="1600" b="0" i="1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num>
                          <m:den>
                            <m:sSub>
                              <m:sSubPr>
                                <m:ctrlPr>
                                  <a:rPr lang="pt-BR" sz="1600" b="0" i="1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sz="1600" b="0" i="1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pt-BR" sz="1600" b="0" i="1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GB" sz="1600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21C514E8-491D-60FD-6100-A09F2068897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02397" y="1275743"/>
                  <a:ext cx="996555" cy="502573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30E623EC-A12A-BBE5-65CF-6369704ACC71}"/>
                    </a:ext>
                  </a:extLst>
                </p:cNvPr>
                <p:cNvSpPr txBox="1"/>
                <p:nvPr/>
              </p:nvSpPr>
              <p:spPr>
                <a:xfrm>
                  <a:off x="8625437" y="2015931"/>
                  <a:ext cx="570669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sz="1600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  <m:r>
                          <a:rPr lang="pt-BR" sz="1600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oMath>
                    </m:oMathPara>
                  </a14:m>
                  <a:endParaRPr lang="en-GB" sz="1600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30E623EC-A12A-BBE5-65CF-6369704ACC7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25437" y="2015931"/>
                  <a:ext cx="570669" cy="246221"/>
                </a:xfrm>
                <a:prstGeom prst="rect">
                  <a:avLst/>
                </a:prstGeom>
                <a:blipFill>
                  <a:blip r:embed="rId8"/>
                  <a:stretch>
                    <a:fillRect l="-11702" r="-5319" b="-35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9" name="Right Brace 48">
            <a:extLst>
              <a:ext uri="{FF2B5EF4-FFF2-40B4-BE49-F238E27FC236}">
                <a16:creationId xmlns:a16="http://schemas.microsoft.com/office/drawing/2014/main" id="{7FD5B689-68C3-FEA1-C6C4-C5E44F51CC75}"/>
              </a:ext>
            </a:extLst>
          </p:cNvPr>
          <p:cNvSpPr/>
          <p:nvPr/>
        </p:nvSpPr>
        <p:spPr>
          <a:xfrm rot="5400000">
            <a:off x="5250188" y="3602682"/>
            <a:ext cx="132064" cy="589280"/>
          </a:xfrm>
          <a:prstGeom prst="rightBrac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ight Brace 54">
            <a:extLst>
              <a:ext uri="{FF2B5EF4-FFF2-40B4-BE49-F238E27FC236}">
                <a16:creationId xmlns:a16="http://schemas.microsoft.com/office/drawing/2014/main" id="{D88480D1-FA7D-FDE7-D6BF-3D88CDDB8614}"/>
              </a:ext>
            </a:extLst>
          </p:cNvPr>
          <p:cNvSpPr/>
          <p:nvPr/>
        </p:nvSpPr>
        <p:spPr>
          <a:xfrm rot="16200000">
            <a:off x="5048576" y="2916337"/>
            <a:ext cx="132064" cy="992505"/>
          </a:xfrm>
          <a:prstGeom prst="rightBrac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3B08B576-39FA-926F-086B-530E10435A4E}"/>
                  </a:ext>
                </a:extLst>
              </p:cNvPr>
              <p:cNvSpPr txBox="1"/>
              <p:nvPr/>
            </p:nvSpPr>
            <p:spPr>
              <a:xfrm>
                <a:off x="5085358" y="3986813"/>
                <a:ext cx="2051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1" i="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𝐁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3B08B576-39FA-926F-086B-530E10435A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5358" y="3986813"/>
                <a:ext cx="205184" cy="276999"/>
              </a:xfrm>
              <a:prstGeom prst="rect">
                <a:avLst/>
              </a:prstGeom>
              <a:blipFill>
                <a:blip r:embed="rId9"/>
                <a:stretch>
                  <a:fillRect l="-26471" r="-26471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C92612B8-5C64-AA12-4827-4DB48DFE5308}"/>
                  </a:ext>
                </a:extLst>
              </p:cNvPr>
              <p:cNvSpPr txBox="1"/>
              <p:nvPr/>
            </p:nvSpPr>
            <p:spPr>
              <a:xfrm>
                <a:off x="5048083" y="3029440"/>
                <a:ext cx="1330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1" i="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𝐉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C92612B8-5C64-AA12-4827-4DB48DFE53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8083" y="3029440"/>
                <a:ext cx="133049" cy="276999"/>
              </a:xfrm>
              <a:prstGeom prst="rect">
                <a:avLst/>
              </a:prstGeom>
              <a:blipFill>
                <a:blip r:embed="rId10"/>
                <a:stretch>
                  <a:fillRect l="-59091" r="-59091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55199DB7-C3DC-6753-9CC2-6031431D4020}"/>
              </a:ext>
            </a:extLst>
          </p:cNvPr>
          <p:cNvGrpSpPr/>
          <p:nvPr/>
        </p:nvGrpSpPr>
        <p:grpSpPr>
          <a:xfrm>
            <a:off x="432579" y="4368092"/>
            <a:ext cx="3334311" cy="1743607"/>
            <a:chOff x="696060" y="4363477"/>
            <a:chExt cx="3334311" cy="174360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FE6159FF-E6AA-95CB-641A-61473E1D4B1E}"/>
                    </a:ext>
                  </a:extLst>
                </p:cNvPr>
                <p:cNvSpPr txBox="1"/>
                <p:nvPr/>
              </p:nvSpPr>
              <p:spPr>
                <a:xfrm>
                  <a:off x="1225801" y="4724551"/>
                  <a:ext cx="2434000" cy="6888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pt-B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pt-B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𝜅𝜉</m:t>
                        </m:r>
                        <m:r>
                          <a:rPr lang="pt-B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pt-BR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BR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</m:rad>
                          </m:den>
                        </m:f>
                        <m:r>
                          <a:rPr lang="pt-B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pt-BR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f>
                                  <m:fPr>
                                    <m:ctrlP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pt-BR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pt-BR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pt-BR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pt-BR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oMath>
                    </m:oMathPara>
                  </a14:m>
                  <a:endParaRPr lang="en-GB" sz="1600" i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FE6159FF-E6AA-95CB-641A-61473E1D4B1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25801" y="4724551"/>
                  <a:ext cx="2434000" cy="688843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4C7C5E9D-C761-89D8-993A-E92A2676BFEE}"/>
                    </a:ext>
                  </a:extLst>
                </p:cNvPr>
                <p:cNvSpPr txBox="1"/>
                <p:nvPr/>
              </p:nvSpPr>
              <p:spPr>
                <a:xfrm>
                  <a:off x="1225801" y="5566230"/>
                  <a:ext cx="2126864" cy="5408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pt-BR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sub>
                            </m:sSub>
                          </m:num>
                          <m:den>
                            <m:sSubSup>
                              <m:sSubSupPr>
                                <m:ctrlP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</m:den>
                        </m:f>
                        <m:r>
                          <a:rPr lang="pt-B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pt-BR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</m:sSub>
                          </m:num>
                          <m:den>
                            <m:sSubSup>
                              <m:sSubSupPr>
                                <m:ctrlP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pt-BR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pt-BR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pt-BR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</m:den>
                        </m:f>
                        <m:r>
                          <a:rPr lang="pt-B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pt-B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pt-B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=1−</m:t>
                        </m:r>
                        <m:f>
                          <m:fPr>
                            <m:ctrlPr>
                              <a:rPr lang="pt-BR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BR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num>
                          <m:den>
                            <m:sSub>
                              <m:sSubPr>
                                <m:ctrlP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GB" sz="1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4C7C5E9D-C761-89D8-993A-E92A2676BFE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25801" y="5566230"/>
                  <a:ext cx="2126864" cy="540854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51E4A49-81C3-C01E-6C31-3E02DACB5B52}"/>
                </a:ext>
              </a:extLst>
            </p:cNvPr>
            <p:cNvSpPr txBox="1"/>
            <p:nvPr/>
          </p:nvSpPr>
          <p:spPr>
            <a:xfrm>
              <a:off x="696060" y="4363477"/>
              <a:ext cx="333431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pt-BR" dirty="0"/>
                <a:t>T-dependent material properties:</a:t>
              </a:r>
              <a:endParaRPr lang="en-GB" dirty="0"/>
            </a:p>
          </p:txBody>
        </p:sp>
      </p:grp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9CDEB26-E96B-A28F-751B-0C58A7DBA5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13733" y="6424993"/>
            <a:ext cx="1053399" cy="365125"/>
          </a:xfrm>
        </p:spPr>
        <p:txBody>
          <a:bodyPr/>
          <a:lstStyle/>
          <a:p>
            <a:r>
              <a:rPr lang="en-US" dirty="0"/>
              <a:t>21 September 2026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09AA98F-1ACC-788C-CD05-DFFCC19BB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5352" y="6424993"/>
            <a:ext cx="8401320" cy="365125"/>
          </a:xfrm>
        </p:spPr>
        <p:txBody>
          <a:bodyPr/>
          <a:lstStyle/>
          <a:p>
            <a:r>
              <a:rPr lang="en-GB" dirty="0"/>
              <a:t>G. T. Telles and A. L. Macpherson | Modelling flux vortex dynamics in type-II superconductors under a thermal gradient-driven phase transition with closed cooling topology</a:t>
            </a:r>
            <a:endParaRPr lang="en-US" dirty="0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514AB654-BC94-D715-3A4A-326829882303}"/>
              </a:ext>
            </a:extLst>
          </p:cNvPr>
          <p:cNvGrpSpPr/>
          <p:nvPr/>
        </p:nvGrpSpPr>
        <p:grpSpPr>
          <a:xfrm>
            <a:off x="9444326" y="2033239"/>
            <a:ext cx="2232963" cy="1530210"/>
            <a:chOff x="9444326" y="2033239"/>
            <a:chExt cx="2232963" cy="153021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0D4C871-02DF-705E-C259-DD2190887200}"/>
                </a:ext>
              </a:extLst>
            </p:cNvPr>
            <p:cNvGrpSpPr/>
            <p:nvPr/>
          </p:nvGrpSpPr>
          <p:grpSpPr>
            <a:xfrm>
              <a:off x="9796390" y="2039743"/>
              <a:ext cx="468000" cy="468000"/>
              <a:chOff x="6781327" y="2746167"/>
              <a:chExt cx="468000" cy="468000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68598C90-FCCA-006B-B112-CC2D463A639D}"/>
                  </a:ext>
                </a:extLst>
              </p:cNvPr>
              <p:cNvSpPr/>
              <p:nvPr/>
            </p:nvSpPr>
            <p:spPr>
              <a:xfrm>
                <a:off x="6781327" y="2746167"/>
                <a:ext cx="468000" cy="468000"/>
              </a:xfrm>
              <a:prstGeom prst="ellipse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066763D6-1015-03F5-C803-767530CF4E71}"/>
                      </a:ext>
                    </a:extLst>
                  </p:cNvPr>
                  <p:cNvSpPr txBox="1"/>
                  <p:nvPr/>
                </p:nvSpPr>
                <p:spPr>
                  <a:xfrm>
                    <a:off x="6864193" y="2821266"/>
                    <a:ext cx="32880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6EC4D079-39BB-0F5D-532C-53B7FCEE42C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64193" y="2821266"/>
                    <a:ext cx="328808" cy="276999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16667" r="-3704" b="-1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42C265E-8419-94CF-95DD-28A41984DA72}"/>
                </a:ext>
              </a:extLst>
            </p:cNvPr>
            <p:cNvGrpSpPr/>
            <p:nvPr/>
          </p:nvGrpSpPr>
          <p:grpSpPr>
            <a:xfrm>
              <a:off x="9444326" y="3082192"/>
              <a:ext cx="468000" cy="468000"/>
              <a:chOff x="6781327" y="3759465"/>
              <a:chExt cx="468000" cy="468000"/>
            </a:xfrm>
          </p:grpSpPr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EE708229-1666-5831-F603-2C03AF0E79DC}"/>
                  </a:ext>
                </a:extLst>
              </p:cNvPr>
              <p:cNvSpPr/>
              <p:nvPr/>
            </p:nvSpPr>
            <p:spPr>
              <a:xfrm>
                <a:off x="6781327" y="3759465"/>
                <a:ext cx="468000" cy="468000"/>
              </a:xfrm>
              <a:prstGeom prst="ellipse">
                <a:avLst/>
              </a:prstGeom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72AFC895-F776-D715-D8D9-A4FCF2CC9870}"/>
                      </a:ext>
                    </a:extLst>
                  </p:cNvPr>
                  <p:cNvSpPr txBox="1"/>
                  <p:nvPr/>
                </p:nvSpPr>
                <p:spPr>
                  <a:xfrm>
                    <a:off x="6878107" y="3828466"/>
                    <a:ext cx="31489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b="0" i="0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  <m:sub>
                              <m:r>
                                <a:rPr lang="pt-BR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dirty="0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F7985D15-ECD7-AD4F-87D9-BD5CCC05CAB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78107" y="3828466"/>
                    <a:ext cx="314894" cy="276999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15385" r="-3846" b="-1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5EFF53B-26DA-E43B-B3FB-0E5E97CEEA72}"/>
                </a:ext>
              </a:extLst>
            </p:cNvPr>
            <p:cNvGrpSpPr/>
            <p:nvPr/>
          </p:nvGrpSpPr>
          <p:grpSpPr>
            <a:xfrm>
              <a:off x="10857225" y="2033239"/>
              <a:ext cx="468000" cy="468000"/>
              <a:chOff x="7861379" y="2739663"/>
              <a:chExt cx="468000" cy="468000"/>
            </a:xfrm>
          </p:grpSpPr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5144BF7E-C844-3488-17F8-BBC3A4081A46}"/>
                  </a:ext>
                </a:extLst>
              </p:cNvPr>
              <p:cNvSpPr/>
              <p:nvPr/>
            </p:nvSpPr>
            <p:spPr>
              <a:xfrm>
                <a:off x="7861379" y="2739663"/>
                <a:ext cx="468000" cy="468000"/>
              </a:xfrm>
              <a:prstGeom prst="ellipse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046DA851-1D32-0C17-7BF4-BA0CB7FFD00C}"/>
                      </a:ext>
                    </a:extLst>
                  </p:cNvPr>
                  <p:cNvSpPr txBox="1"/>
                  <p:nvPr/>
                </p:nvSpPr>
                <p:spPr>
                  <a:xfrm>
                    <a:off x="7944229" y="2814762"/>
                    <a:ext cx="334130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06451D52-86F8-39D3-FB8D-5741372C1C7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44229" y="2814762"/>
                    <a:ext cx="334130" cy="276999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16364" r="-3636" b="-1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983D2D1-C830-790A-4309-93A8F468D2C9}"/>
                </a:ext>
              </a:extLst>
            </p:cNvPr>
            <p:cNvGrpSpPr/>
            <p:nvPr/>
          </p:nvGrpSpPr>
          <p:grpSpPr>
            <a:xfrm>
              <a:off x="11209289" y="3095449"/>
              <a:ext cx="468000" cy="468000"/>
              <a:chOff x="7861379" y="3759465"/>
              <a:chExt cx="468000" cy="468000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C11BF404-D1A6-F0A3-7FDE-7D59DAE19129}"/>
                  </a:ext>
                </a:extLst>
              </p:cNvPr>
              <p:cNvSpPr/>
              <p:nvPr/>
            </p:nvSpPr>
            <p:spPr>
              <a:xfrm>
                <a:off x="7861379" y="3759465"/>
                <a:ext cx="468000" cy="468000"/>
              </a:xfrm>
              <a:prstGeom prst="ellipse">
                <a:avLst/>
              </a:prstGeom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49FBC1C6-9D83-36DA-881A-0D456A55F13F}"/>
                      </a:ext>
                    </a:extLst>
                  </p:cNvPr>
                  <p:cNvSpPr txBox="1"/>
                  <p:nvPr/>
                </p:nvSpPr>
                <p:spPr>
                  <a:xfrm>
                    <a:off x="7958159" y="3828466"/>
                    <a:ext cx="320216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b="0" i="0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  <m:sub>
                              <m:r>
                                <a:rPr lang="pt-BR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dirty="0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ED85B2E3-1E2B-73AD-220E-86C8536F988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58159" y="3828466"/>
                    <a:ext cx="320216" cy="276999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l="-17308" r="-5769" b="-1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3C4A01B-EF9F-23E6-D488-E26F9EDF3BD5}"/>
                </a:ext>
              </a:extLst>
            </p:cNvPr>
            <p:cNvCxnSpPr>
              <a:cxnSpLocks/>
              <a:stCxn id="52" idx="6"/>
              <a:endCxn id="47" idx="2"/>
            </p:cNvCxnSpPr>
            <p:nvPr/>
          </p:nvCxnSpPr>
          <p:spPr>
            <a:xfrm flipV="1">
              <a:off x="10264390" y="2267239"/>
              <a:ext cx="592835" cy="6504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D9D2D7E-895A-8362-69CD-0641DCB39781}"/>
                </a:ext>
              </a:extLst>
            </p:cNvPr>
            <p:cNvCxnSpPr>
              <a:cxnSpLocks/>
              <a:stCxn id="50" idx="6"/>
              <a:endCxn id="43" idx="2"/>
            </p:cNvCxnSpPr>
            <p:nvPr/>
          </p:nvCxnSpPr>
          <p:spPr>
            <a:xfrm>
              <a:off x="9912326" y="3316192"/>
              <a:ext cx="1296963" cy="13257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5F2CA22D-67DB-5224-D545-74B5E0BDEB7D}"/>
                </a:ext>
              </a:extLst>
            </p:cNvPr>
            <p:cNvCxnSpPr>
              <a:cxnSpLocks/>
              <a:stCxn id="52" idx="3"/>
              <a:endCxn id="50" idx="0"/>
            </p:cNvCxnSpPr>
            <p:nvPr/>
          </p:nvCxnSpPr>
          <p:spPr>
            <a:xfrm flipH="1">
              <a:off x="9678326" y="2439206"/>
              <a:ext cx="186601" cy="642986"/>
            </a:xfrm>
            <a:prstGeom prst="straightConnector1">
              <a:avLst/>
            </a:prstGeom>
            <a:ln>
              <a:gradFill>
                <a:gsLst>
                  <a:gs pos="0">
                    <a:schemeClr val="accent2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 scaled="1"/>
              </a:gradFill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F3F0DD59-7F10-A6F9-1980-1E64A18C3DBB}"/>
                </a:ext>
              </a:extLst>
            </p:cNvPr>
            <p:cNvCxnSpPr>
              <a:cxnSpLocks/>
              <a:stCxn id="47" idx="5"/>
              <a:endCxn id="43" idx="0"/>
            </p:cNvCxnSpPr>
            <p:nvPr/>
          </p:nvCxnSpPr>
          <p:spPr>
            <a:xfrm>
              <a:off x="11256688" y="2432702"/>
              <a:ext cx="186601" cy="662747"/>
            </a:xfrm>
            <a:prstGeom prst="straightConnector1">
              <a:avLst/>
            </a:prstGeom>
            <a:ln>
              <a:gradFill>
                <a:gsLst>
                  <a:gs pos="0">
                    <a:schemeClr val="accent2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 scaled="1"/>
              </a:gradFill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A91E570F-435D-EC5F-0251-3A4F681C3021}"/>
                </a:ext>
              </a:extLst>
            </p:cNvPr>
            <p:cNvCxnSpPr>
              <a:cxnSpLocks/>
              <a:stCxn id="52" idx="5"/>
              <a:endCxn id="43" idx="1"/>
            </p:cNvCxnSpPr>
            <p:nvPr/>
          </p:nvCxnSpPr>
          <p:spPr>
            <a:xfrm>
              <a:off x="10195853" y="2439206"/>
              <a:ext cx="1081973" cy="724780"/>
            </a:xfrm>
            <a:prstGeom prst="straightConnector1">
              <a:avLst/>
            </a:prstGeom>
            <a:ln>
              <a:gradFill>
                <a:gsLst>
                  <a:gs pos="0">
                    <a:schemeClr val="accent2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 scaled="1"/>
              </a:gradFill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4EF4AB5B-A885-5FDD-3AEC-B0D9326130DE}"/>
                </a:ext>
              </a:extLst>
            </p:cNvPr>
            <p:cNvCxnSpPr>
              <a:cxnSpLocks/>
              <a:stCxn id="47" idx="3"/>
              <a:endCxn id="50" idx="7"/>
            </p:cNvCxnSpPr>
            <p:nvPr/>
          </p:nvCxnSpPr>
          <p:spPr>
            <a:xfrm flipH="1">
              <a:off x="9843789" y="2432702"/>
              <a:ext cx="1081973" cy="718027"/>
            </a:xfrm>
            <a:prstGeom prst="straightConnector1">
              <a:avLst/>
            </a:prstGeom>
            <a:ln>
              <a:gradFill>
                <a:gsLst>
                  <a:gs pos="0">
                    <a:schemeClr val="accent2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 scaled="1"/>
              </a:gradFill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5A2DCC1-CF1A-0C73-A69B-D46659A4063F}"/>
              </a:ext>
            </a:extLst>
          </p:cNvPr>
          <p:cNvGrpSpPr/>
          <p:nvPr/>
        </p:nvGrpSpPr>
        <p:grpSpPr>
          <a:xfrm>
            <a:off x="10030390" y="1048817"/>
            <a:ext cx="1060835" cy="990926"/>
            <a:chOff x="10030390" y="1048817"/>
            <a:chExt cx="1060835" cy="990926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344A53D6-4C6C-431C-BA4C-F02F1CB9FE4F}"/>
                </a:ext>
              </a:extLst>
            </p:cNvPr>
            <p:cNvGrpSpPr/>
            <p:nvPr/>
          </p:nvGrpSpPr>
          <p:grpSpPr>
            <a:xfrm>
              <a:off x="10335390" y="1048817"/>
              <a:ext cx="468000" cy="468000"/>
              <a:chOff x="7337915" y="1985400"/>
              <a:chExt cx="468000" cy="468000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A9474CFC-5F6B-BFC3-06CA-89853EF5B454}"/>
                  </a:ext>
                </a:extLst>
              </p:cNvPr>
              <p:cNvSpPr/>
              <p:nvPr/>
            </p:nvSpPr>
            <p:spPr>
              <a:xfrm>
                <a:off x="7337915" y="1985400"/>
                <a:ext cx="468000" cy="468000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A381B7F4-6A10-8AA4-9A24-E875D44CC6D8}"/>
                      </a:ext>
                    </a:extLst>
                  </p:cNvPr>
                  <p:cNvSpPr txBox="1"/>
                  <p:nvPr/>
                </p:nvSpPr>
                <p:spPr>
                  <a:xfrm>
                    <a:off x="7470822" y="2080900"/>
                    <a:ext cx="207043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pt-B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09" name="TextBox 208">
                    <a:extLst>
                      <a:ext uri="{FF2B5EF4-FFF2-40B4-BE49-F238E27FC236}">
                        <a16:creationId xmlns:a16="http://schemas.microsoft.com/office/drawing/2014/main" id="{FCF16D02-A7CD-1925-3725-4D64B01BF3C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70822" y="2080900"/>
                    <a:ext cx="207043" cy="276999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l="-23529" r="-23529" b="-888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829024AA-CD10-5E10-4403-81EE3E287CD7}"/>
                </a:ext>
              </a:extLst>
            </p:cNvPr>
            <p:cNvCxnSpPr>
              <a:cxnSpLocks/>
              <a:stCxn id="52" idx="0"/>
              <a:endCxn id="34" idx="3"/>
            </p:cNvCxnSpPr>
            <p:nvPr/>
          </p:nvCxnSpPr>
          <p:spPr>
            <a:xfrm flipV="1">
              <a:off x="10030390" y="1448280"/>
              <a:ext cx="373537" cy="591463"/>
            </a:xfrm>
            <a:prstGeom prst="straightConnector1">
              <a:avLst/>
            </a:prstGeom>
            <a:ln>
              <a:gradFill>
                <a:gsLst>
                  <a:gs pos="0">
                    <a:schemeClr val="accent2"/>
                  </a:gs>
                  <a:gs pos="100000">
                    <a:schemeClr val="tx1"/>
                  </a:gs>
                </a:gsLst>
                <a:lin ang="5400000" scaled="1"/>
              </a:gradFill>
              <a:headEnd type="triangle" w="med" len="med"/>
              <a:tailEnd type="non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1FFA35BB-583E-3441-B8BC-6FB45A637D98}"/>
                </a:ext>
              </a:extLst>
            </p:cNvPr>
            <p:cNvCxnSpPr>
              <a:cxnSpLocks/>
              <a:stCxn id="47" idx="0"/>
              <a:endCxn id="34" idx="5"/>
            </p:cNvCxnSpPr>
            <p:nvPr/>
          </p:nvCxnSpPr>
          <p:spPr>
            <a:xfrm flipH="1" flipV="1">
              <a:off x="10734853" y="1448280"/>
              <a:ext cx="356372" cy="584959"/>
            </a:xfrm>
            <a:prstGeom prst="straightConnector1">
              <a:avLst/>
            </a:prstGeom>
            <a:ln>
              <a:gradFill>
                <a:gsLst>
                  <a:gs pos="0">
                    <a:schemeClr val="accent2"/>
                  </a:gs>
                  <a:gs pos="100000">
                    <a:schemeClr val="tx1"/>
                  </a:gs>
                </a:gsLst>
                <a:lin ang="5400000" scaled="1"/>
              </a:gradFill>
              <a:headEnd type="triangle" w="med" len="med"/>
              <a:tailEnd type="non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FD41200-A055-803F-599D-BBD42B412499}"/>
              </a:ext>
            </a:extLst>
          </p:cNvPr>
          <p:cNvGrpSpPr/>
          <p:nvPr/>
        </p:nvGrpSpPr>
        <p:grpSpPr>
          <a:xfrm>
            <a:off x="4185427" y="4445300"/>
            <a:ext cx="7491862" cy="1677866"/>
            <a:chOff x="4185427" y="4445300"/>
            <a:chExt cx="7491862" cy="167786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B285E225-7858-AC5F-9E8C-5D1D0FD928CC}"/>
                    </a:ext>
                  </a:extLst>
                </p:cNvPr>
                <p:cNvSpPr txBox="1"/>
                <p:nvPr/>
              </p:nvSpPr>
              <p:spPr>
                <a:xfrm>
                  <a:off x="4617179" y="4770956"/>
                  <a:ext cx="2654118" cy="40575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  <m:sSub>
                          <m:sSubPr>
                            <m:ctrlPr>
                              <a:rPr lang="pt-BR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pt-BR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acc>
                          <m:accPr>
                            <m:chr m:val="̇"/>
                            <m:ctrlPr>
                              <a:rPr lang="en-GB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BR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acc>
                        <m:r>
                          <a:rPr lang="pt-BR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pt-BR" sz="1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∇</m:t>
                        </m:r>
                        <m:r>
                          <a:rPr lang="pt-BR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d>
                          <m:dPr>
                            <m:ctrlPr>
                              <a:rPr lang="pt-BR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BR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m:rPr>
                                <m:sty m:val="p"/>
                              </m:rPr>
                              <a:rPr lang="pt-BR" sz="18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∇</m:t>
                            </m:r>
                            <m:r>
                              <a:rPr lang="pt-BR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d>
                        <m:r>
                          <a:rPr lang="pt-BR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pt-BR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B285E225-7858-AC5F-9E8C-5D1D0FD928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17179" y="4770956"/>
                  <a:ext cx="2654118" cy="405752"/>
                </a:xfrm>
                <a:prstGeom prst="rect">
                  <a:avLst/>
                </a:prstGeom>
                <a:blipFill>
                  <a:blip r:embed="rId19"/>
                  <a:stretch>
                    <a:fillRect b="-454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D1AB6F1D-773D-7D45-588D-AE804510AB03}"/>
                    </a:ext>
                  </a:extLst>
                </p:cNvPr>
                <p:cNvSpPr txBox="1"/>
                <p:nvPr/>
              </p:nvSpPr>
              <p:spPr>
                <a:xfrm>
                  <a:off x="8825694" y="4823707"/>
                  <a:ext cx="260244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pt-B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pt-B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pt-BR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pt-BR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pt-BR">
                            <a:latin typeface="Cambria Math" panose="02040503050406030204" pitchFamily="18" charset="0"/>
                          </a:rPr>
                          <m:t>∇</m:t>
                        </m:r>
                        <m:r>
                          <a:rPr lang="pt-BR" i="1">
                            <a:latin typeface="Cambria Math" panose="02040503050406030204" pitchFamily="18" charset="0"/>
                          </a:rPr>
                          <m:t>𝑇</m:t>
                        </m:r>
                        <m:d>
                          <m:dPr>
                            <m:ctrlPr>
                              <a:rPr lang="pt-BR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BR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pt-BR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pt-BR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pt-BR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𝑠𝑐</m:t>
                                </m:r>
                              </m:sub>
                            </m:sSub>
                            <m:r>
                              <a:rPr lang="pt-BR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pt-BR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𝑣𝑡</m:t>
                            </m:r>
                          </m:e>
                        </m:d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D1AB6F1D-773D-7D45-588D-AE804510AB0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25694" y="4823707"/>
                  <a:ext cx="2602444" cy="276999"/>
                </a:xfrm>
                <a:prstGeom prst="rect">
                  <a:avLst/>
                </a:prstGeom>
                <a:blipFill>
                  <a:blip r:embed="rId20"/>
                  <a:stretch>
                    <a:fillRect l="-1639" b="-1087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DB0BDF7-CFEC-036E-051F-982D5B1E390C}"/>
                </a:ext>
              </a:extLst>
            </p:cNvPr>
            <p:cNvSpPr txBox="1"/>
            <p:nvPr/>
          </p:nvSpPr>
          <p:spPr>
            <a:xfrm>
              <a:off x="7876749" y="5128262"/>
              <a:ext cx="431801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400" dirty="0"/>
                <a:t>or</a:t>
              </a:r>
              <a:endParaRPr lang="en-GB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75E51E76-1051-2826-6E95-50C0A3466B53}"/>
                    </a:ext>
                  </a:extLst>
                </p:cNvPr>
                <p:cNvSpPr txBox="1"/>
                <p:nvPr/>
              </p:nvSpPr>
              <p:spPr>
                <a:xfrm>
                  <a:off x="4185427" y="4461173"/>
                  <a:ext cx="3517623" cy="166199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pt-BR" dirty="0"/>
                    <a:t>Heat Transfer in Solids: </a:t>
                  </a:r>
                </a:p>
                <a:p>
                  <a:pPr marL="285750" indent="-285750" algn="l">
                    <a:buFont typeface="Arial" panose="020B0604020202020204" pitchFamily="34" charset="0"/>
                    <a:buChar char="•"/>
                  </a:pPr>
                  <a:endParaRPr lang="pt-BR" dirty="0"/>
                </a:p>
                <a:p>
                  <a:pPr marL="285750" indent="-285750" algn="l">
                    <a:buFont typeface="Arial" panose="020B0604020202020204" pitchFamily="34" charset="0"/>
                    <a:buChar char="•"/>
                  </a:pPr>
                  <a:endParaRPr lang="pt-BR" dirty="0"/>
                </a:p>
                <a:p>
                  <a:pPr marL="742950" lvl="1" indent="-285750">
                    <a:buFont typeface="Arial" panose="020B0604020202020204" pitchFamily="34" charset="0"/>
                    <a:buChar char="•"/>
                  </a:pPr>
                  <a:r>
                    <a:rPr lang="pt-BR" dirty="0">
                      <a:solidFill>
                        <a:schemeClr val="accent2"/>
                      </a:solidFill>
                    </a:rPr>
                    <a:t>More realistic approach</a:t>
                  </a:r>
                </a:p>
                <a:p>
                  <a:pPr marL="742950" lvl="1" indent="-285750">
                    <a:buFont typeface="Arial" panose="020B0604020202020204" pitchFamily="34" charset="0"/>
                    <a:buChar char="•"/>
                  </a:pPr>
                  <a:r>
                    <a:rPr lang="pt-BR" dirty="0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rPr>
                    <a:t>Harder to correlate with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b="0" i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pt-BR" b="0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a14:m>
                  <a:endParaRPr lang="pt-BR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endParaRPr>
                </a:p>
                <a:p>
                  <a:pPr marL="742950" lvl="1" indent="-285750">
                    <a:buFont typeface="Arial" panose="020B0604020202020204" pitchFamily="34" charset="0"/>
                    <a:buChar char="•"/>
                  </a:pPr>
                  <a:r>
                    <a:rPr lang="pt-BR" dirty="0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rPr>
                    <a:t>Hard coupling</a:t>
                  </a:r>
                </a:p>
              </p:txBody>
            </p:sp>
          </mc:Choice>
          <mc:Fallback xmlns="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75E51E76-1051-2826-6E95-50C0A3466B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85427" y="4461173"/>
                  <a:ext cx="3517623" cy="1661993"/>
                </a:xfrm>
                <a:prstGeom prst="rect">
                  <a:avLst/>
                </a:prstGeom>
                <a:blipFill>
                  <a:blip r:embed="rId21"/>
                  <a:stretch>
                    <a:fillRect t="-4380" r="-518" b="-7299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B88F2083-BFBC-71D7-2665-5A448AEDB231}"/>
                    </a:ext>
                  </a:extLst>
                </p:cNvPr>
                <p:cNvSpPr txBox="1"/>
                <p:nvPr/>
              </p:nvSpPr>
              <p:spPr>
                <a:xfrm>
                  <a:off x="8482250" y="4445300"/>
                  <a:ext cx="3195039" cy="166199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pt-BR" dirty="0"/>
                    <a:t>Temperature as an input:</a:t>
                  </a:r>
                </a:p>
                <a:p>
                  <a:pPr marL="285750" indent="-285750" algn="l">
                    <a:buFont typeface="Arial" panose="020B0604020202020204" pitchFamily="34" charset="0"/>
                    <a:buChar char="•"/>
                  </a:pPr>
                  <a:endParaRPr lang="pt-BR" dirty="0"/>
                </a:p>
                <a:p>
                  <a:pPr algn="l"/>
                  <a:endParaRPr lang="pt-BR" dirty="0"/>
                </a:p>
                <a:p>
                  <a:pPr marL="742950" lvl="1" indent="-285750">
                    <a:buFont typeface="Arial" panose="020B0604020202020204" pitchFamily="34" charset="0"/>
                    <a:buChar char="•"/>
                  </a:pPr>
                  <a:r>
                    <a:rPr lang="pt-BR" dirty="0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rPr>
                    <a:t>Less realistic approach</a:t>
                  </a:r>
                </a:p>
                <a:p>
                  <a:pPr marL="742950" lvl="1" indent="-285750">
                    <a:buFont typeface="Arial" panose="020B0604020202020204" pitchFamily="34" charset="0"/>
                    <a:buChar char="•"/>
                  </a:pPr>
                  <a:r>
                    <a:rPr lang="pt-BR" dirty="0">
                      <a:solidFill>
                        <a:schemeClr val="accent2"/>
                      </a:solidFill>
                    </a:rPr>
                    <a:t>Constant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b="0" i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pt-BR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a14:m>
                  <a:r>
                    <a:rPr lang="pt-BR" dirty="0">
                      <a:solidFill>
                        <a:schemeClr val="accent2"/>
                      </a:solidFill>
                    </a:rPr>
                    <a:t> is an input</a:t>
                  </a:r>
                </a:p>
                <a:p>
                  <a:pPr marL="742950" lvl="1" indent="-285750">
                    <a:buFont typeface="Arial" panose="020B0604020202020204" pitchFamily="34" charset="0"/>
                    <a:buChar char="•"/>
                  </a:pPr>
                  <a:r>
                    <a:rPr lang="pt-BR" dirty="0">
                      <a:solidFill>
                        <a:schemeClr val="accent2"/>
                      </a:solidFill>
                    </a:rPr>
                    <a:t>No coupling needed</a:t>
                  </a:r>
                </a:p>
              </p:txBody>
            </p:sp>
          </mc:Choice>
          <mc:Fallback xmlns="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B88F2083-BFBC-71D7-2665-5A448AEDB2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82250" y="4445300"/>
                  <a:ext cx="3195039" cy="1661993"/>
                </a:xfrm>
                <a:prstGeom prst="rect">
                  <a:avLst/>
                </a:prstGeom>
                <a:blipFill>
                  <a:blip r:embed="rId22"/>
                  <a:stretch>
                    <a:fillRect t="-4364" r="-1708" b="-7273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479E019-E83B-F3ED-E90F-5B238DFF4A62}"/>
              </a:ext>
            </a:extLst>
          </p:cNvPr>
          <p:cNvGrpSpPr/>
          <p:nvPr/>
        </p:nvGrpSpPr>
        <p:grpSpPr>
          <a:xfrm>
            <a:off x="9843789" y="2501239"/>
            <a:ext cx="1434037" cy="1714720"/>
            <a:chOff x="9843789" y="2501239"/>
            <a:chExt cx="1434037" cy="1714720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A3733E4-3E90-D423-6289-78E12C928CC4}"/>
                </a:ext>
              </a:extLst>
            </p:cNvPr>
            <p:cNvGrpSpPr/>
            <p:nvPr/>
          </p:nvGrpSpPr>
          <p:grpSpPr>
            <a:xfrm>
              <a:off x="10327931" y="3747959"/>
              <a:ext cx="468000" cy="468000"/>
              <a:chOff x="6781327" y="3759465"/>
              <a:chExt cx="468000" cy="46800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86D743D5-24FE-E3A3-8765-60838E69DF27}"/>
                  </a:ext>
                </a:extLst>
              </p:cNvPr>
              <p:cNvSpPr/>
              <p:nvPr/>
            </p:nvSpPr>
            <p:spPr>
              <a:xfrm>
                <a:off x="6781327" y="3759465"/>
                <a:ext cx="468000" cy="468000"/>
              </a:xfrm>
              <a:prstGeom prst="ellipse">
                <a:avLst/>
              </a:prstGeom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46B3EDF4-6F36-12E1-44ED-4A04D43AAC07}"/>
                      </a:ext>
                    </a:extLst>
                  </p:cNvPr>
                  <p:cNvSpPr txBox="1"/>
                  <p:nvPr/>
                </p:nvSpPr>
                <p:spPr>
                  <a:xfrm>
                    <a:off x="6878107" y="3828466"/>
                    <a:ext cx="320216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b="0" i="0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  <m:sub>
                              <m:r>
                                <a:rPr lang="pt-BR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dirty="0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43" name="TextBox 142">
                    <a:extLst>
                      <a:ext uri="{FF2B5EF4-FFF2-40B4-BE49-F238E27FC236}">
                        <a16:creationId xmlns:a16="http://schemas.microsoft.com/office/drawing/2014/main" id="{D0C8761D-91DD-02D6-CB2E-0CFA92A68AC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78107" y="3828466"/>
                    <a:ext cx="320216" cy="276999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l="-15094" r="-3774" b="-1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36D06DC2-D45A-3481-B34E-B8794EF67DDD}"/>
                </a:ext>
              </a:extLst>
            </p:cNvPr>
            <p:cNvCxnSpPr>
              <a:cxnSpLocks/>
              <a:stCxn id="50" idx="5"/>
              <a:endCxn id="38" idx="1"/>
            </p:cNvCxnSpPr>
            <p:nvPr/>
          </p:nvCxnSpPr>
          <p:spPr>
            <a:xfrm>
              <a:off x="9843789" y="3481655"/>
              <a:ext cx="552679" cy="334841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E9319ECD-241D-8640-A549-5155E99B534D}"/>
                </a:ext>
              </a:extLst>
            </p:cNvPr>
            <p:cNvCxnSpPr>
              <a:cxnSpLocks/>
              <a:stCxn id="43" idx="3"/>
              <a:endCxn id="38" idx="7"/>
            </p:cNvCxnSpPr>
            <p:nvPr/>
          </p:nvCxnSpPr>
          <p:spPr>
            <a:xfrm flipH="1">
              <a:off x="10727394" y="3494912"/>
              <a:ext cx="550432" cy="321584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E0E6B25B-E09C-1655-9968-0DA8982B8331}"/>
                </a:ext>
              </a:extLst>
            </p:cNvPr>
            <p:cNvCxnSpPr>
              <a:cxnSpLocks/>
              <a:stCxn id="47" idx="4"/>
              <a:endCxn id="38" idx="0"/>
            </p:cNvCxnSpPr>
            <p:nvPr/>
          </p:nvCxnSpPr>
          <p:spPr>
            <a:xfrm flipH="1">
              <a:off x="10561931" y="2501239"/>
              <a:ext cx="529294" cy="1246720"/>
            </a:xfrm>
            <a:prstGeom prst="straightConnector1">
              <a:avLst/>
            </a:prstGeom>
            <a:ln>
              <a:gradFill>
                <a:gsLst>
                  <a:gs pos="0">
                    <a:schemeClr val="accent2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 scaled="1"/>
              </a:gradFill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1F90CA22-C9D3-E220-4B19-4B485A4A0D41}"/>
                </a:ext>
              </a:extLst>
            </p:cNvPr>
            <p:cNvCxnSpPr>
              <a:cxnSpLocks/>
              <a:stCxn id="52" idx="4"/>
              <a:endCxn id="38" idx="0"/>
            </p:cNvCxnSpPr>
            <p:nvPr/>
          </p:nvCxnSpPr>
          <p:spPr>
            <a:xfrm>
              <a:off x="10030390" y="2507743"/>
              <a:ext cx="531541" cy="1240216"/>
            </a:xfrm>
            <a:prstGeom prst="straightConnector1">
              <a:avLst/>
            </a:prstGeom>
            <a:ln>
              <a:gradFill>
                <a:gsLst>
                  <a:gs pos="0">
                    <a:schemeClr val="accent2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 scaled="1"/>
              </a:gradFill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B0023E94-FDC0-B91A-7413-C12887B8A220}"/>
                  </a:ext>
                </a:extLst>
              </p:cNvPr>
              <p:cNvSpPr txBox="1"/>
              <p:nvPr/>
            </p:nvSpPr>
            <p:spPr>
              <a:xfrm>
                <a:off x="1911529" y="3582988"/>
                <a:ext cx="593105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600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BR" sz="1600" b="0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pt-BR" sz="1600" i="1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pt-BR" sz="1600" i="1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GB" sz="1600" i="1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sz="1600" i="1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B0023E94-FDC0-B91A-7413-C12887B8A2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529" y="3582988"/>
                <a:ext cx="593105" cy="338554"/>
              </a:xfrm>
              <a:prstGeom prst="rect">
                <a:avLst/>
              </a:prstGeom>
              <a:blipFill>
                <a:blip r:embed="rId23"/>
                <a:stretch>
                  <a:fillRect r="-567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0" name="Picture 89" descr="What is COMSOL MULTIPHYSICS and its capabilities?">
            <a:extLst>
              <a:ext uri="{FF2B5EF4-FFF2-40B4-BE49-F238E27FC236}">
                <a16:creationId xmlns:a16="http://schemas.microsoft.com/office/drawing/2014/main" id="{1C427585-1087-8D8A-0C71-148C536CF872}"/>
              </a:ext>
            </a:extLst>
          </p:cNvPr>
          <p:cNvPicPr>
            <a:picLocks noChangeAspect="1"/>
          </p:cNvPicPr>
          <p:nvPr/>
        </p:nvPicPr>
        <p:blipFill>
          <a:blip r:embed="rId24"/>
          <a:srcRect l="6211" r="11783"/>
          <a:stretch>
            <a:fillRect/>
          </a:stretch>
        </p:blipFill>
        <p:spPr>
          <a:xfrm>
            <a:off x="11091225" y="1034175"/>
            <a:ext cx="939800" cy="662747"/>
          </a:xfrm>
          <a:prstGeom prst="rect">
            <a:avLst/>
          </a:prstGeom>
          <a:ln>
            <a:solidFill>
              <a:srgbClr val="2A0927"/>
            </a:solidFill>
          </a:ln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A0E9C811-20C1-82F6-182B-294A88A64BB2}"/>
              </a:ext>
            </a:extLst>
          </p:cNvPr>
          <p:cNvSpPr txBox="1"/>
          <p:nvPr/>
        </p:nvSpPr>
        <p:spPr>
          <a:xfrm>
            <a:off x="11092738" y="864901"/>
            <a:ext cx="923330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pt-BR" sz="1050" dirty="0">
                <a:solidFill>
                  <a:srgbClr val="2A0927"/>
                </a:solidFill>
              </a:rPr>
              <a:t>Implemented in</a:t>
            </a:r>
            <a:endParaRPr lang="en-GB" sz="1050" dirty="0">
              <a:solidFill>
                <a:srgbClr val="2A0927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87BF116-4D80-8902-879A-6D005DA50D07}"/>
              </a:ext>
            </a:extLst>
          </p:cNvPr>
          <p:cNvSpPr/>
          <p:nvPr/>
        </p:nvSpPr>
        <p:spPr>
          <a:xfrm>
            <a:off x="245942" y="2377301"/>
            <a:ext cx="2907291" cy="1727630"/>
          </a:xfrm>
          <a:prstGeom prst="rect">
            <a:avLst/>
          </a:prstGeom>
          <a:noFill/>
          <a:ln>
            <a:gradFill>
              <a:gsLst>
                <a:gs pos="0">
                  <a:schemeClr val="accent2"/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02D420-D5AA-A0E3-3853-443DF9A37B00}"/>
              </a:ext>
            </a:extLst>
          </p:cNvPr>
          <p:cNvSpPr txBox="1"/>
          <p:nvPr/>
        </p:nvSpPr>
        <p:spPr>
          <a:xfrm>
            <a:off x="391388" y="2088334"/>
            <a:ext cx="251671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pt-BR" sz="1600" dirty="0">
                <a:solidFill>
                  <a:schemeClr val="accent2"/>
                </a:solidFill>
              </a:rPr>
              <a:t>Superconductivity</a:t>
            </a:r>
            <a:r>
              <a:rPr lang="pt-BR" sz="1600" dirty="0"/>
              <a:t> </a:t>
            </a:r>
            <a:r>
              <a:rPr lang="pt-BR" sz="16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and</a:t>
            </a:r>
            <a:r>
              <a:rPr lang="pt-BR" sz="1600" dirty="0"/>
              <a:t> </a:t>
            </a:r>
            <a:r>
              <a:rPr lang="pt-BR" sz="16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Field</a:t>
            </a:r>
            <a:endParaRPr lang="en-GB" sz="16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569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2839F-CE80-5A67-3A3E-B9E6A3003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392848-1E7A-4792-ABC0-CE07B5E89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D35038E-B42E-7845-3933-856D57139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493399"/>
          </a:xfrm>
        </p:spPr>
        <p:txBody>
          <a:bodyPr/>
          <a:lstStyle/>
          <a:p>
            <a:r>
              <a:rPr lang="en-US" dirty="0"/>
              <a:t>TDGL Simulations vs. MFL Experiments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C3D8CC4-AA3F-94B2-D855-CE78333F10AF}"/>
                  </a:ext>
                </a:extLst>
              </p:cNvPr>
              <p:cNvSpPr txBox="1"/>
              <p:nvPr/>
            </p:nvSpPr>
            <p:spPr>
              <a:xfrm>
                <a:off x="482601" y="1373828"/>
                <a:ext cx="7721599" cy="305917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pt-BR" dirty="0"/>
                  <a:t>Extreme spatial scales: 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pt-BR" dirty="0"/>
                  <a:t>Mesh cells </a:t>
                </a:r>
                <a14:m>
                  <m:oMath xmlns:m="http://schemas.openxmlformats.org/officeDocument/2006/math">
                    <m:r>
                      <a:rPr lang="pt-BR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pt-BR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pt-BR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pt-BR" b="0" i="1" smtClean="0">
                        <a:latin typeface="Cambria Math" panose="02040503050406030204" pitchFamily="18" charset="0"/>
                      </a:rPr>
                      <m:t>𝜉</m:t>
                    </m:r>
                    <m:r>
                      <a:rPr lang="pt-B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pt-BR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b="0" i="1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pt-BR" b="0" i="1" smtClean="0">
                            <a:latin typeface="Cambria Math" panose="02040503050406030204" pitchFamily="18" charset="0"/>
                          </a:rPr>
                          <m:t>𝑛𝑚</m:t>
                        </m:r>
                      </m:e>
                    </m:d>
                    <m:r>
                      <a:rPr lang="pt-BR" b="0" i="1" smtClean="0">
                        <a:latin typeface="Cambria Math" panose="02040503050406030204" pitchFamily="18" charset="0"/>
                      </a:rPr>
                      <m:t>≪</m:t>
                    </m:r>
                    <m:sSub>
                      <m:sSub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pt-BR" b="0" i="1" smtClean="0">
                            <a:latin typeface="Cambria Math" panose="02040503050406030204" pitchFamily="18" charset="0"/>
                          </a:rPr>
                          <m:t>𝑠𝑐</m:t>
                        </m:r>
                      </m:sub>
                    </m:sSub>
                    <m:r>
                      <a:rPr lang="pt-B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pt-BR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b="0" i="1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pt-BR" b="0" i="1" smtClean="0">
                            <a:latin typeface="Cambria Math" panose="02040503050406030204" pitchFamily="18" charset="0"/>
                          </a:rPr>
                          <m:t>𝑚𝑚</m:t>
                        </m:r>
                      </m:e>
                    </m:d>
                  </m:oMath>
                </a14:m>
                <a:endParaRPr lang="pt-BR" dirty="0"/>
              </a:p>
              <a:p>
                <a:pPr lvl="1"/>
                <a:endParaRPr lang="pt-BR" dirty="0"/>
              </a:p>
              <a:p>
                <a:pPr lvl="1"/>
                <a:endParaRPr lang="pt-BR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pt-BR" dirty="0"/>
                  <a:t>Extreme time scales: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pt-BR" dirty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pt-BR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pt-BR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≫</m:t>
                    </m:r>
                    <m:sSub>
                      <m:sSubPr>
                        <m:ctrlPr>
                          <a:rPr lang="pt-BR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pt-BR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Ψ</m:t>
                        </m:r>
                        <m:r>
                          <a:rPr lang="pt-BR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pt-BR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pt-BR" dirty="0">
                    <a:solidFill>
                      <a:schemeClr val="tx1"/>
                    </a:solidFill>
                  </a:rPr>
                  <a:t>)</a:t>
                </a:r>
              </a:p>
              <a:p>
                <a:pPr lvl="1"/>
                <a:endParaRPr lang="pt-BR" dirty="0">
                  <a:solidFill>
                    <a:schemeClr val="tx1"/>
                  </a:solidFill>
                </a:endParaRPr>
              </a:p>
              <a:p>
                <a:pPr lvl="1"/>
                <a:endParaRPr lang="pt-BR" dirty="0">
                  <a:solidFill>
                    <a:schemeClr val="tx1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pt-BR" dirty="0"/>
                  <a:t>Secondary implications: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pt-BR" dirty="0"/>
                  <a:t>Extreme parameters can lead to </a:t>
                </a:r>
                <a:r>
                  <a:rPr lang="pt-BR" b="1" dirty="0"/>
                  <a:t>divergence</a:t>
                </a:r>
                <a:r>
                  <a:rPr lang="pt-BR" dirty="0"/>
                  <a:t> or </a:t>
                </a:r>
                <a:r>
                  <a:rPr lang="pt-BR" b="1" dirty="0"/>
                  <a:t>trivial solution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pt-BR" dirty="0"/>
                  <a:t>Fine-tuning is necessary but time-consuming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C3D8CC4-AA3F-94B2-D855-CE78333F10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601" y="1373828"/>
                <a:ext cx="7721599" cy="3059171"/>
              </a:xfrm>
              <a:prstGeom prst="rect">
                <a:avLst/>
              </a:prstGeom>
              <a:blipFill>
                <a:blip r:embed="rId3"/>
                <a:stretch>
                  <a:fillRect l="-1657" t="-2590" b="-37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mesh1">
            <a:extLst>
              <a:ext uri="{FF2B5EF4-FFF2-40B4-BE49-F238E27FC236}">
                <a16:creationId xmlns:a16="http://schemas.microsoft.com/office/drawing/2014/main" id="{14570FC9-A14E-CB6D-CDFD-C362225F6B6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rcRect l="16383" t="19012" r="21956" b="19578"/>
          <a:stretch>
            <a:fillRect/>
          </a:stretch>
        </p:blipFill>
        <p:spPr>
          <a:xfrm>
            <a:off x="8128001" y="1094302"/>
            <a:ext cx="3295650" cy="328230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32D4ADF-32EB-6CF6-7841-AFB5E2351211}"/>
              </a:ext>
            </a:extLst>
          </p:cNvPr>
          <p:cNvSpPr txBox="1"/>
          <p:nvPr/>
        </p:nvSpPr>
        <p:spPr>
          <a:xfrm>
            <a:off x="955437" y="5352029"/>
            <a:ext cx="9590643" cy="55399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Too </a:t>
            </a:r>
            <a:r>
              <a:rPr lang="pt-BR" b="1" dirty="0">
                <a:solidFill>
                  <a:schemeClr val="accent2"/>
                </a:solidFill>
              </a:rPr>
              <a:t>computationally demanding </a:t>
            </a:r>
            <a:r>
              <a:rPr lang="pt-BR" dirty="0"/>
              <a:t>to consider life-sized objects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accent3"/>
                </a:solidFill>
              </a:rPr>
              <a:t>Conceptual understanding </a:t>
            </a:r>
            <a:r>
              <a:rPr lang="pt-BR" dirty="0"/>
              <a:t>applicable to realistic dimensions when </a:t>
            </a:r>
            <a:r>
              <a:rPr lang="pt-BR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propertly rescaled. </a:t>
            </a:r>
            <a:endParaRPr lang="en-GB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94A7EA-D6B1-AF85-C396-F4CA95C477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13733" y="6424993"/>
            <a:ext cx="1053399" cy="365125"/>
          </a:xfrm>
        </p:spPr>
        <p:txBody>
          <a:bodyPr/>
          <a:lstStyle/>
          <a:p>
            <a:r>
              <a:rPr lang="en-US" dirty="0"/>
              <a:t>21 September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F11DFE-9018-0274-8A76-64723C25E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5352" y="6424993"/>
            <a:ext cx="8401320" cy="365125"/>
          </a:xfrm>
        </p:spPr>
        <p:txBody>
          <a:bodyPr/>
          <a:lstStyle/>
          <a:p>
            <a:r>
              <a:rPr lang="en-GB" dirty="0"/>
              <a:t>G. T. Telles and A. L. Macpherson | Modelling flux vortex dynamics in type-II superconductors under a thermal gradient-driven phase transition with closed cooling topology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07834F-890B-2F2F-BDEE-4AD4A5707887}"/>
              </a:ext>
            </a:extLst>
          </p:cNvPr>
          <p:cNvSpPr/>
          <p:nvPr/>
        </p:nvSpPr>
        <p:spPr>
          <a:xfrm>
            <a:off x="684107" y="5113867"/>
            <a:ext cx="10010986" cy="107018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95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4C20A-9E32-EDA8-4327-9D72B99B4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F056D-FF6F-7A3E-EB2E-1890F02EC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Results and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CE68A8-8990-5A63-74FA-44F22E9EE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4A64F54-A391-EB7A-F0B9-1CB420DEE0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13733" y="6424993"/>
            <a:ext cx="1053399" cy="365125"/>
          </a:xfrm>
        </p:spPr>
        <p:txBody>
          <a:bodyPr/>
          <a:lstStyle/>
          <a:p>
            <a:r>
              <a:rPr lang="en-US" dirty="0"/>
              <a:t>21 September 2026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2BF368A-8D71-3182-36D4-51DFC1FBB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5352" y="6424993"/>
            <a:ext cx="8401320" cy="365125"/>
          </a:xfrm>
        </p:spPr>
        <p:txBody>
          <a:bodyPr/>
          <a:lstStyle/>
          <a:p>
            <a:r>
              <a:rPr lang="en-GB" dirty="0"/>
              <a:t>G. T. Telles and A. L. Macpherson | Modelling flux vortex dynamics in type-II superconductors under a thermal gradient-driven phase transition with closed cooling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273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73BA3-9986-9245-6859-FA26D0C3E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7D72A-CDC3-6948-9497-CD33256C5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9D367BA-FEAD-5422-FC32-A6E3D15F2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493399"/>
          </a:xfrm>
        </p:spPr>
        <p:txBody>
          <a:bodyPr/>
          <a:lstStyle/>
          <a:p>
            <a:r>
              <a:rPr lang="en-US" dirty="0"/>
              <a:t>Vortex formation during phase transition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945D469-1B44-5625-9E9E-1B562D440221}"/>
              </a:ext>
            </a:extLst>
          </p:cNvPr>
          <p:cNvGrpSpPr>
            <a:grpSpLocks noChangeAspect="1"/>
          </p:cNvGrpSpPr>
          <p:nvPr/>
        </p:nvGrpSpPr>
        <p:grpSpPr>
          <a:xfrm>
            <a:off x="987782" y="1187032"/>
            <a:ext cx="4183186" cy="3474513"/>
            <a:chOff x="7843729" y="960878"/>
            <a:chExt cx="3786652" cy="3145155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39B541CA-7BBB-258C-5A85-53077A2947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65619"/>
            <a:stretch>
              <a:fillRect/>
            </a:stretch>
          </p:blipFill>
          <p:spPr>
            <a:xfrm>
              <a:off x="7843729" y="960878"/>
              <a:ext cx="3604444" cy="3145155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E44E8232-75EC-F0BB-DECE-8CF5225051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0944"/>
            <a:stretch>
              <a:fillRect/>
            </a:stretch>
          </p:blipFill>
          <p:spPr>
            <a:xfrm>
              <a:off x="10839806" y="1832023"/>
              <a:ext cx="790575" cy="210045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F98A2C24-498A-4A5F-051C-3C849F24FAED}"/>
                    </a:ext>
                  </a:extLst>
                </p:cNvPr>
                <p:cNvSpPr txBox="1"/>
                <p:nvPr/>
              </p:nvSpPr>
              <p:spPr>
                <a:xfrm>
                  <a:off x="10810466" y="1253982"/>
                  <a:ext cx="613620" cy="57490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GB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GB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pt-BR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  <m:sSub>
                              <m:sSubPr>
                                <m:ctrlPr>
                                  <a:rPr lang="pt-BR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pt-BR" b="0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b="0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pt-BR" b="0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GB" dirty="0">
                    <a:solidFill>
                      <a:schemeClr val="tx2"/>
                    </a:solidFill>
                  </a:endParaRPr>
                </a:p>
              </p:txBody>
            </p:sp>
          </mc:Choice>
          <mc:Fallback xmlns="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F98A2C24-498A-4A5F-051C-3C849F24FAE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10466" y="1253982"/>
                  <a:ext cx="613620" cy="574906"/>
                </a:xfrm>
                <a:prstGeom prst="rect">
                  <a:avLst/>
                </a:prstGeom>
                <a:blipFill>
                  <a:blip r:embed="rId4"/>
                  <a:stretch>
                    <a:fillRect b="-96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0EAC944-C0E4-F1FF-4B74-5685EED255C4}"/>
              </a:ext>
            </a:extLst>
          </p:cNvPr>
          <p:cNvSpPr txBox="1"/>
          <p:nvPr/>
        </p:nvSpPr>
        <p:spPr>
          <a:xfrm>
            <a:off x="874368" y="5207702"/>
            <a:ext cx="1048385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dirty="0"/>
              <a:t>The externally applied magnetic field is </a:t>
            </a:r>
            <a:r>
              <a:rPr lang="pt-BR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initially not strong </a:t>
            </a:r>
            <a:r>
              <a:rPr lang="pt-BR" dirty="0"/>
              <a:t>enough to induce vortex formation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dirty="0"/>
              <a:t>Field is </a:t>
            </a:r>
            <a:r>
              <a:rPr lang="pt-BR" b="1" dirty="0">
                <a:solidFill>
                  <a:schemeClr val="accent2"/>
                </a:solidFill>
              </a:rPr>
              <a:t>compressed towards the center</a:t>
            </a:r>
            <a:r>
              <a:rPr lang="pt-BR" b="1" dirty="0"/>
              <a:t> </a:t>
            </a:r>
            <a:r>
              <a:rPr lang="pt-BR" dirty="0"/>
              <a:t>due to phase transition in a closed topology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dirty="0"/>
              <a:t>There is a </a:t>
            </a:r>
            <a:r>
              <a:rPr lang="pt-BR" b="1" dirty="0">
                <a:solidFill>
                  <a:srgbClr val="C00000"/>
                </a:solidFill>
              </a:rPr>
              <a:t>threshold beyond which vorteices form</a:t>
            </a:r>
            <a:r>
              <a:rPr lang="pt-BR" dirty="0"/>
              <a:t>. What is this threshold?</a:t>
            </a:r>
            <a:endParaRPr lang="en-GB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C2F0EE2-9A2B-50D6-9128-D1143DE47A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13733" y="6424993"/>
            <a:ext cx="1053399" cy="365125"/>
          </a:xfrm>
        </p:spPr>
        <p:txBody>
          <a:bodyPr/>
          <a:lstStyle/>
          <a:p>
            <a:r>
              <a:rPr lang="en-US" dirty="0"/>
              <a:t>21 September 2026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CBAFEE7-5620-C42F-2A87-135795ECD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5352" y="6424993"/>
            <a:ext cx="8401320" cy="365125"/>
          </a:xfrm>
        </p:spPr>
        <p:txBody>
          <a:bodyPr/>
          <a:lstStyle/>
          <a:p>
            <a:r>
              <a:rPr lang="en-GB" dirty="0"/>
              <a:t>G. T. Telles and A. L. Macpherson | Modelling flux vortex dynamics in type-II superconductors under a thermal gradient-driven phase transition with closed cooling topology</a:t>
            </a:r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FBF1837-B008-E72B-F5AD-71532A560FF8}"/>
              </a:ext>
            </a:extLst>
          </p:cNvPr>
          <p:cNvSpPr/>
          <p:nvPr/>
        </p:nvSpPr>
        <p:spPr>
          <a:xfrm>
            <a:off x="6096000" y="1566891"/>
            <a:ext cx="2160000" cy="457179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820CAE4-37DE-81FA-2C40-52E47EB6788D}"/>
              </a:ext>
            </a:extLst>
          </p:cNvPr>
          <p:cNvSpPr/>
          <p:nvPr/>
        </p:nvSpPr>
        <p:spPr>
          <a:xfrm>
            <a:off x="9014550" y="1566891"/>
            <a:ext cx="2160000" cy="457179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A273C30-E8B3-3370-0651-A464161062CF}"/>
              </a:ext>
            </a:extLst>
          </p:cNvPr>
          <p:cNvSpPr/>
          <p:nvPr/>
        </p:nvSpPr>
        <p:spPr>
          <a:xfrm>
            <a:off x="6096000" y="3820334"/>
            <a:ext cx="2160000" cy="457179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87C9D60-95BC-EA75-ABB8-82EE8023A590}"/>
              </a:ext>
            </a:extLst>
          </p:cNvPr>
          <p:cNvSpPr/>
          <p:nvPr/>
        </p:nvSpPr>
        <p:spPr>
          <a:xfrm>
            <a:off x="9014550" y="3820333"/>
            <a:ext cx="2160000" cy="457179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0A3424F-6A97-6F96-4712-ED88C44BDFED}"/>
              </a:ext>
            </a:extLst>
          </p:cNvPr>
          <p:cNvSpPr/>
          <p:nvPr/>
        </p:nvSpPr>
        <p:spPr>
          <a:xfrm>
            <a:off x="9284551" y="1568364"/>
            <a:ext cx="1620000" cy="457179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B59222E-74F3-882B-44A7-6560F6EA456E}"/>
              </a:ext>
            </a:extLst>
          </p:cNvPr>
          <p:cNvSpPr/>
          <p:nvPr/>
        </p:nvSpPr>
        <p:spPr>
          <a:xfrm>
            <a:off x="6635999" y="3814719"/>
            <a:ext cx="1080001" cy="457179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93CFAE1-F4A7-1BE9-3852-A5579D99B0CE}"/>
              </a:ext>
            </a:extLst>
          </p:cNvPr>
          <p:cNvSpPr/>
          <p:nvPr/>
        </p:nvSpPr>
        <p:spPr>
          <a:xfrm>
            <a:off x="6906001" y="1568364"/>
            <a:ext cx="540000" cy="4571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179B39F-6A77-864C-BD6E-6AF72E7C0EA5}"/>
              </a:ext>
            </a:extLst>
          </p:cNvPr>
          <p:cNvSpPr/>
          <p:nvPr/>
        </p:nvSpPr>
        <p:spPr>
          <a:xfrm>
            <a:off x="9836645" y="1568364"/>
            <a:ext cx="540000" cy="4571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B3AD81-2AB6-A901-C56F-F3DB2383D657}"/>
              </a:ext>
            </a:extLst>
          </p:cNvPr>
          <p:cNvSpPr/>
          <p:nvPr/>
        </p:nvSpPr>
        <p:spPr>
          <a:xfrm>
            <a:off x="6906000" y="3820033"/>
            <a:ext cx="540000" cy="4571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A7F4A6D-21F3-987C-E7F9-288BC561D854}"/>
              </a:ext>
            </a:extLst>
          </p:cNvPr>
          <p:cNvSpPr/>
          <p:nvPr/>
        </p:nvSpPr>
        <p:spPr>
          <a:xfrm>
            <a:off x="9824550" y="3820033"/>
            <a:ext cx="540000" cy="45717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F71B7C7-D098-2F82-434C-F90BAA4C1536}"/>
              </a:ext>
            </a:extLst>
          </p:cNvPr>
          <p:cNvGrpSpPr/>
          <p:nvPr/>
        </p:nvGrpSpPr>
        <p:grpSpPr>
          <a:xfrm>
            <a:off x="6256716" y="1278056"/>
            <a:ext cx="1836420" cy="1081315"/>
            <a:chOff x="754380" y="4042399"/>
            <a:chExt cx="1836420" cy="1181100"/>
          </a:xfrm>
        </p:grpSpPr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64D6C73A-015F-9D1C-31BB-2A1F48A7E45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4380" y="4042399"/>
              <a:ext cx="0" cy="1181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5174BA9B-C1D9-0A29-A3A5-7E3E4A81EE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60450" y="4042399"/>
              <a:ext cx="0" cy="1181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D93F2BE2-50AC-C9F7-76C1-519AC4DB79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6520" y="4042399"/>
              <a:ext cx="0" cy="1181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40AF95B8-6074-0F85-2619-8C490D2D91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72590" y="4042399"/>
              <a:ext cx="0" cy="1181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A5008CB5-2A14-F2E9-78C9-64530137E46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78660" y="4042399"/>
              <a:ext cx="0" cy="1181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0CDDD174-428D-AE16-11E6-92531B9CA7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84730" y="4042399"/>
              <a:ext cx="0" cy="1181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F94BAFED-4F85-8F6B-5C0C-562E7F9B4B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90800" y="4042399"/>
              <a:ext cx="0" cy="1181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DC7E3C3-D973-F935-940A-0ADD4FE11602}"/>
              </a:ext>
            </a:extLst>
          </p:cNvPr>
          <p:cNvGrpSpPr/>
          <p:nvPr/>
        </p:nvGrpSpPr>
        <p:grpSpPr>
          <a:xfrm>
            <a:off x="9490030" y="1278057"/>
            <a:ext cx="1224280" cy="1074420"/>
            <a:chOff x="1060450" y="4042399"/>
            <a:chExt cx="1224280" cy="1181100"/>
          </a:xfrm>
        </p:grpSpPr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7449AD9C-DEDE-3785-2438-5ABA63920E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60450" y="4042399"/>
              <a:ext cx="0" cy="1181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ED9F8A43-D2CC-76A6-EA30-CB5F8A7DE9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6520" y="4042399"/>
              <a:ext cx="0" cy="1181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AE77A138-B582-0AA3-86AA-D2D1A1D1F8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72590" y="4042399"/>
              <a:ext cx="0" cy="1181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C3331F44-FBE1-AF77-B825-5EBF64AA5B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78660" y="4042399"/>
              <a:ext cx="0" cy="1181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1981B6A2-824C-B7F9-D768-1E4AB651591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84730" y="4042399"/>
              <a:ext cx="0" cy="11811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FE8008FE-E08E-8C84-3241-157CE1E51FFD}"/>
              </a:ext>
            </a:extLst>
          </p:cNvPr>
          <p:cNvSpPr/>
          <p:nvPr/>
        </p:nvSpPr>
        <p:spPr>
          <a:xfrm>
            <a:off x="9175176" y="1284951"/>
            <a:ext cx="210073" cy="1074420"/>
          </a:xfrm>
          <a:custGeom>
            <a:avLst/>
            <a:gdLst>
              <a:gd name="csX0" fmla="*/ 7620 w 210073"/>
              <a:gd name="csY0" fmla="*/ 1074420 h 1074420"/>
              <a:gd name="csX1" fmla="*/ 76200 w 210073"/>
              <a:gd name="csY1" fmla="*/ 822960 h 1074420"/>
              <a:gd name="csX2" fmla="*/ 190500 w 210073"/>
              <a:gd name="csY2" fmla="*/ 701040 h 1074420"/>
              <a:gd name="csX3" fmla="*/ 198120 w 210073"/>
              <a:gd name="csY3" fmla="*/ 327660 h 1074420"/>
              <a:gd name="csX4" fmla="*/ 68580 w 210073"/>
              <a:gd name="csY4" fmla="*/ 198120 h 1074420"/>
              <a:gd name="csX5" fmla="*/ 0 w 210073"/>
              <a:gd name="csY5" fmla="*/ 0 h 10744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10073" h="1074420">
                <a:moveTo>
                  <a:pt x="7620" y="1074420"/>
                </a:moveTo>
                <a:cubicBezTo>
                  <a:pt x="26670" y="979805"/>
                  <a:pt x="45720" y="885190"/>
                  <a:pt x="76200" y="822960"/>
                </a:cubicBezTo>
                <a:cubicBezTo>
                  <a:pt x="106680" y="760730"/>
                  <a:pt x="170180" y="783590"/>
                  <a:pt x="190500" y="701040"/>
                </a:cubicBezTo>
                <a:cubicBezTo>
                  <a:pt x="210820" y="618490"/>
                  <a:pt x="218440" y="411480"/>
                  <a:pt x="198120" y="327660"/>
                </a:cubicBezTo>
                <a:cubicBezTo>
                  <a:pt x="177800" y="243840"/>
                  <a:pt x="101600" y="252730"/>
                  <a:pt x="68580" y="198120"/>
                </a:cubicBezTo>
                <a:cubicBezTo>
                  <a:pt x="35560" y="143510"/>
                  <a:pt x="17780" y="71755"/>
                  <a:pt x="0" y="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01BF105D-B939-7ED4-AB11-6E8F04B1F98A}"/>
              </a:ext>
            </a:extLst>
          </p:cNvPr>
          <p:cNvSpPr/>
          <p:nvPr/>
        </p:nvSpPr>
        <p:spPr>
          <a:xfrm flipH="1">
            <a:off x="10815312" y="1258270"/>
            <a:ext cx="210073" cy="1074420"/>
          </a:xfrm>
          <a:custGeom>
            <a:avLst/>
            <a:gdLst>
              <a:gd name="csX0" fmla="*/ 7620 w 210073"/>
              <a:gd name="csY0" fmla="*/ 1074420 h 1074420"/>
              <a:gd name="csX1" fmla="*/ 76200 w 210073"/>
              <a:gd name="csY1" fmla="*/ 822960 h 1074420"/>
              <a:gd name="csX2" fmla="*/ 190500 w 210073"/>
              <a:gd name="csY2" fmla="*/ 701040 h 1074420"/>
              <a:gd name="csX3" fmla="*/ 198120 w 210073"/>
              <a:gd name="csY3" fmla="*/ 327660 h 1074420"/>
              <a:gd name="csX4" fmla="*/ 68580 w 210073"/>
              <a:gd name="csY4" fmla="*/ 198120 h 1074420"/>
              <a:gd name="csX5" fmla="*/ 0 w 210073"/>
              <a:gd name="csY5" fmla="*/ 0 h 10744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10073" h="1074420">
                <a:moveTo>
                  <a:pt x="7620" y="1074420"/>
                </a:moveTo>
                <a:cubicBezTo>
                  <a:pt x="26670" y="979805"/>
                  <a:pt x="45720" y="885190"/>
                  <a:pt x="76200" y="822960"/>
                </a:cubicBezTo>
                <a:cubicBezTo>
                  <a:pt x="106680" y="760730"/>
                  <a:pt x="170180" y="783590"/>
                  <a:pt x="190500" y="701040"/>
                </a:cubicBezTo>
                <a:cubicBezTo>
                  <a:pt x="210820" y="618490"/>
                  <a:pt x="218440" y="411480"/>
                  <a:pt x="198120" y="327660"/>
                </a:cubicBezTo>
                <a:cubicBezTo>
                  <a:pt x="177800" y="243840"/>
                  <a:pt x="101600" y="252730"/>
                  <a:pt x="68580" y="198120"/>
                </a:cubicBezTo>
                <a:cubicBezTo>
                  <a:pt x="35560" y="143510"/>
                  <a:pt x="17780" y="71755"/>
                  <a:pt x="0" y="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66AE2109-0BF8-65F5-7DDC-E17AEC156679}"/>
              </a:ext>
            </a:extLst>
          </p:cNvPr>
          <p:cNvCxnSpPr>
            <a:cxnSpLocks/>
          </p:cNvCxnSpPr>
          <p:nvPr/>
        </p:nvCxnSpPr>
        <p:spPr>
          <a:xfrm flipV="1">
            <a:off x="7174565" y="3501115"/>
            <a:ext cx="0" cy="108438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5C22D757-BE91-EB85-7349-ACF985FF8739}"/>
              </a:ext>
            </a:extLst>
          </p:cNvPr>
          <p:cNvSpPr/>
          <p:nvPr/>
        </p:nvSpPr>
        <p:spPr>
          <a:xfrm>
            <a:off x="6559991" y="3506098"/>
            <a:ext cx="210073" cy="1074420"/>
          </a:xfrm>
          <a:custGeom>
            <a:avLst/>
            <a:gdLst>
              <a:gd name="csX0" fmla="*/ 7620 w 210073"/>
              <a:gd name="csY0" fmla="*/ 1074420 h 1074420"/>
              <a:gd name="csX1" fmla="*/ 76200 w 210073"/>
              <a:gd name="csY1" fmla="*/ 822960 h 1074420"/>
              <a:gd name="csX2" fmla="*/ 190500 w 210073"/>
              <a:gd name="csY2" fmla="*/ 701040 h 1074420"/>
              <a:gd name="csX3" fmla="*/ 198120 w 210073"/>
              <a:gd name="csY3" fmla="*/ 327660 h 1074420"/>
              <a:gd name="csX4" fmla="*/ 68580 w 210073"/>
              <a:gd name="csY4" fmla="*/ 198120 h 1074420"/>
              <a:gd name="csX5" fmla="*/ 0 w 210073"/>
              <a:gd name="csY5" fmla="*/ 0 h 10744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10073" h="1074420">
                <a:moveTo>
                  <a:pt x="7620" y="1074420"/>
                </a:moveTo>
                <a:cubicBezTo>
                  <a:pt x="26670" y="979805"/>
                  <a:pt x="45720" y="885190"/>
                  <a:pt x="76200" y="822960"/>
                </a:cubicBezTo>
                <a:cubicBezTo>
                  <a:pt x="106680" y="760730"/>
                  <a:pt x="170180" y="783590"/>
                  <a:pt x="190500" y="701040"/>
                </a:cubicBezTo>
                <a:cubicBezTo>
                  <a:pt x="210820" y="618490"/>
                  <a:pt x="218440" y="411480"/>
                  <a:pt x="198120" y="327660"/>
                </a:cubicBezTo>
                <a:cubicBezTo>
                  <a:pt x="177800" y="243840"/>
                  <a:pt x="101600" y="252730"/>
                  <a:pt x="68580" y="198120"/>
                </a:cubicBezTo>
                <a:cubicBezTo>
                  <a:pt x="35560" y="143510"/>
                  <a:pt x="17780" y="71755"/>
                  <a:pt x="0" y="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38097721-FD8A-2DF6-D19E-63B4221BECA7}"/>
              </a:ext>
            </a:extLst>
          </p:cNvPr>
          <p:cNvSpPr/>
          <p:nvPr/>
        </p:nvSpPr>
        <p:spPr>
          <a:xfrm>
            <a:off x="6767400" y="3506098"/>
            <a:ext cx="108000" cy="1074420"/>
          </a:xfrm>
          <a:custGeom>
            <a:avLst/>
            <a:gdLst>
              <a:gd name="csX0" fmla="*/ 7620 w 210073"/>
              <a:gd name="csY0" fmla="*/ 1074420 h 1074420"/>
              <a:gd name="csX1" fmla="*/ 76200 w 210073"/>
              <a:gd name="csY1" fmla="*/ 822960 h 1074420"/>
              <a:gd name="csX2" fmla="*/ 190500 w 210073"/>
              <a:gd name="csY2" fmla="*/ 701040 h 1074420"/>
              <a:gd name="csX3" fmla="*/ 198120 w 210073"/>
              <a:gd name="csY3" fmla="*/ 327660 h 1074420"/>
              <a:gd name="csX4" fmla="*/ 68580 w 210073"/>
              <a:gd name="csY4" fmla="*/ 198120 h 1074420"/>
              <a:gd name="csX5" fmla="*/ 0 w 210073"/>
              <a:gd name="csY5" fmla="*/ 0 h 10744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10073" h="1074420">
                <a:moveTo>
                  <a:pt x="7620" y="1074420"/>
                </a:moveTo>
                <a:cubicBezTo>
                  <a:pt x="26670" y="979805"/>
                  <a:pt x="45720" y="885190"/>
                  <a:pt x="76200" y="822960"/>
                </a:cubicBezTo>
                <a:cubicBezTo>
                  <a:pt x="106680" y="760730"/>
                  <a:pt x="170180" y="783590"/>
                  <a:pt x="190500" y="701040"/>
                </a:cubicBezTo>
                <a:cubicBezTo>
                  <a:pt x="210820" y="618490"/>
                  <a:pt x="218440" y="411480"/>
                  <a:pt x="198120" y="327660"/>
                </a:cubicBezTo>
                <a:cubicBezTo>
                  <a:pt x="177800" y="243840"/>
                  <a:pt x="101600" y="252730"/>
                  <a:pt x="68580" y="198120"/>
                </a:cubicBezTo>
                <a:cubicBezTo>
                  <a:pt x="35560" y="143510"/>
                  <a:pt x="17780" y="71755"/>
                  <a:pt x="0" y="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D7EB928E-87D3-E87D-5B52-A485AE72E4FF}"/>
              </a:ext>
            </a:extLst>
          </p:cNvPr>
          <p:cNvSpPr/>
          <p:nvPr/>
        </p:nvSpPr>
        <p:spPr>
          <a:xfrm>
            <a:off x="6979501" y="3506098"/>
            <a:ext cx="36000" cy="1074420"/>
          </a:xfrm>
          <a:custGeom>
            <a:avLst/>
            <a:gdLst>
              <a:gd name="csX0" fmla="*/ 7620 w 210073"/>
              <a:gd name="csY0" fmla="*/ 1074420 h 1074420"/>
              <a:gd name="csX1" fmla="*/ 76200 w 210073"/>
              <a:gd name="csY1" fmla="*/ 822960 h 1074420"/>
              <a:gd name="csX2" fmla="*/ 190500 w 210073"/>
              <a:gd name="csY2" fmla="*/ 701040 h 1074420"/>
              <a:gd name="csX3" fmla="*/ 198120 w 210073"/>
              <a:gd name="csY3" fmla="*/ 327660 h 1074420"/>
              <a:gd name="csX4" fmla="*/ 68580 w 210073"/>
              <a:gd name="csY4" fmla="*/ 198120 h 1074420"/>
              <a:gd name="csX5" fmla="*/ 0 w 210073"/>
              <a:gd name="csY5" fmla="*/ 0 h 10744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10073" h="1074420">
                <a:moveTo>
                  <a:pt x="7620" y="1074420"/>
                </a:moveTo>
                <a:cubicBezTo>
                  <a:pt x="26670" y="979805"/>
                  <a:pt x="45720" y="885190"/>
                  <a:pt x="76200" y="822960"/>
                </a:cubicBezTo>
                <a:cubicBezTo>
                  <a:pt x="106680" y="760730"/>
                  <a:pt x="170180" y="783590"/>
                  <a:pt x="190500" y="701040"/>
                </a:cubicBezTo>
                <a:cubicBezTo>
                  <a:pt x="210820" y="618490"/>
                  <a:pt x="218440" y="411480"/>
                  <a:pt x="198120" y="327660"/>
                </a:cubicBezTo>
                <a:cubicBezTo>
                  <a:pt x="177800" y="243840"/>
                  <a:pt x="101600" y="252730"/>
                  <a:pt x="68580" y="198120"/>
                </a:cubicBezTo>
                <a:cubicBezTo>
                  <a:pt x="35560" y="143510"/>
                  <a:pt x="17780" y="71755"/>
                  <a:pt x="0" y="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69146176-0F5F-B0C0-F988-9AB3FD12AAE2}"/>
              </a:ext>
            </a:extLst>
          </p:cNvPr>
          <p:cNvSpPr/>
          <p:nvPr/>
        </p:nvSpPr>
        <p:spPr>
          <a:xfrm flipH="1">
            <a:off x="7590527" y="3506098"/>
            <a:ext cx="210073" cy="1074420"/>
          </a:xfrm>
          <a:custGeom>
            <a:avLst/>
            <a:gdLst>
              <a:gd name="csX0" fmla="*/ 7620 w 210073"/>
              <a:gd name="csY0" fmla="*/ 1074420 h 1074420"/>
              <a:gd name="csX1" fmla="*/ 76200 w 210073"/>
              <a:gd name="csY1" fmla="*/ 822960 h 1074420"/>
              <a:gd name="csX2" fmla="*/ 190500 w 210073"/>
              <a:gd name="csY2" fmla="*/ 701040 h 1074420"/>
              <a:gd name="csX3" fmla="*/ 198120 w 210073"/>
              <a:gd name="csY3" fmla="*/ 327660 h 1074420"/>
              <a:gd name="csX4" fmla="*/ 68580 w 210073"/>
              <a:gd name="csY4" fmla="*/ 198120 h 1074420"/>
              <a:gd name="csX5" fmla="*/ 0 w 210073"/>
              <a:gd name="csY5" fmla="*/ 0 h 10744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10073" h="1074420">
                <a:moveTo>
                  <a:pt x="7620" y="1074420"/>
                </a:moveTo>
                <a:cubicBezTo>
                  <a:pt x="26670" y="979805"/>
                  <a:pt x="45720" y="885190"/>
                  <a:pt x="76200" y="822960"/>
                </a:cubicBezTo>
                <a:cubicBezTo>
                  <a:pt x="106680" y="760730"/>
                  <a:pt x="170180" y="783590"/>
                  <a:pt x="190500" y="701040"/>
                </a:cubicBezTo>
                <a:cubicBezTo>
                  <a:pt x="210820" y="618490"/>
                  <a:pt x="218440" y="411480"/>
                  <a:pt x="198120" y="327660"/>
                </a:cubicBezTo>
                <a:cubicBezTo>
                  <a:pt x="177800" y="243840"/>
                  <a:pt x="101600" y="252730"/>
                  <a:pt x="68580" y="198120"/>
                </a:cubicBezTo>
                <a:cubicBezTo>
                  <a:pt x="35560" y="143510"/>
                  <a:pt x="17780" y="71755"/>
                  <a:pt x="0" y="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A7C137D7-82D0-821C-499B-1CBF68684318}"/>
              </a:ext>
            </a:extLst>
          </p:cNvPr>
          <p:cNvSpPr/>
          <p:nvPr/>
        </p:nvSpPr>
        <p:spPr>
          <a:xfrm flipH="1">
            <a:off x="7485191" y="3506098"/>
            <a:ext cx="108000" cy="1074420"/>
          </a:xfrm>
          <a:custGeom>
            <a:avLst/>
            <a:gdLst>
              <a:gd name="csX0" fmla="*/ 7620 w 210073"/>
              <a:gd name="csY0" fmla="*/ 1074420 h 1074420"/>
              <a:gd name="csX1" fmla="*/ 76200 w 210073"/>
              <a:gd name="csY1" fmla="*/ 822960 h 1074420"/>
              <a:gd name="csX2" fmla="*/ 190500 w 210073"/>
              <a:gd name="csY2" fmla="*/ 701040 h 1074420"/>
              <a:gd name="csX3" fmla="*/ 198120 w 210073"/>
              <a:gd name="csY3" fmla="*/ 327660 h 1074420"/>
              <a:gd name="csX4" fmla="*/ 68580 w 210073"/>
              <a:gd name="csY4" fmla="*/ 198120 h 1074420"/>
              <a:gd name="csX5" fmla="*/ 0 w 210073"/>
              <a:gd name="csY5" fmla="*/ 0 h 10744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10073" h="1074420">
                <a:moveTo>
                  <a:pt x="7620" y="1074420"/>
                </a:moveTo>
                <a:cubicBezTo>
                  <a:pt x="26670" y="979805"/>
                  <a:pt x="45720" y="885190"/>
                  <a:pt x="76200" y="822960"/>
                </a:cubicBezTo>
                <a:cubicBezTo>
                  <a:pt x="106680" y="760730"/>
                  <a:pt x="170180" y="783590"/>
                  <a:pt x="190500" y="701040"/>
                </a:cubicBezTo>
                <a:cubicBezTo>
                  <a:pt x="210820" y="618490"/>
                  <a:pt x="218440" y="411480"/>
                  <a:pt x="198120" y="327660"/>
                </a:cubicBezTo>
                <a:cubicBezTo>
                  <a:pt x="177800" y="243840"/>
                  <a:pt x="101600" y="252730"/>
                  <a:pt x="68580" y="198120"/>
                </a:cubicBezTo>
                <a:cubicBezTo>
                  <a:pt x="35560" y="143510"/>
                  <a:pt x="17780" y="71755"/>
                  <a:pt x="0" y="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F3256FBB-1F76-4133-1865-01B1B7BD3BE8}"/>
              </a:ext>
            </a:extLst>
          </p:cNvPr>
          <p:cNvSpPr/>
          <p:nvPr/>
        </p:nvSpPr>
        <p:spPr>
          <a:xfrm flipH="1">
            <a:off x="7345090" y="3506098"/>
            <a:ext cx="36000" cy="1074420"/>
          </a:xfrm>
          <a:custGeom>
            <a:avLst/>
            <a:gdLst>
              <a:gd name="csX0" fmla="*/ 7620 w 210073"/>
              <a:gd name="csY0" fmla="*/ 1074420 h 1074420"/>
              <a:gd name="csX1" fmla="*/ 76200 w 210073"/>
              <a:gd name="csY1" fmla="*/ 822960 h 1074420"/>
              <a:gd name="csX2" fmla="*/ 190500 w 210073"/>
              <a:gd name="csY2" fmla="*/ 701040 h 1074420"/>
              <a:gd name="csX3" fmla="*/ 198120 w 210073"/>
              <a:gd name="csY3" fmla="*/ 327660 h 1074420"/>
              <a:gd name="csX4" fmla="*/ 68580 w 210073"/>
              <a:gd name="csY4" fmla="*/ 198120 h 1074420"/>
              <a:gd name="csX5" fmla="*/ 0 w 210073"/>
              <a:gd name="csY5" fmla="*/ 0 h 10744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10073" h="1074420">
                <a:moveTo>
                  <a:pt x="7620" y="1074420"/>
                </a:moveTo>
                <a:cubicBezTo>
                  <a:pt x="26670" y="979805"/>
                  <a:pt x="45720" y="885190"/>
                  <a:pt x="76200" y="822960"/>
                </a:cubicBezTo>
                <a:cubicBezTo>
                  <a:pt x="106680" y="760730"/>
                  <a:pt x="170180" y="783590"/>
                  <a:pt x="190500" y="701040"/>
                </a:cubicBezTo>
                <a:cubicBezTo>
                  <a:pt x="210820" y="618490"/>
                  <a:pt x="218440" y="411480"/>
                  <a:pt x="198120" y="327660"/>
                </a:cubicBezTo>
                <a:cubicBezTo>
                  <a:pt x="177800" y="243840"/>
                  <a:pt x="101600" y="252730"/>
                  <a:pt x="68580" y="198120"/>
                </a:cubicBezTo>
                <a:cubicBezTo>
                  <a:pt x="35560" y="143510"/>
                  <a:pt x="17780" y="71755"/>
                  <a:pt x="0" y="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CC8D5E27-86C0-D18A-2CC4-1D8AF3CAB599}"/>
              </a:ext>
            </a:extLst>
          </p:cNvPr>
          <p:cNvGrpSpPr/>
          <p:nvPr/>
        </p:nvGrpSpPr>
        <p:grpSpPr>
          <a:xfrm>
            <a:off x="9784896" y="3506098"/>
            <a:ext cx="610718" cy="1084387"/>
            <a:chOff x="7070021" y="5121998"/>
            <a:chExt cx="825791" cy="1084387"/>
          </a:xfrm>
        </p:grpSpPr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3EE1844B-297E-3225-570B-6CF1CE4685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77186" y="5121998"/>
              <a:ext cx="0" cy="108438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C78579D6-C2D2-8AAF-3022-DAD5F6168FA1}"/>
                </a:ext>
              </a:extLst>
            </p:cNvPr>
            <p:cNvSpPr/>
            <p:nvPr/>
          </p:nvSpPr>
          <p:spPr>
            <a:xfrm>
              <a:off x="7070021" y="5126981"/>
              <a:ext cx="108000" cy="1074420"/>
            </a:xfrm>
            <a:custGeom>
              <a:avLst/>
              <a:gdLst>
                <a:gd name="csX0" fmla="*/ 7620 w 210073"/>
                <a:gd name="csY0" fmla="*/ 1074420 h 1074420"/>
                <a:gd name="csX1" fmla="*/ 76200 w 210073"/>
                <a:gd name="csY1" fmla="*/ 822960 h 1074420"/>
                <a:gd name="csX2" fmla="*/ 190500 w 210073"/>
                <a:gd name="csY2" fmla="*/ 701040 h 1074420"/>
                <a:gd name="csX3" fmla="*/ 198120 w 210073"/>
                <a:gd name="csY3" fmla="*/ 327660 h 1074420"/>
                <a:gd name="csX4" fmla="*/ 68580 w 210073"/>
                <a:gd name="csY4" fmla="*/ 198120 h 1074420"/>
                <a:gd name="csX5" fmla="*/ 0 w 210073"/>
                <a:gd name="csY5" fmla="*/ 0 h 10744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10073" h="1074420">
                  <a:moveTo>
                    <a:pt x="7620" y="1074420"/>
                  </a:moveTo>
                  <a:cubicBezTo>
                    <a:pt x="26670" y="979805"/>
                    <a:pt x="45720" y="885190"/>
                    <a:pt x="76200" y="822960"/>
                  </a:cubicBezTo>
                  <a:cubicBezTo>
                    <a:pt x="106680" y="760730"/>
                    <a:pt x="170180" y="783590"/>
                    <a:pt x="190500" y="701040"/>
                  </a:cubicBezTo>
                  <a:cubicBezTo>
                    <a:pt x="210820" y="618490"/>
                    <a:pt x="218440" y="411480"/>
                    <a:pt x="198120" y="327660"/>
                  </a:cubicBezTo>
                  <a:cubicBezTo>
                    <a:pt x="177800" y="243840"/>
                    <a:pt x="101600" y="252730"/>
                    <a:pt x="68580" y="198120"/>
                  </a:cubicBezTo>
                  <a:cubicBezTo>
                    <a:pt x="35560" y="143510"/>
                    <a:pt x="17780" y="71755"/>
                    <a:pt x="0" y="0"/>
                  </a:cubicBezTo>
                </a:path>
              </a:pathLst>
            </a:cu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DA25657D-13AA-2DEA-7F9A-1C850EB40E40}"/>
                </a:ext>
              </a:extLst>
            </p:cNvPr>
            <p:cNvSpPr/>
            <p:nvPr/>
          </p:nvSpPr>
          <p:spPr>
            <a:xfrm>
              <a:off x="7282122" y="5126981"/>
              <a:ext cx="36000" cy="1074420"/>
            </a:xfrm>
            <a:custGeom>
              <a:avLst/>
              <a:gdLst>
                <a:gd name="csX0" fmla="*/ 7620 w 210073"/>
                <a:gd name="csY0" fmla="*/ 1074420 h 1074420"/>
                <a:gd name="csX1" fmla="*/ 76200 w 210073"/>
                <a:gd name="csY1" fmla="*/ 822960 h 1074420"/>
                <a:gd name="csX2" fmla="*/ 190500 w 210073"/>
                <a:gd name="csY2" fmla="*/ 701040 h 1074420"/>
                <a:gd name="csX3" fmla="*/ 198120 w 210073"/>
                <a:gd name="csY3" fmla="*/ 327660 h 1074420"/>
                <a:gd name="csX4" fmla="*/ 68580 w 210073"/>
                <a:gd name="csY4" fmla="*/ 198120 h 1074420"/>
                <a:gd name="csX5" fmla="*/ 0 w 210073"/>
                <a:gd name="csY5" fmla="*/ 0 h 10744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10073" h="1074420">
                  <a:moveTo>
                    <a:pt x="7620" y="1074420"/>
                  </a:moveTo>
                  <a:cubicBezTo>
                    <a:pt x="26670" y="979805"/>
                    <a:pt x="45720" y="885190"/>
                    <a:pt x="76200" y="822960"/>
                  </a:cubicBezTo>
                  <a:cubicBezTo>
                    <a:pt x="106680" y="760730"/>
                    <a:pt x="170180" y="783590"/>
                    <a:pt x="190500" y="701040"/>
                  </a:cubicBezTo>
                  <a:cubicBezTo>
                    <a:pt x="210820" y="618490"/>
                    <a:pt x="218440" y="411480"/>
                    <a:pt x="198120" y="327660"/>
                  </a:cubicBezTo>
                  <a:cubicBezTo>
                    <a:pt x="177800" y="243840"/>
                    <a:pt x="101600" y="252730"/>
                    <a:pt x="68580" y="198120"/>
                  </a:cubicBezTo>
                  <a:cubicBezTo>
                    <a:pt x="35560" y="143510"/>
                    <a:pt x="17780" y="71755"/>
                    <a:pt x="0" y="0"/>
                  </a:cubicBezTo>
                </a:path>
              </a:pathLst>
            </a:cu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1B63A4F1-26AB-B4BE-4AD2-1A9C81F74A8D}"/>
                </a:ext>
              </a:extLst>
            </p:cNvPr>
            <p:cNvSpPr/>
            <p:nvPr/>
          </p:nvSpPr>
          <p:spPr>
            <a:xfrm flipH="1">
              <a:off x="7787812" y="5126981"/>
              <a:ext cx="108000" cy="1074420"/>
            </a:xfrm>
            <a:custGeom>
              <a:avLst/>
              <a:gdLst>
                <a:gd name="csX0" fmla="*/ 7620 w 210073"/>
                <a:gd name="csY0" fmla="*/ 1074420 h 1074420"/>
                <a:gd name="csX1" fmla="*/ 76200 w 210073"/>
                <a:gd name="csY1" fmla="*/ 822960 h 1074420"/>
                <a:gd name="csX2" fmla="*/ 190500 w 210073"/>
                <a:gd name="csY2" fmla="*/ 701040 h 1074420"/>
                <a:gd name="csX3" fmla="*/ 198120 w 210073"/>
                <a:gd name="csY3" fmla="*/ 327660 h 1074420"/>
                <a:gd name="csX4" fmla="*/ 68580 w 210073"/>
                <a:gd name="csY4" fmla="*/ 198120 h 1074420"/>
                <a:gd name="csX5" fmla="*/ 0 w 210073"/>
                <a:gd name="csY5" fmla="*/ 0 h 10744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10073" h="1074420">
                  <a:moveTo>
                    <a:pt x="7620" y="1074420"/>
                  </a:moveTo>
                  <a:cubicBezTo>
                    <a:pt x="26670" y="979805"/>
                    <a:pt x="45720" y="885190"/>
                    <a:pt x="76200" y="822960"/>
                  </a:cubicBezTo>
                  <a:cubicBezTo>
                    <a:pt x="106680" y="760730"/>
                    <a:pt x="170180" y="783590"/>
                    <a:pt x="190500" y="701040"/>
                  </a:cubicBezTo>
                  <a:cubicBezTo>
                    <a:pt x="210820" y="618490"/>
                    <a:pt x="218440" y="411480"/>
                    <a:pt x="198120" y="327660"/>
                  </a:cubicBezTo>
                  <a:cubicBezTo>
                    <a:pt x="177800" y="243840"/>
                    <a:pt x="101600" y="252730"/>
                    <a:pt x="68580" y="198120"/>
                  </a:cubicBezTo>
                  <a:cubicBezTo>
                    <a:pt x="35560" y="143510"/>
                    <a:pt x="17780" y="71755"/>
                    <a:pt x="0" y="0"/>
                  </a:cubicBezTo>
                </a:path>
              </a:pathLst>
            </a:cu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3E5AFC5E-AB00-E54A-CFBB-73F6329CD574}"/>
                </a:ext>
              </a:extLst>
            </p:cNvPr>
            <p:cNvSpPr/>
            <p:nvPr/>
          </p:nvSpPr>
          <p:spPr>
            <a:xfrm flipH="1">
              <a:off x="7647711" y="5126981"/>
              <a:ext cx="36000" cy="1074420"/>
            </a:xfrm>
            <a:custGeom>
              <a:avLst/>
              <a:gdLst>
                <a:gd name="csX0" fmla="*/ 7620 w 210073"/>
                <a:gd name="csY0" fmla="*/ 1074420 h 1074420"/>
                <a:gd name="csX1" fmla="*/ 76200 w 210073"/>
                <a:gd name="csY1" fmla="*/ 822960 h 1074420"/>
                <a:gd name="csX2" fmla="*/ 190500 w 210073"/>
                <a:gd name="csY2" fmla="*/ 701040 h 1074420"/>
                <a:gd name="csX3" fmla="*/ 198120 w 210073"/>
                <a:gd name="csY3" fmla="*/ 327660 h 1074420"/>
                <a:gd name="csX4" fmla="*/ 68580 w 210073"/>
                <a:gd name="csY4" fmla="*/ 198120 h 1074420"/>
                <a:gd name="csX5" fmla="*/ 0 w 210073"/>
                <a:gd name="csY5" fmla="*/ 0 h 10744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10073" h="1074420">
                  <a:moveTo>
                    <a:pt x="7620" y="1074420"/>
                  </a:moveTo>
                  <a:cubicBezTo>
                    <a:pt x="26670" y="979805"/>
                    <a:pt x="45720" y="885190"/>
                    <a:pt x="76200" y="822960"/>
                  </a:cubicBezTo>
                  <a:cubicBezTo>
                    <a:pt x="106680" y="760730"/>
                    <a:pt x="170180" y="783590"/>
                    <a:pt x="190500" y="701040"/>
                  </a:cubicBezTo>
                  <a:cubicBezTo>
                    <a:pt x="210820" y="618490"/>
                    <a:pt x="218440" y="411480"/>
                    <a:pt x="198120" y="327660"/>
                  </a:cubicBezTo>
                  <a:cubicBezTo>
                    <a:pt x="177800" y="243840"/>
                    <a:pt x="101600" y="252730"/>
                    <a:pt x="68580" y="198120"/>
                  </a:cubicBezTo>
                  <a:cubicBezTo>
                    <a:pt x="35560" y="143510"/>
                    <a:pt x="17780" y="71755"/>
                    <a:pt x="0" y="0"/>
                  </a:cubicBezTo>
                </a:path>
              </a:pathLst>
            </a:custGeom>
            <a:ln>
              <a:headEnd type="none" w="med" len="med"/>
              <a:tailEnd type="triangl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FF23FAF8-3F80-F248-B45E-FC6ED88DD467}"/>
              </a:ext>
            </a:extLst>
          </p:cNvPr>
          <p:cNvCxnSpPr>
            <a:cxnSpLocks/>
          </p:cNvCxnSpPr>
          <p:nvPr/>
        </p:nvCxnSpPr>
        <p:spPr>
          <a:xfrm flipV="1">
            <a:off x="9578855" y="3514442"/>
            <a:ext cx="0" cy="108131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59817536-9481-7775-3ACB-6EF7D20D6BB8}"/>
              </a:ext>
            </a:extLst>
          </p:cNvPr>
          <p:cNvCxnSpPr>
            <a:cxnSpLocks/>
          </p:cNvCxnSpPr>
          <p:nvPr/>
        </p:nvCxnSpPr>
        <p:spPr>
          <a:xfrm flipV="1">
            <a:off x="10577075" y="3514442"/>
            <a:ext cx="0" cy="108131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5" name="Arrow: Right 84">
            <a:extLst>
              <a:ext uri="{FF2B5EF4-FFF2-40B4-BE49-F238E27FC236}">
                <a16:creationId xmlns:a16="http://schemas.microsoft.com/office/drawing/2014/main" id="{0A216F4C-5284-8AED-18FA-5EF037FB5247}"/>
              </a:ext>
            </a:extLst>
          </p:cNvPr>
          <p:cNvSpPr/>
          <p:nvPr/>
        </p:nvSpPr>
        <p:spPr>
          <a:xfrm>
            <a:off x="8464705" y="1609585"/>
            <a:ext cx="381590" cy="374736"/>
          </a:xfrm>
          <a:prstGeom prst="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Arrow: Right 86">
            <a:extLst>
              <a:ext uri="{FF2B5EF4-FFF2-40B4-BE49-F238E27FC236}">
                <a16:creationId xmlns:a16="http://schemas.microsoft.com/office/drawing/2014/main" id="{5E5B3638-8069-8B5E-C9D9-8F980F646FAE}"/>
              </a:ext>
            </a:extLst>
          </p:cNvPr>
          <p:cNvSpPr/>
          <p:nvPr/>
        </p:nvSpPr>
        <p:spPr>
          <a:xfrm>
            <a:off x="8464705" y="3863256"/>
            <a:ext cx="381590" cy="374736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Arrow: Right 88">
            <a:extLst>
              <a:ext uri="{FF2B5EF4-FFF2-40B4-BE49-F238E27FC236}">
                <a16:creationId xmlns:a16="http://schemas.microsoft.com/office/drawing/2014/main" id="{C29969FD-3EF9-6CB9-944F-36AB8F902CF7}"/>
              </a:ext>
            </a:extLst>
          </p:cNvPr>
          <p:cNvSpPr/>
          <p:nvPr/>
        </p:nvSpPr>
        <p:spPr>
          <a:xfrm rot="8748478">
            <a:off x="8464705" y="2736419"/>
            <a:ext cx="381590" cy="374736"/>
          </a:xfrm>
          <a:prstGeom prst="rightArrow">
            <a:avLst/>
          </a:prstGeom>
          <a:gradFill>
            <a:gsLst>
              <a:gs pos="0">
                <a:schemeClr val="accent3"/>
              </a:gs>
              <a:gs pos="100000">
                <a:schemeClr val="accent2"/>
              </a:gs>
            </a:gsLst>
            <a:lin ang="0" scaled="0"/>
          </a:gradFill>
          <a:ln>
            <a:solidFill>
              <a:schemeClr val="tx2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569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6BF3E-6EEA-C63E-AF95-1F7B50E4D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29050-2FDD-757C-B614-F1D03D73E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029ABD6-8943-9D48-E410-72C3750C4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493399"/>
          </a:xfrm>
        </p:spPr>
        <p:txBody>
          <a:bodyPr/>
          <a:lstStyle/>
          <a:p>
            <a:r>
              <a:rPr lang="en-US" dirty="0"/>
              <a:t>Transition pushes and widens the mixed state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0CF3981-FE0F-7E40-BE38-87AFEB5815FD}"/>
              </a:ext>
            </a:extLst>
          </p:cNvPr>
          <p:cNvGrpSpPr>
            <a:grpSpLocks noChangeAspect="1"/>
          </p:cNvGrpSpPr>
          <p:nvPr/>
        </p:nvGrpSpPr>
        <p:grpSpPr>
          <a:xfrm>
            <a:off x="6822438" y="994437"/>
            <a:ext cx="3889208" cy="2612296"/>
            <a:chOff x="5222254" y="2002368"/>
            <a:chExt cx="5773715" cy="3878080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16B3A96-4A8D-7437-03B7-4CE5F464420F}"/>
                </a:ext>
              </a:extLst>
            </p:cNvPr>
            <p:cNvCxnSpPr/>
            <p:nvPr/>
          </p:nvCxnSpPr>
          <p:spPr>
            <a:xfrm flipV="1">
              <a:off x="5962758" y="2388796"/>
              <a:ext cx="0" cy="2870337"/>
            </a:xfrm>
            <a:prstGeom prst="straightConnector1">
              <a:avLst/>
            </a:prstGeom>
            <a:ln>
              <a:solidFill>
                <a:schemeClr val="tx2"/>
              </a:solidFill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2C6A5DFB-9D95-DD00-D205-50A95AF8BEF7}"/>
                </a:ext>
              </a:extLst>
            </p:cNvPr>
            <p:cNvCxnSpPr>
              <a:cxnSpLocks/>
            </p:cNvCxnSpPr>
            <p:nvPr/>
          </p:nvCxnSpPr>
          <p:spPr>
            <a:xfrm>
              <a:off x="5962759" y="5259133"/>
              <a:ext cx="4724095" cy="0"/>
            </a:xfrm>
            <a:prstGeom prst="straightConnector1">
              <a:avLst/>
            </a:prstGeom>
            <a:ln>
              <a:solidFill>
                <a:schemeClr val="tx2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EE1656B-BA30-820C-6ACA-BA6B3C1C91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2759" y="2356563"/>
              <a:ext cx="4522993" cy="2902570"/>
            </a:xfrm>
            <a:prstGeom prst="line">
              <a:avLst/>
            </a:prstGeom>
            <a:ln>
              <a:solidFill>
                <a:schemeClr val="tx2"/>
              </a:solidFill>
              <a:prstDash val="sysDash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C9100824-F36F-D5EB-0B44-433377B859F6}"/>
                    </a:ext>
                  </a:extLst>
                </p:cNvPr>
                <p:cNvSpPr txBox="1"/>
                <p:nvPr/>
              </p:nvSpPr>
              <p:spPr>
                <a:xfrm>
                  <a:off x="5524299" y="2208472"/>
                  <a:ext cx="391894" cy="4569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sz="20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GB" sz="2000" dirty="0">
                    <a:solidFill>
                      <a:schemeClr val="tx2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C9100824-F36F-D5EB-0B44-433377B859F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24299" y="2208472"/>
                  <a:ext cx="391894" cy="456910"/>
                </a:xfrm>
                <a:prstGeom prst="rect">
                  <a:avLst/>
                </a:prstGeom>
                <a:blipFill>
                  <a:blip r:embed="rId2"/>
                  <a:stretch>
                    <a:fillRect l="-20930" r="-18605" b="-10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8DE4984-2886-C63B-A083-E6DE309CCE90}"/>
                    </a:ext>
                  </a:extLst>
                </p:cNvPr>
                <p:cNvSpPr txBox="1"/>
                <p:nvPr/>
              </p:nvSpPr>
              <p:spPr>
                <a:xfrm>
                  <a:off x="10395854" y="5279204"/>
                  <a:ext cx="401699" cy="36552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sz="16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pt-BR" sz="16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GB" sz="1600" dirty="0">
                    <a:solidFill>
                      <a:schemeClr val="tx2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8DE4984-2886-C63B-A083-E6DE309CCE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95854" y="5279204"/>
                  <a:ext cx="401699" cy="365527"/>
                </a:xfrm>
                <a:prstGeom prst="rect">
                  <a:avLst/>
                </a:prstGeom>
                <a:blipFill>
                  <a:blip r:embed="rId3"/>
                  <a:stretch>
                    <a:fillRect l="-15909" r="-15909" b="-731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BC937DE-7B26-925B-4F73-ED855B4DC2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2758" y="2328893"/>
              <a:ext cx="1918750" cy="2930239"/>
            </a:xfrm>
            <a:prstGeom prst="line">
              <a:avLst/>
            </a:prstGeom>
            <a:ln>
              <a:solidFill>
                <a:schemeClr val="tx2"/>
              </a:solidFill>
              <a:prstDash val="sysDash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EF5E1B1-E51A-49EB-254A-80EB361D7A49}"/>
                </a:ext>
              </a:extLst>
            </p:cNvPr>
            <p:cNvCxnSpPr>
              <a:cxnSpLocks/>
            </p:cNvCxnSpPr>
            <p:nvPr/>
          </p:nvCxnSpPr>
          <p:spPr>
            <a:xfrm>
              <a:off x="5962758" y="4967771"/>
              <a:ext cx="4580119" cy="0"/>
            </a:xfrm>
            <a:prstGeom prst="line">
              <a:avLst/>
            </a:prstGeom>
            <a:ln>
              <a:solidFill>
                <a:srgbClr val="9FFFCA"/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34D4FB53-1102-B574-157E-B2A1A373F696}"/>
                    </a:ext>
                  </a:extLst>
                </p:cNvPr>
                <p:cNvSpPr txBox="1"/>
                <p:nvPr/>
              </p:nvSpPr>
              <p:spPr>
                <a:xfrm>
                  <a:off x="7757723" y="2002368"/>
                  <a:ext cx="460432" cy="34725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sz="1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1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sSub>
                              <m:sSubPr>
                                <m:ctrlPr>
                                  <a:rPr lang="pt-BR" sz="1400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sz="1400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pt-BR" sz="1400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GB" sz="1400" dirty="0">
                    <a:solidFill>
                      <a:schemeClr val="tx2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34D4FB53-1102-B574-157E-B2A1A373F6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57723" y="2002368"/>
                  <a:ext cx="460432" cy="347251"/>
                </a:xfrm>
                <a:prstGeom prst="rect">
                  <a:avLst/>
                </a:prstGeom>
                <a:blipFill>
                  <a:blip r:embed="rId4"/>
                  <a:stretch>
                    <a:fillRect l="-11765" b="-1282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B7EAE9F2-9C49-4239-B661-F60D828EC4B8}"/>
                    </a:ext>
                  </a:extLst>
                </p:cNvPr>
                <p:cNvSpPr txBox="1"/>
                <p:nvPr/>
              </p:nvSpPr>
              <p:spPr>
                <a:xfrm>
                  <a:off x="10505522" y="2222908"/>
                  <a:ext cx="460432" cy="34725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sz="1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1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sSub>
                              <m:sSubPr>
                                <m:ctrlPr>
                                  <a:rPr lang="pt-BR" sz="1400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sz="1400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pt-BR" sz="1400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GB" sz="1400" dirty="0">
                    <a:solidFill>
                      <a:schemeClr val="tx2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B7EAE9F2-9C49-4239-B661-F60D828EC4B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05522" y="2222908"/>
                  <a:ext cx="460432" cy="347251"/>
                </a:xfrm>
                <a:prstGeom prst="rect">
                  <a:avLst/>
                </a:prstGeom>
                <a:blipFill>
                  <a:blip r:embed="rId5"/>
                  <a:stretch>
                    <a:fillRect l="-11765" b="-1282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79EA299-5496-F38C-FCE5-0FDA6F997D22}"/>
                </a:ext>
              </a:extLst>
            </p:cNvPr>
            <p:cNvSpPr txBox="1"/>
            <p:nvPr/>
          </p:nvSpPr>
          <p:spPr>
            <a:xfrm>
              <a:off x="8604092" y="2283972"/>
              <a:ext cx="811491" cy="36552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pt-BR" sz="1600" dirty="0">
                  <a:solidFill>
                    <a:schemeClr val="tx2"/>
                  </a:solidFill>
                </a:rPr>
                <a:t>Mixed</a:t>
              </a:r>
              <a:endParaRPr lang="en-GB" sz="1600" dirty="0">
                <a:solidFill>
                  <a:schemeClr val="tx2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78BF945-9436-C864-DE91-CD28C48D9BC9}"/>
                </a:ext>
              </a:extLst>
            </p:cNvPr>
            <p:cNvSpPr txBox="1"/>
            <p:nvPr/>
          </p:nvSpPr>
          <p:spPr>
            <a:xfrm>
              <a:off x="9760886" y="3395719"/>
              <a:ext cx="1235083" cy="36552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pt-BR" sz="1600" dirty="0">
                  <a:solidFill>
                    <a:schemeClr val="tx2"/>
                  </a:solidFill>
                </a:rPr>
                <a:t>Meissner</a:t>
              </a:r>
              <a:endParaRPr lang="en-GB" sz="1600" dirty="0">
                <a:solidFill>
                  <a:schemeClr val="tx2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56A01B3-80FA-E74A-3C46-DF13075DBFC2}"/>
                </a:ext>
              </a:extLst>
            </p:cNvPr>
            <p:cNvSpPr txBox="1"/>
            <p:nvPr/>
          </p:nvSpPr>
          <p:spPr>
            <a:xfrm>
              <a:off x="6413034" y="2169504"/>
              <a:ext cx="980450" cy="36552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pt-BR" sz="1600" dirty="0">
                  <a:solidFill>
                    <a:schemeClr val="tx2"/>
                  </a:solidFill>
                </a:rPr>
                <a:t>Normal</a:t>
              </a:r>
              <a:endParaRPr lang="en-GB" sz="1600" dirty="0">
                <a:solidFill>
                  <a:schemeClr val="tx2"/>
                </a:solidFill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6DD81948-4B92-7FBA-E02E-DC568106A194}"/>
                </a:ext>
              </a:extLst>
            </p:cNvPr>
            <p:cNvCxnSpPr>
              <a:cxnSpLocks/>
            </p:cNvCxnSpPr>
            <p:nvPr/>
          </p:nvCxnSpPr>
          <p:spPr>
            <a:xfrm>
              <a:off x="5962759" y="4672982"/>
              <a:ext cx="4580119" cy="0"/>
            </a:xfrm>
            <a:prstGeom prst="line">
              <a:avLst/>
            </a:prstGeom>
            <a:ln>
              <a:solidFill>
                <a:srgbClr val="B7CDFF"/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0612865-8ED9-D6CB-1915-335BFE17D68E}"/>
                </a:ext>
              </a:extLst>
            </p:cNvPr>
            <p:cNvCxnSpPr>
              <a:cxnSpLocks/>
            </p:cNvCxnSpPr>
            <p:nvPr/>
          </p:nvCxnSpPr>
          <p:spPr>
            <a:xfrm>
              <a:off x="5962759" y="4082264"/>
              <a:ext cx="4580119" cy="0"/>
            </a:xfrm>
            <a:prstGeom prst="line">
              <a:avLst/>
            </a:prstGeom>
            <a:ln>
              <a:solidFill>
                <a:srgbClr val="CDACE6"/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E8254EA-8AEC-B222-91D5-0B4D23E0045F}"/>
                </a:ext>
              </a:extLst>
            </p:cNvPr>
            <p:cNvCxnSpPr>
              <a:cxnSpLocks/>
            </p:cNvCxnSpPr>
            <p:nvPr/>
          </p:nvCxnSpPr>
          <p:spPr>
            <a:xfrm>
              <a:off x="5962759" y="2902462"/>
              <a:ext cx="4580119" cy="0"/>
            </a:xfrm>
            <a:prstGeom prst="line">
              <a:avLst/>
            </a:prstGeom>
            <a:ln>
              <a:solidFill>
                <a:srgbClr val="FFA3A3"/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91C42C40-C82A-7746-6AEC-46AC352C1A6A}"/>
                    </a:ext>
                  </a:extLst>
                </p:cNvPr>
                <p:cNvSpPr txBox="1"/>
                <p:nvPr/>
              </p:nvSpPr>
              <p:spPr>
                <a:xfrm>
                  <a:off x="5222254" y="3821747"/>
                  <a:ext cx="529347" cy="36552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sz="16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16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pt-BR" sz="16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oMath>
                    </m:oMathPara>
                  </a14:m>
                  <a:endParaRPr lang="en-GB" sz="1600" dirty="0">
                    <a:solidFill>
                      <a:schemeClr val="tx2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91C42C40-C82A-7746-6AEC-46AC352C1A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2254" y="3821747"/>
                  <a:ext cx="529347" cy="365527"/>
                </a:xfrm>
                <a:prstGeom prst="rect">
                  <a:avLst/>
                </a:prstGeom>
                <a:blipFill>
                  <a:blip r:embed="rId6"/>
                  <a:stretch>
                    <a:fillRect l="-10169" r="-1695" b="-1707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3A681F4B-33DB-4B34-E28D-2F108F83D8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75911" y="3491224"/>
              <a:ext cx="0" cy="1058872"/>
            </a:xfrm>
            <a:prstGeom prst="straightConnector1">
              <a:avLst/>
            </a:prstGeom>
            <a:ln w="38100">
              <a:gradFill>
                <a:gsLst>
                  <a:gs pos="0">
                    <a:srgbClr val="00B050"/>
                  </a:gs>
                  <a:gs pos="34000">
                    <a:schemeClr val="tx1">
                      <a:lumMod val="60000"/>
                      <a:lumOff val="40000"/>
                    </a:schemeClr>
                  </a:gs>
                  <a:gs pos="68000">
                    <a:srgbClr val="7030A0"/>
                  </a:gs>
                  <a:gs pos="100000">
                    <a:srgbClr val="FF0000"/>
                  </a:gs>
                </a:gsLst>
                <a:lin ang="5400000" scaled="1"/>
              </a:gradFill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ECF9D821-7D52-1844-01F4-240A49417B01}"/>
                </a:ext>
              </a:extLst>
            </p:cNvPr>
            <p:cNvCxnSpPr>
              <a:cxnSpLocks/>
            </p:cNvCxnSpPr>
            <p:nvPr/>
          </p:nvCxnSpPr>
          <p:spPr>
            <a:xfrm>
              <a:off x="7503446" y="2902462"/>
              <a:ext cx="2100948" cy="0"/>
            </a:xfrm>
            <a:prstGeom prst="line">
              <a:avLst/>
            </a:prstGeom>
            <a:ln w="28575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5942470-F0E9-0F92-F241-74012BFBD6FF}"/>
                </a:ext>
              </a:extLst>
            </p:cNvPr>
            <p:cNvCxnSpPr>
              <a:cxnSpLocks/>
            </p:cNvCxnSpPr>
            <p:nvPr/>
          </p:nvCxnSpPr>
          <p:spPr>
            <a:xfrm>
              <a:off x="6741289" y="4084840"/>
              <a:ext cx="1016435" cy="2552"/>
            </a:xfrm>
            <a:prstGeom prst="line">
              <a:avLst/>
            </a:prstGeom>
            <a:ln w="28575">
              <a:solidFill>
                <a:srgbClr val="7030A0"/>
              </a:solidFill>
              <a:headEnd type="triangle" w="med" len="med"/>
              <a:tailEnd type="triangle" w="med" len="med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97B4BA7-1975-CD26-399C-B2734162C48F}"/>
                </a:ext>
              </a:extLst>
            </p:cNvPr>
            <p:cNvCxnSpPr>
              <a:cxnSpLocks/>
            </p:cNvCxnSpPr>
            <p:nvPr/>
          </p:nvCxnSpPr>
          <p:spPr>
            <a:xfrm>
              <a:off x="6351155" y="4672982"/>
              <a:ext cx="482127" cy="0"/>
            </a:xfrm>
            <a:prstGeom prst="line">
              <a:avLst/>
            </a:prstGeom>
            <a:ln w="28575">
              <a:solidFill>
                <a:schemeClr val="accent1">
                  <a:lumMod val="60000"/>
                  <a:lumOff val="40000"/>
                </a:schemeClr>
              </a:solidFill>
              <a:headEnd type="triangle" w="med" len="med"/>
              <a:tailEnd type="triangle" w="med" len="med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0BB9CFF-DF9D-5B3D-031A-993DCF10E1A5}"/>
                </a:ext>
              </a:extLst>
            </p:cNvPr>
            <p:cNvCxnSpPr>
              <a:cxnSpLocks/>
            </p:cNvCxnSpPr>
            <p:nvPr/>
          </p:nvCxnSpPr>
          <p:spPr>
            <a:xfrm>
              <a:off x="6163953" y="4967771"/>
              <a:ext cx="255754" cy="0"/>
            </a:xfrm>
            <a:prstGeom prst="line">
              <a:avLst/>
            </a:prstGeom>
            <a:ln w="28575">
              <a:solidFill>
                <a:srgbClr val="00B050"/>
              </a:solidFill>
              <a:headEnd type="triangle" w="med" len="med"/>
              <a:tailEnd type="triangle" w="med" len="med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0082BB09-DE17-06B1-B06C-273B28904447}"/>
                    </a:ext>
                  </a:extLst>
                </p:cNvPr>
                <p:cNvSpPr txBox="1"/>
                <p:nvPr/>
              </p:nvSpPr>
              <p:spPr>
                <a:xfrm>
                  <a:off x="8096355" y="5514921"/>
                  <a:ext cx="273194" cy="36552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sz="16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GB" sz="1600" dirty="0">
                    <a:solidFill>
                      <a:schemeClr val="tx2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0082BB09-DE17-06B1-B06C-273B2890444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96355" y="5514921"/>
                  <a:ext cx="273194" cy="365527"/>
                </a:xfrm>
                <a:prstGeom prst="rect">
                  <a:avLst/>
                </a:prstGeom>
                <a:blipFill>
                  <a:blip r:embed="rId7"/>
                  <a:stretch>
                    <a:fillRect l="-23333" r="-20000" b="-731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9B4CB5B7-A65C-C1E2-6485-8EB2848947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23421" y="5452396"/>
              <a:ext cx="1078556" cy="0"/>
            </a:xfrm>
            <a:prstGeom prst="straightConnector1">
              <a:avLst/>
            </a:prstGeom>
            <a:ln w="38100">
              <a:solidFill>
                <a:schemeClr val="tx2"/>
              </a:solidFill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6BC00EB0-C6B0-D120-2112-A06FB51EF53A}"/>
                  </a:ext>
                </a:extLst>
              </p:cNvPr>
              <p:cNvSpPr txBox="1"/>
              <p:nvPr/>
            </p:nvSpPr>
            <p:spPr>
              <a:xfrm>
                <a:off x="7974600" y="4124576"/>
                <a:ext cx="35657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pt-B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6BC00EB0-C6B0-D120-2112-A06FB51EF5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4600" y="4124576"/>
                <a:ext cx="356571" cy="246221"/>
              </a:xfrm>
              <a:prstGeom prst="rect">
                <a:avLst/>
              </a:prstGeom>
              <a:blipFill>
                <a:blip r:embed="rId10"/>
                <a:stretch>
                  <a:fillRect l="-10169" r="-1695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05FC2CCE-5D17-253B-9DE1-BAD822AD5DDC}"/>
              </a:ext>
            </a:extLst>
          </p:cNvPr>
          <p:cNvCxnSpPr>
            <a:cxnSpLocks/>
          </p:cNvCxnSpPr>
          <p:nvPr/>
        </p:nvCxnSpPr>
        <p:spPr>
          <a:xfrm flipV="1">
            <a:off x="8366280" y="4020879"/>
            <a:ext cx="0" cy="349918"/>
          </a:xfrm>
          <a:prstGeom prst="straightConnector1">
            <a:avLst/>
          </a:prstGeom>
          <a:ln w="38100">
            <a:gradFill>
              <a:gsLst>
                <a:gs pos="0">
                  <a:srgbClr val="00B050"/>
                </a:gs>
                <a:gs pos="34000">
                  <a:schemeClr val="tx1">
                    <a:lumMod val="60000"/>
                    <a:lumOff val="40000"/>
                  </a:schemeClr>
                </a:gs>
                <a:gs pos="68000">
                  <a:srgbClr val="7030A0"/>
                </a:gs>
                <a:gs pos="100000">
                  <a:srgbClr val="FF0000"/>
                </a:gs>
              </a:gsLst>
              <a:lin ang="5400000" scaled="1"/>
            </a:gra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7A12A298-EFEC-D531-1726-8219A0EAAFDE}"/>
                  </a:ext>
                </a:extLst>
              </p:cNvPr>
              <p:cNvSpPr txBox="1"/>
              <p:nvPr/>
            </p:nvSpPr>
            <p:spPr>
              <a:xfrm>
                <a:off x="6826132" y="4118226"/>
                <a:ext cx="18402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7A12A298-EFEC-D531-1726-8219A0EAAF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132" y="4118226"/>
                <a:ext cx="184025" cy="246221"/>
              </a:xfrm>
              <a:prstGeom prst="rect">
                <a:avLst/>
              </a:prstGeom>
              <a:blipFill>
                <a:blip r:embed="rId11"/>
                <a:stretch>
                  <a:fillRect l="-23333" r="-20000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C4EA786B-3D4F-F4CD-F45D-DF5476E5096F}"/>
              </a:ext>
            </a:extLst>
          </p:cNvPr>
          <p:cNvCxnSpPr>
            <a:cxnSpLocks/>
          </p:cNvCxnSpPr>
          <p:nvPr/>
        </p:nvCxnSpPr>
        <p:spPr>
          <a:xfrm>
            <a:off x="7063709" y="4124576"/>
            <a:ext cx="0" cy="34991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2518E5FD-0566-B47D-6221-F33B7F9D59CA}"/>
              </a:ext>
            </a:extLst>
          </p:cNvPr>
          <p:cNvCxnSpPr/>
          <p:nvPr/>
        </p:nvCxnSpPr>
        <p:spPr>
          <a:xfrm>
            <a:off x="7301499" y="4262179"/>
            <a:ext cx="51622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E8D59393-99B3-E332-2944-F17DC4DCBC49}"/>
              </a:ext>
            </a:extLst>
          </p:cNvPr>
          <p:cNvCxnSpPr>
            <a:cxnSpLocks/>
          </p:cNvCxnSpPr>
          <p:nvPr/>
        </p:nvCxnSpPr>
        <p:spPr>
          <a:xfrm flipV="1">
            <a:off x="8626890" y="3921964"/>
            <a:ext cx="427209" cy="3402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4FFFCD6F-68B2-C7DC-9752-83F268CC1A03}"/>
              </a:ext>
            </a:extLst>
          </p:cNvPr>
          <p:cNvCxnSpPr>
            <a:cxnSpLocks/>
          </p:cNvCxnSpPr>
          <p:nvPr/>
        </p:nvCxnSpPr>
        <p:spPr>
          <a:xfrm>
            <a:off x="8626890" y="4264766"/>
            <a:ext cx="427209" cy="3402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D9EFFCA0-BEED-FF5E-20DA-5B896EB35C5A}"/>
                  </a:ext>
                </a:extLst>
              </p:cNvPr>
              <p:cNvSpPr txBox="1"/>
              <p:nvPr/>
            </p:nvSpPr>
            <p:spPr>
              <a:xfrm>
                <a:off x="9145038" y="4508810"/>
                <a:ext cx="3670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acc>
                        <m:accPr>
                          <m:chr m:val="̅"/>
                          <m:ctrlPr>
                            <a:rPr lang="pt-B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pt-B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pt-B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D9EFFCA0-BEED-FF5E-20DA-5B896EB35C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5038" y="4508810"/>
                <a:ext cx="367087" cy="276999"/>
              </a:xfrm>
              <a:prstGeom prst="rect">
                <a:avLst/>
              </a:prstGeom>
              <a:blipFill>
                <a:blip r:embed="rId12"/>
                <a:stretch>
                  <a:fillRect l="-15000" r="-58333"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9DF022FD-0D15-8352-3E61-0490F9C48F6F}"/>
                  </a:ext>
                </a:extLst>
              </p:cNvPr>
              <p:cNvSpPr txBox="1"/>
              <p:nvPr/>
            </p:nvSpPr>
            <p:spPr>
              <a:xfrm>
                <a:off x="9145038" y="3718431"/>
                <a:ext cx="3724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b="0" i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pt-BR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pt-BR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9DF022FD-0D15-8352-3E61-0490F9C48F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5038" y="3718431"/>
                <a:ext cx="372474" cy="276999"/>
              </a:xfrm>
              <a:prstGeom prst="rect">
                <a:avLst/>
              </a:prstGeom>
              <a:blipFill>
                <a:blip r:embed="rId13"/>
                <a:stretch>
                  <a:fillRect l="-13115"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50A5142A-2B48-5D9E-A391-E9D3B589F548}"/>
              </a:ext>
            </a:extLst>
          </p:cNvPr>
          <p:cNvCxnSpPr>
            <a:cxnSpLocks/>
          </p:cNvCxnSpPr>
          <p:nvPr/>
        </p:nvCxnSpPr>
        <p:spPr>
          <a:xfrm flipV="1">
            <a:off x="9556419" y="3651877"/>
            <a:ext cx="0" cy="349918"/>
          </a:xfrm>
          <a:prstGeom prst="straightConnector1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61CC2C2F-E293-DD78-A3F1-858C226F70FB}"/>
              </a:ext>
            </a:extLst>
          </p:cNvPr>
          <p:cNvCxnSpPr>
            <a:cxnSpLocks/>
          </p:cNvCxnSpPr>
          <p:nvPr/>
        </p:nvCxnSpPr>
        <p:spPr>
          <a:xfrm flipV="1">
            <a:off x="9569789" y="4435891"/>
            <a:ext cx="0" cy="34991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F11C1060-A1EA-1E78-3AB9-DD9C37B9AAF1}"/>
              </a:ext>
            </a:extLst>
          </p:cNvPr>
          <p:cNvSpPr txBox="1"/>
          <p:nvPr/>
        </p:nvSpPr>
        <p:spPr>
          <a:xfrm>
            <a:off x="6712416" y="5030022"/>
            <a:ext cx="430285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pt-BR" dirty="0"/>
              <a:t>As predicted, the compression of the field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Widens the mixed state</a:t>
            </a:r>
            <a:r>
              <a:rPr lang="pt-B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pt-BR" dirty="0"/>
              <a:t>region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659C678-949D-6CE8-80C7-C7FDD5901033}"/>
              </a:ext>
            </a:extLst>
          </p:cNvPr>
          <p:cNvGrpSpPr/>
          <p:nvPr/>
        </p:nvGrpSpPr>
        <p:grpSpPr>
          <a:xfrm>
            <a:off x="953985" y="902262"/>
            <a:ext cx="5235473" cy="2760420"/>
            <a:chOff x="953985" y="902262"/>
            <a:chExt cx="5235473" cy="276042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9F759984-7707-F619-C306-63C0C7D3E01F}"/>
                    </a:ext>
                  </a:extLst>
                </p:cNvPr>
                <p:cNvSpPr txBox="1"/>
                <p:nvPr/>
              </p:nvSpPr>
              <p:spPr>
                <a:xfrm>
                  <a:off x="3397055" y="3385683"/>
                  <a:ext cx="539635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pt-BR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pt-BR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pt-BR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oMath>
                    </m:oMathPara>
                  </a14:m>
                  <a:endParaRPr lang="en-GB" dirty="0">
                    <a:solidFill>
                      <a:schemeClr val="tx2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9F759984-7707-F619-C306-63C0C7D3E0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97055" y="3385683"/>
                  <a:ext cx="539635" cy="276999"/>
                </a:xfrm>
                <a:prstGeom prst="rect">
                  <a:avLst/>
                </a:prstGeom>
                <a:blipFill>
                  <a:blip r:embed="rId18"/>
                  <a:stretch>
                    <a:fillRect l="-8989" r="-8989" b="-3478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F12D341-5BB8-225F-55A4-1C50EF3C99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rcRect l="51373" b="53487"/>
            <a:stretch>
              <a:fillRect/>
            </a:stretch>
          </p:blipFill>
          <p:spPr>
            <a:xfrm>
              <a:off x="953985" y="902262"/>
              <a:ext cx="5235473" cy="2483421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977DB64-EB59-098B-3623-3E3777D2C2B8}"/>
              </a:ext>
            </a:extLst>
          </p:cNvPr>
          <p:cNvGrpSpPr/>
          <p:nvPr/>
        </p:nvGrpSpPr>
        <p:grpSpPr>
          <a:xfrm>
            <a:off x="859790" y="3629303"/>
            <a:ext cx="10155479" cy="2703950"/>
            <a:chOff x="859790" y="3629303"/>
            <a:chExt cx="10155479" cy="270395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142EB96-8669-A506-BBD1-DD5E869073B9}"/>
                </a:ext>
              </a:extLst>
            </p:cNvPr>
            <p:cNvGrpSpPr/>
            <p:nvPr/>
          </p:nvGrpSpPr>
          <p:grpSpPr>
            <a:xfrm>
              <a:off x="859790" y="3629303"/>
              <a:ext cx="5333405" cy="2703950"/>
              <a:chOff x="859790" y="3629303"/>
              <a:chExt cx="5333405" cy="2703950"/>
            </a:xfrm>
          </p:grpSpPr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8050CAC2-F535-DE12-73D7-48950D17C8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/>
              <a:srcRect l="51373" t="51075"/>
              <a:stretch>
                <a:fillRect/>
              </a:stretch>
            </p:blipFill>
            <p:spPr>
              <a:xfrm>
                <a:off x="957722" y="3629303"/>
                <a:ext cx="5235473" cy="2612210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22074C16-C59B-28E1-5F4D-14351890E7AC}"/>
                      </a:ext>
                    </a:extLst>
                  </p:cNvPr>
                  <p:cNvSpPr txBox="1"/>
                  <p:nvPr/>
                </p:nvSpPr>
                <p:spPr>
                  <a:xfrm>
                    <a:off x="4336098" y="4269885"/>
                    <a:ext cx="1636282" cy="68884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sz="16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6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pt-BR" sz="16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r>
                            <a:rPr lang="pt-BR" sz="16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pt-BR" sz="16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16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d>
                                <m:dPr>
                                  <m:ctrlPr>
                                    <a:rPr lang="pt-BR" sz="16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BR" sz="1600" i="1">
                                          <a:solidFill>
                                            <a:schemeClr val="tx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m:rPr>
                                          <m:sty m:val="p"/>
                                        </m:rPr>
                                        <a:rPr lang="pt-BR" sz="1600">
                                          <a:solidFill>
                                            <a:schemeClr val="tx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∇</m:t>
                                      </m:r>
                                      <m:r>
                                        <a:rPr lang="pt-BR" sz="1600" i="1">
                                          <a:solidFill>
                                            <a:schemeClr val="tx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pt-BR" sz="1600" i="1">
                                              <a:solidFill>
                                                <a:schemeClr val="tx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t-BR" sz="1600" i="1">
                                              <a:solidFill>
                                                <a:schemeClr val="tx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pt-BR" sz="1600" i="1">
                                              <a:solidFill>
                                                <a:schemeClr val="tx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sub>
                                      </m:sSub>
                                    </m:den>
                                  </m:f>
                                  <m:r>
                                    <a:rPr lang="pt-BR" sz="16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  <m:r>
                                    <a:rPr lang="pt-BR" sz="16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</m:e>
                            <m:sup>
                              <m:r>
                                <a:rPr lang="pt-BR" sz="16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pt-BR" sz="16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16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sz="16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oMath>
                      </m:oMathPara>
                    </a14:m>
                    <a:endParaRPr lang="en-GB" sz="1600" i="1" dirty="0">
                      <a:solidFill>
                        <a:schemeClr val="tx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22074C16-C59B-28E1-5F4D-14351890E7A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36098" y="4269885"/>
                    <a:ext cx="1636282" cy="688843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b="-885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311833A-871D-2AB8-BD7B-9A23694C16DD}"/>
                  </a:ext>
                </a:extLst>
              </p:cNvPr>
              <p:cNvSpPr txBox="1"/>
              <p:nvPr/>
            </p:nvSpPr>
            <p:spPr>
              <a:xfrm rot="16200000">
                <a:off x="325637" y="4702560"/>
                <a:ext cx="1283749" cy="2154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:r>
                  <a:rPr lang="pt-BR" sz="1400" dirty="0">
                    <a:solidFill>
                      <a:schemeClr val="tx2"/>
                    </a:solidFill>
                  </a:rPr>
                  <a:t>Vortex Diameter</a:t>
                </a:r>
                <a:endParaRPr lang="en-GB" sz="1400" dirty="0">
                  <a:solidFill>
                    <a:schemeClr val="tx2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FFA4C526-38BD-F1A2-171B-BB947CEC8824}"/>
                      </a:ext>
                    </a:extLst>
                  </p:cNvPr>
                  <p:cNvSpPr txBox="1"/>
                  <p:nvPr/>
                </p:nvSpPr>
                <p:spPr>
                  <a:xfrm>
                    <a:off x="3397054" y="6056254"/>
                    <a:ext cx="539635" cy="27699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pt-BR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pt-BR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pt-BR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pt-BR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oMath>
                      </m:oMathPara>
                    </a14:m>
                    <a:endParaRPr lang="en-GB" dirty="0">
                      <a:solidFill>
                        <a:schemeClr val="tx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FFA4C526-38BD-F1A2-171B-BB947CEC882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97054" y="6056254"/>
                    <a:ext cx="539635" cy="276999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l="-8989" r="-8989" b="-3478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C9E314F-2FF2-B335-5E0A-49B90546D5E6}"/>
                </a:ext>
              </a:extLst>
            </p:cNvPr>
            <p:cNvGrpSpPr/>
            <p:nvPr/>
          </p:nvGrpSpPr>
          <p:grpSpPr>
            <a:xfrm>
              <a:off x="6625169" y="4508810"/>
              <a:ext cx="4390100" cy="1692978"/>
              <a:chOff x="6625169" y="4508810"/>
              <a:chExt cx="4390100" cy="1692978"/>
            </a:xfrm>
          </p:grpSpPr>
          <p:cxnSp>
            <p:nvCxnSpPr>
              <p:cNvPr id="92" name="Straight Arrow Connector 91">
                <a:extLst>
                  <a:ext uri="{FF2B5EF4-FFF2-40B4-BE49-F238E27FC236}">
                    <a16:creationId xmlns:a16="http://schemas.microsoft.com/office/drawing/2014/main" id="{395508D1-5126-0D0D-AB97-5A2F16C3BE98}"/>
                  </a:ext>
                </a:extLst>
              </p:cNvPr>
              <p:cNvCxnSpPr/>
              <p:nvPr/>
            </p:nvCxnSpPr>
            <p:spPr>
              <a:xfrm>
                <a:off x="9819776" y="4647309"/>
                <a:ext cx="516222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66096FB6-460E-7D80-049B-6862E3E0CFE2}"/>
                      </a:ext>
                    </a:extLst>
                  </p:cNvPr>
                  <p:cNvSpPr txBox="1"/>
                  <p:nvPr/>
                </p:nvSpPr>
                <p:spPr>
                  <a:xfrm>
                    <a:off x="10478236" y="4508810"/>
                    <a:ext cx="31931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pt-BR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66096FB6-460E-7D80-049B-6862E3E0CFE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478236" y="4508810"/>
                    <a:ext cx="319318" cy="276999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 l="-17308" b="-1333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94" name="Straight Arrow Connector 93">
                <a:extLst>
                  <a:ext uri="{FF2B5EF4-FFF2-40B4-BE49-F238E27FC236}">
                    <a16:creationId xmlns:a16="http://schemas.microsoft.com/office/drawing/2014/main" id="{92A1DD68-119F-1F17-6353-37E7E51C1F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32623" y="4566881"/>
                <a:ext cx="0" cy="349918"/>
              </a:xfrm>
              <a:prstGeom prst="straightConnector1">
                <a:avLst/>
              </a:prstGeom>
              <a:ln w="38100">
                <a:solidFill>
                  <a:schemeClr val="accent2"/>
                </a:solidFill>
                <a:tailEnd type="triangle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CC121C7-6AE8-ECF2-D980-3D8701604CC9}"/>
                  </a:ext>
                </a:extLst>
              </p:cNvPr>
              <p:cNvSpPr txBox="1"/>
              <p:nvPr/>
            </p:nvSpPr>
            <p:spPr>
              <a:xfrm>
                <a:off x="6625169" y="5555457"/>
                <a:ext cx="43901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pt-BR" sz="1800" dirty="0"/>
                  <a:t>Pushes it to a cooler region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pt-BR" sz="1800" b="1" dirty="0">
                    <a:solidFill>
                      <a:schemeClr val="accent2"/>
                    </a:solidFill>
                  </a:rPr>
                  <a:t>Decreasing the vortex </a:t>
                </a:r>
                <a:r>
                  <a:rPr lang="pt-BR" sz="1800" dirty="0"/>
                  <a:t>diameter</a:t>
                </a:r>
                <a:endParaRPr lang="en-GB" sz="1800" dirty="0"/>
              </a:p>
            </p:txBody>
          </p:sp>
        </p:grpSp>
      </p:grp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B1AE44E0-DA89-4A42-FD1C-DBA9AB3206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13733" y="6424993"/>
            <a:ext cx="1053399" cy="365125"/>
          </a:xfrm>
        </p:spPr>
        <p:txBody>
          <a:bodyPr/>
          <a:lstStyle/>
          <a:p>
            <a:r>
              <a:rPr lang="en-US" dirty="0"/>
              <a:t>21 September 2026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9CEE8419-EF2E-5550-3230-9F2F6CD50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5352" y="6424993"/>
            <a:ext cx="8401320" cy="365125"/>
          </a:xfrm>
        </p:spPr>
        <p:txBody>
          <a:bodyPr/>
          <a:lstStyle/>
          <a:p>
            <a:r>
              <a:rPr lang="en-GB" dirty="0"/>
              <a:t>G. T. Telles and A. L. Macpherson | Modelling flux vortex dynamics in type-II superconductors under a thermal gradient-driven phase transition with closed cooling topology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6B92F0D-1D74-F15C-03F3-DADFB235AD9A}"/>
                  </a:ext>
                </a:extLst>
              </p:cNvPr>
              <p:cNvSpPr txBox="1"/>
              <p:nvPr/>
            </p:nvSpPr>
            <p:spPr>
              <a:xfrm>
                <a:off x="221611" y="1882589"/>
                <a:ext cx="677878" cy="6351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sSub>
                            <m:sSubPr>
                              <m:ctrlPr>
                                <a:rPr lang="pt-BR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pt-BR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pt-BR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sub>
                          </m:sSub>
                        </m:den>
                      </m:f>
                    </m:oMath>
                  </m:oMathPara>
                </a14:m>
                <a:endParaRPr lang="en-GB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6B92F0D-1D74-F15C-03F3-DADFB235AD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611" y="1882589"/>
                <a:ext cx="677878" cy="635110"/>
              </a:xfrm>
              <a:prstGeom prst="rect">
                <a:avLst/>
              </a:prstGeom>
              <a:blipFill>
                <a:blip r:embed="rId21"/>
                <a:stretch>
                  <a:fillRect b="-9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644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DD355-BFDC-AD32-8711-CDE3AAAE3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2F85C-C915-4018-9B35-C9511E9B7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903C352-79E1-BA4C-F27B-CE5D6FEEA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493399"/>
          </a:xfrm>
        </p:spPr>
        <p:txBody>
          <a:bodyPr/>
          <a:lstStyle/>
          <a:p>
            <a:r>
              <a:rPr lang="en-US" dirty="0"/>
              <a:t>Vortex form only in wide enough mixed state region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DABE32-33AE-CD0A-4587-82D611FF00EA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r="3824"/>
          <a:stretch>
            <a:fillRect/>
          </a:stretch>
        </p:blipFill>
        <p:spPr>
          <a:xfrm>
            <a:off x="434269" y="1027271"/>
            <a:ext cx="5930776" cy="3033156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2B994759-581E-C9AF-85EE-78E5927E647E}"/>
              </a:ext>
            </a:extLst>
          </p:cNvPr>
          <p:cNvGrpSpPr>
            <a:grpSpLocks noChangeAspect="1"/>
          </p:cNvGrpSpPr>
          <p:nvPr/>
        </p:nvGrpSpPr>
        <p:grpSpPr>
          <a:xfrm>
            <a:off x="9470649" y="1036291"/>
            <a:ext cx="2288604" cy="3006637"/>
            <a:chOff x="3355004" y="3642909"/>
            <a:chExt cx="1854699" cy="243659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55A7614-5EEE-0D0C-E0C6-29DC728D500B}"/>
                </a:ext>
              </a:extLst>
            </p:cNvPr>
            <p:cNvGrpSpPr/>
            <p:nvPr/>
          </p:nvGrpSpPr>
          <p:grpSpPr>
            <a:xfrm>
              <a:off x="3592020" y="5552289"/>
              <a:ext cx="1529351" cy="527217"/>
              <a:chOff x="3592020" y="5552289"/>
              <a:chExt cx="1529351" cy="527217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EB2CAC9E-52C5-E590-9E51-38BCAA9442C0}"/>
                  </a:ext>
                </a:extLst>
              </p:cNvPr>
              <p:cNvGrpSpPr/>
              <p:nvPr/>
            </p:nvGrpSpPr>
            <p:grpSpPr>
              <a:xfrm>
                <a:off x="3592020" y="5552289"/>
                <a:ext cx="1387109" cy="356455"/>
                <a:chOff x="3593009" y="5695359"/>
                <a:chExt cx="1387109" cy="356455"/>
              </a:xfrm>
            </p:grpSpPr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0A7E0253-5641-26FD-D8FA-729EC6700305}"/>
                    </a:ext>
                  </a:extLst>
                </p:cNvPr>
                <p:cNvSpPr/>
                <p:nvPr/>
              </p:nvSpPr>
              <p:spPr>
                <a:xfrm>
                  <a:off x="3593009" y="5695359"/>
                  <a:ext cx="1387109" cy="146089"/>
                </a:xfrm>
                <a:prstGeom prst="rect">
                  <a:avLst/>
                </a:prstGeom>
                <a:gradFill>
                  <a:gsLst>
                    <a:gs pos="0">
                      <a:srgbClr val="1A1980"/>
                    </a:gs>
                    <a:gs pos="33000">
                      <a:srgbClr val="1A1980"/>
                    </a:gs>
                    <a:gs pos="34000">
                      <a:srgbClr val="84FF80"/>
                    </a:gs>
                    <a:gs pos="67000">
                      <a:srgbClr val="750000"/>
                    </a:gs>
                    <a:gs pos="66000">
                      <a:srgbClr val="84FF80"/>
                    </a:gs>
                    <a:gs pos="100000">
                      <a:srgbClr val="750000"/>
                    </a:gs>
                  </a:gsLst>
                  <a:lin ang="0" scaled="0"/>
                </a:gra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9" name="TextBox 28">
                      <a:extLst>
                        <a:ext uri="{FF2B5EF4-FFF2-40B4-BE49-F238E27FC236}">
                          <a16:creationId xmlns:a16="http://schemas.microsoft.com/office/drawing/2014/main" id="{A4698BA2-C154-1DA9-C716-FF11F2B9DE8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926065" y="5851246"/>
                      <a:ext cx="265393" cy="20056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 algn="l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pt-BR" sz="1200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sz="1200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pt-BR" sz="1200" b="0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sz="1200" b="0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pt-BR" sz="1200" b="0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sub>
                            </m:sSub>
                          </m:oMath>
                        </m:oMathPara>
                      </a14:m>
                      <a:endParaRPr lang="en-GB" sz="1200" dirty="0">
                        <a:solidFill>
                          <a:schemeClr val="tx2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13" name="TextBox 112">
                      <a:extLst>
                        <a:ext uri="{FF2B5EF4-FFF2-40B4-BE49-F238E27FC236}">
                          <a16:creationId xmlns:a16="http://schemas.microsoft.com/office/drawing/2014/main" id="{E8F720E2-96AA-F1ED-4CB4-459432D4D25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926065" y="5851246"/>
                      <a:ext cx="265393" cy="200568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 l="-11628" r="-2326" b="-1515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0" name="TextBox 29">
                      <a:extLst>
                        <a:ext uri="{FF2B5EF4-FFF2-40B4-BE49-F238E27FC236}">
                          <a16:creationId xmlns:a16="http://schemas.microsoft.com/office/drawing/2014/main" id="{0CA62C28-9D4C-A571-C017-9D84CDE5456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82293" y="5851246"/>
                      <a:ext cx="265394" cy="20056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 algn="l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pt-BR" sz="1200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sz="1200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pt-BR" sz="1200" b="0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sz="1200" b="0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pt-BR" sz="1200" b="0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</m:sSub>
                          </m:oMath>
                        </m:oMathPara>
                      </a14:m>
                      <a:endParaRPr lang="en-GB" sz="1200" dirty="0">
                        <a:solidFill>
                          <a:schemeClr val="tx2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14" name="TextBox 113">
                      <a:extLst>
                        <a:ext uri="{FF2B5EF4-FFF2-40B4-BE49-F238E27FC236}">
                          <a16:creationId xmlns:a16="http://schemas.microsoft.com/office/drawing/2014/main" id="{9918091C-9831-26C1-C860-15AEB504076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382293" y="5851246"/>
                      <a:ext cx="265394" cy="200568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 l="-11628" r="-2326" b="-1515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66847CD-DDBD-5E77-329F-36C76D154AEB}"/>
                  </a:ext>
                </a:extLst>
              </p:cNvPr>
              <p:cNvSpPr txBox="1"/>
              <p:nvPr/>
            </p:nvSpPr>
            <p:spPr>
              <a:xfrm>
                <a:off x="3873391" y="5929852"/>
                <a:ext cx="846347" cy="14965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/>
                <a:r>
                  <a:rPr lang="pt-BR" sz="1200" dirty="0">
                    <a:solidFill>
                      <a:schemeClr val="tx2"/>
                    </a:solidFill>
                  </a:rPr>
                  <a:t>Phase regions</a:t>
                </a:r>
                <a:endParaRPr lang="en-GB" sz="12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97BC284-4177-7E44-C5EF-81DAB1C16402}"/>
                  </a:ext>
                </a:extLst>
              </p:cNvPr>
              <p:cNvSpPr txBox="1"/>
              <p:nvPr/>
            </p:nvSpPr>
            <p:spPr>
              <a:xfrm>
                <a:off x="3604403" y="5560460"/>
                <a:ext cx="547181" cy="1309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/>
                <a:r>
                  <a:rPr lang="pt-BR" sz="1050" dirty="0">
                    <a:solidFill>
                      <a:schemeClr val="bg1"/>
                    </a:solidFill>
                  </a:rPr>
                  <a:t>Meissner</a:t>
                </a:r>
                <a:endParaRPr lang="en-GB" sz="10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6FD17EA1-6733-0A6C-AC0A-05999A95FF75}"/>
                  </a:ext>
                </a:extLst>
              </p:cNvPr>
              <p:cNvSpPr txBox="1"/>
              <p:nvPr/>
            </p:nvSpPr>
            <p:spPr>
              <a:xfrm>
                <a:off x="4574190" y="5560460"/>
                <a:ext cx="547181" cy="1309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/>
                <a:r>
                  <a:rPr lang="pt-BR" sz="1050" dirty="0">
                    <a:solidFill>
                      <a:schemeClr val="bg1"/>
                    </a:solidFill>
                  </a:rPr>
                  <a:t>Normal</a:t>
                </a:r>
                <a:endParaRPr lang="en-GB" sz="10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30D3D58D-8FAB-DF81-0B8C-5722C2C956B6}"/>
                  </a:ext>
                </a:extLst>
              </p:cNvPr>
              <p:cNvSpPr txBox="1"/>
              <p:nvPr/>
            </p:nvSpPr>
            <p:spPr>
              <a:xfrm>
                <a:off x="4144047" y="5560460"/>
                <a:ext cx="311485" cy="1309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/>
                <a:r>
                  <a:rPr lang="pt-BR" sz="1050" dirty="0">
                    <a:solidFill>
                      <a:srgbClr val="2A0927"/>
                    </a:solidFill>
                  </a:rPr>
                  <a:t>Mixed</a:t>
                </a:r>
                <a:endParaRPr lang="en-GB" sz="1050" dirty="0">
                  <a:solidFill>
                    <a:srgbClr val="2A0927"/>
                  </a:solidFill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711EE48-99E2-39D6-AEC9-8EAB91EF8027}"/>
                </a:ext>
              </a:extLst>
            </p:cNvPr>
            <p:cNvGrpSpPr/>
            <p:nvPr/>
          </p:nvGrpSpPr>
          <p:grpSpPr>
            <a:xfrm>
              <a:off x="3355004" y="3642909"/>
              <a:ext cx="1854699" cy="1866064"/>
              <a:chOff x="3355004" y="3642909"/>
              <a:chExt cx="1854699" cy="1866064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CB1EE7CB-7D7B-33E6-C6B5-B3DB5F7BD68C}"/>
                  </a:ext>
                </a:extLst>
              </p:cNvPr>
              <p:cNvGrpSpPr/>
              <p:nvPr/>
            </p:nvGrpSpPr>
            <p:grpSpPr>
              <a:xfrm rot="16200000">
                <a:off x="3349322" y="3648591"/>
                <a:ext cx="1866064" cy="1854699"/>
                <a:chOff x="8356724" y="2440194"/>
                <a:chExt cx="1866064" cy="1854699"/>
              </a:xfrm>
            </p:grpSpPr>
            <p:pic>
              <p:nvPicPr>
                <p:cNvPr id="20" name="pg24">
                  <a:extLst>
                    <a:ext uri="{FF2B5EF4-FFF2-40B4-BE49-F238E27FC236}">
                      <a16:creationId xmlns:a16="http://schemas.microsoft.com/office/drawing/2014/main" id="{24A8F209-E14C-380F-DB3B-BB167A1E848A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6"/>
                  </p:custDataLst>
                </p:nvPr>
              </p:nvPicPr>
              <p:blipFill>
                <a:blip r:embed="rId13"/>
                <a:srcRect l="49793" t="49711" r="10070" b="10234"/>
                <a:stretch>
                  <a:fillRect/>
                </a:stretch>
              </p:blipFill>
              <p:spPr>
                <a:xfrm>
                  <a:off x="9296484" y="3370490"/>
                  <a:ext cx="926304" cy="924403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1" name="pg24">
                  <a:extLst>
                    <a:ext uri="{FF2B5EF4-FFF2-40B4-BE49-F238E27FC236}">
                      <a16:creationId xmlns:a16="http://schemas.microsoft.com/office/drawing/2014/main" id="{68F74C0D-F7EB-D661-BFF0-8C9CCAC6E208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14"/>
                <a:srcRect l="9073" t="9401" r="49916" b="50288"/>
                <a:stretch>
                  <a:fillRect/>
                </a:stretch>
              </p:blipFill>
              <p:spPr>
                <a:xfrm>
                  <a:off x="8356724" y="2440194"/>
                  <a:ext cx="946469" cy="930297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DB9DB2F2-A3A9-3099-27FB-47A5A51285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/>
                <a:srcRect l="9365" t="49917" r="50312" b="10417"/>
                <a:stretch>
                  <a:fillRect/>
                </a:stretch>
              </p:blipFill>
              <p:spPr>
                <a:xfrm>
                  <a:off x="8363485" y="3375259"/>
                  <a:ext cx="930594" cy="915427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3" name="pg24">
                  <a:extLst>
                    <a:ext uri="{FF2B5EF4-FFF2-40B4-BE49-F238E27FC236}">
                      <a16:creationId xmlns:a16="http://schemas.microsoft.com/office/drawing/2014/main" id="{DD091A67-564F-8AB1-3DAE-A2D21B45F9F4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8"/>
                  </p:custDataLst>
                </p:nvPr>
              </p:nvPicPr>
              <p:blipFill>
                <a:blip r:embed="rId16"/>
                <a:srcRect l="49689" t="9399" r="10069" b="50289"/>
                <a:stretch>
                  <a:fillRect/>
                </a:stretch>
              </p:blipFill>
              <p:spPr>
                <a:xfrm>
                  <a:off x="9294077" y="2440195"/>
                  <a:ext cx="928711" cy="930296"/>
                </a:xfrm>
                <a:prstGeom prst="rect">
                  <a:avLst/>
                </a:prstGeom>
                <a:ln>
                  <a:noFill/>
                </a:ln>
              </p:spPr>
            </p:pic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2EE51593-DE19-25AB-4117-9EB339712E8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8377950" y="3371221"/>
                  <a:ext cx="1835617" cy="3315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D1640669-FE77-EE64-7B6B-D763D7F92C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9312082" y="2459791"/>
                  <a:ext cx="7" cy="1821404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6052CF33-03FB-DD6A-EF2D-D89ECA02388B}"/>
                  </a:ext>
                </a:extLst>
              </p:cNvPr>
              <p:cNvGrpSpPr/>
              <p:nvPr/>
            </p:nvGrpSpPr>
            <p:grpSpPr>
              <a:xfrm>
                <a:off x="3568748" y="3850917"/>
                <a:ext cx="1440001" cy="1440000"/>
                <a:chOff x="3569675" y="3696861"/>
                <a:chExt cx="1440001" cy="1440000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" name="TextBox 12">
                      <a:extLst>
                        <a:ext uri="{FF2B5EF4-FFF2-40B4-BE49-F238E27FC236}">
                          <a16:creationId xmlns:a16="http://schemas.microsoft.com/office/drawing/2014/main" id="{290541F9-17EA-77BB-0C09-9D4FE1911B2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32953" y="3773358"/>
                      <a:ext cx="139462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 algn="l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m:rPr>
                                <m:sty m:val="p"/>
                              </m:rPr>
                              <a:rPr lang="pt-BR" b="0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I</m:t>
                            </m:r>
                          </m:oMath>
                        </m:oMathPara>
                      </a14:m>
                      <a:endParaRPr lang="en-GB" dirty="0">
                        <a:solidFill>
                          <a:schemeClr val="bg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63" name="TextBox 62">
                      <a:extLst>
                        <a:ext uri="{FF2B5EF4-FFF2-40B4-BE49-F238E27FC236}">
                          <a16:creationId xmlns:a16="http://schemas.microsoft.com/office/drawing/2014/main" id="{7B9DB464-9460-37F1-086C-BE7C1E835F9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732953" y="3773358"/>
                      <a:ext cx="139462" cy="276999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 l="-34783" r="-34783" b="-869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" name="TextBox 13">
                      <a:extLst>
                        <a:ext uri="{FF2B5EF4-FFF2-40B4-BE49-F238E27FC236}">
                          <a16:creationId xmlns:a16="http://schemas.microsoft.com/office/drawing/2014/main" id="{078DC950-307A-AA57-8CE7-E33CD73AD1C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688870" y="4714868"/>
                      <a:ext cx="214802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 algn="l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m:rPr>
                                <m:sty m:val="p"/>
                              </m:rPr>
                              <a:rPr lang="pt-BR" b="0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II</m:t>
                            </m:r>
                          </m:oMath>
                        </m:oMathPara>
                      </a14:m>
                      <a:endParaRPr lang="en-GB" dirty="0">
                        <a:solidFill>
                          <a:schemeClr val="bg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64" name="TextBox 63">
                      <a:extLst>
                        <a:ext uri="{FF2B5EF4-FFF2-40B4-BE49-F238E27FC236}">
                          <a16:creationId xmlns:a16="http://schemas.microsoft.com/office/drawing/2014/main" id="{0BEA0C9A-B8DD-A1CB-14AA-B5D9E1D98FF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688870" y="4714868"/>
                      <a:ext cx="214802" cy="276999"/>
                    </a:xfrm>
                    <a:prstGeom prst="rect">
                      <a:avLst/>
                    </a:prstGeom>
                    <a:blipFill>
                      <a:blip r:embed="rId18"/>
                      <a:stretch>
                        <a:fillRect l="-22857" r="-22857" b="-888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" name="TextBox 14">
                      <a:extLst>
                        <a:ext uri="{FF2B5EF4-FFF2-40B4-BE49-F238E27FC236}">
                          <a16:creationId xmlns:a16="http://schemas.microsoft.com/office/drawing/2014/main" id="{EFE6C660-055E-A33A-D118-720813E79A4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729247" y="4714868"/>
                      <a:ext cx="290143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 algn="l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m:rPr>
                                <m:sty m:val="p"/>
                              </m:rPr>
                              <a:rPr lang="pt-BR" b="0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III</m:t>
                            </m:r>
                          </m:oMath>
                        </m:oMathPara>
                      </a14:m>
                      <a:endParaRPr lang="en-GB" dirty="0">
                        <a:solidFill>
                          <a:schemeClr val="bg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65" name="TextBox 64">
                      <a:extLst>
                        <a:ext uri="{FF2B5EF4-FFF2-40B4-BE49-F238E27FC236}">
                          <a16:creationId xmlns:a16="http://schemas.microsoft.com/office/drawing/2014/main" id="{83773F5E-6F33-278B-93DB-92962721E4E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729247" y="4714868"/>
                      <a:ext cx="290143" cy="276999"/>
                    </a:xfrm>
                    <a:prstGeom prst="rect">
                      <a:avLst/>
                    </a:prstGeom>
                    <a:blipFill>
                      <a:blip r:embed="rId19"/>
                      <a:stretch>
                        <a:fillRect l="-19149" r="-14894" b="-888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6" name="TextBox 15">
                      <a:extLst>
                        <a:ext uri="{FF2B5EF4-FFF2-40B4-BE49-F238E27FC236}">
                          <a16:creationId xmlns:a16="http://schemas.microsoft.com/office/drawing/2014/main" id="{AEA9B7D9-DFB2-D5DD-9C3A-9CFB185D6E5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745277" y="3773358"/>
                      <a:ext cx="278923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 algn="l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m:rPr>
                                <m:sty m:val="p"/>
                              </m:rPr>
                              <a:rPr lang="pt-BR" b="0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IV</m:t>
                            </m:r>
                          </m:oMath>
                        </m:oMathPara>
                      </a14:m>
                      <a:endParaRPr lang="en-GB" dirty="0">
                        <a:solidFill>
                          <a:schemeClr val="bg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66" name="TextBox 65">
                      <a:extLst>
                        <a:ext uri="{FF2B5EF4-FFF2-40B4-BE49-F238E27FC236}">
                          <a16:creationId xmlns:a16="http://schemas.microsoft.com/office/drawing/2014/main" id="{77433943-C415-6913-B8AE-05CFB24A5B2A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745277" y="3773358"/>
                      <a:ext cx="278923" cy="276999"/>
                    </a:xfrm>
                    <a:prstGeom prst="rect">
                      <a:avLst/>
                    </a:prstGeom>
                    <a:blipFill>
                      <a:blip r:embed="rId20"/>
                      <a:stretch>
                        <a:fillRect l="-17391" r="-17391" b="-869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7" name="Arc 16">
                  <a:extLst>
                    <a:ext uri="{FF2B5EF4-FFF2-40B4-BE49-F238E27FC236}">
                      <a16:creationId xmlns:a16="http://schemas.microsoft.com/office/drawing/2014/main" id="{DCC2B7FC-EC97-EB99-7769-D62C4C7AEB47}"/>
                    </a:ext>
                  </a:extLst>
                </p:cNvPr>
                <p:cNvSpPr/>
                <p:nvPr/>
              </p:nvSpPr>
              <p:spPr>
                <a:xfrm>
                  <a:off x="3569675" y="3696861"/>
                  <a:ext cx="1440000" cy="1440000"/>
                </a:xfrm>
                <a:prstGeom prst="arc">
                  <a:avLst>
                    <a:gd name="adj1" fmla="val 20599875"/>
                    <a:gd name="adj2" fmla="val 1102473"/>
                  </a:avLst>
                </a:prstGeom>
                <a:ln w="38100">
                  <a:solidFill>
                    <a:schemeClr val="bg1"/>
                  </a:solidFill>
                  <a:headEnd type="none" w="med" len="med"/>
                  <a:tailEnd type="triangle" w="med" len="med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" name="Arc 17">
                  <a:extLst>
                    <a:ext uri="{FF2B5EF4-FFF2-40B4-BE49-F238E27FC236}">
                      <a16:creationId xmlns:a16="http://schemas.microsoft.com/office/drawing/2014/main" id="{B13E1165-5206-15B1-949A-26D2F096CB6A}"/>
                    </a:ext>
                  </a:extLst>
                </p:cNvPr>
                <p:cNvSpPr/>
                <p:nvPr/>
              </p:nvSpPr>
              <p:spPr>
                <a:xfrm rot="5400000">
                  <a:off x="3569675" y="3696861"/>
                  <a:ext cx="1440000" cy="1440000"/>
                </a:xfrm>
                <a:prstGeom prst="arc">
                  <a:avLst>
                    <a:gd name="adj1" fmla="val 20599875"/>
                    <a:gd name="adj2" fmla="val 1102473"/>
                  </a:avLst>
                </a:prstGeom>
                <a:ln w="38100">
                  <a:solidFill>
                    <a:schemeClr val="bg1"/>
                  </a:solidFill>
                  <a:headEnd type="none" w="med" len="med"/>
                  <a:tailEnd type="triangle" w="med" len="med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" name="Arc 18">
                  <a:extLst>
                    <a:ext uri="{FF2B5EF4-FFF2-40B4-BE49-F238E27FC236}">
                      <a16:creationId xmlns:a16="http://schemas.microsoft.com/office/drawing/2014/main" id="{8CE2B281-23EE-9858-BDDA-C6B29396E387}"/>
                    </a:ext>
                  </a:extLst>
                </p:cNvPr>
                <p:cNvSpPr/>
                <p:nvPr/>
              </p:nvSpPr>
              <p:spPr>
                <a:xfrm rot="10800000">
                  <a:off x="3569676" y="3696861"/>
                  <a:ext cx="1440000" cy="1440000"/>
                </a:xfrm>
                <a:prstGeom prst="arc">
                  <a:avLst>
                    <a:gd name="adj1" fmla="val 20599875"/>
                    <a:gd name="adj2" fmla="val 1102473"/>
                  </a:avLst>
                </a:prstGeom>
                <a:ln w="38100">
                  <a:solidFill>
                    <a:schemeClr val="bg1"/>
                  </a:solidFill>
                  <a:headEnd type="none" w="med" len="med"/>
                  <a:tailEnd type="triangle" w="med" len="med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1ACAF92-D1BA-0C18-AF9E-191E531AB7CB}"/>
              </a:ext>
            </a:extLst>
          </p:cNvPr>
          <p:cNvGrpSpPr>
            <a:grpSpLocks noChangeAspect="1"/>
          </p:cNvGrpSpPr>
          <p:nvPr/>
        </p:nvGrpSpPr>
        <p:grpSpPr>
          <a:xfrm>
            <a:off x="6916273" y="993039"/>
            <a:ext cx="2403563" cy="3073722"/>
            <a:chOff x="1009075" y="3613416"/>
            <a:chExt cx="1947862" cy="2490963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4FABD80-2A51-F7EE-7791-C0296077FBFD}"/>
                </a:ext>
              </a:extLst>
            </p:cNvPr>
            <p:cNvGrpSpPr/>
            <p:nvPr/>
          </p:nvGrpSpPr>
          <p:grpSpPr>
            <a:xfrm>
              <a:off x="1009075" y="3613416"/>
              <a:ext cx="1947862" cy="1947862"/>
              <a:chOff x="1009075" y="3613416"/>
              <a:chExt cx="1947862" cy="1947862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8714FF74-0FEB-E0DF-7A27-1273FCB059CD}"/>
                  </a:ext>
                </a:extLst>
              </p:cNvPr>
              <p:cNvGrpSpPr/>
              <p:nvPr/>
            </p:nvGrpSpPr>
            <p:grpSpPr>
              <a:xfrm rot="16200000">
                <a:off x="1009075" y="3613416"/>
                <a:ext cx="1947862" cy="1947862"/>
                <a:chOff x="6229430" y="2397919"/>
                <a:chExt cx="1947862" cy="1947862"/>
              </a:xfrm>
            </p:grpSpPr>
            <p:pic>
              <p:nvPicPr>
                <p:cNvPr id="61" name="pg15">
                  <a:extLst>
                    <a:ext uri="{FF2B5EF4-FFF2-40B4-BE49-F238E27FC236}">
                      <a16:creationId xmlns:a16="http://schemas.microsoft.com/office/drawing/2014/main" id="{1E21137D-42C3-0225-A807-0766F72E20A7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2"/>
                  </p:custDataLst>
                </p:nvPr>
              </p:nvPicPr>
              <p:blipFill>
                <a:blip r:embed="rId21"/>
                <a:srcRect l="9491" t="10471" r="50000" b="49917"/>
                <a:stretch>
                  <a:fillRect/>
                </a:stretch>
              </p:blipFill>
              <p:spPr>
                <a:xfrm>
                  <a:off x="6287550" y="2443890"/>
                  <a:ext cx="934876" cy="914193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64" name="pg15">
                  <a:extLst>
                    <a:ext uri="{FF2B5EF4-FFF2-40B4-BE49-F238E27FC236}">
                      <a16:creationId xmlns:a16="http://schemas.microsoft.com/office/drawing/2014/main" id="{C54D3529-19FD-A6B4-8F56-2F34CDAD6756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22"/>
                <a:srcRect l="9285" t="49917" r="50207" b="10471"/>
                <a:stretch>
                  <a:fillRect/>
                </a:stretch>
              </p:blipFill>
              <p:spPr>
                <a:xfrm>
                  <a:off x="6282787" y="3354242"/>
                  <a:ext cx="934853" cy="914192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68" name="pg15">
                  <a:extLst>
                    <a:ext uri="{FF2B5EF4-FFF2-40B4-BE49-F238E27FC236}">
                      <a16:creationId xmlns:a16="http://schemas.microsoft.com/office/drawing/2014/main" id="{C332AC44-BF7B-CAF4-4B04-BCB08483D55B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4"/>
                  </p:custDataLst>
                </p:nvPr>
              </p:nvPicPr>
              <p:blipFill>
                <a:blip r:embed="rId23"/>
                <a:srcRect l="49793" t="49917" r="9827" b="10471"/>
                <a:stretch>
                  <a:fillRect/>
                </a:stretch>
              </p:blipFill>
              <p:spPr>
                <a:xfrm>
                  <a:off x="7217640" y="3354242"/>
                  <a:ext cx="931910" cy="914192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71" name="pg15">
                  <a:extLst>
                    <a:ext uri="{FF2B5EF4-FFF2-40B4-BE49-F238E27FC236}">
                      <a16:creationId xmlns:a16="http://schemas.microsoft.com/office/drawing/2014/main" id="{12B84873-6C20-D698-DF31-57BDBDE0CED2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24"/>
                <a:srcRect l="49597" t="10471" r="9827" b="49917"/>
                <a:stretch>
                  <a:fillRect/>
                </a:stretch>
              </p:blipFill>
              <p:spPr>
                <a:xfrm>
                  <a:off x="7213121" y="2443890"/>
                  <a:ext cx="936429" cy="914193"/>
                </a:xfrm>
                <a:prstGeom prst="rect">
                  <a:avLst/>
                </a:prstGeom>
                <a:ln>
                  <a:noFill/>
                </a:ln>
              </p:spPr>
            </p:pic>
            <p:cxnSp>
              <p:nvCxnSpPr>
                <p:cNvPr id="72" name="Straight Connector 71">
                  <a:extLst>
                    <a:ext uri="{FF2B5EF4-FFF2-40B4-BE49-F238E27FC236}">
                      <a16:creationId xmlns:a16="http://schemas.microsoft.com/office/drawing/2014/main" id="{E5966B5E-B68E-99BC-2DF7-DA1CBECFEC15}"/>
                    </a:ext>
                  </a:extLst>
                </p:cNvPr>
                <p:cNvCxnSpPr/>
                <p:nvPr/>
              </p:nvCxnSpPr>
              <p:spPr>
                <a:xfrm>
                  <a:off x="7219948" y="2397919"/>
                  <a:ext cx="0" cy="1947862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>
                  <a:extLst>
                    <a:ext uri="{FF2B5EF4-FFF2-40B4-BE49-F238E27FC236}">
                      <a16:creationId xmlns:a16="http://schemas.microsoft.com/office/drawing/2014/main" id="{D9306E04-96C9-9DAF-860C-DFC171EDCD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7203361" y="2382799"/>
                  <a:ext cx="0" cy="1947862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8C788472-A379-F80A-7039-8333D46301FE}"/>
                  </a:ext>
                </a:extLst>
              </p:cNvPr>
              <p:cNvGrpSpPr/>
              <p:nvPr/>
            </p:nvGrpSpPr>
            <p:grpSpPr>
              <a:xfrm>
                <a:off x="1250305" y="3855683"/>
                <a:ext cx="1440001" cy="1440000"/>
                <a:chOff x="1245189" y="3727027"/>
                <a:chExt cx="1440001" cy="1440000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0" name="TextBox 49">
                      <a:extLst>
                        <a:ext uri="{FF2B5EF4-FFF2-40B4-BE49-F238E27FC236}">
                          <a16:creationId xmlns:a16="http://schemas.microsoft.com/office/drawing/2014/main" id="{1973E930-2A54-5449-9A7A-EDD0A66147E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85510" y="3780766"/>
                      <a:ext cx="139462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 algn="l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m:rPr>
                                <m:sty m:val="p"/>
                              </m:rPr>
                              <a:rPr lang="pt-BR" b="0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I</m:t>
                            </m:r>
                          </m:oMath>
                        </m:oMathPara>
                      </a14:m>
                      <a:endParaRPr lang="en-GB" dirty="0">
                        <a:solidFill>
                          <a:schemeClr val="bg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68" name="TextBox 67">
                      <a:extLst>
                        <a:ext uri="{FF2B5EF4-FFF2-40B4-BE49-F238E27FC236}">
                          <a16:creationId xmlns:a16="http://schemas.microsoft.com/office/drawing/2014/main" id="{B86D1AD1-3867-FCF4-ADE0-FF2E8856193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385510" y="3780766"/>
                      <a:ext cx="139462" cy="276999"/>
                    </a:xfrm>
                    <a:prstGeom prst="rect">
                      <a:avLst/>
                    </a:prstGeom>
                    <a:blipFill>
                      <a:blip r:embed="rId25"/>
                      <a:stretch>
                        <a:fillRect l="-34783" r="-34783" b="-869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1" name="TextBox 50">
                      <a:extLst>
                        <a:ext uri="{FF2B5EF4-FFF2-40B4-BE49-F238E27FC236}">
                          <a16:creationId xmlns:a16="http://schemas.microsoft.com/office/drawing/2014/main" id="{CDAB7BB1-D2AF-3B4F-EA4D-922F8E45304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41427" y="4722276"/>
                      <a:ext cx="214802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 algn="l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m:rPr>
                                <m:sty m:val="p"/>
                              </m:rPr>
                              <a:rPr lang="pt-BR" b="0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II</m:t>
                            </m:r>
                          </m:oMath>
                        </m:oMathPara>
                      </a14:m>
                      <a:endParaRPr lang="en-GB" dirty="0">
                        <a:solidFill>
                          <a:schemeClr val="bg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70" name="TextBox 69">
                      <a:extLst>
                        <a:ext uri="{FF2B5EF4-FFF2-40B4-BE49-F238E27FC236}">
                          <a16:creationId xmlns:a16="http://schemas.microsoft.com/office/drawing/2014/main" id="{5037E88F-85C3-149C-D745-AFE6BE4938B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341427" y="4722276"/>
                      <a:ext cx="214802" cy="276999"/>
                    </a:xfrm>
                    <a:prstGeom prst="rect">
                      <a:avLst/>
                    </a:prstGeom>
                    <a:blipFill>
                      <a:blip r:embed="rId26"/>
                      <a:stretch>
                        <a:fillRect l="-25714" r="-20000" b="-888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2" name="TextBox 51">
                      <a:extLst>
                        <a:ext uri="{FF2B5EF4-FFF2-40B4-BE49-F238E27FC236}">
                          <a16:creationId xmlns:a16="http://schemas.microsoft.com/office/drawing/2014/main" id="{7BCF704E-59E9-8715-35A7-F9B3020501E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31004" y="4722276"/>
                      <a:ext cx="290143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 algn="l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m:rPr>
                                <m:sty m:val="p"/>
                              </m:rPr>
                              <a:rPr lang="pt-BR" b="0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III</m:t>
                            </m:r>
                          </m:oMath>
                        </m:oMathPara>
                      </a14:m>
                      <a:endParaRPr lang="en-GB" dirty="0">
                        <a:solidFill>
                          <a:schemeClr val="bg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72" name="TextBox 71">
                      <a:extLst>
                        <a:ext uri="{FF2B5EF4-FFF2-40B4-BE49-F238E27FC236}">
                          <a16:creationId xmlns:a16="http://schemas.microsoft.com/office/drawing/2014/main" id="{52822859-8494-2F49-F9B6-8747F2ED8AB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331004" y="4722276"/>
                      <a:ext cx="290143" cy="276999"/>
                    </a:xfrm>
                    <a:prstGeom prst="rect">
                      <a:avLst/>
                    </a:prstGeom>
                    <a:blipFill>
                      <a:blip r:embed="rId27"/>
                      <a:stretch>
                        <a:fillRect l="-16667" r="-14583" b="-888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4" name="TextBox 53">
                      <a:extLst>
                        <a:ext uri="{FF2B5EF4-FFF2-40B4-BE49-F238E27FC236}">
                          <a16:creationId xmlns:a16="http://schemas.microsoft.com/office/drawing/2014/main" id="{592DF93F-722F-36F6-D654-C7272114AD6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47034" y="3780766"/>
                      <a:ext cx="278923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 algn="l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m:rPr>
                                <m:sty m:val="p"/>
                              </m:rPr>
                              <a:rPr lang="pt-BR" b="0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IV</m:t>
                            </m:r>
                          </m:oMath>
                        </m:oMathPara>
                      </a14:m>
                      <a:endParaRPr lang="en-GB" dirty="0">
                        <a:solidFill>
                          <a:schemeClr val="bg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74" name="TextBox 73">
                      <a:extLst>
                        <a:ext uri="{FF2B5EF4-FFF2-40B4-BE49-F238E27FC236}">
                          <a16:creationId xmlns:a16="http://schemas.microsoft.com/office/drawing/2014/main" id="{B5DCA9FB-FEC8-7BF7-E8CD-5AB5EB69A20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347034" y="3780766"/>
                      <a:ext cx="278923" cy="276999"/>
                    </a:xfrm>
                    <a:prstGeom prst="rect">
                      <a:avLst/>
                    </a:prstGeom>
                    <a:blipFill>
                      <a:blip r:embed="rId28"/>
                      <a:stretch>
                        <a:fillRect l="-19565" r="-15217" b="-869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57" name="Arc 56">
                  <a:extLst>
                    <a:ext uri="{FF2B5EF4-FFF2-40B4-BE49-F238E27FC236}">
                      <a16:creationId xmlns:a16="http://schemas.microsoft.com/office/drawing/2014/main" id="{4094E3BD-C9C6-4269-932B-B3D4DDEBDB96}"/>
                    </a:ext>
                  </a:extLst>
                </p:cNvPr>
                <p:cNvSpPr/>
                <p:nvPr/>
              </p:nvSpPr>
              <p:spPr>
                <a:xfrm>
                  <a:off x="1245189" y="3727027"/>
                  <a:ext cx="1440000" cy="1440000"/>
                </a:xfrm>
                <a:prstGeom prst="arc">
                  <a:avLst>
                    <a:gd name="adj1" fmla="val 20599875"/>
                    <a:gd name="adj2" fmla="val 1102473"/>
                  </a:avLst>
                </a:prstGeom>
                <a:ln w="38100">
                  <a:solidFill>
                    <a:schemeClr val="bg1"/>
                  </a:solidFill>
                  <a:headEnd type="none" w="med" len="med"/>
                  <a:tailEnd type="triangle" w="med" len="med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" name="Arc 57">
                  <a:extLst>
                    <a:ext uri="{FF2B5EF4-FFF2-40B4-BE49-F238E27FC236}">
                      <a16:creationId xmlns:a16="http://schemas.microsoft.com/office/drawing/2014/main" id="{7FE27621-3B3A-509E-CFA7-2596DF30EDA0}"/>
                    </a:ext>
                  </a:extLst>
                </p:cNvPr>
                <p:cNvSpPr/>
                <p:nvPr/>
              </p:nvSpPr>
              <p:spPr>
                <a:xfrm rot="5400000">
                  <a:off x="1245189" y="3727027"/>
                  <a:ext cx="1440000" cy="1440000"/>
                </a:xfrm>
                <a:prstGeom prst="arc">
                  <a:avLst>
                    <a:gd name="adj1" fmla="val 20599875"/>
                    <a:gd name="adj2" fmla="val 1102473"/>
                  </a:avLst>
                </a:prstGeom>
                <a:ln w="38100">
                  <a:solidFill>
                    <a:schemeClr val="bg1"/>
                  </a:solidFill>
                  <a:headEnd type="none" w="med" len="med"/>
                  <a:tailEnd type="triangle" w="med" len="med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" name="Arc 59">
                  <a:extLst>
                    <a:ext uri="{FF2B5EF4-FFF2-40B4-BE49-F238E27FC236}">
                      <a16:creationId xmlns:a16="http://schemas.microsoft.com/office/drawing/2014/main" id="{D7CCC9E8-D524-758E-0B10-BDA8CEF15FA4}"/>
                    </a:ext>
                  </a:extLst>
                </p:cNvPr>
                <p:cNvSpPr/>
                <p:nvPr/>
              </p:nvSpPr>
              <p:spPr>
                <a:xfrm rot="10800000">
                  <a:off x="1245190" y="3727027"/>
                  <a:ext cx="1440000" cy="1440000"/>
                </a:xfrm>
                <a:prstGeom prst="arc">
                  <a:avLst>
                    <a:gd name="adj1" fmla="val 20599875"/>
                    <a:gd name="adj2" fmla="val 1102473"/>
                  </a:avLst>
                </a:prstGeom>
                <a:ln w="38100">
                  <a:solidFill>
                    <a:schemeClr val="bg1"/>
                  </a:solidFill>
                  <a:headEnd type="none" w="med" len="med"/>
                  <a:tailEnd type="triangle" w="med" len="med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32199F0-744B-0B47-D9FC-22366341DF8D}"/>
                </a:ext>
              </a:extLst>
            </p:cNvPr>
            <p:cNvGrpSpPr/>
            <p:nvPr/>
          </p:nvGrpSpPr>
          <p:grpSpPr>
            <a:xfrm>
              <a:off x="1203620" y="5366809"/>
              <a:ext cx="1702324" cy="737570"/>
              <a:chOff x="1203620" y="5366809"/>
              <a:chExt cx="1702324" cy="737570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C728393E-E19D-29BC-1304-565C448598B7}"/>
                  </a:ext>
                </a:extLst>
              </p:cNvPr>
              <p:cNvGrpSpPr/>
              <p:nvPr/>
            </p:nvGrpSpPr>
            <p:grpSpPr>
              <a:xfrm>
                <a:off x="1203620" y="5366809"/>
                <a:ext cx="1702324" cy="517423"/>
                <a:chOff x="1178220" y="5225453"/>
                <a:chExt cx="1702324" cy="517423"/>
              </a:xfrm>
            </p:grpSpPr>
            <p:pic>
              <p:nvPicPr>
                <p:cNvPr id="37" name="pg15">
                  <a:extLst>
                    <a:ext uri="{FF2B5EF4-FFF2-40B4-BE49-F238E27FC236}">
                      <a16:creationId xmlns:a16="http://schemas.microsoft.com/office/drawing/2014/main" id="{B807AA1E-5B3D-DA3A-6261-D02237F6AE29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1"/>
                  </p:custDataLst>
                </p:nvPr>
              </p:nvPicPr>
              <p:blipFill>
                <a:blip r:embed="rId29"/>
                <a:srcRect l="63033" t="19946" r="29528" b="7652"/>
                <a:stretch>
                  <a:fillRect/>
                </a:stretch>
              </p:blipFill>
              <p:spPr>
                <a:xfrm rot="5400000">
                  <a:off x="1824229" y="4784706"/>
                  <a:ext cx="214312" cy="1410493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8" name="TextBox 37">
                      <a:extLst>
                        <a:ext uri="{FF2B5EF4-FFF2-40B4-BE49-F238E27FC236}">
                          <a16:creationId xmlns:a16="http://schemas.microsoft.com/office/drawing/2014/main" id="{C4C1E03B-465E-4479-DD7D-D9CB8BA72AC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78220" y="5558210"/>
                      <a:ext cx="128240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 algn="l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pt-BR" sz="12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oMath>
                        </m:oMathPara>
                      </a14:m>
                      <a:endParaRPr lang="en-GB" sz="1200" dirty="0">
                        <a:solidFill>
                          <a:schemeClr val="tx2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07" name="TextBox 106">
                      <a:extLst>
                        <a:ext uri="{FF2B5EF4-FFF2-40B4-BE49-F238E27FC236}">
                          <a16:creationId xmlns:a16="http://schemas.microsoft.com/office/drawing/2014/main" id="{7D8CA793-8A13-9B84-30CF-8792A3EFACD8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178220" y="5558210"/>
                      <a:ext cx="128240" cy="184666"/>
                    </a:xfrm>
                    <a:prstGeom prst="rect">
                      <a:avLst/>
                    </a:prstGeom>
                    <a:blipFill>
                      <a:blip r:embed="rId30"/>
                      <a:stretch>
                        <a:fillRect l="-23810" r="-28571" b="-1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9" name="TextBox 38">
                      <a:extLst>
                        <a:ext uri="{FF2B5EF4-FFF2-40B4-BE49-F238E27FC236}">
                          <a16:creationId xmlns:a16="http://schemas.microsoft.com/office/drawing/2014/main" id="{381CB20F-3664-BD14-5E3C-3123CC159CC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20457" y="5558210"/>
                      <a:ext cx="128240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 algn="l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pt-BR" sz="12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oMath>
                        </m:oMathPara>
                      </a14:m>
                      <a:endParaRPr lang="en-GB" sz="1200" dirty="0">
                        <a:solidFill>
                          <a:schemeClr val="tx2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08" name="TextBox 107">
                      <a:extLst>
                        <a:ext uri="{FF2B5EF4-FFF2-40B4-BE49-F238E27FC236}">
                          <a16:creationId xmlns:a16="http://schemas.microsoft.com/office/drawing/2014/main" id="{907AF6C4-9EE3-9D85-67C3-270753C1F26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520457" y="5558210"/>
                      <a:ext cx="128240" cy="184666"/>
                    </a:xfrm>
                    <a:prstGeom prst="rect">
                      <a:avLst/>
                    </a:prstGeom>
                    <a:blipFill>
                      <a:blip r:embed="rId31"/>
                      <a:stretch>
                        <a:fillRect l="-28571" r="-28571" b="-1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1" name="TextBox 40">
                      <a:extLst>
                        <a:ext uri="{FF2B5EF4-FFF2-40B4-BE49-F238E27FC236}">
                          <a16:creationId xmlns:a16="http://schemas.microsoft.com/office/drawing/2014/main" id="{0C422F0A-12F3-C28F-A7BB-3CAD87C6E18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27916" y="5558210"/>
                      <a:ext cx="213199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 algn="l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pt-BR" sz="12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oMath>
                        </m:oMathPara>
                      </a14:m>
                      <a:endParaRPr lang="en-GB" sz="1200" dirty="0">
                        <a:solidFill>
                          <a:schemeClr val="tx2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09" name="TextBox 108">
                      <a:extLst>
                        <a:ext uri="{FF2B5EF4-FFF2-40B4-BE49-F238E27FC236}">
                          <a16:creationId xmlns:a16="http://schemas.microsoft.com/office/drawing/2014/main" id="{B26D8A33-9702-2962-3B7D-D25C2BC5F33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27916" y="5558210"/>
                      <a:ext cx="213199" cy="184666"/>
                    </a:xfrm>
                    <a:prstGeom prst="rect">
                      <a:avLst/>
                    </a:prstGeom>
                    <a:blipFill>
                      <a:blip r:embed="rId32"/>
                      <a:stretch>
                        <a:fillRect l="-14286" r="-17143" b="-1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2" name="TextBox 41">
                      <a:extLst>
                        <a:ext uri="{FF2B5EF4-FFF2-40B4-BE49-F238E27FC236}">
                          <a16:creationId xmlns:a16="http://schemas.microsoft.com/office/drawing/2014/main" id="{D5F034C9-DFE8-17E6-57B6-B9B1F1A5195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176459" y="5558210"/>
                      <a:ext cx="213199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 algn="l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pt-BR" sz="12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15</m:t>
                            </m:r>
                          </m:oMath>
                        </m:oMathPara>
                      </a14:m>
                      <a:endParaRPr lang="en-GB" sz="1200" dirty="0">
                        <a:solidFill>
                          <a:schemeClr val="tx2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10" name="TextBox 109">
                      <a:extLst>
                        <a:ext uri="{FF2B5EF4-FFF2-40B4-BE49-F238E27FC236}">
                          <a16:creationId xmlns:a16="http://schemas.microsoft.com/office/drawing/2014/main" id="{3F276768-307E-85B4-FACF-4EF78790BC9A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176459" y="5558210"/>
                      <a:ext cx="213199" cy="184666"/>
                    </a:xfrm>
                    <a:prstGeom prst="rect">
                      <a:avLst/>
                    </a:prstGeom>
                    <a:blipFill>
                      <a:blip r:embed="rId33"/>
                      <a:stretch>
                        <a:fillRect l="-14286" r="-20000" b="-1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4" name="TextBox 43">
                      <a:extLst>
                        <a:ext uri="{FF2B5EF4-FFF2-40B4-BE49-F238E27FC236}">
                          <a16:creationId xmlns:a16="http://schemas.microsoft.com/office/drawing/2014/main" id="{7F060F8C-798D-17FC-C25E-4E98A43EB9E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11877" y="5558210"/>
                      <a:ext cx="213199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 algn="l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pt-BR" sz="12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20</m:t>
                            </m:r>
                          </m:oMath>
                        </m:oMathPara>
                      </a14:m>
                      <a:endParaRPr lang="en-GB" sz="1200" dirty="0">
                        <a:solidFill>
                          <a:schemeClr val="tx2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11" name="TextBox 110">
                      <a:extLst>
                        <a:ext uri="{FF2B5EF4-FFF2-40B4-BE49-F238E27FC236}">
                          <a16:creationId xmlns:a16="http://schemas.microsoft.com/office/drawing/2014/main" id="{8B10E373-904B-3872-1068-3EA71A45CE9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511877" y="5558210"/>
                      <a:ext cx="213199" cy="184666"/>
                    </a:xfrm>
                    <a:prstGeom prst="rect">
                      <a:avLst/>
                    </a:prstGeom>
                    <a:blipFill>
                      <a:blip r:embed="rId34"/>
                      <a:stretch>
                        <a:fillRect l="-14286" r="-17143" b="-1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6" name="TextBox 45">
                      <a:extLst>
                        <a:ext uri="{FF2B5EF4-FFF2-40B4-BE49-F238E27FC236}">
                          <a16:creationId xmlns:a16="http://schemas.microsoft.com/office/drawing/2014/main" id="{F45E6B4B-C42D-EEE2-09A0-386698C7E4F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68674" y="5225453"/>
                      <a:ext cx="511870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 algn="l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pt-BR" sz="12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×</m:t>
                            </m:r>
                            <m:sSup>
                              <m:sSupPr>
                                <m:ctrlPr>
                                  <a:rPr lang="pt-BR" sz="1200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BR" sz="1200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pt-BR" sz="1200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sup>
                            </m:sSup>
                          </m:oMath>
                        </m:oMathPara>
                      </a14:m>
                      <a:endParaRPr lang="en-GB" sz="1200" dirty="0">
                        <a:solidFill>
                          <a:schemeClr val="tx2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15" name="TextBox 114">
                      <a:extLst>
                        <a:ext uri="{FF2B5EF4-FFF2-40B4-BE49-F238E27FC236}">
                          <a16:creationId xmlns:a16="http://schemas.microsoft.com/office/drawing/2014/main" id="{980246A7-EEBD-8AD0-0882-203418859326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368674" y="5225453"/>
                      <a:ext cx="511870" cy="184666"/>
                    </a:xfrm>
                    <a:prstGeom prst="rect">
                      <a:avLst/>
                    </a:prstGeom>
                    <a:blipFill>
                      <a:blip r:embed="rId35"/>
                      <a:stretch>
                        <a:fillRect l="-4762" b="-645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3D1ADBBC-ECD0-2330-1A5F-BE4190D5A69C}"/>
                      </a:ext>
                    </a:extLst>
                  </p:cNvPr>
                  <p:cNvSpPr txBox="1"/>
                  <p:nvPr/>
                </p:nvSpPr>
                <p:spPr>
                  <a:xfrm>
                    <a:off x="1485430" y="5876753"/>
                    <a:ext cx="978217" cy="22762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type m:val="lin"/>
                              <m:ctrlPr>
                                <a:rPr lang="pt-BR" sz="12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pt-BR" sz="12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2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pt-BR" sz="12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𝑎𝑝𝑡</m:t>
                                  </m:r>
                                </m:sub>
                              </m:sSub>
                            </m:num>
                            <m:den>
                              <m:d>
                                <m:dPr>
                                  <m:ctrlPr>
                                    <a:rPr lang="pt-BR" sz="12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GB" sz="1200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pt-BR" sz="1200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  <m:sSub>
                                    <m:sSubPr>
                                      <m:ctrlPr>
                                        <a:rPr lang="pt-BR" sz="1200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sz="1200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𝐻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pt-BR" sz="1200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t-BR" sz="1200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pt-BR" sz="1200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sub>
                                  </m:sSub>
                                </m:e>
                              </m:d>
                            </m:den>
                          </m:f>
                        </m:oMath>
                      </m:oMathPara>
                    </a14:m>
                    <a:endParaRPr lang="en-GB" sz="1200" dirty="0">
                      <a:solidFill>
                        <a:schemeClr val="tx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9" name="TextBox 158">
                    <a:extLst>
                      <a:ext uri="{FF2B5EF4-FFF2-40B4-BE49-F238E27FC236}">
                        <a16:creationId xmlns:a16="http://schemas.microsoft.com/office/drawing/2014/main" id="{14338673-4F0A-AE9D-3798-6EC792ECC82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85430" y="5876753"/>
                    <a:ext cx="978217" cy="227626"/>
                  </a:xfrm>
                  <a:prstGeom prst="rect">
                    <a:avLst/>
                  </a:prstGeom>
                  <a:blipFill>
                    <a:blip r:embed="rId36"/>
                    <a:stretch>
                      <a:fillRect l="-3125" t="-121622" b="-19729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A46FB678-6824-8FFA-BD6E-051C90B17D57}"/>
              </a:ext>
            </a:extLst>
          </p:cNvPr>
          <p:cNvSpPr txBox="1"/>
          <p:nvPr/>
        </p:nvSpPr>
        <p:spPr>
          <a:xfrm>
            <a:off x="620965" y="4171951"/>
            <a:ext cx="5661302" cy="19627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400050" indent="-400050" algn="just" fontAlgn="base">
              <a:buFont typeface="+mj-lt"/>
              <a:buAutoNum type="romanUcPeriod"/>
            </a:pPr>
            <a:r>
              <a:rPr lang="en-GB" dirty="0"/>
              <a:t>Beginning of vortex formation</a:t>
            </a:r>
          </a:p>
          <a:p>
            <a:pPr marL="400050" indent="-400050" algn="just" fontAlgn="base">
              <a:buFont typeface="+mj-lt"/>
              <a:buAutoNum type="romanUcPeriod"/>
            </a:pPr>
            <a:endParaRPr lang="en-GB" dirty="0"/>
          </a:p>
          <a:p>
            <a:pPr marL="400050" indent="-400050" algn="just" fontAlgn="base">
              <a:buFont typeface="+mj-lt"/>
              <a:buAutoNum type="romanUcPeriod"/>
            </a:pPr>
            <a:r>
              <a:rPr lang="en-GB" dirty="0">
                <a:solidFill>
                  <a:srgbClr val="BF00BF"/>
                </a:solidFill>
              </a:rPr>
              <a:t>The first row of vortices is fully formed</a:t>
            </a:r>
          </a:p>
          <a:p>
            <a:pPr marL="400050" indent="-400050" algn="just" fontAlgn="base">
              <a:buFont typeface="+mj-lt"/>
              <a:buAutoNum type="romanUcPeriod"/>
            </a:pPr>
            <a:endParaRPr lang="en-GB" dirty="0"/>
          </a:p>
          <a:p>
            <a:pPr marL="400050" indent="-400050" algn="just" fontAlgn="base">
              <a:buFont typeface="+mj-lt"/>
              <a:buAutoNum type="romanUcPeriod"/>
            </a:pPr>
            <a:r>
              <a:rPr lang="en-GB" dirty="0">
                <a:solidFill>
                  <a:srgbClr val="FF0000"/>
                </a:solidFill>
              </a:rPr>
              <a:t>The mixed state front reaches the aperture radius</a:t>
            </a:r>
          </a:p>
          <a:p>
            <a:pPr marL="400050" indent="-400050" algn="just" fontAlgn="base">
              <a:buFont typeface="+mj-lt"/>
              <a:buAutoNum type="romanUcPeriod"/>
            </a:pPr>
            <a:endParaRPr lang="en-GB" dirty="0"/>
          </a:p>
          <a:p>
            <a:pPr marL="400050" indent="-400050" algn="just" fontAlgn="base">
              <a:buFont typeface="+mj-lt"/>
              <a:buAutoNum type="romanUcPeriod"/>
            </a:pPr>
            <a:r>
              <a:rPr lang="en-GB" dirty="0">
                <a:solidFill>
                  <a:srgbClr val="FF7F0E"/>
                </a:solidFill>
              </a:rPr>
              <a:t>End of vortex formation and phase transition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80032E8-BA5A-0625-47B4-452094B70D46}"/>
                  </a:ext>
                </a:extLst>
              </p:cNvPr>
              <p:cNvSpPr txBox="1"/>
              <p:nvPr/>
            </p:nvSpPr>
            <p:spPr>
              <a:xfrm>
                <a:off x="6434003" y="1050147"/>
                <a:ext cx="527452" cy="501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solidFill>
                                <a:srgbClr val="64A1CB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sz="1400" b="0" i="1" smtClean="0">
                                  <a:solidFill>
                                    <a:srgbClr val="64A1C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sz="1400" b="0" i="0" smtClean="0">
                                  <a:solidFill>
                                    <a:srgbClr val="64A1CB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pt-BR" sz="1400" b="0" i="0" smtClean="0">
                                  <a:solidFill>
                                    <a:srgbClr val="64A1CB"/>
                                  </a:solidFill>
                                  <a:latin typeface="Cambria Math" panose="02040503050406030204" pitchFamily="18" charset="0"/>
                                </a:rPr>
                                <m:t>apt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1400" i="1">
                                  <a:solidFill>
                                    <a:srgbClr val="64A1C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1400" i="1">
                                  <a:solidFill>
                                    <a:srgbClr val="64A1CB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sSub>
                            <m:sSubPr>
                              <m:ctrlPr>
                                <a:rPr lang="pt-BR" sz="1400" b="0" i="1" smtClean="0">
                                  <a:solidFill>
                                    <a:srgbClr val="64A1C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400" b="0" i="1" smtClean="0">
                                  <a:solidFill>
                                    <a:srgbClr val="64A1CB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pt-BR" sz="1400" b="0" i="1" smtClean="0">
                                      <a:solidFill>
                                        <a:srgbClr val="64A1C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400" b="0" i="1" smtClean="0">
                                      <a:solidFill>
                                        <a:srgbClr val="64A1CB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pt-BR" sz="1400" b="0" i="1" smtClean="0">
                                      <a:solidFill>
                                        <a:srgbClr val="64A1CB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sub>
                          </m:sSub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64A1CB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80032E8-BA5A-0625-47B4-452094B70D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4003" y="1050147"/>
                <a:ext cx="527452" cy="501804"/>
              </a:xfrm>
              <a:prstGeom prst="rect">
                <a:avLst/>
              </a:prstGeom>
              <a:blipFill>
                <a:blip r:embed="rId37"/>
                <a:stretch>
                  <a:fillRect b="-60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56D9D3BF-A379-D41A-2474-FD666F4B7645}"/>
              </a:ext>
            </a:extLst>
          </p:cNvPr>
          <p:cNvGrpSpPr/>
          <p:nvPr/>
        </p:nvGrpSpPr>
        <p:grpSpPr>
          <a:xfrm>
            <a:off x="6769100" y="4453533"/>
            <a:ext cx="4742186" cy="1646084"/>
            <a:chOff x="6769100" y="4453533"/>
            <a:chExt cx="4742186" cy="1646084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AF1D4D1-3AA5-1C2C-D9E2-16528749A406}"/>
                </a:ext>
              </a:extLst>
            </p:cNvPr>
            <p:cNvSpPr txBox="1"/>
            <p:nvPr/>
          </p:nvSpPr>
          <p:spPr>
            <a:xfrm>
              <a:off x="7099873" y="4818054"/>
              <a:ext cx="3214415" cy="83099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>
              <a:spAutoFit/>
            </a:bodyPr>
            <a:lstStyle/>
            <a:p>
              <a:r>
                <a:rPr lang="pt-BR" dirty="0"/>
                <a:t>Flux penetrates only when there is </a:t>
              </a:r>
              <a:r>
                <a:rPr lang="pt-BR" b="1" dirty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enough room </a:t>
              </a:r>
              <a:r>
                <a:rPr lang="pt-BR" dirty="0"/>
                <a:t>for vortices in the mixed state</a:t>
              </a:r>
              <a:endParaRPr lang="en-GB" dirty="0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5DCCE48C-7B3B-D170-B7A1-B75FF3DDBCF4}"/>
                </a:ext>
              </a:extLst>
            </p:cNvPr>
            <p:cNvSpPr/>
            <p:nvPr/>
          </p:nvSpPr>
          <p:spPr>
            <a:xfrm>
              <a:off x="6769100" y="4521200"/>
              <a:ext cx="4742186" cy="14931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5" name="Picture 2" descr="It I Fits I Sits - The Little Seedling">
              <a:extLst>
                <a:ext uri="{FF2B5EF4-FFF2-40B4-BE49-F238E27FC236}">
                  <a16:creationId xmlns:a16="http://schemas.microsoft.com/office/drawing/2014/main" id="{36BB0963-95A1-6E8D-DD7F-E18011302C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65201" y="4453533"/>
              <a:ext cx="1646084" cy="1646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0" name="Date Placeholder 3">
            <a:extLst>
              <a:ext uri="{FF2B5EF4-FFF2-40B4-BE49-F238E27FC236}">
                <a16:creationId xmlns:a16="http://schemas.microsoft.com/office/drawing/2014/main" id="{E38F22D8-59A2-BE46-902F-388E6C0C8D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13733" y="6424993"/>
            <a:ext cx="1053399" cy="365125"/>
          </a:xfrm>
        </p:spPr>
        <p:txBody>
          <a:bodyPr/>
          <a:lstStyle/>
          <a:p>
            <a:r>
              <a:rPr lang="en-US" dirty="0"/>
              <a:t>21 September 2026</a:t>
            </a:r>
          </a:p>
        </p:txBody>
      </p:sp>
      <p:sp>
        <p:nvSpPr>
          <p:cNvPr id="43" name="Footer Placeholder 4">
            <a:extLst>
              <a:ext uri="{FF2B5EF4-FFF2-40B4-BE49-F238E27FC236}">
                <a16:creationId xmlns:a16="http://schemas.microsoft.com/office/drawing/2014/main" id="{296888B6-A42A-0BBD-0424-3D6DA5FB8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5352" y="6424993"/>
            <a:ext cx="8401320" cy="365125"/>
          </a:xfrm>
        </p:spPr>
        <p:txBody>
          <a:bodyPr/>
          <a:lstStyle/>
          <a:p>
            <a:r>
              <a:rPr lang="en-GB" dirty="0"/>
              <a:t>G. T. Telles and A. L. Macpherson | Modelling flux vortex dynamics in type-II superconductors under a thermal gradient-driven phase transition with closed cooling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680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DF61C-BCC6-A112-7DFF-1261480B3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114">
            <a:extLst>
              <a:ext uri="{FF2B5EF4-FFF2-40B4-BE49-F238E27FC236}">
                <a16:creationId xmlns:a16="http://schemas.microsoft.com/office/drawing/2014/main" id="{68A989B5-4E96-3CC0-7628-BEE8C2653E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55" b="6556"/>
          <a:stretch>
            <a:fillRect/>
          </a:stretch>
        </p:blipFill>
        <p:spPr>
          <a:xfrm>
            <a:off x="8170171" y="1139558"/>
            <a:ext cx="3108961" cy="2171667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7A4BEB-8BCD-3619-BE04-6EDCDDDD0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7D5AFB7-03FD-CB82-776E-7BAA8639E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493399"/>
          </a:xfrm>
        </p:spPr>
        <p:txBody>
          <a:bodyPr/>
          <a:lstStyle/>
          <a:p>
            <a:r>
              <a:rPr lang="en-US" dirty="0"/>
              <a:t>Simulations vs. Experiments: matching behavior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4428A40D-9D9E-DA91-C3CD-1D164889D2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13733" y="6424993"/>
            <a:ext cx="1053399" cy="365125"/>
          </a:xfrm>
        </p:spPr>
        <p:txBody>
          <a:bodyPr/>
          <a:lstStyle/>
          <a:p>
            <a:r>
              <a:rPr lang="en-US" dirty="0"/>
              <a:t>21 September 2026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928CEDB-D514-17D9-C148-6D57CD4BC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5352" y="6424993"/>
            <a:ext cx="8401320" cy="365125"/>
          </a:xfrm>
        </p:spPr>
        <p:txBody>
          <a:bodyPr/>
          <a:lstStyle/>
          <a:p>
            <a:r>
              <a:rPr lang="en-GB" dirty="0"/>
              <a:t>G. T. Telles and A. L. Macpherson | Modelling flux vortex dynamics in type-II superconductors under a thermal gradient-driven phase transition with closed cooling topology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F01DD8-87CB-A445-7BD8-D3114E6DEE3E}"/>
              </a:ext>
            </a:extLst>
          </p:cNvPr>
          <p:cNvSpPr txBox="1"/>
          <p:nvPr/>
        </p:nvSpPr>
        <p:spPr>
          <a:xfrm>
            <a:off x="4268673" y="6176027"/>
            <a:ext cx="7484173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pt-BR" sz="1100" dirty="0"/>
              <a:t>MFL schematic and some of the data by D. Turner: </a:t>
            </a:r>
            <a:r>
              <a:rPr lang="pt-BR" sz="1100" dirty="0">
                <a:hlinkClick r:id="rId3"/>
              </a:rPr>
              <a:t>https://proceedings.jacow.org/srf2023/papers/mopmb003.pdf</a:t>
            </a:r>
            <a:r>
              <a:rPr lang="pt-BR" sz="1100" dirty="0"/>
              <a:t>  </a:t>
            </a:r>
            <a:endParaRPr lang="en-GB" sz="1100" dirty="0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41EE4427-1023-AD72-F435-201AE83760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4943" y="1148816"/>
            <a:ext cx="3004544" cy="2364707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5ADC3BB5-BBC4-81B0-4DED-149CD46EE11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1705" y="1473363"/>
            <a:ext cx="3567088" cy="3984179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7F6A00A0-8F76-3DA5-7B19-4288A8DCFF8C}"/>
              </a:ext>
            </a:extLst>
          </p:cNvPr>
          <p:cNvSpPr txBox="1"/>
          <p:nvPr/>
        </p:nvSpPr>
        <p:spPr>
          <a:xfrm rot="16200000">
            <a:off x="7276211" y="1895432"/>
            <a:ext cx="159794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BR" sz="1200" dirty="0">
                <a:solidFill>
                  <a:schemeClr val="tx2"/>
                </a:solidFill>
              </a:rPr>
              <a:t>Expulsion Ratio, ER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FBA18D3-484E-9EB6-5B9C-78D85BF60175}"/>
              </a:ext>
            </a:extLst>
          </p:cNvPr>
          <p:cNvSpPr txBox="1"/>
          <p:nvPr/>
        </p:nvSpPr>
        <p:spPr>
          <a:xfrm>
            <a:off x="576058" y="1159878"/>
            <a:ext cx="268022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pt-BR" dirty="0"/>
              <a:t>Magnetic Flux Lens (MFL)</a:t>
            </a:r>
            <a:endParaRPr lang="en-GB" dirty="0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B1B512BF-4A1A-4617-0B24-F4C115245071}"/>
              </a:ext>
            </a:extLst>
          </p:cNvPr>
          <p:cNvGrpSpPr/>
          <p:nvPr/>
        </p:nvGrpSpPr>
        <p:grpSpPr>
          <a:xfrm>
            <a:off x="3539643" y="1159119"/>
            <a:ext cx="623469" cy="623469"/>
            <a:chOff x="6028253" y="4361129"/>
            <a:chExt cx="623469" cy="623469"/>
          </a:xfrm>
        </p:grpSpPr>
        <p:pic>
          <p:nvPicPr>
            <p:cNvPr id="88" name="Picture 87">
              <a:hlinkClick r:id="rId3"/>
              <a:extLst>
                <a:ext uri="{FF2B5EF4-FFF2-40B4-BE49-F238E27FC236}">
                  <a16:creationId xmlns:a16="http://schemas.microsoft.com/office/drawing/2014/main" id="{1AA97A1F-3C4B-D03C-BC5A-449E9D035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28253" y="4361129"/>
              <a:ext cx="623469" cy="623469"/>
            </a:xfrm>
            <a:prstGeom prst="rect">
              <a:avLst/>
            </a:prstGeom>
          </p:spPr>
        </p:pic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E6F385D0-E749-026E-3DE7-80A560838C8A}"/>
                </a:ext>
              </a:extLst>
            </p:cNvPr>
            <p:cNvSpPr/>
            <p:nvPr/>
          </p:nvSpPr>
          <p:spPr>
            <a:xfrm>
              <a:off x="6288088" y="4603750"/>
              <a:ext cx="107950" cy="1349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900" dirty="0">
                  <a:solidFill>
                    <a:srgbClr val="2A0927"/>
                  </a:solidFill>
                </a:rPr>
                <a:t>2</a:t>
              </a:r>
              <a:endParaRPr lang="en-GB" dirty="0">
                <a:solidFill>
                  <a:srgbClr val="2A0927"/>
                </a:solidFill>
              </a:endParaRP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95F5C522-ADDB-70C9-7C14-1C0F30378F0D}"/>
              </a:ext>
            </a:extLst>
          </p:cNvPr>
          <p:cNvSpPr txBox="1"/>
          <p:nvPr/>
        </p:nvSpPr>
        <p:spPr>
          <a:xfrm>
            <a:off x="9031711" y="3305192"/>
            <a:ext cx="159794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BR" sz="1200" dirty="0">
                <a:solidFill>
                  <a:schemeClr val="tx2"/>
                </a:solidFill>
              </a:rPr>
              <a:t>Magnetic Field / mT</a:t>
            </a:r>
            <a:endParaRPr lang="en-GB" sz="1200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8021C918-A359-3A08-5293-2DA591480992}"/>
                  </a:ext>
                </a:extLst>
              </p:cNvPr>
              <p:cNvSpPr txBox="1"/>
              <p:nvPr/>
            </p:nvSpPr>
            <p:spPr>
              <a:xfrm>
                <a:off x="8429374" y="1267700"/>
                <a:ext cx="2008229" cy="24865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pt-BR" sz="1200" dirty="0">
                    <a:solidFill>
                      <a:srgbClr val="CD39CD"/>
                    </a:solidFill>
                  </a:rPr>
                  <a:t>Full expulsion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1200" b="0" i="1" smtClean="0">
                            <a:solidFill>
                              <a:srgbClr val="CD39CD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1200" b="0" i="1" smtClean="0">
                                <a:solidFill>
                                  <a:srgbClr val="CD39CD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pt-BR" sz="1200" b="0" i="1" smtClean="0">
                                    <a:solidFill>
                                      <a:srgbClr val="CD39CD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sz="1200" b="0" i="1" smtClean="0">
                                    <a:solidFill>
                                      <a:srgbClr val="CD39CD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pt-BR" sz="1200" b="0" i="1" smtClean="0">
                                    <a:solidFill>
                                      <a:srgbClr val="CD39CD"/>
                                    </a:solidFill>
                                    <a:latin typeface="Cambria Math" panose="02040503050406030204" pitchFamily="18" charset="0"/>
                                  </a:rPr>
                                  <m:t>𝑠𝑐</m:t>
                                </m:r>
                              </m:sub>
                            </m:sSub>
                            <m:r>
                              <a:rPr lang="pt-BR" sz="1200" b="0" i="1" smtClean="0">
                                <a:solidFill>
                                  <a:srgbClr val="CD39CD"/>
                                </a:solidFill>
                                <a:latin typeface="Cambria Math" panose="02040503050406030204" pitchFamily="18" charset="0"/>
                              </a:rPr>
                              <m:t>/</m:t>
                            </m:r>
                            <m:sSub>
                              <m:sSubPr>
                                <m:ctrlPr>
                                  <a:rPr lang="pt-BR" sz="1200" b="0" i="1" smtClean="0">
                                    <a:solidFill>
                                      <a:srgbClr val="CD39CD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sz="1200" b="0" i="1" smtClean="0">
                                    <a:solidFill>
                                      <a:srgbClr val="CD39CD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pt-BR" sz="1200" b="0" i="1" smtClean="0">
                                    <a:solidFill>
                                      <a:srgbClr val="CD39CD"/>
                                    </a:solidFill>
                                    <a:latin typeface="Cambria Math" panose="02040503050406030204" pitchFamily="18" charset="0"/>
                                  </a:rPr>
                                  <m:t>𝑎𝑝𝑡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pt-BR" sz="1200" b="0" i="1" smtClean="0">
                            <a:solidFill>
                              <a:srgbClr val="CD39CD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1200" dirty="0">
                  <a:solidFill>
                    <a:srgbClr val="CD39CD"/>
                  </a:solidFill>
                </a:endParaRPr>
              </a:p>
            </p:txBody>
          </p:sp>
        </mc:Choice>
        <mc:Fallback xmlns="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8021C918-A359-3A08-5293-2DA5914809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9374" y="1267700"/>
                <a:ext cx="2008229" cy="248658"/>
              </a:xfrm>
              <a:prstGeom prst="rect">
                <a:avLst/>
              </a:prstGeom>
              <a:blipFill>
                <a:blip r:embed="rId7"/>
                <a:stretch>
                  <a:fillRect l="-4863" t="-2439" b="-268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B43559B-8841-36A1-589C-C94481127449}"/>
              </a:ext>
            </a:extLst>
          </p:cNvPr>
          <p:cNvGrpSpPr>
            <a:grpSpLocks noChangeAspect="1"/>
          </p:cNvGrpSpPr>
          <p:nvPr/>
        </p:nvGrpSpPr>
        <p:grpSpPr>
          <a:xfrm>
            <a:off x="10191525" y="2543101"/>
            <a:ext cx="872824" cy="540465"/>
            <a:chOff x="7750064" y="4241040"/>
            <a:chExt cx="1082920" cy="670560"/>
          </a:xfrm>
        </p:grpSpPr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BE42A8E3-FDFC-CBCF-F4D3-1A45204113C3}"/>
                </a:ext>
              </a:extLst>
            </p:cNvPr>
            <p:cNvSpPr/>
            <p:nvPr/>
          </p:nvSpPr>
          <p:spPr>
            <a:xfrm>
              <a:off x="7750064" y="4241040"/>
              <a:ext cx="1082920" cy="6705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2A092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pt-BR" sz="1400" dirty="0">
                  <a:solidFill>
                    <a:srgbClr val="2A0927"/>
                  </a:solidFill>
                </a:rPr>
                <a:t>TDGL</a:t>
              </a:r>
            </a:p>
            <a:p>
              <a:pPr algn="r"/>
              <a:r>
                <a:rPr lang="pt-BR" sz="1400" dirty="0">
                  <a:solidFill>
                    <a:srgbClr val="2A0927"/>
                  </a:solidFill>
                </a:rPr>
                <a:t>MFL</a:t>
              </a:r>
              <a:endParaRPr lang="en-GB" sz="1400" dirty="0">
                <a:solidFill>
                  <a:srgbClr val="2A0927"/>
                </a:solidFill>
              </a:endParaRP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1FECF018-E729-E743-E3DB-3DCBCCA55948}"/>
                </a:ext>
              </a:extLst>
            </p:cNvPr>
            <p:cNvSpPr/>
            <p:nvPr/>
          </p:nvSpPr>
          <p:spPr>
            <a:xfrm>
              <a:off x="7924542" y="4394745"/>
              <a:ext cx="108000" cy="108000"/>
            </a:xfrm>
            <a:prstGeom prst="ellipse">
              <a:avLst/>
            </a:prstGeom>
            <a:solidFill>
              <a:srgbClr val="2A0927"/>
            </a:solidFill>
            <a:ln>
              <a:solidFill>
                <a:srgbClr val="2A092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635A083E-62B2-E756-68FF-F8A4FF60C529}"/>
                </a:ext>
              </a:extLst>
            </p:cNvPr>
            <p:cNvSpPr/>
            <p:nvPr/>
          </p:nvSpPr>
          <p:spPr>
            <a:xfrm>
              <a:off x="8070062" y="4683657"/>
              <a:ext cx="108000" cy="108000"/>
            </a:xfrm>
            <a:prstGeom prst="rect">
              <a:avLst/>
            </a:prstGeom>
            <a:solidFill>
              <a:srgbClr val="008000"/>
            </a:solidFill>
            <a:ln>
              <a:solidFill>
                <a:srgbClr val="008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8647A204-EFFD-B968-7CE1-56D7BDE5C77B}"/>
                </a:ext>
              </a:extLst>
            </p:cNvPr>
            <p:cNvSpPr/>
            <p:nvPr/>
          </p:nvSpPr>
          <p:spPr>
            <a:xfrm>
              <a:off x="8033676" y="4649152"/>
              <a:ext cx="108000" cy="108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8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4EDEDD25-6636-F36C-9B2E-FA2409902575}"/>
                </a:ext>
              </a:extLst>
            </p:cNvPr>
            <p:cNvSpPr/>
            <p:nvPr/>
          </p:nvSpPr>
          <p:spPr>
            <a:xfrm>
              <a:off x="7883919" y="4683657"/>
              <a:ext cx="108000" cy="108000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746EA164-E6F0-5BBC-AA39-629A09E776A3}"/>
                </a:ext>
              </a:extLst>
            </p:cNvPr>
            <p:cNvSpPr/>
            <p:nvPr/>
          </p:nvSpPr>
          <p:spPr>
            <a:xfrm>
              <a:off x="7847533" y="4649152"/>
              <a:ext cx="108000" cy="108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DAEC08AF-DD6B-E387-791A-BA2E3356BF4F}"/>
                  </a:ext>
                </a:extLst>
              </p:cNvPr>
              <p:cNvSpPr txBox="1"/>
              <p:nvPr/>
            </p:nvSpPr>
            <p:spPr>
              <a:xfrm>
                <a:off x="4694943" y="3780395"/>
                <a:ext cx="7221554" cy="18964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pt-BR" dirty="0"/>
                  <a:t>MFL and TDGL show ER goes </a:t>
                </a:r>
                <a:r>
                  <a:rPr lang="pt-BR" b="1" dirty="0">
                    <a:solidFill>
                      <a:schemeClr val="accent2"/>
                    </a:solidFill>
                  </a:rPr>
                  <a:t>up with </a:t>
                </a:r>
                <a14:m>
                  <m:oMath xmlns:m="http://schemas.openxmlformats.org/officeDocument/2006/math">
                    <m:r>
                      <a:rPr lang="pt-BR" b="1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𝛁</m:t>
                    </m:r>
                    <m:r>
                      <a:rPr lang="pt-BR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r>
                  <a:rPr lang="pt-BR" b="1" dirty="0">
                    <a:solidFill>
                      <a:schemeClr val="accent2"/>
                    </a:solidFill>
                  </a:rPr>
                  <a:t> </a:t>
                </a:r>
                <a:r>
                  <a:rPr lang="pt-BR" dirty="0"/>
                  <a:t>and </a:t>
                </a:r>
                <a:r>
                  <a:rPr lang="pt-BR" b="1" dirty="0">
                    <a:solidFill>
                      <a:schemeClr val="accent2"/>
                    </a:solidFill>
                  </a:rPr>
                  <a:t>down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pt-BR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sub>
                    </m:sSub>
                  </m:oMath>
                </a14:m>
                <a:r>
                  <a:rPr lang="pt-BR" dirty="0"/>
                  <a:t> 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endParaRPr lang="pt-BR" dirty="0"/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pt-BR" dirty="0"/>
                  <a:t>Results should be </a:t>
                </a:r>
                <a:r>
                  <a:rPr lang="pt-BR" b="1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comparable </a:t>
                </a:r>
                <a:r>
                  <a:rPr lang="pt-BR" dirty="0"/>
                  <a:t>if scaled accordingly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pt-BR" sz="1600" b="1" dirty="0">
                    <a:solidFill>
                      <a:schemeClr val="accent3"/>
                    </a:solidFill>
                  </a:rPr>
                  <a:t>Scaling factor </a:t>
                </a:r>
                <a:r>
                  <a:rPr lang="pt-BR" sz="1600" dirty="0"/>
                  <a:t>depends 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1600" b="0" i="1">
                        <a:latin typeface="Cambria Math" panose="02040503050406030204" pitchFamily="18" charset="0"/>
                      </a:rPr>
                      <m:t>∇</m:t>
                    </m:r>
                    <m:r>
                      <a:rPr lang="pt-BR" sz="1600" b="0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sz="16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1600" b="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pt-BR" sz="1600" b="0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pt-BR" sz="16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1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pt-BR" sz="1600" b="0" i="1" smtClean="0">
                            <a:latin typeface="Cambria Math" panose="02040503050406030204" pitchFamily="18" charset="0"/>
                          </a:rPr>
                          <m:t>𝑠𝑐</m:t>
                        </m:r>
                      </m:sub>
                    </m:sSub>
                    <m:r>
                      <a:rPr lang="pt-BR" sz="1600" b="0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pt-BR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1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pt-BR" sz="1600" b="0" i="1" smtClean="0">
                            <a:latin typeface="Cambria Math" panose="02040503050406030204" pitchFamily="18" charset="0"/>
                          </a:rPr>
                          <m:t>𝑎𝑝𝑡</m:t>
                        </m:r>
                      </m:sub>
                    </m:sSub>
                  </m:oMath>
                </a14:m>
                <a:r>
                  <a:rPr lang="en-GB" sz="1600" dirty="0"/>
                  <a:t> (studies ongoing)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GB" sz="16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Proper scaling will allow mapping experiments to simulations 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endParaRPr lang="en-GB" dirty="0"/>
              </a:p>
            </p:txBody>
          </p:sp>
        </mc:Choice>
        <mc:Fallback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DAEC08AF-DD6B-E387-791A-BA2E3356BF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4943" y="3780395"/>
                <a:ext cx="7221554" cy="1896417"/>
              </a:xfrm>
              <a:prstGeom prst="rect">
                <a:avLst/>
              </a:prstGeom>
              <a:blipFill>
                <a:blip r:embed="rId8"/>
                <a:stretch>
                  <a:fillRect l="-1772" t="-4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1" name="TextBox 130">
            <a:extLst>
              <a:ext uri="{FF2B5EF4-FFF2-40B4-BE49-F238E27FC236}">
                <a16:creationId xmlns:a16="http://schemas.microsoft.com/office/drawing/2014/main" id="{82FC27F2-53CC-D66F-FF8B-1F53F655150C}"/>
              </a:ext>
            </a:extLst>
          </p:cNvPr>
          <p:cNvSpPr txBox="1"/>
          <p:nvPr/>
        </p:nvSpPr>
        <p:spPr>
          <a:xfrm>
            <a:off x="4988699" y="1228901"/>
            <a:ext cx="7146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rgbClr val="2A0927"/>
                </a:solidFill>
              </a:rPr>
              <a:t>MFL</a:t>
            </a:r>
          </a:p>
        </p:txBody>
      </p:sp>
      <p:pic>
        <p:nvPicPr>
          <p:cNvPr id="135" name="Picture 134">
            <a:extLst>
              <a:ext uri="{FF2B5EF4-FFF2-40B4-BE49-F238E27FC236}">
                <a16:creationId xmlns:a16="http://schemas.microsoft.com/office/drawing/2014/main" id="{68745159-D824-9A72-C9BD-132D4C82A3C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102325" y="1753186"/>
            <a:ext cx="1521130" cy="985048"/>
          </a:xfrm>
          <a:prstGeom prst="rect">
            <a:avLst/>
          </a:prstGeom>
          <a:ln>
            <a:solidFill>
              <a:srgbClr val="2A0927"/>
            </a:solidFill>
          </a:ln>
        </p:spPr>
      </p:pic>
      <p:sp>
        <p:nvSpPr>
          <p:cNvPr id="130" name="TextBox 129">
            <a:extLst>
              <a:ext uri="{FF2B5EF4-FFF2-40B4-BE49-F238E27FC236}">
                <a16:creationId xmlns:a16="http://schemas.microsoft.com/office/drawing/2014/main" id="{A490E9A1-5A33-80E7-EB40-5A9712B0BB54}"/>
              </a:ext>
            </a:extLst>
          </p:cNvPr>
          <p:cNvSpPr txBox="1"/>
          <p:nvPr/>
        </p:nvSpPr>
        <p:spPr>
          <a:xfrm>
            <a:off x="6862890" y="2135554"/>
            <a:ext cx="7146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>
                <a:solidFill>
                  <a:srgbClr val="2A0927"/>
                </a:solidFill>
              </a:rPr>
              <a:t>TDGL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9E1D9-8013-B6C9-C24A-9BF968E03D07}"/>
              </a:ext>
            </a:extLst>
          </p:cNvPr>
          <p:cNvSpPr txBox="1"/>
          <p:nvPr/>
        </p:nvSpPr>
        <p:spPr>
          <a:xfrm>
            <a:off x="638933" y="5724414"/>
            <a:ext cx="1123792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BR" dirty="0"/>
              <a:t>Beyond the scaling factor, </a:t>
            </a:r>
            <a:r>
              <a:rPr lang="pt-BR" b="1" dirty="0">
                <a:solidFill>
                  <a:schemeClr val="accent2"/>
                </a:solidFill>
              </a:rPr>
              <a:t>flux trapping</a:t>
            </a:r>
            <a:r>
              <a:rPr lang="pt-BR" dirty="0">
                <a:solidFill>
                  <a:schemeClr val="accent2"/>
                </a:solidFill>
              </a:rPr>
              <a:t> </a:t>
            </a:r>
            <a:r>
              <a:rPr lang="pt-BR" dirty="0"/>
              <a:t>and </a:t>
            </a:r>
            <a:r>
              <a:rPr lang="pt-BR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extrinsic thermal current sources </a:t>
            </a:r>
            <a:r>
              <a:rPr lang="pt-BR" dirty="0"/>
              <a:t>also have to be considered.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32160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00E7B-C8B7-CCDA-DE9F-2CA13E179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04CD8-BFD4-5355-F06B-3BF8F4C25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8D2F298-40C3-6E85-5DEE-51E764769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493399"/>
          </a:xfrm>
        </p:spPr>
        <p:txBody>
          <a:bodyPr/>
          <a:lstStyle/>
          <a:p>
            <a:r>
              <a:rPr lang="en-US" dirty="0"/>
              <a:t>More defects means more trapped field (ongoing)</a:t>
            </a:r>
          </a:p>
        </p:txBody>
      </p:sp>
      <p:pic>
        <p:nvPicPr>
          <p:cNvPr id="4" name="pg12">
            <a:extLst>
              <a:ext uri="{FF2B5EF4-FFF2-40B4-BE49-F238E27FC236}">
                <a16:creationId xmlns:a16="http://schemas.microsoft.com/office/drawing/2014/main" id="{7E087842-EF93-8A65-B5D7-8C7685E9B47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 l="6105" b="3894"/>
          <a:stretch>
            <a:fillRect/>
          </a:stretch>
        </p:blipFill>
        <p:spPr>
          <a:xfrm>
            <a:off x="768350" y="1580815"/>
            <a:ext cx="8174718" cy="41836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0AA1B85-18E4-EF89-B689-1940D25857F6}"/>
                  </a:ext>
                </a:extLst>
              </p:cNvPr>
              <p:cNvSpPr txBox="1"/>
              <p:nvPr/>
            </p:nvSpPr>
            <p:spPr>
              <a:xfrm rot="16200000">
                <a:off x="-388407" y="3539891"/>
                <a:ext cx="17648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:r>
                  <a:rPr lang="pt-BR" dirty="0">
                    <a:solidFill>
                      <a:schemeClr val="tx2"/>
                    </a:solidFill>
                  </a:rPr>
                  <a:t>Aperture flux /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pt-BR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GB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0AA1B85-18E4-EF89-B689-1940D25857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388407" y="3539891"/>
                <a:ext cx="1764842" cy="276999"/>
              </a:xfrm>
              <a:prstGeom prst="rect">
                <a:avLst/>
              </a:prstGeom>
              <a:blipFill>
                <a:blip r:embed="rId9"/>
                <a:stretch>
                  <a:fillRect l="-28261" t="-2076" r="-50000" b="-83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>
            <a:extLst>
              <a:ext uri="{FF2B5EF4-FFF2-40B4-BE49-F238E27FC236}">
                <a16:creationId xmlns:a16="http://schemas.microsoft.com/office/drawing/2014/main" id="{C1EAA71C-4C82-7EEA-67DB-5AC31CFE252E}"/>
              </a:ext>
            </a:extLst>
          </p:cNvPr>
          <p:cNvSpPr txBox="1"/>
          <p:nvPr/>
        </p:nvSpPr>
        <p:spPr>
          <a:xfrm>
            <a:off x="3089506" y="2466735"/>
            <a:ext cx="150041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pt-BR" dirty="0"/>
              <a:t>Defect Density</a:t>
            </a:r>
            <a:endParaRPr lang="en-GB" dirty="0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43AF30D-73C0-B69A-BD73-150E6800EB98}"/>
              </a:ext>
            </a:extLst>
          </p:cNvPr>
          <p:cNvCxnSpPr>
            <a:cxnSpLocks/>
          </p:cNvCxnSpPr>
          <p:nvPr/>
        </p:nvCxnSpPr>
        <p:spPr>
          <a:xfrm>
            <a:off x="4771217" y="2229250"/>
            <a:ext cx="0" cy="10289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FEC0C27-A78F-2EE4-D886-BAD402E4D986}"/>
              </a:ext>
            </a:extLst>
          </p:cNvPr>
          <p:cNvCxnSpPr>
            <a:cxnSpLocks/>
          </p:cNvCxnSpPr>
          <p:nvPr/>
        </p:nvCxnSpPr>
        <p:spPr>
          <a:xfrm>
            <a:off x="8833332" y="1685339"/>
            <a:ext cx="195578" cy="1362"/>
          </a:xfrm>
          <a:prstGeom prst="straightConnector1">
            <a:avLst/>
          </a:prstGeom>
          <a:ln w="12700">
            <a:solidFill>
              <a:srgbClr val="C480C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183D278D-32F8-C19B-1719-22A3B62B1CFE}"/>
              </a:ext>
            </a:extLst>
          </p:cNvPr>
          <p:cNvCxnSpPr>
            <a:cxnSpLocks/>
          </p:cNvCxnSpPr>
          <p:nvPr/>
        </p:nvCxnSpPr>
        <p:spPr>
          <a:xfrm>
            <a:off x="8833332" y="2426887"/>
            <a:ext cx="1597124" cy="1362"/>
          </a:xfrm>
          <a:prstGeom prst="straightConnector1">
            <a:avLst/>
          </a:prstGeom>
          <a:ln w="12700">
            <a:solidFill>
              <a:srgbClr val="99CB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29910CDE-5E31-4828-EB3A-E3F313215D48}"/>
              </a:ext>
            </a:extLst>
          </p:cNvPr>
          <p:cNvCxnSpPr>
            <a:cxnSpLocks/>
          </p:cNvCxnSpPr>
          <p:nvPr/>
        </p:nvCxnSpPr>
        <p:spPr>
          <a:xfrm>
            <a:off x="8833332" y="3004387"/>
            <a:ext cx="195578" cy="1362"/>
          </a:xfrm>
          <a:prstGeom prst="straightConnector1">
            <a:avLst/>
          </a:prstGeom>
          <a:ln w="12700">
            <a:solidFill>
              <a:srgbClr val="C1595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EF265870-D625-42AC-0A48-04B8423937D6}"/>
              </a:ext>
            </a:extLst>
          </p:cNvPr>
          <p:cNvCxnSpPr>
            <a:cxnSpLocks/>
          </p:cNvCxnSpPr>
          <p:nvPr/>
        </p:nvCxnSpPr>
        <p:spPr>
          <a:xfrm>
            <a:off x="8838973" y="3901052"/>
            <a:ext cx="1597124" cy="1362"/>
          </a:xfrm>
          <a:prstGeom prst="straightConnector1">
            <a:avLst/>
          </a:prstGeom>
          <a:ln w="12700">
            <a:solidFill>
              <a:srgbClr val="96C69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080E48DC-2E83-A92E-EA51-FA86683931AD}"/>
              </a:ext>
            </a:extLst>
          </p:cNvPr>
          <p:cNvCxnSpPr>
            <a:cxnSpLocks/>
          </p:cNvCxnSpPr>
          <p:nvPr/>
        </p:nvCxnSpPr>
        <p:spPr>
          <a:xfrm>
            <a:off x="8838973" y="4491164"/>
            <a:ext cx="195578" cy="1362"/>
          </a:xfrm>
          <a:prstGeom prst="straightConnector1">
            <a:avLst/>
          </a:prstGeom>
          <a:ln w="12700">
            <a:solidFill>
              <a:srgbClr val="6B7CD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pg27">
            <a:extLst>
              <a:ext uri="{FF2B5EF4-FFF2-40B4-BE49-F238E27FC236}">
                <a16:creationId xmlns:a16="http://schemas.microsoft.com/office/drawing/2014/main" id="{58753633-C388-19E2-0F55-191E56CE435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rcRect l="30781" t="18419" r="36972" b="18280"/>
          <a:stretch>
            <a:fillRect/>
          </a:stretch>
        </p:blipFill>
        <p:spPr>
          <a:xfrm>
            <a:off x="9059550" y="982337"/>
            <a:ext cx="1445829" cy="1419046"/>
          </a:xfrm>
          <a:prstGeom prst="rect">
            <a:avLst/>
          </a:prstGeom>
        </p:spPr>
      </p:pic>
      <p:pic>
        <p:nvPicPr>
          <p:cNvPr id="62" name="pg27">
            <a:extLst>
              <a:ext uri="{FF2B5EF4-FFF2-40B4-BE49-F238E27FC236}">
                <a16:creationId xmlns:a16="http://schemas.microsoft.com/office/drawing/2014/main" id="{C43D82CD-1508-7EC8-4343-4BA0F2C0898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rcRect l="31018" t="18419" r="36972" b="17670"/>
          <a:stretch>
            <a:fillRect/>
          </a:stretch>
        </p:blipFill>
        <p:spPr>
          <a:xfrm>
            <a:off x="10502403" y="1662580"/>
            <a:ext cx="1435178" cy="1432740"/>
          </a:xfrm>
          <a:prstGeom prst="rect">
            <a:avLst/>
          </a:prstGeom>
        </p:spPr>
      </p:pic>
      <p:pic>
        <p:nvPicPr>
          <p:cNvPr id="63" name="pg27">
            <a:extLst>
              <a:ext uri="{FF2B5EF4-FFF2-40B4-BE49-F238E27FC236}">
                <a16:creationId xmlns:a16="http://schemas.microsoft.com/office/drawing/2014/main" id="{BC4BF271-3F90-B7F0-7FCA-DFFDAB1E112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l="31018" t="18419" r="36972" b="17670"/>
          <a:stretch>
            <a:fillRect/>
          </a:stretch>
        </p:blipFill>
        <p:spPr>
          <a:xfrm>
            <a:off x="9064875" y="2448280"/>
            <a:ext cx="1435178" cy="1432740"/>
          </a:xfrm>
          <a:prstGeom prst="rect">
            <a:avLst/>
          </a:prstGeom>
        </p:spPr>
      </p:pic>
      <p:pic>
        <p:nvPicPr>
          <p:cNvPr id="65" name="pg27">
            <a:extLst>
              <a:ext uri="{FF2B5EF4-FFF2-40B4-BE49-F238E27FC236}">
                <a16:creationId xmlns:a16="http://schemas.microsoft.com/office/drawing/2014/main" id="{521DC1E6-2999-CE2B-855D-931C11A3862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l="30781" t="18419" r="36640" b="17670"/>
          <a:stretch>
            <a:fillRect/>
          </a:stretch>
        </p:blipFill>
        <p:spPr>
          <a:xfrm>
            <a:off x="10489640" y="3213411"/>
            <a:ext cx="1460704" cy="1432740"/>
          </a:xfrm>
          <a:prstGeom prst="rect">
            <a:avLst/>
          </a:prstGeom>
        </p:spPr>
      </p:pic>
      <p:pic>
        <p:nvPicPr>
          <p:cNvPr id="66" name="pg27">
            <a:extLst>
              <a:ext uri="{FF2B5EF4-FFF2-40B4-BE49-F238E27FC236}">
                <a16:creationId xmlns:a16="http://schemas.microsoft.com/office/drawing/2014/main" id="{BF6DCC34-7EBF-F039-5936-332D21B90F6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rcRect l="30449" t="18419" r="36972" b="18280"/>
          <a:stretch>
            <a:fillRect/>
          </a:stretch>
        </p:blipFill>
        <p:spPr>
          <a:xfrm>
            <a:off x="9052112" y="3922786"/>
            <a:ext cx="1460704" cy="1419046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41BDF8A0-9D2D-9139-B809-8164DBD65F7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893442" y="4757150"/>
            <a:ext cx="979690" cy="10557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D1E2B610-C559-401C-E1A4-C782A8CCD017}"/>
                  </a:ext>
                </a:extLst>
              </p:cNvPr>
              <p:cNvSpPr txBox="1"/>
              <p:nvPr/>
            </p:nvSpPr>
            <p:spPr>
              <a:xfrm>
                <a:off x="10489640" y="5130014"/>
                <a:ext cx="395621" cy="3704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105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05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sz="105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105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sSub>
                            <m:sSubPr>
                              <m:ctrlPr>
                                <a:rPr lang="pt-BR" sz="105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05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pt-BR" sz="105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05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pt-BR" sz="105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sub>
                          </m:sSub>
                        </m:den>
                      </m:f>
                    </m:oMath>
                  </m:oMathPara>
                </a14:m>
                <a:endParaRPr lang="en-GB" sz="105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D1E2B610-C559-401C-E1A4-C782A8CCD0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9640" y="5130014"/>
                <a:ext cx="395621" cy="370422"/>
              </a:xfrm>
              <a:prstGeom prst="rect">
                <a:avLst/>
              </a:prstGeom>
              <a:blipFill>
                <a:blip r:embed="rId16"/>
                <a:stretch>
                  <a:fillRect t="-5000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CF940321-451E-2AF0-B10A-E921A4BCC9CA}"/>
                  </a:ext>
                </a:extLst>
              </p:cNvPr>
              <p:cNvSpPr txBox="1"/>
              <p:nvPr/>
            </p:nvSpPr>
            <p:spPr>
              <a:xfrm>
                <a:off x="11890413" y="5130014"/>
                <a:ext cx="203710" cy="3499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105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sz="105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05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pt-BR" sz="105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BR" sz="105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05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pt-BR" sz="105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05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pt-BR" sz="105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sub>
                          </m:sSub>
                        </m:den>
                      </m:f>
                    </m:oMath>
                  </m:oMathPara>
                </a14:m>
                <a:endParaRPr lang="en-GB" sz="105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CF940321-451E-2AF0-B10A-E921A4BCC9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0413" y="5130014"/>
                <a:ext cx="203710" cy="349904"/>
              </a:xfrm>
              <a:prstGeom prst="rect">
                <a:avLst/>
              </a:prstGeom>
              <a:blipFill>
                <a:blip r:embed="rId17"/>
                <a:stretch>
                  <a:fillRect l="-15152" t="-5263" b="-70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1C8993E-5D06-4D17-9E71-50FCB4A9C0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13733" y="6424993"/>
            <a:ext cx="1053399" cy="365125"/>
          </a:xfrm>
        </p:spPr>
        <p:txBody>
          <a:bodyPr/>
          <a:lstStyle/>
          <a:p>
            <a:r>
              <a:rPr lang="en-US" dirty="0"/>
              <a:t>21 September 2026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F31CD92-0509-39EF-725C-1EA082F7F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5352" y="6424993"/>
            <a:ext cx="8401320" cy="365125"/>
          </a:xfrm>
        </p:spPr>
        <p:txBody>
          <a:bodyPr/>
          <a:lstStyle/>
          <a:p>
            <a:r>
              <a:rPr lang="en-GB" dirty="0"/>
              <a:t>G. T. Telles and A. L. Macpherson | Modelling flux vortex dynamics in type-II superconductors under a thermal gradient-driven phase transition with closed cooling topology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DD23DF-59B0-AABF-CFBB-0D009ACF8B3D}"/>
              </a:ext>
            </a:extLst>
          </p:cNvPr>
          <p:cNvSpPr txBox="1"/>
          <p:nvPr/>
        </p:nvSpPr>
        <p:spPr>
          <a:xfrm>
            <a:off x="1404902" y="5965466"/>
            <a:ext cx="938219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pt-BR" dirty="0"/>
              <a:t>As expected, dense </a:t>
            </a:r>
            <a:r>
              <a:rPr lang="pt-BR" b="1" dirty="0">
                <a:solidFill>
                  <a:schemeClr val="accent2"/>
                </a:solidFill>
              </a:rPr>
              <a:t>pinning landscapes</a:t>
            </a:r>
            <a:r>
              <a:rPr lang="pt-BR" b="1" dirty="0"/>
              <a:t> </a:t>
            </a:r>
            <a:r>
              <a:rPr lang="pt-BR" dirty="0"/>
              <a:t>can have a significant impact on the trapped flux.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74046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AFDCB-16E4-EC7B-B0B5-79A0255D7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FBC5E-2E99-82A1-3B00-85C654901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Summary and Outlook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362312-256D-2B2E-64BE-EE7FA9C84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FF590AF-55C0-9632-D23F-F5DF5AE7BD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13733" y="6424993"/>
            <a:ext cx="1053399" cy="365125"/>
          </a:xfrm>
        </p:spPr>
        <p:txBody>
          <a:bodyPr/>
          <a:lstStyle/>
          <a:p>
            <a:r>
              <a:rPr lang="en-US" dirty="0"/>
              <a:t>21 September 2026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CFCE4FA-32D7-5723-0A05-F9262C2D8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5352" y="6424993"/>
            <a:ext cx="8401320" cy="365125"/>
          </a:xfrm>
        </p:spPr>
        <p:txBody>
          <a:bodyPr/>
          <a:lstStyle/>
          <a:p>
            <a:r>
              <a:rPr lang="en-GB" dirty="0"/>
              <a:t>G. T. Telles and A. L. Macpherson | Modelling flux vortex dynamics in type-II superconductors under a thermal gradient-driven phase transition with closed cooling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9805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C576C-644F-0148-C671-505E29AAE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628FE7-72F6-C307-20A6-BC8168BFE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97D9C45-09A9-D6F3-2D10-106CACEFB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493399"/>
          </a:xfrm>
        </p:spPr>
        <p:txBody>
          <a:bodyPr/>
          <a:lstStyle/>
          <a:p>
            <a:r>
              <a:rPr lang="en-US" dirty="0"/>
              <a:t>Summary and Outlook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B2FB198-AD2F-88F7-BDE2-0F803DCDEB70}"/>
              </a:ext>
            </a:extLst>
          </p:cNvPr>
          <p:cNvCxnSpPr>
            <a:cxnSpLocks/>
          </p:cNvCxnSpPr>
          <p:nvPr/>
        </p:nvCxnSpPr>
        <p:spPr>
          <a:xfrm>
            <a:off x="407988" y="6373812"/>
            <a:ext cx="113760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40B6B0BA-FBD3-5E7F-64B8-C15C29895E2D}"/>
              </a:ext>
            </a:extLst>
          </p:cNvPr>
          <p:cNvGrpSpPr/>
          <p:nvPr/>
        </p:nvGrpSpPr>
        <p:grpSpPr>
          <a:xfrm>
            <a:off x="8159510" y="1049867"/>
            <a:ext cx="3529860" cy="2158999"/>
            <a:chOff x="8159510" y="1049867"/>
            <a:chExt cx="3529860" cy="2158999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E27585B7-3D15-899C-1376-8B06EFB42002}"/>
                </a:ext>
              </a:extLst>
            </p:cNvPr>
            <p:cNvSpPr/>
            <p:nvPr/>
          </p:nvSpPr>
          <p:spPr>
            <a:xfrm>
              <a:off x="8159510" y="1049867"/>
              <a:ext cx="3529860" cy="2158999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F798160-2F40-E215-548E-99B2D5DBE13B}"/>
                </a:ext>
              </a:extLst>
            </p:cNvPr>
            <p:cNvSpPr txBox="1"/>
            <p:nvPr/>
          </p:nvSpPr>
          <p:spPr>
            <a:xfrm>
              <a:off x="9341748" y="1358900"/>
              <a:ext cx="116538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pt-BR" sz="2400" u="sng" dirty="0">
                  <a:solidFill>
                    <a:srgbClr val="2A0927"/>
                  </a:solidFill>
                </a:rPr>
                <a:t>Ongoing</a:t>
              </a:r>
              <a:endParaRPr lang="en-GB" sz="2400" u="sng" dirty="0">
                <a:solidFill>
                  <a:srgbClr val="2A0927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7E29919-8FA1-1065-847C-B5F216423023}"/>
                </a:ext>
              </a:extLst>
            </p:cNvPr>
            <p:cNvSpPr txBox="1"/>
            <p:nvPr/>
          </p:nvSpPr>
          <p:spPr>
            <a:xfrm>
              <a:off x="8555032" y="2007940"/>
              <a:ext cx="2893141" cy="830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85750" indent="-285750" algn="l">
                <a:buFont typeface="Wingdings" panose="05000000000000000000" pitchFamily="2" charset="2"/>
                <a:buChar char="Ø"/>
              </a:pPr>
              <a:r>
                <a:rPr lang="pt-BR" dirty="0">
                  <a:solidFill>
                    <a:srgbClr val="2A0927"/>
                  </a:solidFill>
                </a:rPr>
                <a:t>Scaling factor definition</a:t>
              </a:r>
            </a:p>
            <a:p>
              <a:pPr marL="285750" indent="-285750" algn="l">
                <a:buFont typeface="Wingdings" panose="05000000000000000000" pitchFamily="2" charset="2"/>
                <a:buChar char="Ø"/>
              </a:pPr>
              <a:endParaRPr lang="pt-BR" dirty="0">
                <a:solidFill>
                  <a:srgbClr val="2A0927"/>
                </a:solidFill>
              </a:endParaRPr>
            </a:p>
            <a:p>
              <a:pPr marL="285750" indent="-285750" algn="l">
                <a:buFont typeface="Wingdings" panose="05000000000000000000" pitchFamily="2" charset="2"/>
                <a:buChar char="Ø"/>
              </a:pPr>
              <a:r>
                <a:rPr lang="pt-BR" dirty="0">
                  <a:solidFill>
                    <a:srgbClr val="2A0927"/>
                  </a:solidFill>
                </a:rPr>
                <a:t>Pinning landscapes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E1EFDB-C479-9183-DCCD-B1889BE87134}"/>
              </a:ext>
            </a:extLst>
          </p:cNvPr>
          <p:cNvGrpSpPr/>
          <p:nvPr/>
        </p:nvGrpSpPr>
        <p:grpSpPr>
          <a:xfrm>
            <a:off x="8166101" y="3429000"/>
            <a:ext cx="3529860" cy="2768596"/>
            <a:chOff x="8166101" y="3429000"/>
            <a:chExt cx="3529860" cy="276859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2EE4B5F9-6C92-548A-0B7D-AEA8BE9CAF21}"/>
                </a:ext>
              </a:extLst>
            </p:cNvPr>
            <p:cNvSpPr/>
            <p:nvPr/>
          </p:nvSpPr>
          <p:spPr>
            <a:xfrm>
              <a:off x="8166101" y="3429000"/>
              <a:ext cx="3529860" cy="276859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D8D2FF2-3814-4882-40EE-46E43F45D818}"/>
                </a:ext>
              </a:extLst>
            </p:cNvPr>
            <p:cNvSpPr txBox="1"/>
            <p:nvPr/>
          </p:nvSpPr>
          <p:spPr>
            <a:xfrm>
              <a:off x="9171830" y="3690951"/>
              <a:ext cx="150522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pt-BR" sz="2400" u="sng" dirty="0">
                  <a:solidFill>
                    <a:srgbClr val="4F4F54"/>
                  </a:solidFill>
                </a:rPr>
                <a:t>Next Steps</a:t>
              </a:r>
              <a:endParaRPr lang="en-GB" sz="2400" u="sng" dirty="0">
                <a:solidFill>
                  <a:srgbClr val="4F4F54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C8300C9-91AB-87AB-69A9-137BF26E24D9}"/>
                </a:ext>
              </a:extLst>
            </p:cNvPr>
            <p:cNvSpPr txBox="1"/>
            <p:nvPr/>
          </p:nvSpPr>
          <p:spPr>
            <a:xfrm>
              <a:off x="8555031" y="4260106"/>
              <a:ext cx="2893141" cy="16619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pt-BR" dirty="0">
                  <a:solidFill>
                    <a:srgbClr val="4F4F54"/>
                  </a:solidFill>
                </a:rPr>
                <a:t>Thin films, multilayers</a:t>
              </a:r>
            </a:p>
            <a:p>
              <a:pPr marL="285750" indent="-285750" algn="l">
                <a:buFont typeface="Wingdings" panose="05000000000000000000" pitchFamily="2" charset="2"/>
                <a:buChar char="Ø"/>
              </a:pPr>
              <a:endParaRPr lang="pt-BR" dirty="0">
                <a:solidFill>
                  <a:srgbClr val="4F4F54"/>
                </a:solidFill>
              </a:endParaRPr>
            </a:p>
            <a:p>
              <a:pPr marL="285750" indent="-285750" algn="l">
                <a:buFont typeface="Wingdings" panose="05000000000000000000" pitchFamily="2" charset="2"/>
                <a:buChar char="Ø"/>
              </a:pPr>
              <a:r>
                <a:rPr lang="pt-BR" dirty="0">
                  <a:solidFill>
                    <a:srgbClr val="4F4F54"/>
                  </a:solidFill>
                </a:rPr>
                <a:t>3D environment</a:t>
              </a:r>
            </a:p>
            <a:p>
              <a:pPr marL="285750" indent="-285750" algn="l">
                <a:buFont typeface="Wingdings" panose="05000000000000000000" pitchFamily="2" charset="2"/>
                <a:buChar char="Ø"/>
              </a:pPr>
              <a:endParaRPr lang="pt-BR" dirty="0">
                <a:solidFill>
                  <a:srgbClr val="4F4F54"/>
                </a:solidFill>
              </a:endParaRPr>
            </a:p>
            <a:p>
              <a:pPr marL="285750" indent="-285750" algn="l">
                <a:buFont typeface="Wingdings" panose="05000000000000000000" pitchFamily="2" charset="2"/>
                <a:buChar char="Ø"/>
              </a:pPr>
              <a:r>
                <a:rPr lang="pt-BR" dirty="0">
                  <a:solidFill>
                    <a:srgbClr val="4F4F54"/>
                  </a:solidFill>
                </a:rPr>
                <a:t>Extrinsic thermal currents and external field sources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ED3271C-22D7-EEF7-4744-98D21D1156D0}"/>
              </a:ext>
            </a:extLst>
          </p:cNvPr>
          <p:cNvGrpSpPr/>
          <p:nvPr/>
        </p:nvGrpSpPr>
        <p:grpSpPr>
          <a:xfrm>
            <a:off x="492742" y="4893178"/>
            <a:ext cx="7364891" cy="1247749"/>
            <a:chOff x="492742" y="4893178"/>
            <a:chExt cx="7364891" cy="1247749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847993EE-CCDE-0951-3D29-9D28CA47F350}"/>
                </a:ext>
              </a:extLst>
            </p:cNvPr>
            <p:cNvSpPr/>
            <p:nvPr/>
          </p:nvSpPr>
          <p:spPr>
            <a:xfrm>
              <a:off x="492742" y="4893178"/>
              <a:ext cx="7364891" cy="1247749"/>
            </a:xfrm>
            <a:prstGeom prst="roundRect">
              <a:avLst/>
            </a:prstGeom>
            <a:solidFill>
              <a:srgbClr val="FFD5D5"/>
            </a:solidFill>
            <a:ln>
              <a:solidFill>
                <a:srgbClr val="C00000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C00000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B4DC84B-12B3-5732-A485-47A98FB11CA0}"/>
                </a:ext>
              </a:extLst>
            </p:cNvPr>
            <p:cNvSpPr txBox="1"/>
            <p:nvPr/>
          </p:nvSpPr>
          <p:spPr>
            <a:xfrm>
              <a:off x="797720" y="4986416"/>
              <a:ext cx="2976777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pt-BR" sz="2000" dirty="0">
                  <a:solidFill>
                    <a:srgbClr val="C00000"/>
                  </a:solidFill>
                </a:rPr>
                <a:t>Main take-away message: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5B79D5C-D7BF-67AD-D652-2CDC085C4F76}"/>
                </a:ext>
              </a:extLst>
            </p:cNvPr>
            <p:cNvSpPr txBox="1"/>
            <p:nvPr/>
          </p:nvSpPr>
          <p:spPr>
            <a:xfrm>
              <a:off x="1213987" y="5387431"/>
              <a:ext cx="5925106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dirty="0">
                  <a:solidFill>
                    <a:srgbClr val="C00000"/>
                  </a:solidFill>
                </a:rPr>
                <a:t>Closed-topology cooling facilitates flux penetration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dirty="0">
                  <a:solidFill>
                    <a:srgbClr val="C00000"/>
                  </a:solidFill>
                </a:rPr>
                <a:t>Negative impact in the performance of SRF cavities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3E1AD17-B979-FF87-DCA5-3D7AD59BFF31}"/>
              </a:ext>
            </a:extLst>
          </p:cNvPr>
          <p:cNvGrpSpPr/>
          <p:nvPr/>
        </p:nvGrpSpPr>
        <p:grpSpPr>
          <a:xfrm>
            <a:off x="496039" y="1049867"/>
            <a:ext cx="3529860" cy="3572933"/>
            <a:chOff x="496039" y="1049867"/>
            <a:chExt cx="3529860" cy="3572933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9F3BB949-7756-D804-3888-5A2E92174E2E}"/>
                </a:ext>
              </a:extLst>
            </p:cNvPr>
            <p:cNvSpPr/>
            <p:nvPr/>
          </p:nvSpPr>
          <p:spPr>
            <a:xfrm>
              <a:off x="496039" y="1049867"/>
              <a:ext cx="3529860" cy="3572933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3959ADC-238B-B5E8-F105-2989E528772C}"/>
                </a:ext>
              </a:extLst>
            </p:cNvPr>
            <p:cNvSpPr txBox="1"/>
            <p:nvPr/>
          </p:nvSpPr>
          <p:spPr>
            <a:xfrm>
              <a:off x="1062724" y="1358900"/>
              <a:ext cx="239649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pt-BR" sz="2400" u="sng" dirty="0">
                  <a:solidFill>
                    <a:srgbClr val="245158"/>
                  </a:solidFill>
                </a:rPr>
                <a:t>Thermal Gradient</a:t>
              </a:r>
              <a:endParaRPr lang="en-GB" sz="2400" u="sng" dirty="0">
                <a:solidFill>
                  <a:srgbClr val="245158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F27ED13-1B10-B348-39C6-770335580C56}"/>
                </a:ext>
              </a:extLst>
            </p:cNvPr>
            <p:cNvSpPr txBox="1"/>
            <p:nvPr/>
          </p:nvSpPr>
          <p:spPr>
            <a:xfrm>
              <a:off x="944033" y="2091848"/>
              <a:ext cx="2963333" cy="22159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85750" indent="-285750" algn="l">
                <a:buFont typeface="Wingdings" panose="05000000000000000000" pitchFamily="2" charset="2"/>
                <a:buChar char="Ø"/>
              </a:pPr>
              <a:r>
                <a:rPr lang="pt-BR" dirty="0">
                  <a:solidFill>
                    <a:srgbClr val="245158"/>
                  </a:solidFill>
                </a:rPr>
                <a:t>Cool-down conditions affect the mixed state</a:t>
              </a:r>
            </a:p>
            <a:p>
              <a:pPr marL="285750" indent="-285750" algn="l">
                <a:buFont typeface="Wingdings" panose="05000000000000000000" pitchFamily="2" charset="2"/>
                <a:buChar char="Ø"/>
              </a:pPr>
              <a:endParaRPr lang="pt-BR" dirty="0">
                <a:solidFill>
                  <a:srgbClr val="245158"/>
                </a:solidFill>
              </a:endParaRPr>
            </a:p>
            <a:p>
              <a:pPr marL="285750" indent="-285750" algn="l">
                <a:buFont typeface="Wingdings" panose="05000000000000000000" pitchFamily="2" charset="2"/>
                <a:buChar char="Ø"/>
              </a:pPr>
              <a:r>
                <a:rPr lang="pt-BR" dirty="0">
                  <a:solidFill>
                    <a:srgbClr val="245158"/>
                  </a:solidFill>
                </a:rPr>
                <a:t>Vortices form within the mixed state</a:t>
              </a:r>
            </a:p>
            <a:p>
              <a:pPr marL="285750" indent="-285750" algn="l">
                <a:buFont typeface="Wingdings" panose="05000000000000000000" pitchFamily="2" charset="2"/>
                <a:buChar char="Ø"/>
              </a:pPr>
              <a:endParaRPr lang="pt-BR" dirty="0">
                <a:solidFill>
                  <a:srgbClr val="245158"/>
                </a:solidFill>
              </a:endParaRPr>
            </a:p>
            <a:p>
              <a:pPr marL="285750" indent="-285750" algn="l">
                <a:buFont typeface="Wingdings" panose="05000000000000000000" pitchFamily="2" charset="2"/>
                <a:buChar char="Ø"/>
              </a:pPr>
              <a:r>
                <a:rPr lang="pt-BR" dirty="0">
                  <a:solidFill>
                    <a:srgbClr val="245158"/>
                  </a:solidFill>
                </a:rPr>
                <a:t>Quality factor and performance drop</a:t>
              </a:r>
              <a:endParaRPr lang="en-GB" dirty="0">
                <a:solidFill>
                  <a:srgbClr val="245158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40BBAED-B746-B606-1C6C-F34E87D898C2}"/>
                </a:ext>
              </a:extLst>
            </p:cNvPr>
            <p:cNvSpPr txBox="1"/>
            <p:nvPr/>
          </p:nvSpPr>
          <p:spPr>
            <a:xfrm>
              <a:off x="1782048" y="1728232"/>
              <a:ext cx="957842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1100" dirty="0">
                  <a:solidFill>
                    <a:srgbClr val="245158"/>
                  </a:solidFill>
                </a:rPr>
                <a:t>(analytic)</a:t>
              </a:r>
              <a:endParaRPr lang="en-GB" sz="1100" dirty="0">
                <a:solidFill>
                  <a:srgbClr val="245158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DFBE621-7072-2389-96AB-1E9E3767B0D9}"/>
              </a:ext>
            </a:extLst>
          </p:cNvPr>
          <p:cNvGrpSpPr/>
          <p:nvPr/>
        </p:nvGrpSpPr>
        <p:grpSpPr>
          <a:xfrm>
            <a:off x="4327774" y="1049868"/>
            <a:ext cx="3529860" cy="3572932"/>
            <a:chOff x="4327774" y="1049868"/>
            <a:chExt cx="3529860" cy="3572932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BC33B4FD-5426-F517-FFD3-C40644B60252}"/>
                </a:ext>
              </a:extLst>
            </p:cNvPr>
            <p:cNvSpPr/>
            <p:nvPr/>
          </p:nvSpPr>
          <p:spPr>
            <a:xfrm>
              <a:off x="4327774" y="1049868"/>
              <a:ext cx="3529860" cy="357293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5BFB32E-AAF8-6755-40E0-DD4AAA2439B2}"/>
                </a:ext>
              </a:extLst>
            </p:cNvPr>
            <p:cNvSpPr txBox="1"/>
            <p:nvPr/>
          </p:nvSpPr>
          <p:spPr>
            <a:xfrm>
              <a:off x="4955982" y="1358900"/>
              <a:ext cx="227344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pt-BR" sz="2400" u="sng" dirty="0">
                  <a:solidFill>
                    <a:srgbClr val="2A0927"/>
                  </a:solidFill>
                </a:rPr>
                <a:t>Closed Topology</a:t>
              </a:r>
              <a:endParaRPr lang="en-GB" sz="2400" u="sng" dirty="0">
                <a:solidFill>
                  <a:srgbClr val="2A0927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EFEFAE7-2ED3-3824-90FB-8D9490D9B995}"/>
                </a:ext>
              </a:extLst>
            </p:cNvPr>
            <p:cNvSpPr txBox="1"/>
            <p:nvPr/>
          </p:nvSpPr>
          <p:spPr>
            <a:xfrm>
              <a:off x="4858926" y="2091848"/>
              <a:ext cx="2629841" cy="22159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85750" indent="-285750" algn="l">
                <a:buFont typeface="Wingdings" panose="05000000000000000000" pitchFamily="2" charset="2"/>
                <a:buChar char="Ø"/>
              </a:pPr>
              <a:r>
                <a:rPr lang="pt-BR" dirty="0">
                  <a:solidFill>
                    <a:srgbClr val="2A0927"/>
                  </a:solidFill>
                </a:rPr>
                <a:t>Inner magnetic flux is compressed</a:t>
              </a:r>
            </a:p>
            <a:p>
              <a:pPr marL="285750" indent="-285750" algn="l">
                <a:buFont typeface="Wingdings" panose="05000000000000000000" pitchFamily="2" charset="2"/>
                <a:buChar char="Ø"/>
              </a:pPr>
              <a:endParaRPr lang="pt-BR" dirty="0">
                <a:solidFill>
                  <a:srgbClr val="2A0927"/>
                </a:solidFill>
              </a:endParaRPr>
            </a:p>
            <a:p>
              <a:pPr marL="285750" indent="-285750" algn="l">
                <a:buFont typeface="Wingdings" panose="05000000000000000000" pitchFamily="2" charset="2"/>
                <a:buChar char="Ø"/>
              </a:pPr>
              <a:r>
                <a:rPr lang="pt-BR" dirty="0">
                  <a:solidFill>
                    <a:srgbClr val="2A0927"/>
                  </a:solidFill>
                </a:rPr>
                <a:t>Mixed state widens and displaces</a:t>
              </a:r>
            </a:p>
            <a:p>
              <a:pPr algn="l"/>
              <a:endParaRPr lang="pt-BR" dirty="0">
                <a:solidFill>
                  <a:srgbClr val="2A0927"/>
                </a:solidFill>
              </a:endParaRPr>
            </a:p>
            <a:p>
              <a:pPr marL="285750" indent="-285750" algn="l">
                <a:buFont typeface="Wingdings" panose="05000000000000000000" pitchFamily="2" charset="2"/>
                <a:buChar char="Ø"/>
              </a:pPr>
              <a:r>
                <a:rPr lang="pt-BR" dirty="0">
                  <a:solidFill>
                    <a:srgbClr val="2A0927"/>
                  </a:solidFill>
                </a:rPr>
                <a:t>Flux penetrates as vortices more easily</a:t>
              </a:r>
              <a:endParaRPr lang="en-GB" dirty="0">
                <a:solidFill>
                  <a:srgbClr val="2A0927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66284FF-47A0-8D50-FE90-2131B1F41B0A}"/>
                </a:ext>
              </a:extLst>
            </p:cNvPr>
            <p:cNvSpPr txBox="1"/>
            <p:nvPr/>
          </p:nvSpPr>
          <p:spPr>
            <a:xfrm>
              <a:off x="5410958" y="1728232"/>
              <a:ext cx="136349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1100" dirty="0">
                  <a:solidFill>
                    <a:srgbClr val="2A0927"/>
                  </a:solidFill>
                </a:rPr>
                <a:t>(TDGL simulations)</a:t>
              </a:r>
              <a:endParaRPr lang="en-GB" sz="1100" dirty="0">
                <a:solidFill>
                  <a:srgbClr val="2A0927"/>
                </a:solidFill>
              </a:endParaRPr>
            </a:p>
          </p:txBody>
        </p:sp>
      </p:grp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F4F6FE3D-49F7-0D71-160C-29C5132626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13733" y="6424993"/>
            <a:ext cx="1053399" cy="365125"/>
          </a:xfrm>
        </p:spPr>
        <p:txBody>
          <a:bodyPr/>
          <a:lstStyle/>
          <a:p>
            <a:r>
              <a:rPr lang="en-US" dirty="0"/>
              <a:t>21 September 2026</a:t>
            </a:r>
          </a:p>
        </p:txBody>
      </p:sp>
      <p:sp>
        <p:nvSpPr>
          <p:cNvPr id="29" name="Footer Placeholder 4">
            <a:extLst>
              <a:ext uri="{FF2B5EF4-FFF2-40B4-BE49-F238E27FC236}">
                <a16:creationId xmlns:a16="http://schemas.microsoft.com/office/drawing/2014/main" id="{5FAF03CB-4121-73F3-9854-6A5840FE3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5352" y="6424993"/>
            <a:ext cx="8401320" cy="365125"/>
          </a:xfrm>
        </p:spPr>
        <p:txBody>
          <a:bodyPr/>
          <a:lstStyle/>
          <a:p>
            <a:r>
              <a:rPr lang="en-GB" dirty="0"/>
              <a:t>G. T. Telles and A. L. Macpherson | Modelling flux vortex dynamics in type-II superconductors under a thermal gradient-driven phase transition with closed cooling topology</a:t>
            </a:r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F7B9C1A-C398-7F79-8B7F-0BA39241ECB8}"/>
              </a:ext>
            </a:extLst>
          </p:cNvPr>
          <p:cNvSpPr txBox="1"/>
          <p:nvPr/>
        </p:nvSpPr>
        <p:spPr>
          <a:xfrm>
            <a:off x="8733486" y="2239198"/>
            <a:ext cx="254977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sz="1100" dirty="0">
                <a:solidFill>
                  <a:srgbClr val="2A0927"/>
                </a:solidFill>
              </a:rPr>
              <a:t>(mapping simulations to experiments)</a:t>
            </a:r>
            <a:endParaRPr lang="en-GB" sz="1100" dirty="0">
              <a:solidFill>
                <a:srgbClr val="2A09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062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E1FABD-6D07-036C-22B9-39AD1FFABFA2}"/>
              </a:ext>
            </a:extLst>
          </p:cNvPr>
          <p:cNvSpPr txBox="1"/>
          <p:nvPr/>
        </p:nvSpPr>
        <p:spPr>
          <a:xfrm>
            <a:off x="4304171" y="2958106"/>
            <a:ext cx="358365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pt-BR" dirty="0"/>
              <a:t>guilherme.theophilo.telles@cern.ch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B32732-8E66-FE4C-E3CE-9B2C87D7B13A}"/>
              </a:ext>
            </a:extLst>
          </p:cNvPr>
          <p:cNvSpPr txBox="1"/>
          <p:nvPr/>
        </p:nvSpPr>
        <p:spPr>
          <a:xfrm>
            <a:off x="2856202" y="1251101"/>
            <a:ext cx="647959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sz="2400" b="1" dirty="0"/>
              <a:t>Thank you!</a:t>
            </a:r>
            <a:r>
              <a:rPr lang="pt-BR" sz="2400" dirty="0"/>
              <a:t>	</a:t>
            </a:r>
          </a:p>
          <a:p>
            <a:pPr algn="ctr"/>
            <a:r>
              <a:rPr lang="en-GB" sz="2400" b="1" dirty="0"/>
              <a:t>Merci beaucoup!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1426366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CC336-974A-0E17-9ACD-0726ED0FD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212A85-0835-968C-B25D-C0CF71F2F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A5F7B6-A776-52FD-7173-BA25DB381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493399"/>
          </a:xfrm>
        </p:spPr>
        <p:txBody>
          <a:bodyPr/>
          <a:lstStyle/>
          <a:p>
            <a:r>
              <a:rPr lang="en-US" dirty="0"/>
              <a:t>Time-dependent Ginzburg Landau (TDGL) equations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009B784-9935-190F-F641-22453FF93B36}"/>
              </a:ext>
            </a:extLst>
          </p:cNvPr>
          <p:cNvCxnSpPr>
            <a:cxnSpLocks/>
          </p:cNvCxnSpPr>
          <p:nvPr/>
        </p:nvCxnSpPr>
        <p:spPr>
          <a:xfrm>
            <a:off x="407988" y="6373812"/>
            <a:ext cx="113760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B183F0-AD1F-20D5-874D-80ED969A8AD2}"/>
                  </a:ext>
                </a:extLst>
              </p:cNvPr>
              <p:cNvSpPr txBox="1"/>
              <p:nvPr/>
            </p:nvSpPr>
            <p:spPr>
              <a:xfrm>
                <a:off x="3841765" y="2337659"/>
                <a:ext cx="4511040" cy="7693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66712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en-US" sz="1800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Ψ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800" b="0" i="1" smtClean="0">
                                      <a:solidFill>
                                        <a:schemeClr val="accent3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solidFill>
                                        <a:schemeClr val="accent3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solidFill>
                                        <a:schemeClr val="accent3"/>
                                      </a:solidFill>
                                      <a:latin typeface="Cambria Math" panose="02040503050406030204" pitchFamily="18" charset="0"/>
                                    </a:rPr>
                                    <m:t>𝜅</m:t>
                                  </m:r>
                                </m:den>
                              </m:f>
                              <m:r>
                                <m:rPr>
                                  <m:sty m:val="p"/>
                                </m:rPr>
                                <a:rPr lang="en-US" sz="1800" b="0" i="0" smtClean="0"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800" b="1" i="0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𝐀</m:t>
                              </m:r>
                            </m:e>
                          </m:d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1800" b="0" i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Ψ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8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800" b="0" i="0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Ψ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m:rPr>
                          <m:sty m:val="p"/>
                        </m:rPr>
                        <a:rPr lang="en-US" sz="1800" b="0" i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Ψ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B183F0-AD1F-20D5-874D-80ED969A8A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1765" y="2337659"/>
                <a:ext cx="4511040" cy="76937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C960C9D-A9F8-4DEA-94B2-0F409D1599E2}"/>
                  </a:ext>
                </a:extLst>
              </p:cNvPr>
              <p:cNvSpPr txBox="1"/>
              <p:nvPr/>
            </p:nvSpPr>
            <p:spPr>
              <a:xfrm>
                <a:off x="4083065" y="3285654"/>
                <a:ext cx="5344160" cy="6265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800" b="1" i="0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𝐀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8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1800" b="0" i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US" sz="1800" b="0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n-US" sz="1800" b="0" i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US" sz="1800" b="0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sz="1800" b="1" i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𝐀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18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</m:d>
                        </m:e>
                        <m:sup>
                          <m:r>
                            <a:rPr lang="en-US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1" i="0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𝐀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800" b="0" i="1" smtClean="0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800" b="0" i="1" smtClean="0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</m:den>
                          </m:f>
                          <m:d>
                            <m:dPr>
                              <m:ctrlP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800" b="0" i="0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Ψ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m:rPr>
                                  <m:sty m:val="p"/>
                                </m:rPr>
                                <a:rPr lang="en-US" sz="18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∇Ψ</m:t>
                              </m:r>
                              <m: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sz="18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Ψ∇</m:t>
                              </m:r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800" b="0" i="0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Ψ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C960C9D-A9F8-4DEA-94B2-0F409D159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3065" y="3285654"/>
                <a:ext cx="5344160" cy="626518"/>
              </a:xfrm>
              <a:prstGeom prst="rect">
                <a:avLst/>
              </a:prstGeom>
              <a:blipFill>
                <a:blip r:embed="rId3"/>
                <a:stretch>
                  <a:fillRect b="-58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5BEB273-535A-7C35-17DB-33EE55E84E1D}"/>
              </a:ext>
            </a:extLst>
          </p:cNvPr>
          <p:cNvCxnSpPr>
            <a:cxnSpLocks/>
          </p:cNvCxnSpPr>
          <p:nvPr/>
        </p:nvCxnSpPr>
        <p:spPr>
          <a:xfrm flipH="1">
            <a:off x="3486165" y="2753069"/>
            <a:ext cx="46736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0A4F38F-B429-84DC-782F-C67A8BEBF421}"/>
              </a:ext>
            </a:extLst>
          </p:cNvPr>
          <p:cNvSpPr txBox="1"/>
          <p:nvPr/>
        </p:nvSpPr>
        <p:spPr>
          <a:xfrm>
            <a:off x="1647455" y="2445349"/>
            <a:ext cx="1654299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pt-BR" dirty="0">
                <a:solidFill>
                  <a:schemeClr val="accent2"/>
                </a:solidFill>
              </a:rPr>
              <a:t>Complex </a:t>
            </a:r>
          </a:p>
          <a:p>
            <a:pPr algn="ctr"/>
            <a:r>
              <a:rPr lang="pt-BR" dirty="0">
                <a:solidFill>
                  <a:schemeClr val="accent2"/>
                </a:solidFill>
              </a:rPr>
              <a:t>order parameter</a:t>
            </a:r>
            <a:endParaRPr lang="en-GB" dirty="0">
              <a:solidFill>
                <a:schemeClr val="accent2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10DC60B-7A96-11A6-C885-C97B9BACB03E}"/>
              </a:ext>
            </a:extLst>
          </p:cNvPr>
          <p:cNvCxnSpPr>
            <a:cxnSpLocks/>
          </p:cNvCxnSpPr>
          <p:nvPr/>
        </p:nvCxnSpPr>
        <p:spPr>
          <a:xfrm flipH="1">
            <a:off x="3486165" y="3630360"/>
            <a:ext cx="467360" cy="0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A4420DF-057C-869A-602E-D564B4D4CCCE}"/>
              </a:ext>
            </a:extLst>
          </p:cNvPr>
          <p:cNvSpPr txBox="1"/>
          <p:nvPr/>
        </p:nvSpPr>
        <p:spPr>
          <a:xfrm>
            <a:off x="1621805" y="3392747"/>
            <a:ext cx="170559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Magnetic vector potential</a:t>
            </a:r>
            <a:endParaRPr lang="en-GB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91930C5-1D7E-484D-5F8D-C08B11DD7317}"/>
              </a:ext>
            </a:extLst>
          </p:cNvPr>
          <p:cNvCxnSpPr>
            <a:cxnSpLocks/>
          </p:cNvCxnSpPr>
          <p:nvPr/>
        </p:nvCxnSpPr>
        <p:spPr>
          <a:xfrm flipV="1">
            <a:off x="5302515" y="1946039"/>
            <a:ext cx="0" cy="431262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56595D36-6C79-51F1-E7B1-DA3B8D134E35}"/>
              </a:ext>
            </a:extLst>
          </p:cNvPr>
          <p:cNvSpPr txBox="1"/>
          <p:nvPr/>
        </p:nvSpPr>
        <p:spPr>
          <a:xfrm>
            <a:off x="4083065" y="1321893"/>
            <a:ext cx="2141612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pt-BR" dirty="0">
                <a:solidFill>
                  <a:schemeClr val="accent3"/>
                </a:solidFill>
              </a:rPr>
              <a:t>GL Parameter</a:t>
            </a:r>
          </a:p>
          <a:p>
            <a:pPr algn="ctr"/>
            <a:r>
              <a:rPr lang="pt-BR" dirty="0">
                <a:solidFill>
                  <a:schemeClr val="accent3"/>
                </a:solidFill>
              </a:rPr>
              <a:t>(material-dependent)</a:t>
            </a:r>
            <a:endParaRPr lang="en-GB" dirty="0">
              <a:solidFill>
                <a:schemeClr val="accent3"/>
              </a:solidFill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46ED99C2-770E-F1BB-05D5-CC84A9269F32}"/>
              </a:ext>
            </a:extLst>
          </p:cNvPr>
          <p:cNvCxnSpPr>
            <a:cxnSpLocks/>
          </p:cNvCxnSpPr>
          <p:nvPr/>
        </p:nvCxnSpPr>
        <p:spPr>
          <a:xfrm flipV="1">
            <a:off x="7341885" y="1932788"/>
            <a:ext cx="0" cy="54028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0D221A70-A8E2-55DC-4C5C-477D32025767}"/>
              </a:ext>
            </a:extLst>
          </p:cNvPr>
          <p:cNvSpPr txBox="1"/>
          <p:nvPr/>
        </p:nvSpPr>
        <p:spPr>
          <a:xfrm>
            <a:off x="6358087" y="1329347"/>
            <a:ext cx="252639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pt-BR" dirty="0">
                <a:solidFill>
                  <a:srgbClr val="FFC000"/>
                </a:solidFill>
              </a:rPr>
              <a:t>Temperature-dependent </a:t>
            </a:r>
          </a:p>
          <a:p>
            <a:pPr algn="ctr"/>
            <a:r>
              <a:rPr lang="pt-BR" dirty="0">
                <a:solidFill>
                  <a:srgbClr val="FFC000"/>
                </a:solidFill>
              </a:rPr>
              <a:t>coefficients</a:t>
            </a:r>
            <a:endParaRPr lang="en-GB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DBDE2A56-D2CA-D3BB-6D08-869B53F91F72}"/>
                  </a:ext>
                </a:extLst>
              </p:cNvPr>
              <p:cNvSpPr txBox="1"/>
              <p:nvPr/>
            </p:nvSpPr>
            <p:spPr>
              <a:xfrm>
                <a:off x="3058160" y="1322573"/>
                <a:ext cx="551048" cy="5083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60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𝜅</m:t>
                      </m:r>
                      <m:r>
                        <a:rPr lang="pt-BR" sz="160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6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6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pt-BR" sz="1600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𝜉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DBDE2A56-D2CA-D3BB-6D08-869B53F91F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8160" y="1322573"/>
                <a:ext cx="551048" cy="5083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396FAC8-10DC-9695-7CE2-F0D562DEBA22}"/>
                  </a:ext>
                </a:extLst>
              </p:cNvPr>
              <p:cNvSpPr txBox="1"/>
              <p:nvPr/>
            </p:nvSpPr>
            <p:spPr>
              <a:xfrm>
                <a:off x="9272957" y="1346863"/>
                <a:ext cx="996555" cy="5025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pt-BR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pt-B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sSub>
                            <m:sSubPr>
                              <m:ctrlPr>
                                <a:rPr lang="pt-BR" sz="1600" b="0" i="1" smtClean="0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600" b="0" i="1" smtClean="0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pt-BR" sz="1600" b="0" i="1" smtClean="0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396FAC8-10DC-9695-7CE2-F0D562DEBA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2957" y="1346863"/>
                <a:ext cx="996555" cy="5025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3CF877D-FF8A-8114-AD8E-1E697E2AEC18}"/>
                  </a:ext>
                </a:extLst>
              </p:cNvPr>
              <p:cNvSpPr txBox="1"/>
              <p:nvPr/>
            </p:nvSpPr>
            <p:spPr>
              <a:xfrm>
                <a:off x="9295997" y="2087051"/>
                <a:ext cx="57066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pt-BR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600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3CF877D-FF8A-8114-AD8E-1E697E2AEC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5997" y="2087051"/>
                <a:ext cx="570669" cy="246221"/>
              </a:xfrm>
              <a:prstGeom prst="rect">
                <a:avLst/>
              </a:prstGeom>
              <a:blipFill>
                <a:blip r:embed="rId6"/>
                <a:stretch>
                  <a:fillRect l="-11702" r="-5319" b="-341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Right Brace 48">
            <a:extLst>
              <a:ext uri="{FF2B5EF4-FFF2-40B4-BE49-F238E27FC236}">
                <a16:creationId xmlns:a16="http://schemas.microsoft.com/office/drawing/2014/main" id="{A43F2A74-5530-511D-440B-58DBF4741BB4}"/>
              </a:ext>
            </a:extLst>
          </p:cNvPr>
          <p:cNvSpPr/>
          <p:nvPr/>
        </p:nvSpPr>
        <p:spPr>
          <a:xfrm rot="5400000">
            <a:off x="5692148" y="3602682"/>
            <a:ext cx="132064" cy="589280"/>
          </a:xfrm>
          <a:prstGeom prst="rightBrac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ight Brace 54">
            <a:extLst>
              <a:ext uri="{FF2B5EF4-FFF2-40B4-BE49-F238E27FC236}">
                <a16:creationId xmlns:a16="http://schemas.microsoft.com/office/drawing/2014/main" id="{E3480B89-5DF2-ED98-C793-C90E7A86F52F}"/>
              </a:ext>
            </a:extLst>
          </p:cNvPr>
          <p:cNvSpPr/>
          <p:nvPr/>
        </p:nvSpPr>
        <p:spPr>
          <a:xfrm rot="16200000">
            <a:off x="5490536" y="2916337"/>
            <a:ext cx="132064" cy="992505"/>
          </a:xfrm>
          <a:prstGeom prst="rightBrac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4CD76B5C-A08B-0DCA-B082-96F53362C3D5}"/>
                  </a:ext>
                </a:extLst>
              </p:cNvPr>
              <p:cNvSpPr txBox="1"/>
              <p:nvPr/>
            </p:nvSpPr>
            <p:spPr>
              <a:xfrm>
                <a:off x="5664478" y="3986813"/>
                <a:ext cx="2051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1" i="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𝐁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4CD76B5C-A08B-0DCA-B082-96F53362C3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4478" y="3986813"/>
                <a:ext cx="205184" cy="276999"/>
              </a:xfrm>
              <a:prstGeom prst="rect">
                <a:avLst/>
              </a:prstGeom>
              <a:blipFill>
                <a:blip r:embed="rId7"/>
                <a:stretch>
                  <a:fillRect l="-26471" r="-26471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35FAF74-66AE-BA63-A21C-F01B6C88F7F0}"/>
                  </a:ext>
                </a:extLst>
              </p:cNvPr>
              <p:cNvSpPr txBox="1"/>
              <p:nvPr/>
            </p:nvSpPr>
            <p:spPr>
              <a:xfrm>
                <a:off x="5490043" y="3029440"/>
                <a:ext cx="1330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1" i="0" dirty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𝐉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35FAF74-66AE-BA63-A21C-F01B6C88F7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0043" y="3029440"/>
                <a:ext cx="133049" cy="276999"/>
              </a:xfrm>
              <a:prstGeom prst="rect">
                <a:avLst/>
              </a:prstGeom>
              <a:blipFill>
                <a:blip r:embed="rId8"/>
                <a:stretch>
                  <a:fillRect l="-61905" r="-66667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9BF32D18-4A65-B290-7982-9E0D94CD60A8}"/>
              </a:ext>
            </a:extLst>
          </p:cNvPr>
          <p:cNvGrpSpPr/>
          <p:nvPr/>
        </p:nvGrpSpPr>
        <p:grpSpPr>
          <a:xfrm>
            <a:off x="696060" y="4360120"/>
            <a:ext cx="10016957" cy="1740607"/>
            <a:chOff x="696060" y="4360120"/>
            <a:chExt cx="10016957" cy="174060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B2BC4EC3-A7E3-52FE-AD6A-60DDBA8EFA68}"/>
                    </a:ext>
                  </a:extLst>
                </p:cNvPr>
                <p:cNvSpPr txBox="1"/>
                <p:nvPr/>
              </p:nvSpPr>
              <p:spPr>
                <a:xfrm>
                  <a:off x="1755541" y="4718194"/>
                  <a:ext cx="2434000" cy="6888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pt-B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pt-B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𝜅𝜉</m:t>
                        </m:r>
                        <m:r>
                          <a:rPr lang="pt-B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pt-BR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BR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</m:rad>
                          </m:den>
                        </m:f>
                        <m:r>
                          <a:rPr lang="pt-B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pt-BR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f>
                                  <m:fPr>
                                    <m:ctrlP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pt-BR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pt-BR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pt-BR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pt-BR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oMath>
                    </m:oMathPara>
                  </a14:m>
                  <a:endParaRPr lang="en-GB" sz="1600" i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B2BC4EC3-A7E3-52FE-AD6A-60DDBA8EFA6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55541" y="4718194"/>
                  <a:ext cx="2434000" cy="688843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94F24382-4D97-8993-71AE-3EBBC4351515}"/>
                    </a:ext>
                  </a:extLst>
                </p:cNvPr>
                <p:cNvSpPr txBox="1"/>
                <p:nvPr/>
              </p:nvSpPr>
              <p:spPr>
                <a:xfrm>
                  <a:off x="1755541" y="5559873"/>
                  <a:ext cx="2126864" cy="5408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pt-BR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sub>
                            </m:sSub>
                          </m:num>
                          <m:den>
                            <m:sSubSup>
                              <m:sSubSupPr>
                                <m:ctrlP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</m:den>
                        </m:f>
                        <m:r>
                          <a:rPr lang="pt-B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pt-BR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</m:sSub>
                          </m:num>
                          <m:den>
                            <m:sSubSup>
                              <m:sSubSupPr>
                                <m:ctrlP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pt-BR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pt-BR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pt-BR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</m:den>
                        </m:f>
                        <m:r>
                          <a:rPr lang="pt-B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pt-B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pt-B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=1−</m:t>
                        </m:r>
                        <m:f>
                          <m:fPr>
                            <m:ctrlPr>
                              <a:rPr lang="pt-BR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BR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num>
                          <m:den>
                            <m:sSub>
                              <m:sSubPr>
                                <m:ctrlP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GB" sz="1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94F24382-4D97-8993-71AE-3EBBC43515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55541" y="5559873"/>
                  <a:ext cx="2126864" cy="54085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DF4E5BB-FA8D-4D99-F044-D8E851828AC0}"/>
                </a:ext>
              </a:extLst>
            </p:cNvPr>
            <p:cNvSpPr txBox="1"/>
            <p:nvPr/>
          </p:nvSpPr>
          <p:spPr>
            <a:xfrm>
              <a:off x="696060" y="4363477"/>
              <a:ext cx="4501297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pt-BR" dirty="0"/>
                <a:t>Temperature-dependent material properties:</a:t>
              </a:r>
              <a:endParaRPr lang="en-GB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4DF2126A-F4EC-6ECB-9394-81A2BD069F51}"/>
                    </a:ext>
                  </a:extLst>
                </p:cNvPr>
                <p:cNvSpPr txBox="1"/>
                <p:nvPr/>
              </p:nvSpPr>
              <p:spPr>
                <a:xfrm>
                  <a:off x="6717949" y="4360120"/>
                  <a:ext cx="399506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pt-B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pt-BR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pt-BR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pt-B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pt-BR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∇</m:t>
                        </m:r>
                        <m:r>
                          <a:rPr lang="pt-B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d>
                          <m:dPr>
                            <m:ctrlPr>
                              <a:rPr lang="pt-BR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BR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pt-BR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pt-BR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pt-BR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𝑠𝑐</m:t>
                                </m:r>
                              </m:sub>
                            </m:sSub>
                            <m:r>
                              <a:rPr lang="pt-BR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pt-BR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𝑣𝑡</m:t>
                            </m:r>
                          </m:e>
                        </m:d>
                        <m:r>
                          <a:rPr lang="pt-B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pt-B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pt-BR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pt-BR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pt-BR">
                            <a:latin typeface="Cambria Math" panose="02040503050406030204" pitchFamily="18" charset="0"/>
                          </a:rPr>
                          <m:t>∇</m:t>
                        </m:r>
                        <m:r>
                          <a:rPr lang="pt-BR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pt-BR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pt-BR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4DF2126A-F4EC-6ECB-9394-81A2BD069F5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17949" y="4360120"/>
                  <a:ext cx="3995068" cy="276999"/>
                </a:xfrm>
                <a:prstGeom prst="rect">
                  <a:avLst/>
                </a:prstGeom>
                <a:blipFill>
                  <a:blip r:embed="rId11"/>
                  <a:stretch>
                    <a:fillRect b="-1087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B827FC95-5C31-F9ED-0194-5B5968760666}"/>
                    </a:ext>
                  </a:extLst>
                </p:cNvPr>
                <p:cNvSpPr txBox="1"/>
                <p:nvPr/>
              </p:nvSpPr>
              <p:spPr>
                <a:xfrm>
                  <a:off x="8063345" y="4718194"/>
                  <a:ext cx="1855573" cy="6888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pt-B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pt-B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𝜅𝜉</m:t>
                        </m:r>
                        <m:r>
                          <a:rPr lang="pt-B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pt-BR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BR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pt-BR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pt-BR" sz="1600">
                                        <a:latin typeface="Cambria Math" panose="02040503050406030204" pitchFamily="18" charset="0"/>
                                      </a:rPr>
                                      <m:t>∇</m:t>
                                    </m:r>
                                    <m:r>
                                      <a:rPr lang="pt-BR" sz="16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pt-BR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pt-BR" sz="1600" i="1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pt-BR" sz="1600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pt-BR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  <m:r>
                                  <a:rPr lang="pt-BR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d>
                          </m:e>
                          <m:sup>
                            <m:r>
                              <a:rPr lang="pt-BR" sz="16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pt-BR" sz="16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16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BR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oMath>
                    </m:oMathPara>
                  </a14:m>
                  <a:endParaRPr lang="en-GB" sz="1600" i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B827FC95-5C31-F9ED-0194-5B596876066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63345" y="4718194"/>
                  <a:ext cx="1855573" cy="688843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B2D71621-AB8A-21CB-1967-A47D4A8C78C5}"/>
                    </a:ext>
                  </a:extLst>
                </p:cNvPr>
                <p:cNvSpPr txBox="1"/>
                <p:nvPr/>
              </p:nvSpPr>
              <p:spPr>
                <a:xfrm>
                  <a:off x="8019171" y="5559873"/>
                  <a:ext cx="1683218" cy="5408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pt-BR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sub>
                            </m:sSub>
                          </m:num>
                          <m:den>
                            <m:sSubSup>
                              <m:sSubSupPr>
                                <m:ctrlP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</m:den>
                        </m:f>
                        <m:r>
                          <a:rPr lang="pt-B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pt-BR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</m:sSub>
                          </m:num>
                          <m:den>
                            <m:sSubSup>
                              <m:sSubSupPr>
                                <m:ctrlP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pt-BR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pt-BR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pt-BR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lang="pt-BR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</m:den>
                        </m:f>
                        <m:r>
                          <a:rPr lang="pt-B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pt-BR" sz="1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pt-BR" sz="1600">
                                <a:latin typeface="Cambria Math" panose="02040503050406030204" pitchFamily="18" charset="0"/>
                              </a:rPr>
                              <m:t>∇</m:t>
                            </m:r>
                            <m:r>
                              <a:rPr lang="pt-BR" sz="16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num>
                          <m:den>
                            <m:sSub>
                              <m:sSubPr>
                                <m:ctrlPr>
                                  <a:rPr lang="pt-BR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sz="16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pt-BR" sz="16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</m:den>
                        </m:f>
                        <m:r>
                          <a:rPr lang="pt-BR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pt-BR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GB" sz="1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B2D71621-AB8A-21CB-1967-A47D4A8C78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19171" y="5559873"/>
                  <a:ext cx="1683218" cy="540854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631B293-CFCD-6457-5CA3-3FCB7495A2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13733" y="6424993"/>
            <a:ext cx="1053399" cy="365125"/>
          </a:xfrm>
        </p:spPr>
        <p:txBody>
          <a:bodyPr/>
          <a:lstStyle/>
          <a:p>
            <a:r>
              <a:rPr lang="en-US" dirty="0"/>
              <a:t>21 September 2026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ED7ED05-44CA-FA32-6273-BD3E3DF77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5352" y="6424993"/>
            <a:ext cx="8401320" cy="365125"/>
          </a:xfrm>
        </p:spPr>
        <p:txBody>
          <a:bodyPr/>
          <a:lstStyle/>
          <a:p>
            <a:r>
              <a:rPr lang="en-GB" dirty="0"/>
              <a:t>G. T. Telles and A. L. Macpherson | Modelling flux vortex dynamics in type-II superconductors under a thermal gradient-driven phase transition with closed cooling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16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78078-DE65-274F-9211-6E681724A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A87D4-11A9-7120-8924-7DDF3D72D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4A9190C-7082-7A06-1A75-072859E91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493399"/>
          </a:xfrm>
        </p:spPr>
        <p:txBody>
          <a:bodyPr/>
          <a:lstStyle/>
          <a:p>
            <a:r>
              <a:rPr lang="en-US" dirty="0"/>
              <a:t>Physics coupling in COMSOL Multiphysics®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0186AE7F-0BFC-3195-D1BF-D2084C4323C4}"/>
              </a:ext>
            </a:extLst>
          </p:cNvPr>
          <p:cNvCxnSpPr>
            <a:cxnSpLocks/>
          </p:cNvCxnSpPr>
          <p:nvPr/>
        </p:nvCxnSpPr>
        <p:spPr>
          <a:xfrm>
            <a:off x="407988" y="6373812"/>
            <a:ext cx="113760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47812EC-F535-9D63-5CEB-16304B20475E}"/>
                  </a:ext>
                </a:extLst>
              </p:cNvPr>
              <p:cNvSpPr txBox="1"/>
              <p:nvPr/>
            </p:nvSpPr>
            <p:spPr>
              <a:xfrm>
                <a:off x="963724" y="3375730"/>
                <a:ext cx="222637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1" i="0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𝐀</m:t>
                      </m:r>
                      <m:r>
                        <a:rPr lang="pt-BR" b="0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pt-BR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GB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pt-BR" b="0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pt-BR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GB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pt-BR" b="0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pt-BR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GB" i="1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</m:oMath>
                  </m:oMathPara>
                </a14:m>
                <a:endParaRPr lang="en-GB" dirty="0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47812EC-F535-9D63-5CEB-16304B2047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724" y="3375730"/>
                <a:ext cx="2226379" cy="276999"/>
              </a:xfrm>
              <a:prstGeom prst="rect">
                <a:avLst/>
              </a:prstGeom>
              <a:blipFill>
                <a:blip r:embed="rId2"/>
                <a:stretch>
                  <a:fillRect l="-1370" t="-24444" r="-13699" b="-2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C795C03-1F5C-9C90-ACCB-1167F21E38A3}"/>
                  </a:ext>
                </a:extLst>
              </p:cNvPr>
              <p:cNvSpPr txBox="1"/>
              <p:nvPr/>
            </p:nvSpPr>
            <p:spPr>
              <a:xfrm>
                <a:off x="954175" y="2871592"/>
                <a:ext cx="14380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b="0" i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Ψ</m:t>
                      </m:r>
                      <m:r>
                        <a:rPr lang="pt-BR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pt-BR" b="0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pt-BR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BR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sSub>
                        <m:sSubPr>
                          <m:ctrlPr>
                            <a:rPr lang="pt-BR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pt-BR" b="0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pt-BR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C795C03-1F5C-9C90-ACCB-1167F21E38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175" y="2871592"/>
                <a:ext cx="1438086" cy="276999"/>
              </a:xfrm>
              <a:prstGeom prst="rect">
                <a:avLst/>
              </a:prstGeom>
              <a:blipFill>
                <a:blip r:embed="rId3"/>
                <a:stretch>
                  <a:fillRect l="-3404" r="-1277"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0" name="Group 229">
            <a:extLst>
              <a:ext uri="{FF2B5EF4-FFF2-40B4-BE49-F238E27FC236}">
                <a16:creationId xmlns:a16="http://schemas.microsoft.com/office/drawing/2014/main" id="{1510DD5F-ED6D-6349-ABE3-E7D6DC74484A}"/>
              </a:ext>
            </a:extLst>
          </p:cNvPr>
          <p:cNvGrpSpPr/>
          <p:nvPr/>
        </p:nvGrpSpPr>
        <p:grpSpPr>
          <a:xfrm>
            <a:off x="4420292" y="1022265"/>
            <a:ext cx="1548052" cy="2453454"/>
            <a:chOff x="4420292" y="1195831"/>
            <a:chExt cx="1548052" cy="2453454"/>
          </a:xfrm>
        </p:grpSpPr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3A7F7465-69DB-32FC-821C-7330B58FC988}"/>
                </a:ext>
              </a:extLst>
            </p:cNvPr>
            <p:cNvGrpSpPr/>
            <p:nvPr/>
          </p:nvGrpSpPr>
          <p:grpSpPr>
            <a:xfrm>
              <a:off x="4420292" y="2189639"/>
              <a:ext cx="468000" cy="468000"/>
              <a:chOff x="6781327" y="2746167"/>
              <a:chExt cx="468000" cy="468000"/>
            </a:xfrm>
          </p:grpSpPr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3CB804EA-4E57-62F6-285E-9CDE253234B9}"/>
                  </a:ext>
                </a:extLst>
              </p:cNvPr>
              <p:cNvSpPr/>
              <p:nvPr/>
            </p:nvSpPr>
            <p:spPr>
              <a:xfrm>
                <a:off x="6781327" y="2746167"/>
                <a:ext cx="468000" cy="468000"/>
              </a:xfrm>
              <a:prstGeom prst="ellipse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5" name="TextBox 164">
                    <a:extLst>
                      <a:ext uri="{FF2B5EF4-FFF2-40B4-BE49-F238E27FC236}">
                        <a16:creationId xmlns:a16="http://schemas.microsoft.com/office/drawing/2014/main" id="{4EFC50C4-64EF-3517-42D1-D0497E34BA80}"/>
                      </a:ext>
                    </a:extLst>
                  </p:cNvPr>
                  <p:cNvSpPr txBox="1"/>
                  <p:nvPr/>
                </p:nvSpPr>
                <p:spPr>
                  <a:xfrm>
                    <a:off x="6864174" y="2821263"/>
                    <a:ext cx="32880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165" name="TextBox 164">
                    <a:extLst>
                      <a:ext uri="{FF2B5EF4-FFF2-40B4-BE49-F238E27FC236}">
                        <a16:creationId xmlns:a16="http://schemas.microsoft.com/office/drawing/2014/main" id="{4EFC50C4-64EF-3517-42D1-D0497E34BA8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64174" y="2821263"/>
                    <a:ext cx="328808" cy="27699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6667" r="-3704" b="-1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CB036A5C-E925-CC0F-E285-511859C5F0D2}"/>
                </a:ext>
              </a:extLst>
            </p:cNvPr>
            <p:cNvGrpSpPr/>
            <p:nvPr/>
          </p:nvGrpSpPr>
          <p:grpSpPr>
            <a:xfrm>
              <a:off x="4976880" y="3181285"/>
              <a:ext cx="468000" cy="468000"/>
              <a:chOff x="6781327" y="3759465"/>
              <a:chExt cx="468000" cy="468000"/>
            </a:xfrm>
          </p:grpSpPr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D79D380F-3179-FE58-8D55-97A0949C69BB}"/>
                  </a:ext>
                </a:extLst>
              </p:cNvPr>
              <p:cNvSpPr/>
              <p:nvPr/>
            </p:nvSpPr>
            <p:spPr>
              <a:xfrm>
                <a:off x="6781327" y="3759465"/>
                <a:ext cx="468000" cy="468000"/>
              </a:xfrm>
              <a:prstGeom prst="ellipse">
                <a:avLst/>
              </a:prstGeom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8" name="TextBox 167">
                    <a:extLst>
                      <a:ext uri="{FF2B5EF4-FFF2-40B4-BE49-F238E27FC236}">
                        <a16:creationId xmlns:a16="http://schemas.microsoft.com/office/drawing/2014/main" id="{84D9E256-C613-7DC4-D73E-8B63539DA410}"/>
                      </a:ext>
                    </a:extLst>
                  </p:cNvPr>
                  <p:cNvSpPr txBox="1"/>
                  <p:nvPr/>
                </p:nvSpPr>
                <p:spPr>
                  <a:xfrm>
                    <a:off x="6878088" y="3828463"/>
                    <a:ext cx="31489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b="0" i="0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  <m:sub>
                              <m:r>
                                <a:rPr lang="pt-BR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dirty="0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68" name="TextBox 167">
                    <a:extLst>
                      <a:ext uri="{FF2B5EF4-FFF2-40B4-BE49-F238E27FC236}">
                        <a16:creationId xmlns:a16="http://schemas.microsoft.com/office/drawing/2014/main" id="{84D9E256-C613-7DC4-D73E-8B63539DA41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78088" y="3828463"/>
                    <a:ext cx="314894" cy="27699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15385" r="-3846" b="-1521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0FEAA3CA-C3F6-0B89-BD75-92FA69268D38}"/>
                </a:ext>
              </a:extLst>
            </p:cNvPr>
            <p:cNvGrpSpPr/>
            <p:nvPr/>
          </p:nvGrpSpPr>
          <p:grpSpPr>
            <a:xfrm>
              <a:off x="5500344" y="2189639"/>
              <a:ext cx="468000" cy="468000"/>
              <a:chOff x="7861379" y="2739663"/>
              <a:chExt cx="468000" cy="468000"/>
            </a:xfrm>
          </p:grpSpPr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id="{AC2717D8-DD88-FF7F-41EC-ECF7D4B601AF}"/>
                  </a:ext>
                </a:extLst>
              </p:cNvPr>
              <p:cNvSpPr/>
              <p:nvPr/>
            </p:nvSpPr>
            <p:spPr>
              <a:xfrm>
                <a:off x="7861379" y="2739663"/>
                <a:ext cx="468000" cy="468000"/>
              </a:xfrm>
              <a:prstGeom prst="ellipse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1" name="TextBox 170">
                    <a:extLst>
                      <a:ext uri="{FF2B5EF4-FFF2-40B4-BE49-F238E27FC236}">
                        <a16:creationId xmlns:a16="http://schemas.microsoft.com/office/drawing/2014/main" id="{E90DB369-A477-801E-6949-9F0E87D4D844}"/>
                      </a:ext>
                    </a:extLst>
                  </p:cNvPr>
                  <p:cNvSpPr txBox="1"/>
                  <p:nvPr/>
                </p:nvSpPr>
                <p:spPr>
                  <a:xfrm>
                    <a:off x="7944226" y="2814759"/>
                    <a:ext cx="334130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171" name="TextBox 170">
                    <a:extLst>
                      <a:ext uri="{FF2B5EF4-FFF2-40B4-BE49-F238E27FC236}">
                        <a16:creationId xmlns:a16="http://schemas.microsoft.com/office/drawing/2014/main" id="{E90DB369-A477-801E-6949-9F0E87D4D84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44226" y="2814759"/>
                    <a:ext cx="334130" cy="27699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16364" r="-3636" b="-1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75" name="Straight Arrow Connector 174">
              <a:extLst>
                <a:ext uri="{FF2B5EF4-FFF2-40B4-BE49-F238E27FC236}">
                  <a16:creationId xmlns:a16="http://schemas.microsoft.com/office/drawing/2014/main" id="{A8677227-D74F-053E-ADA5-9E137E3584AF}"/>
                </a:ext>
              </a:extLst>
            </p:cNvPr>
            <p:cNvCxnSpPr>
              <a:cxnSpLocks/>
              <a:stCxn id="164" idx="6"/>
              <a:endCxn id="170" idx="2"/>
            </p:cNvCxnSpPr>
            <p:nvPr/>
          </p:nvCxnSpPr>
          <p:spPr>
            <a:xfrm>
              <a:off x="4888292" y="2423639"/>
              <a:ext cx="612052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7" name="Straight Arrow Connector 176">
              <a:extLst>
                <a:ext uri="{FF2B5EF4-FFF2-40B4-BE49-F238E27FC236}">
                  <a16:creationId xmlns:a16="http://schemas.microsoft.com/office/drawing/2014/main" id="{4E841C1E-CA46-826B-CC3E-83209123B368}"/>
                </a:ext>
              </a:extLst>
            </p:cNvPr>
            <p:cNvCxnSpPr>
              <a:cxnSpLocks/>
              <a:stCxn id="164" idx="4"/>
              <a:endCxn id="167" idx="1"/>
            </p:cNvCxnSpPr>
            <p:nvPr/>
          </p:nvCxnSpPr>
          <p:spPr>
            <a:xfrm>
              <a:off x="4654292" y="2657639"/>
              <a:ext cx="391125" cy="592183"/>
            </a:xfrm>
            <a:prstGeom prst="straightConnector1">
              <a:avLst/>
            </a:prstGeom>
            <a:ln>
              <a:gradFill>
                <a:gsLst>
                  <a:gs pos="0">
                    <a:schemeClr val="accent2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 scaled="1"/>
              </a:gradFill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0" name="Straight Arrow Connector 179">
              <a:extLst>
                <a:ext uri="{FF2B5EF4-FFF2-40B4-BE49-F238E27FC236}">
                  <a16:creationId xmlns:a16="http://schemas.microsoft.com/office/drawing/2014/main" id="{C2EC68E6-D4BA-C927-0091-5BC6D9119548}"/>
                </a:ext>
              </a:extLst>
            </p:cNvPr>
            <p:cNvCxnSpPr>
              <a:cxnSpLocks/>
              <a:stCxn id="170" idx="4"/>
              <a:endCxn id="167" idx="7"/>
            </p:cNvCxnSpPr>
            <p:nvPr/>
          </p:nvCxnSpPr>
          <p:spPr>
            <a:xfrm flipH="1">
              <a:off x="5376343" y="2657639"/>
              <a:ext cx="358001" cy="592183"/>
            </a:xfrm>
            <a:prstGeom prst="straightConnector1">
              <a:avLst/>
            </a:prstGeom>
            <a:ln>
              <a:gradFill>
                <a:gsLst>
                  <a:gs pos="0">
                    <a:schemeClr val="accent2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 scaled="1"/>
              </a:gradFill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635DC511-C92C-045C-EBA6-38A8ED84DF88}"/>
                </a:ext>
              </a:extLst>
            </p:cNvPr>
            <p:cNvGrpSpPr/>
            <p:nvPr/>
          </p:nvGrpSpPr>
          <p:grpSpPr>
            <a:xfrm>
              <a:off x="4976880" y="1195831"/>
              <a:ext cx="468000" cy="468000"/>
              <a:chOff x="7337915" y="1985400"/>
              <a:chExt cx="468000" cy="468000"/>
            </a:xfrm>
          </p:grpSpPr>
          <p:sp>
            <p:nvSpPr>
              <p:cNvPr id="182" name="Oval 181">
                <a:extLst>
                  <a:ext uri="{FF2B5EF4-FFF2-40B4-BE49-F238E27FC236}">
                    <a16:creationId xmlns:a16="http://schemas.microsoft.com/office/drawing/2014/main" id="{17DC95A5-C36C-CC06-AA49-91900C2E4947}"/>
                  </a:ext>
                </a:extLst>
              </p:cNvPr>
              <p:cNvSpPr/>
              <p:nvPr/>
            </p:nvSpPr>
            <p:spPr>
              <a:xfrm>
                <a:off x="7337915" y="1985400"/>
                <a:ext cx="468000" cy="468000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3" name="TextBox 182">
                    <a:extLst>
                      <a:ext uri="{FF2B5EF4-FFF2-40B4-BE49-F238E27FC236}">
                        <a16:creationId xmlns:a16="http://schemas.microsoft.com/office/drawing/2014/main" id="{40D3DB24-BFE7-6073-AAAC-7583A6B65E9E}"/>
                      </a:ext>
                    </a:extLst>
                  </p:cNvPr>
                  <p:cNvSpPr txBox="1"/>
                  <p:nvPr/>
                </p:nvSpPr>
                <p:spPr>
                  <a:xfrm>
                    <a:off x="7470822" y="2080900"/>
                    <a:ext cx="207043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pt-B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83" name="TextBox 182">
                    <a:extLst>
                      <a:ext uri="{FF2B5EF4-FFF2-40B4-BE49-F238E27FC236}">
                        <a16:creationId xmlns:a16="http://schemas.microsoft.com/office/drawing/2014/main" id="{40D3DB24-BFE7-6073-AAAC-7583A6B65E9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70822" y="2080900"/>
                    <a:ext cx="207043" cy="27699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23529" r="-23529" b="-888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94" name="Straight Arrow Connector 193">
              <a:extLst>
                <a:ext uri="{FF2B5EF4-FFF2-40B4-BE49-F238E27FC236}">
                  <a16:creationId xmlns:a16="http://schemas.microsoft.com/office/drawing/2014/main" id="{79D08513-78CB-60E2-09E4-2A587F27F5E3}"/>
                </a:ext>
              </a:extLst>
            </p:cNvPr>
            <p:cNvCxnSpPr>
              <a:cxnSpLocks/>
              <a:stCxn id="164" idx="0"/>
              <a:endCxn id="182" idx="3"/>
            </p:cNvCxnSpPr>
            <p:nvPr/>
          </p:nvCxnSpPr>
          <p:spPr>
            <a:xfrm flipV="1">
              <a:off x="4654292" y="1595294"/>
              <a:ext cx="391125" cy="594345"/>
            </a:xfrm>
            <a:prstGeom prst="straightConnector1">
              <a:avLst/>
            </a:prstGeom>
            <a:ln>
              <a:gradFill>
                <a:gsLst>
                  <a:gs pos="0">
                    <a:schemeClr val="accent2"/>
                  </a:gs>
                  <a:gs pos="100000">
                    <a:schemeClr val="tx1"/>
                  </a:gs>
                </a:gsLst>
                <a:lin ang="5400000" scaled="1"/>
              </a:gradFill>
              <a:headEnd type="triangle" w="med" len="med"/>
              <a:tailEnd type="non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7" name="Straight Arrow Connector 196">
              <a:extLst>
                <a:ext uri="{FF2B5EF4-FFF2-40B4-BE49-F238E27FC236}">
                  <a16:creationId xmlns:a16="http://schemas.microsoft.com/office/drawing/2014/main" id="{65E23BAF-AD88-AF15-8728-A1DDDE42C8B1}"/>
                </a:ext>
              </a:extLst>
            </p:cNvPr>
            <p:cNvCxnSpPr>
              <a:cxnSpLocks/>
              <a:stCxn id="170" idx="0"/>
              <a:endCxn id="182" idx="5"/>
            </p:cNvCxnSpPr>
            <p:nvPr/>
          </p:nvCxnSpPr>
          <p:spPr>
            <a:xfrm flipH="1" flipV="1">
              <a:off x="5376343" y="1595294"/>
              <a:ext cx="358001" cy="594345"/>
            </a:xfrm>
            <a:prstGeom prst="straightConnector1">
              <a:avLst/>
            </a:prstGeom>
            <a:ln>
              <a:gradFill>
                <a:gsLst>
                  <a:gs pos="0">
                    <a:schemeClr val="accent2"/>
                  </a:gs>
                  <a:gs pos="100000">
                    <a:schemeClr val="tx1"/>
                  </a:gs>
                </a:gsLst>
                <a:lin ang="5400000" scaled="1"/>
              </a:gradFill>
              <a:headEnd type="triangle" w="med" len="med"/>
              <a:tailEnd type="non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2A7B0418-AE21-3D9B-E00B-8BF1FD8A02EF}"/>
              </a:ext>
            </a:extLst>
          </p:cNvPr>
          <p:cNvGrpSpPr/>
          <p:nvPr/>
        </p:nvGrpSpPr>
        <p:grpSpPr>
          <a:xfrm>
            <a:off x="6782530" y="989186"/>
            <a:ext cx="1548052" cy="2471956"/>
            <a:chOff x="6782530" y="1162752"/>
            <a:chExt cx="1548052" cy="2471956"/>
          </a:xfrm>
        </p:grpSpPr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CEC26F8B-1A20-045D-CF60-1A203B690116}"/>
                </a:ext>
              </a:extLst>
            </p:cNvPr>
            <p:cNvGrpSpPr/>
            <p:nvPr/>
          </p:nvGrpSpPr>
          <p:grpSpPr>
            <a:xfrm>
              <a:off x="6782530" y="2153410"/>
              <a:ext cx="468000" cy="468000"/>
              <a:chOff x="6781327" y="2746167"/>
              <a:chExt cx="468000" cy="468000"/>
            </a:xfrm>
          </p:grpSpPr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7EFE010A-154F-4E7F-5293-AEF4FE5B8FEF}"/>
                  </a:ext>
                </a:extLst>
              </p:cNvPr>
              <p:cNvSpPr/>
              <p:nvPr/>
            </p:nvSpPr>
            <p:spPr>
              <a:xfrm>
                <a:off x="6781327" y="2746167"/>
                <a:ext cx="468000" cy="468000"/>
              </a:xfrm>
              <a:prstGeom prst="ellipse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id="{8AC3C1C1-F2F6-394D-8DFA-827076D5D0A5}"/>
                      </a:ext>
                    </a:extLst>
                  </p:cNvPr>
                  <p:cNvSpPr txBox="1"/>
                  <p:nvPr/>
                </p:nvSpPr>
                <p:spPr>
                  <a:xfrm>
                    <a:off x="6864174" y="2821263"/>
                    <a:ext cx="32880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id="{8AC3C1C1-F2F6-394D-8DFA-827076D5D0A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64174" y="2821263"/>
                    <a:ext cx="328808" cy="276999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14815" r="-3704" b="-1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D92E1CD4-1528-06B5-F3B4-8482B8C639E4}"/>
                </a:ext>
              </a:extLst>
            </p:cNvPr>
            <p:cNvGrpSpPr/>
            <p:nvPr/>
          </p:nvGrpSpPr>
          <p:grpSpPr>
            <a:xfrm>
              <a:off x="6782530" y="3166708"/>
              <a:ext cx="468000" cy="468000"/>
              <a:chOff x="6781327" y="3759465"/>
              <a:chExt cx="468000" cy="468000"/>
            </a:xfrm>
          </p:grpSpPr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501014BB-7CC7-1542-00D8-9E5F93E43262}"/>
                  </a:ext>
                </a:extLst>
              </p:cNvPr>
              <p:cNvSpPr/>
              <p:nvPr/>
            </p:nvSpPr>
            <p:spPr>
              <a:xfrm>
                <a:off x="6781327" y="3759465"/>
                <a:ext cx="468000" cy="468000"/>
              </a:xfrm>
              <a:prstGeom prst="ellipse">
                <a:avLst/>
              </a:prstGeom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2" name="TextBox 121">
                    <a:extLst>
                      <a:ext uri="{FF2B5EF4-FFF2-40B4-BE49-F238E27FC236}">
                        <a16:creationId xmlns:a16="http://schemas.microsoft.com/office/drawing/2014/main" id="{18C86882-1D7E-DB2F-53B1-2791F7789124}"/>
                      </a:ext>
                    </a:extLst>
                  </p:cNvPr>
                  <p:cNvSpPr txBox="1"/>
                  <p:nvPr/>
                </p:nvSpPr>
                <p:spPr>
                  <a:xfrm>
                    <a:off x="6878088" y="3828463"/>
                    <a:ext cx="31489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b="0" i="0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  <m:sub>
                              <m:r>
                                <a:rPr lang="pt-BR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dirty="0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22" name="TextBox 121">
                    <a:extLst>
                      <a:ext uri="{FF2B5EF4-FFF2-40B4-BE49-F238E27FC236}">
                        <a16:creationId xmlns:a16="http://schemas.microsoft.com/office/drawing/2014/main" id="{18C86882-1D7E-DB2F-53B1-2791F778912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78088" y="3828463"/>
                    <a:ext cx="314894" cy="276999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15385" r="-3846" b="-1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8F22E34C-CA2E-FE74-22A3-FDD00F3C0EDF}"/>
                </a:ext>
              </a:extLst>
            </p:cNvPr>
            <p:cNvGrpSpPr/>
            <p:nvPr/>
          </p:nvGrpSpPr>
          <p:grpSpPr>
            <a:xfrm>
              <a:off x="7862582" y="2146906"/>
              <a:ext cx="468000" cy="468000"/>
              <a:chOff x="7861379" y="2739663"/>
              <a:chExt cx="468000" cy="468000"/>
            </a:xfrm>
          </p:grpSpPr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57E32142-A861-34D1-4462-0FCCD1CEFB65}"/>
                  </a:ext>
                </a:extLst>
              </p:cNvPr>
              <p:cNvSpPr/>
              <p:nvPr/>
            </p:nvSpPr>
            <p:spPr>
              <a:xfrm>
                <a:off x="7861379" y="2739663"/>
                <a:ext cx="468000" cy="468000"/>
              </a:xfrm>
              <a:prstGeom prst="ellipse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5" name="TextBox 124">
                    <a:extLst>
                      <a:ext uri="{FF2B5EF4-FFF2-40B4-BE49-F238E27FC236}">
                        <a16:creationId xmlns:a16="http://schemas.microsoft.com/office/drawing/2014/main" id="{8AFBD3F3-4481-2367-42FB-7BA7F90E1189}"/>
                      </a:ext>
                    </a:extLst>
                  </p:cNvPr>
                  <p:cNvSpPr txBox="1"/>
                  <p:nvPr/>
                </p:nvSpPr>
                <p:spPr>
                  <a:xfrm>
                    <a:off x="7944226" y="2814759"/>
                    <a:ext cx="334130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125" name="TextBox 124">
                    <a:extLst>
                      <a:ext uri="{FF2B5EF4-FFF2-40B4-BE49-F238E27FC236}">
                        <a16:creationId xmlns:a16="http://schemas.microsoft.com/office/drawing/2014/main" id="{8AFBD3F3-4481-2367-42FB-7BA7F90E118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44226" y="2814759"/>
                    <a:ext cx="334130" cy="276999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14545" r="-3636" b="-1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C050FF0B-47E2-042D-B617-F5F8CCB09EE7}"/>
                </a:ext>
              </a:extLst>
            </p:cNvPr>
            <p:cNvGrpSpPr/>
            <p:nvPr/>
          </p:nvGrpSpPr>
          <p:grpSpPr>
            <a:xfrm>
              <a:off x="7862582" y="3166708"/>
              <a:ext cx="468000" cy="468000"/>
              <a:chOff x="7861379" y="3759465"/>
              <a:chExt cx="468000" cy="468000"/>
            </a:xfrm>
          </p:grpSpPr>
          <p:sp>
            <p:nvSpPr>
              <p:cNvPr id="127" name="Oval 126">
                <a:extLst>
                  <a:ext uri="{FF2B5EF4-FFF2-40B4-BE49-F238E27FC236}">
                    <a16:creationId xmlns:a16="http://schemas.microsoft.com/office/drawing/2014/main" id="{1E34C423-1AA9-B128-656F-DA2A4AFDC600}"/>
                  </a:ext>
                </a:extLst>
              </p:cNvPr>
              <p:cNvSpPr/>
              <p:nvPr/>
            </p:nvSpPr>
            <p:spPr>
              <a:xfrm>
                <a:off x="7861379" y="3759465"/>
                <a:ext cx="468000" cy="468000"/>
              </a:xfrm>
              <a:prstGeom prst="ellipse">
                <a:avLst/>
              </a:prstGeom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8" name="TextBox 127">
                    <a:extLst>
                      <a:ext uri="{FF2B5EF4-FFF2-40B4-BE49-F238E27FC236}">
                        <a16:creationId xmlns:a16="http://schemas.microsoft.com/office/drawing/2014/main" id="{6C343362-4FDD-644B-0EF2-14ED53184DF1}"/>
                      </a:ext>
                    </a:extLst>
                  </p:cNvPr>
                  <p:cNvSpPr txBox="1"/>
                  <p:nvPr/>
                </p:nvSpPr>
                <p:spPr>
                  <a:xfrm>
                    <a:off x="7958140" y="3828463"/>
                    <a:ext cx="320216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b="0" i="0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  <m:sub>
                              <m:r>
                                <a:rPr lang="pt-BR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dirty="0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28" name="TextBox 127">
                    <a:extLst>
                      <a:ext uri="{FF2B5EF4-FFF2-40B4-BE49-F238E27FC236}">
                        <a16:creationId xmlns:a16="http://schemas.microsoft.com/office/drawing/2014/main" id="{6C343362-4FDD-644B-0EF2-14ED53184DF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58140" y="3828463"/>
                    <a:ext cx="320216" cy="276999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17308" r="-5769" b="-1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29" name="Straight Arrow Connector 128">
              <a:extLst>
                <a:ext uri="{FF2B5EF4-FFF2-40B4-BE49-F238E27FC236}">
                  <a16:creationId xmlns:a16="http://schemas.microsoft.com/office/drawing/2014/main" id="{62194715-1FCB-578F-3D28-67E997BC26DF}"/>
                </a:ext>
              </a:extLst>
            </p:cNvPr>
            <p:cNvCxnSpPr>
              <a:cxnSpLocks/>
              <a:stCxn id="118" idx="6"/>
              <a:endCxn id="124" idx="2"/>
            </p:cNvCxnSpPr>
            <p:nvPr/>
          </p:nvCxnSpPr>
          <p:spPr>
            <a:xfrm flipV="1">
              <a:off x="7250530" y="2380906"/>
              <a:ext cx="612052" cy="6504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3ACBB184-C955-0EB0-0653-5E46C8B7FA23}"/>
                </a:ext>
              </a:extLst>
            </p:cNvPr>
            <p:cNvCxnSpPr>
              <a:cxnSpLocks/>
              <a:stCxn id="121" idx="6"/>
              <a:endCxn id="127" idx="2"/>
            </p:cNvCxnSpPr>
            <p:nvPr/>
          </p:nvCxnSpPr>
          <p:spPr>
            <a:xfrm>
              <a:off x="7250530" y="3400708"/>
              <a:ext cx="612052" cy="0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1" name="Straight Arrow Connector 130">
              <a:extLst>
                <a:ext uri="{FF2B5EF4-FFF2-40B4-BE49-F238E27FC236}">
                  <a16:creationId xmlns:a16="http://schemas.microsoft.com/office/drawing/2014/main" id="{93B801E1-8074-8D6E-4691-729DCBBB2CCE}"/>
                </a:ext>
              </a:extLst>
            </p:cNvPr>
            <p:cNvCxnSpPr>
              <a:cxnSpLocks/>
              <a:stCxn id="118" idx="4"/>
              <a:endCxn id="121" idx="0"/>
            </p:cNvCxnSpPr>
            <p:nvPr/>
          </p:nvCxnSpPr>
          <p:spPr>
            <a:xfrm>
              <a:off x="7016530" y="2621410"/>
              <a:ext cx="0" cy="545298"/>
            </a:xfrm>
            <a:prstGeom prst="straightConnector1">
              <a:avLst/>
            </a:prstGeom>
            <a:ln>
              <a:gradFill>
                <a:gsLst>
                  <a:gs pos="0">
                    <a:schemeClr val="accent2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 scaled="1"/>
              </a:gradFill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id="{60145DAC-0412-9529-699C-FA99AC9D7B50}"/>
                </a:ext>
              </a:extLst>
            </p:cNvPr>
            <p:cNvCxnSpPr>
              <a:cxnSpLocks/>
              <a:stCxn id="124" idx="4"/>
              <a:endCxn id="127" idx="0"/>
            </p:cNvCxnSpPr>
            <p:nvPr/>
          </p:nvCxnSpPr>
          <p:spPr>
            <a:xfrm>
              <a:off x="8096582" y="2614906"/>
              <a:ext cx="0" cy="551802"/>
            </a:xfrm>
            <a:prstGeom prst="straightConnector1">
              <a:avLst/>
            </a:prstGeom>
            <a:ln>
              <a:gradFill>
                <a:gsLst>
                  <a:gs pos="0">
                    <a:schemeClr val="accent2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 scaled="1"/>
              </a:gradFill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3" name="Straight Arrow Connector 132">
              <a:extLst>
                <a:ext uri="{FF2B5EF4-FFF2-40B4-BE49-F238E27FC236}">
                  <a16:creationId xmlns:a16="http://schemas.microsoft.com/office/drawing/2014/main" id="{46E52BEE-8A53-480C-4AE8-F662E24AD5B7}"/>
                </a:ext>
              </a:extLst>
            </p:cNvPr>
            <p:cNvCxnSpPr>
              <a:cxnSpLocks/>
              <a:stCxn id="118" idx="5"/>
              <a:endCxn id="127" idx="1"/>
            </p:cNvCxnSpPr>
            <p:nvPr/>
          </p:nvCxnSpPr>
          <p:spPr>
            <a:xfrm>
              <a:off x="7181993" y="2552873"/>
              <a:ext cx="749126" cy="682372"/>
            </a:xfrm>
            <a:prstGeom prst="straightConnector1">
              <a:avLst/>
            </a:prstGeom>
            <a:ln>
              <a:gradFill>
                <a:gsLst>
                  <a:gs pos="0">
                    <a:schemeClr val="accent2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 scaled="1"/>
              </a:gradFill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B711C4A6-8647-7DAE-9B1E-8E8BBD0001EA}"/>
                </a:ext>
              </a:extLst>
            </p:cNvPr>
            <p:cNvCxnSpPr>
              <a:cxnSpLocks/>
              <a:stCxn id="124" idx="3"/>
              <a:endCxn id="121" idx="7"/>
            </p:cNvCxnSpPr>
            <p:nvPr/>
          </p:nvCxnSpPr>
          <p:spPr>
            <a:xfrm flipH="1">
              <a:off x="7181993" y="2546369"/>
              <a:ext cx="749126" cy="688876"/>
            </a:xfrm>
            <a:prstGeom prst="straightConnector1">
              <a:avLst/>
            </a:prstGeom>
            <a:ln>
              <a:gradFill>
                <a:gsLst>
                  <a:gs pos="0">
                    <a:schemeClr val="accent2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 scaled="1"/>
              </a:gradFill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E2542952-A225-13C7-22F2-A43BB008C84A}"/>
                </a:ext>
              </a:extLst>
            </p:cNvPr>
            <p:cNvGrpSpPr/>
            <p:nvPr/>
          </p:nvGrpSpPr>
          <p:grpSpPr>
            <a:xfrm>
              <a:off x="7347355" y="1162752"/>
              <a:ext cx="468000" cy="468000"/>
              <a:chOff x="7337915" y="1985400"/>
              <a:chExt cx="468000" cy="468000"/>
            </a:xfrm>
          </p:grpSpPr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99B4BDE8-5C9C-B5C5-3176-F40B3C08764F}"/>
                  </a:ext>
                </a:extLst>
              </p:cNvPr>
              <p:cNvSpPr/>
              <p:nvPr/>
            </p:nvSpPr>
            <p:spPr>
              <a:xfrm>
                <a:off x="7337915" y="1985400"/>
                <a:ext cx="468000" cy="468000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2" name="TextBox 201">
                    <a:extLst>
                      <a:ext uri="{FF2B5EF4-FFF2-40B4-BE49-F238E27FC236}">
                        <a16:creationId xmlns:a16="http://schemas.microsoft.com/office/drawing/2014/main" id="{5362C2FC-8DBE-941B-D7A2-6047CEF884A0}"/>
                      </a:ext>
                    </a:extLst>
                  </p:cNvPr>
                  <p:cNvSpPr txBox="1"/>
                  <p:nvPr/>
                </p:nvSpPr>
                <p:spPr>
                  <a:xfrm>
                    <a:off x="7470822" y="2080900"/>
                    <a:ext cx="207043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pt-B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02" name="TextBox 201">
                    <a:extLst>
                      <a:ext uri="{FF2B5EF4-FFF2-40B4-BE49-F238E27FC236}">
                        <a16:creationId xmlns:a16="http://schemas.microsoft.com/office/drawing/2014/main" id="{5362C2FC-8DBE-941B-D7A2-6047CEF884A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70822" y="2080900"/>
                    <a:ext cx="207043" cy="276999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23529" r="-23529" b="-8696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03" name="Straight Arrow Connector 202">
              <a:extLst>
                <a:ext uri="{FF2B5EF4-FFF2-40B4-BE49-F238E27FC236}">
                  <a16:creationId xmlns:a16="http://schemas.microsoft.com/office/drawing/2014/main" id="{01D8A068-D4BE-B133-AFED-758F8FC9617E}"/>
                </a:ext>
              </a:extLst>
            </p:cNvPr>
            <p:cNvCxnSpPr>
              <a:cxnSpLocks/>
              <a:stCxn id="118" idx="0"/>
              <a:endCxn id="201" idx="3"/>
            </p:cNvCxnSpPr>
            <p:nvPr/>
          </p:nvCxnSpPr>
          <p:spPr>
            <a:xfrm flipV="1">
              <a:off x="7016530" y="1562215"/>
              <a:ext cx="399362" cy="591195"/>
            </a:xfrm>
            <a:prstGeom prst="straightConnector1">
              <a:avLst/>
            </a:prstGeom>
            <a:ln>
              <a:gradFill>
                <a:gsLst>
                  <a:gs pos="0">
                    <a:schemeClr val="accent2"/>
                  </a:gs>
                  <a:gs pos="100000">
                    <a:schemeClr val="tx1"/>
                  </a:gs>
                </a:gsLst>
                <a:lin ang="5400000" scaled="1"/>
              </a:gradFill>
              <a:headEnd type="triangle" w="med" len="med"/>
              <a:tailEnd type="non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4" name="Straight Arrow Connector 203">
              <a:extLst>
                <a:ext uri="{FF2B5EF4-FFF2-40B4-BE49-F238E27FC236}">
                  <a16:creationId xmlns:a16="http://schemas.microsoft.com/office/drawing/2014/main" id="{451C6151-9539-043A-A460-78B742B79849}"/>
                </a:ext>
              </a:extLst>
            </p:cNvPr>
            <p:cNvCxnSpPr>
              <a:cxnSpLocks/>
              <a:stCxn id="124" idx="0"/>
              <a:endCxn id="201" idx="5"/>
            </p:cNvCxnSpPr>
            <p:nvPr/>
          </p:nvCxnSpPr>
          <p:spPr>
            <a:xfrm flipH="1" flipV="1">
              <a:off x="7746818" y="1562215"/>
              <a:ext cx="349764" cy="584691"/>
            </a:xfrm>
            <a:prstGeom prst="straightConnector1">
              <a:avLst/>
            </a:prstGeom>
            <a:ln>
              <a:gradFill>
                <a:gsLst>
                  <a:gs pos="0">
                    <a:schemeClr val="accent2"/>
                  </a:gs>
                  <a:gs pos="100000">
                    <a:schemeClr val="tx1"/>
                  </a:gs>
                </a:gsLst>
                <a:lin ang="5400000" scaled="1"/>
              </a:gradFill>
              <a:headEnd type="triangle" w="med" len="med"/>
              <a:tailEnd type="non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7CB852AF-6909-E1A2-CDFF-F3EE0FC5FBB6}"/>
              </a:ext>
            </a:extLst>
          </p:cNvPr>
          <p:cNvGrpSpPr/>
          <p:nvPr/>
        </p:nvGrpSpPr>
        <p:grpSpPr>
          <a:xfrm>
            <a:off x="9079372" y="953317"/>
            <a:ext cx="2232963" cy="3167142"/>
            <a:chOff x="9079372" y="1126883"/>
            <a:chExt cx="2232963" cy="3167142"/>
          </a:xfrm>
        </p:grpSpPr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C6AACE2F-B1CA-BEBF-8086-A420EE46A32B}"/>
                </a:ext>
              </a:extLst>
            </p:cNvPr>
            <p:cNvGrpSpPr/>
            <p:nvPr/>
          </p:nvGrpSpPr>
          <p:grpSpPr>
            <a:xfrm>
              <a:off x="9431436" y="2117809"/>
              <a:ext cx="468000" cy="468000"/>
              <a:chOff x="6781327" y="2746167"/>
              <a:chExt cx="468000" cy="468000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A8C75B57-28E7-C403-154C-FBDC6DC8F856}"/>
                  </a:ext>
                </a:extLst>
              </p:cNvPr>
              <p:cNvSpPr/>
              <p:nvPr/>
            </p:nvSpPr>
            <p:spPr>
              <a:xfrm>
                <a:off x="6781327" y="2746167"/>
                <a:ext cx="468000" cy="468000"/>
              </a:xfrm>
              <a:prstGeom prst="ellipse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6EC4D079-39BB-0F5D-532C-53B7FCEE42CE}"/>
                      </a:ext>
                    </a:extLst>
                  </p:cNvPr>
                  <p:cNvSpPr txBox="1"/>
                  <p:nvPr/>
                </p:nvSpPr>
                <p:spPr>
                  <a:xfrm>
                    <a:off x="6864193" y="2821266"/>
                    <a:ext cx="32880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6EC4D079-39BB-0F5D-532C-53B7FCEE42C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64193" y="2821266"/>
                    <a:ext cx="328808" cy="276999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16667" r="-3704" b="-1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460F5914-7081-C8EE-A63E-DF3A4B2C62B8}"/>
                </a:ext>
              </a:extLst>
            </p:cNvPr>
            <p:cNvGrpSpPr/>
            <p:nvPr/>
          </p:nvGrpSpPr>
          <p:grpSpPr>
            <a:xfrm>
              <a:off x="9079372" y="3160258"/>
              <a:ext cx="468000" cy="468000"/>
              <a:chOff x="6781327" y="3759465"/>
              <a:chExt cx="468000" cy="468000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3074FB22-880E-8BEE-A706-83387304E400}"/>
                  </a:ext>
                </a:extLst>
              </p:cNvPr>
              <p:cNvSpPr/>
              <p:nvPr/>
            </p:nvSpPr>
            <p:spPr>
              <a:xfrm>
                <a:off x="6781327" y="3759465"/>
                <a:ext cx="468000" cy="468000"/>
              </a:xfrm>
              <a:prstGeom prst="ellipse">
                <a:avLst/>
              </a:prstGeom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F7985D15-ECD7-AD4F-87D9-BD5CCC05CAB3}"/>
                      </a:ext>
                    </a:extLst>
                  </p:cNvPr>
                  <p:cNvSpPr txBox="1"/>
                  <p:nvPr/>
                </p:nvSpPr>
                <p:spPr>
                  <a:xfrm>
                    <a:off x="6878107" y="3828466"/>
                    <a:ext cx="31489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b="0" i="0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  <m:sub>
                              <m:r>
                                <a:rPr lang="pt-BR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dirty="0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F7985D15-ECD7-AD4F-87D9-BD5CCC05CAB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78107" y="3828466"/>
                    <a:ext cx="314894" cy="276999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15385" r="-3846" b="-1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2D219AD7-02F3-96B1-388C-F91ACC168B76}"/>
                </a:ext>
              </a:extLst>
            </p:cNvPr>
            <p:cNvGrpSpPr/>
            <p:nvPr/>
          </p:nvGrpSpPr>
          <p:grpSpPr>
            <a:xfrm>
              <a:off x="10492271" y="2111305"/>
              <a:ext cx="468000" cy="468000"/>
              <a:chOff x="7861379" y="2739663"/>
              <a:chExt cx="468000" cy="468000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C6C3CA59-8B4C-AE62-7A77-02C8FF51DB56}"/>
                  </a:ext>
                </a:extLst>
              </p:cNvPr>
              <p:cNvSpPr/>
              <p:nvPr/>
            </p:nvSpPr>
            <p:spPr>
              <a:xfrm>
                <a:off x="7861379" y="2739663"/>
                <a:ext cx="468000" cy="468000"/>
              </a:xfrm>
              <a:prstGeom prst="ellipse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06451D52-86F8-39D3-FB8D-5741372C1C7E}"/>
                      </a:ext>
                    </a:extLst>
                  </p:cNvPr>
                  <p:cNvSpPr txBox="1"/>
                  <p:nvPr/>
                </p:nvSpPr>
                <p:spPr>
                  <a:xfrm>
                    <a:off x="7944229" y="2814762"/>
                    <a:ext cx="334130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06451D52-86F8-39D3-FB8D-5741372C1C7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44229" y="2814762"/>
                    <a:ext cx="334130" cy="276999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16364" r="-3636" b="-1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B786A25E-5584-F251-A2B3-C6ABF2F22B6D}"/>
                </a:ext>
              </a:extLst>
            </p:cNvPr>
            <p:cNvGrpSpPr/>
            <p:nvPr/>
          </p:nvGrpSpPr>
          <p:grpSpPr>
            <a:xfrm>
              <a:off x="10844335" y="3173515"/>
              <a:ext cx="468000" cy="468000"/>
              <a:chOff x="7861379" y="3759465"/>
              <a:chExt cx="468000" cy="468000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EAE4167A-C34A-53E0-AD7B-6913DE105A16}"/>
                  </a:ext>
                </a:extLst>
              </p:cNvPr>
              <p:cNvSpPr/>
              <p:nvPr/>
            </p:nvSpPr>
            <p:spPr>
              <a:xfrm>
                <a:off x="7861379" y="3759465"/>
                <a:ext cx="468000" cy="468000"/>
              </a:xfrm>
              <a:prstGeom prst="ellipse">
                <a:avLst/>
              </a:prstGeom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ED85B2E3-1E2B-73AD-220E-86C8536F988E}"/>
                      </a:ext>
                    </a:extLst>
                  </p:cNvPr>
                  <p:cNvSpPr txBox="1"/>
                  <p:nvPr/>
                </p:nvSpPr>
                <p:spPr>
                  <a:xfrm>
                    <a:off x="7958159" y="3828466"/>
                    <a:ext cx="320216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b="0" i="0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  <m:sub>
                              <m:r>
                                <a:rPr lang="pt-BR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dirty="0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ED85B2E3-1E2B-73AD-220E-86C8536F988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58159" y="3828466"/>
                    <a:ext cx="320216" cy="276999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l="-17308" r="-5769" b="-1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88FA3FA8-0C4A-CA60-EAC3-281651913AF4}"/>
                </a:ext>
              </a:extLst>
            </p:cNvPr>
            <p:cNvCxnSpPr>
              <a:cxnSpLocks/>
              <a:stCxn id="32" idx="6"/>
              <a:endCxn id="38" idx="2"/>
            </p:cNvCxnSpPr>
            <p:nvPr/>
          </p:nvCxnSpPr>
          <p:spPr>
            <a:xfrm flipV="1">
              <a:off x="9899436" y="2345305"/>
              <a:ext cx="592835" cy="6504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B8633B71-D1A2-09A3-A696-320CBBC0440A}"/>
                </a:ext>
              </a:extLst>
            </p:cNvPr>
            <p:cNvCxnSpPr>
              <a:cxnSpLocks/>
              <a:stCxn id="39" idx="6"/>
              <a:endCxn id="46" idx="2"/>
            </p:cNvCxnSpPr>
            <p:nvPr/>
          </p:nvCxnSpPr>
          <p:spPr>
            <a:xfrm>
              <a:off x="9547372" y="3394258"/>
              <a:ext cx="1296963" cy="13257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26A38AD0-72E3-39C2-6F7E-6AD171C7EA58}"/>
                </a:ext>
              </a:extLst>
            </p:cNvPr>
            <p:cNvCxnSpPr>
              <a:cxnSpLocks/>
              <a:stCxn id="32" idx="3"/>
              <a:endCxn id="39" idx="0"/>
            </p:cNvCxnSpPr>
            <p:nvPr/>
          </p:nvCxnSpPr>
          <p:spPr>
            <a:xfrm flipH="1">
              <a:off x="9313372" y="2517272"/>
              <a:ext cx="186601" cy="642986"/>
            </a:xfrm>
            <a:prstGeom prst="straightConnector1">
              <a:avLst/>
            </a:prstGeom>
            <a:ln>
              <a:gradFill>
                <a:gsLst>
                  <a:gs pos="0">
                    <a:schemeClr val="accent2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 scaled="1"/>
              </a:gradFill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78F47923-65C1-AC52-924E-1F9DD17110B0}"/>
                </a:ext>
              </a:extLst>
            </p:cNvPr>
            <p:cNvCxnSpPr>
              <a:cxnSpLocks/>
              <a:stCxn id="38" idx="5"/>
              <a:endCxn id="46" idx="0"/>
            </p:cNvCxnSpPr>
            <p:nvPr/>
          </p:nvCxnSpPr>
          <p:spPr>
            <a:xfrm>
              <a:off x="10891734" y="2510768"/>
              <a:ext cx="186601" cy="662747"/>
            </a:xfrm>
            <a:prstGeom prst="straightConnector1">
              <a:avLst/>
            </a:prstGeom>
            <a:ln>
              <a:gradFill>
                <a:gsLst>
                  <a:gs pos="0">
                    <a:schemeClr val="accent2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 scaled="1"/>
              </a:gradFill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CA4807BD-EC25-EFBD-1DFB-ECD4784E5319}"/>
                </a:ext>
              </a:extLst>
            </p:cNvPr>
            <p:cNvCxnSpPr>
              <a:cxnSpLocks/>
              <a:stCxn id="32" idx="5"/>
              <a:endCxn id="46" idx="1"/>
            </p:cNvCxnSpPr>
            <p:nvPr/>
          </p:nvCxnSpPr>
          <p:spPr>
            <a:xfrm>
              <a:off x="9830899" y="2517272"/>
              <a:ext cx="1081973" cy="724780"/>
            </a:xfrm>
            <a:prstGeom prst="straightConnector1">
              <a:avLst/>
            </a:prstGeom>
            <a:ln>
              <a:gradFill>
                <a:gsLst>
                  <a:gs pos="0">
                    <a:schemeClr val="accent2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 scaled="1"/>
              </a:gradFill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BA0B3CE1-6C31-46F6-9732-540427DA45BD}"/>
                </a:ext>
              </a:extLst>
            </p:cNvPr>
            <p:cNvCxnSpPr>
              <a:cxnSpLocks/>
              <a:stCxn id="38" idx="3"/>
              <a:endCxn id="39" idx="7"/>
            </p:cNvCxnSpPr>
            <p:nvPr/>
          </p:nvCxnSpPr>
          <p:spPr>
            <a:xfrm flipH="1">
              <a:off x="9478835" y="2510768"/>
              <a:ext cx="1081973" cy="718027"/>
            </a:xfrm>
            <a:prstGeom prst="straightConnector1">
              <a:avLst/>
            </a:prstGeom>
            <a:ln>
              <a:gradFill>
                <a:gsLst>
                  <a:gs pos="0">
                    <a:schemeClr val="accent2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 scaled="1"/>
              </a:gradFill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D332E995-FA95-BD28-3D1D-AA7AD1BC1B2F}"/>
                </a:ext>
              </a:extLst>
            </p:cNvPr>
            <p:cNvGrpSpPr/>
            <p:nvPr/>
          </p:nvGrpSpPr>
          <p:grpSpPr>
            <a:xfrm>
              <a:off x="9962977" y="3826025"/>
              <a:ext cx="468000" cy="468000"/>
              <a:chOff x="6781327" y="3759465"/>
              <a:chExt cx="468000" cy="468000"/>
            </a:xfrm>
          </p:grpSpPr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73BFE60B-A51E-3E9A-55A0-A65488F7A0B8}"/>
                  </a:ext>
                </a:extLst>
              </p:cNvPr>
              <p:cNvSpPr/>
              <p:nvPr/>
            </p:nvSpPr>
            <p:spPr>
              <a:xfrm>
                <a:off x="6781327" y="3759465"/>
                <a:ext cx="468000" cy="468000"/>
              </a:xfrm>
              <a:prstGeom prst="ellipse">
                <a:avLst/>
              </a:prstGeom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3" name="TextBox 142">
                    <a:extLst>
                      <a:ext uri="{FF2B5EF4-FFF2-40B4-BE49-F238E27FC236}">
                        <a16:creationId xmlns:a16="http://schemas.microsoft.com/office/drawing/2014/main" id="{D0C8761D-91DD-02D6-CB2E-0CFA92A68ACC}"/>
                      </a:ext>
                    </a:extLst>
                  </p:cNvPr>
                  <p:cNvSpPr txBox="1"/>
                  <p:nvPr/>
                </p:nvSpPr>
                <p:spPr>
                  <a:xfrm>
                    <a:off x="6878107" y="3828466"/>
                    <a:ext cx="320216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b="0" i="0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  <m:sub>
                              <m:r>
                                <a:rPr lang="pt-BR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dirty="0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43" name="TextBox 142">
                    <a:extLst>
                      <a:ext uri="{FF2B5EF4-FFF2-40B4-BE49-F238E27FC236}">
                        <a16:creationId xmlns:a16="http://schemas.microsoft.com/office/drawing/2014/main" id="{D0C8761D-91DD-02D6-CB2E-0CFA92A68AC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78107" y="3828466"/>
                    <a:ext cx="320216" cy="276999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l="-15094" r="-3774" b="-1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8AA544D1-2A9B-6DEA-A84C-4C0AE60A3C36}"/>
                </a:ext>
              </a:extLst>
            </p:cNvPr>
            <p:cNvCxnSpPr>
              <a:cxnSpLocks/>
              <a:stCxn id="39" idx="5"/>
              <a:endCxn id="142" idx="1"/>
            </p:cNvCxnSpPr>
            <p:nvPr/>
          </p:nvCxnSpPr>
          <p:spPr>
            <a:xfrm>
              <a:off x="9478835" y="3559721"/>
              <a:ext cx="552679" cy="334841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C95D36D3-6614-79EE-546B-8D8C32EA81B5}"/>
                </a:ext>
              </a:extLst>
            </p:cNvPr>
            <p:cNvCxnSpPr>
              <a:cxnSpLocks/>
              <a:stCxn id="46" idx="3"/>
              <a:endCxn id="142" idx="7"/>
            </p:cNvCxnSpPr>
            <p:nvPr/>
          </p:nvCxnSpPr>
          <p:spPr>
            <a:xfrm flipH="1">
              <a:off x="10362440" y="3572978"/>
              <a:ext cx="550432" cy="321584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0" name="Straight Arrow Connector 149">
              <a:extLst>
                <a:ext uri="{FF2B5EF4-FFF2-40B4-BE49-F238E27FC236}">
                  <a16:creationId xmlns:a16="http://schemas.microsoft.com/office/drawing/2014/main" id="{A4999678-4E5B-FB91-2A9E-D52C1ABDD50F}"/>
                </a:ext>
              </a:extLst>
            </p:cNvPr>
            <p:cNvCxnSpPr>
              <a:cxnSpLocks/>
              <a:stCxn id="38" idx="4"/>
              <a:endCxn id="142" idx="0"/>
            </p:cNvCxnSpPr>
            <p:nvPr/>
          </p:nvCxnSpPr>
          <p:spPr>
            <a:xfrm flipH="1">
              <a:off x="10196977" y="2579305"/>
              <a:ext cx="529294" cy="1246720"/>
            </a:xfrm>
            <a:prstGeom prst="straightConnector1">
              <a:avLst/>
            </a:prstGeom>
            <a:ln>
              <a:gradFill>
                <a:gsLst>
                  <a:gs pos="0">
                    <a:schemeClr val="accent2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 scaled="1"/>
              </a:gradFill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3" name="Straight Arrow Connector 152">
              <a:extLst>
                <a:ext uri="{FF2B5EF4-FFF2-40B4-BE49-F238E27FC236}">
                  <a16:creationId xmlns:a16="http://schemas.microsoft.com/office/drawing/2014/main" id="{E93A52F6-E7F0-E307-BA92-53C9607235F6}"/>
                </a:ext>
              </a:extLst>
            </p:cNvPr>
            <p:cNvCxnSpPr>
              <a:cxnSpLocks/>
              <a:stCxn id="32" idx="4"/>
              <a:endCxn id="142" idx="0"/>
            </p:cNvCxnSpPr>
            <p:nvPr/>
          </p:nvCxnSpPr>
          <p:spPr>
            <a:xfrm>
              <a:off x="9665436" y="2585809"/>
              <a:ext cx="531541" cy="1240216"/>
            </a:xfrm>
            <a:prstGeom prst="straightConnector1">
              <a:avLst/>
            </a:prstGeom>
            <a:ln>
              <a:gradFill>
                <a:gsLst>
                  <a:gs pos="0">
                    <a:schemeClr val="accent2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 scaled="1"/>
              </a:gradFill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207" name="Group 206">
              <a:extLst>
                <a:ext uri="{FF2B5EF4-FFF2-40B4-BE49-F238E27FC236}">
                  <a16:creationId xmlns:a16="http://schemas.microsoft.com/office/drawing/2014/main" id="{9F02D84E-5A4E-277E-94B4-0F8899FA0EB1}"/>
                </a:ext>
              </a:extLst>
            </p:cNvPr>
            <p:cNvGrpSpPr/>
            <p:nvPr/>
          </p:nvGrpSpPr>
          <p:grpSpPr>
            <a:xfrm>
              <a:off x="9970436" y="1126883"/>
              <a:ext cx="468000" cy="468000"/>
              <a:chOff x="7337915" y="1985400"/>
              <a:chExt cx="468000" cy="468000"/>
            </a:xfrm>
          </p:grpSpPr>
          <p:sp>
            <p:nvSpPr>
              <p:cNvPr id="208" name="Oval 207">
                <a:extLst>
                  <a:ext uri="{FF2B5EF4-FFF2-40B4-BE49-F238E27FC236}">
                    <a16:creationId xmlns:a16="http://schemas.microsoft.com/office/drawing/2014/main" id="{03927092-D627-6B72-CA90-1766127450ED}"/>
                  </a:ext>
                </a:extLst>
              </p:cNvPr>
              <p:cNvSpPr/>
              <p:nvPr/>
            </p:nvSpPr>
            <p:spPr>
              <a:xfrm>
                <a:off x="7337915" y="1985400"/>
                <a:ext cx="468000" cy="468000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9" name="TextBox 208">
                    <a:extLst>
                      <a:ext uri="{FF2B5EF4-FFF2-40B4-BE49-F238E27FC236}">
                        <a16:creationId xmlns:a16="http://schemas.microsoft.com/office/drawing/2014/main" id="{FCF16D02-A7CD-1925-3725-4D64B01BF3C3}"/>
                      </a:ext>
                    </a:extLst>
                  </p:cNvPr>
                  <p:cNvSpPr txBox="1"/>
                  <p:nvPr/>
                </p:nvSpPr>
                <p:spPr>
                  <a:xfrm>
                    <a:off x="7470822" y="2080900"/>
                    <a:ext cx="207043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pt-B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09" name="TextBox 208">
                    <a:extLst>
                      <a:ext uri="{FF2B5EF4-FFF2-40B4-BE49-F238E27FC236}">
                        <a16:creationId xmlns:a16="http://schemas.microsoft.com/office/drawing/2014/main" id="{FCF16D02-A7CD-1925-3725-4D64B01BF3C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70822" y="2080900"/>
                    <a:ext cx="207043" cy="276999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l="-23529" r="-23529" b="-888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10" name="Straight Arrow Connector 209">
              <a:extLst>
                <a:ext uri="{FF2B5EF4-FFF2-40B4-BE49-F238E27FC236}">
                  <a16:creationId xmlns:a16="http://schemas.microsoft.com/office/drawing/2014/main" id="{F14F0390-B751-823D-C714-4E34A41D81FD}"/>
                </a:ext>
              </a:extLst>
            </p:cNvPr>
            <p:cNvCxnSpPr>
              <a:cxnSpLocks/>
              <a:stCxn id="32" idx="0"/>
              <a:endCxn id="208" idx="3"/>
            </p:cNvCxnSpPr>
            <p:nvPr/>
          </p:nvCxnSpPr>
          <p:spPr>
            <a:xfrm flipV="1">
              <a:off x="9665436" y="1526346"/>
              <a:ext cx="373537" cy="591463"/>
            </a:xfrm>
            <a:prstGeom prst="straightConnector1">
              <a:avLst/>
            </a:prstGeom>
            <a:ln>
              <a:gradFill>
                <a:gsLst>
                  <a:gs pos="0">
                    <a:schemeClr val="accent2"/>
                  </a:gs>
                  <a:gs pos="100000">
                    <a:schemeClr val="tx1"/>
                  </a:gs>
                </a:gsLst>
                <a:lin ang="5400000" scaled="1"/>
              </a:gradFill>
              <a:headEnd type="triangle" w="med" len="med"/>
              <a:tailEnd type="non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1" name="Straight Arrow Connector 210">
              <a:extLst>
                <a:ext uri="{FF2B5EF4-FFF2-40B4-BE49-F238E27FC236}">
                  <a16:creationId xmlns:a16="http://schemas.microsoft.com/office/drawing/2014/main" id="{C3FF9FB7-E6B6-F3E1-004A-8D3377B7F39D}"/>
                </a:ext>
              </a:extLst>
            </p:cNvPr>
            <p:cNvCxnSpPr>
              <a:cxnSpLocks/>
              <a:stCxn id="38" idx="0"/>
              <a:endCxn id="208" idx="5"/>
            </p:cNvCxnSpPr>
            <p:nvPr/>
          </p:nvCxnSpPr>
          <p:spPr>
            <a:xfrm flipH="1" flipV="1">
              <a:off x="10369899" y="1526346"/>
              <a:ext cx="356372" cy="584959"/>
            </a:xfrm>
            <a:prstGeom prst="straightConnector1">
              <a:avLst/>
            </a:prstGeom>
            <a:ln>
              <a:gradFill>
                <a:gsLst>
                  <a:gs pos="0">
                    <a:schemeClr val="accent2"/>
                  </a:gs>
                  <a:gs pos="100000">
                    <a:schemeClr val="tx1"/>
                  </a:gs>
                </a:gsLst>
                <a:lin ang="5400000" scaled="1"/>
              </a:gradFill>
              <a:headEnd type="triangle" w="med" len="med"/>
              <a:tailEnd type="non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28" name="TextBox 227">
            <a:extLst>
              <a:ext uri="{FF2B5EF4-FFF2-40B4-BE49-F238E27FC236}">
                <a16:creationId xmlns:a16="http://schemas.microsoft.com/office/drawing/2014/main" id="{30D995FF-68D2-2228-D97F-DD699E4FD5F3}"/>
              </a:ext>
            </a:extLst>
          </p:cNvPr>
          <p:cNvSpPr txBox="1"/>
          <p:nvPr/>
        </p:nvSpPr>
        <p:spPr>
          <a:xfrm>
            <a:off x="407988" y="4246046"/>
            <a:ext cx="113014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pt-BR" dirty="0"/>
              <a:t>The model can have from three to six physics interfaces depending on the dimentionality of the problem and whether the temperature is calculated from heat inputs or directly imposed.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9" name="TextBox 228">
                <a:extLst>
                  <a:ext uri="{FF2B5EF4-FFF2-40B4-BE49-F238E27FC236}">
                    <a16:creationId xmlns:a16="http://schemas.microsoft.com/office/drawing/2014/main" id="{00AD6579-07B7-A30D-AA34-FB569A0C9C1F}"/>
                  </a:ext>
                </a:extLst>
              </p:cNvPr>
              <p:cNvSpPr txBox="1"/>
              <p:nvPr/>
            </p:nvSpPr>
            <p:spPr>
              <a:xfrm>
                <a:off x="403200" y="4989868"/>
                <a:ext cx="3648100" cy="112017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pt-BR" dirty="0"/>
                  <a:t>Heat Transfer in Solids: 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pt-BR" dirty="0">
                    <a:solidFill>
                      <a:schemeClr val="accent2"/>
                    </a:solidFill>
                  </a:rPr>
                  <a:t>More realistic approach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pt-BR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Harder to correlate with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b="0" i="0" smtClean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∇</m:t>
                    </m:r>
                    <m:r>
                      <a:rPr lang="pt-BR" b="0" i="1" smtClean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pt-BR" dirty="0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pt-BR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Hard coupling</a:t>
                </a:r>
              </a:p>
            </p:txBody>
          </p:sp>
        </mc:Choice>
        <mc:Fallback xmlns="">
          <p:sp>
            <p:nvSpPr>
              <p:cNvPr id="229" name="TextBox 228">
                <a:extLst>
                  <a:ext uri="{FF2B5EF4-FFF2-40B4-BE49-F238E27FC236}">
                    <a16:creationId xmlns:a16="http://schemas.microsoft.com/office/drawing/2014/main" id="{00AD6579-07B7-A30D-AA34-FB569A0C9C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200" y="4989868"/>
                <a:ext cx="3648100" cy="1120178"/>
              </a:xfrm>
              <a:prstGeom prst="rect">
                <a:avLst/>
              </a:prstGeom>
              <a:blipFill>
                <a:blip r:embed="rId19"/>
                <a:stretch>
                  <a:fillRect l="-3506" t="-7104" b="-10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4" name="TextBox 233">
                <a:extLst>
                  <a:ext uri="{FF2B5EF4-FFF2-40B4-BE49-F238E27FC236}">
                    <a16:creationId xmlns:a16="http://schemas.microsoft.com/office/drawing/2014/main" id="{B2520C45-358B-958A-A2E0-5C5683E1E04F}"/>
                  </a:ext>
                </a:extLst>
              </p:cNvPr>
              <p:cNvSpPr txBox="1"/>
              <p:nvPr/>
            </p:nvSpPr>
            <p:spPr>
              <a:xfrm>
                <a:off x="4317344" y="4989868"/>
                <a:ext cx="3648100" cy="112017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pt-BR" dirty="0"/>
                  <a:t>Temperature as an input: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pt-BR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Less realistic approach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pt-BR" dirty="0">
                    <a:solidFill>
                      <a:schemeClr val="accent2"/>
                    </a:solidFill>
                  </a:rPr>
                  <a:t>Constant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∇</m:t>
                    </m:r>
                    <m:r>
                      <a:rPr lang="pt-BR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pt-BR" dirty="0">
                    <a:solidFill>
                      <a:schemeClr val="accent2"/>
                    </a:solidFill>
                  </a:rPr>
                  <a:t> is an input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pt-BR" dirty="0">
                    <a:solidFill>
                      <a:schemeClr val="accent2"/>
                    </a:solidFill>
                  </a:rPr>
                  <a:t>No coupling needed</a:t>
                </a:r>
              </a:p>
            </p:txBody>
          </p:sp>
        </mc:Choice>
        <mc:Fallback xmlns="">
          <p:sp>
            <p:nvSpPr>
              <p:cNvPr id="234" name="TextBox 233">
                <a:extLst>
                  <a:ext uri="{FF2B5EF4-FFF2-40B4-BE49-F238E27FC236}">
                    <a16:creationId xmlns:a16="http://schemas.microsoft.com/office/drawing/2014/main" id="{B2520C45-358B-958A-A2E0-5C5683E1E0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7344" y="4989868"/>
                <a:ext cx="3648100" cy="1120178"/>
              </a:xfrm>
              <a:prstGeom prst="rect">
                <a:avLst/>
              </a:prstGeom>
              <a:blipFill>
                <a:blip r:embed="rId20"/>
                <a:stretch>
                  <a:fillRect l="-3506" t="-7104" b="-10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5" name="TextBox 234">
            <a:extLst>
              <a:ext uri="{FF2B5EF4-FFF2-40B4-BE49-F238E27FC236}">
                <a16:creationId xmlns:a16="http://schemas.microsoft.com/office/drawing/2014/main" id="{D5ACCFF4-4D28-C8A0-DF7F-974DAB39F47C}"/>
              </a:ext>
            </a:extLst>
          </p:cNvPr>
          <p:cNvSpPr txBox="1"/>
          <p:nvPr/>
        </p:nvSpPr>
        <p:spPr>
          <a:xfrm>
            <a:off x="8705850" y="5098961"/>
            <a:ext cx="245745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pt-BR" b="1" dirty="0"/>
              <a:t>Both options </a:t>
            </a:r>
            <a:r>
              <a:rPr lang="pt-BR" dirty="0"/>
              <a:t>were implemented in a </a:t>
            </a:r>
            <a:r>
              <a:rPr lang="pt-BR" b="1" dirty="0"/>
              <a:t>2D</a:t>
            </a:r>
            <a:r>
              <a:rPr lang="pt-BR" dirty="0"/>
              <a:t> environment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0" name="TextBox 239">
                <a:extLst>
                  <a:ext uri="{FF2B5EF4-FFF2-40B4-BE49-F238E27FC236}">
                    <a16:creationId xmlns:a16="http://schemas.microsoft.com/office/drawing/2014/main" id="{7A688B69-8C7F-57DE-1878-94759D6B6E31}"/>
                  </a:ext>
                </a:extLst>
              </p:cNvPr>
              <p:cNvSpPr txBox="1"/>
              <p:nvPr/>
            </p:nvSpPr>
            <p:spPr>
              <a:xfrm>
                <a:off x="711644" y="1227293"/>
                <a:ext cx="2654118" cy="4057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pt-B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pt-B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acc>
                        <m:accPr>
                          <m:chr m:val="̇"/>
                          <m:ctrlPr>
                            <a:rPr lang="en-GB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acc>
                      <m:r>
                        <a:rPr lang="pt-BR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pt-BR" sz="1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pt-BR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pt-B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m:rPr>
                              <m:sty m:val="p"/>
                            </m:rPr>
                            <a:rPr lang="pt-BR" sz="1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pt-B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pt-BR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BR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0" name="TextBox 239">
                <a:extLst>
                  <a:ext uri="{FF2B5EF4-FFF2-40B4-BE49-F238E27FC236}">
                    <a16:creationId xmlns:a16="http://schemas.microsoft.com/office/drawing/2014/main" id="{7A688B69-8C7F-57DE-1878-94759D6B6E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644" y="1227293"/>
                <a:ext cx="2654118" cy="405752"/>
              </a:xfrm>
              <a:prstGeom prst="rect">
                <a:avLst/>
              </a:prstGeom>
              <a:blipFill>
                <a:blip r:embed="rId21"/>
                <a:stretch>
                  <a:fillRect b="-44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2" name="TextBox 241">
                <a:extLst>
                  <a:ext uri="{FF2B5EF4-FFF2-40B4-BE49-F238E27FC236}">
                    <a16:creationId xmlns:a16="http://schemas.microsoft.com/office/drawing/2014/main" id="{AEC95412-F0E1-55B0-1F8E-DC81D2D24B0E}"/>
                  </a:ext>
                </a:extLst>
              </p:cNvPr>
              <p:cNvSpPr txBox="1"/>
              <p:nvPr/>
            </p:nvSpPr>
            <p:spPr>
              <a:xfrm>
                <a:off x="950994" y="2059600"/>
                <a:ext cx="26024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pt-B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pt-BR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pt-BR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pt-BR" i="1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pt-BR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pt-BR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pt-BR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pt-BR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𝑠𝑐</m:t>
                              </m:r>
                            </m:sub>
                          </m:sSub>
                          <m:r>
                            <a:rPr lang="pt-BR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pt-BR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𝑣𝑡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2" name="TextBox 241">
                <a:extLst>
                  <a:ext uri="{FF2B5EF4-FFF2-40B4-BE49-F238E27FC236}">
                    <a16:creationId xmlns:a16="http://schemas.microsoft.com/office/drawing/2014/main" id="{AEC95412-F0E1-55B0-1F8E-DC81D2D24B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994" y="2059600"/>
                <a:ext cx="2602444" cy="276999"/>
              </a:xfrm>
              <a:prstGeom prst="rect">
                <a:avLst/>
              </a:prstGeom>
              <a:blipFill>
                <a:blip r:embed="rId22"/>
                <a:stretch>
                  <a:fillRect l="-1405"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4" name="TextBox 243">
            <a:extLst>
              <a:ext uri="{FF2B5EF4-FFF2-40B4-BE49-F238E27FC236}">
                <a16:creationId xmlns:a16="http://schemas.microsoft.com/office/drawing/2014/main" id="{CC1F4D24-6748-0253-1F0A-1A6CD9A662C4}"/>
              </a:ext>
            </a:extLst>
          </p:cNvPr>
          <p:cNvSpPr txBox="1"/>
          <p:nvPr/>
        </p:nvSpPr>
        <p:spPr>
          <a:xfrm>
            <a:off x="1855587" y="1653252"/>
            <a:ext cx="43180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dirty="0"/>
              <a:t>or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8E3B1-8209-8EB6-51D8-EA97D04F00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13733" y="6424993"/>
            <a:ext cx="1053399" cy="365125"/>
          </a:xfrm>
        </p:spPr>
        <p:txBody>
          <a:bodyPr/>
          <a:lstStyle/>
          <a:p>
            <a:r>
              <a:rPr lang="en-US" dirty="0"/>
              <a:t>21 September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61ACD3-68A8-70A8-762D-BDD081D63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5352" y="6424993"/>
            <a:ext cx="8401320" cy="365125"/>
          </a:xfrm>
        </p:spPr>
        <p:txBody>
          <a:bodyPr/>
          <a:lstStyle/>
          <a:p>
            <a:r>
              <a:rPr lang="en-GB" dirty="0"/>
              <a:t>G. T. Telles and A. L. Macpherson | Modelling flux vortex dynamics in type-II superconductors under a thermal gradient-driven phase transition with closed cooling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6938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1BEDD-6B15-D596-FC25-2A9D8C45C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E9D2B-81A7-2A3A-3FE1-68F623831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B5A0A13-C299-73E1-0FBF-75FA1EA61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493399"/>
          </a:xfrm>
        </p:spPr>
        <p:txBody>
          <a:bodyPr/>
          <a:lstStyle/>
          <a:p>
            <a:r>
              <a:rPr lang="en-US" dirty="0"/>
              <a:t>The model in COMSOL Multiphysics®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28F09292-3A33-47C9-78E2-7851CFDF2E64}"/>
              </a:ext>
            </a:extLst>
          </p:cNvPr>
          <p:cNvCxnSpPr>
            <a:cxnSpLocks/>
          </p:cNvCxnSpPr>
          <p:nvPr/>
        </p:nvCxnSpPr>
        <p:spPr>
          <a:xfrm>
            <a:off x="407988" y="6373812"/>
            <a:ext cx="113760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F413C92-9F06-DEB6-2934-BCD6488FE54D}"/>
                  </a:ext>
                </a:extLst>
              </p:cNvPr>
              <p:cNvSpPr txBox="1"/>
              <p:nvPr/>
            </p:nvSpPr>
            <p:spPr>
              <a:xfrm>
                <a:off x="362909" y="1305163"/>
                <a:ext cx="8533717" cy="4970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66712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pt-BR" sz="14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</m:acc>
                        </m:e>
                        <m:sub>
                          <m: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pt-BR" sz="1400" b="0" i="1" smtClean="0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1400" b="0" i="1" smtClean="0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</m:e>
                            <m:sup>
                              <m:r>
                                <a:rPr lang="pt-BR" sz="1400" b="0" i="1" smtClean="0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14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1.</m:t>
                              </m:r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𝑥𝑥</m:t>
                              </m:r>
                            </m:sub>
                          </m:sSub>
                          <m: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14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1.</m:t>
                              </m:r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𝑦𝑦</m:t>
                              </m:r>
                            </m:sub>
                          </m:sSub>
                        </m:e>
                      </m:d>
                      <m:r>
                        <a:rPr lang="pt-BR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14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𝜅</m:t>
                          </m:r>
                        </m:den>
                      </m:f>
                      <m:d>
                        <m:dPr>
                          <m:ctrlP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14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2.</m:t>
                              </m:r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14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2.</m:t>
                              </m:r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d>
                      <m:r>
                        <a:rPr lang="pt-BR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14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pt-BR" sz="14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𝜅</m:t>
                          </m:r>
                        </m:den>
                      </m:f>
                      <m:d>
                        <m:dPr>
                          <m:ctrlP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1.</m:t>
                              </m:r>
                              <m: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pt-BR" sz="1400" i="1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2.</m:t>
                              </m:r>
                              <m:r>
                                <a:rPr lang="pt-BR" sz="1400" i="1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d>
                      <m:r>
                        <a:rPr lang="pt-BR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pt-BR" sz="1400" b="0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pt-BR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pt-BR" sz="1400" b="0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sz="14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pt-BR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pt-BR" sz="1400" b="0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pt-BR" sz="14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pt-BR" sz="14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F413C92-9F06-DEB6-2934-BCD6488FE5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909" y="1305163"/>
                <a:ext cx="8533717" cy="49705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186B1EE-A3AA-E8E0-41C2-1873AA17FD4C}"/>
                  </a:ext>
                </a:extLst>
              </p:cNvPr>
              <p:cNvSpPr txBox="1"/>
              <p:nvPr/>
            </p:nvSpPr>
            <p:spPr>
              <a:xfrm>
                <a:off x="362909" y="1857324"/>
                <a:ext cx="8533717" cy="4970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66712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pt-BR" sz="14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</m:acc>
                        </m:e>
                        <m:sub>
                          <m: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pt-BR" sz="1400" b="0" i="1" smtClean="0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1400" b="0" i="1" smtClean="0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</m:e>
                            <m:sup>
                              <m:r>
                                <a:rPr lang="pt-BR" sz="1400" b="0" i="1" smtClean="0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14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2.</m:t>
                              </m:r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𝑥𝑥</m:t>
                              </m:r>
                            </m:sub>
                          </m:sSub>
                          <m: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14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2.</m:t>
                              </m:r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𝑦𝑦</m:t>
                              </m:r>
                            </m:sub>
                          </m:sSub>
                        </m:e>
                      </m:d>
                      <m:r>
                        <a:rPr lang="pt-BR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14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𝜅</m:t>
                          </m:r>
                        </m:den>
                      </m:f>
                      <m:d>
                        <m:dPr>
                          <m:ctrlP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14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1.</m:t>
                              </m:r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14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1.</m:t>
                              </m:r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d>
                      <m:r>
                        <a:rPr lang="pt-BR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14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pt-BR" sz="14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𝜅</m:t>
                          </m:r>
                        </m:den>
                      </m:f>
                      <m:d>
                        <m:dPr>
                          <m:ctrlP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1.</m:t>
                              </m:r>
                              <m: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pt-BR" sz="1400" i="1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2.</m:t>
                              </m:r>
                              <m:r>
                                <a:rPr lang="pt-BR" sz="1400" i="1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d>
                      <m:r>
                        <a:rPr lang="pt-BR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pt-BR" sz="1400" b="0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pt-BR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pt-BR" sz="1400" b="0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t-BR" sz="14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pt-BR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pt-BR" sz="1400" b="0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pt-BR" sz="14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pt-BR" sz="14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186B1EE-A3AA-E8E0-41C2-1873AA17FD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909" y="1857324"/>
                <a:ext cx="8533717" cy="49705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C0C7591-6E62-FEE5-C8D2-A151DB72CD10}"/>
                  </a:ext>
                </a:extLst>
              </p:cNvPr>
              <p:cNvSpPr txBox="1"/>
              <p:nvPr/>
            </p:nvSpPr>
            <p:spPr>
              <a:xfrm>
                <a:off x="707516" y="2409485"/>
                <a:ext cx="4758660" cy="4970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140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  <m:sub>
                          <m: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1400" b="0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14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𝜅</m:t>
                          </m:r>
                        </m:den>
                      </m:f>
                      <m:d>
                        <m:dPr>
                          <m:ctrlP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14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sz="14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14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1.</m:t>
                              </m:r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14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14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2.</m:t>
                              </m:r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d>
                      <m:r>
                        <a:rPr lang="pt-BR" sz="1400" b="0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pt-BR" sz="14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pt-BR" sz="14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sSub>
                        <m:sSubPr>
                          <m:ctrlP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sz="1400" b="0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1.</m:t>
                          </m:r>
                          <m: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𝑦𝑦</m:t>
                          </m:r>
                        </m:sub>
                      </m:sSub>
                      <m:r>
                        <a:rPr lang="pt-BR" sz="1400" b="0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2.</m:t>
                          </m:r>
                          <m: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𝑥𝑦</m:t>
                          </m:r>
                        </m:sub>
                      </m:sSub>
                    </m:oMath>
                  </m:oMathPara>
                </a14:m>
                <a:endParaRPr lang="en-GB" sz="1400" dirty="0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C0C7591-6E62-FEE5-C8D2-A151DB72CD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516" y="2409485"/>
                <a:ext cx="4758660" cy="49705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B743CC1-3A11-5DC4-D8B0-91F943228B6C}"/>
                  </a:ext>
                </a:extLst>
              </p:cNvPr>
              <p:cNvSpPr txBox="1"/>
              <p:nvPr/>
            </p:nvSpPr>
            <p:spPr>
              <a:xfrm>
                <a:off x="707516" y="2961645"/>
                <a:ext cx="4758660" cy="4970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140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sz="1400" b="0" i="1" smtClean="0">
                                  <a:solidFill>
                                    <a:schemeClr val="accent5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  <m:sub>
                          <m: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b="0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1400" b="0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14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𝜅</m:t>
                          </m:r>
                        </m:den>
                      </m:f>
                      <m:d>
                        <m:dPr>
                          <m:ctrlP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14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sz="14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14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1.</m:t>
                              </m:r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14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14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2.</m:t>
                              </m:r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d>
                      <m:r>
                        <a:rPr lang="pt-BR" sz="1400" b="0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pt-BR" sz="14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pt-BR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pt-BR" sz="1400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pt-BR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sSub>
                        <m:sSubPr>
                          <m:ctrlP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t-BR" sz="1400" b="0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2.</m:t>
                          </m:r>
                          <m: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𝑦𝑦</m:t>
                          </m:r>
                        </m:sub>
                      </m:sSub>
                      <m:r>
                        <a:rPr lang="pt-BR" sz="1400" b="0" i="1" smtClean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1.</m:t>
                          </m:r>
                          <m:r>
                            <a:rPr lang="pt-BR" sz="1400" b="0" i="1" smtClean="0">
                              <a:solidFill>
                                <a:schemeClr val="accent5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𝑥𝑦</m:t>
                          </m:r>
                        </m:sub>
                      </m:sSub>
                    </m:oMath>
                  </m:oMathPara>
                </a14:m>
                <a:endParaRPr lang="en-GB" sz="1400" dirty="0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B743CC1-3A11-5DC4-D8B0-91F943228B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516" y="2961645"/>
                <a:ext cx="4758660" cy="49705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B3275AC-4316-2EDB-55C5-84EB78BE92DF}"/>
                  </a:ext>
                </a:extLst>
              </p:cNvPr>
              <p:cNvSpPr txBox="1"/>
              <p:nvPr/>
            </p:nvSpPr>
            <p:spPr>
              <a:xfrm>
                <a:off x="588246" y="3885141"/>
                <a:ext cx="2654118" cy="4057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pt-B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pt-B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acc>
                        <m:accPr>
                          <m:chr m:val="̇"/>
                          <m:ctrlPr>
                            <a:rPr lang="en-GB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acc>
                      <m:r>
                        <a:rPr lang="pt-BR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pt-BR" sz="1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pt-BR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pt-B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m:rPr>
                              <m:sty m:val="p"/>
                            </m:rPr>
                            <a:rPr lang="pt-BR" sz="1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pt-B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pt-BR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BR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B3275AC-4316-2EDB-55C5-84EB78BE92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246" y="3885141"/>
                <a:ext cx="2654118" cy="405752"/>
              </a:xfrm>
              <a:prstGeom prst="rect">
                <a:avLst/>
              </a:prstGeom>
              <a:blipFill>
                <a:blip r:embed="rId6"/>
                <a:stretch>
                  <a:fillRect b="-44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9D5871-7823-ECF7-B6BE-362CF5EB10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13733" y="6424993"/>
            <a:ext cx="1053399" cy="365125"/>
          </a:xfrm>
        </p:spPr>
        <p:txBody>
          <a:bodyPr/>
          <a:lstStyle/>
          <a:p>
            <a:r>
              <a:rPr lang="en-US" dirty="0"/>
              <a:t>21 September 2026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BAD012C-D38E-F5DF-699F-282B4CFC5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5352" y="6424993"/>
            <a:ext cx="8401320" cy="365125"/>
          </a:xfrm>
        </p:spPr>
        <p:txBody>
          <a:bodyPr/>
          <a:lstStyle/>
          <a:p>
            <a:r>
              <a:rPr lang="en-GB" dirty="0"/>
              <a:t>G. T. Telles and A. L. Macpherson | Modelling flux vortex dynamics in type-II superconductors under a thermal gradient-driven phase transition with closed cooling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0135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C4D9B-D05F-472F-D99A-B74633841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EAAE0-4085-7C32-93D8-3EC893497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22E969-9C7E-31BE-E24E-17FA0F6B5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493399"/>
          </a:xfrm>
        </p:spPr>
        <p:txBody>
          <a:bodyPr/>
          <a:lstStyle/>
          <a:p>
            <a:r>
              <a:rPr lang="en-US" dirty="0"/>
              <a:t>Summary and Outlook (in text)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57CF9FB7-497A-6B22-C1BF-53780D8CAB0F}"/>
              </a:ext>
            </a:extLst>
          </p:cNvPr>
          <p:cNvCxnSpPr>
            <a:cxnSpLocks/>
          </p:cNvCxnSpPr>
          <p:nvPr/>
        </p:nvCxnSpPr>
        <p:spPr>
          <a:xfrm>
            <a:off x="407988" y="6373812"/>
            <a:ext cx="113760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E78DA44-B417-B851-3016-6D47F3787585}"/>
              </a:ext>
            </a:extLst>
          </p:cNvPr>
          <p:cNvSpPr txBox="1"/>
          <p:nvPr/>
        </p:nvSpPr>
        <p:spPr>
          <a:xfrm>
            <a:off x="521547" y="1323960"/>
            <a:ext cx="11148906" cy="44319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1600" dirty="0"/>
              <a:t>Cavity </a:t>
            </a:r>
            <a:r>
              <a:rPr lang="pt-BR" sz="1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performance is affected by trapped field</a:t>
            </a:r>
            <a:r>
              <a:rPr lang="pt-BR" sz="1600" dirty="0"/>
              <a:t>, which can change </a:t>
            </a:r>
            <a:r>
              <a:rPr lang="pt-BR" sz="1600" b="1" dirty="0">
                <a:solidFill>
                  <a:schemeClr val="accent2"/>
                </a:solidFill>
              </a:rPr>
              <a:t>depending on the cool-down </a:t>
            </a:r>
            <a:r>
              <a:rPr lang="pt-BR" sz="1600" dirty="0"/>
              <a:t>conditions.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16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1600" b="1" dirty="0">
                <a:solidFill>
                  <a:srgbClr val="C00000"/>
                </a:solidFill>
              </a:rPr>
              <a:t>Vortex formation </a:t>
            </a:r>
            <a:r>
              <a:rPr lang="pt-BR" sz="1600" dirty="0"/>
              <a:t>during transition is determined by the </a:t>
            </a:r>
            <a:r>
              <a:rPr lang="pt-BR" sz="1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phase interfaces delimiting the mixed state</a:t>
            </a:r>
            <a:r>
              <a:rPr lang="pt-BR" sz="1600" dirty="0"/>
              <a:t>, which in turn is impacted by the </a:t>
            </a:r>
            <a:r>
              <a:rPr lang="pt-BR" sz="1600" b="1" dirty="0">
                <a:solidFill>
                  <a:schemeClr val="accent2"/>
                </a:solidFill>
              </a:rPr>
              <a:t>applied magnetic field and the thermal gradient</a:t>
            </a:r>
            <a:r>
              <a:rPr lang="pt-BR" sz="1600" dirty="0"/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16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1600" dirty="0"/>
              <a:t>To evaluate transition in a closed thermal topology, a detailed </a:t>
            </a:r>
            <a:r>
              <a:rPr lang="pt-BR" sz="1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multiphysics model</a:t>
            </a:r>
            <a:r>
              <a:rPr lang="pt-BR" sz="1600" dirty="0"/>
              <a:t> based on</a:t>
            </a:r>
            <a:r>
              <a:rPr lang="pt-BR" sz="1600" b="1" dirty="0">
                <a:solidFill>
                  <a:schemeClr val="accent2"/>
                </a:solidFill>
              </a:rPr>
              <a:t> time-dependent Ginzburg-Landau</a:t>
            </a:r>
            <a:r>
              <a:rPr lang="pt-BR" sz="1600" dirty="0">
                <a:solidFill>
                  <a:schemeClr val="accent2"/>
                </a:solidFill>
              </a:rPr>
              <a:t> </a:t>
            </a:r>
            <a:r>
              <a:rPr lang="pt-BR" sz="1600" dirty="0"/>
              <a:t>equations was implemented accouting for the </a:t>
            </a:r>
            <a:r>
              <a:rPr lang="pt-BR" sz="1600" b="1" dirty="0">
                <a:solidFill>
                  <a:srgbClr val="FFC000"/>
                </a:solidFill>
              </a:rPr>
              <a:t>temperature dependence </a:t>
            </a:r>
            <a:r>
              <a:rPr lang="pt-BR" sz="1600" dirty="0"/>
              <a:t>of material properties.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16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1600" dirty="0"/>
              <a:t>Analytical development and simulation results agree in that, in a closed topology, the </a:t>
            </a:r>
            <a:r>
              <a:rPr lang="pt-BR" sz="1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inner field </a:t>
            </a:r>
            <a:r>
              <a:rPr lang="pt-BR" sz="1600" dirty="0"/>
              <a:t>delimited by the expanding SC region </a:t>
            </a:r>
            <a:r>
              <a:rPr lang="pt-BR" sz="1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increases over time</a:t>
            </a:r>
            <a:r>
              <a:rPr lang="pt-BR" sz="1600" dirty="0"/>
              <a:t>, changing the </a:t>
            </a:r>
            <a:r>
              <a:rPr lang="pt-BR" sz="1600" b="1" dirty="0">
                <a:solidFill>
                  <a:schemeClr val="accent2"/>
                </a:solidFill>
              </a:rPr>
              <a:t>width and position of the mixed state</a:t>
            </a:r>
            <a:r>
              <a:rPr lang="pt-BR" sz="1600" dirty="0"/>
              <a:t>. This leads to an increasing ratio between mixed state width and vortex diameter, up to a point when the mixed state is </a:t>
            </a:r>
            <a:r>
              <a:rPr lang="pt-BR" sz="1600" b="1" dirty="0">
                <a:solidFill>
                  <a:srgbClr val="C00000"/>
                </a:solidFill>
              </a:rPr>
              <a:t>wide enough to hold vortices</a:t>
            </a:r>
            <a:r>
              <a:rPr lang="pt-BR" sz="1600" dirty="0"/>
              <a:t>, enabling their formation.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16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1600" dirty="0"/>
              <a:t>Investigation on the effects of </a:t>
            </a:r>
            <a:r>
              <a:rPr lang="pt-BR" sz="1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pinning and a precise definition of the scaling factor are ongoing</a:t>
            </a:r>
            <a:r>
              <a:rPr lang="pt-BR" sz="1600" dirty="0"/>
              <a:t>, to achieve a better comparison between simulation and experiments.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16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1600" dirty="0"/>
              <a:t>The simulation model will be expanded into a </a:t>
            </a:r>
            <a:r>
              <a:rPr lang="pt-BR" sz="1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three-dimensional environment</a:t>
            </a:r>
            <a:r>
              <a:rPr lang="pt-BR" sz="1600" dirty="0"/>
              <a:t>, to account for assymetries along the z-axis, </a:t>
            </a:r>
            <a:r>
              <a:rPr lang="pt-BR" sz="1600" b="1" dirty="0">
                <a:solidFill>
                  <a:schemeClr val="accent2"/>
                </a:solidFill>
              </a:rPr>
              <a:t>extrinsic sources of thermal currents </a:t>
            </a:r>
            <a:r>
              <a:rPr lang="pt-BR" sz="1600" dirty="0"/>
              <a:t>and </a:t>
            </a:r>
            <a:r>
              <a:rPr lang="pt-BR" sz="1600" b="1" dirty="0">
                <a:solidFill>
                  <a:schemeClr val="accent3"/>
                </a:solidFill>
              </a:rPr>
              <a:t>thin films and multilayer superconductors</a:t>
            </a:r>
            <a:r>
              <a:rPr lang="pt-BR" sz="1600" dirty="0"/>
              <a:t>.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23554F-0B0E-E4EC-960B-98C5297F6C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13733" y="6424993"/>
            <a:ext cx="1053399" cy="365125"/>
          </a:xfrm>
        </p:spPr>
        <p:txBody>
          <a:bodyPr/>
          <a:lstStyle/>
          <a:p>
            <a:r>
              <a:rPr lang="en-US" dirty="0"/>
              <a:t>21 September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C20936-AE61-1A73-DB51-CC2C21ACF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5352" y="6424993"/>
            <a:ext cx="8401320" cy="365125"/>
          </a:xfrm>
        </p:spPr>
        <p:txBody>
          <a:bodyPr/>
          <a:lstStyle/>
          <a:p>
            <a:r>
              <a:rPr lang="en-GB" dirty="0"/>
              <a:t>G. T. Telles and A. L. Macpherson | Modelling flux vortex dynamics in type-II superconductors under a thermal gradient-driven phase transition with closed cooling topology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3249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SOL LIVELINK TAG" val="&lt;!-- &#10;PropSet elements are populated with properties elements in format &lt;Property name=&quot;&quot; value=&quot;&quot; type=&quot;&quot;/&gt;&#10;LinkType element has either Image, or Table as value.&#10;--&gt;&#10;&lt;Root completeVersion=&quot;6.4.0.x&quot; formatVersion=&quot;2.0.0.0&quot; version=&quot;6.4.0.293&quot;&gt;&#10;  &lt;VersionInformation&gt;&#10;    &lt;Version&gt;1&lt;/Version&gt;&#10;  &lt;/VersionInformation&gt;&#10;  &lt;Entity&gt;/mesh/mesh1&lt;/Entity&gt;&#10;  &lt;Tag&gt;mesh1&lt;/Tag&gt;&#10;  &lt;Node&gt;Component 1 (comp1) &amp;gt; Mesh 1&lt;/Node&gt;&#10;  &lt;LinkType&gt;Image&lt;/LinkType&gt;&#10;  &lt;ModelLink directoryType=&quot;none&quot;&gt;C:\Users\gtheophi\cernbox\Documents\CERN GRAP\COMSOL\2D MFL Alpha Temperature - Gradient - Parametric.mph&lt;/ModelLink&gt;&#10;  &lt;LocalPath&gt;2D MFL Alpha Temperature - Gradient - Parametric.mph&lt;/LocalPath&gt;&#10;  &lt;Current&gt;ftri1&lt;/Current&gt;&#10;  &lt;SDim&gt;2&lt;/SDim&gt;&#10;  &lt;Locked&gt;false&lt;/Locked&gt;&#10;  &lt;PropSet id=&quot;image&quot;&gt;&#10;    &lt;Property name=&quot;batch&quot; type=&quot;bool&quot; value=&quot;off&quot; /&gt;&#10;    &lt;Property name=&quot;size&quot; type=&quot;string&quot; value=&quot;presentation&quot; /&gt;&#10;    &lt;Property name=&quot;hiddensize&quot; type=&quot;group&quot; value=&quot;manual&quot; /&gt;&#10;    &lt;Property name=&quot;unit&quot; type=&quot;group&quot; value=&quot;mm&quot; /&gt;&#10;    &lt;Property name=&quot;lockratio&quot; type=&quot;bool&quot; value=&quot;off&quot; /&gt;&#10;    &lt;Property name=&quot;aspectratio&quot; type=&quot;real&quot; value=&quot;1&quot; /&gt;&#10;    &lt;Property name=&quot;width&quot; type=&quot;real&quot; value=&quot;400&quot; /&gt;&#10;    &lt;Property name=&quot;height&quot; type=&quot;real&quot; value=&quot;400&quot; /&gt;&#10;    &lt;Property name=&quot;resolution&quot; type=&quot;integer&quot; value=&quot;90&quot; /&gt;&#10;    &lt;Property name=&quot;overrideresolutionlimit&quot; type=&quot;bool&quot; value=&quot;off&quot; /&gt;&#10;    &lt;Property name=&quot;sizedesc&quot; type=&quot;string&quot; value=&quot;1417 x 1417 px&quot; /&gt;&#10;    &lt;Property name=&quot;widthpx&quot; type=&quot;integer&quot; value=&quot;0&quot; /&gt;&#10;    &lt;Property name=&quot;heightpx&quot; type=&quot;integer&quot; value=&quot;0&quot; /&gt;&#10;    &lt;Property name=&quot;widthexact&quot; type=&quot;real&quot; value=&quot;0&quot; /&gt;&#10;    &lt;Property name=&quot;heightexact&quot; type=&quot;real&quot; value=&quot;0&quot; /&gt;&#10;    &lt;Property name=&quot;exactstored&quot; type=&quot;bool&quot; value=&quot;off&quot; /&gt;&#10;    &lt;Property name=&quot;usage&quot; type=&quot;group&quot; value=&quot;dialog&quot; /&gt;&#10;    &lt;Property name=&quot;screensizedesc&quot; type=&quot;string&quot; value=&quot;1576 x 869 px&quot; /&gt;&#10;    &lt;Property name=&quot;zoomextents&quot; type=&quot;bool&quot; value=&quot;off&quot; /&gt;&#10;    &lt;Property name=&quot;antialias&quot; type=&quot;bool&quot; value=&quot;on&quot; /&gt;&#10;    &lt;Property name=&quot;screenwidthpx&quot; type=&quot;integer&quot; value=&quot;1576&quot; /&gt;&#10;    &lt;Property name=&quot;screenheightpx&quot; type=&quot;integer&quot; value=&quot;869&quot; /&gt;&#10;    &lt;Property name=&quot;linkpossible&quot; type=&quot;bool&quot; value=&quot;on&quot; /&gt;&#10;    &lt;Property name=&quot;heightmultiple&quot; type=&quot;integer&quot; value=&quot;1&quot; /&gt;&#10;    &lt;Property name=&quot;zoomlevel&quot; type=&quot;integer&quot; value=&quot;0&quot; /&gt;&#10;    &lt;Property name=&quot;saveepscopy&quot; type=&quot;bool&quot; value=&quot;off&quot; /&gt;&#10;    &lt;Property name=&quot;resizefactor&quot; type=&quot;integer&quot; value=&quot;1&quot; /&gt;&#10;    &lt;Property name=&quot;saveprefs&quot; type=&quot;bool&quot; value=&quot;on&quot; /&gt;&#10;    &lt;Property name=&quot;decorationscale&quot; type=&quot;real&quot; value=&quot;1&quot; /&gt;&#10;    &lt;Property name=&quot;clearfilenameafterwards&quot; type=&quot;bool&quot; value=&quot;off&quot; /&gt;&#10;    &lt;Property name=&quot;allowlinked&quot; type=&quot;bool&quot; value=&quot;on&quot; /&gt;&#10;    &lt;Property name=&quot;allowpaste&quot; type=&quot;group&quot; value=&quot;on&quot; /&gt;&#10;    &lt;Property name=&quot;target&quot; type=&quot;group&quot; value=&quot;linked&quot; /&gt;&#10;    &lt;Property name=&quot;nodelabel&quot; type=&quot;string&quot; value=&quot;Component 1 (comp1) &amp;gt; Mesh 1&quot; /&gt;&#10;    &lt;Property name=&quot;lockview&quot; type=&quot;bool&quot; value=&quot;off&quot; /&gt;&#10;    &lt;Property name=&quot;linkedinfo&quot; type=&quot;string&quot; value=&quot;&quot; /&gt;&#10;    &lt;Property name=&quot;alloweps&quot; type=&quot;bool&quot; value=&quot;off&quot; /&gt;&#10;    &lt;Property name=&quot;allowgltf&quot; type=&quot;bool&quot; value=&quot;off&quot; /&gt;&#10;    &lt;Property name=&quot;lastwrittenfile&quot; type=&quot;string&quot; value=&quot;&quot; /&gt;&#10;    &lt;Property name=&quot;lastfiletype&quot; type=&quot;string&quot; value=&quot;png&quot; /&gt;&#10;    &lt;Property name=&quot;context&quot; type=&quot;group&quot; value=&quot;standard&quot; /&gt;&#10;    &lt;Property name=&quot;clusterrootonly&quot; type=&quot;bool&quot; value=&quot;off&quot; /&gt;&#10;    &lt;Property name=&quot;layoutmode&quot; type=&quot;group&quot; value=&quot;image&quot; /&gt;&#10;    &lt;Property name=&quot;sdim&quot; type=&quot;group&quot; value=&quot;2&quot; /&gt;&#10;    &lt;Property name=&quot;options2d&quot; type=&quot;group&quot; value=&quot;on&quot; /&gt;&#10;    &lt;Property name=&quot;fontsize&quot; type=&quot;integer&quot; value=&quot;20&quot; /&gt;&#10;    &lt;Property name=&quot;colortheme&quot; type=&quot;string&quot; value=&quot;globaltheme&quot; /&gt;&#10;    &lt;Property name=&quot;background&quot; type=&quot;group&quot; value=&quot;transparent&quot; /&gt;&#10;    &lt;Property name=&quot;resetbeenset&quot; type=&quot;bool&quot; value=&quot;off&quot; /&gt;&#10;    &lt;Property name=&quot;title2d&quot; type=&quot;bool&quot; value=&quot;off&quot; /&gt;&#10;    &lt;Property name=&quot;legend2d&quot; type=&quot;bool&quot; value=&quot;off&quot; /&gt;&#10;    &lt;Property name=&quot;logo2d&quot; type=&quot;bool&quot; value=&quot;off&quot; /&gt;&#10;    &lt;Property name=&quot;axes2d&quot; type=&quot;bool&quot; value=&quot;off&quot; /&gt;&#10;  &lt;/PropSet&gt;&#10;  &lt;PropSet id=&quot;view&quot;&gt;&#10;    &lt;Property name=&quot;showlabels&quot; type=&quot;bool&quot; value=&quot;off&quot; /&gt;&#10;    &lt;Property name=&quot;showDirections&quot; type=&quot;bool&quot; value=&quot;off&quot; /&gt;&#10;    &lt;Property name=&quot;showgrid&quot; type=&quot;bool&quot; value=&quot;on&quot; /&gt;&#10;    &lt;Property name=&quot;rendermesh&quot; type=&quot;bool&quot; value=&quot;on&quot; /&gt;&#10;    &lt;Property name=&quot;showunits&quot; type=&quot;bool&quot; value=&quot;on&quot; /&gt;&#10;    &lt;Property name=&quot;plotgroupunits&quot; type=&quot;stringarray&quot; value=&quot;, &quot; /&gt;&#10;    &lt;Property name=&quot;locked&quot; type=&quot;bool&quot; value=&quot;off&quot; /&gt;&#10;    &lt;Property name=&quot;istemporary&quot; type=&quot;bool&quot; value=&quot;off&quot; /&gt;&#10;    &lt;Property name=&quot;isx&quot; type=&quot;bool&quot; value=&quot;off&quot; /&gt;&#10;    &lt;Property name=&quot;showselection&quot; type=&quot;bool&quot; value=&quot;on&quot; /&gt;&#10;    &lt;Property name=&quot;showmaterial&quot; type=&quot;bool&quot; value=&quot;off&quot; /&gt;&#10;    &lt;Property name=&quot;hidestatus&quot; type=&quot;string&quot; value=&quot;hide&quot; /&gt;&#10;    &lt;Property name=&quot;isnew&quot; type=&quot;bool&quot; value=&quot;off&quot; /&gt;&#10;    &lt;Property name=&quot;postviewkey&quot; type=&quot;string&quot; value=&quot;&quot; /&gt;&#10;    &lt;Property name=&quot;workplaneclip&quot; type=&quot;bool&quot; value=&quot;off&quot; /&gt;&#10;    &lt;Property name=&quot;workplaneshowgizmo&quot; type=&quot;bool&quot; value=&quot;on&quot; /&gt;&#10;    &lt;Property name=&quot;offscreenoverride&quot; type=&quot;bool&quot; value=&quot;off&quot; /&gt;&#10;  &lt;/PropSet&gt;&#10;  &lt;PropSet id=&quot;camera&quot; /&gt;&#10;  &lt;PropSet id=&quot;axis&quot;&gt;&#10;    &lt;Property name=&quot;xmin&quot; type=&quot;real&quot; value=&quot;-958.1040649414062&quot; /&gt;&#10;    &lt;Property name=&quot;xmax&quot; type=&quot;real&quot; value=&quot;1076.583984375&quot; /&gt;&#10;    &lt;Property name=&quot;ymin&quot; type=&quot;real&quot; value=&quot;-570.1781005859375&quot; /&gt;&#10;    &lt;Property name=&quot;ymax&quot; type=&quot;real&quot; value=&quot;558.533935546875&quot; /&gt;&#10;    &lt;Property name=&quot;xminhidden&quot; type=&quot;real&quot; value=&quot;-958.1040649414062&quot; /&gt;&#10;    &lt;Property name=&quot;xmaxhidden&quot; type=&quot;real&quot; value=&quot;1076.583984375&quot; /&gt;&#10;    &lt;Property name=&quot;yminhidden&quot; type=&quot;real&quot; value=&quot;-570.1781005859375&quot; /&gt;&#10;    &lt;Property name=&quot;ymaxhidden&quot; type=&quot;real&quot; value=&quot;558.533935546875&quot; /&gt;&#10;    &lt;Property name=&quot;forcenoviewscaling&quot; type=&quot;bool&quot; value=&quot;off&quot; /&gt;&#10;    &lt;Property name=&quot;viewscaletype&quot; type=&quot;group&quot; value=&quot;none&quot; /&gt;&#10;    &lt;Property name=&quot;autocontext&quot; type=&quot;group&quot; value=&quot;autofit&quot; /&gt;&#10;    &lt;Property name=&quot;xweight&quot; type=&quot;real&quot; value=&quot;1&quot; /&gt;&#10;    &lt;Property name=&quot;yweight&quot; type=&quot;real&quot; value=&quot;1&quot; /&gt;&#10;    &lt;Property name=&quot;xscale&quot; type=&quot;real&quot; value=&quot;1&quot; /&gt;&#10;    &lt;Property name=&quot;yscale&quot; type=&quot;real&quot; value=&quot;1&quot; /&gt;&#10;    &lt;Property name=&quot;abstractviewsetting&quot; type=&quot;group&quot; value=&quot;on&quot; /&gt;&#10;    &lt;Property name=&quot;abstractviewlratio&quot; type=&quot;real&quot; value=&quot;-0.2984200417995453&quot; /&gt;&#10;    &lt;Property name=&quot;abstractviewrratio&quot; type=&quot;real&quot; value=&quot;0.3971533179283142&quot; /&gt;&#10;    &lt;Property name=&quot;abstractviewbratio&quot; type=&quot;real&quot; value=&quot;0.024851582944393158&quot; /&gt;&#10;    &lt;Property name=&quot;abstractviewtratio&quot; type=&quot;real&quot; value=&quot;-0.03455505520105362&quot; /&gt;&#10;    &lt;Property name=&quot;abstractviewxscale&quot; type=&quot;real&quot; value=&quot;1.366479516029358&quot; /&gt;&#10;    &lt;Property name=&quot;abstractviewyscale&quot; type=&quot;real&quot; value=&quot;1.366479516029358&quot; /&gt;&#10;    &lt;Property name=&quot;manualgrid&quot; type=&quot;group&quot; value=&quot;off&quot; /&gt;&#10;    &lt;Property name=&quot;xspacing&quot; type=&quot;real&quot; value=&quot;1&quot; /&gt;&#10;    &lt;Property name=&quot;yspacing&quot; type=&quot;real&quot; value=&quot;1&quot; /&gt;&#10;    &lt;Property name=&quot;xextra&quot; type=&quot;realarray&quot; value=&quot;&quot; /&gt;&#10;    &lt;Property name=&quot;xextra_vector_method&quot; type=&quot;string&quot; value=&quot;step&quot; /&gt;&#10;    &lt;Property name=&quot;xextra_vector_start&quot; type=&quot;string&quot; value=&quot;&quot; /&gt;&#10;    &lt;Property name=&quot;xextra_vector_stop&quot; type=&quot;string&quot; value=&quot;&quot; /&gt;&#10;    &lt;Property name=&quot;xextra_vector_step&quot; type=&quot;string&quot; value=&quot;&quot; /&gt;&#10;    &lt;Property name=&quot;xextra_vector_numvalues&quot; type=&quot;string&quot; value=&quot;&quot; /&gt;&#10;    &lt;Property name=&quot;xextra_vector_function&quot; type=&quot;string&quot; value=&quot;none&quot; /&gt;&#10;    &lt;Property name=&quot;xextra_vector_interval&quot; type=&quot;string&quot; value=&quot;octave&quot; /&gt;&#10;    &lt;Property name=&quot;xextra_vector_freqperdec&quot; type=&quot;string&quot; value=&quot;&quot; /&gt;&#10;    &lt;Property name=&quot;yextra&quot; type=&quot;realarray&quot; value=&quot;&quot; /&gt;&#10;    &lt;Property name=&quot;yextra_vector_method&quot; type=&quot;string&quot; value=&quot;step&quot; /&gt;&#10;    &lt;Property name=&quot;yextra_vector_start&quot; type=&quot;string&quot; value=&quot;&quot; /&gt;&#10;    &lt;Property name=&quot;yextra_vector_stop&quot; type=&quot;string&quot; value=&quot;&quot; /&gt;&#10;    &lt;Property name=&quot;yextra_vector_step&quot; type=&quot;string&quot; value=&quot;&quot; /&gt;&#10;    &lt;Property name=&quot;yextra_vector_numvalues&quot; type=&quot;string&quot; value=&quot;&quot; /&gt;&#10;    &lt;Property name=&quot;yextra_vector_function&quot; type=&quot;string&quot; value=&quot;none&quot; /&gt;&#10;    &lt;Property name=&quot;yextra_vector_interval&quot; type=&quot;string&quot; value=&quot;octave&quot; /&gt;&#10;    &lt;Property name=&quot;yextra_vector_freqperdec&quot; type=&quot;string&quot; value=&quot;&quot; /&gt;&#10;    &lt;Property name=&quot;canvassizedip&quot; type=&quot;realarray&quot; value=&quot;1576, 869&quot; /&gt;&#10;    &lt;Property name=&quot;renderareasizedip&quot; type=&quot;realarray&quot; value=&quot;1489, 826&quot; /&gt;&#10;  &lt;/PropSet&gt;&#10;  &lt;PropSet id=&quot;clip&quot; /&gt;&#10;  &lt;PropSet id=&quot;table&quot;&gt;&#10;    &lt;Property name=&quot;header&quot; type=&quot;bool&quot; value=&quot;on&quot; /&gt;&#10;    &lt;Property name=&quot;headers&quot; type=&quot;stringmatrix&quot; value=&quot;&quot; /&gt;&#10;    &lt;Property name=&quot;includetitle&quot; type=&quot;bool&quot; value=&quot;off&quot; /&gt;&#10;    &lt;Property name=&quot;title&quot; type=&quot;string&quot; value=&quot;&quot; /&gt;&#10;    &lt;Property name=&quot;fullprec&quot; type=&quot;bool&quot; value=&quot;on&quot; /&gt;&#10;    &lt;Property name=&quot;precision&quot; type=&quot;integer&quot; value=&quot;5&quot; /&gt;&#10;    &lt;Property name=&quot;notation&quot; type=&quot;string&quot; value=&quot;auto&quot; /&gt;&#10;    &lt;Property name=&quot;complexnotation&quot; type=&quot;string&quot; value=&quot;rectangular&quot; /&gt;&#10;  &lt;/PropSet&gt;&#10;  &lt;UpdateTimeStamp&gt;639245601189934532&lt;/UpdateTimeStamp&gt;&#10;&lt;/Roo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SOL LIVELINK TAG" val="&lt;!-- &#10;PropSet elements are populated with properties elements in format &lt;Property name=&quot;&quot; value=&quot;&quot; type=&quot;&quot;/&gt;&#10;LinkType element has either Image, or Table as value.&#10;--&gt;&#10;&lt;Root completeVersion=&quot;6.4.0.x&quot; formatVersion=&quot;2.0.0.0&quot; version=&quot;6.4.0.293&quot;&gt;&#10;  &lt;VersionInformation&gt;&#10;    &lt;Version&gt;1&lt;/Version&gt;&#10;  &lt;/VersionInformation&gt;&#10;  &lt;Entity&gt;/result/feature/pg15&lt;/Entity&gt;&#10;  &lt;Tag&gt;pg15&lt;/Tag&gt;&#10;  &lt;Node&gt;Results &amp;gt; Triple Field&lt;/Node&gt;&#10;  &lt;LinkType&gt;Image&lt;/LinkType&gt;&#10;  &lt;ModelLink directoryType=&quot;none&quot;&gt;C:\Users\gtheophi\cernbox\Documents\CERN GRAP\COMSOL\2D MFL Alpha Temperature - Gradient - Parametric.mph&lt;/ModelLink&gt;&#10;  &lt;LocalPath&gt;2D MFL Alpha Temperature - Gradient - Parametric.mph&lt;/LocalPath&gt;&#10;  &lt;SDim&gt;2&lt;/SDim&gt;&#10;  &lt;Locked&gt;false&lt;/Locked&gt;&#10;  &lt;PropSet id=&quot;image&quot;&gt;&#10;    &lt;Property name=&quot;batch&quot; type=&quot;bool&quot; value=&quot;off&quot; /&gt;&#10;    &lt;Property name=&quot;size&quot; type=&quot;string&quot; value=&quot;presentation&quot; /&gt;&#10;    &lt;Property name=&quot;hiddensize&quot; type=&quot;group&quot; value=&quot;manual&quot; /&gt;&#10;    &lt;Property name=&quot;unit&quot; type=&quot;group&quot; value=&quot;mm&quot; /&gt;&#10;    &lt;Property name=&quot;lockratio&quot; type=&quot;bool&quot; value=&quot;off&quot; /&gt;&#10;    &lt;Property name=&quot;aspectratio&quot; type=&quot;real&quot; value=&quot;1&quot; /&gt;&#10;    &lt;Property name=&quot;width&quot; type=&quot;real&quot; value=&quot;80&quot; /&gt;&#10;    &lt;Property name=&quot;height&quot; type=&quot;real&quot; value=&quot;80&quot; /&gt;&#10;    &lt;Property name=&quot;resolution&quot; type=&quot;integer&quot; value=&quot;100&quot; /&gt;&#10;    &lt;Property name=&quot;overrideresolutionlimit&quot; type=&quot;bool&quot; value=&quot;off&quot; /&gt;&#10;    &lt;Property name=&quot;sizedesc&quot; type=&quot;string&quot; value=&quot;315 x 315 px&quot; /&gt;&#10;    &lt;Property name=&quot;widthpx&quot; type=&quot;integer&quot; value=&quot;0&quot; /&gt;&#10;    &lt;Property name=&quot;heightpx&quot; type=&quot;integer&quot; value=&quot;0&quot; /&gt;&#10;    &lt;Property name=&quot;widthexact&quot; type=&quot;real&quot; value=&quot;0&quot; /&gt;&#10;    &lt;Property name=&quot;heightexact&quot; type=&quot;real&quot; value=&quot;0&quot; /&gt;&#10;    &lt;Property name=&quot;exactstored&quot; type=&quot;bool&quot; value=&quot;off&quot; /&gt;&#10;    &lt;Property name=&quot;usage&quot; type=&quot;group&quot; value=&quot;dialog&quot; /&gt;&#10;    &lt;Property name=&quot;screensizedesc&quot; type=&quot;string&quot; value=&quot;1941 x 333 px&quot; /&gt;&#10;    &lt;Property name=&quot;zoomextents&quot; type=&quot;bool&quot; value=&quot;off&quot; /&gt;&#10;    &lt;Property name=&quot;antialias&quot; type=&quot;bool&quot; value=&quot;on&quot; /&gt;&#10;    &lt;Property name=&quot;screenwidthpx&quot; type=&quot;integer&quot; value=&quot;1941&quot; /&gt;&#10;    &lt;Property name=&quot;screenheightpx&quot; type=&quot;integer&quot; value=&quot;333&quot; /&gt;&#10;    &lt;Property name=&quot;linkpossible&quot; type=&quot;bool&quot; value=&quot;on&quot; /&gt;&#10;    &lt;Property name=&quot;heightmultiple&quot; type=&quot;integer&quot; value=&quot;1&quot; /&gt;&#10;    &lt;Property name=&quot;zoomlevel&quot; type=&quot;integer&quot; value=&quot;0&quot; /&gt;&#10;    &lt;Property name=&quot;saveepscopy&quot; type=&quot;bool&quot; value=&quot;off&quot; /&gt;&#10;    &lt;Property name=&quot;resizefactor&quot; type=&quot;integer&quot; value=&quot;1&quot; /&gt;&#10;    &lt;Property name=&quot;saveprefs&quot; type=&quot;bool&quot; value=&quot;on&quot; /&gt;&#10;    &lt;Property name=&quot;decorationscale&quot; type=&quot;real&quot; value=&quot;1&quot; /&gt;&#10;    &lt;Property name=&quot;clearfilenameafterwards&quot; type=&quot;bool&quot; value=&quot;off&quot; /&gt;&#10;    &lt;Property name=&quot;allowlinked&quot; type=&quot;bool&quot; value=&quot;on&quot; /&gt;&#10;    &lt;Property name=&quot;allowpaste&quot; type=&quot;group&quot; value=&quot;on&quot; /&gt;&#10;    &lt;Property name=&quot;target&quot; type=&quot;group&quot; value=&quot;linked&quot; /&gt;&#10;    &lt;Property name=&quot;nodelabel&quot; type=&quot;string&quot; value=&quot;Results &amp;gt; Triple Field&quot; /&gt;&#10;    &lt;Property name=&quot;lockview&quot; type=&quot;bool&quot; value=&quot;off&quot; /&gt;&#10;    &lt;Property name=&quot;linkedinfo&quot; type=&quot;string&quot; value=&quot;&quot; /&gt;&#10;    &lt;Property name=&quot;alloweps&quot; type=&quot;bool&quot; value=&quot;off&quot; /&gt;&#10;    &lt;Property name=&quot;allowgltf&quot; type=&quot;bool&quot; value=&quot;off&quot; /&gt;&#10;    &lt;Property name=&quot;lastwrittenfile&quot; type=&quot;string&quot; value=&quot;&quot; /&gt;&#10;    &lt;Property name=&quot;lastfiletype&quot; type=&quot;string&quot; value=&quot;png&quot; /&gt;&#10;    &lt;Property name=&quot;context&quot; type=&quot;group&quot; value=&quot;standard&quot; /&gt;&#10;    &lt;Property name=&quot;clusterrootonly&quot; type=&quot;bool&quot; value=&quot;off&quot; /&gt;&#10;    &lt;Property name=&quot;layoutmode&quot; type=&quot;group&quot; value=&quot;image&quot; /&gt;&#10;    &lt;Property name=&quot;sdim&quot; type=&quot;group&quot; value=&quot;2&quot; /&gt;&#10;    &lt;Property name=&quot;options2d&quot; type=&quot;group&quot; value=&quot;on&quot; /&gt;&#10;    &lt;Property name=&quot;title2d&quot; type=&quot;bool&quot; value=&quot;off&quot; /&gt;&#10;    &lt;Property name=&quot;legend2d&quot; type=&quot;bool&quot; value=&quot;on&quot; /&gt;&#10;    &lt;Property name=&quot;axes2d&quot; type=&quot;bool&quot; value=&quot;off&quot; /&gt;&#10;    &lt;Property name=&quot;logo2d&quot; type=&quot;bool&quot; value=&quot;off&quot; /&gt;&#10;    &lt;Property name=&quot;fontsize&quot; type=&quot;integer&quot; value=&quot;20&quot; /&gt;&#10;    &lt;Property name=&quot;colortheme&quot; type=&quot;string&quot; value=&quot;globaltheme&quot; /&gt;&#10;    &lt;Property name=&quot;background&quot; type=&quot;group&quot; value=&quot;transparent&quot; /&gt;&#10;    &lt;Property name=&quot;resetbeenset&quot; type=&quot;bool&quot; value=&quot;off&quot; /&gt;&#10;  &lt;/PropSet&gt;&#10;  &lt;PropSet id=&quot;view&quot;&gt;&#10;    &lt;Property name=&quot;showlabels&quot; type=&quot;bool&quot; value=&quot;off&quot; /&gt;&#10;    &lt;Property name=&quot;showDirections&quot; type=&quot;bool&quot; value=&quot;off&quot; /&gt;&#10;    &lt;Property name=&quot;showgrid&quot; type=&quot;bool&quot; value=&quot;on&quot; /&gt;&#10;    &lt;Property name=&quot;rendermesh&quot; type=&quot;bool&quot; value=&quot;on&quot; /&gt;&#10;    &lt;Property name=&quot;showunits&quot; type=&quot;bool&quot; value=&quot;on&quot; /&gt;&#10;    &lt;Property name=&quot;plotgroupunits&quot; type=&quot;stringarray&quot; value=&quot;, &quot; /&gt;&#10;    &lt;Property name=&quot;locked&quot; type=&quot;bool&quot; value=&quot;off&quot; /&gt;&#10;    &lt;Property name=&quot;istemporary&quot; type=&quot;bool&quot; value=&quot;off&quot; /&gt;&#10;    &lt;Property name=&quot;isx&quot; type=&quot;bool&quot; value=&quot;off&quot; /&gt;&#10;    &lt;Property name=&quot;showselection&quot; type=&quot;bool&quot; value=&quot;on&quot; /&gt;&#10;    &lt;Property name=&quot;showmaterial&quot; type=&quot;bool&quot; value=&quot;off&quot; /&gt;&#10;    &lt;Property name=&quot;hidestatus&quot; type=&quot;string&quot; value=&quot;hide&quot; /&gt;&#10;    &lt;Property name=&quot;isnew&quot; type=&quot;bool&quot; value=&quot;off&quot; /&gt;&#10;    &lt;Property name=&quot;postviewkey&quot; type=&quot;string&quot; value=&quot;&quot; /&gt;&#10;    &lt;Property name=&quot;workplaneclip&quot; type=&quot;bool&quot; value=&quot;off&quot; /&gt;&#10;    &lt;Property name=&quot;workplaneshowgizmo&quot; type=&quot;bool&quot; value=&quot;on&quot; /&gt;&#10;    &lt;Property name=&quot;offscreenoverride&quot; type=&quot;bool&quot; value=&quot;off&quot; /&gt;&#10;  &lt;/PropSet&gt;&#10;  &lt;PropSet id=&quot;camera&quot; /&gt;&#10;  &lt;PropSet id=&quot;axis&quot;&gt;&#10;    &lt;Property name=&quot;xmin&quot; type=&quot;real&quot; value=&quot;-2300.722900390625&quot; /&gt;&#10;    &lt;Property name=&quot;xmax&quot; type=&quot;real&quot; value=&quot;2300.722900390625&quot; /&gt;&#10;    &lt;Property name=&quot;ymin&quot; type=&quot;real&quot; value=&quot;-330&quot; /&gt;&#10;    &lt;Property name=&quot;ymax&quot; type=&quot;real&quot; value=&quot;330&quot; /&gt;&#10;    &lt;Property name=&quot;xminhidden&quot; type=&quot;real&quot; value=&quot;-2300.722900390625&quot; /&gt;&#10;    &lt;Property name=&quot;xmaxhidden&quot; type=&quot;real&quot; value=&quot;2300.722900390625&quot; /&gt;&#10;    &lt;Property name=&quot;yminhidden&quot; type=&quot;real&quot; value=&quot;-330&quot; /&gt;&#10;    &lt;Property name=&quot;ymaxhidden&quot; type=&quot;real&quot; value=&quot;330&quot; /&gt;&#10;    &lt;Property name=&quot;forcenoviewscaling&quot; type=&quot;bool&quot; value=&quot;off&quot; /&gt;&#10;    &lt;Property name=&quot;viewscaletype&quot; type=&quot;group&quot; value=&quot;none&quot; /&gt;&#10;    &lt;Property name=&quot;autocontext&quot; type=&quot;group&quot; value=&quot;autofit&quot; /&gt;&#10;    &lt;Property name=&quot;xweight&quot; type=&quot;real&quot; value=&quot;1&quot; /&gt;&#10;    &lt;Property name=&quot;yweight&quot; type=&quot;real&quot; value=&quot;1&quot; /&gt;&#10;    &lt;Property name=&quot;xscale&quot; type=&quot;real&quot; value=&quot;1&quot; /&gt;&#10;    &lt;Property name=&quot;yscale&quot; type=&quot;real&quot; value=&quot;1&quot; /&gt;&#10;    &lt;Property name=&quot;abstractviewsetting&quot; type=&quot;group&quot; value=&quot;on&quot; /&gt;&#10;    &lt;Property name=&quot;abstractviewlratio&quot; type=&quot;real&quot; value=&quot;0.176558256149292&quot; /&gt;&#10;    &lt;Property name=&quot;abstractviewrratio&quot; type=&quot;real&quot; value=&quot;-0.176558256149292&quot; /&gt;&#10;    &lt;Property name=&quot;abstractviewbratio&quot; type=&quot;real&quot; value=&quot;0.22499999403953552&quot; /&gt;&#10;    &lt;Property name=&quot;abstractviewtratio&quot; type=&quot;real&quot; value=&quot;-0.22499999403953552&quot; /&gt;&#10;    &lt;Property name=&quot;abstractviewxscale&quot; type=&quot;real&quot; value=&quot;0.4471544921398163&quot; /&gt;&#10;    &lt;Property name=&quot;abstractviewyscale&quot; type=&quot;real&quot; value=&quot;0.4471544623374939&quot; /&gt;&#10;    &lt;Property name=&quot;manualgrid&quot; type=&quot;group&quot; value=&quot;off&quot; /&gt;&#10;    &lt;Property name=&quot;xspacing&quot; type=&quot;real&quot; value=&quot;1&quot; /&gt;&#10;    &lt;Property name=&quot;yspacing&quot; type=&quot;real&quot; value=&quot;1&quot; /&gt;&#10;    &lt;Property name=&quot;xextra&quot; type=&quot;realarray&quot; value=&quot;&quot; /&gt;&#10;    &lt;Property name=&quot;xextra_vector_method&quot; type=&quot;string&quot; value=&quot;step&quot; /&gt;&#10;    &lt;Property name=&quot;xextra_vector_start&quot; type=&quot;string&quot; value=&quot;&quot; /&gt;&#10;    &lt;Property name=&quot;xextra_vector_stop&quot; type=&quot;string&quot; value=&quot;&quot; /&gt;&#10;    &lt;Property name=&quot;xextra_vector_step&quot; type=&quot;string&quot; value=&quot;&quot; /&gt;&#10;    &lt;Property name=&quot;xextra_vector_numvalues&quot; type=&quot;string&quot; value=&quot;&quot; /&gt;&#10;    &lt;Property name=&quot;xextra_vector_function&quot; type=&quot;string&quot; value=&quot;none&quot; /&gt;&#10;    &lt;Property name=&quot;xextra_vector_interval&quot; type=&quot;string&quot; value=&quot;octave&quot; /&gt;&#10;    &lt;Property name=&quot;xextra_vector_freqperdec&quot; type=&quot;string&quot; value=&quot;&quot; /&gt;&#10;    &lt;Property name=&quot;yextra&quot; type=&quot;realarray&quot; value=&quot;&quot; /&gt;&#10;    &lt;Property name=&quot;yextra_vector_method&quot; type=&quot;string&quot; value=&quot;step&quot; /&gt;&#10;    &lt;Property name=&quot;yextra_vector_start&quot; type=&quot;string&quot; value=&quot;&quot; /&gt;&#10;    &lt;Property name=&quot;yextra_vector_stop&quot; type=&quot;string&quot; value=&quot;&quot; /&gt;&#10;    &lt;Property name=&quot;yextra_vector_step&quot; type=&quot;string&quot; value=&quot;&quot; /&gt;&#10;    &lt;Property name=&quot;yextra_vector_numvalues&quot; type=&quot;string&quot; value=&quot;&quot; /&gt;&#10;    &lt;Property name=&quot;yextra_vector_function&quot; type=&quot;string&quot; value=&quot;none&quot; /&gt;&#10;    &lt;Property name=&quot;yextra_vector_interval&quot; type=&quot;string&quot; value=&quot;octave&quot; /&gt;&#10;    &lt;Property name=&quot;yextra_vector_freqperdec&quot; type=&quot;string&quot; value=&quot;&quot; /&gt;&#10;    &lt;Property name=&quot;canvassizedip&quot; type=&quot;realarray&quot; value=&quot;1941, 333&quot; /&gt;&#10;    &lt;Property name=&quot;renderareasizedip&quot; type=&quot;realarray&quot; value=&quot;1736, 249&quot; /&gt;&#10;  &lt;/PropSet&gt;&#10;  &lt;PropSet id=&quot;clip&quot; /&gt;&#10;  &lt;PropSet id=&quot;table&quot;&gt;&#10;    &lt;Property name=&quot;header&quot; type=&quot;bool&quot; value=&quot;on&quot; /&gt;&#10;    &lt;Property name=&quot;headers&quot; type=&quot;stringmatrix&quot; value=&quot;&quot; /&gt;&#10;    &lt;Property name=&quot;includetitle&quot; type=&quot;bool&quot; value=&quot;off&quot; /&gt;&#10;    &lt;Property name=&quot;title&quot; type=&quot;string&quot; value=&quot;&quot; /&gt;&#10;    &lt;Property name=&quot;fullprec&quot; type=&quot;bool&quot; value=&quot;on&quot; /&gt;&#10;    &lt;Property name=&quot;precision&quot; type=&quot;integer&quot; value=&quot;5&quot; /&gt;&#10;    &lt;Property name=&quot;notation&quot; type=&quot;string&quot; value=&quot;auto&quot; /&gt;&#10;    &lt;Property name=&quot;complexnotation&quot; type=&quot;string&quot; value=&quot;rectangular&quot; /&gt;&#10;  &lt;/PropSet&gt;&#10;  &lt;UpdateTimeStamp&gt;639227519866935843&lt;/UpdateTimeStamp&gt;&#10;&lt;/Root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SOL LIVELINK TAG" val="&lt;!-- &#10;PropSet elements are populated with properties elements in format &lt;Property name=&quot;&quot; value=&quot;&quot; type=&quot;&quot;/&gt;&#10;LinkType element has either Image, or Table as value.&#10;--&gt;&#10;&lt;Root completeVersion=&quot;6.4.0.x&quot; formatVersion=&quot;2.0.0.0&quot; version=&quot;6.4.0.293&quot;&gt;&#10;  &lt;VersionInformation&gt;&#10;    &lt;Version&gt;1&lt;/Version&gt;&#10;  &lt;/VersionInformation&gt;&#10;  &lt;Entity&gt;/result/feature/pg15&lt;/Entity&gt;&#10;  &lt;Tag&gt;pg15&lt;/Tag&gt;&#10;  &lt;Node&gt;Results &amp;gt; Triple Field&lt;/Node&gt;&#10;  &lt;LinkType&gt;Image&lt;/LinkType&gt;&#10;  &lt;ModelLink directoryType=&quot;none&quot;&gt;C:\Users\gtheophi\cernbox\Documents\CERN GRAP\COMSOL\2D MFL Alpha Temperature - Gradient - Parametric.mph&lt;/ModelLink&gt;&#10;  &lt;LocalPath&gt;2D MFL Alpha Temperature - Gradient - Parametric.mph&lt;/LocalPath&gt;&#10;  &lt;SDim&gt;2&lt;/SDim&gt;&#10;  &lt;Locked&gt;false&lt;/Locked&gt;&#10;  &lt;PropSet id=&quot;image&quot;&gt;&#10;    &lt;Property name=&quot;batch&quot; type=&quot;bool&quot; value=&quot;off&quot; /&gt;&#10;    &lt;Property name=&quot;size&quot; type=&quot;string&quot; value=&quot;presentation&quot; /&gt;&#10;    &lt;Property name=&quot;hiddensize&quot; type=&quot;group&quot; value=&quot;manual&quot; /&gt;&#10;    &lt;Property name=&quot;unit&quot; type=&quot;group&quot; value=&quot;mm&quot; /&gt;&#10;    &lt;Property name=&quot;lockratio&quot; type=&quot;bool&quot; value=&quot;off&quot; /&gt;&#10;    &lt;Property name=&quot;aspectratio&quot; type=&quot;real&quot; value=&quot;1&quot; /&gt;&#10;    &lt;Property name=&quot;width&quot; type=&quot;real&quot; value=&quot;400&quot; /&gt;&#10;    &lt;Property name=&quot;height&quot; type=&quot;real&quot; value=&quot;400&quot; /&gt;&#10;    &lt;Property name=&quot;resolution&quot; type=&quot;integer&quot; value=&quot;96&quot; /&gt;&#10;    &lt;Property name=&quot;overrideresolutionlimit&quot; type=&quot;bool&quot; value=&quot;off&quot; /&gt;&#10;    &lt;Property name=&quot;sizedesc&quot; type=&quot;string&quot; value=&quot;1512 x 1512 px&quot; /&gt;&#10;    &lt;Property name=&quot;widthpx&quot; type=&quot;integer&quot; value=&quot;0&quot; /&gt;&#10;    &lt;Property name=&quot;heightpx&quot; type=&quot;integer&quot; value=&quot;0&quot; /&gt;&#10;    &lt;Property name=&quot;widthexact&quot; type=&quot;real&quot; value=&quot;0&quot; /&gt;&#10;    &lt;Property name=&quot;heightexact&quot; type=&quot;real&quot; value=&quot;0&quot; /&gt;&#10;    &lt;Property name=&quot;exactstored&quot; type=&quot;bool&quot; value=&quot;off&quot; /&gt;&#10;    &lt;Property name=&quot;usage&quot; type=&quot;group&quot; value=&quot;dialog&quot; /&gt;&#10;    &lt;Property name=&quot;screensizedesc&quot; type=&quot;string&quot; value=&quot;1941 x 1560 px&quot; /&gt;&#10;    &lt;Property name=&quot;zoomextents&quot; type=&quot;bool&quot; value=&quot;off&quot; /&gt;&#10;    &lt;Property name=&quot;antialias&quot; type=&quot;bool&quot; value=&quot;on&quot; /&gt;&#10;    &lt;Property name=&quot;screenwidthpx&quot; type=&quot;integer&quot; value=&quot;1941&quot; /&gt;&#10;    &lt;Property name=&quot;screenheightpx&quot; type=&quot;integer&quot; value=&quot;1560&quot; /&gt;&#10;    &lt;Property name=&quot;linkpossible&quot; type=&quot;bool&quot; value=&quot;on&quot; /&gt;&#10;    &lt;Property name=&quot;heightmultiple&quot; type=&quot;integer&quot; value=&quot;1&quot; /&gt;&#10;    &lt;Property name=&quot;zoomlevel&quot; type=&quot;integer&quot; value=&quot;0&quot; /&gt;&#10;    &lt;Property name=&quot;saveepscopy&quot; type=&quot;bool&quot; value=&quot;off&quot; /&gt;&#10;    &lt;Property name=&quot;resizefactor&quot; type=&quot;integer&quot; value=&quot;1&quot; /&gt;&#10;    &lt;Property name=&quot;saveprefs&quot; type=&quot;bool&quot; value=&quot;on&quot; /&gt;&#10;    &lt;Property name=&quot;decorationscale&quot; type=&quot;real&quot; value=&quot;1&quot; /&gt;&#10;    &lt;Property name=&quot;clearfilenameafterwards&quot; type=&quot;bool&quot; value=&quot;off&quot; /&gt;&#10;    &lt;Property name=&quot;allowlinked&quot; type=&quot;bool&quot; value=&quot;on&quot; /&gt;&#10;    &lt;Property name=&quot;allowpaste&quot; type=&quot;group&quot; value=&quot;on&quot; /&gt;&#10;    &lt;Property name=&quot;target&quot; type=&quot;group&quot; value=&quot;linked&quot; /&gt;&#10;    &lt;Property name=&quot;nodelabel&quot; type=&quot;string&quot; value=&quot;Results &amp;gt; Triple Field&quot; /&gt;&#10;    &lt;Property name=&quot;lockview&quot; type=&quot;bool&quot; value=&quot;off&quot; /&gt;&#10;    &lt;Property name=&quot;linkedinfo&quot; type=&quot;string&quot; value=&quot;&quot; /&gt;&#10;    &lt;Property name=&quot;alloweps&quot; type=&quot;bool&quot; value=&quot;off&quot; /&gt;&#10;    &lt;Property name=&quot;allowgltf&quot; type=&quot;bool&quot; value=&quot;off&quot; /&gt;&#10;    &lt;Property name=&quot;lastwrittenfile&quot; type=&quot;string&quot; value=&quot;&quot; /&gt;&#10;    &lt;Property name=&quot;lastfiletype&quot; type=&quot;string&quot; value=&quot;png&quot; /&gt;&#10;    &lt;Property name=&quot;context&quot; type=&quot;group&quot; value=&quot;standard&quot; /&gt;&#10;    &lt;Property name=&quot;clusterrootonly&quot; type=&quot;bool&quot; value=&quot;off&quot; /&gt;&#10;    &lt;Property name=&quot;layoutmode&quot; type=&quot;group&quot; value=&quot;image&quot; /&gt;&#10;    &lt;Property name=&quot;sdim&quot; type=&quot;group&quot; value=&quot;2&quot; /&gt;&#10;    &lt;Property name=&quot;options2d&quot; type=&quot;group&quot; value=&quot;on&quot; /&gt;&#10;    &lt;Property name=&quot;fontsize&quot; type=&quot;integer&quot; value=&quot;20&quot; /&gt;&#10;    &lt;Property name=&quot;colortheme&quot; type=&quot;string&quot; value=&quot;globaltheme&quot; /&gt;&#10;    &lt;Property name=&quot;background&quot; type=&quot;group&quot; value=&quot;transparent&quot; /&gt;&#10;    &lt;Property name=&quot;resetbeenset&quot; type=&quot;bool&quot; value=&quot;off&quot; /&gt;&#10;    &lt;Property name=&quot;title2d&quot; type=&quot;bool&quot; value=&quot;off&quot; /&gt;&#10;    &lt;Property name=&quot;legend2d&quot; type=&quot;bool&quot; value=&quot;off&quot; /&gt;&#10;    &lt;Property name=&quot;logo2d&quot; type=&quot;bool&quot; value=&quot;off&quot; /&gt;&#10;    &lt;Property name=&quot;axes2d&quot; type=&quot;bool&quot; value=&quot;off&quot; /&gt;&#10;  &lt;/PropSet&gt;&#10;  &lt;PropSet id=&quot;view&quot;&gt;&#10;    &lt;Property name=&quot;showlabels&quot; type=&quot;bool&quot; value=&quot;off&quot; /&gt;&#10;    &lt;Property name=&quot;showDirections&quot; type=&quot;bool&quot; value=&quot;off&quot; /&gt;&#10;    &lt;Property name=&quot;showgrid&quot; type=&quot;bool&quot; value=&quot;on&quot; /&gt;&#10;    &lt;Property name=&quot;rendermesh&quot; type=&quot;bool&quot; value=&quot;on&quot; /&gt;&#10;    &lt;Property name=&quot;showunits&quot; type=&quot;bool&quot; value=&quot;on&quot; /&gt;&#10;    &lt;Property name=&quot;plotgroupunits&quot; type=&quot;stringarray&quot; value=&quot;, &quot; /&gt;&#10;    &lt;Property name=&quot;locked&quot; type=&quot;bool&quot; value=&quot;off&quot; /&gt;&#10;    &lt;Property name=&quot;istemporary&quot; type=&quot;bool&quot; value=&quot;off&quot; /&gt;&#10;    &lt;Property name=&quot;isx&quot; type=&quot;bool&quot; value=&quot;off&quot; /&gt;&#10;    &lt;Property name=&quot;showselection&quot; type=&quot;bool&quot; value=&quot;on&quot; /&gt;&#10;    &lt;Property name=&quot;showmaterial&quot; type=&quot;bool&quot; value=&quot;off&quot; /&gt;&#10;    &lt;Property name=&quot;hidestatus&quot; type=&quot;string&quot; value=&quot;hide&quot; /&gt;&#10;    &lt;Property name=&quot;isnew&quot; type=&quot;bool&quot; value=&quot;off&quot; /&gt;&#10;    &lt;Property name=&quot;postviewkey&quot; type=&quot;string&quot; value=&quot;&quot; /&gt;&#10;    &lt;Property name=&quot;workplaneclip&quot; type=&quot;bool&quot; value=&quot;off&quot; /&gt;&#10;    &lt;Property name=&quot;workplaneshowgizmo&quot; type=&quot;bool&quot; value=&quot;on&quot; /&gt;&#10;    &lt;Property name=&quot;offscreenoverride&quot; type=&quot;bool&quot; value=&quot;off&quot; /&gt;&#10;  &lt;/PropSet&gt;&#10;  &lt;PropSet id=&quot;camera&quot; /&gt;&#10;  &lt;PropSet id=&quot;axis&quot;&gt;&#10;    &lt;Property name=&quot;xmin&quot; type=&quot;real&quot; value=&quot;-388.1300964355469&quot; /&gt;&#10;    &lt;Property name=&quot;xmax&quot; type=&quot;real&quot; value=&quot;388.1300964355469&quot; /&gt;&#10;    &lt;Property name=&quot;ymin&quot; type=&quot;real&quot; value=&quot;-330&quot; /&gt;&#10;    &lt;Property name=&quot;ymax&quot; type=&quot;real&quot; value=&quot;330&quot; /&gt;&#10;    &lt;Property name=&quot;xminhidden&quot; type=&quot;real&quot; value=&quot;-388.1300964355469&quot; /&gt;&#10;    &lt;Property name=&quot;xmaxhidden&quot; type=&quot;real&quot; value=&quot;388.1300964355469&quot; /&gt;&#10;    &lt;Property name=&quot;yminhidden&quot; type=&quot;real&quot; value=&quot;-330&quot; /&gt;&#10;    &lt;Property name=&quot;ymaxhidden&quot; type=&quot;real&quot; value=&quot;330&quot; /&gt;&#10;    &lt;Property name=&quot;forcenoviewscaling&quot; type=&quot;bool&quot; value=&quot;off&quot; /&gt;&#10;    &lt;Property name=&quot;viewscaletype&quot; type=&quot;group&quot; value=&quot;none&quot; /&gt;&#10;    &lt;Property name=&quot;autocontext&quot; type=&quot;group&quot; value=&quot;autofit&quot; /&gt;&#10;    &lt;Property name=&quot;xweight&quot; type=&quot;real&quot; value=&quot;1&quot; /&gt;&#10;    &lt;Property name=&quot;yweight&quot; type=&quot;real&quot; value=&quot;1&quot; /&gt;&#10;    &lt;Property name=&quot;xscale&quot; type=&quot;real&quot; value=&quot;1&quot; /&gt;&#10;    &lt;Property name=&quot;yscale&quot; type=&quot;real&quot; value=&quot;1&quot; /&gt;&#10;    &lt;Property name=&quot;abstractviewsetting&quot; type=&quot;group&quot; value=&quot;on&quot; /&gt;&#10;    &lt;Property name=&quot;abstractviewlratio&quot; type=&quot;real&quot; value=&quot;0.176558256149292&quot; /&gt;&#10;    &lt;Property name=&quot;abstractviewrratio&quot; type=&quot;real&quot; value=&quot;-0.176558256149292&quot; /&gt;&#10;    &lt;Property name=&quot;abstractviewbratio&quot; type=&quot;real&quot; value=&quot;0.22499999403953552&quot; /&gt;&#10;    &lt;Property name=&quot;abstractviewtratio&quot; type=&quot;real&quot; value=&quot;-0.22499999403953552&quot; /&gt;&#10;    &lt;Property name=&quot;abstractviewxscale&quot; type=&quot;real&quot; value=&quot;0.4471544921398163&quot; /&gt;&#10;    &lt;Property name=&quot;abstractviewyscale&quot; type=&quot;real&quot; value=&quot;0.4471544623374939&quot; /&gt;&#10;    &lt;Property name=&quot;manualgrid&quot; type=&quot;group&quot; value=&quot;off&quot; /&gt;&#10;    &lt;Property name=&quot;xspacing&quot; type=&quot;real&quot; value=&quot;1&quot; /&gt;&#10;    &lt;Property name=&quot;yspacing&quot; type=&quot;real&quot; value=&quot;1&quot; /&gt;&#10;    &lt;Property name=&quot;xextra&quot; type=&quot;realarray&quot; value=&quot;&quot; /&gt;&#10;    &lt;Property name=&quot;xextra_vector_method&quot; type=&quot;string&quot; value=&quot;step&quot; /&gt;&#10;    &lt;Property name=&quot;xextra_vector_start&quot; type=&quot;string&quot; value=&quot;&quot; /&gt;&#10;    &lt;Property name=&quot;xextra_vector_stop&quot; type=&quot;string&quot; value=&quot;&quot; /&gt;&#10;    &lt;Property name=&quot;xextra_vector_step&quot; type=&quot;string&quot; value=&quot;&quot; /&gt;&#10;    &lt;Property name=&quot;xextra_vector_numvalues&quot; type=&quot;string&quot; value=&quot;&quot; /&gt;&#10;    &lt;Property name=&quot;xextra_vector_function&quot; type=&quot;string&quot; value=&quot;none&quot; /&gt;&#10;    &lt;Property name=&quot;xextra_vector_interval&quot; type=&quot;string&quot; value=&quot;octave&quot; /&gt;&#10;    &lt;Property name=&quot;xextra_vector_freqperdec&quot; type=&quot;string&quot; value=&quot;&quot; /&gt;&#10;    &lt;Property name=&quot;yextra&quot; type=&quot;realarray&quot; value=&quot;&quot; /&gt;&#10;    &lt;Property name=&quot;yextra_vector_method&quot; type=&quot;string&quot; value=&quot;step&quot; /&gt;&#10;    &lt;Property name=&quot;yextra_vector_start&quot; type=&quot;string&quot; value=&quot;&quot; /&gt;&#10;    &lt;Property name=&quot;yextra_vector_stop&quot; type=&quot;string&quot; value=&quot;&quot; /&gt;&#10;    &lt;Property name=&quot;yextra_vector_step&quot; type=&quot;string&quot; value=&quot;&quot; /&gt;&#10;    &lt;Property name=&quot;yextra_vector_numvalues&quot; type=&quot;string&quot; value=&quot;&quot; /&gt;&#10;    &lt;Property name=&quot;yextra_vector_function&quot; type=&quot;string&quot; value=&quot;none&quot; /&gt;&#10;    &lt;Property name=&quot;yextra_vector_interval&quot; type=&quot;string&quot; value=&quot;octave&quot; /&gt;&#10;    &lt;Property name=&quot;yextra_vector_freqperdec&quot; type=&quot;string&quot; value=&quot;&quot; /&gt;&#10;    &lt;Property name=&quot;canvassizedip&quot; type=&quot;realarray&quot; value=&quot;1941, 1560&quot; /&gt;&#10;    &lt;Property name=&quot;renderareasizedip&quot; type=&quot;realarray&quot; value=&quot;1736, 1476&quot; /&gt;&#10;  &lt;/PropSet&gt;&#10;  &lt;PropSet id=&quot;clip&quot; /&gt;&#10;  &lt;PropSet id=&quot;table&quot;&gt;&#10;    &lt;Property name=&quot;header&quot; type=&quot;bool&quot; value=&quot;on&quot; /&gt;&#10;    &lt;Property name=&quot;headers&quot; type=&quot;stringmatrix&quot; value=&quot;&quot; /&gt;&#10;    &lt;Property name=&quot;includetitle&quot; type=&quot;bool&quot; value=&quot;off&quot; /&gt;&#10;    &lt;Property name=&quot;title&quot; type=&quot;string&quot; value=&quot;&quot; /&gt;&#10;    &lt;Property name=&quot;fullprec&quot; type=&quot;bool&quot; value=&quot;on&quot; /&gt;&#10;    &lt;Property name=&quot;precision&quot; type=&quot;integer&quot; value=&quot;5&quot; /&gt;&#10;    &lt;Property name=&quot;notation&quot; type=&quot;string&quot; value=&quot;auto&quot; /&gt;&#10;    &lt;Property name=&quot;complexnotation&quot; type=&quot;string&quot; value=&quot;rectangular&quot; /&gt;&#10;  &lt;/PropSet&gt;&#10;  &lt;UpdateTimeStamp&gt;639227491411871788&lt;/UpdateTimeStamp&gt;&#10;&lt;/Root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SOL LIVELINK TAG" val="&lt;!-- &#10;PropSet elements are populated with properties elements in format &lt;Property name=&quot;&quot; value=&quot;&quot; type=&quot;&quot;/&gt;&#10;LinkType element has either Image, or Table as value.&#10;--&gt;&#10;&lt;Root completeVersion=&quot;6.4.0.x&quot; formatVersion=&quot;2.0.0.0&quot; version=&quot;6.4.0.293&quot;&gt;&#10;  &lt;VersionInformation&gt;&#10;    &lt;Version&gt;1&lt;/Version&gt;&#10;  &lt;/VersionInformation&gt;&#10;  &lt;Entity&gt;/result/feature/pg15&lt;/Entity&gt;&#10;  &lt;Tag&gt;pg15&lt;/Tag&gt;&#10;  &lt;Node&gt;Results &amp;gt; Triple Field&lt;/Node&gt;&#10;  &lt;LinkType&gt;Image&lt;/LinkType&gt;&#10;  &lt;ModelLink directoryType=&quot;none&quot;&gt;C:\Users\gtheophi\cernbox\Documents\CERN GRAP\COMSOL\2D MFL Alpha Temperature - Gradient - Parametric.mph&lt;/ModelLink&gt;&#10;  &lt;LocalPath&gt;2D MFL Alpha Temperature - Gradient - Parametric.mph&lt;/LocalPath&gt;&#10;  &lt;SDim&gt;2&lt;/SDim&gt;&#10;  &lt;Locked&gt;false&lt;/Locked&gt;&#10;  &lt;PropSet id=&quot;image&quot;&gt;&#10;    &lt;Property name=&quot;batch&quot; type=&quot;bool&quot; value=&quot;off&quot; /&gt;&#10;    &lt;Property name=&quot;size&quot; type=&quot;string&quot; value=&quot;presentation&quot; /&gt;&#10;    &lt;Property name=&quot;hiddensize&quot; type=&quot;group&quot; value=&quot;manual&quot; /&gt;&#10;    &lt;Property name=&quot;unit&quot; type=&quot;group&quot; value=&quot;mm&quot; /&gt;&#10;    &lt;Property name=&quot;lockratio&quot; type=&quot;bool&quot; value=&quot;off&quot; /&gt;&#10;    &lt;Property name=&quot;aspectratio&quot; type=&quot;real&quot; value=&quot;1&quot; /&gt;&#10;    &lt;Property name=&quot;width&quot; type=&quot;real&quot; value=&quot;400&quot; /&gt;&#10;    &lt;Property name=&quot;height&quot; type=&quot;real&quot; value=&quot;400&quot; /&gt;&#10;    &lt;Property name=&quot;resolution&quot; type=&quot;integer&quot; value=&quot;96&quot; /&gt;&#10;    &lt;Property name=&quot;overrideresolutionlimit&quot; type=&quot;bool&quot; value=&quot;off&quot; /&gt;&#10;    &lt;Property name=&quot;sizedesc&quot; type=&quot;string&quot; value=&quot;1512 x 1512 px&quot; /&gt;&#10;    &lt;Property name=&quot;widthpx&quot; type=&quot;integer&quot; value=&quot;0&quot; /&gt;&#10;    &lt;Property name=&quot;heightpx&quot; type=&quot;integer&quot; value=&quot;0&quot; /&gt;&#10;    &lt;Property name=&quot;widthexact&quot; type=&quot;real&quot; value=&quot;0&quot; /&gt;&#10;    &lt;Property name=&quot;heightexact&quot; type=&quot;real&quot; value=&quot;0&quot; /&gt;&#10;    &lt;Property name=&quot;exactstored&quot; type=&quot;bool&quot; value=&quot;off&quot; /&gt;&#10;    &lt;Property name=&quot;usage&quot; type=&quot;group&quot; value=&quot;dialog&quot; /&gt;&#10;    &lt;Property name=&quot;screensizedesc&quot; type=&quot;string&quot; value=&quot;1941 x 1560 px&quot; /&gt;&#10;    &lt;Property name=&quot;zoomextents&quot; type=&quot;bool&quot; value=&quot;off&quot; /&gt;&#10;    &lt;Property name=&quot;antialias&quot; type=&quot;bool&quot; value=&quot;on&quot; /&gt;&#10;    &lt;Property name=&quot;screenwidthpx&quot; type=&quot;integer&quot; value=&quot;1941&quot; /&gt;&#10;    &lt;Property name=&quot;screenheightpx&quot; type=&quot;integer&quot; value=&quot;1560&quot; /&gt;&#10;    &lt;Property name=&quot;linkpossible&quot; type=&quot;bool&quot; value=&quot;on&quot; /&gt;&#10;    &lt;Property name=&quot;heightmultiple&quot; type=&quot;integer&quot; value=&quot;1&quot; /&gt;&#10;    &lt;Property name=&quot;zoomlevel&quot; type=&quot;integer&quot; value=&quot;0&quot; /&gt;&#10;    &lt;Property name=&quot;saveepscopy&quot; type=&quot;bool&quot; value=&quot;off&quot; /&gt;&#10;    &lt;Property name=&quot;resizefactor&quot; type=&quot;integer&quot; value=&quot;1&quot; /&gt;&#10;    &lt;Property name=&quot;saveprefs&quot; type=&quot;bool&quot; value=&quot;on&quot; /&gt;&#10;    &lt;Property name=&quot;decorationscale&quot; type=&quot;real&quot; value=&quot;1&quot; /&gt;&#10;    &lt;Property name=&quot;clearfilenameafterwards&quot; type=&quot;bool&quot; value=&quot;off&quot; /&gt;&#10;    &lt;Property name=&quot;allowlinked&quot; type=&quot;bool&quot; value=&quot;on&quot; /&gt;&#10;    &lt;Property name=&quot;allowpaste&quot; type=&quot;group&quot; value=&quot;on&quot; /&gt;&#10;    &lt;Property name=&quot;target&quot; type=&quot;group&quot; value=&quot;linked&quot; /&gt;&#10;    &lt;Property name=&quot;nodelabel&quot; type=&quot;string&quot; value=&quot;Results &amp;gt; Triple Field&quot; /&gt;&#10;    &lt;Property name=&quot;lockview&quot; type=&quot;bool&quot; value=&quot;off&quot; /&gt;&#10;    &lt;Property name=&quot;linkedinfo&quot; type=&quot;string&quot; value=&quot;&quot; /&gt;&#10;    &lt;Property name=&quot;alloweps&quot; type=&quot;bool&quot; value=&quot;off&quot; /&gt;&#10;    &lt;Property name=&quot;allowgltf&quot; type=&quot;bool&quot; value=&quot;off&quot; /&gt;&#10;    &lt;Property name=&quot;lastwrittenfile&quot; type=&quot;string&quot; value=&quot;&quot; /&gt;&#10;    &lt;Property name=&quot;lastfiletype&quot; type=&quot;string&quot; value=&quot;png&quot; /&gt;&#10;    &lt;Property name=&quot;context&quot; type=&quot;group&quot; value=&quot;standard&quot; /&gt;&#10;    &lt;Property name=&quot;clusterrootonly&quot; type=&quot;bool&quot; value=&quot;off&quot; /&gt;&#10;    &lt;Property name=&quot;layoutmode&quot; type=&quot;group&quot; value=&quot;image&quot; /&gt;&#10;    &lt;Property name=&quot;sdim&quot; type=&quot;group&quot; value=&quot;2&quot; /&gt;&#10;    &lt;Property name=&quot;options2d&quot; type=&quot;group&quot; value=&quot;on&quot; /&gt;&#10;    &lt;Property name=&quot;fontsize&quot; type=&quot;integer&quot; value=&quot;20&quot; /&gt;&#10;    &lt;Property name=&quot;colortheme&quot; type=&quot;string&quot; value=&quot;globaltheme&quot; /&gt;&#10;    &lt;Property name=&quot;background&quot; type=&quot;group&quot; value=&quot;transparent&quot; /&gt;&#10;    &lt;Property name=&quot;resetbeenset&quot; type=&quot;bool&quot; value=&quot;off&quot; /&gt;&#10;    &lt;Property name=&quot;title2d&quot; type=&quot;bool&quot; value=&quot;off&quot; /&gt;&#10;    &lt;Property name=&quot;legend2d&quot; type=&quot;bool&quot; value=&quot;off&quot; /&gt;&#10;    &lt;Property name=&quot;logo2d&quot; type=&quot;bool&quot; value=&quot;off&quot; /&gt;&#10;    &lt;Property name=&quot;axes2d&quot; type=&quot;bool&quot; value=&quot;off&quot; /&gt;&#10;  &lt;/PropSet&gt;&#10;  &lt;PropSet id=&quot;view&quot;&gt;&#10;    &lt;Property name=&quot;showlabels&quot; type=&quot;bool&quot; value=&quot;off&quot; /&gt;&#10;    &lt;Property name=&quot;showDirections&quot; type=&quot;bool&quot; value=&quot;off&quot; /&gt;&#10;    &lt;Property name=&quot;showgrid&quot; type=&quot;bool&quot; value=&quot;on&quot; /&gt;&#10;    &lt;Property name=&quot;rendermesh&quot; type=&quot;bool&quot; value=&quot;on&quot; /&gt;&#10;    &lt;Property name=&quot;showunits&quot; type=&quot;bool&quot; value=&quot;on&quot; /&gt;&#10;    &lt;Property name=&quot;plotgroupunits&quot; type=&quot;stringarray&quot; value=&quot;, &quot; /&gt;&#10;    &lt;Property name=&quot;locked&quot; type=&quot;bool&quot; value=&quot;off&quot; /&gt;&#10;    &lt;Property name=&quot;istemporary&quot; type=&quot;bool&quot; value=&quot;off&quot; /&gt;&#10;    &lt;Property name=&quot;isx&quot; type=&quot;bool&quot; value=&quot;off&quot; /&gt;&#10;    &lt;Property name=&quot;showselection&quot; type=&quot;bool&quot; value=&quot;on&quot; /&gt;&#10;    &lt;Property name=&quot;showmaterial&quot; type=&quot;bool&quot; value=&quot;off&quot; /&gt;&#10;    &lt;Property name=&quot;hidestatus&quot; type=&quot;string&quot; value=&quot;hide&quot; /&gt;&#10;    &lt;Property name=&quot;isnew&quot; type=&quot;bool&quot; value=&quot;off&quot; /&gt;&#10;    &lt;Property name=&quot;postviewkey&quot; type=&quot;string&quot; value=&quot;&quot; /&gt;&#10;    &lt;Property name=&quot;workplaneclip&quot; type=&quot;bool&quot; value=&quot;off&quot; /&gt;&#10;    &lt;Property name=&quot;workplaneshowgizmo&quot; type=&quot;bool&quot; value=&quot;on&quot; /&gt;&#10;    &lt;Property name=&quot;offscreenoverride&quot; type=&quot;bool&quot; value=&quot;off&quot; /&gt;&#10;  &lt;/PropSet&gt;&#10;  &lt;PropSet id=&quot;camera&quot; /&gt;&#10;  &lt;PropSet id=&quot;axis&quot;&gt;&#10;    &lt;Property name=&quot;xmin&quot; type=&quot;real&quot; value=&quot;-388.1300964355469&quot; /&gt;&#10;    &lt;Property name=&quot;xmax&quot; type=&quot;real&quot; value=&quot;388.1300964355469&quot; /&gt;&#10;    &lt;Property name=&quot;ymin&quot; type=&quot;real&quot; value=&quot;-330&quot; /&gt;&#10;    &lt;Property name=&quot;ymax&quot; type=&quot;real&quot; value=&quot;330&quot; /&gt;&#10;    &lt;Property name=&quot;xminhidden&quot; type=&quot;real&quot; value=&quot;-388.1300964355469&quot; /&gt;&#10;    &lt;Property name=&quot;xmaxhidden&quot; type=&quot;real&quot; value=&quot;388.1300964355469&quot; /&gt;&#10;    &lt;Property name=&quot;yminhidden&quot; type=&quot;real&quot; value=&quot;-330&quot; /&gt;&#10;    &lt;Property name=&quot;ymaxhidden&quot; type=&quot;real&quot; value=&quot;330&quot; /&gt;&#10;    &lt;Property name=&quot;forcenoviewscaling&quot; type=&quot;bool&quot; value=&quot;off&quot; /&gt;&#10;    &lt;Property name=&quot;viewscaletype&quot; type=&quot;group&quot; value=&quot;none&quot; /&gt;&#10;    &lt;Property name=&quot;autocontext&quot; type=&quot;group&quot; value=&quot;autofit&quot; /&gt;&#10;    &lt;Property name=&quot;xweight&quot; type=&quot;real&quot; value=&quot;1&quot; /&gt;&#10;    &lt;Property name=&quot;yweight&quot; type=&quot;real&quot; value=&quot;1&quot; /&gt;&#10;    &lt;Property name=&quot;xscale&quot; type=&quot;real&quot; value=&quot;1&quot; /&gt;&#10;    &lt;Property name=&quot;yscale&quot; type=&quot;real&quot; value=&quot;1&quot; /&gt;&#10;    &lt;Property name=&quot;abstractviewsetting&quot; type=&quot;group&quot; value=&quot;on&quot; /&gt;&#10;    &lt;Property name=&quot;abstractviewlratio&quot; type=&quot;real&quot; value=&quot;0.176558256149292&quot; /&gt;&#10;    &lt;Property name=&quot;abstractviewrratio&quot; type=&quot;real&quot; value=&quot;-0.176558256149292&quot; /&gt;&#10;    &lt;Property name=&quot;abstractviewbratio&quot; type=&quot;real&quot; value=&quot;0.22499999403953552&quot; /&gt;&#10;    &lt;Property name=&quot;abstractviewtratio&quot; type=&quot;real&quot; value=&quot;-0.22499999403953552&quot; /&gt;&#10;    &lt;Property name=&quot;abstractviewxscale&quot; type=&quot;real&quot; value=&quot;0.4471544921398163&quot; /&gt;&#10;    &lt;Property name=&quot;abstractviewyscale&quot; type=&quot;real&quot; value=&quot;0.4471544623374939&quot; /&gt;&#10;    &lt;Property name=&quot;manualgrid&quot; type=&quot;group&quot; value=&quot;off&quot; /&gt;&#10;    &lt;Property name=&quot;xspacing&quot; type=&quot;real&quot; value=&quot;1&quot; /&gt;&#10;    &lt;Property name=&quot;yspacing&quot; type=&quot;real&quot; value=&quot;1&quot; /&gt;&#10;    &lt;Property name=&quot;xextra&quot; type=&quot;realarray&quot; value=&quot;&quot; /&gt;&#10;    &lt;Property name=&quot;xextra_vector_method&quot; type=&quot;string&quot; value=&quot;step&quot; /&gt;&#10;    &lt;Property name=&quot;xextra_vector_start&quot; type=&quot;string&quot; value=&quot;&quot; /&gt;&#10;    &lt;Property name=&quot;xextra_vector_stop&quot; type=&quot;string&quot; value=&quot;&quot; /&gt;&#10;    &lt;Property name=&quot;xextra_vector_step&quot; type=&quot;string&quot; value=&quot;&quot; /&gt;&#10;    &lt;Property name=&quot;xextra_vector_numvalues&quot; type=&quot;string&quot; value=&quot;&quot; /&gt;&#10;    &lt;Property name=&quot;xextra_vector_function&quot; type=&quot;string&quot; value=&quot;none&quot; /&gt;&#10;    &lt;Property name=&quot;xextra_vector_interval&quot; type=&quot;string&quot; value=&quot;octave&quot; /&gt;&#10;    &lt;Property name=&quot;xextra_vector_freqperdec&quot; type=&quot;string&quot; value=&quot;&quot; /&gt;&#10;    &lt;Property name=&quot;yextra&quot; type=&quot;realarray&quot; value=&quot;&quot; /&gt;&#10;    &lt;Property name=&quot;yextra_vector_method&quot; type=&quot;string&quot; value=&quot;step&quot; /&gt;&#10;    &lt;Property name=&quot;yextra_vector_start&quot; type=&quot;string&quot; value=&quot;&quot; /&gt;&#10;    &lt;Property name=&quot;yextra_vector_stop&quot; type=&quot;string&quot; value=&quot;&quot; /&gt;&#10;    &lt;Property name=&quot;yextra_vector_step&quot; type=&quot;string&quot; value=&quot;&quot; /&gt;&#10;    &lt;Property name=&quot;yextra_vector_numvalues&quot; type=&quot;string&quot; value=&quot;&quot; /&gt;&#10;    &lt;Property name=&quot;yextra_vector_function&quot; type=&quot;string&quot; value=&quot;none&quot; /&gt;&#10;    &lt;Property name=&quot;yextra_vector_interval&quot; type=&quot;string&quot; value=&quot;octave&quot; /&gt;&#10;    &lt;Property name=&quot;yextra_vector_freqperdec&quot; type=&quot;string&quot; value=&quot;&quot; /&gt;&#10;    &lt;Property name=&quot;canvassizedip&quot; type=&quot;realarray&quot; value=&quot;1941, 1560&quot; /&gt;&#10;    &lt;Property name=&quot;renderareasizedip&quot; type=&quot;realarray&quot; value=&quot;1736, 1476&quot; /&gt;&#10;  &lt;/PropSet&gt;&#10;  &lt;PropSet id=&quot;clip&quot; /&gt;&#10;  &lt;PropSet id=&quot;table&quot;&gt;&#10;    &lt;Property name=&quot;header&quot; type=&quot;bool&quot; value=&quot;on&quot; /&gt;&#10;    &lt;Property name=&quot;headers&quot; type=&quot;stringmatrix&quot; value=&quot;&quot; /&gt;&#10;    &lt;Property name=&quot;includetitle&quot; type=&quot;bool&quot; value=&quot;off&quot; /&gt;&#10;    &lt;Property name=&quot;title&quot; type=&quot;string&quot; value=&quot;&quot; /&gt;&#10;    &lt;Property name=&quot;fullprec&quot; type=&quot;bool&quot; value=&quot;on&quot; /&gt;&#10;    &lt;Property name=&quot;precision&quot; type=&quot;integer&quot; value=&quot;5&quot; /&gt;&#10;    &lt;Property name=&quot;notation&quot; type=&quot;string&quot; value=&quot;auto&quot; /&gt;&#10;    &lt;Property name=&quot;complexnotation&quot; type=&quot;string&quot; value=&quot;rectangular&quot; /&gt;&#10;  &lt;/PropSet&gt;&#10;  &lt;UpdateTimeStamp&gt;639227491649335656&lt;/UpdateTimeStamp&gt;&#10;&lt;/Root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SOL LIVELINK TAG" val="&lt;!-- &#10;PropSet elements are populated with properties elements in format &lt;Property name=&quot;&quot; value=&quot;&quot; type=&quot;&quot;/&gt;&#10;LinkType element has either Image, or Table as value.&#10;--&gt;&#10;&lt;Root completeVersion=&quot;6.4.0.x&quot; formatVersion=&quot;2.0.0.0&quot; version=&quot;6.4.0.293&quot;&gt;&#10;  &lt;VersionInformation&gt;&#10;    &lt;Version&gt;1&lt;/Version&gt;&#10;  &lt;/VersionInformation&gt;&#10;  &lt;Entity&gt;/result/feature/pg15&lt;/Entity&gt;&#10;  &lt;Tag&gt;pg15&lt;/Tag&gt;&#10;  &lt;Node&gt;Results &amp;gt; Triple Field&lt;/Node&gt;&#10;  &lt;LinkType&gt;Image&lt;/LinkType&gt;&#10;  &lt;ModelLink directoryType=&quot;none&quot;&gt;C:\Users\gtheophi\cernbox\Documents\CERN GRAP\COMSOL\2D MFL Alpha Temperature - Gradient - Parametric.mph&lt;/ModelLink&gt;&#10;  &lt;LocalPath&gt;2D MFL Alpha Temperature - Gradient - Parametric.mph&lt;/LocalPath&gt;&#10;  &lt;SDim&gt;2&lt;/SDim&gt;&#10;  &lt;Locked&gt;false&lt;/Locked&gt;&#10;  &lt;PropSet id=&quot;image&quot;&gt;&#10;    &lt;Property name=&quot;batch&quot; type=&quot;bool&quot; value=&quot;off&quot; /&gt;&#10;    &lt;Property name=&quot;size&quot; type=&quot;string&quot; value=&quot;presentation&quot; /&gt;&#10;    &lt;Property name=&quot;hiddensize&quot; type=&quot;group&quot; value=&quot;manual&quot; /&gt;&#10;    &lt;Property name=&quot;unit&quot; type=&quot;group&quot; value=&quot;mm&quot; /&gt;&#10;    &lt;Property name=&quot;lockratio&quot; type=&quot;bool&quot; value=&quot;off&quot; /&gt;&#10;    &lt;Property name=&quot;aspectratio&quot; type=&quot;real&quot; value=&quot;1&quot; /&gt;&#10;    &lt;Property name=&quot;width&quot; type=&quot;real&quot; value=&quot;400&quot; /&gt;&#10;    &lt;Property name=&quot;height&quot; type=&quot;real&quot; value=&quot;400&quot; /&gt;&#10;    &lt;Property name=&quot;resolution&quot; type=&quot;integer&quot; value=&quot;96&quot; /&gt;&#10;    &lt;Property name=&quot;overrideresolutionlimit&quot; type=&quot;bool&quot; value=&quot;off&quot; /&gt;&#10;    &lt;Property name=&quot;sizedesc&quot; type=&quot;string&quot; value=&quot;1512 x 1512 px&quot; /&gt;&#10;    &lt;Property name=&quot;widthpx&quot; type=&quot;integer&quot; value=&quot;0&quot; /&gt;&#10;    &lt;Property name=&quot;heightpx&quot; type=&quot;integer&quot; value=&quot;0&quot; /&gt;&#10;    &lt;Property name=&quot;widthexact&quot; type=&quot;real&quot; value=&quot;0&quot; /&gt;&#10;    &lt;Property name=&quot;heightexact&quot; type=&quot;real&quot; value=&quot;0&quot; /&gt;&#10;    &lt;Property name=&quot;exactstored&quot; type=&quot;bool&quot; value=&quot;off&quot; /&gt;&#10;    &lt;Property name=&quot;usage&quot; type=&quot;group&quot; value=&quot;dialog&quot; /&gt;&#10;    &lt;Property name=&quot;screensizedesc&quot; type=&quot;string&quot; value=&quot;1941 x 1560 px&quot; /&gt;&#10;    &lt;Property name=&quot;zoomextents&quot; type=&quot;bool&quot; value=&quot;off&quot; /&gt;&#10;    &lt;Property name=&quot;antialias&quot; type=&quot;bool&quot; value=&quot;on&quot; /&gt;&#10;    &lt;Property name=&quot;screenwidthpx&quot; type=&quot;integer&quot; value=&quot;1941&quot; /&gt;&#10;    &lt;Property name=&quot;screenheightpx&quot; type=&quot;integer&quot; value=&quot;1560&quot; /&gt;&#10;    &lt;Property name=&quot;linkpossible&quot; type=&quot;bool&quot; value=&quot;on&quot; /&gt;&#10;    &lt;Property name=&quot;heightmultiple&quot; type=&quot;integer&quot; value=&quot;1&quot; /&gt;&#10;    &lt;Property name=&quot;zoomlevel&quot; type=&quot;integer&quot; value=&quot;0&quot; /&gt;&#10;    &lt;Property name=&quot;saveepscopy&quot; type=&quot;bool&quot; value=&quot;off&quot; /&gt;&#10;    &lt;Property name=&quot;resizefactor&quot; type=&quot;integer&quot; value=&quot;1&quot; /&gt;&#10;    &lt;Property name=&quot;saveprefs&quot; type=&quot;bool&quot; value=&quot;on&quot; /&gt;&#10;    &lt;Property name=&quot;decorationscale&quot; type=&quot;real&quot; value=&quot;1&quot; /&gt;&#10;    &lt;Property name=&quot;clearfilenameafterwards&quot; type=&quot;bool&quot; value=&quot;off&quot; /&gt;&#10;    &lt;Property name=&quot;allowlinked&quot; type=&quot;bool&quot; value=&quot;on&quot; /&gt;&#10;    &lt;Property name=&quot;allowpaste&quot; type=&quot;group&quot; value=&quot;on&quot; /&gt;&#10;    &lt;Property name=&quot;target&quot; type=&quot;group&quot; value=&quot;linked&quot; /&gt;&#10;    &lt;Property name=&quot;nodelabel&quot; type=&quot;string&quot; value=&quot;Results &amp;gt; Triple Field&quot; /&gt;&#10;    &lt;Property name=&quot;lockview&quot; type=&quot;bool&quot; value=&quot;off&quot; /&gt;&#10;    &lt;Property name=&quot;linkedinfo&quot; type=&quot;string&quot; value=&quot;&quot; /&gt;&#10;    &lt;Property name=&quot;alloweps&quot; type=&quot;bool&quot; value=&quot;off&quot; /&gt;&#10;    &lt;Property name=&quot;allowgltf&quot; type=&quot;bool&quot; value=&quot;off&quot; /&gt;&#10;    &lt;Property name=&quot;lastwrittenfile&quot; type=&quot;string&quot; value=&quot;&quot; /&gt;&#10;    &lt;Property name=&quot;lastfiletype&quot; type=&quot;string&quot; value=&quot;png&quot; /&gt;&#10;    &lt;Property name=&quot;context&quot; type=&quot;group&quot; value=&quot;standard&quot; /&gt;&#10;    &lt;Property name=&quot;clusterrootonly&quot; type=&quot;bool&quot; value=&quot;off&quot; /&gt;&#10;    &lt;Property name=&quot;layoutmode&quot; type=&quot;group&quot; value=&quot;image&quot; /&gt;&#10;    &lt;Property name=&quot;sdim&quot; type=&quot;group&quot; value=&quot;2&quot; /&gt;&#10;    &lt;Property name=&quot;options2d&quot; type=&quot;group&quot; value=&quot;on&quot; /&gt;&#10;    &lt;Property name=&quot;fontsize&quot; type=&quot;integer&quot; value=&quot;20&quot; /&gt;&#10;    &lt;Property name=&quot;colortheme&quot; type=&quot;string&quot; value=&quot;globaltheme&quot; /&gt;&#10;    &lt;Property name=&quot;background&quot; type=&quot;group&quot; value=&quot;transparent&quot; /&gt;&#10;    &lt;Property name=&quot;resetbeenset&quot; type=&quot;bool&quot; value=&quot;off&quot; /&gt;&#10;    &lt;Property name=&quot;title2d&quot; type=&quot;bool&quot; value=&quot;off&quot; /&gt;&#10;    &lt;Property name=&quot;legend2d&quot; type=&quot;bool&quot; value=&quot;off&quot; /&gt;&#10;    &lt;Property name=&quot;logo2d&quot; type=&quot;bool&quot; value=&quot;off&quot; /&gt;&#10;    &lt;Property name=&quot;axes2d&quot; type=&quot;bool&quot; value=&quot;off&quot; /&gt;&#10;  &lt;/PropSet&gt;&#10;  &lt;PropSet id=&quot;view&quot;&gt;&#10;    &lt;Property name=&quot;showlabels&quot; type=&quot;bool&quot; value=&quot;off&quot; /&gt;&#10;    &lt;Property name=&quot;showDirections&quot; type=&quot;bool&quot; value=&quot;off&quot; /&gt;&#10;    &lt;Property name=&quot;showgrid&quot; type=&quot;bool&quot; value=&quot;on&quot; /&gt;&#10;    &lt;Property name=&quot;rendermesh&quot; type=&quot;bool&quot; value=&quot;on&quot; /&gt;&#10;    &lt;Property name=&quot;showunits&quot; type=&quot;bool&quot; value=&quot;on&quot; /&gt;&#10;    &lt;Property name=&quot;plotgroupunits&quot; type=&quot;stringarray&quot; value=&quot;, &quot; /&gt;&#10;    &lt;Property name=&quot;locked&quot; type=&quot;bool&quot; value=&quot;off&quot; /&gt;&#10;    &lt;Property name=&quot;istemporary&quot; type=&quot;bool&quot; value=&quot;off&quot; /&gt;&#10;    &lt;Property name=&quot;isx&quot; type=&quot;bool&quot; value=&quot;off&quot; /&gt;&#10;    &lt;Property name=&quot;showselection&quot; type=&quot;bool&quot; value=&quot;on&quot; /&gt;&#10;    &lt;Property name=&quot;showmaterial&quot; type=&quot;bool&quot; value=&quot;off&quot; /&gt;&#10;    &lt;Property name=&quot;hidestatus&quot; type=&quot;string&quot; value=&quot;hide&quot; /&gt;&#10;    &lt;Property name=&quot;isnew&quot; type=&quot;bool&quot; value=&quot;off&quot; /&gt;&#10;    &lt;Property name=&quot;postviewkey&quot; type=&quot;string&quot; value=&quot;&quot; /&gt;&#10;    &lt;Property name=&quot;workplaneclip&quot; type=&quot;bool&quot; value=&quot;off&quot; /&gt;&#10;    &lt;Property name=&quot;workplaneshowgizmo&quot; type=&quot;bool&quot; value=&quot;on&quot; /&gt;&#10;    &lt;Property name=&quot;offscreenoverride&quot; type=&quot;bool&quot; value=&quot;off&quot; /&gt;&#10;  &lt;/PropSet&gt;&#10;  &lt;PropSet id=&quot;camera&quot; /&gt;&#10;  &lt;PropSet id=&quot;axis&quot;&gt;&#10;    &lt;Property name=&quot;xmin&quot; type=&quot;real&quot; value=&quot;-388.1300964355469&quot; /&gt;&#10;    &lt;Property name=&quot;xmax&quot; type=&quot;real&quot; value=&quot;388.1300964355469&quot; /&gt;&#10;    &lt;Property name=&quot;ymin&quot; type=&quot;real&quot; value=&quot;-330&quot; /&gt;&#10;    &lt;Property name=&quot;ymax&quot; type=&quot;real&quot; value=&quot;330&quot; /&gt;&#10;    &lt;Property name=&quot;xminhidden&quot; type=&quot;real&quot; value=&quot;-388.1300964355469&quot; /&gt;&#10;    &lt;Property name=&quot;xmaxhidden&quot; type=&quot;real&quot; value=&quot;388.1300964355469&quot; /&gt;&#10;    &lt;Property name=&quot;yminhidden&quot; type=&quot;real&quot; value=&quot;-330&quot; /&gt;&#10;    &lt;Property name=&quot;ymaxhidden&quot; type=&quot;real&quot; value=&quot;330&quot; /&gt;&#10;    &lt;Property name=&quot;forcenoviewscaling&quot; type=&quot;bool&quot; value=&quot;off&quot; /&gt;&#10;    &lt;Property name=&quot;viewscaletype&quot; type=&quot;group&quot; value=&quot;none&quot; /&gt;&#10;    &lt;Property name=&quot;autocontext&quot; type=&quot;group&quot; value=&quot;autofit&quot; /&gt;&#10;    &lt;Property name=&quot;xweight&quot; type=&quot;real&quot; value=&quot;1&quot; /&gt;&#10;    &lt;Property name=&quot;yweight&quot; type=&quot;real&quot; value=&quot;1&quot; /&gt;&#10;    &lt;Property name=&quot;xscale&quot; type=&quot;real&quot; value=&quot;1&quot; /&gt;&#10;    &lt;Property name=&quot;yscale&quot; type=&quot;real&quot; value=&quot;1&quot; /&gt;&#10;    &lt;Property name=&quot;abstractviewsetting&quot; type=&quot;group&quot; value=&quot;on&quot; /&gt;&#10;    &lt;Property name=&quot;abstractviewlratio&quot; type=&quot;real&quot; value=&quot;0.176558256149292&quot; /&gt;&#10;    &lt;Property name=&quot;abstractviewrratio&quot; type=&quot;real&quot; value=&quot;-0.176558256149292&quot; /&gt;&#10;    &lt;Property name=&quot;abstractviewbratio&quot; type=&quot;real&quot; value=&quot;0.22499999403953552&quot; /&gt;&#10;    &lt;Property name=&quot;abstractviewtratio&quot; type=&quot;real&quot; value=&quot;-0.22499999403953552&quot; /&gt;&#10;    &lt;Property name=&quot;abstractviewxscale&quot; type=&quot;real&quot; value=&quot;0.4471544921398163&quot; /&gt;&#10;    &lt;Property name=&quot;abstractviewyscale&quot; type=&quot;real&quot; value=&quot;0.4471544623374939&quot; /&gt;&#10;    &lt;Property name=&quot;manualgrid&quot; type=&quot;group&quot; value=&quot;off&quot; /&gt;&#10;    &lt;Property name=&quot;xspacing&quot; type=&quot;real&quot; value=&quot;1&quot; /&gt;&#10;    &lt;Property name=&quot;yspacing&quot; type=&quot;real&quot; value=&quot;1&quot; /&gt;&#10;    &lt;Property name=&quot;xextra&quot; type=&quot;realarray&quot; value=&quot;&quot; /&gt;&#10;    &lt;Property name=&quot;xextra_vector_method&quot; type=&quot;string&quot; value=&quot;step&quot; /&gt;&#10;    &lt;Property name=&quot;xextra_vector_start&quot; type=&quot;string&quot; value=&quot;&quot; /&gt;&#10;    &lt;Property name=&quot;xextra_vector_stop&quot; type=&quot;string&quot; value=&quot;&quot; /&gt;&#10;    &lt;Property name=&quot;xextra_vector_step&quot; type=&quot;string&quot; value=&quot;&quot; /&gt;&#10;    &lt;Property name=&quot;xextra_vector_numvalues&quot; type=&quot;string&quot; value=&quot;&quot; /&gt;&#10;    &lt;Property name=&quot;xextra_vector_function&quot; type=&quot;string&quot; value=&quot;none&quot; /&gt;&#10;    &lt;Property name=&quot;xextra_vector_interval&quot; type=&quot;string&quot; value=&quot;octave&quot; /&gt;&#10;    &lt;Property name=&quot;xextra_vector_freqperdec&quot; type=&quot;string&quot; value=&quot;&quot; /&gt;&#10;    &lt;Property name=&quot;yextra&quot; type=&quot;realarray&quot; value=&quot;&quot; /&gt;&#10;    &lt;Property name=&quot;yextra_vector_method&quot; type=&quot;string&quot; value=&quot;step&quot; /&gt;&#10;    &lt;Property name=&quot;yextra_vector_start&quot; type=&quot;string&quot; value=&quot;&quot; /&gt;&#10;    &lt;Property name=&quot;yextra_vector_stop&quot; type=&quot;string&quot; value=&quot;&quot; /&gt;&#10;    &lt;Property name=&quot;yextra_vector_step&quot; type=&quot;string&quot; value=&quot;&quot; /&gt;&#10;    &lt;Property name=&quot;yextra_vector_numvalues&quot; type=&quot;string&quot; value=&quot;&quot; /&gt;&#10;    &lt;Property name=&quot;yextra_vector_function&quot; type=&quot;string&quot; value=&quot;none&quot; /&gt;&#10;    &lt;Property name=&quot;yextra_vector_interval&quot; type=&quot;string&quot; value=&quot;octave&quot; /&gt;&#10;    &lt;Property name=&quot;yextra_vector_freqperdec&quot; type=&quot;string&quot; value=&quot;&quot; /&gt;&#10;    &lt;Property name=&quot;canvassizedip&quot; type=&quot;realarray&quot; value=&quot;1941, 1560&quot; /&gt;&#10;    &lt;Property name=&quot;renderareasizedip&quot; type=&quot;realarray&quot; value=&quot;1736, 1476&quot; /&gt;&#10;  &lt;/PropSet&gt;&#10;  &lt;PropSet id=&quot;clip&quot; /&gt;&#10;  &lt;PropSet id=&quot;table&quot;&gt;&#10;    &lt;Property name=&quot;header&quot; type=&quot;bool&quot; value=&quot;on&quot; /&gt;&#10;    &lt;Property name=&quot;headers&quot; type=&quot;stringmatrix&quot; value=&quot;&quot; /&gt;&#10;    &lt;Property name=&quot;includetitle&quot; type=&quot;bool&quot; value=&quot;off&quot; /&gt;&#10;    &lt;Property name=&quot;title&quot; type=&quot;string&quot; value=&quot;&quot; /&gt;&#10;    &lt;Property name=&quot;fullprec&quot; type=&quot;bool&quot; value=&quot;on&quot; /&gt;&#10;    &lt;Property name=&quot;precision&quot; type=&quot;integer&quot; value=&quot;5&quot; /&gt;&#10;    &lt;Property name=&quot;notation&quot; type=&quot;string&quot; value=&quot;auto&quot; /&gt;&#10;    &lt;Property name=&quot;complexnotation&quot; type=&quot;string&quot; value=&quot;rectangular&quot; /&gt;&#10;  &lt;/PropSet&gt;&#10;  &lt;UpdateTimeStamp&gt;639227491910186438&lt;/UpdateTimeStamp&gt;&#10;&lt;/Root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SOL LIVELINK TAG" val="&lt;!-- &#10;PropSet elements are populated with properties elements in format &lt;Property name=&quot;&quot; value=&quot;&quot; type=&quot;&quot;/&gt;&#10;LinkType element has either Image, or Table as value.&#10;--&gt;&#10;&lt;Root completeVersion=&quot;6.4.0.x&quot; formatVersion=&quot;2.0.0.0&quot; version=&quot;6.4.0.293&quot;&gt;&#10;  &lt;VersionInformation&gt;&#10;    &lt;Version&gt;1&lt;/Version&gt;&#10;  &lt;/VersionInformation&gt;&#10;  &lt;Entity&gt;/result/feature/pg15&lt;/Entity&gt;&#10;  &lt;Tag&gt;pg15&lt;/Tag&gt;&#10;  &lt;Node&gt;Results &amp;gt; Triple Field&lt;/Node&gt;&#10;  &lt;LinkType&gt;Image&lt;/LinkType&gt;&#10;  &lt;ModelLink directoryType=&quot;none&quot;&gt;C:\Users\gtheophi\cernbox\Documents\CERN GRAP\COMSOL\2D MFL Alpha Temperature - Gradient - Parametric.mph&lt;/ModelLink&gt;&#10;  &lt;LocalPath&gt;2D MFL Alpha Temperature - Gradient - Parametric.mph&lt;/LocalPath&gt;&#10;  &lt;SDim&gt;2&lt;/SDim&gt;&#10;  &lt;Locked&gt;false&lt;/Locked&gt;&#10;  &lt;PropSet id=&quot;image&quot;&gt;&#10;    &lt;Property name=&quot;batch&quot; type=&quot;bool&quot; value=&quot;off&quot; /&gt;&#10;    &lt;Property name=&quot;size&quot; type=&quot;string&quot; value=&quot;presentation&quot; /&gt;&#10;    &lt;Property name=&quot;hiddensize&quot; type=&quot;group&quot; value=&quot;manual&quot; /&gt;&#10;    &lt;Property name=&quot;unit&quot; type=&quot;group&quot; value=&quot;mm&quot; /&gt;&#10;    &lt;Property name=&quot;lockratio&quot; type=&quot;bool&quot; value=&quot;off&quot; /&gt;&#10;    &lt;Property name=&quot;aspectratio&quot; type=&quot;real&quot; value=&quot;1&quot; /&gt;&#10;    &lt;Property name=&quot;width&quot; type=&quot;real&quot; value=&quot;400&quot; /&gt;&#10;    &lt;Property name=&quot;height&quot; type=&quot;real&quot; value=&quot;400&quot; /&gt;&#10;    &lt;Property name=&quot;resolution&quot; type=&quot;integer&quot; value=&quot;96&quot; /&gt;&#10;    &lt;Property name=&quot;overrideresolutionlimit&quot; type=&quot;bool&quot; value=&quot;off&quot; /&gt;&#10;    &lt;Property name=&quot;sizedesc&quot; type=&quot;string&quot; value=&quot;1512 x 1512 px&quot; /&gt;&#10;    &lt;Property name=&quot;widthpx&quot; type=&quot;integer&quot; value=&quot;0&quot; /&gt;&#10;    &lt;Property name=&quot;heightpx&quot; type=&quot;integer&quot; value=&quot;0&quot; /&gt;&#10;    &lt;Property name=&quot;widthexact&quot; type=&quot;real&quot; value=&quot;0&quot; /&gt;&#10;    &lt;Property name=&quot;heightexact&quot; type=&quot;real&quot; value=&quot;0&quot; /&gt;&#10;    &lt;Property name=&quot;exactstored&quot; type=&quot;bool&quot; value=&quot;off&quot; /&gt;&#10;    &lt;Property name=&quot;usage&quot; type=&quot;group&quot; value=&quot;dialog&quot; /&gt;&#10;    &lt;Property name=&quot;screensizedesc&quot; type=&quot;string&quot; value=&quot;1941 x 1560 px&quot; /&gt;&#10;    &lt;Property name=&quot;zoomextents&quot; type=&quot;bool&quot; value=&quot;off&quot; /&gt;&#10;    &lt;Property name=&quot;antialias&quot; type=&quot;bool&quot; value=&quot;on&quot; /&gt;&#10;    &lt;Property name=&quot;screenwidthpx&quot; type=&quot;integer&quot; value=&quot;1941&quot; /&gt;&#10;    &lt;Property name=&quot;screenheightpx&quot; type=&quot;integer&quot; value=&quot;1560&quot; /&gt;&#10;    &lt;Property name=&quot;linkpossible&quot; type=&quot;bool&quot; value=&quot;on&quot; /&gt;&#10;    &lt;Property name=&quot;heightmultiple&quot; type=&quot;integer&quot; value=&quot;1&quot; /&gt;&#10;    &lt;Property name=&quot;zoomlevel&quot; type=&quot;integer&quot; value=&quot;0&quot; /&gt;&#10;    &lt;Property name=&quot;saveepscopy&quot; type=&quot;bool&quot; value=&quot;off&quot; /&gt;&#10;    &lt;Property name=&quot;resizefactor&quot; type=&quot;integer&quot; value=&quot;1&quot; /&gt;&#10;    &lt;Property name=&quot;saveprefs&quot; type=&quot;bool&quot; value=&quot;on&quot; /&gt;&#10;    &lt;Property name=&quot;decorationscale&quot; type=&quot;real&quot; value=&quot;1&quot; /&gt;&#10;    &lt;Property name=&quot;clearfilenameafterwards&quot; type=&quot;bool&quot; value=&quot;off&quot; /&gt;&#10;    &lt;Property name=&quot;allowlinked&quot; type=&quot;bool&quot; value=&quot;on&quot; /&gt;&#10;    &lt;Property name=&quot;allowpaste&quot; type=&quot;group&quot; value=&quot;on&quot; /&gt;&#10;    &lt;Property name=&quot;target&quot; type=&quot;group&quot; value=&quot;linked&quot; /&gt;&#10;    &lt;Property name=&quot;nodelabel&quot; type=&quot;string&quot; value=&quot;Results &amp;gt; Triple Field &amp;gt; Surface 1&quot; /&gt;&#10;    &lt;Property name=&quot;lockview&quot; type=&quot;bool&quot; value=&quot;off&quot; /&gt;&#10;    &lt;Property name=&quot;linkedinfo&quot; type=&quot;string&quot; value=&quot;&quot; /&gt;&#10;    &lt;Property name=&quot;alloweps&quot; type=&quot;bool&quot; value=&quot;off&quot; /&gt;&#10;    &lt;Property name=&quot;allowgltf&quot; type=&quot;bool&quot; value=&quot;off&quot; /&gt;&#10;    &lt;Property name=&quot;lastwrittenfile&quot; type=&quot;string&quot; value=&quot;&quot; /&gt;&#10;    &lt;Property name=&quot;lastfiletype&quot; type=&quot;string&quot; value=&quot;png&quot; /&gt;&#10;    &lt;Property name=&quot;context&quot; type=&quot;group&quot; value=&quot;standard&quot; /&gt;&#10;    &lt;Property name=&quot;clusterrootonly&quot; type=&quot;bool&quot; value=&quot;off&quot; /&gt;&#10;    &lt;Property name=&quot;layoutmode&quot; type=&quot;group&quot; value=&quot;image&quot; /&gt;&#10;    &lt;Property name=&quot;sdim&quot; type=&quot;group&quot; value=&quot;2&quot; /&gt;&#10;    &lt;Property name=&quot;options2d&quot; type=&quot;group&quot; value=&quot;on&quot; /&gt;&#10;    &lt;Property name=&quot;fontsize&quot; type=&quot;integer&quot; value=&quot;20&quot; /&gt;&#10;    &lt;Property name=&quot;colortheme&quot; type=&quot;string&quot; value=&quot;globaltheme&quot; /&gt;&#10;    &lt;Property name=&quot;background&quot; type=&quot;group&quot; value=&quot;transparent&quot; /&gt;&#10;    &lt;Property name=&quot;resetbeenset&quot; type=&quot;bool&quot; value=&quot;off&quot; /&gt;&#10;    &lt;Property name=&quot;title2d&quot; type=&quot;bool&quot; value=&quot;off&quot; /&gt;&#10;    &lt;Property name=&quot;legend2d&quot; type=&quot;bool&quot; value=&quot;off&quot; /&gt;&#10;    &lt;Property name=&quot;logo2d&quot; type=&quot;bool&quot; value=&quot;off&quot; /&gt;&#10;    &lt;Property name=&quot;axes2d&quot; type=&quot;bool&quot; value=&quot;off&quot; /&gt;&#10;  &lt;/PropSet&gt;&#10;  &lt;PropSet id=&quot;view&quot;&gt;&#10;    &lt;Property name=&quot;showlabels&quot; type=&quot;bool&quot; value=&quot;off&quot; /&gt;&#10;    &lt;Property name=&quot;showDirections&quot; type=&quot;bool&quot; value=&quot;off&quot; /&gt;&#10;    &lt;Property name=&quot;showgrid&quot; type=&quot;bool&quot; value=&quot;on&quot; /&gt;&#10;    &lt;Property name=&quot;rendermesh&quot; type=&quot;bool&quot; value=&quot;on&quot; /&gt;&#10;    &lt;Property name=&quot;showunits&quot; type=&quot;bool&quot; value=&quot;on&quot; /&gt;&#10;    &lt;Property name=&quot;plotgroupunits&quot; type=&quot;stringarray&quot; value=&quot;, &quot; /&gt;&#10;    &lt;Property name=&quot;locked&quot; type=&quot;bool&quot; value=&quot;off&quot; /&gt;&#10;    &lt;Property name=&quot;istemporary&quot; type=&quot;bool&quot; value=&quot;off&quot; /&gt;&#10;    &lt;Property name=&quot;isx&quot; type=&quot;bool&quot; value=&quot;off&quot; /&gt;&#10;    &lt;Property name=&quot;showselection&quot; type=&quot;bool&quot; value=&quot;on&quot; /&gt;&#10;    &lt;Property name=&quot;showmaterial&quot; type=&quot;bool&quot; value=&quot;off&quot; /&gt;&#10;    &lt;Property name=&quot;hidestatus&quot; type=&quot;string&quot; value=&quot;hide&quot; /&gt;&#10;    &lt;Property name=&quot;isnew&quot; type=&quot;bool&quot; value=&quot;off&quot; /&gt;&#10;    &lt;Property name=&quot;postviewkey&quot; type=&quot;string&quot; value=&quot;&quot; /&gt;&#10;    &lt;Property name=&quot;workplaneclip&quot; type=&quot;bool&quot; value=&quot;off&quot; /&gt;&#10;    &lt;Property name=&quot;workplaneshowgizmo&quot; type=&quot;bool&quot; value=&quot;on&quot; /&gt;&#10;    &lt;Property name=&quot;offscreenoverride&quot; type=&quot;bool&quot; value=&quot;off&quot; /&gt;&#10;  &lt;/PropSet&gt;&#10;  &lt;PropSet id=&quot;camera&quot; /&gt;&#10;  &lt;PropSet id=&quot;axis&quot;&gt;&#10;    &lt;Property name=&quot;xmin&quot; type=&quot;real&quot; value=&quot;-388.1300964355469&quot; /&gt;&#10;    &lt;Property name=&quot;xmax&quot; type=&quot;real&quot; value=&quot;388.1300964355469&quot; /&gt;&#10;    &lt;Property name=&quot;ymin&quot; type=&quot;real&quot; value=&quot;-330&quot; /&gt;&#10;    &lt;Property name=&quot;ymax&quot; type=&quot;real&quot; value=&quot;330&quot; /&gt;&#10;    &lt;Property name=&quot;xminhidden&quot; type=&quot;real&quot; value=&quot;-388.1300964355469&quot; /&gt;&#10;    &lt;Property name=&quot;xmaxhidden&quot; type=&quot;real&quot; value=&quot;388.1300964355469&quot; /&gt;&#10;    &lt;Property name=&quot;yminhidden&quot; type=&quot;real&quot; value=&quot;-330&quot; /&gt;&#10;    &lt;Property name=&quot;ymaxhidden&quot; type=&quot;real&quot; value=&quot;330&quot; /&gt;&#10;    &lt;Property name=&quot;forcenoviewscaling&quot; type=&quot;bool&quot; value=&quot;off&quot; /&gt;&#10;    &lt;Property name=&quot;viewscaletype&quot; type=&quot;group&quot; value=&quot;none&quot; /&gt;&#10;    &lt;Property name=&quot;autocontext&quot; type=&quot;group&quot; value=&quot;autofit&quot; /&gt;&#10;    &lt;Property name=&quot;xweight&quot; type=&quot;real&quot; value=&quot;1&quot; /&gt;&#10;    &lt;Property name=&quot;yweight&quot; type=&quot;real&quot; value=&quot;1&quot; /&gt;&#10;    &lt;Property name=&quot;xscale&quot; type=&quot;real&quot; value=&quot;1&quot; /&gt;&#10;    &lt;Property name=&quot;yscale&quot; type=&quot;real&quot; value=&quot;1&quot; /&gt;&#10;    &lt;Property name=&quot;abstractviewsetting&quot; type=&quot;group&quot; value=&quot;on&quot; /&gt;&#10;    &lt;Property name=&quot;abstractviewlratio&quot; type=&quot;real&quot; value=&quot;0.176558256149292&quot; /&gt;&#10;    &lt;Property name=&quot;abstractviewrratio&quot; type=&quot;real&quot; value=&quot;-0.176558256149292&quot; /&gt;&#10;    &lt;Property name=&quot;abstractviewbratio&quot; type=&quot;real&quot; value=&quot;0.22499999403953552&quot; /&gt;&#10;    &lt;Property name=&quot;abstractviewtratio&quot; type=&quot;real&quot; value=&quot;-0.22499999403953552&quot; /&gt;&#10;    &lt;Property name=&quot;abstractviewxscale&quot; type=&quot;real&quot; value=&quot;0.4471544921398163&quot; /&gt;&#10;    &lt;Property name=&quot;abstractviewyscale&quot; type=&quot;real&quot; value=&quot;0.4471544623374939&quot; /&gt;&#10;    &lt;Property name=&quot;manualgrid&quot; type=&quot;group&quot; value=&quot;off&quot; /&gt;&#10;    &lt;Property name=&quot;xspacing&quot; type=&quot;real&quot; value=&quot;1&quot; /&gt;&#10;    &lt;Property name=&quot;yspacing&quot; type=&quot;real&quot; value=&quot;1&quot; /&gt;&#10;    &lt;Property name=&quot;xextra&quot; type=&quot;realarray&quot; value=&quot;&quot; /&gt;&#10;    &lt;Property name=&quot;xextra_vector_method&quot; type=&quot;string&quot; value=&quot;step&quot; /&gt;&#10;    &lt;Property name=&quot;xextra_vector_start&quot; type=&quot;string&quot; value=&quot;&quot; /&gt;&#10;    &lt;Property name=&quot;xextra_vector_stop&quot; type=&quot;string&quot; value=&quot;&quot; /&gt;&#10;    &lt;Property name=&quot;xextra_vector_step&quot; type=&quot;string&quot; value=&quot;&quot; /&gt;&#10;    &lt;Property name=&quot;xextra_vector_numvalues&quot; type=&quot;string&quot; value=&quot;&quot; /&gt;&#10;    &lt;Property name=&quot;xextra_vector_function&quot; type=&quot;string&quot; value=&quot;none&quot; /&gt;&#10;    &lt;Property name=&quot;xextra_vector_interval&quot; type=&quot;string&quot; value=&quot;octave&quot; /&gt;&#10;    &lt;Property name=&quot;xextra_vector_freqperdec&quot; type=&quot;string&quot; value=&quot;&quot; /&gt;&#10;    &lt;Property name=&quot;yextra&quot; type=&quot;realarray&quot; value=&quot;&quot; /&gt;&#10;    &lt;Property name=&quot;yextra_vector_method&quot; type=&quot;string&quot; value=&quot;step&quot; /&gt;&#10;    &lt;Property name=&quot;yextra_vector_start&quot; type=&quot;string&quot; value=&quot;&quot; /&gt;&#10;    &lt;Property name=&quot;yextra_vector_stop&quot; type=&quot;string&quot; value=&quot;&quot; /&gt;&#10;    &lt;Property name=&quot;yextra_vector_step&quot; type=&quot;string&quot; value=&quot;&quot; /&gt;&#10;    &lt;Property name=&quot;yextra_vector_numvalues&quot; type=&quot;string&quot; value=&quot;&quot; /&gt;&#10;    &lt;Property name=&quot;yextra_vector_function&quot; type=&quot;string&quot; value=&quot;none&quot; /&gt;&#10;    &lt;Property name=&quot;yextra_vector_interval&quot; type=&quot;string&quot; value=&quot;octave&quot; /&gt;&#10;    &lt;Property name=&quot;yextra_vector_freqperdec&quot; type=&quot;string&quot; value=&quot;&quot; /&gt;&#10;    &lt;Property name=&quot;canvassizedip&quot; type=&quot;realarray&quot; value=&quot;1941, 1560&quot; /&gt;&#10;    &lt;Property name=&quot;renderareasizedip&quot; type=&quot;realarray&quot; value=&quot;1736, 1476&quot; /&gt;&#10;  &lt;/PropSet&gt;&#10;  &lt;PropSet id=&quot;clip&quot; /&gt;&#10;  &lt;PropSet id=&quot;table&quot;&gt;&#10;    &lt;Property name=&quot;header&quot; type=&quot;bool&quot; value=&quot;on&quot; /&gt;&#10;    &lt;Property name=&quot;headers&quot; type=&quot;stringmatrix&quot; value=&quot;&quot; /&gt;&#10;    &lt;Property name=&quot;includetitle&quot; type=&quot;bool&quot; value=&quot;off&quot; /&gt;&#10;    &lt;Property name=&quot;title&quot; type=&quot;string&quot; value=&quot;&quot; /&gt;&#10;    &lt;Property name=&quot;fullprec&quot; type=&quot;bool&quot; value=&quot;on&quot; /&gt;&#10;    &lt;Property name=&quot;precision&quot; type=&quot;integer&quot; value=&quot;5&quot; /&gt;&#10;    &lt;Property name=&quot;notation&quot; type=&quot;string&quot; value=&quot;auto&quot; /&gt;&#10;    &lt;Property name=&quot;complexnotation&quot; type=&quot;string&quot; value=&quot;rectangular&quot; /&gt;&#10;  &lt;/PropSet&gt;&#10;  &lt;UpdateTimeStamp&gt;639227490955245208&lt;/UpdateTimeStamp&gt;&#10;&lt;/Root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SOL LIVELINK TAG" val="&lt;!-- &#10;PropSet elements are populated with properties elements in format &lt;Property name=&quot;&quot; value=&quot;&quot; type=&quot;&quot;/&gt;&#10;LinkType element has either Image, or Table as value.&#10;--&gt;&#10;&lt;Root completeVersion=&quot;6.4.0.x&quot; formatVersion=&quot;2.0.0.0&quot; version=&quot;6.4.0.293&quot;&gt;&#10;  &lt;VersionInformation&gt;&#10;    &lt;Version&gt;1&lt;/Version&gt;&#10;  &lt;/VersionInformation&gt;&#10;  &lt;Entity&gt;/result/feature/pg24&lt;/Entity&gt;&#10;  &lt;Tag&gt;pg24&lt;/Tag&gt;&#10;  &lt;Node&gt;Results &amp;gt; Mixed State&lt;/Node&gt;&#10;  &lt;LinkType&gt;Image&lt;/LinkType&gt;&#10;  &lt;ModelLink directoryType=&quot;none&quot;&gt;C:\Users\gtheophi\cernbox\Documents\CERN GRAP\COMSOL\2D MFL Alpha Temperature - Gradient - Parametric.mph&lt;/ModelLink&gt;&#10;  &lt;LocalPath&gt;2D MFL Alpha Temperature - Gradient - Parametric.mph&lt;/LocalPath&gt;&#10;  &lt;SDim&gt;2&lt;/SDim&gt;&#10;  &lt;Locked&gt;false&lt;/Locked&gt;&#10;  &lt;PropSet id=&quot;image&quot;&gt;&#10;    &lt;Property name=&quot;batch&quot; type=&quot;bool&quot; value=&quot;off&quot; /&gt;&#10;    &lt;Property name=&quot;size&quot; type=&quot;string&quot; value=&quot;presentation&quot; /&gt;&#10;    &lt;Property name=&quot;hiddensize&quot; type=&quot;group&quot; value=&quot;manual&quot; /&gt;&#10;    &lt;Property name=&quot;unit&quot; type=&quot;group&quot; value=&quot;mm&quot; /&gt;&#10;    &lt;Property name=&quot;lockratio&quot; type=&quot;bool&quot; value=&quot;off&quot; /&gt;&#10;    &lt;Property name=&quot;aspectratio&quot; type=&quot;real&quot; value=&quot;1&quot; /&gt;&#10;    &lt;Property name=&quot;width&quot; type=&quot;real&quot; value=&quot;400&quot; /&gt;&#10;    &lt;Property name=&quot;height&quot; type=&quot;real&quot; value=&quot;400&quot; /&gt;&#10;    &lt;Property name=&quot;resolution&quot; type=&quot;integer&quot; value=&quot;96&quot; /&gt;&#10;    &lt;Property name=&quot;overrideresolutionlimit&quot; type=&quot;bool&quot; value=&quot;off&quot; /&gt;&#10;    &lt;Property name=&quot;sizedesc&quot; type=&quot;string&quot; value=&quot;1512 x 1512 px&quot; /&gt;&#10;    &lt;Property name=&quot;widthpx&quot; type=&quot;integer&quot; value=&quot;0&quot; /&gt;&#10;    &lt;Property name=&quot;heightpx&quot; type=&quot;integer&quot; value=&quot;0&quot; /&gt;&#10;    &lt;Property name=&quot;widthexact&quot; type=&quot;real&quot; value=&quot;0&quot; /&gt;&#10;    &lt;Property name=&quot;heightexact&quot; type=&quot;real&quot; value=&quot;0&quot; /&gt;&#10;    &lt;Property name=&quot;exactstored&quot; type=&quot;bool&quot; value=&quot;off&quot; /&gt;&#10;    &lt;Property name=&quot;usage&quot; type=&quot;group&quot; value=&quot;dialog&quot; /&gt;&#10;    &lt;Property name=&quot;screensizedesc&quot; type=&quot;string&quot; value=&quot;1941 x 1560 px&quot; /&gt;&#10;    &lt;Property name=&quot;zoomextents&quot; type=&quot;bool&quot; value=&quot;off&quot; /&gt;&#10;    &lt;Property name=&quot;antialias&quot; type=&quot;bool&quot; value=&quot;on&quot; /&gt;&#10;    &lt;Property name=&quot;screenwidthpx&quot; type=&quot;integer&quot; value=&quot;1941&quot; /&gt;&#10;    &lt;Property name=&quot;screenheightpx&quot; type=&quot;integer&quot; value=&quot;1560&quot; /&gt;&#10;    &lt;Property name=&quot;linkpossible&quot; type=&quot;bool&quot; value=&quot;on&quot; /&gt;&#10;    &lt;Property name=&quot;heightmultiple&quot; type=&quot;integer&quot; value=&quot;1&quot; /&gt;&#10;    &lt;Property name=&quot;zoomlevel&quot; type=&quot;integer&quot; value=&quot;0&quot; /&gt;&#10;    &lt;Property name=&quot;saveepscopy&quot; type=&quot;bool&quot; value=&quot;off&quot; /&gt;&#10;    &lt;Property name=&quot;resizefactor&quot; type=&quot;integer&quot; value=&quot;1&quot; /&gt;&#10;    &lt;Property name=&quot;saveprefs&quot; type=&quot;bool&quot; value=&quot;on&quot; /&gt;&#10;    &lt;Property name=&quot;decorationscale&quot; type=&quot;real&quot; value=&quot;1&quot; /&gt;&#10;    &lt;Property name=&quot;clearfilenameafterwards&quot; type=&quot;bool&quot; value=&quot;off&quot; /&gt;&#10;    &lt;Property name=&quot;allowlinked&quot; type=&quot;bool&quot; value=&quot;on&quot; /&gt;&#10;    &lt;Property name=&quot;allowpaste&quot; type=&quot;group&quot; value=&quot;on&quot; /&gt;&#10;    &lt;Property name=&quot;target&quot; type=&quot;group&quot; value=&quot;linked&quot; /&gt;&#10;    &lt;Property name=&quot;nodelabel&quot; type=&quot;string&quot; value=&quot;Results &amp;gt; Mixed State&quot; /&gt;&#10;    &lt;Property name=&quot;lockview&quot; type=&quot;bool&quot; value=&quot;off&quot; /&gt;&#10;    &lt;Property name=&quot;linkedinfo&quot; type=&quot;string&quot; value=&quot;&quot; /&gt;&#10;    &lt;Property name=&quot;alloweps&quot; type=&quot;bool&quot; value=&quot;off&quot; /&gt;&#10;    &lt;Property name=&quot;allowgltf&quot; type=&quot;bool&quot; value=&quot;off&quot; /&gt;&#10;    &lt;Property name=&quot;lastwrittenfile&quot; type=&quot;string&quot; value=&quot;&quot; /&gt;&#10;    &lt;Property name=&quot;lastfiletype&quot; type=&quot;string&quot; value=&quot;png&quot; /&gt;&#10;    &lt;Property name=&quot;context&quot; type=&quot;group&quot; value=&quot;standard&quot; /&gt;&#10;    &lt;Property name=&quot;clusterrootonly&quot; type=&quot;bool&quot; value=&quot;off&quot; /&gt;&#10;    &lt;Property name=&quot;layoutmode&quot; type=&quot;group&quot; value=&quot;image&quot; /&gt;&#10;    &lt;Property name=&quot;sdim&quot; type=&quot;group&quot; value=&quot;2&quot; /&gt;&#10;    &lt;Property name=&quot;options2d&quot; type=&quot;group&quot; value=&quot;on&quot; /&gt;&#10;    &lt;Property name=&quot;fontsize&quot; type=&quot;integer&quot; value=&quot;20&quot; /&gt;&#10;    &lt;Property name=&quot;colortheme&quot; type=&quot;string&quot; value=&quot;globaltheme&quot; /&gt;&#10;    &lt;Property name=&quot;background&quot; type=&quot;group&quot; value=&quot;transparent&quot; /&gt;&#10;    &lt;Property name=&quot;resetbeenset&quot; type=&quot;bool&quot; value=&quot;off&quot; /&gt;&#10;    &lt;Property name=&quot;title2d&quot; type=&quot;bool&quot; value=&quot;off&quot; /&gt;&#10;    &lt;Property name=&quot;legend2d&quot; type=&quot;bool&quot; value=&quot;off&quot; /&gt;&#10;    &lt;Property name=&quot;logo2d&quot; type=&quot;bool&quot; value=&quot;off&quot; /&gt;&#10;    &lt;Property name=&quot;axes2d&quot; type=&quot;bool&quot; value=&quot;off&quot; /&gt;&#10;  &lt;/PropSet&gt;&#10;  &lt;PropSet id=&quot;view&quot;&gt;&#10;    &lt;Property name=&quot;showlabels&quot; type=&quot;bool&quot; value=&quot;off&quot; /&gt;&#10;    &lt;Property name=&quot;showDirections&quot; type=&quot;bool&quot; value=&quot;off&quot; /&gt;&#10;    &lt;Property name=&quot;showgrid&quot; type=&quot;bool&quot; value=&quot;on&quot; /&gt;&#10;    &lt;Property name=&quot;rendermesh&quot; type=&quot;bool&quot; value=&quot;on&quot; /&gt;&#10;    &lt;Property name=&quot;showunits&quot; type=&quot;bool&quot; value=&quot;on&quot; /&gt;&#10;    &lt;Property name=&quot;plotgroupunits&quot; type=&quot;stringarray&quot; value=&quot;, &quot; /&gt;&#10;    &lt;Property name=&quot;locked&quot; type=&quot;bool&quot; value=&quot;off&quot; /&gt;&#10;    &lt;Property name=&quot;istemporary&quot; type=&quot;bool&quot; value=&quot;off&quot; /&gt;&#10;    &lt;Property name=&quot;isx&quot; type=&quot;bool&quot; value=&quot;off&quot; /&gt;&#10;    &lt;Property name=&quot;showselection&quot; type=&quot;bool&quot; value=&quot;on&quot; /&gt;&#10;    &lt;Property name=&quot;showmaterial&quot; type=&quot;bool&quot; value=&quot;off&quot; /&gt;&#10;    &lt;Property name=&quot;hidestatus&quot; type=&quot;string&quot; value=&quot;hide&quot; /&gt;&#10;    &lt;Property name=&quot;isnew&quot; type=&quot;bool&quot; value=&quot;off&quot; /&gt;&#10;    &lt;Property name=&quot;postviewkey&quot; type=&quot;string&quot; value=&quot;&quot; /&gt;&#10;    &lt;Property name=&quot;workplaneclip&quot; type=&quot;bool&quot; value=&quot;off&quot; /&gt;&#10;    &lt;Property name=&quot;workplaneshowgizmo&quot; type=&quot;bool&quot; value=&quot;on&quot; /&gt;&#10;    &lt;Property name=&quot;offscreenoverride&quot; type=&quot;bool&quot; value=&quot;off&quot; /&gt;&#10;  &lt;/PropSet&gt;&#10;  &lt;PropSet id=&quot;camera&quot; /&gt;&#10;  &lt;PropSet id=&quot;axis&quot;&gt;&#10;    &lt;Property name=&quot;xmin&quot; type=&quot;real&quot; value=&quot;-388.1300964355469&quot; /&gt;&#10;    &lt;Property name=&quot;xmax&quot; type=&quot;real&quot; value=&quot;388.1300964355469&quot; /&gt;&#10;    &lt;Property name=&quot;ymin&quot; type=&quot;real&quot; value=&quot;-330&quot; /&gt;&#10;    &lt;Property name=&quot;ymax&quot; type=&quot;real&quot; value=&quot;330&quot; /&gt;&#10;    &lt;Property name=&quot;xminhidden&quot; type=&quot;real&quot; value=&quot;-388.1300964355469&quot; /&gt;&#10;    &lt;Property name=&quot;xmaxhidden&quot; type=&quot;real&quot; value=&quot;388.1300964355469&quot; /&gt;&#10;    &lt;Property name=&quot;yminhidden&quot; type=&quot;real&quot; value=&quot;-330&quot; /&gt;&#10;    &lt;Property name=&quot;ymaxhidden&quot; type=&quot;real&quot; value=&quot;330&quot; /&gt;&#10;    &lt;Property name=&quot;forcenoviewscaling&quot; type=&quot;bool&quot; value=&quot;off&quot; /&gt;&#10;    &lt;Property name=&quot;viewscaletype&quot; type=&quot;group&quot; value=&quot;none&quot; /&gt;&#10;    &lt;Property name=&quot;autocontext&quot; type=&quot;group&quot; value=&quot;autofit&quot; /&gt;&#10;    &lt;Property name=&quot;xweight&quot; type=&quot;real&quot; value=&quot;1&quot; /&gt;&#10;    &lt;Property name=&quot;yweight&quot; type=&quot;real&quot; value=&quot;1&quot; /&gt;&#10;    &lt;Property name=&quot;xscale&quot; type=&quot;real&quot; value=&quot;1&quot; /&gt;&#10;    &lt;Property name=&quot;yscale&quot; type=&quot;real&quot; value=&quot;1&quot; /&gt;&#10;    &lt;Property name=&quot;abstractviewsetting&quot; type=&quot;group&quot; value=&quot;on&quot; /&gt;&#10;    &lt;Property name=&quot;abstractviewlratio&quot; type=&quot;real&quot; value=&quot;0.176558256149292&quot; /&gt;&#10;    &lt;Property name=&quot;abstractviewrratio&quot; type=&quot;real&quot; value=&quot;-0.176558256149292&quot; /&gt;&#10;    &lt;Property name=&quot;abstractviewbratio&quot; type=&quot;real&quot; value=&quot;0.22499999403953552&quot; /&gt;&#10;    &lt;Property name=&quot;abstractviewtratio&quot; type=&quot;real&quot; value=&quot;-0.22499999403953552&quot; /&gt;&#10;    &lt;Property name=&quot;abstractviewxscale&quot; type=&quot;real&quot; value=&quot;0.4471544921398163&quot; /&gt;&#10;    &lt;Property name=&quot;abstractviewyscale&quot; type=&quot;real&quot; value=&quot;0.4471544623374939&quot; /&gt;&#10;    &lt;Property name=&quot;manualgrid&quot; type=&quot;group&quot; value=&quot;off&quot; /&gt;&#10;    &lt;Property name=&quot;xspacing&quot; type=&quot;real&quot; value=&quot;1&quot; /&gt;&#10;    &lt;Property name=&quot;yspacing&quot; type=&quot;real&quot; value=&quot;1&quot; /&gt;&#10;    &lt;Property name=&quot;xextra&quot; type=&quot;realarray&quot; value=&quot;&quot; /&gt;&#10;    &lt;Property name=&quot;xextra_vector_method&quot; type=&quot;string&quot; value=&quot;step&quot; /&gt;&#10;    &lt;Property name=&quot;xextra_vector_start&quot; type=&quot;string&quot; value=&quot;&quot; /&gt;&#10;    &lt;Property name=&quot;xextra_vector_stop&quot; type=&quot;string&quot; value=&quot;&quot; /&gt;&#10;    &lt;Property name=&quot;xextra_vector_step&quot; type=&quot;string&quot; value=&quot;&quot; /&gt;&#10;    &lt;Property name=&quot;xextra_vector_numvalues&quot; type=&quot;string&quot; value=&quot;&quot; /&gt;&#10;    &lt;Property name=&quot;xextra_vector_function&quot; type=&quot;string&quot; value=&quot;none&quot; /&gt;&#10;    &lt;Property name=&quot;xextra_vector_interval&quot; type=&quot;string&quot; value=&quot;octave&quot; /&gt;&#10;    &lt;Property name=&quot;xextra_vector_freqperdec&quot; type=&quot;string&quot; value=&quot;&quot; /&gt;&#10;    &lt;Property name=&quot;yextra&quot; type=&quot;realarray&quot; value=&quot;&quot; /&gt;&#10;    &lt;Property name=&quot;yextra_vector_method&quot; type=&quot;string&quot; value=&quot;step&quot; /&gt;&#10;    &lt;Property name=&quot;yextra_vector_start&quot; type=&quot;string&quot; value=&quot;&quot; /&gt;&#10;    &lt;Property name=&quot;yextra_vector_stop&quot; type=&quot;string&quot; value=&quot;&quot; /&gt;&#10;    &lt;Property name=&quot;yextra_vector_step&quot; type=&quot;string&quot; value=&quot;&quot; /&gt;&#10;    &lt;Property name=&quot;yextra_vector_numvalues&quot; type=&quot;string&quot; value=&quot;&quot; /&gt;&#10;    &lt;Property name=&quot;yextra_vector_function&quot; type=&quot;string&quot; value=&quot;none&quot; /&gt;&#10;    &lt;Property name=&quot;yextra_vector_interval&quot; type=&quot;string&quot; value=&quot;octave&quot; /&gt;&#10;    &lt;Property name=&quot;yextra_vector_freqperdec&quot; type=&quot;string&quot; value=&quot;&quot; /&gt;&#10;    &lt;Property name=&quot;canvassizedip&quot; type=&quot;realarray&quot; value=&quot;1941, 1560&quot; /&gt;&#10;    &lt;Property name=&quot;renderareasizedip&quot; type=&quot;realarray&quot; value=&quot;1736, 1476&quot; /&gt;&#10;  &lt;/PropSet&gt;&#10;  &lt;PropSet id=&quot;clip&quot; /&gt;&#10;  &lt;PropSet id=&quot;table&quot;&gt;&#10;    &lt;Property name=&quot;header&quot; type=&quot;bool&quot; value=&quot;on&quot; /&gt;&#10;    &lt;Property name=&quot;headers&quot; type=&quot;stringmatrix&quot; value=&quot;&quot; /&gt;&#10;    &lt;Property name=&quot;includetitle&quot; type=&quot;bool&quot; value=&quot;off&quot; /&gt;&#10;    &lt;Property name=&quot;title&quot; type=&quot;string&quot; value=&quot;&quot; /&gt;&#10;    &lt;Property name=&quot;fullprec&quot; type=&quot;bool&quot; value=&quot;on&quot; /&gt;&#10;    &lt;Property name=&quot;precision&quot; type=&quot;integer&quot; value=&quot;5&quot; /&gt;&#10;    &lt;Property name=&quot;notation&quot; type=&quot;string&quot; value=&quot;auto&quot; /&gt;&#10;    &lt;Property name=&quot;complexnotation&quot; type=&quot;string&quot; value=&quot;rectangular&quot; /&gt;&#10;  &lt;/PropSet&gt;&#10;  &lt;UpdateTimeStamp&gt;639227499808015639&lt;/UpdateTimeStamp&gt;&#10;&lt;/Root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SOL LIVELINK TAG" val="&lt;!-- &#10;PropSet elements are populated with properties elements in format &lt;Property name=&quot;&quot; value=&quot;&quot; type=&quot;&quot;/&gt;&#10;LinkType element has either Image, or Table as value.&#10;--&gt;&#10;&lt;Root completeVersion=&quot;6.4.0.x&quot; formatVersion=&quot;2.0.0.0&quot; version=&quot;6.4.0.293&quot;&gt;&#10;  &lt;VersionInformation&gt;&#10;    &lt;Version&gt;1&lt;/Version&gt;&#10;  &lt;/VersionInformation&gt;&#10;  &lt;Entity&gt;/result/feature/pg24&lt;/Entity&gt;&#10;  &lt;Tag&gt;pg24&lt;/Tag&gt;&#10;  &lt;Node&gt;Results &amp;gt; Mixed State&lt;/Node&gt;&#10;  &lt;LinkType&gt;Image&lt;/LinkType&gt;&#10;  &lt;ModelLink directoryType=&quot;none&quot;&gt;C:\Users\gtheophi\cernbox\Documents\CERN GRAP\COMSOL\2D MFL Alpha Temperature - Gradient - Parametric.mph&lt;/ModelLink&gt;&#10;  &lt;LocalPath&gt;2D MFL Alpha Temperature - Gradient - Parametric.mph&lt;/LocalPath&gt;&#10;  &lt;SDim&gt;2&lt;/SDim&gt;&#10;  &lt;Locked&gt;false&lt;/Locked&gt;&#10;  &lt;PropSet id=&quot;image&quot;&gt;&#10;    &lt;Property name=&quot;batch&quot; type=&quot;bool&quot; value=&quot;off&quot; /&gt;&#10;    &lt;Property name=&quot;size&quot; type=&quot;string&quot; value=&quot;presentation&quot; /&gt;&#10;    &lt;Property name=&quot;hiddensize&quot; type=&quot;group&quot; value=&quot;manual&quot; /&gt;&#10;    &lt;Property name=&quot;unit&quot; type=&quot;group&quot; value=&quot;mm&quot; /&gt;&#10;    &lt;Property name=&quot;lockratio&quot; type=&quot;bool&quot; value=&quot;off&quot; /&gt;&#10;    &lt;Property name=&quot;aspectratio&quot; type=&quot;real&quot; value=&quot;1&quot; /&gt;&#10;    &lt;Property name=&quot;width&quot; type=&quot;real&quot; value=&quot;400&quot; /&gt;&#10;    &lt;Property name=&quot;height&quot; type=&quot;real&quot; value=&quot;400&quot; /&gt;&#10;    &lt;Property name=&quot;resolution&quot; type=&quot;integer&quot; value=&quot;96&quot; /&gt;&#10;    &lt;Property name=&quot;overrideresolutionlimit&quot; type=&quot;bool&quot; value=&quot;off&quot; /&gt;&#10;    &lt;Property name=&quot;sizedesc&quot; type=&quot;string&quot; value=&quot;1512 x 1512 px&quot; /&gt;&#10;    &lt;Property name=&quot;widthpx&quot; type=&quot;integer&quot; value=&quot;0&quot; /&gt;&#10;    &lt;Property name=&quot;heightpx&quot; type=&quot;integer&quot; value=&quot;0&quot; /&gt;&#10;    &lt;Property name=&quot;widthexact&quot; type=&quot;real&quot; value=&quot;0&quot; /&gt;&#10;    &lt;Property name=&quot;heightexact&quot; type=&quot;real&quot; value=&quot;0&quot; /&gt;&#10;    &lt;Property name=&quot;exactstored&quot; type=&quot;bool&quot; value=&quot;off&quot; /&gt;&#10;    &lt;Property name=&quot;usage&quot; type=&quot;group&quot; value=&quot;dialog&quot; /&gt;&#10;    &lt;Property name=&quot;screensizedesc&quot; type=&quot;string&quot; value=&quot;1941 x 1560 px&quot; /&gt;&#10;    &lt;Property name=&quot;zoomextents&quot; type=&quot;bool&quot; value=&quot;off&quot; /&gt;&#10;    &lt;Property name=&quot;antialias&quot; type=&quot;bool&quot; value=&quot;on&quot; /&gt;&#10;    &lt;Property name=&quot;screenwidthpx&quot; type=&quot;integer&quot; value=&quot;1941&quot; /&gt;&#10;    &lt;Property name=&quot;screenheightpx&quot; type=&quot;integer&quot; value=&quot;1560&quot; /&gt;&#10;    &lt;Property name=&quot;linkpossible&quot; type=&quot;bool&quot; value=&quot;on&quot; /&gt;&#10;    &lt;Property name=&quot;heightmultiple&quot; type=&quot;integer&quot; value=&quot;1&quot; /&gt;&#10;    &lt;Property name=&quot;zoomlevel&quot; type=&quot;integer&quot; value=&quot;0&quot; /&gt;&#10;    &lt;Property name=&quot;saveepscopy&quot; type=&quot;bool&quot; value=&quot;off&quot; /&gt;&#10;    &lt;Property name=&quot;resizefactor&quot; type=&quot;integer&quot; value=&quot;1&quot; /&gt;&#10;    &lt;Property name=&quot;saveprefs&quot; type=&quot;bool&quot; value=&quot;on&quot; /&gt;&#10;    &lt;Property name=&quot;decorationscale&quot; type=&quot;real&quot; value=&quot;1&quot; /&gt;&#10;    &lt;Property name=&quot;clearfilenameafterwards&quot; type=&quot;bool&quot; value=&quot;off&quot; /&gt;&#10;    &lt;Property name=&quot;allowlinked&quot; type=&quot;bool&quot; value=&quot;on&quot; /&gt;&#10;    &lt;Property name=&quot;allowpaste&quot; type=&quot;group&quot; value=&quot;on&quot; /&gt;&#10;    &lt;Property name=&quot;target&quot; type=&quot;group&quot; value=&quot;linked&quot; /&gt;&#10;    &lt;Property name=&quot;nodelabel&quot; type=&quot;string&quot; value=&quot;Results &amp;gt; Mixed State&quot; /&gt;&#10;    &lt;Property name=&quot;lockview&quot; type=&quot;bool&quot; value=&quot;off&quot; /&gt;&#10;    &lt;Property name=&quot;linkedinfo&quot; type=&quot;string&quot; value=&quot;&quot; /&gt;&#10;    &lt;Property name=&quot;alloweps&quot; type=&quot;bool&quot; value=&quot;off&quot; /&gt;&#10;    &lt;Property name=&quot;allowgltf&quot; type=&quot;bool&quot; value=&quot;off&quot; /&gt;&#10;    &lt;Property name=&quot;lastwrittenfile&quot; type=&quot;string&quot; value=&quot;&quot; /&gt;&#10;    &lt;Property name=&quot;lastfiletype&quot; type=&quot;string&quot; value=&quot;png&quot; /&gt;&#10;    &lt;Property name=&quot;context&quot; type=&quot;group&quot; value=&quot;standard&quot; /&gt;&#10;    &lt;Property name=&quot;clusterrootonly&quot; type=&quot;bool&quot; value=&quot;off&quot; /&gt;&#10;    &lt;Property name=&quot;layoutmode&quot; type=&quot;group&quot; value=&quot;image&quot; /&gt;&#10;    &lt;Property name=&quot;sdim&quot; type=&quot;group&quot; value=&quot;2&quot; /&gt;&#10;    &lt;Property name=&quot;options2d&quot; type=&quot;group&quot; value=&quot;on&quot; /&gt;&#10;    &lt;Property name=&quot;fontsize&quot; type=&quot;integer&quot; value=&quot;20&quot; /&gt;&#10;    &lt;Property name=&quot;colortheme&quot; type=&quot;string&quot; value=&quot;globaltheme&quot; /&gt;&#10;    &lt;Property name=&quot;background&quot; type=&quot;group&quot; value=&quot;transparent&quot; /&gt;&#10;    &lt;Property name=&quot;resetbeenset&quot; type=&quot;bool&quot; value=&quot;off&quot; /&gt;&#10;    &lt;Property name=&quot;title2d&quot; type=&quot;bool&quot; value=&quot;off&quot; /&gt;&#10;    &lt;Property name=&quot;legend2d&quot; type=&quot;bool&quot; value=&quot;off&quot; /&gt;&#10;    &lt;Property name=&quot;logo2d&quot; type=&quot;bool&quot; value=&quot;off&quot; /&gt;&#10;    &lt;Property name=&quot;axes2d&quot; type=&quot;bool&quot; value=&quot;off&quot; /&gt;&#10;  &lt;/PropSet&gt;&#10;  &lt;PropSet id=&quot;view&quot;&gt;&#10;    &lt;Property name=&quot;showlabels&quot; type=&quot;bool&quot; value=&quot;off&quot; /&gt;&#10;    &lt;Property name=&quot;showDirections&quot; type=&quot;bool&quot; value=&quot;off&quot; /&gt;&#10;    &lt;Property name=&quot;showgrid&quot; type=&quot;bool&quot; value=&quot;on&quot; /&gt;&#10;    &lt;Property name=&quot;rendermesh&quot; type=&quot;bool&quot; value=&quot;on&quot; /&gt;&#10;    &lt;Property name=&quot;showunits&quot; type=&quot;bool&quot; value=&quot;on&quot; /&gt;&#10;    &lt;Property name=&quot;plotgroupunits&quot; type=&quot;stringarray&quot; value=&quot;, &quot; /&gt;&#10;    &lt;Property name=&quot;locked&quot; type=&quot;bool&quot; value=&quot;off&quot; /&gt;&#10;    &lt;Property name=&quot;istemporary&quot; type=&quot;bool&quot; value=&quot;off&quot; /&gt;&#10;    &lt;Property name=&quot;isx&quot; type=&quot;bool&quot; value=&quot;off&quot; /&gt;&#10;    &lt;Property name=&quot;showselection&quot; type=&quot;bool&quot; value=&quot;on&quot; /&gt;&#10;    &lt;Property name=&quot;showmaterial&quot; type=&quot;bool&quot; value=&quot;off&quot; /&gt;&#10;    &lt;Property name=&quot;hidestatus&quot; type=&quot;string&quot; value=&quot;hide&quot; /&gt;&#10;    &lt;Property name=&quot;isnew&quot; type=&quot;bool&quot; value=&quot;off&quot; /&gt;&#10;    &lt;Property name=&quot;postviewkey&quot; type=&quot;string&quot; value=&quot;&quot; /&gt;&#10;    &lt;Property name=&quot;workplaneclip&quot; type=&quot;bool&quot; value=&quot;off&quot; /&gt;&#10;    &lt;Property name=&quot;workplaneshowgizmo&quot; type=&quot;bool&quot; value=&quot;on&quot; /&gt;&#10;    &lt;Property name=&quot;offscreenoverride&quot; type=&quot;bool&quot; value=&quot;off&quot; /&gt;&#10;  &lt;/PropSet&gt;&#10;  &lt;PropSet id=&quot;camera&quot; /&gt;&#10;  &lt;PropSet id=&quot;axis&quot;&gt;&#10;    &lt;Property name=&quot;xmin&quot; type=&quot;real&quot; value=&quot;-388.1300964355469&quot; /&gt;&#10;    &lt;Property name=&quot;xmax&quot; type=&quot;real&quot; value=&quot;388.1300964355469&quot; /&gt;&#10;    &lt;Property name=&quot;ymin&quot; type=&quot;real&quot; value=&quot;-330&quot; /&gt;&#10;    &lt;Property name=&quot;ymax&quot; type=&quot;real&quot; value=&quot;330&quot; /&gt;&#10;    &lt;Property name=&quot;xminhidden&quot; type=&quot;real&quot; value=&quot;-388.1300964355469&quot; /&gt;&#10;    &lt;Property name=&quot;xmaxhidden&quot; type=&quot;real&quot; value=&quot;388.1300964355469&quot; /&gt;&#10;    &lt;Property name=&quot;yminhidden&quot; type=&quot;real&quot; value=&quot;-330&quot; /&gt;&#10;    &lt;Property name=&quot;ymaxhidden&quot; type=&quot;real&quot; value=&quot;330&quot; /&gt;&#10;    &lt;Property name=&quot;forcenoviewscaling&quot; type=&quot;bool&quot; value=&quot;off&quot; /&gt;&#10;    &lt;Property name=&quot;viewscaletype&quot; type=&quot;group&quot; value=&quot;none&quot; /&gt;&#10;    &lt;Property name=&quot;autocontext&quot; type=&quot;group&quot; value=&quot;autofit&quot; /&gt;&#10;    &lt;Property name=&quot;xweight&quot; type=&quot;real&quot; value=&quot;1&quot; /&gt;&#10;    &lt;Property name=&quot;yweight&quot; type=&quot;real&quot; value=&quot;1&quot; /&gt;&#10;    &lt;Property name=&quot;xscale&quot; type=&quot;real&quot; value=&quot;1&quot; /&gt;&#10;    &lt;Property name=&quot;yscale&quot; type=&quot;real&quot; value=&quot;1&quot; /&gt;&#10;    &lt;Property name=&quot;abstractviewsetting&quot; type=&quot;group&quot; value=&quot;on&quot; /&gt;&#10;    &lt;Property name=&quot;abstractviewlratio&quot; type=&quot;real&quot; value=&quot;0.176558256149292&quot; /&gt;&#10;    &lt;Property name=&quot;abstractviewrratio&quot; type=&quot;real&quot; value=&quot;-0.176558256149292&quot; /&gt;&#10;    &lt;Property name=&quot;abstractviewbratio&quot; type=&quot;real&quot; value=&quot;0.22499999403953552&quot; /&gt;&#10;    &lt;Property name=&quot;abstractviewtratio&quot; type=&quot;real&quot; value=&quot;-0.22499999403953552&quot; /&gt;&#10;    &lt;Property name=&quot;abstractviewxscale&quot; type=&quot;real&quot; value=&quot;0.4471544921398163&quot; /&gt;&#10;    &lt;Property name=&quot;abstractviewyscale&quot; type=&quot;real&quot; value=&quot;0.4471544623374939&quot; /&gt;&#10;    &lt;Property name=&quot;manualgrid&quot; type=&quot;group&quot; value=&quot;off&quot; /&gt;&#10;    &lt;Property name=&quot;xspacing&quot; type=&quot;real&quot; value=&quot;1&quot; /&gt;&#10;    &lt;Property name=&quot;yspacing&quot; type=&quot;real&quot; value=&quot;1&quot; /&gt;&#10;    &lt;Property name=&quot;xextra&quot; type=&quot;realarray&quot; value=&quot;&quot; /&gt;&#10;    &lt;Property name=&quot;xextra_vector_method&quot; type=&quot;string&quot; value=&quot;step&quot; /&gt;&#10;    &lt;Property name=&quot;xextra_vector_start&quot; type=&quot;string&quot; value=&quot;&quot; /&gt;&#10;    &lt;Property name=&quot;xextra_vector_stop&quot; type=&quot;string&quot; value=&quot;&quot; /&gt;&#10;    &lt;Property name=&quot;xextra_vector_step&quot; type=&quot;string&quot; value=&quot;&quot; /&gt;&#10;    &lt;Property name=&quot;xextra_vector_numvalues&quot; type=&quot;string&quot; value=&quot;&quot; /&gt;&#10;    &lt;Property name=&quot;xextra_vector_function&quot; type=&quot;string&quot; value=&quot;none&quot; /&gt;&#10;    &lt;Property name=&quot;xextra_vector_interval&quot; type=&quot;string&quot; value=&quot;octave&quot; /&gt;&#10;    &lt;Property name=&quot;xextra_vector_freqperdec&quot; type=&quot;string&quot; value=&quot;&quot; /&gt;&#10;    &lt;Property name=&quot;yextra&quot; type=&quot;realarray&quot; value=&quot;&quot; /&gt;&#10;    &lt;Property name=&quot;yextra_vector_method&quot; type=&quot;string&quot; value=&quot;step&quot; /&gt;&#10;    &lt;Property name=&quot;yextra_vector_start&quot; type=&quot;string&quot; value=&quot;&quot; /&gt;&#10;    &lt;Property name=&quot;yextra_vector_stop&quot; type=&quot;string&quot; value=&quot;&quot; /&gt;&#10;    &lt;Property name=&quot;yextra_vector_step&quot; type=&quot;string&quot; value=&quot;&quot; /&gt;&#10;    &lt;Property name=&quot;yextra_vector_numvalues&quot; type=&quot;string&quot; value=&quot;&quot; /&gt;&#10;    &lt;Property name=&quot;yextra_vector_function&quot; type=&quot;string&quot; value=&quot;none&quot; /&gt;&#10;    &lt;Property name=&quot;yextra_vector_interval&quot; type=&quot;string&quot; value=&quot;octave&quot; /&gt;&#10;    &lt;Property name=&quot;yextra_vector_freqperdec&quot; type=&quot;string&quot; value=&quot;&quot; /&gt;&#10;    &lt;Property name=&quot;canvassizedip&quot; type=&quot;realarray&quot; value=&quot;1941, 1560&quot; /&gt;&#10;    &lt;Property name=&quot;renderareasizedip&quot; type=&quot;realarray&quot; value=&quot;1736, 1476&quot; /&gt;&#10;  &lt;/PropSet&gt;&#10;  &lt;PropSet id=&quot;clip&quot; /&gt;&#10;  &lt;PropSet id=&quot;table&quot;&gt;&#10;    &lt;Property name=&quot;header&quot; type=&quot;bool&quot; value=&quot;on&quot; /&gt;&#10;    &lt;Property name=&quot;headers&quot; type=&quot;stringmatrix&quot; value=&quot;&quot; /&gt;&#10;    &lt;Property name=&quot;includetitle&quot; type=&quot;bool&quot; value=&quot;off&quot; /&gt;&#10;    &lt;Property name=&quot;title&quot; type=&quot;string&quot; value=&quot;&quot; /&gt;&#10;    &lt;Property name=&quot;fullprec&quot; type=&quot;bool&quot; value=&quot;on&quot; /&gt;&#10;    &lt;Property name=&quot;precision&quot; type=&quot;integer&quot; value=&quot;5&quot; /&gt;&#10;    &lt;Property name=&quot;notation&quot; type=&quot;string&quot; value=&quot;auto&quot; /&gt;&#10;    &lt;Property name=&quot;complexnotation&quot; type=&quot;string&quot; value=&quot;rectangular&quot; /&gt;&#10;  &lt;/PropSet&gt;&#10;  &lt;UpdateTimeStamp&gt;639227499137444793&lt;/UpdateTimeStamp&gt;&#10;&lt;/Root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SOL LIVELINK TAG" val="&lt;!-- &#10;PropSet elements are populated with properties elements in format &lt;Property name=&quot;&quot; value=&quot;&quot; type=&quot;&quot;/&gt;&#10;LinkType element has either Image, or Table as value.&#10;--&gt;&#10;&lt;Root completeVersion=&quot;6.4.0.x&quot; formatVersion=&quot;2.0.0.0&quot; version=&quot;6.4.0.293&quot;&gt;&#10;  &lt;VersionInformation&gt;&#10;    &lt;Version&gt;1&lt;/Version&gt;&#10;  &lt;/VersionInformation&gt;&#10;  &lt;Entity&gt;/result/feature/pg24&lt;/Entity&gt;&#10;  &lt;Tag&gt;pg24&lt;/Tag&gt;&#10;  &lt;Node&gt;Results &amp;gt; Mixed State&lt;/Node&gt;&#10;  &lt;LinkType&gt;Image&lt;/LinkType&gt;&#10;  &lt;ModelLink directoryType=&quot;none&quot;&gt;C:\Users\gtheophi\cernbox\Documents\CERN GRAP\COMSOL\2D MFL Alpha Temperature - Gradient - Parametric.mph&lt;/ModelLink&gt;&#10;  &lt;LocalPath&gt;2D MFL Alpha Temperature - Gradient - Parametric.mph&lt;/LocalPath&gt;&#10;  &lt;SDim&gt;2&lt;/SDim&gt;&#10;  &lt;Locked&gt;false&lt;/Locked&gt;&#10;  &lt;PropSet id=&quot;image&quot;&gt;&#10;    &lt;Property name=&quot;batch&quot; type=&quot;bool&quot; value=&quot;off&quot; /&gt;&#10;    &lt;Property name=&quot;size&quot; type=&quot;string&quot; value=&quot;presentation&quot; /&gt;&#10;    &lt;Property name=&quot;hiddensize&quot; type=&quot;group&quot; value=&quot;manual&quot; /&gt;&#10;    &lt;Property name=&quot;unit&quot; type=&quot;group&quot; value=&quot;mm&quot; /&gt;&#10;    &lt;Property name=&quot;lockratio&quot; type=&quot;bool&quot; value=&quot;off&quot; /&gt;&#10;    &lt;Property name=&quot;aspectratio&quot; type=&quot;real&quot; value=&quot;1&quot; /&gt;&#10;    &lt;Property name=&quot;width&quot; type=&quot;real&quot; value=&quot;400&quot; /&gt;&#10;    &lt;Property name=&quot;height&quot; type=&quot;real&quot; value=&quot;400&quot; /&gt;&#10;    &lt;Property name=&quot;resolution&quot; type=&quot;integer&quot; value=&quot;96&quot; /&gt;&#10;    &lt;Property name=&quot;overrideresolutionlimit&quot; type=&quot;bool&quot; value=&quot;off&quot; /&gt;&#10;    &lt;Property name=&quot;sizedesc&quot; type=&quot;string&quot; value=&quot;1512 x 1512 px&quot; /&gt;&#10;    &lt;Property name=&quot;widthpx&quot; type=&quot;integer&quot; value=&quot;0&quot; /&gt;&#10;    &lt;Property name=&quot;heightpx&quot; type=&quot;integer&quot; value=&quot;0&quot; /&gt;&#10;    &lt;Property name=&quot;widthexact&quot; type=&quot;real&quot; value=&quot;0&quot; /&gt;&#10;    &lt;Property name=&quot;heightexact&quot; type=&quot;real&quot; value=&quot;0&quot; /&gt;&#10;    &lt;Property name=&quot;exactstored&quot; type=&quot;bool&quot; value=&quot;off&quot; /&gt;&#10;    &lt;Property name=&quot;usage&quot; type=&quot;group&quot; value=&quot;dialog&quot; /&gt;&#10;    &lt;Property name=&quot;screensizedesc&quot; type=&quot;string&quot; value=&quot;1941 x 1560 px&quot; /&gt;&#10;    &lt;Property name=&quot;zoomextents&quot; type=&quot;bool&quot; value=&quot;off&quot; /&gt;&#10;    &lt;Property name=&quot;antialias&quot; type=&quot;bool&quot; value=&quot;on&quot; /&gt;&#10;    &lt;Property name=&quot;screenwidthpx&quot; type=&quot;integer&quot; value=&quot;1941&quot; /&gt;&#10;    &lt;Property name=&quot;screenheightpx&quot; type=&quot;integer&quot; value=&quot;1560&quot; /&gt;&#10;    &lt;Property name=&quot;linkpossible&quot; type=&quot;bool&quot; value=&quot;on&quot; /&gt;&#10;    &lt;Property name=&quot;heightmultiple&quot; type=&quot;integer&quot; value=&quot;1&quot; /&gt;&#10;    &lt;Property name=&quot;zoomlevel&quot; type=&quot;integer&quot; value=&quot;0&quot; /&gt;&#10;    &lt;Property name=&quot;saveepscopy&quot; type=&quot;bool&quot; value=&quot;off&quot; /&gt;&#10;    &lt;Property name=&quot;resizefactor&quot; type=&quot;integer&quot; value=&quot;1&quot; /&gt;&#10;    &lt;Property name=&quot;saveprefs&quot; type=&quot;bool&quot; value=&quot;on&quot; /&gt;&#10;    &lt;Property name=&quot;decorationscale&quot; type=&quot;real&quot; value=&quot;1&quot; /&gt;&#10;    &lt;Property name=&quot;clearfilenameafterwards&quot; type=&quot;bool&quot; value=&quot;off&quot; /&gt;&#10;    &lt;Property name=&quot;allowlinked&quot; type=&quot;bool&quot; value=&quot;on&quot; /&gt;&#10;    &lt;Property name=&quot;allowpaste&quot; type=&quot;group&quot; value=&quot;on&quot; /&gt;&#10;    &lt;Property name=&quot;target&quot; type=&quot;group&quot; value=&quot;linked&quot; /&gt;&#10;    &lt;Property name=&quot;nodelabel&quot; type=&quot;string&quot; value=&quot;Results &amp;gt; Mixed State &amp;gt; Surface 1&quot; /&gt;&#10;    &lt;Property name=&quot;lockview&quot; type=&quot;bool&quot; value=&quot;off&quot; /&gt;&#10;    &lt;Property name=&quot;linkedinfo&quot; type=&quot;string&quot; value=&quot;&quot; /&gt;&#10;    &lt;Property name=&quot;alloweps&quot; type=&quot;bool&quot; value=&quot;off&quot; /&gt;&#10;    &lt;Property name=&quot;allowgltf&quot; type=&quot;bool&quot; value=&quot;off&quot; /&gt;&#10;    &lt;Property name=&quot;lastwrittenfile&quot; type=&quot;string&quot; value=&quot;&quot; /&gt;&#10;    &lt;Property name=&quot;lastfiletype&quot; type=&quot;string&quot; value=&quot;png&quot; /&gt;&#10;    &lt;Property name=&quot;context&quot; type=&quot;group&quot; value=&quot;standard&quot; /&gt;&#10;    &lt;Property name=&quot;clusterrootonly&quot; type=&quot;bool&quot; value=&quot;off&quot; /&gt;&#10;    &lt;Property name=&quot;layoutmode&quot; type=&quot;group&quot; value=&quot;image&quot; /&gt;&#10;    &lt;Property name=&quot;sdim&quot; type=&quot;group&quot; value=&quot;2&quot; /&gt;&#10;    &lt;Property name=&quot;options2d&quot; type=&quot;group&quot; value=&quot;on&quot; /&gt;&#10;    &lt;Property name=&quot;fontsize&quot; type=&quot;integer&quot; value=&quot;20&quot; /&gt;&#10;    &lt;Property name=&quot;colortheme&quot; type=&quot;string&quot; value=&quot;globaltheme&quot; /&gt;&#10;    &lt;Property name=&quot;background&quot; type=&quot;group&quot; value=&quot;transparent&quot; /&gt;&#10;    &lt;Property name=&quot;resetbeenset&quot; type=&quot;bool&quot; value=&quot;off&quot; /&gt;&#10;    &lt;Property name=&quot;title2d&quot; type=&quot;bool&quot; value=&quot;off&quot; /&gt;&#10;    &lt;Property name=&quot;legend2d&quot; type=&quot;bool&quot; value=&quot;off&quot; /&gt;&#10;    &lt;Property name=&quot;logo2d&quot; type=&quot;bool&quot; value=&quot;off&quot; /&gt;&#10;    &lt;Property name=&quot;axes2d&quot; type=&quot;bool&quot; value=&quot;off&quot; /&gt;&#10;  &lt;/PropSet&gt;&#10;  &lt;PropSet id=&quot;view&quot;&gt;&#10;    &lt;Property name=&quot;showlabels&quot; type=&quot;bool&quot; value=&quot;off&quot; /&gt;&#10;    &lt;Property name=&quot;showDirections&quot; type=&quot;bool&quot; value=&quot;off&quot; /&gt;&#10;    &lt;Property name=&quot;showgrid&quot; type=&quot;bool&quot; value=&quot;on&quot; /&gt;&#10;    &lt;Property name=&quot;rendermesh&quot; type=&quot;bool&quot; value=&quot;on&quot; /&gt;&#10;    &lt;Property name=&quot;showunits&quot; type=&quot;bool&quot; value=&quot;on&quot; /&gt;&#10;    &lt;Property name=&quot;plotgroupunits&quot; type=&quot;stringarray&quot; value=&quot;, &quot; /&gt;&#10;    &lt;Property name=&quot;locked&quot; type=&quot;bool&quot; value=&quot;off&quot; /&gt;&#10;    &lt;Property name=&quot;istemporary&quot; type=&quot;bool&quot; value=&quot;off&quot; /&gt;&#10;    &lt;Property name=&quot;isx&quot; type=&quot;bool&quot; value=&quot;off&quot; /&gt;&#10;    &lt;Property name=&quot;showselection&quot; type=&quot;bool&quot; value=&quot;on&quot; /&gt;&#10;    &lt;Property name=&quot;showmaterial&quot; type=&quot;bool&quot; value=&quot;off&quot; /&gt;&#10;    &lt;Property name=&quot;hidestatus&quot; type=&quot;string&quot; value=&quot;hide&quot; /&gt;&#10;    &lt;Property name=&quot;isnew&quot; type=&quot;bool&quot; value=&quot;off&quot; /&gt;&#10;    &lt;Property name=&quot;postviewkey&quot; type=&quot;string&quot; value=&quot;&quot; /&gt;&#10;    &lt;Property name=&quot;workplaneclip&quot; type=&quot;bool&quot; value=&quot;off&quot; /&gt;&#10;    &lt;Property name=&quot;workplaneshowgizmo&quot; type=&quot;bool&quot; value=&quot;on&quot; /&gt;&#10;    &lt;Property name=&quot;offscreenoverride&quot; type=&quot;bool&quot; value=&quot;off&quot; /&gt;&#10;  &lt;/PropSet&gt;&#10;  &lt;PropSet id=&quot;camera&quot; /&gt;&#10;  &lt;PropSet id=&quot;axis&quot;&gt;&#10;    &lt;Property name=&quot;xmin&quot; type=&quot;real&quot; value=&quot;-388.1300964355469&quot; /&gt;&#10;    &lt;Property name=&quot;xmax&quot; type=&quot;real&quot; value=&quot;388.1300964355469&quot; /&gt;&#10;    &lt;Property name=&quot;ymin&quot; type=&quot;real&quot; value=&quot;-330&quot; /&gt;&#10;    &lt;Property name=&quot;ymax&quot; type=&quot;real&quot; value=&quot;330&quot; /&gt;&#10;    &lt;Property name=&quot;xminhidden&quot; type=&quot;real&quot; value=&quot;-388.1300964355469&quot; /&gt;&#10;    &lt;Property name=&quot;xmaxhidden&quot; type=&quot;real&quot; value=&quot;388.1300964355469&quot; /&gt;&#10;    &lt;Property name=&quot;yminhidden&quot; type=&quot;real&quot; value=&quot;-330&quot; /&gt;&#10;    &lt;Property name=&quot;ymaxhidden&quot; type=&quot;real&quot; value=&quot;330&quot; /&gt;&#10;    &lt;Property name=&quot;forcenoviewscaling&quot; type=&quot;bool&quot; value=&quot;off&quot; /&gt;&#10;    &lt;Property name=&quot;viewscaletype&quot; type=&quot;group&quot; value=&quot;none&quot; /&gt;&#10;    &lt;Property name=&quot;autocontext&quot; type=&quot;group&quot; value=&quot;autofit&quot; /&gt;&#10;    &lt;Property name=&quot;xweight&quot; type=&quot;real&quot; value=&quot;1&quot; /&gt;&#10;    &lt;Property name=&quot;yweight&quot; type=&quot;real&quot; value=&quot;1&quot; /&gt;&#10;    &lt;Property name=&quot;xscale&quot; type=&quot;real&quot; value=&quot;1&quot; /&gt;&#10;    &lt;Property name=&quot;yscale&quot; type=&quot;real&quot; value=&quot;1&quot; /&gt;&#10;    &lt;Property name=&quot;abstractviewsetting&quot; type=&quot;group&quot; value=&quot;on&quot; /&gt;&#10;    &lt;Property name=&quot;abstractviewlratio&quot; type=&quot;real&quot; value=&quot;0.176558256149292&quot; /&gt;&#10;    &lt;Property name=&quot;abstractviewrratio&quot; type=&quot;real&quot; value=&quot;-0.176558256149292&quot; /&gt;&#10;    &lt;Property name=&quot;abstractviewbratio&quot; type=&quot;real&quot; value=&quot;0.22499999403953552&quot; /&gt;&#10;    &lt;Property name=&quot;abstractviewtratio&quot; type=&quot;real&quot; value=&quot;-0.22499999403953552&quot; /&gt;&#10;    &lt;Property name=&quot;abstractviewxscale&quot; type=&quot;real&quot; value=&quot;0.4471544921398163&quot; /&gt;&#10;    &lt;Property name=&quot;abstractviewyscale&quot; type=&quot;real&quot; value=&quot;0.4471544623374939&quot; /&gt;&#10;    &lt;Property name=&quot;manualgrid&quot; type=&quot;group&quot; value=&quot;off&quot; /&gt;&#10;    &lt;Property name=&quot;xspacing&quot; type=&quot;real&quot; value=&quot;1&quot; /&gt;&#10;    &lt;Property name=&quot;yspacing&quot; type=&quot;real&quot; value=&quot;1&quot; /&gt;&#10;    &lt;Property name=&quot;xextra&quot; type=&quot;realarray&quot; value=&quot;&quot; /&gt;&#10;    &lt;Property name=&quot;xextra_vector_method&quot; type=&quot;string&quot; value=&quot;step&quot; /&gt;&#10;    &lt;Property name=&quot;xextra_vector_start&quot; type=&quot;string&quot; value=&quot;&quot; /&gt;&#10;    &lt;Property name=&quot;xextra_vector_stop&quot; type=&quot;string&quot; value=&quot;&quot; /&gt;&#10;    &lt;Property name=&quot;xextra_vector_step&quot; type=&quot;string&quot; value=&quot;&quot; /&gt;&#10;    &lt;Property name=&quot;xextra_vector_numvalues&quot; type=&quot;string&quot; value=&quot;&quot; /&gt;&#10;    &lt;Property name=&quot;xextra_vector_function&quot; type=&quot;string&quot; value=&quot;none&quot; /&gt;&#10;    &lt;Property name=&quot;xextra_vector_interval&quot; type=&quot;string&quot; value=&quot;octave&quot; /&gt;&#10;    &lt;Property name=&quot;xextra_vector_freqperdec&quot; type=&quot;string&quot; value=&quot;&quot; /&gt;&#10;    &lt;Property name=&quot;yextra&quot; type=&quot;realarray&quot; value=&quot;&quot; /&gt;&#10;    &lt;Property name=&quot;yextra_vector_method&quot; type=&quot;string&quot; value=&quot;step&quot; /&gt;&#10;    &lt;Property name=&quot;yextra_vector_start&quot; type=&quot;string&quot; value=&quot;&quot; /&gt;&#10;    &lt;Property name=&quot;yextra_vector_stop&quot; type=&quot;string&quot; value=&quot;&quot; /&gt;&#10;    &lt;Property name=&quot;yextra_vector_step&quot; type=&quot;string&quot; value=&quot;&quot; /&gt;&#10;    &lt;Property name=&quot;yextra_vector_numvalues&quot; type=&quot;string&quot; value=&quot;&quot; /&gt;&#10;    &lt;Property name=&quot;yextra_vector_function&quot; type=&quot;string&quot; value=&quot;none&quot; /&gt;&#10;    &lt;Property name=&quot;yextra_vector_interval&quot; type=&quot;string&quot; value=&quot;octave&quot; /&gt;&#10;    &lt;Property name=&quot;yextra_vector_freqperdec&quot; type=&quot;string&quot; value=&quot;&quot; /&gt;&#10;    &lt;Property name=&quot;canvassizedip&quot; type=&quot;realarray&quot; value=&quot;1941, 1560&quot; /&gt;&#10;    &lt;Property name=&quot;renderareasizedip&quot; type=&quot;realarray&quot; value=&quot;1736, 1476&quot; /&gt;&#10;  &lt;/PropSet&gt;&#10;  &lt;PropSet id=&quot;clip&quot; /&gt;&#10;  &lt;PropSet id=&quot;table&quot;&gt;&#10;    &lt;Property name=&quot;header&quot; type=&quot;bool&quot; value=&quot;on&quot; /&gt;&#10;    &lt;Property name=&quot;headers&quot; type=&quot;stringmatrix&quot; value=&quot;&quot; /&gt;&#10;    &lt;Property name=&quot;includetitle&quot; type=&quot;bool&quot; value=&quot;off&quot; /&gt;&#10;    &lt;Property name=&quot;title&quot; type=&quot;string&quot; value=&quot;&quot; /&gt;&#10;    &lt;Property name=&quot;fullprec&quot; type=&quot;bool&quot; value=&quot;on&quot; /&gt;&#10;    &lt;Property name=&quot;precision&quot; type=&quot;integer&quot; value=&quot;5&quot; /&gt;&#10;    &lt;Property name=&quot;notation&quot; type=&quot;string&quot; value=&quot;auto&quot; /&gt;&#10;    &lt;Property name=&quot;complexnotation&quot; type=&quot;string&quot; value=&quot;rectangular&quot; /&gt;&#10;  &lt;/PropSet&gt;&#10;  &lt;UpdateTimeStamp&gt;639227498802756940&lt;/UpdateTimeStamp&gt;&#10;&lt;/Root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SOL LIVELINK TAG" val="&lt;!-- &#10;PropSet elements are populated with properties elements in format &lt;Property name=&quot;&quot; value=&quot;&quot; type=&quot;&quot;/&gt;&#10;LinkType element has either Image, or Table as value.&#10;--&gt;&#10;&lt;Root completeVersion=&quot;6.4.0.x&quot; formatVersion=&quot;2.0.0.0&quot; version=&quot;6.4.0.293&quot;&gt;&#10;  &lt;VersionInformation&gt;&#10;    &lt;Version&gt;1&lt;/Version&gt;&#10;  &lt;/VersionInformation&gt;&#10;  &lt;Entity&gt;/result/feature/pg12&lt;/Entity&gt;&#10;  &lt;Tag&gt;pg12&lt;/Tag&gt;&#10;  &lt;Node&gt;Results &amp;gt; Field in Hole&lt;/Node&gt;&#10;  &lt;LinkType&gt;Image&lt;/LinkType&gt;&#10;  &lt;ModelLink directoryType=&quot;none&quot;&gt;C:\Users\gtheophi\cernbox\Documents\CERN GRAP\COMSOL\2D MFL Alpha Temperature - Gradient - Pinning R9.mph&lt;/ModelLink&gt;&#10;  &lt;LocalPath&gt;2D MFL Alpha Temperature - Gradient - Pinning R9.mph&lt;/LocalPath&gt;&#10;  &lt;SDim&gt;1&lt;/SDim&gt;&#10;  &lt;Locked&gt;false&lt;/Locked&gt;&#10;  &lt;PropSet id=&quot;image&quot;&gt;&#10;    &lt;Property name=&quot;batch&quot; type=&quot;bool&quot; value=&quot;off&quot; /&gt;&#10;    &lt;Property name=&quot;size&quot; type=&quot;string&quot; value=&quot;presentation&quot; /&gt;&#10;    &lt;Property name=&quot;hiddensize&quot; type=&quot;group&quot; value=&quot;manual&quot; /&gt;&#10;    &lt;Property name=&quot;unit&quot; type=&quot;group&quot; value=&quot;mm&quot; /&gt;&#10;    &lt;Property name=&quot;lockratio&quot; type=&quot;bool&quot; value=&quot;off&quot; /&gt;&#10;    &lt;Property name=&quot;aspectratio&quot; type=&quot;real&quot; value=&quot;1&quot; /&gt;&#10;    &lt;Property name=&quot;width&quot; type=&quot;real&quot; value=&quot;400&quot; /&gt;&#10;    &lt;Property name=&quot;height&quot; type=&quot;real&quot; value=&quot;200&quot; /&gt;&#10;    &lt;Property name=&quot;resolution&quot; type=&quot;integer&quot; value=&quot;96&quot; /&gt;&#10;    &lt;Property name=&quot;overrideresolutionlimit&quot; type=&quot;bool&quot; value=&quot;off&quot; /&gt;&#10;    &lt;Property name=&quot;sizedesc&quot; type=&quot;string&quot; value=&quot;1512 x 756 px&quot; /&gt;&#10;    &lt;Property name=&quot;widthpx&quot; type=&quot;integer&quot; value=&quot;0&quot; /&gt;&#10;    &lt;Property name=&quot;heightpx&quot; type=&quot;integer&quot; value=&quot;0&quot; /&gt;&#10;    &lt;Property name=&quot;widthexact&quot; type=&quot;real&quot; value=&quot;0&quot; /&gt;&#10;    &lt;Property name=&quot;heightexact&quot; type=&quot;real&quot; value=&quot;0&quot; /&gt;&#10;    &lt;Property name=&quot;exactstored&quot; type=&quot;bool&quot; value=&quot;off&quot; /&gt;&#10;    &lt;Property name=&quot;usage&quot; type=&quot;group&quot; value=&quot;dialog&quot; /&gt;&#10;    &lt;Property name=&quot;screensizedesc&quot; type=&quot;string&quot; value=&quot;1457 x 838 px&quot; /&gt;&#10;    &lt;Property name=&quot;zoomextents&quot; type=&quot;bool&quot; value=&quot;off&quot; /&gt;&#10;    &lt;Property name=&quot;antialias&quot; type=&quot;bool&quot; value=&quot;on&quot; /&gt;&#10;    &lt;Property name=&quot;screenwidthpx&quot; type=&quot;integer&quot; value=&quot;1457&quot; /&gt;&#10;    &lt;Property name=&quot;screenheightpx&quot; type=&quot;integer&quot; value=&quot;838&quot; /&gt;&#10;    &lt;Property name=&quot;linkpossible&quot; type=&quot;bool&quot; value=&quot;on&quot; /&gt;&#10;    &lt;Property name=&quot;heightmultiple&quot; type=&quot;integer&quot; value=&quot;1&quot; /&gt;&#10;    &lt;Property name=&quot;zoomlevel&quot; type=&quot;integer&quot; value=&quot;0&quot; /&gt;&#10;    &lt;Property name=&quot;saveepscopy&quot; type=&quot;bool&quot; value=&quot;off&quot; /&gt;&#10;    &lt;Property name=&quot;resizefactor&quot; type=&quot;integer&quot; value=&quot;1&quot; /&gt;&#10;    &lt;Property name=&quot;saveprefs&quot; type=&quot;bool&quot; value=&quot;on&quot; /&gt;&#10;    &lt;Property name=&quot;decorationscale&quot; type=&quot;real&quot; value=&quot;1&quot; /&gt;&#10;    &lt;Property name=&quot;clearfilenameafterwards&quot; type=&quot;bool&quot; value=&quot;off&quot; /&gt;&#10;    &lt;Property name=&quot;allowlinked&quot; type=&quot;bool&quot; value=&quot;on&quot; /&gt;&#10;    &lt;Property name=&quot;allowpaste&quot; type=&quot;group&quot; value=&quot;on&quot; /&gt;&#10;    &lt;Property name=&quot;target&quot; type=&quot;group&quot; value=&quot;linked&quot; /&gt;&#10;    &lt;Property name=&quot;nodelabel&quot; type=&quot;string&quot; value=&quot;Results &amp;gt; Field in Hole &amp;gt; Point Graph 3&quot; /&gt;&#10;    &lt;Property name=&quot;lockview&quot; type=&quot;bool&quot; value=&quot;off&quot; /&gt;&#10;    &lt;Property name=&quot;linkedinfo&quot; type=&quot;string&quot; value=&quot;&quot; /&gt;&#10;    &lt;Property name=&quot;alloweps&quot; type=&quot;bool&quot; value=&quot;on&quot; /&gt;&#10;    &lt;Property name=&quot;allowgltf&quot; type=&quot;bool&quot; value=&quot;off&quot; /&gt;&#10;    &lt;Property name=&quot;lastwrittenfile&quot; type=&quot;string&quot; value=&quot;&quot; /&gt;&#10;    &lt;Property name=&quot;lastfiletype&quot; type=&quot;string&quot; value=&quot;png&quot; /&gt;&#10;    &lt;Property name=&quot;context&quot; type=&quot;group&quot; value=&quot;standard&quot; /&gt;&#10;    &lt;Property name=&quot;clusterrootonly&quot; type=&quot;bool&quot; value=&quot;off&quot; /&gt;&#10;    &lt;Property name=&quot;layoutmode&quot; type=&quot;group&quot; value=&quot;image&quot; /&gt;&#10;    &lt;Property name=&quot;sdim&quot; type=&quot;group&quot; value=&quot;1&quot; /&gt;&#10;    &lt;Property name=&quot;options1d&quot; type=&quot;group&quot; value=&quot;on&quot; /&gt;&#10;    &lt;Property name=&quot;title1d&quot; type=&quot;bool&quot; value=&quot;off&quot; /&gt;&#10;    &lt;Property name=&quot;legend1d&quot; type=&quot;bool&quot; value=&quot;on&quot; /&gt;&#10;    &lt;Property name=&quot;axes1d&quot; type=&quot;bool&quot; value=&quot;on&quot; /&gt;&#10;    &lt;Property name=&quot;showgrid&quot; type=&quot;bool&quot; value=&quot;on&quot; /&gt;&#10;    &lt;Property name=&quot;logo1d&quot; type=&quot;bool&quot; value=&quot;off&quot; /&gt;&#10;    &lt;Property name=&quot;fontsize&quot; type=&quot;integer&quot; value=&quot;20&quot; /&gt;&#10;    &lt;Property name=&quot;colortheme&quot; type=&quot;string&quot; value=&quot;globaltheme&quot; /&gt;&#10;    &lt;Property name=&quot;background&quot; type=&quot;group&quot; value=&quot;transparent&quot; /&gt;&#10;    &lt;Property name=&quot;resetbeenset&quot; type=&quot;bool&quot; value=&quot;off&quot; /&gt;&#10;  &lt;/PropSet&gt;&#10;  &lt;PropSet id=&quot;view&quot;&gt;&#10;    &lt;Property name=&quot;axislimits&quot; type=&quot;group&quot; value=&quot;off&quot; /&gt;&#10;    &lt;Property name=&quot;xmin&quot; type=&quot;real&quot; value=&quot;-329.3705933817097&quot; /&gt;&#10;    &lt;Property name=&quot;xmax&quot; type=&quot;real&quot; value=&quot;40329.37059338171&quot; /&gt;&#10;    &lt;Property name=&quot;ymin&quot; type=&quot;real&quot; value=&quot;4.483302705188343&quot; /&gt;&#10;    &lt;Property name=&quot;ymax&quot; type=&quot;real&quot; value=&quot;35.52366351370886&quot; /&gt;&#10;    &lt;Property name=&quot;showsecaxislimit&quot; type=&quot;group&quot; value=&quot;off&quot; /&gt;&#10;    &lt;Property name=&quot;yminsec&quot; type=&quot;real&quot; value=&quot;-0.008241698594092352&quot; /&gt;&#10;    &lt;Property name=&quot;ymaxsec&quot; type=&quot;real&quot; value=&quot;-0.006081920608061437&quot; /&gt;&#10;    &lt;Property name=&quot;preserveaspect&quot; type=&quot;bool&quot; value=&quot;off&quot; /&gt;&#10;    &lt;Property name=&quot;xlog&quot; type=&quot;bool&quot; value=&quot;off&quot; /&gt;&#10;    &lt;Property name=&quot;ylog&quot; type=&quot;bool&quot; value=&quot;off&quot; /&gt;&#10;    &lt;Property name=&quot;showsecylog&quot; type=&quot;group&quot; value=&quot;off&quot; /&gt;&#10;    &lt;Property name=&quot;ylogsec&quot; type=&quot;bool&quot; value=&quot;off&quot; /&gt;&#10;    &lt;Property name=&quot;showgrid&quot; type=&quot;group&quot; value=&quot;on&quot; /&gt;&#10;    &lt;Property name=&quot;showmanualgrid&quot; type=&quot;group&quot; value=&quot;on&quot; /&gt;&#10;    &lt;Property name=&quot;manualgrid&quot; type=&quot;group&quot; value=&quot;off&quot; /&gt;&#10;    &lt;Property name=&quot;showxspacing&quot; type=&quot;group&quot; value=&quot;on&quot; /&gt;&#10;    &lt;Property name=&quot;xspacing&quot; type=&quot;real&quot; value=&quot;1&quot; /&gt;&#10;    &lt;Property name=&quot;showyspacing&quot; type=&quot;group&quot; value=&quot;on&quot; /&gt;&#10;    &lt;Property name=&quot;yspacing&quot; type=&quot;real&quot; value=&quot;1&quot; /&gt;&#10;    &lt;Property name=&quot;showsecyspacing&quot; type=&quot;group&quot; value=&quot;off&quot; /&gt;&#10;    &lt;Property name=&quot;ysecspacing&quot; type=&quot;real&quot; value=&quot;1&quot; /&gt;&#10;    &lt;Property name=&quot;xextra&quot; type=&quot;realarray&quot; value=&quot;&quot; /&gt;&#10;    &lt;Property name=&quot;xextra_vector_method&quot; type=&quot;string&quot; value=&quot;step&quot; /&gt;&#10;    &lt;Property name=&quot;xextra_vector_start&quot; type=&quot;string&quot; value=&quot;&quot; /&gt;&#10;    &lt;Property name=&quot;xextra_vector_stop&quot; type=&quot;string&quot; value=&quot;&quot; /&gt;&#10;    &lt;Property name=&quot;xextra_vector_step&quot; type=&quot;string&quot; value=&quot;&quot; /&gt;&#10;    &lt;Property name=&quot;xextra_vector_numvalues&quot; type=&quot;string&quot; value=&quot;&quot; /&gt;&#10;    &lt;Property name=&quot;xextra_vector_function&quot; type=&quot;string&quot; value=&quot;none&quot; /&gt;&#10;    &lt;Property name=&quot;xextra_vector_interval&quot; type=&quot;string&quot; value=&quot;octave&quot; /&gt;&#10;    &lt;Property name=&quot;xextra_vector_freqperdec&quot; type=&quot;string&quot; value=&quot;&quot; /&gt;&#10;    &lt;Property name=&quot;yextra&quot; type=&quot;realarray&quot; value=&quot;&quot; /&gt;&#10;    &lt;Property name=&quot;yextra_vector_method&quot; type=&quot;string&quot; value=&quot;step&quot; /&gt;&#10;    &lt;Property name=&quot;yextra_vector_start&quot; type=&quot;string&quot; value=&quot;&quot; /&gt;&#10;    &lt;Property name=&quot;yextra_vector_stop&quot; type=&quot;string&quot; value=&quot;&quot; /&gt;&#10;    &lt;Property name=&quot;yextra_vector_step&quot; type=&quot;string&quot; value=&quot;&quot; /&gt;&#10;    &lt;Property name=&quot;yextra_vector_numvalues&quot; type=&quot;string&quot; value=&quot;&quot; /&gt;&#10;    &lt;Property name=&quot;yextra_vector_function&quot; type=&quot;string&quot; value=&quot;none&quot; /&gt;&#10;    &lt;Property name=&quot;yextra_vector_interval&quot; type=&quot;string&quot; value=&quot;octave&quot; /&gt;&#10;    &lt;Property name=&quot;yextra_vector_freqperdec&quot; type=&quot;string&quot; value=&quot;&quot; /&gt;&#10;    &lt;Property name=&quot;showsecyextra&quot; type=&quot;group&quot; value=&quot;off&quot; /&gt;&#10;    &lt;Property name=&quot;ysecextra&quot; type=&quot;realarray&quot; value=&quot;&quot; /&gt;&#10;    &lt;Property name=&quot;ysecextra_vector_method&quot; type=&quot;string&quot; value=&quot;step&quot; /&gt;&#10;    &lt;Property name=&quot;ysecextra_vector_start&quot; type=&quot;string&quot; value=&quot;&quot; /&gt;&#10;    &lt;Property name=&quot;ysecextra_vector_stop&quot; type=&quot;string&quot; value=&quot;&quot; /&gt;&#10;    &lt;Property name=&quot;ysecextra_vector_step&quot; type=&quot;string&quot; value=&quot;&quot; /&gt;&#10;    &lt;Property name=&quot;ysecextra_vector_numvalues&quot; type=&quot;string&quot; value=&quot;&quot; /&gt;&#10;    &lt;Property name=&quot;ysecextra_vector_function&quot; type=&quot;string&quot; value=&quot;none&quot; /&gt;&#10;    &lt;Property name=&quot;ysecextra_vector_interval&quot; type=&quot;string&quot; value=&quot;octave&quot; /&gt;&#10;    &lt;Property name=&quot;ysecextra_vector_freqperdec&quot; type=&quot;string&quot; value=&quot;&quot; /&gt;&#10;  &lt;/PropSet&gt;&#10;  &lt;PropSet id=&quot;camera&quot; /&gt;&#10;  &lt;PropSet id=&quot;axis&quot; /&gt;&#10;  &lt;PropSet id=&quot;clip&quot; /&gt;&#10;  &lt;PropSet id=&quot;table&quot;&gt;&#10;    &lt;Property name=&quot;header&quot; type=&quot;bool&quot; value=&quot;on&quot; /&gt;&#10;    &lt;Property name=&quot;headers&quot; type=&quot;stringmatrix&quot; value=&quot;&quot; /&gt;&#10;    &lt;Property name=&quot;includetitle&quot; type=&quot;bool&quot; value=&quot;off&quot; /&gt;&#10;    &lt;Property name=&quot;title&quot; type=&quot;string&quot; value=&quot;&quot; /&gt;&#10;    &lt;Property name=&quot;fullprec&quot; type=&quot;bool&quot; value=&quot;on&quot; /&gt;&#10;    &lt;Property name=&quot;precision&quot; type=&quot;integer&quot; value=&quot;5&quot; /&gt;&#10;    &lt;Property name=&quot;notation&quot; type=&quot;string&quot; value=&quot;auto&quot; /&gt;&#10;    &lt;Property name=&quot;complexnotation&quot; type=&quot;string&quot; value=&quot;rectangular&quot; /&gt;&#10;  &lt;/PropSet&gt;&#10;  &lt;UpdateTimeStamp&gt;639215442300525560&lt;/UpdateTimeStamp&gt;&#10;&lt;/Root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SOL LIVELINK TAG" val="&lt;!-- &#10;PropSet elements are populated with properties elements in format &lt;Property name=&quot;&quot; value=&quot;&quot; type=&quot;&quot;/&gt;&#10;LinkType element has either Image, or Table as value.&#10;--&gt;&#10;&lt;Root completeVersion=&quot;6.4.0.x&quot; formatVersion=&quot;2.0.0.0&quot; version=&quot;6.4.0.293&quot;&gt;&#10;  &lt;VersionInformation&gt;&#10;    &lt;Version&gt;1&lt;/Version&gt;&#10;  &lt;/VersionInformation&gt;&#10;  &lt;Entity&gt;/result/feature/pg27&lt;/Entity&gt;&#10;  &lt;Tag&gt;pg27&lt;/Tag&gt;&#10;  &lt;Node&gt;Results &amp;gt; 2D Plot Group 27&lt;/Node&gt;&#10;  &lt;LinkType&gt;Image&lt;/LinkType&gt;&#10;  &lt;ModelLink directoryType=&quot;none&quot;&gt;C:\Users\gtheophi\cernbox\Documents\CERN GRAP\COMSOL\2D MFL Alpha Temperature - Gradient - Pinning R9.mph&lt;/ModelLink&gt;&#10;  &lt;LocalPath&gt;2D MFL Alpha Temperature - Gradient - Pinning R9.mph&lt;/LocalPath&gt;&#10;  &lt;SDim&gt;2&lt;/SDim&gt;&#10;  &lt;Locked&gt;false&lt;/Locked&gt;&#10;  &lt;PropSet id=&quot;image&quot;&gt;&#10;    &lt;Property name=&quot;batch&quot; type=&quot;bool&quot; value=&quot;off&quot; /&gt;&#10;    &lt;Property name=&quot;size&quot; type=&quot;string&quot; value=&quot;presentation&quot; /&gt;&#10;    &lt;Property name=&quot;hiddensize&quot; type=&quot;group&quot; value=&quot;manual&quot; /&gt;&#10;    &lt;Property name=&quot;unit&quot; type=&quot;group&quot; value=&quot;mm&quot; /&gt;&#10;    &lt;Property name=&quot;lockratio&quot; type=&quot;bool&quot; value=&quot;off&quot; /&gt;&#10;    &lt;Property name=&quot;aspectratio&quot; type=&quot;real&quot; value=&quot;1&quot; /&gt;&#10;    &lt;Property name=&quot;width&quot; type=&quot;real&quot; value=&quot;400&quot; /&gt;&#10;    &lt;Property name=&quot;height&quot; type=&quot;real&quot; value=&quot;200&quot; /&gt;&#10;    &lt;Property name=&quot;resolution&quot; type=&quot;integer&quot; value=&quot;96&quot; /&gt;&#10;    &lt;Property name=&quot;overrideresolutionlimit&quot; type=&quot;bool&quot; value=&quot;off&quot; /&gt;&#10;    &lt;Property name=&quot;sizedesc&quot; type=&quot;string&quot; value=&quot;1512 x 756 px&quot; /&gt;&#10;    &lt;Property name=&quot;widthpx&quot; type=&quot;integer&quot; value=&quot;0&quot; /&gt;&#10;    &lt;Property name=&quot;heightpx&quot; type=&quot;integer&quot; value=&quot;0&quot; /&gt;&#10;    &lt;Property name=&quot;widthexact&quot; type=&quot;real&quot; value=&quot;0&quot; /&gt;&#10;    &lt;Property name=&quot;heightexact&quot; type=&quot;real&quot; value=&quot;0&quot; /&gt;&#10;    &lt;Property name=&quot;exactstored&quot; type=&quot;bool&quot; value=&quot;off&quot; /&gt;&#10;    &lt;Property name=&quot;usage&quot; type=&quot;group&quot; value=&quot;dialog&quot; /&gt;&#10;    &lt;Property name=&quot;screensizedesc&quot; type=&quot;string&quot; value=&quot;2183 x 1178 px&quot; /&gt;&#10;    &lt;Property name=&quot;zoomextents&quot; type=&quot;bool&quot; value=&quot;off&quot; /&gt;&#10;    &lt;Property name=&quot;antialias&quot; type=&quot;bool&quot; value=&quot;on&quot; /&gt;&#10;    &lt;Property name=&quot;screenwidthpx&quot; type=&quot;integer&quot; value=&quot;2183&quot; /&gt;&#10;    &lt;Property name=&quot;screenheightpx&quot; type=&quot;integer&quot; value=&quot;1178&quot; /&gt;&#10;    &lt;Property name=&quot;linkpossible&quot; type=&quot;bool&quot; value=&quot;on&quot; /&gt;&#10;    &lt;Property name=&quot;heightmultiple&quot; type=&quot;integer&quot; value=&quot;1&quot; /&gt;&#10;    &lt;Property name=&quot;zoomlevel&quot; type=&quot;integer&quot; value=&quot;0&quot; /&gt;&#10;    &lt;Property name=&quot;saveepscopy&quot; type=&quot;bool&quot; value=&quot;off&quot; /&gt;&#10;    &lt;Property name=&quot;resizefactor&quot; type=&quot;integer&quot; value=&quot;1&quot; /&gt;&#10;    &lt;Property name=&quot;saveprefs&quot; type=&quot;bool&quot; value=&quot;on&quot; /&gt;&#10;    &lt;Property name=&quot;decorationscale&quot; type=&quot;real&quot; value=&quot;1&quot; /&gt;&#10;    &lt;Property name=&quot;clearfilenameafterwards&quot; type=&quot;bool&quot; value=&quot;off&quot; /&gt;&#10;    &lt;Property name=&quot;allowlinked&quot; type=&quot;bool&quot; value=&quot;on&quot; /&gt;&#10;    &lt;Property name=&quot;allowpaste&quot; type=&quot;group&quot; value=&quot;on&quot; /&gt;&#10;    &lt;Property name=&quot;target&quot; type=&quot;group&quot; value=&quot;linked&quot; /&gt;&#10;    &lt;Property name=&quot;nodelabel&quot; type=&quot;string&quot; value=&quot;Results &amp;gt; 2D Plot Group 27&quot; /&gt;&#10;    &lt;Property name=&quot;lockview&quot; type=&quot;bool&quot; value=&quot;off&quot; /&gt;&#10;    &lt;Property name=&quot;linkedinfo&quot; type=&quot;string&quot; value=&quot;&quot; /&gt;&#10;    &lt;Property name=&quot;alloweps&quot; type=&quot;bool&quot; value=&quot;off&quot; /&gt;&#10;    &lt;Property name=&quot;allowgltf&quot; type=&quot;bool&quot; value=&quot;off&quot; /&gt;&#10;    &lt;Property name=&quot;lastwrittenfile&quot; type=&quot;string&quot; value=&quot;&quot; /&gt;&#10;    &lt;Property name=&quot;lastfiletype&quot; type=&quot;string&quot; value=&quot;png&quot; /&gt;&#10;    &lt;Property name=&quot;context&quot; type=&quot;group&quot; value=&quot;standard&quot; /&gt;&#10;    &lt;Property name=&quot;clusterrootonly&quot; type=&quot;bool&quot; value=&quot;off&quot; /&gt;&#10;    &lt;Property name=&quot;layoutmode&quot; type=&quot;group&quot; value=&quot;image&quot; /&gt;&#10;    &lt;Property name=&quot;sdim&quot; type=&quot;group&quot; value=&quot;2&quot; /&gt;&#10;    &lt;Property name=&quot;options2d&quot; type=&quot;group&quot; value=&quot;on&quot; /&gt;&#10;    &lt;Property name=&quot;fontsize&quot; type=&quot;integer&quot; value=&quot;20&quot; /&gt;&#10;    &lt;Property name=&quot;colortheme&quot; type=&quot;string&quot; value=&quot;globaltheme&quot; /&gt;&#10;    &lt;Property name=&quot;background&quot; type=&quot;group&quot; value=&quot;transparent&quot; /&gt;&#10;    &lt;Property name=&quot;resetbeenset&quot; type=&quot;bool&quot; value=&quot;off&quot; /&gt;&#10;    &lt;Property name=&quot;title2d&quot; type=&quot;bool&quot; value=&quot;off&quot; /&gt;&#10;    &lt;Property name=&quot;legend2d&quot; type=&quot;bool&quot; value=&quot;off&quot; /&gt;&#10;    &lt;Property name=&quot;logo2d&quot; type=&quot;bool&quot; value=&quot;off&quot; /&gt;&#10;    &lt;Property name=&quot;axes2d&quot; type=&quot;bool&quot; value=&quot;off&quot; /&gt;&#10;  &lt;/PropSet&gt;&#10;  &lt;PropSet id=&quot;view&quot;&gt;&#10;    &lt;Property name=&quot;showlabels&quot; type=&quot;bool&quot; value=&quot;off&quot; /&gt;&#10;    &lt;Property name=&quot;showDirections&quot; type=&quot;bool&quot; value=&quot;off&quot; /&gt;&#10;    &lt;Property name=&quot;showgrid&quot; type=&quot;bool&quot; value=&quot;on&quot; /&gt;&#10;    &lt;Property name=&quot;rendermesh&quot; type=&quot;bool&quot; value=&quot;on&quot; /&gt;&#10;    &lt;Property name=&quot;showunits&quot; type=&quot;bool&quot; value=&quot;on&quot; /&gt;&#10;    &lt;Property name=&quot;plotgroupunits&quot; type=&quot;stringarray&quot; value=&quot;, &quot; /&gt;&#10;    &lt;Property name=&quot;locked&quot; type=&quot;bool&quot; value=&quot;off&quot; /&gt;&#10;    &lt;Property name=&quot;istemporary&quot; type=&quot;bool&quot; value=&quot;off&quot; /&gt;&#10;    &lt;Property name=&quot;isx&quot; type=&quot;bool&quot; value=&quot;off&quot; /&gt;&#10;    &lt;Property name=&quot;showselection&quot; type=&quot;bool&quot; value=&quot;on&quot; /&gt;&#10;    &lt;Property name=&quot;showmaterial&quot; type=&quot;bool&quot; value=&quot;off&quot; /&gt;&#10;    &lt;Property name=&quot;hidestatus&quot; type=&quot;string&quot; value=&quot;hide&quot; /&gt;&#10;    &lt;Property name=&quot;isnew&quot; type=&quot;bool&quot; value=&quot;off&quot; /&gt;&#10;    &lt;Property name=&quot;postviewkey&quot; type=&quot;string&quot; value=&quot;&quot; /&gt;&#10;    &lt;Property name=&quot;workplaneclip&quot; type=&quot;bool&quot; value=&quot;off&quot; /&gt;&#10;    &lt;Property name=&quot;workplaneshowgizmo&quot; type=&quot;bool&quot; value=&quot;on&quot; /&gt;&#10;    &lt;Property name=&quot;offscreenoverride&quot; type=&quot;bool&quot; value=&quot;off&quot; /&gt;&#10;  &lt;/PropSet&gt;&#10;  &lt;PropSet id=&quot;camera&quot; /&gt;&#10;  &lt;PropSet id=&quot;axis&quot;&gt;&#10;    &lt;Property name=&quot;xmin&quot; type=&quot;real&quot; value=&quot;-802.87353515625&quot; /&gt;&#10;    &lt;Property name=&quot;xmax&quot; type=&quot;real&quot; value=&quot;926.837158203125&quot; /&gt;&#10;    &lt;Property name=&quot;ymin&quot; type=&quot;real&quot; value=&quot;-508.0750427246094&quot; /&gt;&#10;    &lt;Property name=&quot;ymax&quot; type=&quot;real&quot; value=&quot;514.7916870117188&quot; /&gt;&#10;    &lt;Property name=&quot;xminhidden&quot; type=&quot;real&quot; value=&quot;-802.87353515625&quot; /&gt;&#10;    &lt;Property name=&quot;xmaxhidden&quot; type=&quot;real&quot; value=&quot;926.837158203125&quot; /&gt;&#10;    &lt;Property name=&quot;yminhidden&quot; type=&quot;real&quot; value=&quot;-508.0750427246094&quot; /&gt;&#10;    &lt;Property name=&quot;ymaxhidden&quot; type=&quot;real&quot; value=&quot;514.7916870117188&quot; /&gt;&#10;    &lt;Property name=&quot;forcenoviewscaling&quot; type=&quot;bool&quot; value=&quot;off&quot; /&gt;&#10;    &lt;Property name=&quot;viewscaletype&quot; type=&quot;group&quot; value=&quot;none&quot; /&gt;&#10;    &lt;Property name=&quot;autocontext&quot; type=&quot;group&quot; value=&quot;autofit&quot; /&gt;&#10;    &lt;Property name=&quot;xweight&quot; type=&quot;real&quot; value=&quot;1&quot; /&gt;&#10;    &lt;Property name=&quot;yweight&quot; type=&quot;real&quot; value=&quot;1&quot; /&gt;&#10;    &lt;Property name=&quot;xscale&quot; type=&quot;real&quot; value=&quot;1&quot; /&gt;&#10;    &lt;Property name=&quot;yscale&quot; type=&quot;real&quot; value=&quot;1&quot; /&gt;&#10;    &lt;Property name=&quot;abstractviewsetting&quot; type=&quot;group&quot; value=&quot;on&quot; /&gt;&#10;    &lt;Property name=&quot;abstractviewlratio&quot; type=&quot;real&quot; value=&quot;-0.06582240015268326&quot; /&gt;&#10;    &lt;Property name=&quot;abstractviewrratio&quot; type=&quot;real&quot; value=&quot;0.10604242980480194&quot; /&gt;&#10;    &lt;Property name=&quot;abstractviewbratio&quot; type=&quot;real&quot; value=&quot;0.07660412788391113&quot; /&gt;&#10;    &lt;Property name=&quot;abstractviewtratio&quot; type=&quot;real&quot; value=&quot;-0.07100692391395569&quot; /&gt;&#10;    &lt;Property name=&quot;abstractviewxscale&quot; type=&quot;real&quot; value=&quot;0.8156831860542297&quot; /&gt;&#10;    &lt;Property name=&quot;abstractviewyscale&quot; type=&quot;real&quot; value=&quot;0.8156831860542297&quot; /&gt;&#10;    &lt;Property name=&quot;manualgrid&quot; type=&quot;group&quot; value=&quot;off&quot; /&gt;&#10;    &lt;Property name=&quot;xspacing&quot; type=&quot;real&quot; value=&quot;1&quot; /&gt;&#10;    &lt;Property name=&quot;yspacing&quot; type=&quot;real&quot; value=&quot;1&quot; /&gt;&#10;    &lt;Property name=&quot;xextra&quot; type=&quot;realarray&quot; value=&quot;&quot; /&gt;&#10;    &lt;Property name=&quot;xextra_vector_method&quot; type=&quot;string&quot; value=&quot;step&quot; /&gt;&#10;    &lt;Property name=&quot;xextra_vector_start&quot; type=&quot;string&quot; value=&quot;&quot; /&gt;&#10;    &lt;Property name=&quot;xextra_vector_stop&quot; type=&quot;string&quot; value=&quot;&quot; /&gt;&#10;    &lt;Property name=&quot;xextra_vector_step&quot; type=&quot;string&quot; value=&quot;&quot; /&gt;&#10;    &lt;Property name=&quot;xextra_vector_numvalues&quot; type=&quot;string&quot; value=&quot;&quot; /&gt;&#10;    &lt;Property name=&quot;xextra_vector_function&quot; type=&quot;string&quot; value=&quot;none&quot; /&gt;&#10;    &lt;Property name=&quot;xextra_vector_interval&quot; type=&quot;string&quot; value=&quot;octave&quot; /&gt;&#10;    &lt;Property name=&quot;xextra_vector_freqperdec&quot; type=&quot;string&quot; value=&quot;&quot; /&gt;&#10;    &lt;Property name=&quot;yextra&quot; type=&quot;realarray&quot; value=&quot;&quot; /&gt;&#10;    &lt;Property name=&quot;yextra_vector_method&quot; type=&quot;string&quot; value=&quot;step&quot; /&gt;&#10;    &lt;Property name=&quot;yextra_vector_start&quot; type=&quot;string&quot; value=&quot;&quot; /&gt;&#10;    &lt;Property name=&quot;yextra_vector_stop&quot; type=&quot;string&quot; value=&quot;&quot; /&gt;&#10;    &lt;Property name=&quot;yextra_vector_step&quot; type=&quot;string&quot; value=&quot;&quot; /&gt;&#10;    &lt;Property name=&quot;yextra_vector_numvalues&quot; type=&quot;string&quot; value=&quot;&quot; /&gt;&#10;    &lt;Property name=&quot;yextra_vector_function&quot; type=&quot;string&quot; value=&quot;none&quot; /&gt;&#10;    &lt;Property name=&quot;yextra_vector_interval&quot; type=&quot;string&quot; value=&quot;octave&quot; /&gt;&#10;    &lt;Property name=&quot;yextra_vector_freqperdec&quot; type=&quot;string&quot; value=&quot;&quot; /&gt;&#10;    &lt;Property name=&quot;canvassizedip&quot; type=&quot;realarray&quot; value=&quot;2183, 1178&quot; /&gt;&#10;    &lt;Property name=&quot;renderareasizedip&quot; type=&quot;realarray&quot; value=&quot;1850, 1094&quot; /&gt;&#10;  &lt;/PropSet&gt;&#10;  &lt;PropSet id=&quot;clip&quot; /&gt;&#10;  &lt;PropSet id=&quot;table&quot;&gt;&#10;    &lt;Property name=&quot;header&quot; type=&quot;bool&quot; value=&quot;on&quot; /&gt;&#10;    &lt;Property name=&quot;headers&quot; type=&quot;stringmatrix&quot; value=&quot;&quot; /&gt;&#10;    &lt;Property name=&quot;includetitle&quot; type=&quot;bool&quot; value=&quot;off&quot; /&gt;&#10;    &lt;Property name=&quot;title&quot; type=&quot;string&quot; value=&quot;&quot; /&gt;&#10;    &lt;Property name=&quot;fullprec&quot; type=&quot;bool&quot; value=&quot;on&quot; /&gt;&#10;    &lt;Property name=&quot;precision&quot; type=&quot;integer&quot; value=&quot;5&quot; /&gt;&#10;    &lt;Property name=&quot;notation&quot; type=&quot;string&quot; value=&quot;auto&quot; /&gt;&#10;    &lt;Property name=&quot;complexnotation&quot; type=&quot;string&quot; value=&quot;rectangular&quot; /&gt;&#10;  &lt;/PropSet&gt;&#10;  &lt;UpdateTimeStamp&gt;639219531801823953&lt;/UpdateTimeStamp&gt;&#10;&lt;/Root&gt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SOL LIVELINK TAG" val="&lt;!-- &#10;PropSet elements are populated with properties elements in format &lt;Property name=&quot;&quot; value=&quot;&quot; type=&quot;&quot;/&gt;&#10;LinkType element has either Image, or Table as value.&#10;--&gt;&#10;&lt;Root completeVersion=&quot;6.4.0.x&quot; formatVersion=&quot;2.0.0.0&quot; version=&quot;6.4.0.293&quot;&gt;&#10;  &lt;VersionInformation&gt;&#10;    &lt;Version&gt;1&lt;/Version&gt;&#10;  &lt;/VersionInformation&gt;&#10;  &lt;Entity&gt;/result/feature/pg27&lt;/Entity&gt;&#10;  &lt;Tag&gt;pg27&lt;/Tag&gt;&#10;  &lt;Node&gt;Results &amp;gt; 2D Plot Group 27&lt;/Node&gt;&#10;  &lt;LinkType&gt;Image&lt;/LinkType&gt;&#10;  &lt;ModelLink directoryType=&quot;none&quot;&gt;C:\Users\gtheophi\cernbox\Documents\CERN GRAP\COMSOL\2D MFL Alpha Temperature - Gradient - Pinning R9.mph&lt;/ModelLink&gt;&#10;  &lt;LocalPath&gt;2D MFL Alpha Temperature - Gradient - Pinning R9.mph&lt;/LocalPath&gt;&#10;  &lt;SDim&gt;2&lt;/SDim&gt;&#10;  &lt;Locked&gt;false&lt;/Locked&gt;&#10;  &lt;PropSet id=&quot;image&quot;&gt;&#10;    &lt;Property name=&quot;batch&quot; type=&quot;bool&quot; value=&quot;off&quot; /&gt;&#10;    &lt;Property name=&quot;size&quot; type=&quot;string&quot; value=&quot;presentation&quot; /&gt;&#10;    &lt;Property name=&quot;hiddensize&quot; type=&quot;group&quot; value=&quot;manual&quot; /&gt;&#10;    &lt;Property name=&quot;unit&quot; type=&quot;group&quot; value=&quot;mm&quot; /&gt;&#10;    &lt;Property name=&quot;lockratio&quot; type=&quot;bool&quot; value=&quot;off&quot; /&gt;&#10;    &lt;Property name=&quot;aspectratio&quot; type=&quot;real&quot; value=&quot;1&quot; /&gt;&#10;    &lt;Property name=&quot;width&quot; type=&quot;real&quot; value=&quot;400&quot; /&gt;&#10;    &lt;Property name=&quot;height&quot; type=&quot;real&quot; value=&quot;200&quot; /&gt;&#10;    &lt;Property name=&quot;resolution&quot; type=&quot;integer&quot; value=&quot;96&quot; /&gt;&#10;    &lt;Property name=&quot;overrideresolutionlimit&quot; type=&quot;bool&quot; value=&quot;off&quot; /&gt;&#10;    &lt;Property name=&quot;sizedesc&quot; type=&quot;string&quot; value=&quot;1512 x 756 px&quot; /&gt;&#10;    &lt;Property name=&quot;widthpx&quot; type=&quot;integer&quot; value=&quot;0&quot; /&gt;&#10;    &lt;Property name=&quot;heightpx&quot; type=&quot;integer&quot; value=&quot;0&quot; /&gt;&#10;    &lt;Property name=&quot;widthexact&quot; type=&quot;real&quot; value=&quot;0&quot; /&gt;&#10;    &lt;Property name=&quot;heightexact&quot; type=&quot;real&quot; value=&quot;0&quot; /&gt;&#10;    &lt;Property name=&quot;exactstored&quot; type=&quot;bool&quot; value=&quot;off&quot; /&gt;&#10;    &lt;Property name=&quot;usage&quot; type=&quot;group&quot; value=&quot;dialog&quot; /&gt;&#10;    &lt;Property name=&quot;screensizedesc&quot; type=&quot;string&quot; value=&quot;2183 x 1178 px&quot; /&gt;&#10;    &lt;Property name=&quot;zoomextents&quot; type=&quot;bool&quot; value=&quot;off&quot; /&gt;&#10;    &lt;Property name=&quot;antialias&quot; type=&quot;bool&quot; value=&quot;on&quot; /&gt;&#10;    &lt;Property name=&quot;screenwidthpx&quot; type=&quot;integer&quot; value=&quot;2183&quot; /&gt;&#10;    &lt;Property name=&quot;screenheightpx&quot; type=&quot;integer&quot; value=&quot;1178&quot; /&gt;&#10;    &lt;Property name=&quot;linkpossible&quot; type=&quot;bool&quot; value=&quot;on&quot; /&gt;&#10;    &lt;Property name=&quot;heightmultiple&quot; type=&quot;integer&quot; value=&quot;1&quot; /&gt;&#10;    &lt;Property name=&quot;zoomlevel&quot; type=&quot;integer&quot; value=&quot;0&quot; /&gt;&#10;    &lt;Property name=&quot;saveepscopy&quot; type=&quot;bool&quot; value=&quot;off&quot; /&gt;&#10;    &lt;Property name=&quot;resizefactor&quot; type=&quot;integer&quot; value=&quot;1&quot; /&gt;&#10;    &lt;Property name=&quot;saveprefs&quot; type=&quot;bool&quot; value=&quot;on&quot; /&gt;&#10;    &lt;Property name=&quot;decorationscale&quot; type=&quot;real&quot; value=&quot;1&quot; /&gt;&#10;    &lt;Property name=&quot;clearfilenameafterwards&quot; type=&quot;bool&quot; value=&quot;off&quot; /&gt;&#10;    &lt;Property name=&quot;allowlinked&quot; type=&quot;bool&quot; value=&quot;on&quot; /&gt;&#10;    &lt;Property name=&quot;allowpaste&quot; type=&quot;group&quot; value=&quot;on&quot; /&gt;&#10;    &lt;Property name=&quot;target&quot; type=&quot;group&quot; value=&quot;linked&quot; /&gt;&#10;    &lt;Property name=&quot;nodelabel&quot; type=&quot;string&quot; value=&quot;Results &amp;gt; 2D Plot Group 27&quot; /&gt;&#10;    &lt;Property name=&quot;lockview&quot; type=&quot;bool&quot; value=&quot;off&quot; /&gt;&#10;    &lt;Property name=&quot;linkedinfo&quot; type=&quot;string&quot; value=&quot;&quot; /&gt;&#10;    &lt;Property name=&quot;alloweps&quot; type=&quot;bool&quot; value=&quot;off&quot; /&gt;&#10;    &lt;Property name=&quot;allowgltf&quot; type=&quot;bool&quot; value=&quot;off&quot; /&gt;&#10;    &lt;Property name=&quot;lastwrittenfile&quot; type=&quot;string&quot; value=&quot;&quot; /&gt;&#10;    &lt;Property name=&quot;lastfiletype&quot; type=&quot;string&quot; value=&quot;png&quot; /&gt;&#10;    &lt;Property name=&quot;context&quot; type=&quot;group&quot; value=&quot;standard&quot; /&gt;&#10;    &lt;Property name=&quot;clusterrootonly&quot; type=&quot;bool&quot; value=&quot;off&quot; /&gt;&#10;    &lt;Property name=&quot;layoutmode&quot; type=&quot;group&quot; value=&quot;image&quot; /&gt;&#10;    &lt;Property name=&quot;sdim&quot; type=&quot;group&quot; value=&quot;2&quot; /&gt;&#10;    &lt;Property name=&quot;options2d&quot; type=&quot;group&quot; value=&quot;on&quot; /&gt;&#10;    &lt;Property name=&quot;fontsize&quot; type=&quot;integer&quot; value=&quot;20&quot; /&gt;&#10;    &lt;Property name=&quot;colortheme&quot; type=&quot;string&quot; value=&quot;globaltheme&quot; /&gt;&#10;    &lt;Property name=&quot;background&quot; type=&quot;group&quot; value=&quot;transparent&quot; /&gt;&#10;    &lt;Property name=&quot;resetbeenset&quot; type=&quot;bool&quot; value=&quot;off&quot; /&gt;&#10;    &lt;Property name=&quot;title2d&quot; type=&quot;bool&quot; value=&quot;off&quot; /&gt;&#10;    &lt;Property name=&quot;legend2d&quot; type=&quot;bool&quot; value=&quot;off&quot; /&gt;&#10;    &lt;Property name=&quot;logo2d&quot; type=&quot;bool&quot; value=&quot;off&quot; /&gt;&#10;    &lt;Property name=&quot;axes2d&quot; type=&quot;bool&quot; value=&quot;off&quot; /&gt;&#10;  &lt;/PropSet&gt;&#10;  &lt;PropSet id=&quot;view&quot;&gt;&#10;    &lt;Property name=&quot;showlabels&quot; type=&quot;bool&quot; value=&quot;off&quot; /&gt;&#10;    &lt;Property name=&quot;showDirections&quot; type=&quot;bool&quot; value=&quot;off&quot; /&gt;&#10;    &lt;Property name=&quot;showgrid&quot; type=&quot;bool&quot; value=&quot;on&quot; /&gt;&#10;    &lt;Property name=&quot;rendermesh&quot; type=&quot;bool&quot; value=&quot;on&quot; /&gt;&#10;    &lt;Property name=&quot;showunits&quot; type=&quot;bool&quot; value=&quot;on&quot; /&gt;&#10;    &lt;Property name=&quot;plotgroupunits&quot; type=&quot;stringarray&quot; value=&quot;, &quot; /&gt;&#10;    &lt;Property name=&quot;locked&quot; type=&quot;bool&quot; value=&quot;off&quot; /&gt;&#10;    &lt;Property name=&quot;istemporary&quot; type=&quot;bool&quot; value=&quot;off&quot; /&gt;&#10;    &lt;Property name=&quot;isx&quot; type=&quot;bool&quot; value=&quot;off&quot; /&gt;&#10;    &lt;Property name=&quot;showselection&quot; type=&quot;bool&quot; value=&quot;on&quot; /&gt;&#10;    &lt;Property name=&quot;showmaterial&quot; type=&quot;bool&quot; value=&quot;off&quot; /&gt;&#10;    &lt;Property name=&quot;hidestatus&quot; type=&quot;string&quot; value=&quot;hide&quot; /&gt;&#10;    &lt;Property name=&quot;isnew&quot; type=&quot;bool&quot; value=&quot;off&quot; /&gt;&#10;    &lt;Property name=&quot;postviewkey&quot; type=&quot;string&quot; value=&quot;&quot; /&gt;&#10;    &lt;Property name=&quot;workplaneclip&quot; type=&quot;bool&quot; value=&quot;off&quot; /&gt;&#10;    &lt;Property name=&quot;workplaneshowgizmo&quot; type=&quot;bool&quot; value=&quot;on&quot; /&gt;&#10;    &lt;Property name=&quot;offscreenoverride&quot; type=&quot;bool&quot; value=&quot;off&quot; /&gt;&#10;  &lt;/PropSet&gt;&#10;  &lt;PropSet id=&quot;camera&quot; /&gt;&#10;  &lt;PropSet id=&quot;axis&quot;&gt;&#10;    &lt;Property name=&quot;xmin&quot; type=&quot;real&quot; value=&quot;-802.87353515625&quot; /&gt;&#10;    &lt;Property name=&quot;xmax&quot; type=&quot;real&quot; value=&quot;926.837158203125&quot; /&gt;&#10;    &lt;Property name=&quot;ymin&quot; type=&quot;real&quot; value=&quot;-508.0750427246094&quot; /&gt;&#10;    &lt;Property name=&quot;ymax&quot; type=&quot;real&quot; value=&quot;514.7916870117188&quot; /&gt;&#10;    &lt;Property name=&quot;xminhidden&quot; type=&quot;real&quot; value=&quot;-802.87353515625&quot; /&gt;&#10;    &lt;Property name=&quot;xmaxhidden&quot; type=&quot;real&quot; value=&quot;926.837158203125&quot; /&gt;&#10;    &lt;Property name=&quot;yminhidden&quot; type=&quot;real&quot; value=&quot;-508.0750427246094&quot; /&gt;&#10;    &lt;Property name=&quot;ymaxhidden&quot; type=&quot;real&quot; value=&quot;514.7916870117188&quot; /&gt;&#10;    &lt;Property name=&quot;forcenoviewscaling&quot; type=&quot;bool&quot; value=&quot;off&quot; /&gt;&#10;    &lt;Property name=&quot;viewscaletype&quot; type=&quot;group&quot; value=&quot;none&quot; /&gt;&#10;    &lt;Property name=&quot;autocontext&quot; type=&quot;group&quot; value=&quot;autofit&quot; /&gt;&#10;    &lt;Property name=&quot;xweight&quot; type=&quot;real&quot; value=&quot;1&quot; /&gt;&#10;    &lt;Property name=&quot;yweight&quot; type=&quot;real&quot; value=&quot;1&quot; /&gt;&#10;    &lt;Property name=&quot;xscale&quot; type=&quot;real&quot; value=&quot;1&quot; /&gt;&#10;    &lt;Property name=&quot;yscale&quot; type=&quot;real&quot; value=&quot;1&quot; /&gt;&#10;    &lt;Property name=&quot;abstractviewsetting&quot; type=&quot;group&quot; value=&quot;on&quot; /&gt;&#10;    &lt;Property name=&quot;abstractviewlratio&quot; type=&quot;real&quot; value=&quot;-0.06582240015268326&quot; /&gt;&#10;    &lt;Property name=&quot;abstractviewrratio&quot; type=&quot;real&quot; value=&quot;0.10604242980480194&quot; /&gt;&#10;    &lt;Property name=&quot;abstractviewbratio&quot; type=&quot;real&quot; value=&quot;0.07660412788391113&quot; /&gt;&#10;    &lt;Property name=&quot;abstractviewtratio&quot; type=&quot;real&quot; value=&quot;-0.07100692391395569&quot; /&gt;&#10;    &lt;Property name=&quot;abstractviewxscale&quot; type=&quot;real&quot; value=&quot;0.8156831860542297&quot; /&gt;&#10;    &lt;Property name=&quot;abstractviewyscale&quot; type=&quot;real&quot; value=&quot;0.8156831860542297&quot; /&gt;&#10;    &lt;Property name=&quot;manualgrid&quot; type=&quot;group&quot; value=&quot;off&quot; /&gt;&#10;    &lt;Property name=&quot;xspacing&quot; type=&quot;real&quot; value=&quot;1&quot; /&gt;&#10;    &lt;Property name=&quot;yspacing&quot; type=&quot;real&quot; value=&quot;1&quot; /&gt;&#10;    &lt;Property name=&quot;xextra&quot; type=&quot;realarray&quot; value=&quot;&quot; /&gt;&#10;    &lt;Property name=&quot;xextra_vector_method&quot; type=&quot;string&quot; value=&quot;step&quot; /&gt;&#10;    &lt;Property name=&quot;xextra_vector_start&quot; type=&quot;string&quot; value=&quot;&quot; /&gt;&#10;    &lt;Property name=&quot;xextra_vector_stop&quot; type=&quot;string&quot; value=&quot;&quot; /&gt;&#10;    &lt;Property name=&quot;xextra_vector_step&quot; type=&quot;string&quot; value=&quot;&quot; /&gt;&#10;    &lt;Property name=&quot;xextra_vector_numvalues&quot; type=&quot;string&quot; value=&quot;&quot; /&gt;&#10;    &lt;Property name=&quot;xextra_vector_function&quot; type=&quot;string&quot; value=&quot;none&quot; /&gt;&#10;    &lt;Property name=&quot;xextra_vector_interval&quot; type=&quot;string&quot; value=&quot;octave&quot; /&gt;&#10;    &lt;Property name=&quot;xextra_vector_freqperdec&quot; type=&quot;string&quot; value=&quot;&quot; /&gt;&#10;    &lt;Property name=&quot;yextra&quot; type=&quot;realarray&quot; value=&quot;&quot; /&gt;&#10;    &lt;Property name=&quot;yextra_vector_method&quot; type=&quot;string&quot; value=&quot;step&quot; /&gt;&#10;    &lt;Property name=&quot;yextra_vector_start&quot; type=&quot;string&quot; value=&quot;&quot; /&gt;&#10;    &lt;Property name=&quot;yextra_vector_stop&quot; type=&quot;string&quot; value=&quot;&quot; /&gt;&#10;    &lt;Property name=&quot;yextra_vector_step&quot; type=&quot;string&quot; value=&quot;&quot; /&gt;&#10;    &lt;Property name=&quot;yextra_vector_numvalues&quot; type=&quot;string&quot; value=&quot;&quot; /&gt;&#10;    &lt;Property name=&quot;yextra_vector_function&quot; type=&quot;string&quot; value=&quot;none&quot; /&gt;&#10;    &lt;Property name=&quot;yextra_vector_interval&quot; type=&quot;string&quot; value=&quot;octave&quot; /&gt;&#10;    &lt;Property name=&quot;yextra_vector_freqperdec&quot; type=&quot;string&quot; value=&quot;&quot; /&gt;&#10;    &lt;Property name=&quot;canvassizedip&quot; type=&quot;realarray&quot; value=&quot;2183, 1178&quot; /&gt;&#10;    &lt;Property name=&quot;renderareasizedip&quot; type=&quot;realarray&quot; value=&quot;1850, 1094&quot; /&gt;&#10;  &lt;/PropSet&gt;&#10;  &lt;PropSet id=&quot;clip&quot; /&gt;&#10;  &lt;PropSet id=&quot;table&quot;&gt;&#10;    &lt;Property name=&quot;header&quot; type=&quot;bool&quot; value=&quot;on&quot; /&gt;&#10;    &lt;Property name=&quot;headers&quot; type=&quot;stringmatrix&quot; value=&quot;&quot; /&gt;&#10;    &lt;Property name=&quot;includetitle&quot; type=&quot;bool&quot; value=&quot;off&quot; /&gt;&#10;    &lt;Property name=&quot;title&quot; type=&quot;string&quot; value=&quot;&quot; /&gt;&#10;    &lt;Property name=&quot;fullprec&quot; type=&quot;bool&quot; value=&quot;on&quot; /&gt;&#10;    &lt;Property name=&quot;precision&quot; type=&quot;integer&quot; value=&quot;5&quot; /&gt;&#10;    &lt;Property name=&quot;notation&quot; type=&quot;string&quot; value=&quot;auto&quot; /&gt;&#10;    &lt;Property name=&quot;complexnotation&quot; type=&quot;string&quot; value=&quot;rectangular&quot; /&gt;&#10;  &lt;/PropSet&gt;&#10;  &lt;UpdateTimeStamp&gt;639219532086874788&lt;/UpdateTimeStamp&gt;&#10;&lt;/Root&gt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SOL LIVELINK TAG" val="&lt;!-- &#10;PropSet elements are populated with properties elements in format &lt;Property name=&quot;&quot; value=&quot;&quot; type=&quot;&quot;/&gt;&#10;LinkType element has either Image, or Table as value.&#10;--&gt;&#10;&lt;Root completeVersion=&quot;6.4.0.x&quot; formatVersion=&quot;2.0.0.0&quot; version=&quot;6.4.0.293&quot;&gt;&#10;  &lt;VersionInformation&gt;&#10;    &lt;Version&gt;1&lt;/Version&gt;&#10;  &lt;/VersionInformation&gt;&#10;  &lt;Entity&gt;/result/feature/pg27&lt;/Entity&gt;&#10;  &lt;Tag&gt;pg27&lt;/Tag&gt;&#10;  &lt;Node&gt;Results &amp;gt; 2D Plot Group 27&lt;/Node&gt;&#10;  &lt;LinkType&gt;Image&lt;/LinkType&gt;&#10;  &lt;ModelLink directoryType=&quot;none&quot;&gt;C:\Users\gtheophi\cernbox\Documents\CERN GRAP\COMSOL\2D MFL Alpha Temperature - Gradient - Pinning R9.mph&lt;/ModelLink&gt;&#10;  &lt;LocalPath&gt;2D MFL Alpha Temperature - Gradient - Pinning R9.mph&lt;/LocalPath&gt;&#10;  &lt;SDim&gt;2&lt;/SDim&gt;&#10;  &lt;Locked&gt;false&lt;/Locked&gt;&#10;  &lt;PropSet id=&quot;image&quot;&gt;&#10;    &lt;Property name=&quot;batch&quot; type=&quot;bool&quot; value=&quot;off&quot; /&gt;&#10;    &lt;Property name=&quot;size&quot; type=&quot;string&quot; value=&quot;presentation&quot; /&gt;&#10;    &lt;Property name=&quot;hiddensize&quot; type=&quot;group&quot; value=&quot;manual&quot; /&gt;&#10;    &lt;Property name=&quot;unit&quot; type=&quot;group&quot; value=&quot;mm&quot; /&gt;&#10;    &lt;Property name=&quot;lockratio&quot; type=&quot;bool&quot; value=&quot;off&quot; /&gt;&#10;    &lt;Property name=&quot;aspectratio&quot; type=&quot;real&quot; value=&quot;1&quot; /&gt;&#10;    &lt;Property name=&quot;width&quot; type=&quot;real&quot; value=&quot;400&quot; /&gt;&#10;    &lt;Property name=&quot;height&quot; type=&quot;real&quot; value=&quot;200&quot; /&gt;&#10;    &lt;Property name=&quot;resolution&quot; type=&quot;integer&quot; value=&quot;96&quot; /&gt;&#10;    &lt;Property name=&quot;overrideresolutionlimit&quot; type=&quot;bool&quot; value=&quot;off&quot; /&gt;&#10;    &lt;Property name=&quot;sizedesc&quot; type=&quot;string&quot; value=&quot;1512 x 756 px&quot; /&gt;&#10;    &lt;Property name=&quot;widthpx&quot; type=&quot;integer&quot; value=&quot;0&quot; /&gt;&#10;    &lt;Property name=&quot;heightpx&quot; type=&quot;integer&quot; value=&quot;0&quot; /&gt;&#10;    &lt;Property name=&quot;widthexact&quot; type=&quot;real&quot; value=&quot;0&quot; /&gt;&#10;    &lt;Property name=&quot;heightexact&quot; type=&quot;real&quot; value=&quot;0&quot; /&gt;&#10;    &lt;Property name=&quot;exactstored&quot; type=&quot;bool&quot; value=&quot;off&quot; /&gt;&#10;    &lt;Property name=&quot;usage&quot; type=&quot;group&quot; value=&quot;dialog&quot; /&gt;&#10;    &lt;Property name=&quot;screensizedesc&quot; type=&quot;string&quot; value=&quot;2183 x 1178 px&quot; /&gt;&#10;    &lt;Property name=&quot;zoomextents&quot; type=&quot;bool&quot; value=&quot;off&quot; /&gt;&#10;    &lt;Property name=&quot;antialias&quot; type=&quot;bool&quot; value=&quot;on&quot; /&gt;&#10;    &lt;Property name=&quot;screenwidthpx&quot; type=&quot;integer&quot; value=&quot;2183&quot; /&gt;&#10;    &lt;Property name=&quot;screenheightpx&quot; type=&quot;integer&quot; value=&quot;1178&quot; /&gt;&#10;    &lt;Property name=&quot;linkpossible&quot; type=&quot;bool&quot; value=&quot;on&quot; /&gt;&#10;    &lt;Property name=&quot;heightmultiple&quot; type=&quot;integer&quot; value=&quot;1&quot; /&gt;&#10;    &lt;Property name=&quot;zoomlevel&quot; type=&quot;integer&quot; value=&quot;0&quot; /&gt;&#10;    &lt;Property name=&quot;saveepscopy&quot; type=&quot;bool&quot; value=&quot;off&quot; /&gt;&#10;    &lt;Property name=&quot;resizefactor&quot; type=&quot;integer&quot; value=&quot;1&quot; /&gt;&#10;    &lt;Property name=&quot;saveprefs&quot; type=&quot;bool&quot; value=&quot;on&quot; /&gt;&#10;    &lt;Property name=&quot;decorationscale&quot; type=&quot;real&quot; value=&quot;1&quot; /&gt;&#10;    &lt;Property name=&quot;clearfilenameafterwards&quot; type=&quot;bool&quot; value=&quot;off&quot; /&gt;&#10;    &lt;Property name=&quot;allowlinked&quot; type=&quot;bool&quot; value=&quot;on&quot; /&gt;&#10;    &lt;Property name=&quot;allowpaste&quot; type=&quot;group&quot; value=&quot;on&quot; /&gt;&#10;    &lt;Property name=&quot;target&quot; type=&quot;group&quot; value=&quot;linked&quot; /&gt;&#10;    &lt;Property name=&quot;nodelabel&quot; type=&quot;string&quot; value=&quot;Results &amp;gt; 2D Plot Group 27&quot; /&gt;&#10;    &lt;Property name=&quot;lockview&quot; type=&quot;bool&quot; value=&quot;off&quot; /&gt;&#10;    &lt;Property name=&quot;linkedinfo&quot; type=&quot;string&quot; value=&quot;&quot; /&gt;&#10;    &lt;Property name=&quot;alloweps&quot; type=&quot;bool&quot; value=&quot;off&quot; /&gt;&#10;    &lt;Property name=&quot;allowgltf&quot; type=&quot;bool&quot; value=&quot;off&quot; /&gt;&#10;    &lt;Property name=&quot;lastwrittenfile&quot; type=&quot;string&quot; value=&quot;&quot; /&gt;&#10;    &lt;Property name=&quot;lastfiletype&quot; type=&quot;string&quot; value=&quot;png&quot; /&gt;&#10;    &lt;Property name=&quot;context&quot; type=&quot;group&quot; value=&quot;standard&quot; /&gt;&#10;    &lt;Property name=&quot;clusterrootonly&quot; type=&quot;bool&quot; value=&quot;off&quot; /&gt;&#10;    &lt;Property name=&quot;layoutmode&quot; type=&quot;group&quot; value=&quot;image&quot; /&gt;&#10;    &lt;Property name=&quot;sdim&quot; type=&quot;group&quot; value=&quot;2&quot; /&gt;&#10;    &lt;Property name=&quot;options2d&quot; type=&quot;group&quot; value=&quot;on&quot; /&gt;&#10;    &lt;Property name=&quot;fontsize&quot; type=&quot;integer&quot; value=&quot;20&quot; /&gt;&#10;    &lt;Property name=&quot;colortheme&quot; type=&quot;string&quot; value=&quot;globaltheme&quot; /&gt;&#10;    &lt;Property name=&quot;background&quot; type=&quot;group&quot; value=&quot;transparent&quot; /&gt;&#10;    &lt;Property name=&quot;resetbeenset&quot; type=&quot;bool&quot; value=&quot;off&quot; /&gt;&#10;    &lt;Property name=&quot;title2d&quot; type=&quot;bool&quot; value=&quot;off&quot; /&gt;&#10;    &lt;Property name=&quot;legend2d&quot; type=&quot;bool&quot; value=&quot;off&quot; /&gt;&#10;    &lt;Property name=&quot;logo2d&quot; type=&quot;bool&quot; value=&quot;off&quot; /&gt;&#10;    &lt;Property name=&quot;axes2d&quot; type=&quot;bool&quot; value=&quot;off&quot; /&gt;&#10;  &lt;/PropSet&gt;&#10;  &lt;PropSet id=&quot;view&quot;&gt;&#10;    &lt;Property name=&quot;showlabels&quot; type=&quot;bool&quot; value=&quot;off&quot; /&gt;&#10;    &lt;Property name=&quot;showDirections&quot; type=&quot;bool&quot; value=&quot;off&quot; /&gt;&#10;    &lt;Property name=&quot;showgrid&quot; type=&quot;bool&quot; value=&quot;on&quot; /&gt;&#10;    &lt;Property name=&quot;rendermesh&quot; type=&quot;bool&quot; value=&quot;on&quot; /&gt;&#10;    &lt;Property name=&quot;showunits&quot; type=&quot;bool&quot; value=&quot;on&quot; /&gt;&#10;    &lt;Property name=&quot;plotgroupunits&quot; type=&quot;stringarray&quot; value=&quot;, &quot; /&gt;&#10;    &lt;Property name=&quot;locked&quot; type=&quot;bool&quot; value=&quot;off&quot; /&gt;&#10;    &lt;Property name=&quot;istemporary&quot; type=&quot;bool&quot; value=&quot;off&quot; /&gt;&#10;    &lt;Property name=&quot;isx&quot; type=&quot;bool&quot; value=&quot;off&quot; /&gt;&#10;    &lt;Property name=&quot;showselection&quot; type=&quot;bool&quot; value=&quot;on&quot; /&gt;&#10;    &lt;Property name=&quot;showmaterial&quot; type=&quot;bool&quot; value=&quot;off&quot; /&gt;&#10;    &lt;Property name=&quot;hidestatus&quot; type=&quot;string&quot; value=&quot;hide&quot; /&gt;&#10;    &lt;Property name=&quot;isnew&quot; type=&quot;bool&quot; value=&quot;off&quot; /&gt;&#10;    &lt;Property name=&quot;postviewkey&quot; type=&quot;string&quot; value=&quot;&quot; /&gt;&#10;    &lt;Property name=&quot;workplaneclip&quot; type=&quot;bool&quot; value=&quot;off&quot; /&gt;&#10;    &lt;Property name=&quot;workplaneshowgizmo&quot; type=&quot;bool&quot; value=&quot;on&quot; /&gt;&#10;    &lt;Property name=&quot;offscreenoverride&quot; type=&quot;bool&quot; value=&quot;off&quot; /&gt;&#10;  &lt;/PropSet&gt;&#10;  &lt;PropSet id=&quot;camera&quot; /&gt;&#10;  &lt;PropSet id=&quot;axis&quot;&gt;&#10;    &lt;Property name=&quot;xmin&quot; type=&quot;real&quot; value=&quot;-802.87353515625&quot; /&gt;&#10;    &lt;Property name=&quot;xmax&quot; type=&quot;real&quot; value=&quot;926.837158203125&quot; /&gt;&#10;    &lt;Property name=&quot;ymin&quot; type=&quot;real&quot; value=&quot;-508.0750427246094&quot; /&gt;&#10;    &lt;Property name=&quot;ymax&quot; type=&quot;real&quot; value=&quot;514.7916870117188&quot; /&gt;&#10;    &lt;Property name=&quot;xminhidden&quot; type=&quot;real&quot; value=&quot;-802.87353515625&quot; /&gt;&#10;    &lt;Property name=&quot;xmaxhidden&quot; type=&quot;real&quot; value=&quot;926.837158203125&quot; /&gt;&#10;    &lt;Property name=&quot;yminhidden&quot; type=&quot;real&quot; value=&quot;-508.0750427246094&quot; /&gt;&#10;    &lt;Property name=&quot;ymaxhidden&quot; type=&quot;real&quot; value=&quot;514.7916870117188&quot; /&gt;&#10;    &lt;Property name=&quot;forcenoviewscaling&quot; type=&quot;bool&quot; value=&quot;off&quot; /&gt;&#10;    &lt;Property name=&quot;viewscaletype&quot; type=&quot;group&quot; value=&quot;none&quot; /&gt;&#10;    &lt;Property name=&quot;autocontext&quot; type=&quot;group&quot; value=&quot;autofit&quot; /&gt;&#10;    &lt;Property name=&quot;xweight&quot; type=&quot;real&quot; value=&quot;1&quot; /&gt;&#10;    &lt;Property name=&quot;yweight&quot; type=&quot;real&quot; value=&quot;1&quot; /&gt;&#10;    &lt;Property name=&quot;xscale&quot; type=&quot;real&quot; value=&quot;1&quot; /&gt;&#10;    &lt;Property name=&quot;yscale&quot; type=&quot;real&quot; value=&quot;1&quot; /&gt;&#10;    &lt;Property name=&quot;abstractviewsetting&quot; type=&quot;group&quot; value=&quot;on&quot; /&gt;&#10;    &lt;Property name=&quot;abstractviewlratio&quot; type=&quot;real&quot; value=&quot;-0.06582240015268326&quot; /&gt;&#10;    &lt;Property name=&quot;abstractviewrratio&quot; type=&quot;real&quot; value=&quot;0.10604242980480194&quot; /&gt;&#10;    &lt;Property name=&quot;abstractviewbratio&quot; type=&quot;real&quot; value=&quot;0.07660412788391113&quot; /&gt;&#10;    &lt;Property name=&quot;abstractviewtratio&quot; type=&quot;real&quot; value=&quot;-0.07100692391395569&quot; /&gt;&#10;    &lt;Property name=&quot;abstractviewxscale&quot; type=&quot;real&quot; value=&quot;0.8156831860542297&quot; /&gt;&#10;    &lt;Property name=&quot;abstractviewyscale&quot; type=&quot;real&quot; value=&quot;0.8156831860542297&quot; /&gt;&#10;    &lt;Property name=&quot;manualgrid&quot; type=&quot;group&quot; value=&quot;off&quot; /&gt;&#10;    &lt;Property name=&quot;xspacing&quot; type=&quot;real&quot; value=&quot;1&quot; /&gt;&#10;    &lt;Property name=&quot;yspacing&quot; type=&quot;real&quot; value=&quot;1&quot; /&gt;&#10;    &lt;Property name=&quot;xextra&quot; type=&quot;realarray&quot; value=&quot;&quot; /&gt;&#10;    &lt;Property name=&quot;xextra_vector_method&quot; type=&quot;string&quot; value=&quot;step&quot; /&gt;&#10;    &lt;Property name=&quot;xextra_vector_start&quot; type=&quot;string&quot; value=&quot;&quot; /&gt;&#10;    &lt;Property name=&quot;xextra_vector_stop&quot; type=&quot;string&quot; value=&quot;&quot; /&gt;&#10;    &lt;Property name=&quot;xextra_vector_step&quot; type=&quot;string&quot; value=&quot;&quot; /&gt;&#10;    &lt;Property name=&quot;xextra_vector_numvalues&quot; type=&quot;string&quot; value=&quot;&quot; /&gt;&#10;    &lt;Property name=&quot;xextra_vector_function&quot; type=&quot;string&quot; value=&quot;none&quot; /&gt;&#10;    &lt;Property name=&quot;xextra_vector_interval&quot; type=&quot;string&quot; value=&quot;octave&quot; /&gt;&#10;    &lt;Property name=&quot;xextra_vector_freqperdec&quot; type=&quot;string&quot; value=&quot;&quot; /&gt;&#10;    &lt;Property name=&quot;yextra&quot; type=&quot;realarray&quot; value=&quot;&quot; /&gt;&#10;    &lt;Property name=&quot;yextra_vector_method&quot; type=&quot;string&quot; value=&quot;step&quot; /&gt;&#10;    &lt;Property name=&quot;yextra_vector_start&quot; type=&quot;string&quot; value=&quot;&quot; /&gt;&#10;    &lt;Property name=&quot;yextra_vector_stop&quot; type=&quot;string&quot; value=&quot;&quot; /&gt;&#10;    &lt;Property name=&quot;yextra_vector_step&quot; type=&quot;string&quot; value=&quot;&quot; /&gt;&#10;    &lt;Property name=&quot;yextra_vector_numvalues&quot; type=&quot;string&quot; value=&quot;&quot; /&gt;&#10;    &lt;Property name=&quot;yextra_vector_function&quot; type=&quot;string&quot; value=&quot;none&quot; /&gt;&#10;    &lt;Property name=&quot;yextra_vector_interval&quot; type=&quot;string&quot; value=&quot;octave&quot; /&gt;&#10;    &lt;Property name=&quot;yextra_vector_freqperdec&quot; type=&quot;string&quot; value=&quot;&quot; /&gt;&#10;    &lt;Property name=&quot;canvassizedip&quot; type=&quot;realarray&quot; value=&quot;2183, 1178&quot; /&gt;&#10;    &lt;Property name=&quot;renderareasizedip&quot; type=&quot;realarray&quot; value=&quot;1850, 1094&quot; /&gt;&#10;  &lt;/PropSet&gt;&#10;  &lt;PropSet id=&quot;clip&quot; /&gt;&#10;  &lt;PropSet id=&quot;table&quot;&gt;&#10;    &lt;Property name=&quot;header&quot; type=&quot;bool&quot; value=&quot;on&quot; /&gt;&#10;    &lt;Property name=&quot;headers&quot; type=&quot;stringmatrix&quot; value=&quot;&quot; /&gt;&#10;    &lt;Property name=&quot;includetitle&quot; type=&quot;bool&quot; value=&quot;off&quot; /&gt;&#10;    &lt;Property name=&quot;title&quot; type=&quot;string&quot; value=&quot;&quot; /&gt;&#10;    &lt;Property name=&quot;fullprec&quot; type=&quot;bool&quot; value=&quot;on&quot; /&gt;&#10;    &lt;Property name=&quot;precision&quot; type=&quot;integer&quot; value=&quot;5&quot; /&gt;&#10;    &lt;Property name=&quot;notation&quot; type=&quot;string&quot; value=&quot;auto&quot; /&gt;&#10;    &lt;Property name=&quot;complexnotation&quot; type=&quot;string&quot; value=&quot;rectangular&quot; /&gt;&#10;  &lt;/PropSet&gt;&#10;  &lt;UpdateTimeStamp&gt;639219532340061999&lt;/UpdateTimeStamp&gt;&#10;&lt;/Root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SOL LIVELINK TAG" val="&lt;!-- &#10;PropSet elements are populated with properties elements in format &lt;Property name=&quot;&quot; value=&quot;&quot; type=&quot;&quot;/&gt;&#10;LinkType element has either Image, or Table as value.&#10;--&gt;&#10;&lt;Root completeVersion=&quot;6.4.0.x&quot; formatVersion=&quot;2.0.0.0&quot; version=&quot;6.4.0.293&quot;&gt;&#10;  &lt;VersionInformation&gt;&#10;    &lt;Version&gt;1&lt;/Version&gt;&#10;  &lt;/VersionInformation&gt;&#10;  &lt;Entity&gt;/result/feature/pg27&lt;/Entity&gt;&#10;  &lt;Tag&gt;pg27&lt;/Tag&gt;&#10;  &lt;Node&gt;Results &amp;gt; 2D Plot Group 27&lt;/Node&gt;&#10;  &lt;LinkType&gt;Image&lt;/LinkType&gt;&#10;  &lt;ModelLink directoryType=&quot;none&quot;&gt;C:\Users\gtheophi\cernbox\Documents\CERN GRAP\COMSOL\2D MFL Alpha Temperature - Gradient - Pinning R9.mph&lt;/ModelLink&gt;&#10;  &lt;LocalPath&gt;2D MFL Alpha Temperature - Gradient - Pinning R9.mph&lt;/LocalPath&gt;&#10;  &lt;SDim&gt;2&lt;/SDim&gt;&#10;  &lt;Locked&gt;false&lt;/Locked&gt;&#10;  &lt;PropSet id=&quot;image&quot;&gt;&#10;    &lt;Property name=&quot;batch&quot; type=&quot;bool&quot; value=&quot;off&quot; /&gt;&#10;    &lt;Property name=&quot;size&quot; type=&quot;string&quot; value=&quot;presentation&quot; /&gt;&#10;    &lt;Property name=&quot;hiddensize&quot; type=&quot;group&quot; value=&quot;manual&quot; /&gt;&#10;    &lt;Property name=&quot;unit&quot; type=&quot;group&quot; value=&quot;mm&quot; /&gt;&#10;    &lt;Property name=&quot;lockratio&quot; type=&quot;bool&quot; value=&quot;off&quot; /&gt;&#10;    &lt;Property name=&quot;aspectratio&quot; type=&quot;real&quot; value=&quot;1&quot; /&gt;&#10;    &lt;Property name=&quot;width&quot; type=&quot;real&quot; value=&quot;400&quot; /&gt;&#10;    &lt;Property name=&quot;height&quot; type=&quot;real&quot; value=&quot;200&quot; /&gt;&#10;    &lt;Property name=&quot;resolution&quot; type=&quot;integer&quot; value=&quot;96&quot; /&gt;&#10;    &lt;Property name=&quot;overrideresolutionlimit&quot; type=&quot;bool&quot; value=&quot;off&quot; /&gt;&#10;    &lt;Property name=&quot;sizedesc&quot; type=&quot;string&quot; value=&quot;1512 x 756 px&quot; /&gt;&#10;    &lt;Property name=&quot;widthpx&quot; type=&quot;integer&quot; value=&quot;0&quot; /&gt;&#10;    &lt;Property name=&quot;heightpx&quot; type=&quot;integer&quot; value=&quot;0&quot; /&gt;&#10;    &lt;Property name=&quot;widthexact&quot; type=&quot;real&quot; value=&quot;0&quot; /&gt;&#10;    &lt;Property name=&quot;heightexact&quot; type=&quot;real&quot; value=&quot;0&quot; /&gt;&#10;    &lt;Property name=&quot;exactstored&quot; type=&quot;bool&quot; value=&quot;off&quot; /&gt;&#10;    &lt;Property name=&quot;usage&quot; type=&quot;group&quot; value=&quot;dialog&quot; /&gt;&#10;    &lt;Property name=&quot;screensizedesc&quot; type=&quot;string&quot; value=&quot;2183 x 1178 px&quot; /&gt;&#10;    &lt;Property name=&quot;zoomextents&quot; type=&quot;bool&quot; value=&quot;off&quot; /&gt;&#10;    &lt;Property name=&quot;antialias&quot; type=&quot;bool&quot; value=&quot;on&quot; /&gt;&#10;    &lt;Property name=&quot;screenwidthpx&quot; type=&quot;integer&quot; value=&quot;2183&quot; /&gt;&#10;    &lt;Property name=&quot;screenheightpx&quot; type=&quot;integer&quot; value=&quot;1178&quot; /&gt;&#10;    &lt;Property name=&quot;linkpossible&quot; type=&quot;bool&quot; value=&quot;on&quot; /&gt;&#10;    &lt;Property name=&quot;heightmultiple&quot; type=&quot;integer&quot; value=&quot;1&quot; /&gt;&#10;    &lt;Property name=&quot;zoomlevel&quot; type=&quot;integer&quot; value=&quot;0&quot; /&gt;&#10;    &lt;Property name=&quot;saveepscopy&quot; type=&quot;bool&quot; value=&quot;off&quot; /&gt;&#10;    &lt;Property name=&quot;resizefactor&quot; type=&quot;integer&quot; value=&quot;1&quot; /&gt;&#10;    &lt;Property name=&quot;saveprefs&quot; type=&quot;bool&quot; value=&quot;on&quot; /&gt;&#10;    &lt;Property name=&quot;decorationscale&quot; type=&quot;real&quot; value=&quot;1&quot; /&gt;&#10;    &lt;Property name=&quot;clearfilenameafterwards&quot; type=&quot;bool&quot; value=&quot;off&quot; /&gt;&#10;    &lt;Property name=&quot;allowlinked&quot; type=&quot;bool&quot; value=&quot;on&quot; /&gt;&#10;    &lt;Property name=&quot;allowpaste&quot; type=&quot;group&quot; value=&quot;on&quot; /&gt;&#10;    &lt;Property name=&quot;target&quot; type=&quot;group&quot; value=&quot;linked&quot; /&gt;&#10;    &lt;Property name=&quot;nodelabel&quot; type=&quot;string&quot; value=&quot;Results &amp;gt; 2D Plot Group 27&quot; /&gt;&#10;    &lt;Property name=&quot;lockview&quot; type=&quot;bool&quot; value=&quot;off&quot; /&gt;&#10;    &lt;Property name=&quot;linkedinfo&quot; type=&quot;string&quot; value=&quot;&quot; /&gt;&#10;    &lt;Property name=&quot;alloweps&quot; type=&quot;bool&quot; value=&quot;off&quot; /&gt;&#10;    &lt;Property name=&quot;allowgltf&quot; type=&quot;bool&quot; value=&quot;off&quot; /&gt;&#10;    &lt;Property name=&quot;lastwrittenfile&quot; type=&quot;string&quot; value=&quot;&quot; /&gt;&#10;    &lt;Property name=&quot;lastfiletype&quot; type=&quot;string&quot; value=&quot;png&quot; /&gt;&#10;    &lt;Property name=&quot;context&quot; type=&quot;group&quot; value=&quot;standard&quot; /&gt;&#10;    &lt;Property name=&quot;clusterrootonly&quot; type=&quot;bool&quot; value=&quot;off&quot; /&gt;&#10;    &lt;Property name=&quot;layoutmode&quot; type=&quot;group&quot; value=&quot;image&quot; /&gt;&#10;    &lt;Property name=&quot;sdim&quot; type=&quot;group&quot; value=&quot;2&quot; /&gt;&#10;    &lt;Property name=&quot;options2d&quot; type=&quot;group&quot; value=&quot;on&quot; /&gt;&#10;    &lt;Property name=&quot;fontsize&quot; type=&quot;integer&quot; value=&quot;20&quot; /&gt;&#10;    &lt;Property name=&quot;colortheme&quot; type=&quot;string&quot; value=&quot;globaltheme&quot; /&gt;&#10;    &lt;Property name=&quot;background&quot; type=&quot;group&quot; value=&quot;transparent&quot; /&gt;&#10;    &lt;Property name=&quot;resetbeenset&quot; type=&quot;bool&quot; value=&quot;off&quot; /&gt;&#10;    &lt;Property name=&quot;title2d&quot; type=&quot;bool&quot; value=&quot;off&quot; /&gt;&#10;    &lt;Property name=&quot;legend2d&quot; type=&quot;bool&quot; value=&quot;off&quot; /&gt;&#10;    &lt;Property name=&quot;logo2d&quot; type=&quot;bool&quot; value=&quot;off&quot; /&gt;&#10;    &lt;Property name=&quot;axes2d&quot; type=&quot;bool&quot; value=&quot;off&quot; /&gt;&#10;  &lt;/PropSet&gt;&#10;  &lt;PropSet id=&quot;view&quot;&gt;&#10;    &lt;Property name=&quot;showlabels&quot; type=&quot;bool&quot; value=&quot;off&quot; /&gt;&#10;    &lt;Property name=&quot;showDirections&quot; type=&quot;bool&quot; value=&quot;off&quot; /&gt;&#10;    &lt;Property name=&quot;showgrid&quot; type=&quot;bool&quot; value=&quot;on&quot; /&gt;&#10;    &lt;Property name=&quot;rendermesh&quot; type=&quot;bool&quot; value=&quot;on&quot; /&gt;&#10;    &lt;Property name=&quot;showunits&quot; type=&quot;bool&quot; value=&quot;on&quot; /&gt;&#10;    &lt;Property name=&quot;plotgroupunits&quot; type=&quot;stringarray&quot; value=&quot;, &quot; /&gt;&#10;    &lt;Property name=&quot;locked&quot; type=&quot;bool&quot; value=&quot;off&quot; /&gt;&#10;    &lt;Property name=&quot;istemporary&quot; type=&quot;bool&quot; value=&quot;off&quot; /&gt;&#10;    &lt;Property name=&quot;isx&quot; type=&quot;bool&quot; value=&quot;off&quot; /&gt;&#10;    &lt;Property name=&quot;showselection&quot; type=&quot;bool&quot; value=&quot;on&quot; /&gt;&#10;    &lt;Property name=&quot;showmaterial&quot; type=&quot;bool&quot; value=&quot;off&quot; /&gt;&#10;    &lt;Property name=&quot;hidestatus&quot; type=&quot;string&quot; value=&quot;hide&quot; /&gt;&#10;    &lt;Property name=&quot;isnew&quot; type=&quot;bool&quot; value=&quot;off&quot; /&gt;&#10;    &lt;Property name=&quot;postviewkey&quot; type=&quot;string&quot; value=&quot;&quot; /&gt;&#10;    &lt;Property name=&quot;workplaneclip&quot; type=&quot;bool&quot; value=&quot;off&quot; /&gt;&#10;    &lt;Property name=&quot;workplaneshowgizmo&quot; type=&quot;bool&quot; value=&quot;on&quot; /&gt;&#10;    &lt;Property name=&quot;offscreenoverride&quot; type=&quot;bool&quot; value=&quot;off&quot; /&gt;&#10;  &lt;/PropSet&gt;&#10;  &lt;PropSet id=&quot;camera&quot; /&gt;&#10;  &lt;PropSet id=&quot;axis&quot;&gt;&#10;    &lt;Property name=&quot;xmin&quot; type=&quot;real&quot; value=&quot;-802.87353515625&quot; /&gt;&#10;    &lt;Property name=&quot;xmax&quot; type=&quot;real&quot; value=&quot;926.837158203125&quot; /&gt;&#10;    &lt;Property name=&quot;ymin&quot; type=&quot;real&quot; value=&quot;-508.0750427246094&quot; /&gt;&#10;    &lt;Property name=&quot;ymax&quot; type=&quot;real&quot; value=&quot;514.7916870117188&quot; /&gt;&#10;    &lt;Property name=&quot;xminhidden&quot; type=&quot;real&quot; value=&quot;-802.87353515625&quot; /&gt;&#10;    &lt;Property name=&quot;xmaxhidden&quot; type=&quot;real&quot; value=&quot;926.837158203125&quot; /&gt;&#10;    &lt;Property name=&quot;yminhidden&quot; type=&quot;real&quot; value=&quot;-508.0750427246094&quot; /&gt;&#10;    &lt;Property name=&quot;ymaxhidden&quot; type=&quot;real&quot; value=&quot;514.7916870117188&quot; /&gt;&#10;    &lt;Property name=&quot;forcenoviewscaling&quot; type=&quot;bool&quot; value=&quot;off&quot; /&gt;&#10;    &lt;Property name=&quot;viewscaletype&quot; type=&quot;group&quot; value=&quot;none&quot; /&gt;&#10;    &lt;Property name=&quot;autocontext&quot; type=&quot;group&quot; value=&quot;autofit&quot; /&gt;&#10;    &lt;Property name=&quot;xweight&quot; type=&quot;real&quot; value=&quot;1&quot; /&gt;&#10;    &lt;Property name=&quot;yweight&quot; type=&quot;real&quot; value=&quot;1&quot; /&gt;&#10;    &lt;Property name=&quot;xscale&quot; type=&quot;real&quot; value=&quot;1&quot; /&gt;&#10;    &lt;Property name=&quot;yscale&quot; type=&quot;real&quot; value=&quot;1&quot; /&gt;&#10;    &lt;Property name=&quot;abstractviewsetting&quot; type=&quot;group&quot; value=&quot;on&quot; /&gt;&#10;    &lt;Property name=&quot;abstractviewlratio&quot; type=&quot;real&quot; value=&quot;-0.06582240015268326&quot; /&gt;&#10;    &lt;Property name=&quot;abstractviewrratio&quot; type=&quot;real&quot; value=&quot;0.10604242980480194&quot; /&gt;&#10;    &lt;Property name=&quot;abstractviewbratio&quot; type=&quot;real&quot; value=&quot;0.07660412788391113&quot; /&gt;&#10;    &lt;Property name=&quot;abstractviewtratio&quot; type=&quot;real&quot; value=&quot;-0.07100692391395569&quot; /&gt;&#10;    &lt;Property name=&quot;abstractviewxscale&quot; type=&quot;real&quot; value=&quot;0.8156831860542297&quot; /&gt;&#10;    &lt;Property name=&quot;abstractviewyscale&quot; type=&quot;real&quot; value=&quot;0.8156831860542297&quot; /&gt;&#10;    &lt;Property name=&quot;manualgrid&quot; type=&quot;group&quot; value=&quot;off&quot; /&gt;&#10;    &lt;Property name=&quot;xspacing&quot; type=&quot;real&quot; value=&quot;1&quot; /&gt;&#10;    &lt;Property name=&quot;yspacing&quot; type=&quot;real&quot; value=&quot;1&quot; /&gt;&#10;    &lt;Property name=&quot;xextra&quot; type=&quot;realarray&quot; value=&quot;&quot; /&gt;&#10;    &lt;Property name=&quot;xextra_vector_method&quot; type=&quot;string&quot; value=&quot;step&quot; /&gt;&#10;    &lt;Property name=&quot;xextra_vector_start&quot; type=&quot;string&quot; value=&quot;&quot; /&gt;&#10;    &lt;Property name=&quot;xextra_vector_stop&quot; type=&quot;string&quot; value=&quot;&quot; /&gt;&#10;    &lt;Property name=&quot;xextra_vector_step&quot; type=&quot;string&quot; value=&quot;&quot; /&gt;&#10;    &lt;Property name=&quot;xextra_vector_numvalues&quot; type=&quot;string&quot; value=&quot;&quot; /&gt;&#10;    &lt;Property name=&quot;xextra_vector_function&quot; type=&quot;string&quot; value=&quot;none&quot; /&gt;&#10;    &lt;Property name=&quot;xextra_vector_interval&quot; type=&quot;string&quot; value=&quot;octave&quot; /&gt;&#10;    &lt;Property name=&quot;xextra_vector_freqperdec&quot; type=&quot;string&quot; value=&quot;&quot; /&gt;&#10;    &lt;Property name=&quot;yextra&quot; type=&quot;realarray&quot; value=&quot;&quot; /&gt;&#10;    &lt;Property name=&quot;yextra_vector_method&quot; type=&quot;string&quot; value=&quot;step&quot; /&gt;&#10;    &lt;Property name=&quot;yextra_vector_start&quot; type=&quot;string&quot; value=&quot;&quot; /&gt;&#10;    &lt;Property name=&quot;yextra_vector_stop&quot; type=&quot;string&quot; value=&quot;&quot; /&gt;&#10;    &lt;Property name=&quot;yextra_vector_step&quot; type=&quot;string&quot; value=&quot;&quot; /&gt;&#10;    &lt;Property name=&quot;yextra_vector_numvalues&quot; type=&quot;string&quot; value=&quot;&quot; /&gt;&#10;    &lt;Property name=&quot;yextra_vector_function&quot; type=&quot;string&quot; value=&quot;none&quot; /&gt;&#10;    &lt;Property name=&quot;yextra_vector_interval&quot; type=&quot;string&quot; value=&quot;octave&quot; /&gt;&#10;    &lt;Property name=&quot;yextra_vector_freqperdec&quot; type=&quot;string&quot; value=&quot;&quot; /&gt;&#10;    &lt;Property name=&quot;canvassizedip&quot; type=&quot;realarray&quot; value=&quot;2183, 1178&quot; /&gt;&#10;    &lt;Property name=&quot;renderareasizedip&quot; type=&quot;realarray&quot; value=&quot;1850, 1094&quot; /&gt;&#10;  &lt;/PropSet&gt;&#10;  &lt;PropSet id=&quot;clip&quot; /&gt;&#10;  &lt;PropSet id=&quot;table&quot;&gt;&#10;    &lt;Property name=&quot;header&quot; type=&quot;bool&quot; value=&quot;on&quot; /&gt;&#10;    &lt;Property name=&quot;headers&quot; type=&quot;stringmatrix&quot; value=&quot;&quot; /&gt;&#10;    &lt;Property name=&quot;includetitle&quot; type=&quot;bool&quot; value=&quot;off&quot; /&gt;&#10;    &lt;Property name=&quot;title&quot; type=&quot;string&quot; value=&quot;&quot; /&gt;&#10;    &lt;Property name=&quot;fullprec&quot; type=&quot;bool&quot; value=&quot;on&quot; /&gt;&#10;    &lt;Property name=&quot;precision&quot; type=&quot;integer&quot; value=&quot;5&quot; /&gt;&#10;    &lt;Property name=&quot;notation&quot; type=&quot;string&quot; value=&quot;auto&quot; /&gt;&#10;    &lt;Property name=&quot;complexnotation&quot; type=&quot;string&quot; value=&quot;rectangular&quot; /&gt;&#10;  &lt;/PropSet&gt;&#10;  &lt;UpdateTimeStamp&gt;639219532647234976&lt;/UpdateTimeStamp&gt;&#10;&lt;/Root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SOL LIVELINK TAG" val="&lt;!-- &#10;PropSet elements are populated with properties elements in format &lt;Property name=&quot;&quot; value=&quot;&quot; type=&quot;&quot;/&gt;&#10;LinkType element has either Image, or Table as value.&#10;--&gt;&#10;&lt;Root completeVersion=&quot;6.4.0.x&quot; formatVersion=&quot;2.0.0.0&quot; version=&quot;6.4.0.293&quot;&gt;&#10;  &lt;VersionInformation&gt;&#10;    &lt;Version&gt;1&lt;/Version&gt;&#10;  &lt;/VersionInformation&gt;&#10;  &lt;Entity&gt;/result/feature/pg27&lt;/Entity&gt;&#10;  &lt;Tag&gt;pg27&lt;/Tag&gt;&#10;  &lt;Node&gt;Results &amp;gt; 2D Plot Group 27&lt;/Node&gt;&#10;  &lt;LinkType&gt;Image&lt;/LinkType&gt;&#10;  &lt;ModelLink directoryType=&quot;none&quot;&gt;C:\Users\gtheophi\cernbox\Documents\CERN GRAP\COMSOL\2D MFL Alpha Temperature - Gradient - Pinning R9.mph&lt;/ModelLink&gt;&#10;  &lt;LocalPath&gt;2D MFL Alpha Temperature - Gradient - Pinning R9.mph&lt;/LocalPath&gt;&#10;  &lt;SDim&gt;2&lt;/SDim&gt;&#10;  &lt;Locked&gt;false&lt;/Locked&gt;&#10;  &lt;PropSet id=&quot;image&quot;&gt;&#10;    &lt;Property name=&quot;batch&quot; type=&quot;bool&quot; value=&quot;off&quot; /&gt;&#10;    &lt;Property name=&quot;size&quot; type=&quot;string&quot; value=&quot;presentation&quot; /&gt;&#10;    &lt;Property name=&quot;hiddensize&quot; type=&quot;group&quot; value=&quot;manual&quot; /&gt;&#10;    &lt;Property name=&quot;unit&quot; type=&quot;group&quot; value=&quot;mm&quot; /&gt;&#10;    &lt;Property name=&quot;lockratio&quot; type=&quot;bool&quot; value=&quot;off&quot; /&gt;&#10;    &lt;Property name=&quot;aspectratio&quot; type=&quot;real&quot; value=&quot;1&quot; /&gt;&#10;    &lt;Property name=&quot;width&quot; type=&quot;real&quot; value=&quot;400&quot; /&gt;&#10;    &lt;Property name=&quot;height&quot; type=&quot;real&quot; value=&quot;200&quot; /&gt;&#10;    &lt;Property name=&quot;resolution&quot; type=&quot;integer&quot; value=&quot;96&quot; /&gt;&#10;    &lt;Property name=&quot;overrideresolutionlimit&quot; type=&quot;bool&quot; value=&quot;off&quot; /&gt;&#10;    &lt;Property name=&quot;sizedesc&quot; type=&quot;string&quot; value=&quot;1512 x 756 px&quot; /&gt;&#10;    &lt;Property name=&quot;widthpx&quot; type=&quot;integer&quot; value=&quot;0&quot; /&gt;&#10;    &lt;Property name=&quot;heightpx&quot; type=&quot;integer&quot; value=&quot;0&quot; /&gt;&#10;    &lt;Property name=&quot;widthexact&quot; type=&quot;real&quot; value=&quot;0&quot; /&gt;&#10;    &lt;Property name=&quot;heightexact&quot; type=&quot;real&quot; value=&quot;0&quot; /&gt;&#10;    &lt;Property name=&quot;exactstored&quot; type=&quot;bool&quot; value=&quot;off&quot; /&gt;&#10;    &lt;Property name=&quot;usage&quot; type=&quot;group&quot; value=&quot;dialog&quot; /&gt;&#10;    &lt;Property name=&quot;screensizedesc&quot; type=&quot;string&quot; value=&quot;2183 x 1178 px&quot; /&gt;&#10;    &lt;Property name=&quot;zoomextents&quot; type=&quot;bool&quot; value=&quot;off&quot; /&gt;&#10;    &lt;Property name=&quot;antialias&quot; type=&quot;bool&quot; value=&quot;on&quot; /&gt;&#10;    &lt;Property name=&quot;screenwidthpx&quot; type=&quot;integer&quot; value=&quot;2183&quot; /&gt;&#10;    &lt;Property name=&quot;screenheightpx&quot; type=&quot;integer&quot; value=&quot;1178&quot; /&gt;&#10;    &lt;Property name=&quot;linkpossible&quot; type=&quot;bool&quot; value=&quot;on&quot; /&gt;&#10;    &lt;Property name=&quot;heightmultiple&quot; type=&quot;integer&quot; value=&quot;1&quot; /&gt;&#10;    &lt;Property name=&quot;zoomlevel&quot; type=&quot;integer&quot; value=&quot;0&quot; /&gt;&#10;    &lt;Property name=&quot;saveepscopy&quot; type=&quot;bool&quot; value=&quot;off&quot; /&gt;&#10;    &lt;Property name=&quot;resizefactor&quot; type=&quot;integer&quot; value=&quot;1&quot; /&gt;&#10;    &lt;Property name=&quot;saveprefs&quot; type=&quot;bool&quot; value=&quot;on&quot; /&gt;&#10;    &lt;Property name=&quot;decorationscale&quot; type=&quot;real&quot; value=&quot;1&quot; /&gt;&#10;    &lt;Property name=&quot;clearfilenameafterwards&quot; type=&quot;bool&quot; value=&quot;off&quot; /&gt;&#10;    &lt;Property name=&quot;allowlinked&quot; type=&quot;bool&quot; value=&quot;on&quot; /&gt;&#10;    &lt;Property name=&quot;allowpaste&quot; type=&quot;group&quot; value=&quot;on&quot; /&gt;&#10;    &lt;Property name=&quot;target&quot; type=&quot;group&quot; value=&quot;linked&quot; /&gt;&#10;    &lt;Property name=&quot;nodelabel&quot; type=&quot;string&quot; value=&quot;Results &amp;gt; 2D Plot Group 27&quot; /&gt;&#10;    &lt;Property name=&quot;lockview&quot; type=&quot;bool&quot; value=&quot;off&quot; /&gt;&#10;    &lt;Property name=&quot;linkedinfo&quot; type=&quot;string&quot; value=&quot;&quot; /&gt;&#10;    &lt;Property name=&quot;alloweps&quot; type=&quot;bool&quot; value=&quot;off&quot; /&gt;&#10;    &lt;Property name=&quot;allowgltf&quot; type=&quot;bool&quot; value=&quot;off&quot; /&gt;&#10;    &lt;Property name=&quot;lastwrittenfile&quot; type=&quot;string&quot; value=&quot;&quot; /&gt;&#10;    &lt;Property name=&quot;lastfiletype&quot; type=&quot;string&quot; value=&quot;png&quot; /&gt;&#10;    &lt;Property name=&quot;context&quot; type=&quot;group&quot; value=&quot;standard&quot; /&gt;&#10;    &lt;Property name=&quot;clusterrootonly&quot; type=&quot;bool&quot; value=&quot;off&quot; /&gt;&#10;    &lt;Property name=&quot;layoutmode&quot; type=&quot;group&quot; value=&quot;image&quot; /&gt;&#10;    &lt;Property name=&quot;sdim&quot; type=&quot;group&quot; value=&quot;2&quot; /&gt;&#10;    &lt;Property name=&quot;options2d&quot; type=&quot;group&quot; value=&quot;on&quot; /&gt;&#10;    &lt;Property name=&quot;fontsize&quot; type=&quot;integer&quot; value=&quot;20&quot; /&gt;&#10;    &lt;Property name=&quot;colortheme&quot; type=&quot;string&quot; value=&quot;globaltheme&quot; /&gt;&#10;    &lt;Property name=&quot;background&quot; type=&quot;group&quot; value=&quot;transparent&quot; /&gt;&#10;    &lt;Property name=&quot;resetbeenset&quot; type=&quot;bool&quot; value=&quot;off&quot; /&gt;&#10;    &lt;Property name=&quot;title2d&quot; type=&quot;bool&quot; value=&quot;off&quot; /&gt;&#10;    &lt;Property name=&quot;legend2d&quot; type=&quot;bool&quot; value=&quot;off&quot; /&gt;&#10;    &lt;Property name=&quot;logo2d&quot; type=&quot;bool&quot; value=&quot;off&quot; /&gt;&#10;    &lt;Property name=&quot;axes2d&quot; type=&quot;bool&quot; value=&quot;off&quot; /&gt;&#10;  &lt;/PropSet&gt;&#10;  &lt;PropSet id=&quot;view&quot;&gt;&#10;    &lt;Property name=&quot;showlabels&quot; type=&quot;bool&quot; value=&quot;off&quot; /&gt;&#10;    &lt;Property name=&quot;showDirections&quot; type=&quot;bool&quot; value=&quot;off&quot; /&gt;&#10;    &lt;Property name=&quot;showgrid&quot; type=&quot;bool&quot; value=&quot;on&quot; /&gt;&#10;    &lt;Property name=&quot;rendermesh&quot; type=&quot;bool&quot; value=&quot;on&quot; /&gt;&#10;    &lt;Property name=&quot;showunits&quot; type=&quot;bool&quot; value=&quot;on&quot; /&gt;&#10;    &lt;Property name=&quot;plotgroupunits&quot; type=&quot;stringarray&quot; value=&quot;, &quot; /&gt;&#10;    &lt;Property name=&quot;locked&quot; type=&quot;bool&quot; value=&quot;off&quot; /&gt;&#10;    &lt;Property name=&quot;istemporary&quot; type=&quot;bool&quot; value=&quot;off&quot; /&gt;&#10;    &lt;Property name=&quot;isx&quot; type=&quot;bool&quot; value=&quot;off&quot; /&gt;&#10;    &lt;Property name=&quot;showselection&quot; type=&quot;bool&quot; value=&quot;on&quot; /&gt;&#10;    &lt;Property name=&quot;showmaterial&quot; type=&quot;bool&quot; value=&quot;off&quot; /&gt;&#10;    &lt;Property name=&quot;hidestatus&quot; type=&quot;string&quot; value=&quot;hide&quot; /&gt;&#10;    &lt;Property name=&quot;isnew&quot; type=&quot;bool&quot; value=&quot;off&quot; /&gt;&#10;    &lt;Property name=&quot;postviewkey&quot; type=&quot;string&quot; value=&quot;&quot; /&gt;&#10;    &lt;Property name=&quot;workplaneclip&quot; type=&quot;bool&quot; value=&quot;off&quot; /&gt;&#10;    &lt;Property name=&quot;workplaneshowgizmo&quot; type=&quot;bool&quot; value=&quot;on&quot; /&gt;&#10;    &lt;Property name=&quot;offscreenoverride&quot; type=&quot;bool&quot; value=&quot;off&quot; /&gt;&#10;  &lt;/PropSet&gt;&#10;  &lt;PropSet id=&quot;camera&quot; /&gt;&#10;  &lt;PropSet id=&quot;axis&quot;&gt;&#10;    &lt;Property name=&quot;xmin&quot; type=&quot;real&quot; value=&quot;-802.87353515625&quot; /&gt;&#10;    &lt;Property name=&quot;xmax&quot; type=&quot;real&quot; value=&quot;926.837158203125&quot; /&gt;&#10;    &lt;Property name=&quot;ymin&quot; type=&quot;real&quot; value=&quot;-508.0750427246094&quot; /&gt;&#10;    &lt;Property name=&quot;ymax&quot; type=&quot;real&quot; value=&quot;514.7916870117188&quot; /&gt;&#10;    &lt;Property name=&quot;xminhidden&quot; type=&quot;real&quot; value=&quot;-802.87353515625&quot; /&gt;&#10;    &lt;Property name=&quot;xmaxhidden&quot; type=&quot;real&quot; value=&quot;926.837158203125&quot; /&gt;&#10;    &lt;Property name=&quot;yminhidden&quot; type=&quot;real&quot; value=&quot;-508.0750427246094&quot; /&gt;&#10;    &lt;Property name=&quot;ymaxhidden&quot; type=&quot;real&quot; value=&quot;514.7916870117188&quot; /&gt;&#10;    &lt;Property name=&quot;forcenoviewscaling&quot; type=&quot;bool&quot; value=&quot;off&quot; /&gt;&#10;    &lt;Property name=&quot;viewscaletype&quot; type=&quot;group&quot; value=&quot;none&quot; /&gt;&#10;    &lt;Property name=&quot;autocontext&quot; type=&quot;group&quot; value=&quot;autofit&quot; /&gt;&#10;    &lt;Property name=&quot;xweight&quot; type=&quot;real&quot; value=&quot;1&quot; /&gt;&#10;    &lt;Property name=&quot;yweight&quot; type=&quot;real&quot; value=&quot;1&quot; /&gt;&#10;    &lt;Property name=&quot;xscale&quot; type=&quot;real&quot; value=&quot;1&quot; /&gt;&#10;    &lt;Property name=&quot;yscale&quot; type=&quot;real&quot; value=&quot;1&quot; /&gt;&#10;    &lt;Property name=&quot;abstractviewsetting&quot; type=&quot;group&quot; value=&quot;on&quot; /&gt;&#10;    &lt;Property name=&quot;abstractviewlratio&quot; type=&quot;real&quot; value=&quot;-0.06582240015268326&quot; /&gt;&#10;    &lt;Property name=&quot;abstractviewrratio&quot; type=&quot;real&quot; value=&quot;0.10604242980480194&quot; /&gt;&#10;    &lt;Property name=&quot;abstractviewbratio&quot; type=&quot;real&quot; value=&quot;0.07660412788391113&quot; /&gt;&#10;    &lt;Property name=&quot;abstractviewtratio&quot; type=&quot;real&quot; value=&quot;-0.07100692391395569&quot; /&gt;&#10;    &lt;Property name=&quot;abstractviewxscale&quot; type=&quot;real&quot; value=&quot;0.8156831860542297&quot; /&gt;&#10;    &lt;Property name=&quot;abstractviewyscale&quot; type=&quot;real&quot; value=&quot;0.8156831860542297&quot; /&gt;&#10;    &lt;Property name=&quot;manualgrid&quot; type=&quot;group&quot; value=&quot;off&quot; /&gt;&#10;    &lt;Property name=&quot;xspacing&quot; type=&quot;real&quot; value=&quot;1&quot; /&gt;&#10;    &lt;Property name=&quot;yspacing&quot; type=&quot;real&quot; value=&quot;1&quot; /&gt;&#10;    &lt;Property name=&quot;xextra&quot; type=&quot;realarray&quot; value=&quot;&quot; /&gt;&#10;    &lt;Property name=&quot;xextra_vector_method&quot; type=&quot;string&quot; value=&quot;step&quot; /&gt;&#10;    &lt;Property name=&quot;xextra_vector_start&quot; type=&quot;string&quot; value=&quot;&quot; /&gt;&#10;    &lt;Property name=&quot;xextra_vector_stop&quot; type=&quot;string&quot; value=&quot;&quot; /&gt;&#10;    &lt;Property name=&quot;xextra_vector_step&quot; type=&quot;string&quot; value=&quot;&quot; /&gt;&#10;    &lt;Property name=&quot;xextra_vector_numvalues&quot; type=&quot;string&quot; value=&quot;&quot; /&gt;&#10;    &lt;Property name=&quot;xextra_vector_function&quot; type=&quot;string&quot; value=&quot;none&quot; /&gt;&#10;    &lt;Property name=&quot;xextra_vector_interval&quot; type=&quot;string&quot; value=&quot;octave&quot; /&gt;&#10;    &lt;Property name=&quot;xextra_vector_freqperdec&quot; type=&quot;string&quot; value=&quot;&quot; /&gt;&#10;    &lt;Property name=&quot;yextra&quot; type=&quot;realarray&quot; value=&quot;&quot; /&gt;&#10;    &lt;Property name=&quot;yextra_vector_method&quot; type=&quot;string&quot; value=&quot;step&quot; /&gt;&#10;    &lt;Property name=&quot;yextra_vector_start&quot; type=&quot;string&quot; value=&quot;&quot; /&gt;&#10;    &lt;Property name=&quot;yextra_vector_stop&quot; type=&quot;string&quot; value=&quot;&quot; /&gt;&#10;    &lt;Property name=&quot;yextra_vector_step&quot; type=&quot;string&quot; value=&quot;&quot; /&gt;&#10;    &lt;Property name=&quot;yextra_vector_numvalues&quot; type=&quot;string&quot; value=&quot;&quot; /&gt;&#10;    &lt;Property name=&quot;yextra_vector_function&quot; type=&quot;string&quot; value=&quot;none&quot; /&gt;&#10;    &lt;Property name=&quot;yextra_vector_interval&quot; type=&quot;string&quot; value=&quot;octave&quot; /&gt;&#10;    &lt;Property name=&quot;yextra_vector_freqperdec&quot; type=&quot;string&quot; value=&quot;&quot; /&gt;&#10;    &lt;Property name=&quot;canvassizedip&quot; type=&quot;realarray&quot; value=&quot;2183, 1178&quot; /&gt;&#10;    &lt;Property name=&quot;renderareasizedip&quot; type=&quot;realarray&quot; value=&quot;1850, 1094&quot; /&gt;&#10;  &lt;/PropSet&gt;&#10;  &lt;PropSet id=&quot;clip&quot; /&gt;&#10;  &lt;PropSet id=&quot;table&quot;&gt;&#10;    &lt;Property name=&quot;header&quot; type=&quot;bool&quot; value=&quot;on&quot; /&gt;&#10;    &lt;Property name=&quot;headers&quot; type=&quot;stringmatrix&quot; value=&quot;&quot; /&gt;&#10;    &lt;Property name=&quot;includetitle&quot; type=&quot;bool&quot; value=&quot;off&quot; /&gt;&#10;    &lt;Property name=&quot;title&quot; type=&quot;string&quot; value=&quot;&quot; /&gt;&#10;    &lt;Property name=&quot;fullprec&quot; type=&quot;bool&quot; value=&quot;on&quot; /&gt;&#10;    &lt;Property name=&quot;precision&quot; type=&quot;integer&quot; value=&quot;5&quot; /&gt;&#10;    &lt;Property name=&quot;notation&quot; type=&quot;string&quot; value=&quot;auto&quot; /&gt;&#10;    &lt;Property name=&quot;complexnotation&quot; type=&quot;string&quot; value=&quot;rectangular&quot; /&gt;&#10;  &lt;/PropSet&gt;&#10;  &lt;UpdateTimeStamp&gt;639219532872349994&lt;/UpdateTimeStamp&gt;&#10;&lt;/Root&gt;"/>
</p:tagLst>
</file>

<file path=ppt/theme/theme1.xml><?xml version="1.0" encoding="utf-8"?>
<a:theme xmlns:a="http://schemas.openxmlformats.org/drawingml/2006/main" name="Office Theme">
  <a:themeElements>
    <a:clrScheme name="Custom 17">
      <a:dk1>
        <a:srgbClr val="0033A0"/>
      </a:dk1>
      <a:lt1>
        <a:srgbClr val="FFFFFF"/>
      </a:lt1>
      <a:dk2>
        <a:srgbClr val="2F2F2F"/>
      </a:dk2>
      <a:lt2>
        <a:srgbClr val="F8F8F8"/>
      </a:lt2>
      <a:accent1>
        <a:srgbClr val="0033A0"/>
      </a:accent1>
      <a:accent2>
        <a:srgbClr val="61C4D3"/>
      </a:accent2>
      <a:accent3>
        <a:srgbClr val="E15E32"/>
      </a:accent3>
      <a:accent4>
        <a:srgbClr val="BEBECB"/>
      </a:accent4>
      <a:accent5>
        <a:srgbClr val="6E2466"/>
      </a:accent5>
      <a:accent6>
        <a:srgbClr val="1C446A"/>
      </a:accent6>
      <a:hlink>
        <a:srgbClr val="6D2466"/>
      </a:hlink>
      <a:folHlink>
        <a:srgbClr val="61C4D3"/>
      </a:folHlink>
    </a:clrScheme>
    <a:fontScheme name="CER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CERN Corporate_16x9 PPT_v2024.pptx" id="{CF085BE9-E13D-8249-B4F3-B15893DF5078}" vid="{8DC4A9CA-60BF-5142-B3E7-A933F0F95F1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2026-05-05 Meeting with Alick</Template>
  <TotalTime>42252</TotalTime>
  <Words>2289</Words>
  <Application>Microsoft Office PowerPoint</Application>
  <PresentationFormat>Widescreen</PresentationFormat>
  <Paragraphs>403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Cambria Math</vt:lpstr>
      <vt:lpstr>Wingdings</vt:lpstr>
      <vt:lpstr>Office Theme</vt:lpstr>
      <vt:lpstr>Modelling flux vortex dynamics in type-II superconductors under a thermal gradient-driven phase transition with closed cooling topology</vt:lpstr>
      <vt:lpstr>Trapped flux in SRF cavities: decrease in Q</vt:lpstr>
      <vt:lpstr>Outline</vt:lpstr>
      <vt:lpstr>1. Vortex Dynamics</vt:lpstr>
      <vt:lpstr>Phase transition fronts move with decreasing T</vt:lpstr>
      <vt:lpstr>Field is enhanced in a closed thermal topology</vt:lpstr>
      <vt:lpstr>Mixed state changes over time in a closed topology</vt:lpstr>
      <vt:lpstr>2. Numerical Model</vt:lpstr>
      <vt:lpstr>Time-dependent Ginzburg Landau (TDGL) model</vt:lpstr>
      <vt:lpstr>TDGL Simulations vs. MFL Experiments</vt:lpstr>
      <vt:lpstr>3. Results and Discussion</vt:lpstr>
      <vt:lpstr>Vortex formation during phase transition</vt:lpstr>
      <vt:lpstr>Transition pushes and widens the mixed state</vt:lpstr>
      <vt:lpstr>Vortex form only in wide enough mixed state region</vt:lpstr>
      <vt:lpstr>Simulations vs. Experiments: matching behavior</vt:lpstr>
      <vt:lpstr>More defects means more trapped field (ongoing)</vt:lpstr>
      <vt:lpstr>4. Summary and Outlook</vt:lpstr>
      <vt:lpstr>Summary and Outlook</vt:lpstr>
      <vt:lpstr>PowerPoint Presentation</vt:lpstr>
      <vt:lpstr>Time-dependent Ginzburg Landau (TDGL) equations</vt:lpstr>
      <vt:lpstr>Physics coupling in COMSOL Multiphysics®</vt:lpstr>
      <vt:lpstr>The model in COMSOL Multiphysics®</vt:lpstr>
      <vt:lpstr>Summary and Outlook (in text)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Guilherme Theophilo Telles</dc:creator>
  <cp:lastModifiedBy>Guilherme Theophilo Telles</cp:lastModifiedBy>
  <cp:revision>97</cp:revision>
  <dcterms:created xsi:type="dcterms:W3CDTF">2026-05-04T14:11:32Z</dcterms:created>
  <dcterms:modified xsi:type="dcterms:W3CDTF">2026-09-17T19:28:46Z</dcterms:modified>
</cp:coreProperties>
</file>