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jpeg" ContentType="image/jpeg"/>
  <Default Extension="JPG" ContentType="image/.jp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fonts/font1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52" r:id="rId3"/>
  </p:sldMasterIdLst>
  <p:notesMasterIdLst>
    <p:notesMasterId r:id="rId5"/>
  </p:notesMasterIdLst>
  <p:sldIdLst>
    <p:sldId id="256" r:id="rId4"/>
    <p:sldId id="275" r:id="rId6"/>
    <p:sldId id="257" r:id="rId7"/>
    <p:sldId id="258" r:id="rId8"/>
    <p:sldId id="279" r:id="rId9"/>
    <p:sldId id="259" r:id="rId10"/>
    <p:sldId id="280" r:id="rId11"/>
    <p:sldId id="283" r:id="rId12"/>
    <p:sldId id="276" r:id="rId13"/>
    <p:sldId id="260" r:id="rId14"/>
    <p:sldId id="277" r:id="rId15"/>
    <p:sldId id="261" r:id="rId16"/>
    <p:sldId id="262" r:id="rId17"/>
    <p:sldId id="264" r:id="rId18"/>
    <p:sldId id="267" r:id="rId19"/>
    <p:sldId id="263" r:id="rId20"/>
    <p:sldId id="265" r:id="rId21"/>
    <p:sldId id="278" r:id="rId22"/>
    <p:sldId id="268" r:id="rId23"/>
    <p:sldId id="269" r:id="rId24"/>
    <p:sldId id="270" r:id="rId25"/>
    <p:sldId id="271" r:id="rId26"/>
    <p:sldId id="273" r:id="rId27"/>
    <p:sldId id="274" r:id="rId28"/>
  </p:sldIdLst>
  <p:sldSz cx="12192000" cy="6858000"/>
  <p:notesSz cx="6858000" cy="9144000"/>
  <p:embeddedFontLst>
    <p:embeddedFont>
      <p:font typeface="Arial Narrow" panose="020B0606020202030204"/>
      <p:regular r:id="rId3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38"/>
  </p:normalViewPr>
  <p:slideViewPr>
    <p:cSldViewPr snapToGrid="0">
      <p:cViewPr varScale="1">
        <p:scale>
          <a:sx n="113" d="100"/>
          <a:sy n="113" d="100"/>
        </p:scale>
        <p:origin x="5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2" Type="http://schemas.openxmlformats.org/officeDocument/2006/relationships/font" Target="fonts/font1.fntdata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3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rPr>
              <a:t>Transition width (mK)</a:t>
            </a:r>
            <a:endParaRPr lang="en-GB" sz="1350" b="1">
              <a:solidFill>
                <a:srgbClr val="294D8F"/>
              </a:solidFill>
              <a:latin typeface="Times New Roman" panose="02020503050405090304"/>
              <a:ea typeface="Times New Roman" panose="02020503050405090304"/>
              <a:cs typeface="Times New Roman" panose="02020503050405090304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</c:f>
              <c:strCache>
                <c:ptCount val="1"/>
                <c:pt idx="0">
                  <c:v>Ta</c:v>
                </c:pt>
              </c:strCache>
            </c:strRef>
          </c:tx>
          <c:spPr>
            <a:solidFill>
              <a:srgbClr val="8370AD"/>
            </a:solidFill>
          </c:spPr>
          <c:invertIfNegative val="1"/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1050">
                        <a:latin typeface="Times New Roman" panose="02020503050405090304"/>
                        <a:ea typeface="Times New Roman" panose="02020503050405090304"/>
                        <a:cs typeface="Times New Roman" panose="02020503050405090304"/>
                      </a:rPr>
                      <a:t>2300</a:t>
                    </a:r>
                    <a:endParaRPr lang="en-US" altLang="zh-CN" sz="1050">
                      <a:latin typeface="Times New Roman" panose="02020503050405090304"/>
                      <a:ea typeface="Times New Roman" panose="02020503050405090304"/>
                      <a:cs typeface="Times New Roman" panose="02020503050405090304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1050">
                        <a:latin typeface="Times New Roman" panose="02020503050405090304"/>
                        <a:ea typeface="Times New Roman" panose="02020503050405090304"/>
                        <a:cs typeface="Times New Roman" panose="02020503050405090304"/>
                      </a:rPr>
                      <a:t>≈8200*</a:t>
                    </a:r>
                    <a:endParaRPr lang="en-US" altLang="zh-CN" sz="1050">
                      <a:latin typeface="Times New Roman" panose="02020503050405090304"/>
                      <a:ea typeface="Times New Roman" panose="02020503050405090304"/>
                      <a:cs typeface="Times New Roman" panose="02020503050405090304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'Chart Data'!$A$2:$A$3</c:f>
              <c:strCache>
                <c:ptCount val="2"/>
                <c:pt idx="0">
                  <c:v>1.0 µm</c:v>
                </c:pt>
                <c:pt idx="1">
                  <c:v>0.5 µm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2300</c:v>
                </c:pt>
                <c:pt idx="1">
                  <c:v>8200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</c:extLst>
        </c:ser>
        <c:ser>
          <c:idx val="1"/>
          <c:order val="1"/>
          <c:tx>
            <c:strRef>
              <c:f>Cr</c:f>
              <c:strCache>
                <c:ptCount val="1"/>
                <c:pt idx="0">
                  <c:v>Cr</c:v>
                </c:pt>
              </c:strCache>
            </c:strRef>
          </c:tx>
          <c:spPr>
            <a:solidFill>
              <a:srgbClr val="325FAF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50" b="0" i="0" u="none" strike="noStrike" kern="1200" baseline="0">
                    <a:solidFill>
                      <a:srgbClr val="294D8F"/>
                    </a:solidFill>
                    <a:latin typeface="Times New Roman" panose="02020503050405090304"/>
                    <a:ea typeface="Times New Roman" panose="02020503050405090304"/>
                    <a:cs typeface="Times New Roman" panose="02020503050405090304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'Chart Data'!$C$2:$C$3</c:f>
              <c:strCache>
                <c:ptCount val="2"/>
                <c:pt idx="0">
                  <c:v>1.0 µm</c:v>
                </c:pt>
                <c:pt idx="1">
                  <c:v>0.5 µm</c:v>
                </c:pt>
              </c:strCache>
            </c:strRef>
          </c:cat>
          <c:val>
            <c:numRef>
              <c:f>'Chart Data'!$D$2:$D$3</c:f>
              <c:numCache>
                <c:formatCode>General</c:formatCode>
                <c:ptCount val="2"/>
                <c:pt idx="0">
                  <c:v>1600</c:v>
                </c:pt>
                <c:pt idx="1">
                  <c:v>1700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CDD5E2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rgbClr val="666666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0000"/>
          <c:min val="0"/>
        </c:scaling>
        <c:delete val="0"/>
        <c:axPos val="l"/>
        <c:majorGridlines>
          <c:spPr>
            <a:ln w="9525">
              <a:solidFill>
                <a:srgbClr val="DFE5EE"/>
              </a:solidFill>
              <a:prstDash val="solid"/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666666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</a:p>
        </c:txPr>
        <c:crossAx val="48650112"/>
        <c:crosses val="autoZero"/>
        <c:crossBetween val="between"/>
        <c:majorUnit val="2000"/>
      </c:valAx>
      <c:spPr>
        <a:solidFill>
          <a:srgbClr val="FFFFFF"/>
        </a:solidFill>
      </c:spPr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050" b="0" i="0" u="none" strike="noStrike" kern="1200" baseline="0">
              <a:solidFill>
                <a:schemeClr val="tx1"/>
              </a:solidFill>
              <a:latin typeface="Times New Roman" panose="02020503050405090304"/>
              <a:ea typeface="Times New Roman" panose="02020503050405090304"/>
              <a:cs typeface="Times New Roman" panose="02020503050405090304"/>
            </a:defRPr>
          </a:pPr>
        </a:p>
      </c:txPr>
    </c:legend>
    <c:plotVisOnly val="1"/>
    <c:dispBlanksAs val="zero"/>
    <c:showDLblsOverMax val="1"/>
    <c:extLst>
      <c:ext uri="{0b15fc19-7d7d-44ad-8c2d-2c3a37ce22c3}">
        <chartProps xmlns="https://web.wps.cn/et/2018/main" chartId="{e1d7a0a2-0b6e-4110-92ec-e26c8d80919e}"/>
      </c:ext>
    </c:extLst>
  </c:chart>
  <c:spPr>
    <a:solidFill>
      <a:srgbClr val="FFFFFF"/>
    </a:solidFill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sz="13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rPr>
              <a:t>Reacted layer and residual Nb</a:t>
            </a:r>
            <a:endParaRPr sz="1350" b="1">
              <a:solidFill>
                <a:srgbClr val="294D8F"/>
              </a:solidFill>
              <a:latin typeface="Times New Roman" panose="02020503050405090304"/>
              <a:ea typeface="Times New Roman" panose="02020503050405090304"/>
              <a:cs typeface="Times New Roman" panose="02020503050405090304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Reacted layer</c:f>
              <c:strCache>
                <c:ptCount val="1"/>
                <c:pt idx="0">
                  <c:v>Reacted layer</c:v>
                </c:pt>
              </c:strCache>
            </c:strRef>
          </c:tx>
          <c:spPr>
            <a:solidFill>
              <a:srgbClr val="325FAF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75" b="0" i="0" u="none" strike="noStrike" kern="1200" baseline="0">
                    <a:solidFill>
                      <a:srgbClr val="294D8F"/>
                    </a:solidFill>
                    <a:latin typeface="Times New Roman" panose="02020503050405090304"/>
                    <a:ea typeface="Times New Roman" panose="02020503050405090304"/>
                    <a:cs typeface="Times New Roman" panose="02020503050405090304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'Chart Data'!$A$2:$A$6</c:f>
              <c:strCache>
                <c:ptCount val="5"/>
                <c:pt idx="0">
                  <c:v>Ta 1.0</c:v>
                </c:pt>
                <c:pt idx="1">
                  <c:v>Ta 0.5</c:v>
                </c:pt>
                <c:pt idx="2">
                  <c:v>Cr 1.0</c:v>
                </c:pt>
                <c:pt idx="3">
                  <c:v>Cr 0.5</c:v>
                </c:pt>
                <c:pt idx="4">
                  <c:v>No barrier</c:v>
                </c:pt>
              </c:strCache>
            </c:strRef>
          </c:cat>
          <c:val>
            <c:numRef>
              <c:f>'Chart Data'!$B$2:$B$6</c:f>
              <c:numCache>
                <c:formatCode>General</c:formatCode>
                <c:ptCount val="5"/>
                <c:pt idx="0">
                  <c:v>3.78</c:v>
                </c:pt>
                <c:pt idx="1">
                  <c:v>2.39</c:v>
                </c:pt>
                <c:pt idx="2">
                  <c:v>3.8</c:v>
                </c:pt>
                <c:pt idx="3">
                  <c:v>5</c:v>
                </c:pt>
                <c:pt idx="4">
                  <c:v>2.29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</c:extLst>
        </c:ser>
        <c:ser>
          <c:idx val="1"/>
          <c:order val="1"/>
          <c:tx>
            <c:strRef>
              <c:f>Residual Nb</c:f>
              <c:strCache>
                <c:ptCount val="1"/>
                <c:pt idx="0">
                  <c:v>Residual Nb</c:v>
                </c:pt>
              </c:strCache>
            </c:strRef>
          </c:tx>
          <c:spPr>
            <a:solidFill>
              <a:srgbClr val="96A2B5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75" b="0" i="0" u="none" strike="noStrike" kern="1200" baseline="0">
                    <a:solidFill>
                      <a:srgbClr val="294D8F"/>
                    </a:solidFill>
                    <a:latin typeface="Times New Roman" panose="02020503050405090304"/>
                    <a:ea typeface="Times New Roman" panose="02020503050405090304"/>
                    <a:cs typeface="Times New Roman" panose="02020503050405090304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'Chart Data'!$C$2:$C$6</c:f>
              <c:strCache>
                <c:ptCount val="5"/>
                <c:pt idx="0">
                  <c:v>Ta 1.0</c:v>
                </c:pt>
                <c:pt idx="1">
                  <c:v>Ta 0.5</c:v>
                </c:pt>
                <c:pt idx="2">
                  <c:v>Cr 1.0</c:v>
                </c:pt>
                <c:pt idx="3">
                  <c:v>Cr 0.5</c:v>
                </c:pt>
                <c:pt idx="4">
                  <c:v>No barrier</c:v>
                </c:pt>
              </c:strCache>
            </c:strRef>
          </c:cat>
          <c:val>
            <c:numRef>
              <c:f>'Chart Data'!$D$2:$D$6</c:f>
              <c:numCache>
                <c:formatCode>General</c:formatCode>
                <c:ptCount val="5"/>
                <c:pt idx="0">
                  <c:v>1.87</c:v>
                </c:pt>
                <c:pt idx="1">
                  <c:v>3.33</c:v>
                </c:pt>
                <c:pt idx="2">
                  <c:v>1.73</c:v>
                </c:pt>
                <c:pt idx="3">
                  <c:v>0.67</c:v>
                </c:pt>
                <c:pt idx="4">
                  <c:v>3.58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6DCE5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975" b="0" i="0" u="none" strike="noStrike" kern="1200" baseline="0">
                <a:solidFill>
                  <a:srgbClr val="666666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6"/>
          <c:min val="0"/>
        </c:scaling>
        <c:delete val="0"/>
        <c:axPos val="l"/>
        <c:majorGridlines>
          <c:spPr>
            <a:ln w="9525">
              <a:solidFill>
                <a:srgbClr val="DFE5EE"/>
              </a:solidFill>
              <a:prstDash val="solid"/>
              <a:round/>
            </a:ln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sz="1125">
                    <a:solidFill>
                      <a:srgbClr val="294D8F"/>
                    </a:solidFill>
                    <a:latin typeface="Times New Roman" panose="02020503050405090304"/>
                    <a:ea typeface="Times New Roman" panose="02020503050405090304"/>
                    <a:cs typeface="Times New Roman" panose="02020503050405090304"/>
                  </a:rPr>
                  <a:t>Thickness (µm)</a:t>
                </a:r>
                <a:endParaRPr sz="1125">
                  <a:solidFill>
                    <a:srgbClr val="294D8F"/>
                  </a:solidFill>
                  <a:latin typeface="Times New Roman" panose="02020503050405090304"/>
                  <a:ea typeface="Times New Roman" panose="02020503050405090304"/>
                  <a:cs typeface="Times New Roman" panose="02020503050405090304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666666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</a:p>
        </c:txPr>
        <c:crossAx val="48650112"/>
        <c:crosses val="autoZero"/>
        <c:crossBetween val="between"/>
        <c:majorUnit val="1"/>
      </c:valAx>
      <c:spPr>
        <a:solidFill>
          <a:srgbClr val="FFFFFF"/>
        </a:solidFill>
      </c:spPr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975" b="0" i="0" u="none" strike="noStrike" kern="1200" baseline="0">
              <a:solidFill>
                <a:schemeClr val="tx1"/>
              </a:solidFill>
              <a:latin typeface="Times New Roman" panose="02020503050405090304"/>
              <a:ea typeface="Times New Roman" panose="02020503050405090304"/>
              <a:cs typeface="Times New Roman" panose="02020503050405090304"/>
            </a:defRPr>
          </a:pPr>
        </a:p>
      </c:txPr>
    </c:legend>
    <c:plotVisOnly val="1"/>
    <c:dispBlanksAs val="zero"/>
    <c:showDLblsOverMax val="1"/>
    <c:extLst>
      <c:ext uri="{0b15fc19-7d7d-44ad-8c2d-2c3a37ce22c3}">
        <chartProps xmlns="https://web.wps.cn/et/2018/main" chartId="{c57927ae-3b79-4102-a46a-c6b71b04714d}"/>
      </c:ext>
    </c:extLst>
  </c:chart>
  <c:spPr>
    <a:solidFill>
      <a:srgbClr val="FFFFFF"/>
    </a:solidFill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sz="13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rPr>
              <a:t>Local surface O by EDS (at%)</a:t>
            </a:r>
            <a:endParaRPr sz="1350" b="1">
              <a:solidFill>
                <a:srgbClr val="294D8F"/>
              </a:solidFill>
              <a:latin typeface="Times New Roman" panose="02020503050405090304"/>
              <a:ea typeface="Times New Roman" panose="02020503050405090304"/>
              <a:cs typeface="Times New Roman" panose="02020503050405090304"/>
            </a:endParaRP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O</c:f>
              <c:strCache>
                <c:ptCount val="1"/>
                <c:pt idx="0">
                  <c:v>O</c:v>
                </c:pt>
              </c:strCache>
            </c:strRef>
          </c:tx>
          <c:spPr>
            <a:solidFill>
              <a:srgbClr val="325FAF"/>
            </a:solidFill>
          </c:spPr>
          <c:invertIfNegative val="1"/>
          <c:dPt>
            <c:idx val="3"/>
            <c:invertIfNegative val="0"/>
            <c:bubble3D val="0"/>
            <c:spPr>
              <a:solidFill>
                <a:srgbClr val="D266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75" b="0" i="0" u="none" strike="noStrike" kern="1200" baseline="0">
                    <a:solidFill>
                      <a:srgbClr val="294D8F"/>
                    </a:solidFill>
                    <a:latin typeface="Times New Roman" panose="02020503050405090304"/>
                    <a:ea typeface="Times New Roman" panose="02020503050405090304"/>
                    <a:cs typeface="Times New Roman" panose="02020503050405090304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'Chart Data'!$A$2:$A$6</c:f>
              <c:strCache>
                <c:ptCount val="5"/>
                <c:pt idx="0">
                  <c:v>Ta 1.0</c:v>
                </c:pt>
                <c:pt idx="1">
                  <c:v>Ta 0.5</c:v>
                </c:pt>
                <c:pt idx="2">
                  <c:v>Cr 1.0</c:v>
                </c:pt>
                <c:pt idx="3">
                  <c:v>Cr 0.5</c:v>
                </c:pt>
                <c:pt idx="4">
                  <c:v>No barrier</c:v>
                </c:pt>
              </c:strCache>
            </c:strRef>
          </c:cat>
          <c:val>
            <c:numRef>
              <c:f>'Chart Data'!$B$2:$B$6</c:f>
              <c:numCache>
                <c:formatCode>General</c:formatCode>
                <c:ptCount val="5"/>
                <c:pt idx="0">
                  <c:v>15.29</c:v>
                </c:pt>
                <c:pt idx="1">
                  <c:v>13.92</c:v>
                </c:pt>
                <c:pt idx="2">
                  <c:v>12.86</c:v>
                </c:pt>
                <c:pt idx="3">
                  <c:v>8.26</c:v>
                </c:pt>
                <c:pt idx="4">
                  <c:v>10.94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solidFill>
              <a:srgbClr val="D6DCE5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975" b="0" i="0" u="none" strike="noStrike" kern="1200" baseline="0">
                <a:solidFill>
                  <a:srgbClr val="666666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8"/>
          <c:min val="0"/>
        </c:scaling>
        <c:delete val="0"/>
        <c:axPos val="b"/>
        <c:majorGridlines>
          <c:spPr>
            <a:ln w="9525">
              <a:solidFill>
                <a:srgbClr val="DFE5EE"/>
              </a:solidFill>
              <a:prstDash val="solid"/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666666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</a:p>
        </c:txPr>
        <c:crossAx val="48650112"/>
        <c:crosses val="autoZero"/>
        <c:crossBetween val="between"/>
        <c:majorUnit val="2"/>
      </c:valAx>
      <c:spPr>
        <a:solidFill>
          <a:srgbClr val="FFFFFF"/>
        </a:solidFill>
      </c:spPr>
    </c:plotArea>
    <c:plotVisOnly val="1"/>
    <c:dispBlanksAs val="zero"/>
    <c:showDLblsOverMax val="1"/>
    <c:extLst>
      <c:ext uri="{0b15fc19-7d7d-44ad-8c2d-2c3a37ce22c3}">
        <chartProps xmlns="https://web.wps.cn/et/2018/main" chartId="{96e68aee-c583-4964-ad39-4f1838629718}"/>
      </c:ext>
    </c:extLst>
  </c:chart>
  <c:spPr>
    <a:solidFill>
      <a:srgbClr val="FFFFFF"/>
    </a:solidFill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sz="13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rPr>
              <a:t>Critical load at complete film failure</a:t>
            </a:r>
            <a:endParaRPr sz="1350" b="1">
              <a:solidFill>
                <a:srgbClr val="294D8F"/>
              </a:solidFill>
              <a:latin typeface="Times New Roman" panose="02020503050405090304"/>
              <a:ea typeface="Times New Roman" panose="02020503050405090304"/>
              <a:cs typeface="Times New Roman" panose="02020503050405090304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Critical load</c:f>
              <c:strCache>
                <c:ptCount val="1"/>
                <c:pt idx="0">
                  <c:v>Critical load</c:v>
                </c:pt>
              </c:strCache>
            </c:strRef>
          </c:tx>
          <c:spPr>
            <a:solidFill>
              <a:srgbClr val="325FAF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75" b="0" i="0" u="none" strike="noStrike" kern="1200" baseline="0">
                    <a:solidFill>
                      <a:srgbClr val="294D8F"/>
                    </a:solidFill>
                    <a:latin typeface="Times New Roman" panose="02020503050405090304"/>
                    <a:ea typeface="Times New Roman" panose="02020503050405090304"/>
                    <a:cs typeface="Times New Roman" panose="02020503050405090304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'Chart Data'!$A$2:$A$6</c:f>
              <c:strCache>
                <c:ptCount val="5"/>
                <c:pt idx="0">
                  <c:v>Ta 1.0</c:v>
                </c:pt>
                <c:pt idx="1">
                  <c:v>Ta 0.5</c:v>
                </c:pt>
                <c:pt idx="2">
                  <c:v>Cr 1.0</c:v>
                </c:pt>
                <c:pt idx="3">
                  <c:v>Cr 0.5</c:v>
                </c:pt>
                <c:pt idx="4">
                  <c:v>No barrier</c:v>
                </c:pt>
              </c:strCache>
            </c:strRef>
          </c:cat>
          <c:val>
            <c:numRef>
              <c:f>'Chart Data'!$B$2:$B$6</c:f>
              <c:numCache>
                <c:formatCode>General</c:formatCode>
                <c:ptCount val="5"/>
                <c:pt idx="0">
                  <c:v>11.5</c:v>
                </c:pt>
                <c:pt idx="1">
                  <c:v>11</c:v>
                </c:pt>
                <c:pt idx="2">
                  <c:v>10.7</c:v>
                </c:pt>
                <c:pt idx="3">
                  <c:v>11.1</c:v>
                </c:pt>
                <c:pt idx="4">
                  <c:v>11.7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6DCE5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975" b="0" i="0" u="none" strike="noStrike" kern="1200" baseline="0">
                <a:solidFill>
                  <a:srgbClr val="666666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3"/>
          <c:min val="0"/>
        </c:scaling>
        <c:delete val="0"/>
        <c:axPos val="l"/>
        <c:majorGridlines>
          <c:spPr>
            <a:ln w="9525">
              <a:solidFill>
                <a:srgbClr val="DFE5EE"/>
              </a:solidFill>
              <a:prstDash val="solid"/>
              <a:round/>
            </a:ln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sz="1125">
                    <a:solidFill>
                      <a:srgbClr val="294D8F"/>
                    </a:solidFill>
                    <a:latin typeface="Times New Roman" panose="02020503050405090304"/>
                    <a:ea typeface="Times New Roman" panose="02020503050405090304"/>
                    <a:cs typeface="Times New Roman" panose="02020503050405090304"/>
                  </a:rPr>
                  <a:t>Critical load (N)</a:t>
                </a:r>
                <a:endParaRPr sz="1125">
                  <a:solidFill>
                    <a:srgbClr val="294D8F"/>
                  </a:solidFill>
                  <a:latin typeface="Times New Roman" panose="02020503050405090304"/>
                  <a:ea typeface="Times New Roman" panose="02020503050405090304"/>
                  <a:cs typeface="Times New Roman" panose="02020503050405090304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666666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</a:p>
        </c:txPr>
        <c:crossAx val="48650112"/>
        <c:crosses val="autoZero"/>
        <c:crossBetween val="between"/>
        <c:majorUnit val="2"/>
      </c:valAx>
      <c:spPr>
        <a:solidFill>
          <a:srgbClr val="FFFFFF"/>
        </a:solidFill>
      </c:spPr>
    </c:plotArea>
    <c:plotVisOnly val="1"/>
    <c:dispBlanksAs val="zero"/>
    <c:showDLblsOverMax val="1"/>
    <c:extLst>
      <c:ext uri="{0b15fc19-7d7d-44ad-8c2d-2c3a37ce22c3}">
        <chartProps xmlns="https://web.wps.cn/et/2018/main" chartId="{f1def3c2-0ea7-4338-bf4c-a89eddc8e483}"/>
      </c:ext>
    </c:extLst>
  </c:chart>
  <c:spPr>
    <a:solidFill>
      <a:srgbClr val="FFFFFF"/>
    </a:solidFill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tiff"/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tiff"/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18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1178" y="1111582"/>
            <a:ext cx="11916681" cy="5114987"/>
          </a:xfrm>
          <a:prstGeom prst="rect">
            <a:avLst/>
          </a:prstGeom>
        </p:spPr>
      </p:pic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1243809" y="2454048"/>
            <a:ext cx="9631417" cy="1476032"/>
          </a:xfrm>
        </p:spPr>
        <p:txBody>
          <a:bodyPr vert="horz" anchor="ctr">
            <a:normAutofit/>
          </a:bodyPr>
          <a:lstStyle>
            <a:lvl1pPr algn="r">
              <a:buNone/>
              <a:defRPr sz="4000">
                <a:solidFill>
                  <a:srgbClr val="325FA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椭圆 2"/>
          <p:cNvSpPr>
            <a:spLocks noGrp="1"/>
          </p:cNvSpPr>
          <p:nvPr/>
        </p:nvSpPr>
        <p:spPr>
          <a:xfrm>
            <a:off x="10438637" y="-1"/>
            <a:ext cx="1063503" cy="662828"/>
          </a:xfrm>
          <a:prstGeom prst="ellipse">
            <a:avLst/>
          </a:prstGeom>
          <a:solidFill>
            <a:schemeClr val="bg1"/>
          </a:solidFill>
          <a:ln w="12700" cmpd="sng">
            <a:noFill/>
            <a:prstDash val="solid"/>
            <a:headEnd type="none" w="med" len="med"/>
            <a:tailEnd type="none" w="med" len="med"/>
          </a:ln>
        </p:spPr>
        <p:txBody>
          <a:bodyPr vert="horz" wrap="square" lIns="116308" tIns="76431" rIns="116308" bIns="76431" anchor="t">
            <a:spAutoFit/>
          </a:bodyPr>
          <a:lstStyle/>
          <a:p>
            <a:pPr>
              <a:lnSpc>
                <a:spcPct val="110000"/>
              </a:lnSpc>
              <a:spcAft>
                <a:spcPct val="35000"/>
              </a:spcAft>
              <a:buNone/>
            </a:pPr>
            <a:endParaRPr sz="203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4" name="椭圆 3"/>
          <p:cNvSpPr>
            <a:spLocks noGrp="1"/>
          </p:cNvSpPr>
          <p:nvPr/>
        </p:nvSpPr>
        <p:spPr>
          <a:xfrm>
            <a:off x="8481396" y="1376"/>
            <a:ext cx="856321" cy="662828"/>
          </a:xfrm>
          <a:prstGeom prst="ellipse">
            <a:avLst/>
          </a:prstGeom>
          <a:solidFill>
            <a:sysClr val="window" lastClr="FFFFFF"/>
          </a:solidFill>
          <a:ln w="12700" cmpd="sng">
            <a:noFill/>
            <a:prstDash val="solid"/>
            <a:headEnd type="none" w="med" len="med"/>
            <a:tailEnd type="none" w="med" len="med"/>
          </a:ln>
        </p:spPr>
        <p:txBody>
          <a:bodyPr vert="horz" wrap="square" lIns="116308" tIns="76431" rIns="116308" bIns="76431" anchor="t">
            <a:spAutoFit/>
          </a:bodyPr>
          <a:lstStyle>
            <a:lvl1pPr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1pPr>
            <a:lvl2pPr marL="4572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2pPr>
            <a:lvl3pPr marL="9144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3pPr>
            <a:lvl4pPr marL="13716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4pPr>
            <a:lvl5pPr marL="18288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5pPr>
            <a:lvl6pPr marL="22860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6pPr>
            <a:lvl7pPr marL="27432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7pPr>
            <a:lvl8pPr marL="32004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8pPr>
            <a:lvl9pPr marL="36576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9pPr>
          </a:lstStyle>
          <a:p>
            <a:pPr>
              <a:lnSpc>
                <a:spcPct val="110000"/>
              </a:lnSpc>
              <a:spcAft>
                <a:spcPct val="35000"/>
              </a:spcAft>
              <a:buNone/>
            </a:pPr>
            <a:endParaRPr sz="203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椭圆 5"/>
          <p:cNvSpPr>
            <a:spLocks noGrp="1"/>
          </p:cNvSpPr>
          <p:nvPr/>
        </p:nvSpPr>
        <p:spPr>
          <a:xfrm>
            <a:off x="10213734" y="1376"/>
            <a:ext cx="1053933" cy="662828"/>
          </a:xfrm>
          <a:prstGeom prst="ellipse">
            <a:avLst/>
          </a:prstGeom>
          <a:solidFill>
            <a:sysClr val="window" lastClr="FFFFFF"/>
          </a:solidFill>
          <a:ln w="12700" cmpd="sng">
            <a:noFill/>
            <a:prstDash val="solid"/>
            <a:headEnd type="none" w="med" len="med"/>
            <a:tailEnd type="none" w="med" len="med"/>
          </a:ln>
        </p:spPr>
        <p:txBody>
          <a:bodyPr vert="horz" wrap="square" lIns="116308" tIns="76431" rIns="116308" bIns="76431" anchor="t">
            <a:spAutoFit/>
          </a:bodyPr>
          <a:lstStyle>
            <a:lvl1pPr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1pPr>
            <a:lvl2pPr marL="4572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2pPr>
            <a:lvl3pPr marL="9144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3pPr>
            <a:lvl4pPr marL="13716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4pPr>
            <a:lvl5pPr marL="18288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5pPr>
            <a:lvl6pPr marL="22860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6pPr>
            <a:lvl7pPr marL="27432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7pPr>
            <a:lvl8pPr marL="32004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8pPr>
            <a:lvl9pPr marL="36576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9pPr>
          </a:lstStyle>
          <a:p>
            <a:pPr>
              <a:lnSpc>
                <a:spcPct val="110000"/>
              </a:lnSpc>
              <a:spcAft>
                <a:spcPct val="35000"/>
              </a:spcAft>
              <a:buNone/>
            </a:pPr>
            <a:endParaRPr sz="203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椭圆 6"/>
          <p:cNvSpPr>
            <a:spLocks noGrp="1"/>
          </p:cNvSpPr>
          <p:nvPr/>
        </p:nvSpPr>
        <p:spPr>
          <a:xfrm>
            <a:off x="620156" y="1376"/>
            <a:ext cx="1053933" cy="662828"/>
          </a:xfrm>
          <a:prstGeom prst="ellipse">
            <a:avLst/>
          </a:prstGeom>
          <a:solidFill>
            <a:sysClr val="window" lastClr="FFFFFF"/>
          </a:solidFill>
          <a:ln w="12700" cmpd="sng">
            <a:noFill/>
            <a:prstDash val="solid"/>
            <a:headEnd type="none" w="med" len="med"/>
            <a:tailEnd type="none" w="med" len="med"/>
          </a:ln>
        </p:spPr>
        <p:txBody>
          <a:bodyPr vert="horz" wrap="square" lIns="116308" tIns="76431" rIns="116308" bIns="76431" anchor="t">
            <a:spAutoFit/>
          </a:bodyPr>
          <a:lstStyle>
            <a:lvl1pPr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1pPr>
            <a:lvl2pPr marL="4572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2pPr>
            <a:lvl3pPr marL="9144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3pPr>
            <a:lvl4pPr marL="13716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4pPr>
            <a:lvl5pPr marL="18288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5pPr>
            <a:lvl6pPr marL="22860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6pPr>
            <a:lvl7pPr marL="27432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7pPr>
            <a:lvl8pPr marL="32004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8pPr>
            <a:lvl9pPr marL="36576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9pPr>
          </a:lstStyle>
          <a:p>
            <a:pPr>
              <a:lnSpc>
                <a:spcPct val="110000"/>
              </a:lnSpc>
              <a:spcAft>
                <a:spcPct val="35000"/>
              </a:spcAft>
              <a:buNone/>
            </a:pPr>
            <a:endParaRPr sz="203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椭圆 10"/>
          <p:cNvSpPr>
            <a:spLocks noGrp="1"/>
          </p:cNvSpPr>
          <p:nvPr/>
        </p:nvSpPr>
        <p:spPr>
          <a:xfrm>
            <a:off x="9914255" y="55880"/>
            <a:ext cx="1851660" cy="662828"/>
          </a:xfrm>
          <a:prstGeom prst="ellipse">
            <a:avLst/>
          </a:prstGeom>
          <a:solidFill>
            <a:schemeClr val="bg1"/>
          </a:solidFill>
          <a:ln w="12700" cmpd="sng">
            <a:noFill/>
            <a:prstDash val="solid"/>
            <a:headEnd type="none" w="med" len="med"/>
            <a:tailEnd type="none" w="med" len="med"/>
          </a:ln>
        </p:spPr>
        <p:txBody>
          <a:bodyPr vert="horz" wrap="square" lIns="116308" tIns="76431" rIns="116308" bIns="76431" anchor="t">
            <a:spAutoFit/>
          </a:bodyPr>
          <a:lstStyle/>
          <a:p>
            <a:pPr>
              <a:lnSpc>
                <a:spcPct val="110000"/>
              </a:lnSpc>
              <a:spcAft>
                <a:spcPct val="35000"/>
              </a:spcAft>
              <a:buNone/>
            </a:pPr>
            <a:endParaRPr sz="2030" b="1" i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2" name="椭圆 11"/>
          <p:cNvSpPr>
            <a:spLocks noGrp="1"/>
          </p:cNvSpPr>
          <p:nvPr/>
        </p:nvSpPr>
        <p:spPr>
          <a:xfrm>
            <a:off x="8481396" y="1376"/>
            <a:ext cx="856321" cy="662828"/>
          </a:xfrm>
          <a:prstGeom prst="ellipse">
            <a:avLst/>
          </a:prstGeom>
          <a:solidFill>
            <a:sysClr val="window" lastClr="FFFFFF"/>
          </a:solidFill>
          <a:ln w="12700" cmpd="sng">
            <a:noFill/>
            <a:prstDash val="solid"/>
            <a:headEnd type="none" w="med" len="med"/>
            <a:tailEnd type="none" w="med" len="med"/>
          </a:ln>
        </p:spPr>
        <p:txBody>
          <a:bodyPr vert="horz" wrap="square" lIns="116308" tIns="76431" rIns="116308" bIns="76431" anchor="t">
            <a:spAutoFit/>
          </a:bodyPr>
          <a:lstStyle>
            <a:lvl1pPr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1pPr>
            <a:lvl2pPr marL="4572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2pPr>
            <a:lvl3pPr marL="9144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3pPr>
            <a:lvl4pPr marL="13716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4pPr>
            <a:lvl5pPr marL="18288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5pPr>
            <a:lvl6pPr marL="22860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6pPr>
            <a:lvl7pPr marL="27432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7pPr>
            <a:lvl8pPr marL="32004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8pPr>
            <a:lvl9pPr marL="36576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9pPr>
          </a:lstStyle>
          <a:p>
            <a:pPr>
              <a:lnSpc>
                <a:spcPct val="110000"/>
              </a:lnSpc>
              <a:spcAft>
                <a:spcPct val="35000"/>
              </a:spcAft>
              <a:buNone/>
            </a:pPr>
            <a:endParaRPr sz="203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直接连接符 19"/>
          <p:cNvSpPr>
            <a:spLocks noGrp="1"/>
          </p:cNvSpPr>
          <p:nvPr/>
        </p:nvSpPr>
        <p:spPr>
          <a:xfrm>
            <a:off x="0" y="773755"/>
            <a:ext cx="12192000" cy="0"/>
          </a:xfrm>
          <a:prstGeom prst="line">
            <a:avLst/>
          </a:prstGeom>
          <a:ln w="76200">
            <a:solidFill>
              <a:srgbClr val="325F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/>
        </p:txBody>
      </p:sp>
      <p:sp>
        <p:nvSpPr>
          <p:cNvPr id="9" name="副标题 8"/>
          <p:cNvSpPr>
            <a:spLocks noGrp="1"/>
          </p:cNvSpPr>
          <p:nvPr>
            <p:ph type="subTitle" idx="1" hasCustomPrompt="1"/>
          </p:nvPr>
        </p:nvSpPr>
        <p:spPr>
          <a:xfrm>
            <a:off x="2804409" y="4695487"/>
            <a:ext cx="7113129" cy="480151"/>
          </a:xfrm>
          <a:prstGeom prst="rect">
            <a:avLst/>
          </a:prstGeom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rgbClr val="325FA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lvl1pPr>
            <a:lvl2pPr marL="422275" indent="0" algn="ctr">
              <a:buNone/>
              <a:defRPr/>
            </a:lvl2pPr>
            <a:lvl3pPr marL="843915" indent="0" algn="ctr">
              <a:buNone/>
              <a:defRPr/>
            </a:lvl3pPr>
            <a:lvl4pPr marL="1266190" indent="0" algn="ctr">
              <a:buNone/>
              <a:defRPr/>
            </a:lvl4pPr>
            <a:lvl5pPr marL="1688465" indent="0" algn="ctr">
              <a:buNone/>
              <a:defRPr/>
            </a:lvl5pPr>
            <a:lvl6pPr marL="2110105" indent="0" algn="ctr">
              <a:buNone/>
              <a:defRPr/>
            </a:lvl6pPr>
            <a:lvl7pPr marL="2532380" indent="0" algn="ctr">
              <a:buNone/>
              <a:defRPr/>
            </a:lvl7pPr>
            <a:lvl8pPr marL="2954020" indent="0" algn="ctr">
              <a:buNone/>
              <a:defRPr/>
            </a:lvl8pPr>
            <a:lvl9pPr marL="3376295" indent="0" algn="ctr">
              <a:buNone/>
              <a:defRPr/>
            </a:lvl9pPr>
          </a:lstStyle>
          <a:p>
            <a:r>
              <a:t>汇报人：                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0" hasCustomPrompt="1"/>
          </p:nvPr>
        </p:nvSpPr>
        <p:spPr>
          <a:xfrm>
            <a:off x="4510356" y="5263824"/>
            <a:ext cx="5407182" cy="48015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 b="1">
                <a:solidFill>
                  <a:srgbClr val="325FA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lvl1pPr>
          </a:lstStyle>
          <a:p>
            <a:r>
              <a:t>分总体/系统：</a:t>
            </a:r>
          </a:p>
        </p:txBody>
      </p:sp>
      <p:pic>
        <p:nvPicPr>
          <p:cNvPr id="35" name="图像"/>
          <p:cNvPicPr>
            <a:picLocks noChangeAspect="1"/>
          </p:cNvPicPr>
          <p:nvPr/>
        </p:nvPicPr>
        <p:blipFill>
          <a:blip r:embed="rId3"/>
          <a:srcRect r="81262"/>
          <a:stretch>
            <a:fillRect/>
          </a:stretch>
        </p:blipFill>
        <p:spPr>
          <a:xfrm>
            <a:off x="723195" y="-2540"/>
            <a:ext cx="635070" cy="721360"/>
          </a:xfrm>
          <a:prstGeom prst="rect">
            <a:avLst/>
          </a:prstGeom>
          <a:ln w="12700" cap="flat">
            <a:noFill/>
            <a:miter/>
          </a:ln>
        </p:spPr>
      </p:pic>
      <p:pic>
        <p:nvPicPr>
          <p:cNvPr id="36" name="图像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" y="-2540"/>
            <a:ext cx="708019" cy="721360"/>
          </a:xfrm>
          <a:prstGeom prst="rect">
            <a:avLst/>
          </a:prstGeom>
          <a:ln w="12700" cap="flat">
            <a:noFill/>
            <a:miter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子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/>
        </p:nvSpPr>
        <p:spPr>
          <a:xfrm>
            <a:off x="1576114" y="1830"/>
            <a:ext cx="9252884" cy="839833"/>
          </a:xfrm>
          <a:prstGeom prst="rect">
            <a:avLst/>
          </a:prstGeom>
        </p:spPr>
        <p:txBody>
          <a:bodyPr anchor="ctr"/>
          <a:lstStyle>
            <a:lvl1pPr algn="ct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黑体"/>
                <a:ea typeface="黑体"/>
                <a:cs typeface="黑体"/>
              </a:defRPr>
            </a:lvl1pPr>
            <a:lvl2pPr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2pPr>
            <a:lvl3pPr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3pPr>
            <a:lvl4pPr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4pPr>
            <a:lvl5pPr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5pPr>
            <a:lvl6pPr marL="457200"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6pPr>
            <a:lvl7pPr marL="914400"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7pPr>
            <a:lvl8pPr marL="1371600"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8pPr>
            <a:lvl9pPr marL="1828800"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9pPr>
          </a:lstStyle>
          <a:p>
            <a:endParaRPr sz="2955" kern="0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1078030" y="116530"/>
            <a:ext cx="9811351" cy="573936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3200" baseline="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lvl1pPr>
          </a:lstStyle>
          <a:p/>
        </p:txBody>
      </p:sp>
      <p:sp>
        <p:nvSpPr>
          <p:cNvPr id="4" name="直接连接符 3"/>
          <p:cNvSpPr>
            <a:spLocks noGrp="1"/>
          </p:cNvSpPr>
          <p:nvPr/>
        </p:nvSpPr>
        <p:spPr>
          <a:xfrm>
            <a:off x="0" y="773755"/>
            <a:ext cx="12192000" cy="0"/>
          </a:xfrm>
          <a:prstGeom prst="line">
            <a:avLst/>
          </a:prstGeom>
          <a:ln w="76200">
            <a:solidFill>
              <a:srgbClr val="325F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" name="椭圆 10"/>
          <p:cNvSpPr>
            <a:spLocks noGrp="1"/>
          </p:cNvSpPr>
          <p:nvPr/>
        </p:nvSpPr>
        <p:spPr>
          <a:xfrm>
            <a:off x="10329545" y="15875"/>
            <a:ext cx="1851660" cy="703286"/>
          </a:xfrm>
          <a:prstGeom prst="ellipse">
            <a:avLst/>
          </a:prstGeom>
          <a:solidFill>
            <a:schemeClr val="bg1"/>
          </a:solidFill>
          <a:ln w="12700" cmpd="sng">
            <a:noFill/>
            <a:prstDash val="solid"/>
            <a:headEnd type="none" w="med" len="med"/>
            <a:tailEnd type="none" w="med" len="med"/>
          </a:ln>
        </p:spPr>
        <p:txBody>
          <a:bodyPr vert="horz" wrap="square" lIns="116308" tIns="76431" rIns="116308" bIns="76431" anchor="t">
            <a:spAutoFit/>
          </a:bodyPr>
          <a:lstStyle/>
          <a:p>
            <a:pPr>
              <a:lnSpc>
                <a:spcPct val="110000"/>
              </a:lnSpc>
              <a:spcAft>
                <a:spcPct val="35000"/>
              </a:spcAft>
              <a:buNone/>
            </a:pPr>
            <a:r>
              <a:rPr sz="2030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90204"/>
                <a:ea typeface="Arial" panose="020B0604020202090204"/>
                <a:cs typeface="Arial" panose="020B0604020202090204"/>
              </a:rPr>
              <a:t>IP-SAFE</a:t>
            </a:r>
            <a:endParaRPr sz="2030" b="1" i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子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/>
        </p:nvSpPr>
        <p:spPr>
          <a:xfrm>
            <a:off x="1576115" y="1834"/>
            <a:ext cx="9252884" cy="839833"/>
          </a:xfrm>
          <a:prstGeom prst="rect">
            <a:avLst/>
          </a:prstGeom>
        </p:spPr>
        <p:txBody>
          <a:bodyPr anchor="ctr"/>
          <a:lstStyle>
            <a:lvl1pPr algn="ct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黑体"/>
                <a:ea typeface="黑体"/>
                <a:cs typeface="黑体"/>
              </a:defRPr>
            </a:lvl1pPr>
            <a:lvl2pPr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2pPr>
            <a:lvl3pPr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3pPr>
            <a:lvl4pPr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4pPr>
            <a:lvl5pPr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5pPr>
            <a:lvl6pPr marL="457200"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6pPr>
            <a:lvl7pPr marL="914400"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7pPr>
            <a:lvl8pPr marL="1371600"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8pPr>
            <a:lvl9pPr marL="1828800"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9pPr>
          </a:lstStyle>
          <a:p>
            <a:endParaRPr sz="2215" kern="0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1693670" y="18016"/>
            <a:ext cx="8516383" cy="710746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2400" baseline="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lvl1pPr>
          </a:lstStyle>
          <a:p/>
        </p:txBody>
      </p:sp>
      <p:sp>
        <p:nvSpPr>
          <p:cNvPr id="4" name="直接连接符 3"/>
          <p:cNvSpPr>
            <a:spLocks noGrp="1"/>
          </p:cNvSpPr>
          <p:nvPr/>
        </p:nvSpPr>
        <p:spPr>
          <a:xfrm>
            <a:off x="0" y="773755"/>
            <a:ext cx="12192000" cy="0"/>
          </a:xfrm>
          <a:prstGeom prst="line">
            <a:avLst/>
          </a:prstGeom>
          <a:ln w="76200">
            <a:solidFill>
              <a:srgbClr val="325F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" name="文本占位符 2"/>
          <p:cNvSpPr>
            <a:spLocks noGrp="1"/>
          </p:cNvSpPr>
          <p:nvPr>
            <p:ph type="body" idx="10"/>
          </p:nvPr>
        </p:nvSpPr>
        <p:spPr>
          <a:xfrm>
            <a:off x="709083" y="918905"/>
            <a:ext cx="10762208" cy="5445858"/>
          </a:xfrm>
          <a:prstGeom prst="rect">
            <a:avLst/>
          </a:prstGeom>
          <a:ln w="3175" cmpd="sng">
            <a:solidFill>
              <a:srgbClr val="0066CC"/>
            </a:solidFill>
            <a:prstDash val="solid"/>
          </a:ln>
        </p:spPr>
        <p:txBody>
          <a:bodyPr/>
          <a:lstStyle>
            <a:lvl1pPr>
              <a:buClr>
                <a:srgbClr val="FF0000"/>
              </a:buClr>
              <a:buFont typeface="Wingdings" panose="05000000000000000000"/>
              <a:buChar char="p"/>
              <a:defRPr sz="1350">
                <a:latin typeface="黑体"/>
                <a:ea typeface="黑体"/>
                <a:cs typeface="黑体"/>
              </a:defRPr>
            </a:lvl1pPr>
            <a:lvl2pPr>
              <a:buClr>
                <a:srgbClr val="FF0000"/>
              </a:buClr>
              <a:buFont typeface="Wingdings" panose="05000000000000000000"/>
              <a:buChar char="p"/>
              <a:defRPr sz="1350">
                <a:latin typeface="黑体"/>
                <a:ea typeface="黑体"/>
                <a:cs typeface="黑体"/>
              </a:defRPr>
            </a:lvl2pPr>
            <a:lvl3pPr>
              <a:buClr>
                <a:srgbClr val="FF0000"/>
              </a:buClr>
              <a:buFont typeface="Wingdings" panose="05000000000000000000"/>
              <a:buChar char="p"/>
              <a:defRPr sz="1350">
                <a:latin typeface="黑体"/>
                <a:ea typeface="黑体"/>
                <a:cs typeface="黑体"/>
              </a:defRPr>
            </a:lvl3pPr>
            <a:lvl4pPr>
              <a:buClr>
                <a:srgbClr val="FF0000"/>
              </a:buClr>
              <a:buFont typeface="Wingdings" panose="05000000000000000000"/>
              <a:buChar char="p"/>
              <a:defRPr sz="1350">
                <a:latin typeface="黑体"/>
                <a:ea typeface="黑体"/>
                <a:cs typeface="黑体"/>
              </a:defRPr>
            </a:lvl4pPr>
            <a:lvl5pPr>
              <a:buClr>
                <a:srgbClr val="FF0000"/>
              </a:buClr>
              <a:buFont typeface="Wingdings" panose="05000000000000000000"/>
              <a:buChar char="p"/>
              <a:defRPr sz="1350">
                <a:latin typeface="黑体"/>
                <a:ea typeface="黑体"/>
                <a:cs typeface="黑体"/>
              </a:defRPr>
            </a:lvl5pPr>
          </a:lstStyle>
          <a:p>
            <a:pPr lvl="0">
              <a:buNone/>
            </a:pPr>
            <a:r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18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1178" y="1111582"/>
            <a:ext cx="11916681" cy="5114987"/>
          </a:xfrm>
          <a:prstGeom prst="rect">
            <a:avLst/>
          </a:prstGeom>
        </p:spPr>
      </p:pic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1243809" y="2454048"/>
            <a:ext cx="9631417" cy="1476032"/>
          </a:xfrm>
        </p:spPr>
        <p:txBody>
          <a:bodyPr vert="horz" anchor="ctr">
            <a:normAutofit/>
          </a:bodyPr>
          <a:lstStyle>
            <a:lvl1pPr algn="r">
              <a:buNone/>
              <a:defRPr sz="4000">
                <a:solidFill>
                  <a:srgbClr val="325FA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椭圆 2"/>
          <p:cNvSpPr>
            <a:spLocks noGrp="1"/>
          </p:cNvSpPr>
          <p:nvPr/>
        </p:nvSpPr>
        <p:spPr>
          <a:xfrm>
            <a:off x="10438637" y="-1"/>
            <a:ext cx="1063503" cy="662828"/>
          </a:xfrm>
          <a:prstGeom prst="ellipse">
            <a:avLst/>
          </a:prstGeom>
          <a:solidFill>
            <a:schemeClr val="bg1"/>
          </a:solidFill>
          <a:ln w="12700" cmpd="sng">
            <a:noFill/>
            <a:prstDash val="solid"/>
            <a:headEnd type="none" w="med" len="med"/>
            <a:tailEnd type="none" w="med" len="med"/>
          </a:ln>
        </p:spPr>
        <p:txBody>
          <a:bodyPr vert="horz" wrap="square" lIns="116308" tIns="76431" rIns="116308" bIns="76431" anchor="t">
            <a:spAutoFit/>
          </a:bodyPr>
          <a:lstStyle/>
          <a:p>
            <a:pPr>
              <a:lnSpc>
                <a:spcPct val="110000"/>
              </a:lnSpc>
              <a:spcAft>
                <a:spcPct val="35000"/>
              </a:spcAft>
              <a:buNone/>
            </a:pPr>
            <a:endParaRPr sz="203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4" name="椭圆 3"/>
          <p:cNvSpPr>
            <a:spLocks noGrp="1"/>
          </p:cNvSpPr>
          <p:nvPr/>
        </p:nvSpPr>
        <p:spPr>
          <a:xfrm>
            <a:off x="8481396" y="1376"/>
            <a:ext cx="856321" cy="662828"/>
          </a:xfrm>
          <a:prstGeom prst="ellipse">
            <a:avLst/>
          </a:prstGeom>
          <a:solidFill>
            <a:sysClr val="window" lastClr="FFFFFF"/>
          </a:solidFill>
          <a:ln w="12700" cmpd="sng">
            <a:noFill/>
            <a:prstDash val="solid"/>
            <a:headEnd type="none" w="med" len="med"/>
            <a:tailEnd type="none" w="med" len="med"/>
          </a:ln>
        </p:spPr>
        <p:txBody>
          <a:bodyPr vert="horz" wrap="square" lIns="116308" tIns="76431" rIns="116308" bIns="76431" anchor="t">
            <a:spAutoFit/>
          </a:bodyPr>
          <a:lstStyle>
            <a:lvl1pPr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1pPr>
            <a:lvl2pPr marL="4572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2pPr>
            <a:lvl3pPr marL="9144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3pPr>
            <a:lvl4pPr marL="13716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4pPr>
            <a:lvl5pPr marL="18288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5pPr>
            <a:lvl6pPr marL="22860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6pPr>
            <a:lvl7pPr marL="27432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7pPr>
            <a:lvl8pPr marL="32004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8pPr>
            <a:lvl9pPr marL="36576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9pPr>
          </a:lstStyle>
          <a:p>
            <a:pPr>
              <a:lnSpc>
                <a:spcPct val="110000"/>
              </a:lnSpc>
              <a:spcAft>
                <a:spcPct val="35000"/>
              </a:spcAft>
              <a:buNone/>
            </a:pPr>
            <a:endParaRPr sz="203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椭圆 5"/>
          <p:cNvSpPr>
            <a:spLocks noGrp="1"/>
          </p:cNvSpPr>
          <p:nvPr/>
        </p:nvSpPr>
        <p:spPr>
          <a:xfrm>
            <a:off x="10213734" y="1376"/>
            <a:ext cx="1053933" cy="662828"/>
          </a:xfrm>
          <a:prstGeom prst="ellipse">
            <a:avLst/>
          </a:prstGeom>
          <a:solidFill>
            <a:sysClr val="window" lastClr="FFFFFF"/>
          </a:solidFill>
          <a:ln w="12700" cmpd="sng">
            <a:noFill/>
            <a:prstDash val="solid"/>
            <a:headEnd type="none" w="med" len="med"/>
            <a:tailEnd type="none" w="med" len="med"/>
          </a:ln>
        </p:spPr>
        <p:txBody>
          <a:bodyPr vert="horz" wrap="square" lIns="116308" tIns="76431" rIns="116308" bIns="76431" anchor="t">
            <a:spAutoFit/>
          </a:bodyPr>
          <a:lstStyle>
            <a:lvl1pPr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1pPr>
            <a:lvl2pPr marL="4572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2pPr>
            <a:lvl3pPr marL="9144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3pPr>
            <a:lvl4pPr marL="13716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4pPr>
            <a:lvl5pPr marL="18288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5pPr>
            <a:lvl6pPr marL="22860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6pPr>
            <a:lvl7pPr marL="27432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7pPr>
            <a:lvl8pPr marL="32004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8pPr>
            <a:lvl9pPr marL="36576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9pPr>
          </a:lstStyle>
          <a:p>
            <a:pPr>
              <a:lnSpc>
                <a:spcPct val="110000"/>
              </a:lnSpc>
              <a:spcAft>
                <a:spcPct val="35000"/>
              </a:spcAft>
              <a:buNone/>
            </a:pPr>
            <a:endParaRPr sz="203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椭圆 6"/>
          <p:cNvSpPr>
            <a:spLocks noGrp="1"/>
          </p:cNvSpPr>
          <p:nvPr/>
        </p:nvSpPr>
        <p:spPr>
          <a:xfrm>
            <a:off x="620156" y="1376"/>
            <a:ext cx="1053933" cy="662828"/>
          </a:xfrm>
          <a:prstGeom prst="ellipse">
            <a:avLst/>
          </a:prstGeom>
          <a:solidFill>
            <a:sysClr val="window" lastClr="FFFFFF"/>
          </a:solidFill>
          <a:ln w="12700" cmpd="sng">
            <a:noFill/>
            <a:prstDash val="solid"/>
            <a:headEnd type="none" w="med" len="med"/>
            <a:tailEnd type="none" w="med" len="med"/>
          </a:ln>
        </p:spPr>
        <p:txBody>
          <a:bodyPr vert="horz" wrap="square" lIns="116308" tIns="76431" rIns="116308" bIns="76431" anchor="t">
            <a:spAutoFit/>
          </a:bodyPr>
          <a:lstStyle>
            <a:lvl1pPr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1pPr>
            <a:lvl2pPr marL="4572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2pPr>
            <a:lvl3pPr marL="9144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3pPr>
            <a:lvl4pPr marL="13716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4pPr>
            <a:lvl5pPr marL="18288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5pPr>
            <a:lvl6pPr marL="22860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6pPr>
            <a:lvl7pPr marL="27432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7pPr>
            <a:lvl8pPr marL="32004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8pPr>
            <a:lvl9pPr marL="36576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9pPr>
          </a:lstStyle>
          <a:p>
            <a:pPr>
              <a:lnSpc>
                <a:spcPct val="110000"/>
              </a:lnSpc>
              <a:spcAft>
                <a:spcPct val="35000"/>
              </a:spcAft>
              <a:buNone/>
            </a:pPr>
            <a:endParaRPr sz="203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椭圆 10"/>
          <p:cNvSpPr>
            <a:spLocks noGrp="1"/>
          </p:cNvSpPr>
          <p:nvPr/>
        </p:nvSpPr>
        <p:spPr>
          <a:xfrm>
            <a:off x="9914255" y="55880"/>
            <a:ext cx="1851660" cy="662828"/>
          </a:xfrm>
          <a:prstGeom prst="ellipse">
            <a:avLst/>
          </a:prstGeom>
          <a:solidFill>
            <a:schemeClr val="bg1"/>
          </a:solidFill>
          <a:ln w="12700" cmpd="sng">
            <a:noFill/>
            <a:prstDash val="solid"/>
            <a:headEnd type="none" w="med" len="med"/>
            <a:tailEnd type="none" w="med" len="med"/>
          </a:ln>
        </p:spPr>
        <p:txBody>
          <a:bodyPr vert="horz" wrap="square" lIns="116308" tIns="76431" rIns="116308" bIns="76431" anchor="t">
            <a:spAutoFit/>
          </a:bodyPr>
          <a:lstStyle/>
          <a:p>
            <a:pPr>
              <a:lnSpc>
                <a:spcPct val="110000"/>
              </a:lnSpc>
              <a:spcAft>
                <a:spcPct val="35000"/>
              </a:spcAft>
              <a:buNone/>
            </a:pPr>
            <a:endParaRPr sz="2030" b="1" i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2" name="椭圆 11"/>
          <p:cNvSpPr>
            <a:spLocks noGrp="1"/>
          </p:cNvSpPr>
          <p:nvPr/>
        </p:nvSpPr>
        <p:spPr>
          <a:xfrm>
            <a:off x="8481396" y="1376"/>
            <a:ext cx="856321" cy="662828"/>
          </a:xfrm>
          <a:prstGeom prst="ellipse">
            <a:avLst/>
          </a:prstGeom>
          <a:solidFill>
            <a:sysClr val="window" lastClr="FFFFFF"/>
          </a:solidFill>
          <a:ln w="12700" cmpd="sng">
            <a:noFill/>
            <a:prstDash val="solid"/>
            <a:headEnd type="none" w="med" len="med"/>
            <a:tailEnd type="none" w="med" len="med"/>
          </a:ln>
        </p:spPr>
        <p:txBody>
          <a:bodyPr vert="horz" wrap="square" lIns="116308" tIns="76431" rIns="116308" bIns="76431" anchor="t">
            <a:spAutoFit/>
          </a:bodyPr>
          <a:lstStyle>
            <a:lvl1pPr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1pPr>
            <a:lvl2pPr marL="4572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2pPr>
            <a:lvl3pPr marL="9144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3pPr>
            <a:lvl4pPr marL="13716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4pPr>
            <a:lvl5pPr marL="18288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5pPr>
            <a:lvl6pPr marL="22860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6pPr>
            <a:lvl7pPr marL="27432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7pPr>
            <a:lvl8pPr marL="32004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8pPr>
            <a:lvl9pPr marL="36576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9pPr>
          </a:lstStyle>
          <a:p>
            <a:pPr>
              <a:lnSpc>
                <a:spcPct val="110000"/>
              </a:lnSpc>
              <a:spcAft>
                <a:spcPct val="35000"/>
              </a:spcAft>
              <a:buNone/>
            </a:pPr>
            <a:endParaRPr sz="203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直接连接符 19"/>
          <p:cNvSpPr>
            <a:spLocks noGrp="1"/>
          </p:cNvSpPr>
          <p:nvPr/>
        </p:nvSpPr>
        <p:spPr>
          <a:xfrm>
            <a:off x="0" y="773755"/>
            <a:ext cx="12192000" cy="0"/>
          </a:xfrm>
          <a:prstGeom prst="line">
            <a:avLst/>
          </a:prstGeom>
          <a:ln w="76200">
            <a:solidFill>
              <a:srgbClr val="325F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" name="副标题 8"/>
          <p:cNvSpPr>
            <a:spLocks noGrp="1"/>
          </p:cNvSpPr>
          <p:nvPr>
            <p:ph type="subTitle" idx="1" hasCustomPrompt="1"/>
          </p:nvPr>
        </p:nvSpPr>
        <p:spPr>
          <a:xfrm>
            <a:off x="2804409" y="4695487"/>
            <a:ext cx="7113129" cy="480151"/>
          </a:xfrm>
          <a:prstGeom prst="rect">
            <a:avLst/>
          </a:prstGeom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rgbClr val="325FA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lvl1pPr>
            <a:lvl2pPr marL="422275" indent="0" algn="ctr">
              <a:buNone/>
              <a:defRPr/>
            </a:lvl2pPr>
            <a:lvl3pPr marL="843915" indent="0" algn="ctr">
              <a:buNone/>
              <a:defRPr/>
            </a:lvl3pPr>
            <a:lvl4pPr marL="1266190" indent="0" algn="ctr">
              <a:buNone/>
              <a:defRPr/>
            </a:lvl4pPr>
            <a:lvl5pPr marL="1688465" indent="0" algn="ctr">
              <a:buNone/>
              <a:defRPr/>
            </a:lvl5pPr>
            <a:lvl6pPr marL="2110105" indent="0" algn="ctr">
              <a:buNone/>
              <a:defRPr/>
            </a:lvl6pPr>
            <a:lvl7pPr marL="2532380" indent="0" algn="ctr">
              <a:buNone/>
              <a:defRPr/>
            </a:lvl7pPr>
            <a:lvl8pPr marL="2954020" indent="0" algn="ctr">
              <a:buNone/>
              <a:defRPr/>
            </a:lvl8pPr>
            <a:lvl9pPr marL="3376295" indent="0" algn="ctr">
              <a:buNone/>
              <a:defRPr/>
            </a:lvl9pPr>
          </a:lstStyle>
          <a:p>
            <a:r>
              <a:t>汇报人：                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0" hasCustomPrompt="1"/>
          </p:nvPr>
        </p:nvSpPr>
        <p:spPr>
          <a:xfrm>
            <a:off x="4510356" y="5263824"/>
            <a:ext cx="5407182" cy="48015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 b="1">
                <a:solidFill>
                  <a:srgbClr val="325FA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lvl1pPr>
          </a:lstStyle>
          <a:p>
            <a:r>
              <a:t>分总体/系统：</a:t>
            </a:r>
          </a:p>
        </p:txBody>
      </p:sp>
      <p:pic>
        <p:nvPicPr>
          <p:cNvPr id="35" name="图像"/>
          <p:cNvPicPr>
            <a:picLocks noChangeAspect="1"/>
          </p:cNvPicPr>
          <p:nvPr/>
        </p:nvPicPr>
        <p:blipFill>
          <a:blip r:embed="rId3"/>
          <a:srcRect r="81262"/>
          <a:stretch>
            <a:fillRect/>
          </a:stretch>
        </p:blipFill>
        <p:spPr>
          <a:xfrm>
            <a:off x="723195" y="-2540"/>
            <a:ext cx="635070" cy="721360"/>
          </a:xfrm>
          <a:prstGeom prst="rect">
            <a:avLst/>
          </a:prstGeom>
          <a:ln w="12700" cap="flat">
            <a:noFill/>
            <a:miter/>
          </a:ln>
        </p:spPr>
      </p:pic>
      <p:pic>
        <p:nvPicPr>
          <p:cNvPr id="36" name="图像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" y="-2540"/>
            <a:ext cx="708019" cy="721360"/>
          </a:xfrm>
          <a:prstGeom prst="rect">
            <a:avLst/>
          </a:prstGeom>
          <a:ln w="12700" cap="flat">
            <a:noFill/>
            <a:miter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子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/>
        </p:nvSpPr>
        <p:spPr>
          <a:xfrm>
            <a:off x="1576114" y="1830"/>
            <a:ext cx="9252884" cy="839833"/>
          </a:xfrm>
          <a:prstGeom prst="rect">
            <a:avLst/>
          </a:prstGeom>
        </p:spPr>
        <p:txBody>
          <a:bodyPr anchor="ctr"/>
          <a:lstStyle>
            <a:lvl1pPr algn="ct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黑体"/>
                <a:ea typeface="黑体"/>
                <a:cs typeface="黑体"/>
              </a:defRPr>
            </a:lvl1pPr>
            <a:lvl2pPr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2pPr>
            <a:lvl3pPr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3pPr>
            <a:lvl4pPr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4pPr>
            <a:lvl5pPr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5pPr>
            <a:lvl6pPr marL="457200"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6pPr>
            <a:lvl7pPr marL="914400"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7pPr>
            <a:lvl8pPr marL="1371600"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8pPr>
            <a:lvl9pPr marL="1828800"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9pPr>
          </a:lstStyle>
          <a:p>
            <a:endParaRPr sz="2955" kern="0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1078030" y="116530"/>
            <a:ext cx="9811351" cy="573936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3200" baseline="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lvl1pPr>
          </a:lstStyle>
          <a:p/>
        </p:txBody>
      </p:sp>
      <p:sp>
        <p:nvSpPr>
          <p:cNvPr id="4" name="直接连接符 3"/>
          <p:cNvSpPr>
            <a:spLocks noGrp="1"/>
          </p:cNvSpPr>
          <p:nvPr/>
        </p:nvSpPr>
        <p:spPr>
          <a:xfrm>
            <a:off x="0" y="773755"/>
            <a:ext cx="12192000" cy="0"/>
          </a:xfrm>
          <a:prstGeom prst="line">
            <a:avLst/>
          </a:prstGeom>
          <a:ln w="76200">
            <a:solidFill>
              <a:srgbClr val="325F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" name="椭圆 10"/>
          <p:cNvSpPr>
            <a:spLocks noGrp="1"/>
          </p:cNvSpPr>
          <p:nvPr/>
        </p:nvSpPr>
        <p:spPr>
          <a:xfrm>
            <a:off x="10329545" y="15875"/>
            <a:ext cx="1851660" cy="703286"/>
          </a:xfrm>
          <a:prstGeom prst="ellipse">
            <a:avLst/>
          </a:prstGeom>
          <a:solidFill>
            <a:schemeClr val="bg1"/>
          </a:solidFill>
          <a:ln w="12700" cmpd="sng">
            <a:noFill/>
            <a:prstDash val="solid"/>
            <a:headEnd type="none" w="med" len="med"/>
            <a:tailEnd type="none" w="med" len="med"/>
          </a:ln>
        </p:spPr>
        <p:txBody>
          <a:bodyPr vert="horz" wrap="square" lIns="116308" tIns="76431" rIns="116308" bIns="76431" anchor="t">
            <a:spAutoFit/>
          </a:bodyPr>
          <a:lstStyle/>
          <a:p>
            <a:pPr>
              <a:lnSpc>
                <a:spcPct val="110000"/>
              </a:lnSpc>
              <a:spcAft>
                <a:spcPct val="35000"/>
              </a:spcAft>
              <a:buNone/>
            </a:pPr>
            <a:r>
              <a:rPr sz="2030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90204"/>
                <a:ea typeface="Arial" panose="020B0604020202090204"/>
                <a:cs typeface="Arial" panose="020B0604020202090204"/>
              </a:rPr>
              <a:t>IP-SAFE</a:t>
            </a:r>
            <a:endParaRPr sz="2030" b="1" i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子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/>
        </p:nvSpPr>
        <p:spPr>
          <a:xfrm>
            <a:off x="1576115" y="1834"/>
            <a:ext cx="9252884" cy="839833"/>
          </a:xfrm>
          <a:prstGeom prst="rect">
            <a:avLst/>
          </a:prstGeom>
        </p:spPr>
        <p:txBody>
          <a:bodyPr anchor="ctr"/>
          <a:lstStyle>
            <a:lvl1pPr algn="ct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黑体"/>
                <a:ea typeface="黑体"/>
                <a:cs typeface="黑体"/>
              </a:defRPr>
            </a:lvl1pPr>
            <a:lvl2pPr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2pPr>
            <a:lvl3pPr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3pPr>
            <a:lvl4pPr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4pPr>
            <a:lvl5pPr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5pPr>
            <a:lvl6pPr marL="457200"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6pPr>
            <a:lvl7pPr marL="914400"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7pPr>
            <a:lvl8pPr marL="1371600"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8pPr>
            <a:lvl9pPr marL="1828800" algn="r">
              <a:spcBef>
                <a:spcPct val="0"/>
              </a:spcBef>
              <a:spcAft>
                <a:spcPct val="0"/>
              </a:spcAft>
              <a:buNone/>
              <a:defRPr sz="3200" b="1">
                <a:solidFill>
                  <a:schemeClr val="bg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9pPr>
          </a:lstStyle>
          <a:p>
            <a:endParaRPr sz="2215" kern="0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1693670" y="18016"/>
            <a:ext cx="8516383" cy="710746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2400" baseline="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lvl1pPr>
          </a:lstStyle>
          <a:p/>
        </p:txBody>
      </p:sp>
      <p:sp>
        <p:nvSpPr>
          <p:cNvPr id="4" name="直接连接符 3"/>
          <p:cNvSpPr>
            <a:spLocks noGrp="1"/>
          </p:cNvSpPr>
          <p:nvPr/>
        </p:nvSpPr>
        <p:spPr>
          <a:xfrm>
            <a:off x="0" y="773755"/>
            <a:ext cx="12192000" cy="0"/>
          </a:xfrm>
          <a:prstGeom prst="line">
            <a:avLst/>
          </a:prstGeom>
          <a:ln w="76200">
            <a:solidFill>
              <a:srgbClr val="325F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" name="文本占位符 2"/>
          <p:cNvSpPr>
            <a:spLocks noGrp="1"/>
          </p:cNvSpPr>
          <p:nvPr>
            <p:ph type="body" idx="10"/>
          </p:nvPr>
        </p:nvSpPr>
        <p:spPr>
          <a:xfrm>
            <a:off x="709083" y="918905"/>
            <a:ext cx="10762208" cy="5445858"/>
          </a:xfrm>
          <a:prstGeom prst="rect">
            <a:avLst/>
          </a:prstGeom>
          <a:ln w="3175" cmpd="sng">
            <a:solidFill>
              <a:srgbClr val="0066CC"/>
            </a:solidFill>
            <a:prstDash val="solid"/>
          </a:ln>
        </p:spPr>
        <p:txBody>
          <a:bodyPr/>
          <a:lstStyle>
            <a:lvl1pPr>
              <a:buClr>
                <a:srgbClr val="FF0000"/>
              </a:buClr>
              <a:buFont typeface="Wingdings" panose="05000000000000000000"/>
              <a:buChar char="p"/>
              <a:defRPr sz="1350">
                <a:latin typeface="黑体"/>
                <a:ea typeface="黑体"/>
                <a:cs typeface="黑体"/>
              </a:defRPr>
            </a:lvl1pPr>
            <a:lvl2pPr>
              <a:buClr>
                <a:srgbClr val="FF0000"/>
              </a:buClr>
              <a:buFont typeface="Wingdings" panose="05000000000000000000"/>
              <a:buChar char="p"/>
              <a:defRPr sz="1350">
                <a:latin typeface="黑体"/>
                <a:ea typeface="黑体"/>
                <a:cs typeface="黑体"/>
              </a:defRPr>
            </a:lvl2pPr>
            <a:lvl3pPr>
              <a:buClr>
                <a:srgbClr val="FF0000"/>
              </a:buClr>
              <a:buFont typeface="Wingdings" panose="05000000000000000000"/>
              <a:buChar char="p"/>
              <a:defRPr sz="1350">
                <a:latin typeface="黑体"/>
                <a:ea typeface="黑体"/>
                <a:cs typeface="黑体"/>
              </a:defRPr>
            </a:lvl3pPr>
            <a:lvl4pPr>
              <a:buClr>
                <a:srgbClr val="FF0000"/>
              </a:buClr>
              <a:buFont typeface="Wingdings" panose="05000000000000000000"/>
              <a:buChar char="p"/>
              <a:defRPr sz="1350">
                <a:latin typeface="黑体"/>
                <a:ea typeface="黑体"/>
                <a:cs typeface="黑体"/>
              </a:defRPr>
            </a:lvl4pPr>
            <a:lvl5pPr>
              <a:buClr>
                <a:srgbClr val="FF0000"/>
              </a:buClr>
              <a:buFont typeface="Wingdings" panose="05000000000000000000"/>
              <a:buChar char="p"/>
              <a:defRPr sz="1350">
                <a:latin typeface="黑体"/>
                <a:ea typeface="黑体"/>
                <a:cs typeface="黑体"/>
              </a:defRPr>
            </a:lvl5pPr>
          </a:lstStyle>
          <a:p>
            <a:pPr lvl="0">
              <a:buNone/>
            </a:pPr>
            <a:r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3.tiff"/><Relationship Id="rId4" Type="http://schemas.openxmlformats.org/officeDocument/2006/relationships/image" Target="../media/image2.tiff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image" Target="../media/image3.tiff"/><Relationship Id="rId4" Type="http://schemas.openxmlformats.org/officeDocument/2006/relationships/image" Target="../media/image2.tiff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Grp="1"/>
          </p:cNvSpPr>
          <p:nvPr/>
        </p:nvSpPr>
        <p:spPr>
          <a:xfrm>
            <a:off x="0" y="6430377"/>
            <a:ext cx="12192000" cy="510709"/>
          </a:xfrm>
          <a:prstGeom prst="rect">
            <a:avLst/>
          </a:prstGeom>
          <a:solidFill>
            <a:srgbClr val="325FAF"/>
          </a:solidFill>
          <a:ln w="12700" cmpd="sng">
            <a:solidFill>
              <a:schemeClr val="bg2"/>
            </a:solidFill>
            <a:prstDash val="solid"/>
            <a:headEnd type="none" w="med" len="med"/>
            <a:tailEnd type="none" w="med" len="med"/>
          </a:ln>
        </p:spPr>
        <p:txBody>
          <a:bodyPr vert="horz" wrap="square" lIns="126000" tIns="82800" rIns="126000" bIns="82800" anchor="t">
            <a:spAutoFit/>
          </a:bodyPr>
          <a:lstStyle/>
          <a:p>
            <a:pPr marL="0" marR="0" indent="0" algn="l" defTabSz="914400">
              <a:lnSpc>
                <a:spcPct val="11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</a:pPr>
            <a:endParaRPr sz="2200" b="1" i="0" u="none" cap="none" baseline="0">
              <a:ln>
                <a:noFill/>
              </a:ln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7" name="椭圆 16"/>
          <p:cNvSpPr>
            <a:spLocks noGrp="1"/>
          </p:cNvSpPr>
          <p:nvPr/>
        </p:nvSpPr>
        <p:spPr>
          <a:xfrm>
            <a:off x="10438637" y="-1"/>
            <a:ext cx="1063503" cy="662828"/>
          </a:xfrm>
          <a:prstGeom prst="ellipse">
            <a:avLst/>
          </a:prstGeom>
          <a:solidFill>
            <a:schemeClr val="bg1"/>
          </a:solidFill>
          <a:ln w="12700" cmpd="sng">
            <a:noFill/>
            <a:prstDash val="solid"/>
            <a:headEnd type="none" w="med" len="med"/>
            <a:tailEnd type="none" w="med" len="med"/>
          </a:ln>
        </p:spPr>
        <p:txBody>
          <a:bodyPr vert="horz" wrap="square" lIns="116308" tIns="76431" rIns="116308" bIns="76431" anchor="t">
            <a:spAutoFit/>
          </a:bodyPr>
          <a:lstStyle/>
          <a:p>
            <a:pPr>
              <a:lnSpc>
                <a:spcPct val="110000"/>
              </a:lnSpc>
              <a:spcAft>
                <a:spcPct val="35000"/>
              </a:spcAft>
              <a:buNone/>
            </a:pPr>
            <a:endParaRPr sz="203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" name="椭圆 6"/>
          <p:cNvSpPr>
            <a:spLocks noGrp="1"/>
          </p:cNvSpPr>
          <p:nvPr/>
        </p:nvSpPr>
        <p:spPr>
          <a:xfrm>
            <a:off x="8481396" y="1376"/>
            <a:ext cx="856321" cy="662828"/>
          </a:xfrm>
          <a:prstGeom prst="ellipse">
            <a:avLst/>
          </a:prstGeom>
          <a:solidFill>
            <a:sysClr val="window" lastClr="FFFFFF"/>
          </a:solidFill>
          <a:ln w="12700" cmpd="sng">
            <a:noFill/>
            <a:prstDash val="solid"/>
            <a:headEnd type="none" w="med" len="med"/>
            <a:tailEnd type="none" w="med" len="med"/>
          </a:ln>
        </p:spPr>
        <p:txBody>
          <a:bodyPr vert="horz" wrap="square" lIns="116308" tIns="76431" rIns="116308" bIns="76431" anchor="t">
            <a:spAutoFit/>
          </a:bodyPr>
          <a:lstStyle>
            <a:lvl1pPr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1pPr>
            <a:lvl2pPr marL="4572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2pPr>
            <a:lvl3pPr marL="9144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3pPr>
            <a:lvl4pPr marL="13716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4pPr>
            <a:lvl5pPr marL="18288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5pPr>
            <a:lvl6pPr marL="22860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6pPr>
            <a:lvl7pPr marL="27432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7pPr>
            <a:lvl8pPr marL="32004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8pPr>
            <a:lvl9pPr marL="36576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9pPr>
          </a:lstStyle>
          <a:p>
            <a:pPr>
              <a:lnSpc>
                <a:spcPct val="110000"/>
              </a:lnSpc>
              <a:spcAft>
                <a:spcPct val="35000"/>
              </a:spcAft>
              <a:buNone/>
            </a:pPr>
            <a:endParaRPr sz="203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椭圆 9"/>
          <p:cNvSpPr>
            <a:spLocks noGrp="1"/>
          </p:cNvSpPr>
          <p:nvPr/>
        </p:nvSpPr>
        <p:spPr>
          <a:xfrm>
            <a:off x="10201723" y="10384"/>
            <a:ext cx="1053933" cy="662828"/>
          </a:xfrm>
          <a:prstGeom prst="ellipse">
            <a:avLst/>
          </a:prstGeom>
          <a:solidFill>
            <a:sysClr val="window" lastClr="FFFFFF"/>
          </a:solidFill>
          <a:ln w="12700" cmpd="sng">
            <a:noFill/>
            <a:prstDash val="solid"/>
            <a:headEnd type="none" w="med" len="med"/>
            <a:tailEnd type="none" w="med" len="med"/>
          </a:ln>
        </p:spPr>
        <p:txBody>
          <a:bodyPr vert="horz" wrap="square" lIns="116308" tIns="76431" rIns="116308" bIns="76431" anchor="t">
            <a:spAutoFit/>
          </a:bodyPr>
          <a:lstStyle>
            <a:lvl1pPr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1pPr>
            <a:lvl2pPr marL="4572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2pPr>
            <a:lvl3pPr marL="9144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3pPr>
            <a:lvl4pPr marL="13716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4pPr>
            <a:lvl5pPr marL="18288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5pPr>
            <a:lvl6pPr marL="22860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6pPr>
            <a:lvl7pPr marL="27432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7pPr>
            <a:lvl8pPr marL="32004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8pPr>
            <a:lvl9pPr marL="36576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9pPr>
          </a:lstStyle>
          <a:p>
            <a:pPr>
              <a:lnSpc>
                <a:spcPct val="110000"/>
              </a:lnSpc>
              <a:spcAft>
                <a:spcPct val="35000"/>
              </a:spcAft>
              <a:buNone/>
            </a:pPr>
            <a:endParaRPr sz="203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6"/>
          <p:cNvSpPr>
            <a:spLocks noGrp="1"/>
          </p:cNvSpPr>
          <p:nvPr/>
        </p:nvSpPr>
        <p:spPr>
          <a:xfrm>
            <a:off x="11587225" y="6493531"/>
            <a:ext cx="373820" cy="31931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endParaRPr sz="1475" b="1" i="1">
              <a:solidFill>
                <a:schemeClr val="bg1"/>
              </a:solidFill>
              <a:latin typeface="Arial Narrow" panose="020B0606020202030204"/>
              <a:ea typeface="Arial Narrow" panose="020B0606020202030204"/>
              <a:cs typeface="Arial Narrow" panose="020B0606020202030204"/>
            </a:endParaRPr>
          </a:p>
        </p:txBody>
      </p:sp>
      <p:sp>
        <p:nvSpPr>
          <p:cNvPr id="11" name="直接连接符 10"/>
          <p:cNvSpPr>
            <a:spLocks noGrp="1"/>
          </p:cNvSpPr>
          <p:nvPr/>
        </p:nvSpPr>
        <p:spPr>
          <a:xfrm>
            <a:off x="0" y="773755"/>
            <a:ext cx="12192000" cy="0"/>
          </a:xfrm>
          <a:prstGeom prst="line">
            <a:avLst/>
          </a:prstGeom>
          <a:ln w="76200">
            <a:solidFill>
              <a:srgbClr val="325F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/>
        </p:txBody>
      </p:sp>
      <p:pic>
        <p:nvPicPr>
          <p:cNvPr id="30" name="图像"/>
          <p:cNvPicPr>
            <a:picLocks noChangeAspect="1"/>
          </p:cNvPicPr>
          <p:nvPr/>
        </p:nvPicPr>
        <p:blipFill>
          <a:blip r:embed="rId4"/>
          <a:srcRect r="81262"/>
          <a:stretch>
            <a:fillRect/>
          </a:stretch>
        </p:blipFill>
        <p:spPr>
          <a:xfrm>
            <a:off x="723195" y="-2540"/>
            <a:ext cx="635070" cy="721360"/>
          </a:xfrm>
          <a:prstGeom prst="rect">
            <a:avLst/>
          </a:prstGeom>
          <a:ln w="12700" cap="flat">
            <a:noFill/>
            <a:miter/>
          </a:ln>
        </p:spPr>
      </p:pic>
      <p:pic>
        <p:nvPicPr>
          <p:cNvPr id="31" name="图像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" y="-2540"/>
            <a:ext cx="708019" cy="721360"/>
          </a:xfrm>
          <a:prstGeom prst="rect">
            <a:avLst/>
          </a:prstGeom>
          <a:ln w="12700" cap="flat">
            <a:noFill/>
            <a:miter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/>
  <p:txStyles>
    <p:titleStyle>
      <a:lvl1pPr algn="r">
        <a:spcBef>
          <a:spcPct val="0"/>
        </a:spcBef>
        <a:spcAft>
          <a:spcPct val="0"/>
        </a:spcAft>
        <a:buNone/>
        <a:defRPr sz="2955" b="1">
          <a:solidFill>
            <a:schemeClr val="bg1"/>
          </a:solidFill>
          <a:latin typeface="+mj-lt"/>
          <a:ea typeface="+mj-lt"/>
          <a:cs typeface="+mj-lt"/>
        </a:defRPr>
      </a:lvl1pPr>
      <a:lvl2pPr algn="r">
        <a:spcBef>
          <a:spcPct val="0"/>
        </a:spcBef>
        <a:spcAft>
          <a:spcPct val="0"/>
        </a:spcAft>
        <a:buNone/>
        <a:defRPr sz="2955" b="1">
          <a:solidFill>
            <a:schemeClr val="bg1"/>
          </a:solidFill>
          <a:latin typeface="Arial" panose="020B0604020202090204"/>
          <a:ea typeface="Arial" panose="020B0604020202090204"/>
          <a:cs typeface="Arial" panose="020B0604020202090204"/>
        </a:defRPr>
      </a:lvl2pPr>
      <a:lvl3pPr algn="r">
        <a:spcBef>
          <a:spcPct val="0"/>
        </a:spcBef>
        <a:spcAft>
          <a:spcPct val="0"/>
        </a:spcAft>
        <a:buNone/>
        <a:defRPr sz="2955" b="1">
          <a:solidFill>
            <a:schemeClr val="bg1"/>
          </a:solidFill>
          <a:latin typeface="Arial" panose="020B0604020202090204"/>
          <a:ea typeface="Arial" panose="020B0604020202090204"/>
          <a:cs typeface="Arial" panose="020B0604020202090204"/>
        </a:defRPr>
      </a:lvl3pPr>
      <a:lvl4pPr algn="r">
        <a:spcBef>
          <a:spcPct val="0"/>
        </a:spcBef>
        <a:spcAft>
          <a:spcPct val="0"/>
        </a:spcAft>
        <a:buNone/>
        <a:defRPr sz="2955" b="1">
          <a:solidFill>
            <a:schemeClr val="bg1"/>
          </a:solidFill>
          <a:latin typeface="Arial" panose="020B0604020202090204"/>
          <a:ea typeface="Arial" panose="020B0604020202090204"/>
          <a:cs typeface="Arial" panose="020B0604020202090204"/>
        </a:defRPr>
      </a:lvl4pPr>
      <a:lvl5pPr algn="r">
        <a:spcBef>
          <a:spcPct val="0"/>
        </a:spcBef>
        <a:spcAft>
          <a:spcPct val="0"/>
        </a:spcAft>
        <a:buNone/>
        <a:defRPr sz="2955" b="1">
          <a:solidFill>
            <a:schemeClr val="bg1"/>
          </a:solidFill>
          <a:latin typeface="Arial" panose="020B0604020202090204"/>
          <a:ea typeface="Arial" panose="020B0604020202090204"/>
          <a:cs typeface="Arial" panose="020B0604020202090204"/>
        </a:defRPr>
      </a:lvl5pPr>
      <a:lvl6pPr marL="422275" algn="r">
        <a:spcBef>
          <a:spcPct val="0"/>
        </a:spcBef>
        <a:spcAft>
          <a:spcPct val="0"/>
        </a:spcAft>
        <a:buNone/>
        <a:defRPr sz="2955" b="1">
          <a:solidFill>
            <a:schemeClr val="bg1"/>
          </a:solidFill>
          <a:latin typeface="Arial" panose="020B0604020202090204"/>
          <a:ea typeface="Arial" panose="020B0604020202090204"/>
          <a:cs typeface="Arial" panose="020B0604020202090204"/>
        </a:defRPr>
      </a:lvl6pPr>
      <a:lvl7pPr marL="843915" algn="r">
        <a:spcBef>
          <a:spcPct val="0"/>
        </a:spcBef>
        <a:spcAft>
          <a:spcPct val="0"/>
        </a:spcAft>
        <a:buNone/>
        <a:defRPr sz="2955" b="1">
          <a:solidFill>
            <a:schemeClr val="bg1"/>
          </a:solidFill>
          <a:latin typeface="Arial" panose="020B0604020202090204"/>
          <a:ea typeface="Arial" panose="020B0604020202090204"/>
          <a:cs typeface="Arial" panose="020B0604020202090204"/>
        </a:defRPr>
      </a:lvl7pPr>
      <a:lvl8pPr marL="1266190" algn="r">
        <a:spcBef>
          <a:spcPct val="0"/>
        </a:spcBef>
        <a:spcAft>
          <a:spcPct val="0"/>
        </a:spcAft>
        <a:buNone/>
        <a:defRPr sz="2955" b="1">
          <a:solidFill>
            <a:schemeClr val="bg1"/>
          </a:solidFill>
          <a:latin typeface="Arial" panose="020B0604020202090204"/>
          <a:ea typeface="Arial" panose="020B0604020202090204"/>
          <a:cs typeface="Arial" panose="020B0604020202090204"/>
        </a:defRPr>
      </a:lvl8pPr>
      <a:lvl9pPr marL="1688465" algn="r">
        <a:spcBef>
          <a:spcPct val="0"/>
        </a:spcBef>
        <a:spcAft>
          <a:spcPct val="0"/>
        </a:spcAft>
        <a:buNone/>
        <a:defRPr sz="2955" b="1">
          <a:solidFill>
            <a:schemeClr val="bg1"/>
          </a:solidFill>
          <a:latin typeface="Arial" panose="020B0604020202090204"/>
          <a:ea typeface="Arial" panose="020B0604020202090204"/>
          <a:cs typeface="Arial" panose="020B0604020202090204"/>
        </a:defRPr>
      </a:lvl9pPr>
    </p:titleStyle>
    <p:bodyStyle>
      <a:lvl1pPr marL="316230" indent="-316230" algn="l">
        <a:spcBef>
          <a:spcPct val="20000"/>
        </a:spcBef>
        <a:spcAft>
          <a:spcPct val="0"/>
        </a:spcAft>
        <a:buClr>
          <a:srgbClr val="F1AF00"/>
        </a:buClr>
        <a:buChar char="•"/>
        <a:defRPr sz="2215" b="1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63525" algn="l">
        <a:spcBef>
          <a:spcPct val="20000"/>
        </a:spcBef>
        <a:spcAft>
          <a:spcPct val="0"/>
        </a:spcAft>
        <a:buClr>
          <a:srgbClr val="F1AF00"/>
        </a:buClr>
        <a:buFont typeface="Arial" panose="020B0604020202090204"/>
        <a:buChar char="–"/>
        <a:defRPr sz="1940">
          <a:solidFill>
            <a:srgbClr val="00338F"/>
          </a:solidFill>
          <a:latin typeface="+mn-lt"/>
          <a:ea typeface="+mn-lt"/>
          <a:cs typeface="+mn-lt"/>
        </a:defRPr>
      </a:lvl2pPr>
      <a:lvl3pPr marL="1055370" indent="-210820" algn="l">
        <a:spcBef>
          <a:spcPct val="20000"/>
        </a:spcBef>
        <a:spcAft>
          <a:spcPct val="0"/>
        </a:spcAft>
        <a:buClr>
          <a:srgbClr val="F1AF00"/>
        </a:buClr>
        <a:buFont typeface="Wingdings" panose="05000000000000000000"/>
        <a:buChar char="§"/>
        <a:defRPr sz="1755">
          <a:solidFill>
            <a:srgbClr val="00338F"/>
          </a:solidFill>
          <a:latin typeface="+mn-lt"/>
          <a:ea typeface="+mn-lt"/>
          <a:cs typeface="+mn-lt"/>
        </a:defRPr>
      </a:lvl3pPr>
      <a:lvl4pPr marL="1477010" indent="-210820" algn="l">
        <a:spcBef>
          <a:spcPct val="20000"/>
        </a:spcBef>
        <a:spcAft>
          <a:spcPct val="0"/>
        </a:spcAft>
        <a:buClr>
          <a:srgbClr val="F1AF00"/>
        </a:buClr>
        <a:buChar char="•"/>
        <a:defRPr sz="1845" i="1">
          <a:solidFill>
            <a:srgbClr val="00338F"/>
          </a:solidFill>
          <a:latin typeface="+mn-lt"/>
          <a:ea typeface="+mn-lt"/>
          <a:cs typeface="+mn-lt"/>
        </a:defRPr>
      </a:lvl4pPr>
      <a:lvl5pPr marL="1899285" indent="-210820" algn="l">
        <a:spcBef>
          <a:spcPct val="20000"/>
        </a:spcBef>
        <a:spcAft>
          <a:spcPct val="0"/>
        </a:spcAft>
        <a:buClr>
          <a:srgbClr val="F1AF00"/>
        </a:buClr>
        <a:buChar char="o"/>
        <a:defRPr sz="1475">
          <a:solidFill>
            <a:srgbClr val="00338F"/>
          </a:solidFill>
          <a:latin typeface="+mn-lt"/>
          <a:ea typeface="+mn-lt"/>
          <a:cs typeface="+mn-lt"/>
        </a:defRPr>
      </a:lvl5pPr>
      <a:lvl6pPr marL="2320925" indent="-210820" algn="l">
        <a:spcBef>
          <a:spcPct val="20000"/>
        </a:spcBef>
        <a:spcAft>
          <a:spcPct val="0"/>
        </a:spcAft>
        <a:buClr>
          <a:srgbClr val="F1AF00"/>
        </a:buClr>
        <a:buChar char="o"/>
        <a:defRPr sz="1475">
          <a:solidFill>
            <a:srgbClr val="00338F"/>
          </a:solidFill>
          <a:latin typeface="+mn-lt"/>
          <a:ea typeface="+mn-lt"/>
          <a:cs typeface="+mn-lt"/>
        </a:defRPr>
      </a:lvl6pPr>
      <a:lvl7pPr marL="2743200" indent="-210820" algn="l">
        <a:spcBef>
          <a:spcPct val="20000"/>
        </a:spcBef>
        <a:spcAft>
          <a:spcPct val="0"/>
        </a:spcAft>
        <a:buClr>
          <a:srgbClr val="F1AF00"/>
        </a:buClr>
        <a:buChar char="o"/>
        <a:defRPr sz="1475">
          <a:solidFill>
            <a:srgbClr val="00338F"/>
          </a:solidFill>
          <a:latin typeface="+mn-lt"/>
          <a:ea typeface="+mn-lt"/>
          <a:cs typeface="+mn-lt"/>
        </a:defRPr>
      </a:lvl7pPr>
      <a:lvl8pPr marL="3165475" indent="-210820" algn="l">
        <a:spcBef>
          <a:spcPct val="20000"/>
        </a:spcBef>
        <a:spcAft>
          <a:spcPct val="0"/>
        </a:spcAft>
        <a:buClr>
          <a:srgbClr val="F1AF00"/>
        </a:buClr>
        <a:buChar char="o"/>
        <a:defRPr sz="1475">
          <a:solidFill>
            <a:srgbClr val="00338F"/>
          </a:solidFill>
          <a:latin typeface="+mn-lt"/>
          <a:ea typeface="+mn-lt"/>
          <a:cs typeface="+mn-lt"/>
        </a:defRPr>
      </a:lvl8pPr>
      <a:lvl9pPr marL="3587115" indent="-210820" algn="l">
        <a:spcBef>
          <a:spcPct val="20000"/>
        </a:spcBef>
        <a:spcAft>
          <a:spcPct val="0"/>
        </a:spcAft>
        <a:buClr>
          <a:srgbClr val="F1AF00"/>
        </a:buClr>
        <a:buChar char="o"/>
        <a:defRPr sz="1475">
          <a:solidFill>
            <a:srgbClr val="00338F"/>
          </a:solidFill>
          <a:latin typeface="+mn-lt"/>
          <a:ea typeface="+mn-lt"/>
          <a:cs typeface="+mn-lt"/>
        </a:defRPr>
      </a:lvl9pPr>
    </p:bodyStyle>
    <p:otherStyle>
      <a:lvl1pPr marL="0" algn="l" defTabSz="843915">
        <a:buNone/>
        <a:defRPr sz="1660" kern="1200">
          <a:solidFill>
            <a:schemeClr val="tx1"/>
          </a:solidFill>
          <a:latin typeface="+mn-lt"/>
          <a:ea typeface="+mn-lt"/>
          <a:cs typeface="+mn-lt"/>
        </a:defRPr>
      </a:lvl1pPr>
      <a:lvl2pPr marL="422275" algn="l" defTabSz="843915">
        <a:buNone/>
        <a:defRPr sz="1660" kern="1200">
          <a:solidFill>
            <a:schemeClr val="tx1"/>
          </a:solidFill>
          <a:latin typeface="+mn-lt"/>
          <a:ea typeface="+mn-lt"/>
          <a:cs typeface="+mn-lt"/>
        </a:defRPr>
      </a:lvl2pPr>
      <a:lvl3pPr marL="843915" algn="l" defTabSz="843915">
        <a:buNone/>
        <a:defRPr sz="1660" kern="1200">
          <a:solidFill>
            <a:schemeClr val="tx1"/>
          </a:solidFill>
          <a:latin typeface="+mn-lt"/>
          <a:ea typeface="+mn-lt"/>
          <a:cs typeface="+mn-lt"/>
        </a:defRPr>
      </a:lvl3pPr>
      <a:lvl4pPr marL="1266190" algn="l" defTabSz="843915">
        <a:buNone/>
        <a:defRPr sz="1660" kern="1200">
          <a:solidFill>
            <a:schemeClr val="tx1"/>
          </a:solidFill>
          <a:latin typeface="+mn-lt"/>
          <a:ea typeface="+mn-lt"/>
          <a:cs typeface="+mn-lt"/>
        </a:defRPr>
      </a:lvl4pPr>
      <a:lvl5pPr marL="1688465" algn="l" defTabSz="843915">
        <a:buNone/>
        <a:defRPr sz="1660" kern="1200">
          <a:solidFill>
            <a:schemeClr val="tx1"/>
          </a:solidFill>
          <a:latin typeface="+mn-lt"/>
          <a:ea typeface="+mn-lt"/>
          <a:cs typeface="+mn-lt"/>
        </a:defRPr>
      </a:lvl5pPr>
      <a:lvl6pPr marL="2110105" algn="l" defTabSz="843915">
        <a:buNone/>
        <a:defRPr sz="1660" kern="1200">
          <a:solidFill>
            <a:schemeClr val="tx1"/>
          </a:solidFill>
          <a:latin typeface="+mn-lt"/>
          <a:ea typeface="+mn-lt"/>
          <a:cs typeface="+mn-lt"/>
        </a:defRPr>
      </a:lvl6pPr>
      <a:lvl7pPr marL="2532380" algn="l" defTabSz="843915">
        <a:buNone/>
        <a:defRPr sz="1660" kern="1200">
          <a:solidFill>
            <a:schemeClr val="tx1"/>
          </a:solidFill>
          <a:latin typeface="+mn-lt"/>
          <a:ea typeface="+mn-lt"/>
          <a:cs typeface="+mn-lt"/>
        </a:defRPr>
      </a:lvl7pPr>
      <a:lvl8pPr marL="2954020" algn="l" defTabSz="843915">
        <a:buNone/>
        <a:defRPr sz="1660" kern="1200">
          <a:solidFill>
            <a:schemeClr val="tx1"/>
          </a:solidFill>
          <a:latin typeface="+mn-lt"/>
          <a:ea typeface="+mn-lt"/>
          <a:cs typeface="+mn-lt"/>
        </a:defRPr>
      </a:lvl8pPr>
      <a:lvl9pPr marL="3376295" algn="l" defTabSz="843915">
        <a:buNone/>
        <a:defRPr sz="166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Grp="1"/>
          </p:cNvSpPr>
          <p:nvPr/>
        </p:nvSpPr>
        <p:spPr>
          <a:xfrm>
            <a:off x="0" y="6430377"/>
            <a:ext cx="12192000" cy="510709"/>
          </a:xfrm>
          <a:prstGeom prst="rect">
            <a:avLst/>
          </a:prstGeom>
          <a:solidFill>
            <a:srgbClr val="325FAF"/>
          </a:solidFill>
          <a:ln w="12700" cmpd="sng">
            <a:solidFill>
              <a:schemeClr val="bg2"/>
            </a:solidFill>
            <a:prstDash val="solid"/>
            <a:headEnd type="none" w="med" len="med"/>
            <a:tailEnd type="none" w="med" len="med"/>
          </a:ln>
        </p:spPr>
        <p:txBody>
          <a:bodyPr vert="horz" wrap="square" lIns="126000" tIns="82800" rIns="126000" bIns="82800" anchor="t">
            <a:spAutoFit/>
          </a:bodyPr>
          <a:lstStyle/>
          <a:p>
            <a:pPr marL="0" marR="0" indent="0" algn="l" defTabSz="914400">
              <a:lnSpc>
                <a:spcPct val="11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</a:pPr>
            <a:endParaRPr sz="2200" b="1" i="0" u="none" cap="none" baseline="0">
              <a:ln>
                <a:noFill/>
              </a:ln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7" name="椭圆 16"/>
          <p:cNvSpPr>
            <a:spLocks noGrp="1"/>
          </p:cNvSpPr>
          <p:nvPr/>
        </p:nvSpPr>
        <p:spPr>
          <a:xfrm>
            <a:off x="10438637" y="-1"/>
            <a:ext cx="1063503" cy="662828"/>
          </a:xfrm>
          <a:prstGeom prst="ellipse">
            <a:avLst/>
          </a:prstGeom>
          <a:solidFill>
            <a:schemeClr val="bg1"/>
          </a:solidFill>
          <a:ln w="12700" cmpd="sng">
            <a:noFill/>
            <a:prstDash val="solid"/>
            <a:headEnd type="none" w="med" len="med"/>
            <a:tailEnd type="none" w="med" len="med"/>
          </a:ln>
        </p:spPr>
        <p:txBody>
          <a:bodyPr vert="horz" wrap="square" lIns="116308" tIns="76431" rIns="116308" bIns="76431" anchor="t">
            <a:spAutoFit/>
          </a:bodyPr>
          <a:lstStyle/>
          <a:p>
            <a:pPr>
              <a:lnSpc>
                <a:spcPct val="110000"/>
              </a:lnSpc>
              <a:spcAft>
                <a:spcPct val="35000"/>
              </a:spcAft>
              <a:buNone/>
            </a:pPr>
            <a:endParaRPr sz="203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" name="椭圆 6"/>
          <p:cNvSpPr>
            <a:spLocks noGrp="1"/>
          </p:cNvSpPr>
          <p:nvPr/>
        </p:nvSpPr>
        <p:spPr>
          <a:xfrm>
            <a:off x="8481396" y="1376"/>
            <a:ext cx="856321" cy="662828"/>
          </a:xfrm>
          <a:prstGeom prst="ellipse">
            <a:avLst/>
          </a:prstGeom>
          <a:solidFill>
            <a:sysClr val="window" lastClr="FFFFFF"/>
          </a:solidFill>
          <a:ln w="12700" cmpd="sng">
            <a:noFill/>
            <a:prstDash val="solid"/>
            <a:headEnd type="none" w="med" len="med"/>
            <a:tailEnd type="none" w="med" len="med"/>
          </a:ln>
        </p:spPr>
        <p:txBody>
          <a:bodyPr vert="horz" wrap="square" lIns="116308" tIns="76431" rIns="116308" bIns="76431" anchor="t">
            <a:spAutoFit/>
          </a:bodyPr>
          <a:lstStyle>
            <a:lvl1pPr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1pPr>
            <a:lvl2pPr marL="4572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2pPr>
            <a:lvl3pPr marL="9144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3pPr>
            <a:lvl4pPr marL="13716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4pPr>
            <a:lvl5pPr marL="18288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5pPr>
            <a:lvl6pPr marL="22860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6pPr>
            <a:lvl7pPr marL="27432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7pPr>
            <a:lvl8pPr marL="32004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8pPr>
            <a:lvl9pPr marL="36576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9pPr>
          </a:lstStyle>
          <a:p>
            <a:pPr>
              <a:lnSpc>
                <a:spcPct val="110000"/>
              </a:lnSpc>
              <a:spcAft>
                <a:spcPct val="35000"/>
              </a:spcAft>
              <a:buNone/>
            </a:pPr>
            <a:endParaRPr sz="203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椭圆 9"/>
          <p:cNvSpPr>
            <a:spLocks noGrp="1"/>
          </p:cNvSpPr>
          <p:nvPr/>
        </p:nvSpPr>
        <p:spPr>
          <a:xfrm>
            <a:off x="10201723" y="10384"/>
            <a:ext cx="1053933" cy="662828"/>
          </a:xfrm>
          <a:prstGeom prst="ellipse">
            <a:avLst/>
          </a:prstGeom>
          <a:solidFill>
            <a:sysClr val="window" lastClr="FFFFFF"/>
          </a:solidFill>
          <a:ln w="12700" cmpd="sng">
            <a:noFill/>
            <a:prstDash val="solid"/>
            <a:headEnd type="none" w="med" len="med"/>
            <a:tailEnd type="none" w="med" len="med"/>
          </a:ln>
        </p:spPr>
        <p:txBody>
          <a:bodyPr vert="horz" wrap="square" lIns="116308" tIns="76431" rIns="116308" bIns="76431" anchor="t">
            <a:spAutoFit/>
          </a:bodyPr>
          <a:lstStyle>
            <a:lvl1pPr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1pPr>
            <a:lvl2pPr marL="4572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2pPr>
            <a:lvl3pPr marL="9144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3pPr>
            <a:lvl4pPr marL="13716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4pPr>
            <a:lvl5pPr marL="1828800" algn="l">
              <a:spcBef>
                <a:spcPct val="0"/>
              </a:spcBef>
              <a:spcAft>
                <a:spcPct val="0"/>
              </a:spcAft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5pPr>
            <a:lvl6pPr marL="22860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6pPr>
            <a:lvl7pPr marL="27432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7pPr>
            <a:lvl8pPr marL="32004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8pPr>
            <a:lvl9pPr marL="3657600" algn="l" defTabSz="914400">
              <a:buNone/>
              <a:defRPr sz="2200" kern="1200">
                <a:solidFill>
                  <a:srgbClr val="A5002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lvl9pPr>
          </a:lstStyle>
          <a:p>
            <a:pPr>
              <a:lnSpc>
                <a:spcPct val="110000"/>
              </a:lnSpc>
              <a:spcAft>
                <a:spcPct val="35000"/>
              </a:spcAft>
              <a:buNone/>
            </a:pPr>
            <a:endParaRPr sz="203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6"/>
          <p:cNvSpPr>
            <a:spLocks noGrp="1"/>
          </p:cNvSpPr>
          <p:nvPr/>
        </p:nvSpPr>
        <p:spPr>
          <a:xfrm>
            <a:off x="11587225" y="6493531"/>
            <a:ext cx="373820" cy="31931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endParaRPr sz="1475" b="1" i="1">
              <a:solidFill>
                <a:schemeClr val="bg1"/>
              </a:solidFill>
              <a:latin typeface="Arial Narrow" panose="020B0606020202030204"/>
              <a:ea typeface="Arial Narrow" panose="020B0606020202030204"/>
              <a:cs typeface="Arial Narrow" panose="020B0606020202030204"/>
            </a:endParaRPr>
          </a:p>
        </p:txBody>
      </p:sp>
      <p:sp>
        <p:nvSpPr>
          <p:cNvPr id="11" name="直接连接符 10"/>
          <p:cNvSpPr>
            <a:spLocks noGrp="1"/>
          </p:cNvSpPr>
          <p:nvPr/>
        </p:nvSpPr>
        <p:spPr>
          <a:xfrm>
            <a:off x="0" y="773755"/>
            <a:ext cx="12192000" cy="0"/>
          </a:xfrm>
          <a:prstGeom prst="line">
            <a:avLst/>
          </a:prstGeom>
          <a:ln w="76200">
            <a:solidFill>
              <a:srgbClr val="325F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/>
        </p:txBody>
      </p:sp>
      <p:pic>
        <p:nvPicPr>
          <p:cNvPr id="30" name="图像"/>
          <p:cNvPicPr>
            <a:picLocks noChangeAspect="1"/>
          </p:cNvPicPr>
          <p:nvPr/>
        </p:nvPicPr>
        <p:blipFill>
          <a:blip r:embed="rId4"/>
          <a:srcRect r="81262"/>
          <a:stretch>
            <a:fillRect/>
          </a:stretch>
        </p:blipFill>
        <p:spPr>
          <a:xfrm>
            <a:off x="723195" y="-2540"/>
            <a:ext cx="635070" cy="721360"/>
          </a:xfrm>
          <a:prstGeom prst="rect">
            <a:avLst/>
          </a:prstGeom>
          <a:ln w="12700" cap="flat">
            <a:noFill/>
            <a:miter/>
          </a:ln>
        </p:spPr>
      </p:pic>
      <p:pic>
        <p:nvPicPr>
          <p:cNvPr id="31" name="图像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" y="-2540"/>
            <a:ext cx="708019" cy="721360"/>
          </a:xfrm>
          <a:prstGeom prst="rect">
            <a:avLst/>
          </a:prstGeom>
          <a:ln w="12700" cap="flat">
            <a:noFill/>
            <a:miter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sldNum="0" hdr="0"/>
  <p:txStyles>
    <p:titleStyle>
      <a:lvl1pPr algn="r">
        <a:spcBef>
          <a:spcPct val="0"/>
        </a:spcBef>
        <a:spcAft>
          <a:spcPct val="0"/>
        </a:spcAft>
        <a:buNone/>
        <a:defRPr sz="2955" b="1">
          <a:solidFill>
            <a:schemeClr val="bg1"/>
          </a:solidFill>
          <a:latin typeface="+mj-lt"/>
          <a:ea typeface="+mj-lt"/>
          <a:cs typeface="+mj-lt"/>
        </a:defRPr>
      </a:lvl1pPr>
      <a:lvl2pPr algn="r">
        <a:spcBef>
          <a:spcPct val="0"/>
        </a:spcBef>
        <a:spcAft>
          <a:spcPct val="0"/>
        </a:spcAft>
        <a:buNone/>
        <a:defRPr sz="2955" b="1">
          <a:solidFill>
            <a:schemeClr val="bg1"/>
          </a:solidFill>
          <a:latin typeface="Arial" panose="020B0604020202090204"/>
          <a:ea typeface="Arial" panose="020B0604020202090204"/>
          <a:cs typeface="Arial" panose="020B0604020202090204"/>
        </a:defRPr>
      </a:lvl2pPr>
      <a:lvl3pPr algn="r">
        <a:spcBef>
          <a:spcPct val="0"/>
        </a:spcBef>
        <a:spcAft>
          <a:spcPct val="0"/>
        </a:spcAft>
        <a:buNone/>
        <a:defRPr sz="2955" b="1">
          <a:solidFill>
            <a:schemeClr val="bg1"/>
          </a:solidFill>
          <a:latin typeface="Arial" panose="020B0604020202090204"/>
          <a:ea typeface="Arial" panose="020B0604020202090204"/>
          <a:cs typeface="Arial" panose="020B0604020202090204"/>
        </a:defRPr>
      </a:lvl3pPr>
      <a:lvl4pPr algn="r">
        <a:spcBef>
          <a:spcPct val="0"/>
        </a:spcBef>
        <a:spcAft>
          <a:spcPct val="0"/>
        </a:spcAft>
        <a:buNone/>
        <a:defRPr sz="2955" b="1">
          <a:solidFill>
            <a:schemeClr val="bg1"/>
          </a:solidFill>
          <a:latin typeface="Arial" panose="020B0604020202090204"/>
          <a:ea typeface="Arial" panose="020B0604020202090204"/>
          <a:cs typeface="Arial" panose="020B0604020202090204"/>
        </a:defRPr>
      </a:lvl4pPr>
      <a:lvl5pPr algn="r">
        <a:spcBef>
          <a:spcPct val="0"/>
        </a:spcBef>
        <a:spcAft>
          <a:spcPct val="0"/>
        </a:spcAft>
        <a:buNone/>
        <a:defRPr sz="2955" b="1">
          <a:solidFill>
            <a:schemeClr val="bg1"/>
          </a:solidFill>
          <a:latin typeface="Arial" panose="020B0604020202090204"/>
          <a:ea typeface="Arial" panose="020B0604020202090204"/>
          <a:cs typeface="Arial" panose="020B0604020202090204"/>
        </a:defRPr>
      </a:lvl5pPr>
      <a:lvl6pPr marL="422275" algn="r">
        <a:spcBef>
          <a:spcPct val="0"/>
        </a:spcBef>
        <a:spcAft>
          <a:spcPct val="0"/>
        </a:spcAft>
        <a:buNone/>
        <a:defRPr sz="2955" b="1">
          <a:solidFill>
            <a:schemeClr val="bg1"/>
          </a:solidFill>
          <a:latin typeface="Arial" panose="020B0604020202090204"/>
          <a:ea typeface="Arial" panose="020B0604020202090204"/>
          <a:cs typeface="Arial" panose="020B0604020202090204"/>
        </a:defRPr>
      </a:lvl6pPr>
      <a:lvl7pPr marL="843915" algn="r">
        <a:spcBef>
          <a:spcPct val="0"/>
        </a:spcBef>
        <a:spcAft>
          <a:spcPct val="0"/>
        </a:spcAft>
        <a:buNone/>
        <a:defRPr sz="2955" b="1">
          <a:solidFill>
            <a:schemeClr val="bg1"/>
          </a:solidFill>
          <a:latin typeface="Arial" panose="020B0604020202090204"/>
          <a:ea typeface="Arial" panose="020B0604020202090204"/>
          <a:cs typeface="Arial" panose="020B0604020202090204"/>
        </a:defRPr>
      </a:lvl7pPr>
      <a:lvl8pPr marL="1266190" algn="r">
        <a:spcBef>
          <a:spcPct val="0"/>
        </a:spcBef>
        <a:spcAft>
          <a:spcPct val="0"/>
        </a:spcAft>
        <a:buNone/>
        <a:defRPr sz="2955" b="1">
          <a:solidFill>
            <a:schemeClr val="bg1"/>
          </a:solidFill>
          <a:latin typeface="Arial" panose="020B0604020202090204"/>
          <a:ea typeface="Arial" panose="020B0604020202090204"/>
          <a:cs typeface="Arial" panose="020B0604020202090204"/>
        </a:defRPr>
      </a:lvl8pPr>
      <a:lvl9pPr marL="1688465" algn="r">
        <a:spcBef>
          <a:spcPct val="0"/>
        </a:spcBef>
        <a:spcAft>
          <a:spcPct val="0"/>
        </a:spcAft>
        <a:buNone/>
        <a:defRPr sz="2955" b="1">
          <a:solidFill>
            <a:schemeClr val="bg1"/>
          </a:solidFill>
          <a:latin typeface="Arial" panose="020B0604020202090204"/>
          <a:ea typeface="Arial" panose="020B0604020202090204"/>
          <a:cs typeface="Arial" panose="020B0604020202090204"/>
        </a:defRPr>
      </a:lvl9pPr>
    </p:titleStyle>
    <p:bodyStyle>
      <a:lvl1pPr marL="316230" indent="-316230" algn="l">
        <a:spcBef>
          <a:spcPct val="20000"/>
        </a:spcBef>
        <a:spcAft>
          <a:spcPct val="0"/>
        </a:spcAft>
        <a:buClr>
          <a:srgbClr val="F1AF00"/>
        </a:buClr>
        <a:buChar char="•"/>
        <a:defRPr sz="2215" b="1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63525" algn="l">
        <a:spcBef>
          <a:spcPct val="20000"/>
        </a:spcBef>
        <a:spcAft>
          <a:spcPct val="0"/>
        </a:spcAft>
        <a:buClr>
          <a:srgbClr val="F1AF00"/>
        </a:buClr>
        <a:buFont typeface="Arial" panose="020B0604020202090204"/>
        <a:buChar char="–"/>
        <a:defRPr sz="1940">
          <a:solidFill>
            <a:srgbClr val="00338F"/>
          </a:solidFill>
          <a:latin typeface="+mn-lt"/>
          <a:ea typeface="+mn-lt"/>
          <a:cs typeface="+mn-lt"/>
        </a:defRPr>
      </a:lvl2pPr>
      <a:lvl3pPr marL="1055370" indent="-210820" algn="l">
        <a:spcBef>
          <a:spcPct val="20000"/>
        </a:spcBef>
        <a:spcAft>
          <a:spcPct val="0"/>
        </a:spcAft>
        <a:buClr>
          <a:srgbClr val="F1AF00"/>
        </a:buClr>
        <a:buFont typeface="Wingdings" panose="05000000000000000000"/>
        <a:buChar char="§"/>
        <a:defRPr sz="1755">
          <a:solidFill>
            <a:srgbClr val="00338F"/>
          </a:solidFill>
          <a:latin typeface="+mn-lt"/>
          <a:ea typeface="+mn-lt"/>
          <a:cs typeface="+mn-lt"/>
        </a:defRPr>
      </a:lvl3pPr>
      <a:lvl4pPr marL="1477010" indent="-210820" algn="l">
        <a:spcBef>
          <a:spcPct val="20000"/>
        </a:spcBef>
        <a:spcAft>
          <a:spcPct val="0"/>
        </a:spcAft>
        <a:buClr>
          <a:srgbClr val="F1AF00"/>
        </a:buClr>
        <a:buChar char="•"/>
        <a:defRPr sz="1845" i="1">
          <a:solidFill>
            <a:srgbClr val="00338F"/>
          </a:solidFill>
          <a:latin typeface="+mn-lt"/>
          <a:ea typeface="+mn-lt"/>
          <a:cs typeface="+mn-lt"/>
        </a:defRPr>
      </a:lvl4pPr>
      <a:lvl5pPr marL="1899285" indent="-210820" algn="l">
        <a:spcBef>
          <a:spcPct val="20000"/>
        </a:spcBef>
        <a:spcAft>
          <a:spcPct val="0"/>
        </a:spcAft>
        <a:buClr>
          <a:srgbClr val="F1AF00"/>
        </a:buClr>
        <a:buChar char="o"/>
        <a:defRPr sz="1475">
          <a:solidFill>
            <a:srgbClr val="00338F"/>
          </a:solidFill>
          <a:latin typeface="+mn-lt"/>
          <a:ea typeface="+mn-lt"/>
          <a:cs typeface="+mn-lt"/>
        </a:defRPr>
      </a:lvl5pPr>
      <a:lvl6pPr marL="2320925" indent="-210820" algn="l">
        <a:spcBef>
          <a:spcPct val="20000"/>
        </a:spcBef>
        <a:spcAft>
          <a:spcPct val="0"/>
        </a:spcAft>
        <a:buClr>
          <a:srgbClr val="F1AF00"/>
        </a:buClr>
        <a:buChar char="o"/>
        <a:defRPr sz="1475">
          <a:solidFill>
            <a:srgbClr val="00338F"/>
          </a:solidFill>
          <a:latin typeface="+mn-lt"/>
          <a:ea typeface="+mn-lt"/>
          <a:cs typeface="+mn-lt"/>
        </a:defRPr>
      </a:lvl6pPr>
      <a:lvl7pPr marL="2743200" indent="-210820" algn="l">
        <a:spcBef>
          <a:spcPct val="20000"/>
        </a:spcBef>
        <a:spcAft>
          <a:spcPct val="0"/>
        </a:spcAft>
        <a:buClr>
          <a:srgbClr val="F1AF00"/>
        </a:buClr>
        <a:buChar char="o"/>
        <a:defRPr sz="1475">
          <a:solidFill>
            <a:srgbClr val="00338F"/>
          </a:solidFill>
          <a:latin typeface="+mn-lt"/>
          <a:ea typeface="+mn-lt"/>
          <a:cs typeface="+mn-lt"/>
        </a:defRPr>
      </a:lvl7pPr>
      <a:lvl8pPr marL="3165475" indent="-210820" algn="l">
        <a:spcBef>
          <a:spcPct val="20000"/>
        </a:spcBef>
        <a:spcAft>
          <a:spcPct val="0"/>
        </a:spcAft>
        <a:buClr>
          <a:srgbClr val="F1AF00"/>
        </a:buClr>
        <a:buChar char="o"/>
        <a:defRPr sz="1475">
          <a:solidFill>
            <a:srgbClr val="00338F"/>
          </a:solidFill>
          <a:latin typeface="+mn-lt"/>
          <a:ea typeface="+mn-lt"/>
          <a:cs typeface="+mn-lt"/>
        </a:defRPr>
      </a:lvl8pPr>
      <a:lvl9pPr marL="3587115" indent="-210820" algn="l">
        <a:spcBef>
          <a:spcPct val="20000"/>
        </a:spcBef>
        <a:spcAft>
          <a:spcPct val="0"/>
        </a:spcAft>
        <a:buClr>
          <a:srgbClr val="F1AF00"/>
        </a:buClr>
        <a:buChar char="o"/>
        <a:defRPr sz="1475">
          <a:solidFill>
            <a:srgbClr val="00338F"/>
          </a:solidFill>
          <a:latin typeface="+mn-lt"/>
          <a:ea typeface="+mn-lt"/>
          <a:cs typeface="+mn-lt"/>
        </a:defRPr>
      </a:lvl9pPr>
    </p:bodyStyle>
    <p:otherStyle>
      <a:lvl1pPr marL="0" algn="l" defTabSz="843915">
        <a:buNone/>
        <a:defRPr sz="1660" kern="1200">
          <a:solidFill>
            <a:schemeClr val="tx1"/>
          </a:solidFill>
          <a:latin typeface="+mn-lt"/>
          <a:ea typeface="+mn-lt"/>
          <a:cs typeface="+mn-lt"/>
        </a:defRPr>
      </a:lvl1pPr>
      <a:lvl2pPr marL="422275" algn="l" defTabSz="843915">
        <a:buNone/>
        <a:defRPr sz="1660" kern="1200">
          <a:solidFill>
            <a:schemeClr val="tx1"/>
          </a:solidFill>
          <a:latin typeface="+mn-lt"/>
          <a:ea typeface="+mn-lt"/>
          <a:cs typeface="+mn-lt"/>
        </a:defRPr>
      </a:lvl2pPr>
      <a:lvl3pPr marL="843915" algn="l" defTabSz="843915">
        <a:buNone/>
        <a:defRPr sz="1660" kern="1200">
          <a:solidFill>
            <a:schemeClr val="tx1"/>
          </a:solidFill>
          <a:latin typeface="+mn-lt"/>
          <a:ea typeface="+mn-lt"/>
          <a:cs typeface="+mn-lt"/>
        </a:defRPr>
      </a:lvl3pPr>
      <a:lvl4pPr marL="1266190" algn="l" defTabSz="843915">
        <a:buNone/>
        <a:defRPr sz="1660" kern="1200">
          <a:solidFill>
            <a:schemeClr val="tx1"/>
          </a:solidFill>
          <a:latin typeface="+mn-lt"/>
          <a:ea typeface="+mn-lt"/>
          <a:cs typeface="+mn-lt"/>
        </a:defRPr>
      </a:lvl4pPr>
      <a:lvl5pPr marL="1688465" algn="l" defTabSz="843915">
        <a:buNone/>
        <a:defRPr sz="1660" kern="1200">
          <a:solidFill>
            <a:schemeClr val="tx1"/>
          </a:solidFill>
          <a:latin typeface="+mn-lt"/>
          <a:ea typeface="+mn-lt"/>
          <a:cs typeface="+mn-lt"/>
        </a:defRPr>
      </a:lvl5pPr>
      <a:lvl6pPr marL="2110105" algn="l" defTabSz="843915">
        <a:buNone/>
        <a:defRPr sz="1660" kern="1200">
          <a:solidFill>
            <a:schemeClr val="tx1"/>
          </a:solidFill>
          <a:latin typeface="+mn-lt"/>
          <a:ea typeface="+mn-lt"/>
          <a:cs typeface="+mn-lt"/>
        </a:defRPr>
      </a:lvl6pPr>
      <a:lvl7pPr marL="2532380" algn="l" defTabSz="843915">
        <a:buNone/>
        <a:defRPr sz="1660" kern="1200">
          <a:solidFill>
            <a:schemeClr val="tx1"/>
          </a:solidFill>
          <a:latin typeface="+mn-lt"/>
          <a:ea typeface="+mn-lt"/>
          <a:cs typeface="+mn-lt"/>
        </a:defRPr>
      </a:lvl7pPr>
      <a:lvl8pPr marL="2954020" algn="l" defTabSz="843915">
        <a:buNone/>
        <a:defRPr sz="1660" kern="1200">
          <a:solidFill>
            <a:schemeClr val="tx1"/>
          </a:solidFill>
          <a:latin typeface="+mn-lt"/>
          <a:ea typeface="+mn-lt"/>
          <a:cs typeface="+mn-lt"/>
        </a:defRPr>
      </a:lvl8pPr>
      <a:lvl9pPr marL="3376295" algn="l" defTabSz="843915">
        <a:buNone/>
        <a:defRPr sz="166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2.png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png"/><Relationship Id="rId8" Type="http://schemas.openxmlformats.org/officeDocument/2006/relationships/image" Target="../media/image37.png"/><Relationship Id="rId7" Type="http://schemas.openxmlformats.org/officeDocument/2006/relationships/image" Target="../media/image36.png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3" Type="http://schemas.openxmlformats.org/officeDocument/2006/relationships/notesSlide" Target="../notesSlides/notesSlide16.xml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40.png"/><Relationship Id="rId10" Type="http://schemas.openxmlformats.org/officeDocument/2006/relationships/image" Target="../media/image39.png"/><Relationship Id="rId1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2133600"/>
            <a:ext cx="12192000" cy="1463040"/>
          </a:xfrm>
        </p:spPr>
        <p:txBody>
          <a:bodyPr anchor="ctr">
            <a:noAutofit/>
          </a:bodyPr>
          <a:lstStyle/>
          <a:p>
            <a:pPr algn="ctr">
              <a:lnSpc>
                <a:spcPct val="115000"/>
              </a:lnSpc>
              <a:buNone/>
            </a:pPr>
            <a:r>
              <a:rPr sz="240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Study on the synergistic optimization of material and</a:t>
            </a:r>
            <a:r>
              <a:rPr lang="en-US" sz="240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 </a:t>
            </a:r>
            <a:r>
              <a:rPr sz="240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thickness of diffusion barrier layer based on</a:t>
            </a:r>
            <a:r>
              <a:rPr lang="en-US" sz="240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 </a:t>
            </a:r>
            <a:r>
              <a:rPr sz="240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copper-based Nb</a:t>
            </a:r>
            <a:r>
              <a:rPr sz="2400" b="1" baseline="-25000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3</a:t>
            </a:r>
            <a:r>
              <a:rPr sz="240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Sn film by bronze method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5" name="副标题 2"/>
          <p:cNvSpPr>
            <a:spLocks noGrp="1"/>
          </p:cNvSpPr>
          <p:nvPr/>
        </p:nvSpPr>
        <p:spPr>
          <a:xfrm>
            <a:off x="1428750" y="3771900"/>
            <a:ext cx="9334500" cy="158115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r">
              <a:spcBef>
                <a:spcPct val="20000"/>
              </a:spcBef>
              <a:spcAft>
                <a:spcPct val="0"/>
              </a:spcAft>
              <a:buClr>
                <a:srgbClr val="F1AF00"/>
              </a:buClr>
              <a:buNone/>
              <a:defRPr sz="2400" b="1">
                <a:solidFill>
                  <a:srgbClr val="325FA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lvl1pPr>
            <a:lvl2pPr marL="422275" indent="0" algn="ctr">
              <a:spcBef>
                <a:spcPct val="20000"/>
              </a:spcBef>
              <a:spcAft>
                <a:spcPct val="0"/>
              </a:spcAft>
              <a:buClr>
                <a:srgbClr val="F1AF00"/>
              </a:buClr>
              <a:buFont typeface="Arial" panose="020B0604020202090204"/>
              <a:buNone/>
              <a:defRPr sz="1940">
                <a:solidFill>
                  <a:srgbClr val="00338F"/>
                </a:solidFill>
                <a:latin typeface="+mn-lt"/>
                <a:ea typeface="+mn-lt"/>
                <a:cs typeface="+mn-lt"/>
              </a:defRPr>
            </a:lvl2pPr>
            <a:lvl3pPr marL="843915" indent="0" algn="ctr">
              <a:spcBef>
                <a:spcPct val="20000"/>
              </a:spcBef>
              <a:spcAft>
                <a:spcPct val="0"/>
              </a:spcAft>
              <a:buClr>
                <a:srgbClr val="F1AF00"/>
              </a:buClr>
              <a:buFont typeface="Wingdings" panose="05000000000000000000"/>
              <a:buNone/>
              <a:defRPr sz="1755">
                <a:solidFill>
                  <a:srgbClr val="00338F"/>
                </a:solidFill>
                <a:latin typeface="+mn-lt"/>
                <a:ea typeface="+mn-lt"/>
                <a:cs typeface="+mn-lt"/>
              </a:defRPr>
            </a:lvl3pPr>
            <a:lvl4pPr marL="1266190" indent="0" algn="ctr">
              <a:spcBef>
                <a:spcPct val="20000"/>
              </a:spcBef>
              <a:spcAft>
                <a:spcPct val="0"/>
              </a:spcAft>
              <a:buClr>
                <a:srgbClr val="F1AF00"/>
              </a:buClr>
              <a:buNone/>
              <a:defRPr sz="1845" i="1">
                <a:solidFill>
                  <a:srgbClr val="00338F"/>
                </a:solidFill>
                <a:latin typeface="+mn-lt"/>
                <a:ea typeface="+mn-lt"/>
                <a:cs typeface="+mn-lt"/>
              </a:defRPr>
            </a:lvl4pPr>
            <a:lvl5pPr marL="1688465" indent="0" algn="ctr">
              <a:spcBef>
                <a:spcPct val="20000"/>
              </a:spcBef>
              <a:spcAft>
                <a:spcPct val="0"/>
              </a:spcAft>
              <a:buClr>
                <a:srgbClr val="F1AF00"/>
              </a:buClr>
              <a:buNone/>
              <a:defRPr sz="1475">
                <a:solidFill>
                  <a:srgbClr val="00338F"/>
                </a:solidFill>
                <a:latin typeface="+mn-lt"/>
                <a:ea typeface="+mn-lt"/>
                <a:cs typeface="+mn-lt"/>
              </a:defRPr>
            </a:lvl5pPr>
            <a:lvl6pPr marL="2110105" indent="0" algn="ctr">
              <a:spcBef>
                <a:spcPct val="20000"/>
              </a:spcBef>
              <a:spcAft>
                <a:spcPct val="0"/>
              </a:spcAft>
              <a:buClr>
                <a:srgbClr val="F1AF00"/>
              </a:buClr>
              <a:buNone/>
              <a:defRPr sz="1475">
                <a:solidFill>
                  <a:srgbClr val="00338F"/>
                </a:solidFill>
                <a:latin typeface="+mn-lt"/>
                <a:ea typeface="+mn-lt"/>
                <a:cs typeface="+mn-lt"/>
              </a:defRPr>
            </a:lvl6pPr>
            <a:lvl7pPr marL="2532380" indent="0" algn="ctr">
              <a:spcBef>
                <a:spcPct val="20000"/>
              </a:spcBef>
              <a:spcAft>
                <a:spcPct val="0"/>
              </a:spcAft>
              <a:buClr>
                <a:srgbClr val="F1AF00"/>
              </a:buClr>
              <a:buNone/>
              <a:defRPr sz="1475">
                <a:solidFill>
                  <a:srgbClr val="00338F"/>
                </a:solidFill>
                <a:latin typeface="+mn-lt"/>
                <a:ea typeface="+mn-lt"/>
                <a:cs typeface="+mn-lt"/>
              </a:defRPr>
            </a:lvl7pPr>
            <a:lvl8pPr marL="2954020" indent="0" algn="ctr">
              <a:spcBef>
                <a:spcPct val="20000"/>
              </a:spcBef>
              <a:spcAft>
                <a:spcPct val="0"/>
              </a:spcAft>
              <a:buClr>
                <a:srgbClr val="F1AF00"/>
              </a:buClr>
              <a:buNone/>
              <a:defRPr sz="1475">
                <a:solidFill>
                  <a:srgbClr val="00338F"/>
                </a:solidFill>
                <a:latin typeface="+mn-lt"/>
                <a:ea typeface="+mn-lt"/>
                <a:cs typeface="+mn-lt"/>
              </a:defRPr>
            </a:lvl8pPr>
            <a:lvl9pPr marL="3376295" indent="0" algn="ctr">
              <a:spcBef>
                <a:spcPct val="20000"/>
              </a:spcBef>
              <a:spcAft>
                <a:spcPct val="0"/>
              </a:spcAft>
              <a:buClr>
                <a:srgbClr val="F1AF00"/>
              </a:buClr>
              <a:buNone/>
              <a:defRPr sz="1475">
                <a:solidFill>
                  <a:srgbClr val="00338F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  <a:defRPr sz="1275" b="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75" b="0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Bohao Zhang</a:t>
            </a:r>
            <a:r>
              <a:rPr lang="en-US" sz="1275" b="0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*, Teng Tan</a:t>
            </a:r>
            <a:endParaRPr sz="1425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  <a:p>
            <a:pPr algn="ctr">
              <a:buNone/>
              <a:defRPr sz="1275" b="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75" b="0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Institute of Modern Physics, Chinese Academy of Sciences</a:t>
            </a:r>
            <a:endParaRPr sz="1425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  <a:p>
            <a:pPr algn="ctr">
              <a:buNone/>
              <a:defRPr sz="1275" b="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75" b="0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University of Chinese Academy of Sciences</a:t>
            </a:r>
            <a:endParaRPr>
              <a:solidFill>
                <a:srgbClr val="325FA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  <a:p>
            <a:pPr algn="ctr">
              <a:buNone/>
              <a:defRPr sz="1275" b="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75" b="0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Advanced Energy Science and Technology Guangdong Laboratory</a:t>
            </a:r>
            <a:endParaRPr>
              <a:solidFill>
                <a:srgbClr val="325FA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  <a:p>
            <a:pPr algn="ctr">
              <a:buNone/>
              <a:defRPr sz="1275" b="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75" b="0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TFSRF 2026    September </a:t>
            </a:r>
            <a:r>
              <a:rPr lang="en-US" sz="1275" b="0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22</a:t>
            </a:r>
            <a:r>
              <a:rPr sz="1275" b="0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, 2026</a:t>
            </a:r>
            <a:endParaRPr>
              <a:solidFill>
                <a:srgbClr val="325FA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  <a:p>
            <a:pPr algn="ctr">
              <a:buNone/>
              <a:defRPr sz="1275" b="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lang="en-US">
                <a:solidFill>
                  <a:srgbClr val="325FA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zhangbohao@impcas.ac.cn</a:t>
            </a:r>
            <a:endParaRPr lang="en-US">
              <a:solidFill>
                <a:srgbClr val="325FA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6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2E5396"/>
                </a:solidFill>
                <a:latin typeface="Times New Roman" panose="02020503050405090304"/>
              </a:rPr>
              <a:t>1</a:t>
            </a:r>
            <a:endParaRPr sz="1600">
              <a:solidFill>
                <a:srgbClr val="2E5396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  <p:transition advTm="16353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9750" y="114300"/>
            <a:ext cx="9525000" cy="476250"/>
          </a:xfrm>
        </p:spPr>
        <p:txBody>
          <a:bodyPr anchor="ctr">
            <a:noAutofit/>
          </a:bodyPr>
          <a:lstStyle/>
          <a:p>
            <a:pPr algn="ctr">
              <a:buNone/>
              <a:defRPr sz="22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Outline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00" name="Outline section 1"/>
          <p:cNvSpPr txBox="1"/>
          <p:nvPr/>
        </p:nvSpPr>
        <p:spPr>
          <a:xfrm>
            <a:off x="1353312" y="1627632"/>
            <a:ext cx="9509760" cy="5669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294D8F"/>
                </a:solidFill>
                <a:latin typeface="Times New Roman" panose="02020503050405090304"/>
              </a:defRPr>
            </a:pPr>
            <a:r>
              <a:t>1.  Background and motivation</a:t>
            </a:r>
          </a:p>
        </p:txBody>
      </p:sp>
      <p:sp>
        <p:nvSpPr>
          <p:cNvPr id="101" name="Outline section 2"/>
          <p:cNvSpPr txBox="1"/>
          <p:nvPr/>
        </p:nvSpPr>
        <p:spPr>
          <a:xfrm>
            <a:off x="1353312" y="2487168"/>
            <a:ext cx="9509760" cy="5669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3000" b="0">
                <a:solidFill>
                  <a:srgbClr val="9299A5"/>
                </a:solidFill>
                <a:latin typeface="Times New Roman" panose="02020503050405090304"/>
              </a:defRPr>
            </a:pPr>
            <a:r>
              <a:t>2.  Sample preparation</a:t>
            </a:r>
          </a:p>
        </p:txBody>
      </p:sp>
      <p:sp>
        <p:nvSpPr>
          <p:cNvPr id="102" name="Outline section 3"/>
          <p:cNvSpPr txBox="1"/>
          <p:nvPr/>
        </p:nvSpPr>
        <p:spPr>
          <a:xfrm>
            <a:off x="1353312" y="3346704"/>
            <a:ext cx="9509760" cy="5669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3000" b="0">
                <a:solidFill>
                  <a:srgbClr val="9299A5"/>
                </a:solidFill>
                <a:latin typeface="Times New Roman" panose="02020503050405090304"/>
              </a:defRPr>
            </a:pPr>
            <a:r>
              <a:t>3.  Results and discussion</a:t>
            </a:r>
          </a:p>
        </p:txBody>
      </p:sp>
      <p:sp>
        <p:nvSpPr>
          <p:cNvPr id="103" name="Outline section 4"/>
          <p:cNvSpPr txBox="1"/>
          <p:nvPr/>
        </p:nvSpPr>
        <p:spPr>
          <a:xfrm>
            <a:off x="1353312" y="4206240"/>
            <a:ext cx="9509760" cy="5669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3000" b="0">
                <a:solidFill>
                  <a:srgbClr val="9299A5"/>
                </a:solidFill>
                <a:latin typeface="Times New Roman" panose="02020503050405090304"/>
              </a:defRPr>
            </a:pPr>
            <a:r>
              <a:t>4.  Summary and outlook</a:t>
            </a:r>
          </a:p>
        </p:txBody>
      </p:sp>
      <p:sp>
        <p:nvSpPr>
          <p:cNvPr id="104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2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  <p:transition advTm="4213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9750" y="114300"/>
            <a:ext cx="9525000" cy="476250"/>
          </a:xfrm>
        </p:spPr>
        <p:txBody>
          <a:bodyPr anchor="ctr">
            <a:noAutofit/>
          </a:bodyPr>
          <a:lstStyle/>
          <a:p>
            <a:pPr algn="ctr">
              <a:buNone/>
              <a:defRPr sz="22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Nb</a:t>
            </a:r>
            <a:r>
              <a:rPr lang="en-US" altLang="zh-CN" sz="2250" b="1" baseline="-25000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3</a:t>
            </a: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Sn and Cu Combine RF and Thermal Functions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type="body" idx="10" hasCustomPrompt="1"/>
          </p:nvPr>
        </p:nvSpPr>
        <p:spPr>
          <a:xfrm>
            <a:off x="742950" y="981075"/>
            <a:ext cx="1112583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>
            <a:lvl1pPr marL="400050" indent="-400050">
              <a:lnSpc>
                <a:spcPct val="150000"/>
              </a:lnSpc>
              <a:buFont typeface="+mj-ea"/>
              <a:buAutoNum type="ea1JpnChsDbPeriod"/>
              <a:defRPr sz="2000" b="1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1pPr>
            <a:lvl2pPr marL="971550" indent="-514350">
              <a:lnSpc>
                <a:spcPct val="100000"/>
              </a:lnSpc>
              <a:buClr>
                <a:srgbClr val="12499C"/>
              </a:buClr>
              <a:buFont typeface="+mj-ea"/>
              <a:buAutoNum type="ea1JpnChsDbPeriod"/>
              <a:defRPr sz="1800" b="0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>
              <a:buNone/>
              <a:defRPr sz="1500" b="1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lang="en-US" altLang="zh-CN" sz="1500" b="1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Nb</a:t>
            </a:r>
            <a:r>
              <a:rPr lang="en-US" altLang="zh-CN" sz="1500" b="1" baseline="-2500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3</a:t>
            </a:r>
            <a:r>
              <a:rPr lang="en-US" altLang="zh-CN" sz="1500" b="1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Sn provides better superconducting properties while Cu substrate is used for heat dissipation and supporting the resonant cavity.</a:t>
            </a:r>
            <a:endParaRPr lang="en-US" altLang="zh-CN" sz="1500" b="1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7" name="cavity-photo-frame"/>
          <p:cNvSpPr>
            <a:spLocks noGrp="1"/>
          </p:cNvSpPr>
          <p:nvPr/>
        </p:nvSpPr>
        <p:spPr>
          <a:xfrm>
            <a:off x="838200" y="1676400"/>
            <a:ext cx="3105150" cy="3381375"/>
          </a:xfrm>
          <a:prstGeom prst="rect">
            <a:avLst/>
          </a:prstGeom>
          <a:noFill/>
          <a:ln w="19050">
            <a:solidFill>
              <a:srgbClr val="DDE3EC"/>
            </a:solidFill>
            <a:prstDash val="solid"/>
          </a:ln>
        </p:spPr>
        <p:txBody>
          <a:bodyPr/>
          <a:lstStyle/>
          <a:p/>
        </p:txBody>
      </p:sp>
      <p:sp>
        <p:nvSpPr>
          <p:cNvPr id="9" name="cavity-photo-label"/>
          <p:cNvSpPr>
            <a:spLocks noGrp="1"/>
          </p:cNvSpPr>
          <p:nvPr/>
        </p:nvSpPr>
        <p:spPr>
          <a:xfrm>
            <a:off x="904875" y="4410075"/>
            <a:ext cx="2971800" cy="476250"/>
          </a:xfrm>
          <a:prstGeom prst="rect">
            <a:avLst/>
          </a:prstGeom>
          <a:solidFill>
            <a:srgbClr val="294D8F"/>
          </a:solidFill>
          <a:ln w="0">
            <a:solidFill>
              <a:srgbClr val="294D8F"/>
            </a:solidFill>
            <a:prstDash val="solid"/>
          </a:ln>
        </p:spPr>
        <p:txBody>
          <a:bodyPr anchor="ctr">
            <a:noAutofit/>
          </a:bodyPr>
          <a:lstStyle/>
          <a:p>
            <a:pPr algn="ctr">
              <a:buNone/>
              <a:defRPr sz="1275" b="1">
                <a:solidFill>
                  <a:srgbClr val="FFFFF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75" b="1">
                <a:solidFill>
                  <a:srgbClr val="FFFFF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1.3 GHz  Cu cavity</a:t>
            </a:r>
            <a:endParaRPr sz="1350" b="1">
              <a:solidFill>
                <a:srgbClr val="FFFFF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0" name="rf-eyebrow"/>
          <p:cNvSpPr>
            <a:spLocks noGrp="1"/>
          </p:cNvSpPr>
          <p:nvPr/>
        </p:nvSpPr>
        <p:spPr>
          <a:xfrm>
            <a:off x="4533900" y="1752600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buNone/>
              <a:defRPr sz="1125" b="1">
                <a:solidFill>
                  <a:srgbClr val="325FA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125" b="1">
                <a:solidFill>
                  <a:srgbClr val="325FA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SRF surface</a:t>
            </a:r>
            <a:endParaRPr sz="1125" b="1">
              <a:solidFill>
                <a:srgbClr val="325FA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1" name="nb3sn-name"/>
          <p:cNvSpPr>
            <a:spLocks noGrp="1"/>
          </p:cNvSpPr>
          <p:nvPr/>
        </p:nvSpPr>
        <p:spPr>
          <a:xfrm>
            <a:off x="4476750" y="2000250"/>
            <a:ext cx="2857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buNone/>
              <a:defRPr sz="360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3600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Nb</a:t>
            </a:r>
            <a:r>
              <a:rPr lang="en-US" altLang="zh-CN" sz="3600" b="1" baseline="-25000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3</a:t>
            </a:r>
            <a:r>
              <a:rPr sz="3600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Sn</a:t>
            </a:r>
            <a:endParaRPr sz="3600" b="1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2" name="nb3sn-tc"/>
          <p:cNvSpPr>
            <a:spLocks noGrp="1"/>
          </p:cNvSpPr>
          <p:nvPr/>
        </p:nvSpPr>
        <p:spPr>
          <a:xfrm>
            <a:off x="7000875" y="2114550"/>
            <a:ext cx="2381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>
              <a:buNone/>
              <a:defRPr sz="2025" b="1">
                <a:solidFill>
                  <a:srgbClr val="325FA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025" b="1">
                <a:solidFill>
                  <a:srgbClr val="325FA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T</a:t>
            </a:r>
            <a:r>
              <a:rPr sz="2025" b="1" baseline="-25000">
                <a:solidFill>
                  <a:srgbClr val="325FA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</a:t>
            </a:r>
            <a:r>
              <a:rPr sz="2025" b="1">
                <a:solidFill>
                  <a:srgbClr val="325FA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 ≈ 18 K</a:t>
            </a:r>
            <a:endParaRPr sz="2025" b="1">
              <a:solidFill>
                <a:srgbClr val="325FA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3" name="nb3sn-proof"/>
          <p:cNvSpPr>
            <a:spLocks noGrp="1"/>
          </p:cNvSpPr>
          <p:nvPr/>
        </p:nvSpPr>
        <p:spPr>
          <a:xfrm>
            <a:off x="4514850" y="2686050"/>
            <a:ext cx="6191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buNone/>
              <a:defRPr sz="1425">
                <a:solidFill>
                  <a:srgbClr val="66708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425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Potential for operation at 4.2 K</a:t>
            </a:r>
            <a:endParaRPr sz="1425">
              <a:solidFill>
                <a:srgbClr val="667085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4" name="material-separator"/>
          <p:cNvSpPr>
            <a:spLocks noGrp="1"/>
          </p:cNvSpPr>
          <p:nvPr/>
        </p:nvSpPr>
        <p:spPr>
          <a:xfrm>
            <a:off x="4514850" y="3295650"/>
            <a:ext cx="6210300" cy="28575"/>
          </a:xfrm>
          <a:prstGeom prst="rect">
            <a:avLst/>
          </a:prstGeom>
          <a:solidFill>
            <a:srgbClr val="DDE3EC"/>
          </a:solidFill>
          <a:ln w="0">
            <a:solidFill>
              <a:srgbClr val="DDE3EC"/>
            </a:solidFill>
            <a:prstDash val="solid"/>
          </a:ln>
        </p:spPr>
        <p:txBody>
          <a:bodyPr/>
          <a:lstStyle/>
          <a:p/>
        </p:txBody>
      </p:sp>
      <p:sp>
        <p:nvSpPr>
          <p:cNvPr id="15" name="body-eyebrow"/>
          <p:cNvSpPr>
            <a:spLocks noGrp="1"/>
          </p:cNvSpPr>
          <p:nvPr/>
        </p:nvSpPr>
        <p:spPr>
          <a:xfrm>
            <a:off x="4533900" y="3543300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buNone/>
              <a:defRPr sz="1125" b="1">
                <a:solidFill>
                  <a:srgbClr val="D55E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125" b="1">
                <a:solidFill>
                  <a:srgbClr val="D55E00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Cavity substrate</a:t>
            </a:r>
            <a:endParaRPr sz="1125" b="1">
              <a:solidFill>
                <a:srgbClr val="D55E00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6" name="cu-name"/>
          <p:cNvSpPr>
            <a:spLocks noGrp="1"/>
          </p:cNvSpPr>
          <p:nvPr/>
        </p:nvSpPr>
        <p:spPr>
          <a:xfrm>
            <a:off x="4476750" y="3810000"/>
            <a:ext cx="1714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buNone/>
              <a:defRPr sz="3900" b="1">
                <a:solidFill>
                  <a:srgbClr val="D55E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3900" b="1">
                <a:solidFill>
                  <a:srgbClr val="D55E00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Cu</a:t>
            </a:r>
            <a:endParaRPr sz="3900" b="1">
              <a:solidFill>
                <a:srgbClr val="D55E00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7" name="cu-value"/>
          <p:cNvSpPr>
            <a:spLocks noGrp="1"/>
          </p:cNvSpPr>
          <p:nvPr/>
        </p:nvSpPr>
        <p:spPr>
          <a:xfrm>
            <a:off x="6000750" y="3810000"/>
            <a:ext cx="4619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>
              <a:buNone/>
              <a:defRPr sz="1575" b="1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575" b="1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High thermal conductivity</a:t>
            </a:r>
            <a:endParaRPr sz="1875" b="1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>
              <a:buNone/>
              <a:defRPr sz="1575" b="1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575" b="1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Easy machining and lower cost</a:t>
            </a:r>
            <a:endParaRPr sz="1875" b="1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8" name="cu-function"/>
          <p:cNvSpPr>
            <a:spLocks noGrp="1"/>
          </p:cNvSpPr>
          <p:nvPr/>
        </p:nvSpPr>
        <p:spPr>
          <a:xfrm>
            <a:off x="4514850" y="4591050"/>
            <a:ext cx="619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>
              <a:buNone/>
              <a:defRPr sz="1425">
                <a:solidFill>
                  <a:srgbClr val="66708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425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Cu provides heat removal and structural support.</a:t>
            </a:r>
            <a:endParaRPr sz="1425">
              <a:solidFill>
                <a:srgbClr val="667085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9" name="nb-reference"/>
          <p:cNvSpPr>
            <a:spLocks noGrp="1"/>
          </p:cNvSpPr>
          <p:nvPr/>
        </p:nvSpPr>
        <p:spPr>
          <a:xfrm>
            <a:off x="4514850" y="5095875"/>
            <a:ext cx="619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>
              <a:buNone/>
              <a:defRPr sz="1200" i="1">
                <a:solidFill>
                  <a:srgbClr val="66708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00" i="1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Bulk Nb: T</a:t>
            </a:r>
            <a:r>
              <a:rPr sz="1200" i="1" baseline="-25000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</a:t>
            </a:r>
            <a:r>
              <a:rPr sz="1200" i="1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 ≈ 9.2 K</a:t>
            </a:r>
            <a:endParaRPr sz="1200" i="1">
              <a:solidFill>
                <a:srgbClr val="667085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>
              <a:buNone/>
              <a:defRPr sz="1200" i="1">
                <a:solidFill>
                  <a:srgbClr val="66708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00" i="1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High-performance Nb cavities typically operate near 2 K.</a:t>
            </a:r>
            <a:endParaRPr sz="1200" i="1">
              <a:solidFill>
                <a:srgbClr val="667085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21" name="visible-source"/>
          <p:cNvSpPr>
            <a:spLocks noGrp="1"/>
          </p:cNvSpPr>
          <p:nvPr/>
        </p:nvSpPr>
        <p:spPr>
          <a:xfrm>
            <a:off x="742950" y="6134100"/>
            <a:ext cx="10382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buNone/>
              <a:defRPr sz="915" i="1">
                <a:solidFill>
                  <a:srgbClr val="66708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915" i="1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Background: Posen &amp; Liepe (2014); Ilyina et al. (2019).</a:t>
            </a:r>
            <a:endParaRPr sz="915" i="1">
              <a:solidFill>
                <a:srgbClr val="667085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pic>
        <p:nvPicPr>
          <p:cNvPr id="9001" name="Picture 1" descr="cavity-clean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7894" y="1737360"/>
            <a:ext cx="1906524" cy="2542032"/>
          </a:xfrm>
          <a:prstGeom prst="rect">
            <a:avLst/>
          </a:prstGeom>
        </p:spPr>
      </p:pic>
      <p:sp>
        <p:nvSpPr>
          <p:cNvPr id="9002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3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  <p:transition advTm="5530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9750" y="114300"/>
            <a:ext cx="9525000" cy="476250"/>
          </a:xfrm>
        </p:spPr>
        <p:txBody>
          <a:bodyPr anchor="ctr">
            <a:noAutofit/>
          </a:bodyPr>
          <a:lstStyle/>
          <a:p>
            <a:pPr algn="ctr">
              <a:buNone/>
              <a:defRPr sz="22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Why the Bronze Route Works on Cu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000" name="TextBox 1"/>
          <p:cNvSpPr txBox="1"/>
          <p:nvPr/>
        </p:nvSpPr>
        <p:spPr>
          <a:xfrm>
            <a:off x="731520" y="950976"/>
            <a:ext cx="10744200" cy="58039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lang="en-US">
                <a:solidFill>
                  <a:srgbClr val="172033"/>
                </a:solidFill>
                <a:latin typeface="Times New Roman" panose="02020503050405090304"/>
                <a:sym typeface="+mn-ea"/>
              </a:rPr>
              <a:t>B</a:t>
            </a:r>
            <a:r>
              <a:rPr>
                <a:solidFill>
                  <a:srgbClr val="172033"/>
                </a:solidFill>
                <a:latin typeface="Times New Roman" panose="02020503050405090304"/>
                <a:sym typeface="+mn-ea"/>
              </a:rPr>
              <a:t>ronze method</a:t>
            </a:r>
            <a:r>
              <a:rPr lang="en-US">
                <a:solidFill>
                  <a:srgbClr val="172033"/>
                </a:solidFill>
                <a:latin typeface="Times New Roman" panose="02020503050405090304"/>
                <a:sym typeface="+mn-ea"/>
              </a:rPr>
              <a:t> </a:t>
            </a:r>
            <a:r>
              <a:rPr>
                <a:solidFill>
                  <a:srgbClr val="172033"/>
                </a:solidFill>
                <a:latin typeface="Times New Roman" panose="02020503050405090304"/>
                <a:sym typeface="+mn-ea"/>
              </a:rPr>
              <a:t>can reduce the reaction temperature</a:t>
            </a:r>
            <a:r>
              <a:rPr lang="en-US">
                <a:solidFill>
                  <a:srgbClr val="172033"/>
                </a:solidFill>
                <a:latin typeface="Times New Roman" panose="02020503050405090304"/>
                <a:sym typeface="+mn-ea"/>
              </a:rPr>
              <a:t>，</a:t>
            </a:r>
            <a:r>
              <a:rPr>
                <a:solidFill>
                  <a:srgbClr val="172033"/>
                </a:solidFill>
                <a:latin typeface="Times New Roman" panose="02020503050405090304"/>
                <a:sym typeface="+mn-ea"/>
              </a:rPr>
              <a:t>provides faster Sn transport than </a:t>
            </a:r>
            <a:r>
              <a:rPr lang="en-US">
                <a:solidFill>
                  <a:srgbClr val="172033"/>
                </a:solidFill>
                <a:latin typeface="Times New Roman" panose="02020503050405090304"/>
                <a:sym typeface="+mn-ea"/>
              </a:rPr>
              <a:t>N</a:t>
            </a:r>
            <a:r>
              <a:rPr>
                <a:solidFill>
                  <a:srgbClr val="172033"/>
                </a:solidFill>
                <a:latin typeface="Times New Roman" panose="02020503050405090304"/>
                <a:sym typeface="+mn-ea"/>
              </a:rPr>
              <a:t>b </a:t>
            </a:r>
            <a:r>
              <a:rPr>
                <a:solidFill>
                  <a:srgbClr val="172033"/>
                </a:solidFill>
                <a:latin typeface="Times New Roman" panose="02020503050405090304"/>
                <a:sym typeface="+mn-ea"/>
              </a:rPr>
              <a:t>and reduce the stability of other niobium-tin phases</a:t>
            </a:r>
            <a:endParaRPr sz="180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01" name="Rounded Rectangle 2"/>
          <p:cNvSpPr/>
          <p:nvPr/>
        </p:nvSpPr>
        <p:spPr>
          <a:xfrm>
            <a:off x="640080" y="1600200"/>
            <a:ext cx="2788920" cy="3703320"/>
          </a:xfrm>
          <a:prstGeom prst="roundRect">
            <a:avLst>
              <a:gd name="adj" fmla="val 7000"/>
            </a:avLst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2" name="Rounded Rectangle 3"/>
          <p:cNvSpPr/>
          <p:nvPr/>
        </p:nvSpPr>
        <p:spPr>
          <a:xfrm>
            <a:off x="3611880" y="1600200"/>
            <a:ext cx="3840480" cy="3703320"/>
          </a:xfrm>
          <a:prstGeom prst="roundRect">
            <a:avLst>
              <a:gd name="adj" fmla="val 7000"/>
            </a:avLst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3" name="Rounded Rectangle 4"/>
          <p:cNvSpPr/>
          <p:nvPr/>
        </p:nvSpPr>
        <p:spPr>
          <a:xfrm>
            <a:off x="7635240" y="1600200"/>
            <a:ext cx="3886200" cy="3703320"/>
          </a:xfrm>
          <a:prstGeom prst="roundRect">
            <a:avLst>
              <a:gd name="adj" fmla="val 7000"/>
            </a:avLst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4" name="TextBox 5"/>
          <p:cNvSpPr txBox="1"/>
          <p:nvPr/>
        </p:nvSpPr>
        <p:spPr>
          <a:xfrm>
            <a:off x="777240" y="1746504"/>
            <a:ext cx="2514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2100" b="1" baseline="0">
                <a:solidFill>
                  <a:srgbClr val="294D8F"/>
                </a:solidFill>
                <a:latin typeface="Times New Roman" panose="02020503050405090304"/>
              </a:rPr>
              <a:t>Sn-vapor diffusion</a:t>
            </a:r>
            <a:endParaRPr sz="21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1005" name="Picture 6" descr="vapor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28040" y="2258568"/>
            <a:ext cx="2413000" cy="1737360"/>
          </a:xfrm>
          <a:prstGeom prst="rect">
            <a:avLst/>
          </a:prstGeom>
        </p:spPr>
      </p:pic>
      <p:sp>
        <p:nvSpPr>
          <p:cNvPr id="1006" name="TextBox 7"/>
          <p:cNvSpPr txBox="1"/>
          <p:nvPr/>
        </p:nvSpPr>
        <p:spPr>
          <a:xfrm>
            <a:off x="777240" y="4078224"/>
            <a:ext cx="251460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800" b="0" baseline="0">
                <a:solidFill>
                  <a:srgbClr val="172033"/>
                </a:solidFill>
                <a:latin typeface="Times New Roman" panose="02020503050405090304"/>
              </a:rPr>
              <a:t>Cavity ≈1100 °C</a:t>
            </a:r>
            <a:endParaRPr sz="1800" b="0" baseline="0">
              <a:solidFill>
                <a:srgbClr val="172033"/>
              </a:solidFill>
              <a:latin typeface="Times New Roman" panose="02020503050405090304"/>
            </a:endParaRPr>
          </a:p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800" b="0" baseline="0">
                <a:solidFill>
                  <a:srgbClr val="172033"/>
                </a:solidFill>
                <a:latin typeface="Times New Roman" panose="02020503050405090304"/>
              </a:rPr>
              <a:t>Sn source ≈1200 °C</a:t>
            </a:r>
            <a:endParaRPr sz="180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07" name="TextBox 8"/>
          <p:cNvSpPr txBox="1"/>
          <p:nvPr/>
        </p:nvSpPr>
        <p:spPr>
          <a:xfrm>
            <a:off x="777240" y="4754880"/>
            <a:ext cx="2514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800" b="1" baseline="0">
                <a:solidFill>
                  <a:srgbClr val="B33A3A"/>
                </a:solidFill>
                <a:latin typeface="Times New Roman" panose="02020503050405090304"/>
              </a:rPr>
              <a:t>Cu melts at 1083 °C</a:t>
            </a:r>
            <a:endParaRPr sz="1800" b="1" baseline="0">
              <a:solidFill>
                <a:srgbClr val="B33A3A"/>
              </a:solidFill>
              <a:latin typeface="Times New Roman" panose="02020503050405090304"/>
            </a:endParaRPr>
          </a:p>
        </p:txBody>
      </p:sp>
      <p:sp>
        <p:nvSpPr>
          <p:cNvPr id="1008" name="TextBox 9"/>
          <p:cNvSpPr txBox="1"/>
          <p:nvPr/>
        </p:nvSpPr>
        <p:spPr>
          <a:xfrm>
            <a:off x="3749039" y="1746504"/>
            <a:ext cx="356616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2100" b="1" baseline="0">
                <a:solidFill>
                  <a:srgbClr val="294D8F"/>
                </a:solidFill>
                <a:latin typeface="Times New Roman" panose="02020503050405090304"/>
              </a:rPr>
              <a:t>Cu–Nb–Sn at 700 °C</a:t>
            </a:r>
            <a:endParaRPr sz="21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1009" name="Picture 10" descr="ming4-3.png"/>
          <p:cNvPicPr>
            <a:picLocks noChangeAspect="1"/>
          </p:cNvPicPr>
          <p:nvPr/>
        </p:nvPicPr>
        <p:blipFill>
          <a:blip r:embed="rId2"/>
          <a:srcRect l="40500"/>
          <a:stretch>
            <a:fillRect/>
          </a:stretch>
        </p:blipFill>
        <p:spPr>
          <a:xfrm>
            <a:off x="4092853" y="2194560"/>
            <a:ext cx="2878533" cy="2359152"/>
          </a:xfrm>
          <a:prstGeom prst="rect">
            <a:avLst/>
          </a:prstGeom>
        </p:spPr>
      </p:pic>
      <p:sp>
        <p:nvSpPr>
          <p:cNvPr id="1010" name="TextBox 11"/>
          <p:cNvSpPr txBox="1"/>
          <p:nvPr/>
        </p:nvSpPr>
        <p:spPr>
          <a:xfrm>
            <a:off x="3767328" y="4617720"/>
            <a:ext cx="3538728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500" b="0" baseline="0">
                <a:solidFill>
                  <a:srgbClr val="172033"/>
                </a:solidFill>
                <a:latin typeface="Times New Roman" panose="02020503050405090304"/>
              </a:rPr>
              <a:t>A route toward </a:t>
            </a:r>
            <a:r>
              <a:rPr sz="1500" b="0" baseline="0">
                <a:solidFill>
                  <a:srgbClr val="172033"/>
                </a:solidFill>
                <a:latin typeface="Times New Roman" panose="02020503050405090304"/>
              </a:rPr>
              <a:t>Nb</a:t>
            </a:r>
            <a:r>
              <a:rPr sz="1500" b="0" baseline="-25000">
                <a:solidFill>
                  <a:srgbClr val="172033"/>
                </a:solidFill>
                <a:latin typeface="Times New Roman" panose="02020503050405090304"/>
              </a:rPr>
              <a:t>3</a:t>
            </a:r>
            <a:r>
              <a:rPr sz="1500" b="0" baseline="0">
                <a:solidFill>
                  <a:srgbClr val="172033"/>
                </a:solidFill>
                <a:latin typeface="Times New Roman" panose="02020503050405090304"/>
              </a:rPr>
              <a:t>Sn</a:t>
            </a:r>
            <a:endParaRPr sz="1500" b="0" baseline="0">
              <a:solidFill>
                <a:srgbClr val="172033"/>
              </a:solidFill>
              <a:latin typeface="Times New Roman" panose="02020503050405090304"/>
            </a:endParaRPr>
          </a:p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500" b="0" baseline="0">
                <a:solidFill>
                  <a:srgbClr val="172033"/>
                </a:solidFill>
                <a:latin typeface="Times New Roman" panose="02020503050405090304"/>
              </a:rPr>
              <a:t>without Sn-rich intermediate phases</a:t>
            </a:r>
            <a:endParaRPr sz="150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11" name="TextBox 12"/>
          <p:cNvSpPr txBox="1"/>
          <p:nvPr/>
        </p:nvSpPr>
        <p:spPr>
          <a:xfrm>
            <a:off x="7781544" y="1746504"/>
            <a:ext cx="3584448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2100" b="1" baseline="0">
                <a:solidFill>
                  <a:srgbClr val="294D8F"/>
                </a:solidFill>
                <a:latin typeface="Times New Roman" panose="02020503050405090304"/>
              </a:rPr>
              <a:t>Sn diffusion</a:t>
            </a:r>
            <a:endParaRPr sz="21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1012" name="Picture 13" descr="diffusion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007858" y="2148840"/>
            <a:ext cx="3150108" cy="2423160"/>
          </a:xfrm>
          <a:prstGeom prst="rect">
            <a:avLst/>
          </a:prstGeom>
        </p:spPr>
      </p:pic>
      <p:sp>
        <p:nvSpPr>
          <p:cNvPr id="1013" name="TextBox 14"/>
          <p:cNvSpPr txBox="1"/>
          <p:nvPr/>
        </p:nvSpPr>
        <p:spPr>
          <a:xfrm>
            <a:off x="7772400" y="4645152"/>
            <a:ext cx="36118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500" b="0" baseline="0">
                <a:solidFill>
                  <a:srgbClr val="172033"/>
                </a:solidFill>
                <a:latin typeface="Times New Roman" panose="02020503050405090304"/>
              </a:rPr>
              <a:t>Cu–Sn provides faster Sn transport</a:t>
            </a:r>
            <a:endParaRPr sz="1500" b="0" baseline="0">
              <a:solidFill>
                <a:srgbClr val="172033"/>
              </a:solidFill>
              <a:latin typeface="Times New Roman" panose="02020503050405090304"/>
            </a:endParaRPr>
          </a:p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500" b="0" baseline="0">
                <a:solidFill>
                  <a:srgbClr val="172033"/>
                </a:solidFill>
                <a:latin typeface="Times New Roman" panose="02020503050405090304"/>
              </a:rPr>
              <a:t>than diffusion through Nb</a:t>
            </a:r>
            <a:endParaRPr sz="150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14" name="Rounded Rectangle 15"/>
          <p:cNvSpPr/>
          <p:nvPr/>
        </p:nvSpPr>
        <p:spPr>
          <a:xfrm>
            <a:off x="777240" y="5596128"/>
            <a:ext cx="10652760" cy="420624"/>
          </a:xfrm>
          <a:prstGeom prst="roundRect">
            <a:avLst>
              <a:gd name="adj" fmla="val 7000"/>
            </a:avLst>
          </a:prstGeom>
          <a:solidFill>
            <a:srgbClr val="EA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5" name="TextBox 16"/>
          <p:cNvSpPr txBox="1"/>
          <p:nvPr/>
        </p:nvSpPr>
        <p:spPr>
          <a:xfrm>
            <a:off x="914400" y="5660136"/>
            <a:ext cx="103784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900" b="1" baseline="0">
                <a:solidFill>
                  <a:srgbClr val="294D8F"/>
                </a:solidFill>
                <a:latin typeface="Times New Roman" panose="02020503050405090304"/>
              </a:rPr>
              <a:t>The bronze route combines a lower reaction temperature with faster Sn transport.</a:t>
            </a:r>
            <a:endParaRPr sz="19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1016" name="TextBox 17"/>
          <p:cNvSpPr txBox="1"/>
          <p:nvPr/>
        </p:nvSpPr>
        <p:spPr>
          <a:xfrm>
            <a:off x="731520" y="6172200"/>
            <a:ext cx="1078992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900" b="0" baseline="0">
                <a:solidFill>
                  <a:srgbClr val="667085"/>
                </a:solidFill>
                <a:latin typeface="Times New Roman" panose="02020503050405090304"/>
              </a:rPr>
              <a:t>Müller &amp; Schneider (2008); Mei et al. (2009).</a:t>
            </a:r>
            <a:endParaRPr sz="900" b="0" baseline="0">
              <a:solidFill>
                <a:srgbClr val="667085"/>
              </a:solidFill>
              <a:latin typeface="Times New Roman" panose="02020503050405090304"/>
            </a:endParaRPr>
          </a:p>
        </p:txBody>
      </p:sp>
      <p:sp>
        <p:nvSpPr>
          <p:cNvPr id="1017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4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  <p:transition advTm="37885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9750" y="114300"/>
            <a:ext cx="9525000" cy="476250"/>
          </a:xfrm>
        </p:spPr>
        <p:txBody>
          <a:bodyPr anchor="ctr">
            <a:noAutofit/>
          </a:bodyPr>
          <a:lstStyle/>
          <a:p>
            <a:pPr algn="ctr">
              <a:buNone/>
              <a:defRPr sz="22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First Attempt: A Sn-Rich Bronze Layer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000" name="TextBox 1"/>
          <p:cNvSpPr txBox="1"/>
          <p:nvPr/>
        </p:nvSpPr>
        <p:spPr>
          <a:xfrm>
            <a:off x="731520" y="950976"/>
            <a:ext cx="10744200" cy="4754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800" b="0" baseline="0">
                <a:solidFill>
                  <a:srgbClr val="172033"/>
                </a:solidFill>
                <a:latin typeface="Times New Roman" panose="02020503050405090304"/>
              </a:rPr>
              <a:t>Could a Sn-rich bronze layer supply enough Sn to form better </a:t>
            </a:r>
            <a:r>
              <a:rPr sz="1800" b="0" baseline="0">
                <a:solidFill>
                  <a:srgbClr val="172033"/>
                </a:solidFill>
                <a:latin typeface="Times New Roman" panose="02020503050405090304"/>
              </a:rPr>
              <a:t>Nb</a:t>
            </a:r>
            <a:r>
              <a:rPr sz="1800" b="0" baseline="-25000">
                <a:solidFill>
                  <a:srgbClr val="172033"/>
                </a:solidFill>
                <a:latin typeface="Times New Roman" panose="02020503050405090304"/>
              </a:rPr>
              <a:t>3</a:t>
            </a:r>
            <a:r>
              <a:rPr sz="1800" b="0" baseline="0">
                <a:solidFill>
                  <a:srgbClr val="172033"/>
                </a:solidFill>
                <a:latin typeface="Times New Roman" panose="02020503050405090304"/>
              </a:rPr>
              <a:t>Sn</a:t>
            </a:r>
            <a:r>
              <a:rPr sz="1800" b="0" baseline="0">
                <a:solidFill>
                  <a:srgbClr val="172033"/>
                </a:solidFill>
                <a:latin typeface="Times New Roman" panose="02020503050405090304"/>
              </a:rPr>
              <a:t>?</a:t>
            </a:r>
            <a:endParaRPr sz="180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01" name="TextBox 2"/>
          <p:cNvSpPr txBox="1"/>
          <p:nvPr/>
        </p:nvSpPr>
        <p:spPr>
          <a:xfrm>
            <a:off x="731520" y="1554480"/>
            <a:ext cx="3657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400" b="1" baseline="0">
                <a:solidFill>
                  <a:srgbClr val="294D8F"/>
                </a:solidFill>
                <a:latin typeface="Times New Roman" panose="02020503050405090304"/>
              </a:rPr>
              <a:t>01</a:t>
            </a:r>
            <a:endParaRPr sz="14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1002" name="TextBox 3"/>
          <p:cNvSpPr txBox="1"/>
          <p:nvPr/>
        </p:nvSpPr>
        <p:spPr>
          <a:xfrm>
            <a:off x="731520" y="1828800"/>
            <a:ext cx="265176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600" b="1" baseline="0">
                <a:solidFill>
                  <a:srgbClr val="294D8F"/>
                </a:solidFill>
                <a:latin typeface="Times New Roman" panose="02020503050405090304"/>
              </a:rPr>
              <a:t>Deposit Sn on Cu</a:t>
            </a:r>
            <a:endParaRPr sz="16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1003" name="Picture 4" descr="six-stacks.png"/>
          <p:cNvPicPr>
            <a:picLocks noChangeAspect="1"/>
          </p:cNvPicPr>
          <p:nvPr/>
        </p:nvPicPr>
        <p:blipFill>
          <a:blip r:embed="rId1"/>
          <a:srcRect r="66667" b="50000"/>
          <a:stretch>
            <a:fillRect/>
          </a:stretch>
        </p:blipFill>
        <p:spPr>
          <a:xfrm>
            <a:off x="548640" y="2048256"/>
            <a:ext cx="2194560" cy="1097280"/>
          </a:xfrm>
          <a:prstGeom prst="rect">
            <a:avLst/>
          </a:prstGeom>
        </p:spPr>
      </p:pic>
      <p:cxnSp>
        <p:nvCxnSpPr>
          <p:cNvPr id="1004" name="Connector 5"/>
          <p:cNvCxnSpPr/>
          <p:nvPr/>
        </p:nvCxnSpPr>
        <p:spPr>
          <a:xfrm>
            <a:off x="2261245" y="2472618"/>
            <a:ext cx="193919" cy="0"/>
          </a:xfrm>
          <a:prstGeom prst="line">
            <a:avLst/>
          </a:prstGeom>
          <a:ln w="8890">
            <a:solidFill>
              <a:srgbClr val="8B9199"/>
            </a:solidFill>
          </a:ln>
        </p:spPr>
      </p:cxnSp>
      <p:sp>
        <p:nvSpPr>
          <p:cNvPr id="1005" name="Oval 6"/>
          <p:cNvSpPr/>
          <p:nvPr/>
        </p:nvSpPr>
        <p:spPr>
          <a:xfrm>
            <a:off x="2246615" y="2457988"/>
            <a:ext cx="29260" cy="29260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06" name="TextBox 7"/>
          <p:cNvSpPr txBox="1"/>
          <p:nvPr/>
        </p:nvSpPr>
        <p:spPr>
          <a:xfrm>
            <a:off x="2496312" y="2399466"/>
            <a:ext cx="100584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050" b="0" baseline="0">
                <a:solidFill>
                  <a:srgbClr val="172033"/>
                </a:solidFill>
                <a:latin typeface="Times New Roman" panose="02020503050405090304"/>
              </a:rPr>
              <a:t>Sn</a:t>
            </a:r>
            <a:endParaRPr sz="105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007" name="Connector 8"/>
          <p:cNvCxnSpPr/>
          <p:nvPr/>
        </p:nvCxnSpPr>
        <p:spPr>
          <a:xfrm>
            <a:off x="2261245" y="2745422"/>
            <a:ext cx="193919" cy="0"/>
          </a:xfrm>
          <a:prstGeom prst="line">
            <a:avLst/>
          </a:prstGeom>
          <a:ln w="8890">
            <a:solidFill>
              <a:srgbClr val="8B9199"/>
            </a:solidFill>
          </a:ln>
        </p:spPr>
      </p:cxnSp>
      <p:sp>
        <p:nvSpPr>
          <p:cNvPr id="1008" name="Oval 9"/>
          <p:cNvSpPr/>
          <p:nvPr/>
        </p:nvSpPr>
        <p:spPr>
          <a:xfrm>
            <a:off x="2246615" y="2730792"/>
            <a:ext cx="29260" cy="29260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09" name="TextBox 10"/>
          <p:cNvSpPr txBox="1"/>
          <p:nvPr/>
        </p:nvSpPr>
        <p:spPr>
          <a:xfrm>
            <a:off x="2496312" y="2672270"/>
            <a:ext cx="100584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050" b="0" baseline="0">
                <a:solidFill>
                  <a:srgbClr val="172033"/>
                </a:solidFill>
                <a:latin typeface="Times New Roman" panose="02020503050405090304"/>
              </a:rPr>
              <a:t>Cu</a:t>
            </a:r>
            <a:endParaRPr sz="105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10" name="TextBox 11"/>
          <p:cNvSpPr txBox="1"/>
          <p:nvPr/>
        </p:nvSpPr>
        <p:spPr>
          <a:xfrm>
            <a:off x="3611880" y="1554480"/>
            <a:ext cx="3657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400" b="1" baseline="0">
                <a:solidFill>
                  <a:srgbClr val="294D8F"/>
                </a:solidFill>
                <a:latin typeface="Times New Roman" panose="02020503050405090304"/>
              </a:rPr>
              <a:t>02</a:t>
            </a:r>
            <a:endParaRPr sz="14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1011" name="TextBox 12"/>
          <p:cNvSpPr txBox="1"/>
          <p:nvPr/>
        </p:nvSpPr>
        <p:spPr>
          <a:xfrm>
            <a:off x="3611880" y="1828800"/>
            <a:ext cx="265176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600" b="1" baseline="0">
                <a:solidFill>
                  <a:srgbClr val="294D8F"/>
                </a:solidFill>
                <a:latin typeface="Times New Roman" panose="02020503050405090304"/>
              </a:rPr>
              <a:t>Anneal to form bronze</a:t>
            </a:r>
            <a:endParaRPr sz="16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1012" name="Picture 13" descr="six-stacks.png"/>
          <p:cNvPicPr>
            <a:picLocks noChangeAspect="1"/>
          </p:cNvPicPr>
          <p:nvPr/>
        </p:nvPicPr>
        <p:blipFill>
          <a:blip r:embed="rId1"/>
          <a:srcRect l="33333" r="33333" b="50000"/>
          <a:stretch>
            <a:fillRect/>
          </a:stretch>
        </p:blipFill>
        <p:spPr>
          <a:xfrm>
            <a:off x="3429000" y="2048256"/>
            <a:ext cx="2194560" cy="1097280"/>
          </a:xfrm>
          <a:prstGeom prst="rect">
            <a:avLst/>
          </a:prstGeom>
        </p:spPr>
      </p:pic>
      <p:cxnSp>
        <p:nvCxnSpPr>
          <p:cNvPr id="1013" name="Connector 14"/>
          <p:cNvCxnSpPr/>
          <p:nvPr/>
        </p:nvCxnSpPr>
        <p:spPr>
          <a:xfrm>
            <a:off x="5141605" y="2472618"/>
            <a:ext cx="193919" cy="0"/>
          </a:xfrm>
          <a:prstGeom prst="line">
            <a:avLst/>
          </a:prstGeom>
          <a:ln w="8890">
            <a:solidFill>
              <a:srgbClr val="8B9199"/>
            </a:solidFill>
          </a:ln>
        </p:spPr>
      </p:cxnSp>
      <p:sp>
        <p:nvSpPr>
          <p:cNvPr id="1014" name="Oval 15"/>
          <p:cNvSpPr/>
          <p:nvPr/>
        </p:nvSpPr>
        <p:spPr>
          <a:xfrm>
            <a:off x="5126975" y="2457988"/>
            <a:ext cx="29260" cy="29260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15" name="TextBox 16"/>
          <p:cNvSpPr txBox="1"/>
          <p:nvPr/>
        </p:nvSpPr>
        <p:spPr>
          <a:xfrm>
            <a:off x="5376672" y="2399466"/>
            <a:ext cx="100584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050" b="0" baseline="0">
                <a:solidFill>
                  <a:srgbClr val="172033"/>
                </a:solidFill>
                <a:latin typeface="Times New Roman" panose="02020503050405090304"/>
              </a:rPr>
              <a:t>Sn-rich bronze</a:t>
            </a:r>
            <a:endParaRPr sz="105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016" name="Connector 17"/>
          <p:cNvCxnSpPr/>
          <p:nvPr/>
        </p:nvCxnSpPr>
        <p:spPr>
          <a:xfrm>
            <a:off x="5141605" y="2745422"/>
            <a:ext cx="193919" cy="0"/>
          </a:xfrm>
          <a:prstGeom prst="line">
            <a:avLst/>
          </a:prstGeom>
          <a:ln w="8890">
            <a:solidFill>
              <a:srgbClr val="8B9199"/>
            </a:solidFill>
          </a:ln>
        </p:spPr>
      </p:cxnSp>
      <p:sp>
        <p:nvSpPr>
          <p:cNvPr id="1017" name="Oval 18"/>
          <p:cNvSpPr/>
          <p:nvPr/>
        </p:nvSpPr>
        <p:spPr>
          <a:xfrm>
            <a:off x="5126975" y="2730792"/>
            <a:ext cx="29260" cy="29260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18" name="TextBox 19"/>
          <p:cNvSpPr txBox="1"/>
          <p:nvPr/>
        </p:nvSpPr>
        <p:spPr>
          <a:xfrm>
            <a:off x="5376672" y="2672270"/>
            <a:ext cx="100584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050" b="0" baseline="0">
                <a:solidFill>
                  <a:srgbClr val="172033"/>
                </a:solidFill>
                <a:latin typeface="Times New Roman" panose="02020503050405090304"/>
              </a:rPr>
              <a:t>Cu</a:t>
            </a:r>
            <a:endParaRPr sz="105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19" name="TextBox 20"/>
          <p:cNvSpPr txBox="1"/>
          <p:nvPr/>
        </p:nvSpPr>
        <p:spPr>
          <a:xfrm>
            <a:off x="6492240" y="1554480"/>
            <a:ext cx="3657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400" b="1" baseline="0">
                <a:solidFill>
                  <a:srgbClr val="294D8F"/>
                </a:solidFill>
                <a:latin typeface="Times New Roman" panose="02020503050405090304"/>
              </a:rPr>
              <a:t>03</a:t>
            </a:r>
            <a:endParaRPr sz="14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1020" name="TextBox 21"/>
          <p:cNvSpPr txBox="1"/>
          <p:nvPr/>
        </p:nvSpPr>
        <p:spPr>
          <a:xfrm>
            <a:off x="6492240" y="1828800"/>
            <a:ext cx="265176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600" b="1" baseline="0">
                <a:solidFill>
                  <a:srgbClr val="294D8F"/>
                </a:solidFill>
                <a:latin typeface="Times New Roman" panose="02020503050405090304"/>
              </a:rPr>
              <a:t>Deposit Nb</a:t>
            </a:r>
            <a:endParaRPr sz="16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1021" name="Picture 22" descr="six-stacks.png"/>
          <p:cNvPicPr>
            <a:picLocks noChangeAspect="1"/>
          </p:cNvPicPr>
          <p:nvPr/>
        </p:nvPicPr>
        <p:blipFill>
          <a:blip r:embed="rId1"/>
          <a:srcRect l="66667" b="50000"/>
          <a:stretch>
            <a:fillRect/>
          </a:stretch>
        </p:blipFill>
        <p:spPr>
          <a:xfrm>
            <a:off x="6309359" y="2048256"/>
            <a:ext cx="2194560" cy="1097280"/>
          </a:xfrm>
          <a:prstGeom prst="rect">
            <a:avLst/>
          </a:prstGeom>
        </p:spPr>
      </p:pic>
      <p:cxnSp>
        <p:nvCxnSpPr>
          <p:cNvPr id="1022" name="Connector 23"/>
          <p:cNvCxnSpPr/>
          <p:nvPr/>
        </p:nvCxnSpPr>
        <p:spPr>
          <a:xfrm>
            <a:off x="8021965" y="2472618"/>
            <a:ext cx="193918" cy="0"/>
          </a:xfrm>
          <a:prstGeom prst="line">
            <a:avLst/>
          </a:prstGeom>
          <a:ln w="8890">
            <a:solidFill>
              <a:srgbClr val="8B9199"/>
            </a:solidFill>
          </a:ln>
        </p:spPr>
      </p:cxnSp>
      <p:sp>
        <p:nvSpPr>
          <p:cNvPr id="1023" name="Oval 24"/>
          <p:cNvSpPr/>
          <p:nvPr/>
        </p:nvSpPr>
        <p:spPr>
          <a:xfrm>
            <a:off x="8007335" y="2457988"/>
            <a:ext cx="29260" cy="29260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24" name="TextBox 25"/>
          <p:cNvSpPr txBox="1"/>
          <p:nvPr/>
        </p:nvSpPr>
        <p:spPr>
          <a:xfrm>
            <a:off x="8257031" y="2399466"/>
            <a:ext cx="100584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050" b="0" baseline="0">
                <a:solidFill>
                  <a:srgbClr val="172033"/>
                </a:solidFill>
                <a:latin typeface="Times New Roman" panose="02020503050405090304"/>
              </a:rPr>
              <a:t>Nb</a:t>
            </a:r>
            <a:endParaRPr sz="105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025" name="Connector 26"/>
          <p:cNvCxnSpPr/>
          <p:nvPr/>
        </p:nvCxnSpPr>
        <p:spPr>
          <a:xfrm>
            <a:off x="8021965" y="2609020"/>
            <a:ext cx="193918" cy="0"/>
          </a:xfrm>
          <a:prstGeom prst="line">
            <a:avLst/>
          </a:prstGeom>
          <a:ln w="8890">
            <a:solidFill>
              <a:srgbClr val="8B9199"/>
            </a:solidFill>
          </a:ln>
        </p:spPr>
      </p:cxnSp>
      <p:sp>
        <p:nvSpPr>
          <p:cNvPr id="1026" name="Oval 27"/>
          <p:cNvSpPr/>
          <p:nvPr/>
        </p:nvSpPr>
        <p:spPr>
          <a:xfrm>
            <a:off x="8007335" y="2594390"/>
            <a:ext cx="29260" cy="29260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27" name="TextBox 28"/>
          <p:cNvSpPr txBox="1"/>
          <p:nvPr/>
        </p:nvSpPr>
        <p:spPr>
          <a:xfrm>
            <a:off x="8257031" y="2535868"/>
            <a:ext cx="100584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050" b="0" baseline="0">
                <a:solidFill>
                  <a:srgbClr val="172033"/>
                </a:solidFill>
                <a:latin typeface="Times New Roman" panose="02020503050405090304"/>
              </a:rPr>
              <a:t>Sn-rich bronze</a:t>
            </a:r>
            <a:endParaRPr sz="105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028" name="Connector 29"/>
          <p:cNvCxnSpPr/>
          <p:nvPr/>
        </p:nvCxnSpPr>
        <p:spPr>
          <a:xfrm>
            <a:off x="8021965" y="2760578"/>
            <a:ext cx="193918" cy="0"/>
          </a:xfrm>
          <a:prstGeom prst="line">
            <a:avLst/>
          </a:prstGeom>
          <a:ln w="8890">
            <a:solidFill>
              <a:srgbClr val="8B9199"/>
            </a:solidFill>
          </a:ln>
        </p:spPr>
      </p:cxnSp>
      <p:sp>
        <p:nvSpPr>
          <p:cNvPr id="1029" name="Oval 30"/>
          <p:cNvSpPr/>
          <p:nvPr/>
        </p:nvSpPr>
        <p:spPr>
          <a:xfrm>
            <a:off x="8007335" y="2745948"/>
            <a:ext cx="29260" cy="29260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30" name="TextBox 31"/>
          <p:cNvSpPr txBox="1"/>
          <p:nvPr/>
        </p:nvSpPr>
        <p:spPr>
          <a:xfrm>
            <a:off x="8257031" y="2687426"/>
            <a:ext cx="100584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050" b="0" baseline="0">
                <a:solidFill>
                  <a:srgbClr val="172033"/>
                </a:solidFill>
                <a:latin typeface="Times New Roman" panose="02020503050405090304"/>
              </a:rPr>
              <a:t>Cu</a:t>
            </a:r>
            <a:endParaRPr sz="105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31" name="TextBox 32"/>
          <p:cNvSpPr txBox="1"/>
          <p:nvPr/>
        </p:nvSpPr>
        <p:spPr>
          <a:xfrm>
            <a:off x="9372600" y="1554480"/>
            <a:ext cx="3657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400" b="1" baseline="0">
                <a:solidFill>
                  <a:srgbClr val="294D8F"/>
                </a:solidFill>
                <a:latin typeface="Times New Roman" panose="02020503050405090304"/>
              </a:rPr>
              <a:t>04</a:t>
            </a:r>
            <a:endParaRPr sz="14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1032" name="TextBox 33"/>
          <p:cNvSpPr txBox="1"/>
          <p:nvPr/>
        </p:nvSpPr>
        <p:spPr>
          <a:xfrm>
            <a:off x="9372600" y="1828800"/>
            <a:ext cx="265176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600" b="1" baseline="0">
                <a:solidFill>
                  <a:srgbClr val="294D8F"/>
                </a:solidFill>
                <a:latin typeface="Times New Roman" panose="02020503050405090304"/>
              </a:rPr>
              <a:t>Anneal to form </a:t>
            </a:r>
            <a:r>
              <a:rPr sz="1600" b="1" baseline="0">
                <a:solidFill>
                  <a:srgbClr val="294D8F"/>
                </a:solidFill>
                <a:latin typeface="Times New Roman" panose="02020503050405090304"/>
              </a:rPr>
              <a:t>Nb</a:t>
            </a:r>
            <a:r>
              <a:rPr sz="1600" b="1" baseline="-25000">
                <a:solidFill>
                  <a:srgbClr val="294D8F"/>
                </a:solidFill>
                <a:latin typeface="Times New Roman" panose="02020503050405090304"/>
              </a:rPr>
              <a:t>3</a:t>
            </a:r>
            <a:r>
              <a:rPr sz="1600" b="1" baseline="0">
                <a:solidFill>
                  <a:srgbClr val="294D8F"/>
                </a:solidFill>
                <a:latin typeface="Times New Roman" panose="02020503050405090304"/>
              </a:rPr>
              <a:t>Sn</a:t>
            </a:r>
            <a:endParaRPr sz="16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1033" name="Picture 34" descr="six-stacks.png"/>
          <p:cNvPicPr>
            <a:picLocks noChangeAspect="1"/>
          </p:cNvPicPr>
          <p:nvPr/>
        </p:nvPicPr>
        <p:blipFill>
          <a:blip r:embed="rId1"/>
          <a:srcRect t="50000" r="66667"/>
          <a:stretch>
            <a:fillRect/>
          </a:stretch>
        </p:blipFill>
        <p:spPr>
          <a:xfrm>
            <a:off x="9189720" y="2194560"/>
            <a:ext cx="2194560" cy="1097280"/>
          </a:xfrm>
          <a:prstGeom prst="rect">
            <a:avLst/>
          </a:prstGeom>
        </p:spPr>
      </p:pic>
      <p:cxnSp>
        <p:nvCxnSpPr>
          <p:cNvPr id="1034" name="Connector 35"/>
          <p:cNvCxnSpPr/>
          <p:nvPr/>
        </p:nvCxnSpPr>
        <p:spPr>
          <a:xfrm>
            <a:off x="10902325" y="2467364"/>
            <a:ext cx="193919" cy="0"/>
          </a:xfrm>
          <a:prstGeom prst="line">
            <a:avLst/>
          </a:prstGeom>
          <a:ln w="8890">
            <a:solidFill>
              <a:srgbClr val="8B9199"/>
            </a:solidFill>
          </a:ln>
        </p:spPr>
      </p:cxnSp>
      <p:sp>
        <p:nvSpPr>
          <p:cNvPr id="1035" name="Oval 36"/>
          <p:cNvSpPr/>
          <p:nvPr/>
        </p:nvSpPr>
        <p:spPr>
          <a:xfrm>
            <a:off x="10887695" y="2452734"/>
            <a:ext cx="29260" cy="29260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36" name="TextBox 37"/>
          <p:cNvSpPr txBox="1"/>
          <p:nvPr/>
        </p:nvSpPr>
        <p:spPr>
          <a:xfrm>
            <a:off x="11137392" y="2394212"/>
            <a:ext cx="100584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050" b="0" baseline="0">
                <a:solidFill>
                  <a:srgbClr val="172033"/>
                </a:solidFill>
                <a:latin typeface="Times New Roman" panose="02020503050405090304"/>
              </a:rPr>
              <a:t>Nb</a:t>
            </a:r>
            <a:r>
              <a:rPr sz="1050" b="0" baseline="-25000">
                <a:solidFill>
                  <a:srgbClr val="172033"/>
                </a:solidFill>
                <a:latin typeface="Times New Roman" panose="02020503050405090304"/>
              </a:rPr>
              <a:t>3</a:t>
            </a:r>
            <a:r>
              <a:rPr sz="1050" b="0" baseline="0">
                <a:solidFill>
                  <a:srgbClr val="172033"/>
                </a:solidFill>
                <a:latin typeface="Times New Roman" panose="02020503050405090304"/>
              </a:rPr>
              <a:t>Sn</a:t>
            </a:r>
            <a:endParaRPr sz="105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037" name="Connector 38"/>
          <p:cNvCxnSpPr/>
          <p:nvPr/>
        </p:nvCxnSpPr>
        <p:spPr>
          <a:xfrm>
            <a:off x="10902325" y="2770480"/>
            <a:ext cx="193919" cy="0"/>
          </a:xfrm>
          <a:prstGeom prst="line">
            <a:avLst/>
          </a:prstGeom>
          <a:ln w="8890">
            <a:solidFill>
              <a:srgbClr val="8B9199"/>
            </a:solidFill>
          </a:ln>
        </p:spPr>
      </p:cxnSp>
      <p:sp>
        <p:nvSpPr>
          <p:cNvPr id="1038" name="Oval 39"/>
          <p:cNvSpPr/>
          <p:nvPr/>
        </p:nvSpPr>
        <p:spPr>
          <a:xfrm>
            <a:off x="10887695" y="2755850"/>
            <a:ext cx="29260" cy="29260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39" name="TextBox 40"/>
          <p:cNvSpPr txBox="1"/>
          <p:nvPr/>
        </p:nvSpPr>
        <p:spPr>
          <a:xfrm>
            <a:off x="11137392" y="2697328"/>
            <a:ext cx="100584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050" b="0" baseline="0">
                <a:solidFill>
                  <a:srgbClr val="172033"/>
                </a:solidFill>
                <a:latin typeface="Times New Roman" panose="02020503050405090304"/>
              </a:rPr>
              <a:t>Cu</a:t>
            </a:r>
            <a:endParaRPr sz="105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40" name="TextBox 41"/>
          <p:cNvSpPr txBox="1"/>
          <p:nvPr/>
        </p:nvSpPr>
        <p:spPr>
          <a:xfrm>
            <a:off x="3218688" y="2194560"/>
            <a:ext cx="310896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2100" b="1" baseline="0">
                <a:solidFill>
                  <a:srgbClr val="294D8F"/>
                </a:solidFill>
                <a:latin typeface="Times New Roman" panose="02020503050405090304"/>
              </a:rPr>
              <a:t>→</a:t>
            </a:r>
            <a:endParaRPr sz="21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1041" name="TextBox 42"/>
          <p:cNvSpPr txBox="1"/>
          <p:nvPr/>
        </p:nvSpPr>
        <p:spPr>
          <a:xfrm>
            <a:off x="6099048" y="2194560"/>
            <a:ext cx="310896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2100" b="1" baseline="0">
                <a:solidFill>
                  <a:srgbClr val="294D8F"/>
                </a:solidFill>
                <a:latin typeface="Times New Roman" panose="02020503050405090304"/>
              </a:rPr>
              <a:t>→</a:t>
            </a:r>
            <a:endParaRPr sz="21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1042" name="TextBox 43"/>
          <p:cNvSpPr txBox="1"/>
          <p:nvPr/>
        </p:nvSpPr>
        <p:spPr>
          <a:xfrm>
            <a:off x="8979408" y="2194560"/>
            <a:ext cx="310896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2100" b="1" baseline="0">
                <a:solidFill>
                  <a:srgbClr val="294D8F"/>
                </a:solidFill>
                <a:latin typeface="Times New Roman" panose="02020503050405090304"/>
              </a:rPr>
              <a:t>→</a:t>
            </a:r>
            <a:endParaRPr sz="21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1043" name="TextBox 44"/>
          <p:cNvSpPr txBox="1"/>
          <p:nvPr/>
        </p:nvSpPr>
        <p:spPr>
          <a:xfrm>
            <a:off x="731520" y="3108960"/>
            <a:ext cx="108813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700" b="0" baseline="0">
                <a:solidFill>
                  <a:srgbClr val="294D8F"/>
                </a:solidFill>
                <a:latin typeface="Times New Roman" panose="02020503050405090304"/>
              </a:rPr>
              <a:t>Expectation: more Sn in the bronze layer → sufficient Sn during the Nb–Sn reaction</a:t>
            </a:r>
            <a:endParaRPr sz="1700" b="0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1044" name="TextBox 45"/>
          <p:cNvSpPr txBox="1"/>
          <p:nvPr/>
        </p:nvSpPr>
        <p:spPr>
          <a:xfrm>
            <a:off x="777240" y="3630168"/>
            <a:ext cx="420624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900" b="1" baseline="0">
                <a:solidFill>
                  <a:srgbClr val="294D8F"/>
                </a:solidFill>
                <a:latin typeface="Times New Roman" panose="02020503050405090304"/>
              </a:rPr>
              <a:t>Observed transition</a:t>
            </a:r>
            <a:endParaRPr sz="19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1045" name="Picture 46" descr="p7-image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58469" y="3977639"/>
            <a:ext cx="2283661" cy="1700784"/>
          </a:xfrm>
          <a:prstGeom prst="rect">
            <a:avLst/>
          </a:prstGeom>
        </p:spPr>
      </p:pic>
      <p:sp>
        <p:nvSpPr>
          <p:cNvPr id="1046" name="TextBox 47"/>
          <p:cNvSpPr txBox="1"/>
          <p:nvPr/>
        </p:nvSpPr>
        <p:spPr>
          <a:xfrm>
            <a:off x="4050791" y="4334256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2200" b="1" baseline="0">
                <a:solidFill>
                  <a:srgbClr val="B33A3A"/>
                </a:solidFill>
                <a:latin typeface="Times New Roman" panose="02020503050405090304"/>
              </a:rPr>
              <a:t>T</a:t>
            </a:r>
            <a:r>
              <a:rPr sz="2200" b="1" baseline="-25000">
                <a:solidFill>
                  <a:srgbClr val="B33A3A"/>
                </a:solidFill>
                <a:latin typeface="Times New Roman" panose="02020503050405090304"/>
              </a:rPr>
              <a:t>c</a:t>
            </a:r>
            <a:r>
              <a:rPr sz="2200" b="1" baseline="0">
                <a:solidFill>
                  <a:srgbClr val="B33A3A"/>
                </a:solidFill>
                <a:latin typeface="Times New Roman" panose="02020503050405090304"/>
              </a:rPr>
              <a:t> ≈ 11.7 K</a:t>
            </a:r>
            <a:endParaRPr sz="2200" b="1" baseline="0">
              <a:solidFill>
                <a:srgbClr val="B33A3A"/>
              </a:solidFill>
              <a:latin typeface="Times New Roman" panose="02020503050405090304"/>
            </a:endParaRPr>
          </a:p>
        </p:txBody>
      </p:sp>
      <p:sp>
        <p:nvSpPr>
          <p:cNvPr id="1047" name="TextBox 48"/>
          <p:cNvSpPr txBox="1"/>
          <p:nvPr/>
        </p:nvSpPr>
        <p:spPr>
          <a:xfrm>
            <a:off x="4050791" y="4828032"/>
            <a:ext cx="1865376" cy="6217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500" b="0" baseline="0">
                <a:solidFill>
                  <a:srgbClr val="172033"/>
                </a:solidFill>
                <a:latin typeface="Times New Roman" panose="02020503050405090304"/>
              </a:rPr>
              <a:t>The intended improvement</a:t>
            </a:r>
            <a:endParaRPr sz="1500" b="0" baseline="0">
              <a:solidFill>
                <a:srgbClr val="172033"/>
              </a:solidFill>
              <a:latin typeface="Times New Roman" panose="02020503050405090304"/>
            </a:endParaRPr>
          </a:p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500" b="0" baseline="0">
                <a:solidFill>
                  <a:srgbClr val="172033"/>
                </a:solidFill>
                <a:latin typeface="Times New Roman" panose="02020503050405090304"/>
              </a:rPr>
              <a:t>was not achieved.</a:t>
            </a:r>
            <a:endParaRPr sz="150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48" name="TextBox 49"/>
          <p:cNvSpPr txBox="1"/>
          <p:nvPr/>
        </p:nvSpPr>
        <p:spPr>
          <a:xfrm>
            <a:off x="6428232" y="3630168"/>
            <a:ext cx="489204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900" b="1" baseline="0">
                <a:solidFill>
                  <a:srgbClr val="294D8F"/>
                </a:solidFill>
                <a:latin typeface="Times New Roman" panose="02020503050405090304"/>
              </a:rPr>
              <a:t>Cross-section and elemental distribution</a:t>
            </a:r>
            <a:endParaRPr sz="19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1049" name="Picture 50" descr="p7-image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557106" y="3986784"/>
            <a:ext cx="2704907" cy="1719072"/>
          </a:xfrm>
          <a:prstGeom prst="rect">
            <a:avLst/>
          </a:prstGeom>
        </p:spPr>
      </p:pic>
      <p:sp>
        <p:nvSpPr>
          <p:cNvPr id="1050" name="TextBox 51"/>
          <p:cNvSpPr txBox="1"/>
          <p:nvPr/>
        </p:nvSpPr>
        <p:spPr>
          <a:xfrm>
            <a:off x="9610344" y="4434840"/>
            <a:ext cx="1874519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2100" b="1" baseline="0">
                <a:solidFill>
                  <a:srgbClr val="B33A3A"/>
                </a:solidFill>
                <a:latin typeface="Times New Roman" panose="02020503050405090304"/>
              </a:rPr>
              <a:t>Severe</a:t>
            </a:r>
            <a:endParaRPr sz="2100" b="1" baseline="0">
              <a:solidFill>
                <a:srgbClr val="B33A3A"/>
              </a:solidFill>
              <a:latin typeface="Times New Roman" panose="02020503050405090304"/>
            </a:endParaRPr>
          </a:p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2100" b="1" baseline="0">
                <a:solidFill>
                  <a:srgbClr val="B33A3A"/>
                </a:solidFill>
                <a:latin typeface="Times New Roman" panose="02020503050405090304"/>
              </a:rPr>
              <a:t>Sn deficiency</a:t>
            </a:r>
            <a:endParaRPr sz="2100" b="1" baseline="0">
              <a:solidFill>
                <a:srgbClr val="B33A3A"/>
              </a:solidFill>
              <a:latin typeface="Times New Roman" panose="02020503050405090304"/>
            </a:endParaRPr>
          </a:p>
        </p:txBody>
      </p:sp>
      <p:sp>
        <p:nvSpPr>
          <p:cNvPr id="1051" name="Rounded Rectangle 52"/>
          <p:cNvSpPr/>
          <p:nvPr/>
        </p:nvSpPr>
        <p:spPr>
          <a:xfrm>
            <a:off x="777240" y="5824728"/>
            <a:ext cx="10652760" cy="420624"/>
          </a:xfrm>
          <a:prstGeom prst="roundRect">
            <a:avLst>
              <a:gd name="adj" fmla="val 7000"/>
            </a:avLst>
          </a:prstGeom>
          <a:solidFill>
            <a:srgbClr val="EA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2" name="TextBox 53"/>
          <p:cNvSpPr txBox="1"/>
          <p:nvPr/>
        </p:nvSpPr>
        <p:spPr>
          <a:xfrm>
            <a:off x="914400" y="5888736"/>
            <a:ext cx="103784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900" b="1" baseline="0">
                <a:solidFill>
                  <a:srgbClr val="294D8F"/>
                </a:solidFill>
                <a:latin typeface="Times New Roman" panose="02020503050405090304"/>
              </a:rPr>
              <a:t>This route was abandoned due to severe Sn deficiency.</a:t>
            </a:r>
            <a:endParaRPr sz="19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1053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5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  <p:transition advTm="69598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9750" y="114300"/>
            <a:ext cx="9525000" cy="476250"/>
          </a:xfrm>
        </p:spPr>
        <p:txBody>
          <a:bodyPr anchor="ctr">
            <a:noAutofit/>
          </a:bodyPr>
          <a:lstStyle/>
          <a:p>
            <a:pPr algn="ctr">
              <a:buNone/>
              <a:defRPr sz="22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Diffusion Barriers May Limit Cu/Sn Transport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000" name="TextBox 1"/>
          <p:cNvSpPr txBox="1"/>
          <p:nvPr/>
        </p:nvSpPr>
        <p:spPr>
          <a:xfrm>
            <a:off x="731520" y="950976"/>
            <a:ext cx="10744200" cy="4754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800" b="0" baseline="0">
                <a:solidFill>
                  <a:srgbClr val="172033"/>
                </a:solidFill>
                <a:latin typeface="Times New Roman" panose="02020503050405090304"/>
              </a:rPr>
              <a:t>The next question is whether a thin barrier can retain Sn while limiting Cu ingress.</a:t>
            </a:r>
            <a:endParaRPr sz="180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01" name="TextBox 2"/>
          <p:cNvSpPr txBox="1"/>
          <p:nvPr/>
        </p:nvSpPr>
        <p:spPr>
          <a:xfrm>
            <a:off x="713232" y="1554480"/>
            <a:ext cx="3136392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2200" b="1" baseline="0">
                <a:solidFill>
                  <a:srgbClr val="294D8F"/>
                </a:solidFill>
                <a:latin typeface="Times New Roman" panose="02020503050405090304"/>
              </a:rPr>
              <a:t>No barrier layer</a:t>
            </a:r>
            <a:endParaRPr sz="22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1002" name="TextBox 3"/>
          <p:cNvSpPr txBox="1"/>
          <p:nvPr/>
        </p:nvSpPr>
        <p:spPr>
          <a:xfrm>
            <a:off x="4526280" y="1554480"/>
            <a:ext cx="3136392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2200" b="1" baseline="0">
                <a:solidFill>
                  <a:srgbClr val="294D8F"/>
                </a:solidFill>
                <a:latin typeface="Times New Roman" panose="02020503050405090304"/>
              </a:rPr>
              <a:t>Thick Nb interlayer</a:t>
            </a:r>
            <a:endParaRPr sz="22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1003" name="TextBox 4"/>
          <p:cNvSpPr txBox="1"/>
          <p:nvPr/>
        </p:nvSpPr>
        <p:spPr>
          <a:xfrm>
            <a:off x="8339327" y="1554480"/>
            <a:ext cx="3136392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2200" b="1" baseline="0">
                <a:solidFill>
                  <a:srgbClr val="294D8F"/>
                </a:solidFill>
                <a:latin typeface="Times New Roman" panose="02020503050405090304"/>
              </a:rPr>
              <a:t>Barrier layer</a:t>
            </a:r>
            <a:endParaRPr sz="22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1004" name="Picture 5" descr="barrier-clean-base.png"/>
          <p:cNvPicPr>
            <a:picLocks noChangeAspect="1"/>
          </p:cNvPicPr>
          <p:nvPr/>
        </p:nvPicPr>
        <p:blipFill>
          <a:blip r:embed="rId1"/>
          <a:srcRect t="23000" b="23000"/>
          <a:stretch>
            <a:fillRect/>
          </a:stretch>
        </p:blipFill>
        <p:spPr>
          <a:xfrm>
            <a:off x="594360" y="2324679"/>
            <a:ext cx="11000232" cy="1980041"/>
          </a:xfrm>
          <a:prstGeom prst="rect">
            <a:avLst/>
          </a:prstGeom>
        </p:spPr>
      </p:pic>
      <p:cxnSp>
        <p:nvCxnSpPr>
          <p:cNvPr id="1005" name="Connector 6"/>
          <p:cNvCxnSpPr/>
          <p:nvPr/>
        </p:nvCxnSpPr>
        <p:spPr>
          <a:xfrm>
            <a:off x="3303901" y="3015890"/>
            <a:ext cx="217776" cy="0"/>
          </a:xfrm>
          <a:prstGeom prst="line">
            <a:avLst/>
          </a:prstGeom>
          <a:ln w="10160">
            <a:solidFill>
              <a:srgbClr val="8B91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6" name="Oval 7"/>
          <p:cNvSpPr/>
          <p:nvPr/>
        </p:nvSpPr>
        <p:spPr>
          <a:xfrm>
            <a:off x="3281955" y="2993945"/>
            <a:ext cx="43891" cy="43891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7" name="TextBox 8"/>
          <p:cNvSpPr txBox="1"/>
          <p:nvPr/>
        </p:nvSpPr>
        <p:spPr>
          <a:xfrm>
            <a:off x="3562194" y="2933594"/>
            <a:ext cx="100584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Nb</a:t>
            </a:r>
            <a:r>
              <a:rPr sz="1100" b="1" baseline="-25000">
                <a:solidFill>
                  <a:srgbClr val="172033"/>
                </a:solidFill>
                <a:latin typeface="Times New Roman" panose="02020503050405090304"/>
              </a:rPr>
              <a:t>3</a:t>
            </a: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Sn</a:t>
            </a:r>
            <a:endParaRPr sz="11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008" name="Connector 9"/>
          <p:cNvCxnSpPr/>
          <p:nvPr/>
        </p:nvCxnSpPr>
        <p:spPr>
          <a:xfrm>
            <a:off x="2944317" y="3567928"/>
            <a:ext cx="577360" cy="0"/>
          </a:xfrm>
          <a:prstGeom prst="line">
            <a:avLst/>
          </a:prstGeom>
          <a:ln w="10160">
            <a:solidFill>
              <a:srgbClr val="8B91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9" name="Oval 10"/>
          <p:cNvSpPr/>
          <p:nvPr/>
        </p:nvSpPr>
        <p:spPr>
          <a:xfrm>
            <a:off x="2922371" y="3545982"/>
            <a:ext cx="43891" cy="43891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0" name="TextBox 11"/>
          <p:cNvSpPr txBox="1"/>
          <p:nvPr/>
        </p:nvSpPr>
        <p:spPr>
          <a:xfrm>
            <a:off x="3562194" y="3485632"/>
            <a:ext cx="100584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Cu substrate</a:t>
            </a:r>
            <a:endParaRPr sz="11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011" name="Connector 12"/>
          <p:cNvCxnSpPr/>
          <p:nvPr/>
        </p:nvCxnSpPr>
        <p:spPr>
          <a:xfrm>
            <a:off x="6671836" y="2889276"/>
            <a:ext cx="314003" cy="0"/>
          </a:xfrm>
          <a:prstGeom prst="line">
            <a:avLst/>
          </a:prstGeom>
          <a:ln w="10160">
            <a:solidFill>
              <a:srgbClr val="8B91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2" name="Oval 13"/>
          <p:cNvSpPr/>
          <p:nvPr/>
        </p:nvSpPr>
        <p:spPr>
          <a:xfrm>
            <a:off x="6649890" y="2867331"/>
            <a:ext cx="43891" cy="43891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3" name="TextBox 14"/>
          <p:cNvSpPr txBox="1"/>
          <p:nvPr/>
        </p:nvSpPr>
        <p:spPr>
          <a:xfrm>
            <a:off x="7026355" y="2806980"/>
            <a:ext cx="100584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Nb</a:t>
            </a:r>
            <a:r>
              <a:rPr sz="1100" b="1" baseline="-25000">
                <a:solidFill>
                  <a:srgbClr val="172033"/>
                </a:solidFill>
                <a:latin typeface="Times New Roman" panose="02020503050405090304"/>
              </a:rPr>
              <a:t>3</a:t>
            </a: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Sn</a:t>
            </a:r>
            <a:endParaRPr sz="11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014" name="Connector 15"/>
          <p:cNvCxnSpPr/>
          <p:nvPr/>
        </p:nvCxnSpPr>
        <p:spPr>
          <a:xfrm>
            <a:off x="6621190" y="3228602"/>
            <a:ext cx="364649" cy="0"/>
          </a:xfrm>
          <a:prstGeom prst="line">
            <a:avLst/>
          </a:prstGeom>
          <a:ln w="10160">
            <a:solidFill>
              <a:srgbClr val="8B91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5" name="Oval 16"/>
          <p:cNvSpPr/>
          <p:nvPr/>
        </p:nvSpPr>
        <p:spPr>
          <a:xfrm>
            <a:off x="6599245" y="3206656"/>
            <a:ext cx="43891" cy="43891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6" name="TextBox 17"/>
          <p:cNvSpPr txBox="1"/>
          <p:nvPr/>
        </p:nvSpPr>
        <p:spPr>
          <a:xfrm>
            <a:off x="7026355" y="3146306"/>
            <a:ext cx="100584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Thick Nb</a:t>
            </a:r>
            <a:endParaRPr sz="11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017" name="Connector 18"/>
          <p:cNvCxnSpPr/>
          <p:nvPr/>
        </p:nvCxnSpPr>
        <p:spPr>
          <a:xfrm>
            <a:off x="6367962" y="3699606"/>
            <a:ext cx="617877" cy="0"/>
          </a:xfrm>
          <a:prstGeom prst="line">
            <a:avLst/>
          </a:prstGeom>
          <a:ln w="10160">
            <a:solidFill>
              <a:srgbClr val="8B91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8" name="Oval 19"/>
          <p:cNvSpPr/>
          <p:nvPr/>
        </p:nvSpPr>
        <p:spPr>
          <a:xfrm>
            <a:off x="6346016" y="3677661"/>
            <a:ext cx="43891" cy="43891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9" name="TextBox 20"/>
          <p:cNvSpPr txBox="1"/>
          <p:nvPr/>
        </p:nvSpPr>
        <p:spPr>
          <a:xfrm>
            <a:off x="7026355" y="3617310"/>
            <a:ext cx="100584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Cu substrate</a:t>
            </a:r>
            <a:endParaRPr sz="11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020" name="Connector 21"/>
          <p:cNvCxnSpPr/>
          <p:nvPr/>
        </p:nvCxnSpPr>
        <p:spPr>
          <a:xfrm>
            <a:off x="10318321" y="2950051"/>
            <a:ext cx="243100" cy="0"/>
          </a:xfrm>
          <a:prstGeom prst="line">
            <a:avLst/>
          </a:prstGeom>
          <a:ln w="10160">
            <a:solidFill>
              <a:srgbClr val="8B91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1" name="Oval 22"/>
          <p:cNvSpPr/>
          <p:nvPr/>
        </p:nvSpPr>
        <p:spPr>
          <a:xfrm>
            <a:off x="10296376" y="2928105"/>
            <a:ext cx="43891" cy="43891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2" name="TextBox 23"/>
          <p:cNvSpPr txBox="1"/>
          <p:nvPr/>
        </p:nvSpPr>
        <p:spPr>
          <a:xfrm>
            <a:off x="10601937" y="2867755"/>
            <a:ext cx="100584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Nb</a:t>
            </a:r>
            <a:r>
              <a:rPr sz="1100" b="1" baseline="-25000">
                <a:solidFill>
                  <a:srgbClr val="172033"/>
                </a:solidFill>
                <a:latin typeface="Times New Roman" panose="02020503050405090304"/>
              </a:rPr>
              <a:t>3</a:t>
            </a: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Sn</a:t>
            </a:r>
            <a:endParaRPr sz="11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023" name="Connector 24"/>
          <p:cNvCxnSpPr/>
          <p:nvPr/>
        </p:nvCxnSpPr>
        <p:spPr>
          <a:xfrm>
            <a:off x="10217030" y="3223537"/>
            <a:ext cx="344391" cy="0"/>
          </a:xfrm>
          <a:prstGeom prst="line">
            <a:avLst/>
          </a:prstGeom>
          <a:ln w="10160">
            <a:solidFill>
              <a:srgbClr val="8B91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4" name="Oval 25"/>
          <p:cNvSpPr/>
          <p:nvPr/>
        </p:nvSpPr>
        <p:spPr>
          <a:xfrm>
            <a:off x="10195085" y="3201592"/>
            <a:ext cx="43891" cy="43891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5" name="TextBox 26"/>
          <p:cNvSpPr txBox="1"/>
          <p:nvPr/>
        </p:nvSpPr>
        <p:spPr>
          <a:xfrm>
            <a:off x="10601937" y="3141241"/>
            <a:ext cx="100584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barrier layer</a:t>
            </a:r>
            <a:endParaRPr sz="11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026" name="Connector 27"/>
          <p:cNvCxnSpPr/>
          <p:nvPr/>
        </p:nvCxnSpPr>
        <p:spPr>
          <a:xfrm>
            <a:off x="9984060" y="3578057"/>
            <a:ext cx="577361" cy="0"/>
          </a:xfrm>
          <a:prstGeom prst="line">
            <a:avLst/>
          </a:prstGeom>
          <a:ln w="10160">
            <a:solidFill>
              <a:srgbClr val="8B91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7" name="Oval 28"/>
          <p:cNvSpPr/>
          <p:nvPr/>
        </p:nvSpPr>
        <p:spPr>
          <a:xfrm>
            <a:off x="9962115" y="3556111"/>
            <a:ext cx="43891" cy="43891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8" name="TextBox 29"/>
          <p:cNvSpPr txBox="1"/>
          <p:nvPr/>
        </p:nvSpPr>
        <p:spPr>
          <a:xfrm>
            <a:off x="10601937" y="3495761"/>
            <a:ext cx="100584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Cu substrate</a:t>
            </a:r>
            <a:endParaRPr sz="11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29" name="Down Arrow 30"/>
          <p:cNvSpPr/>
          <p:nvPr/>
        </p:nvSpPr>
        <p:spPr>
          <a:xfrm>
            <a:off x="8555222" y="2950051"/>
            <a:ext cx="82296" cy="258292"/>
          </a:xfrm>
          <a:prstGeom prst="downArrow">
            <a:avLst/>
          </a:prstGeom>
          <a:solidFill>
            <a:srgbClr val="C6282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30" name="Up Arrow 31"/>
          <p:cNvSpPr/>
          <p:nvPr/>
        </p:nvSpPr>
        <p:spPr>
          <a:xfrm>
            <a:off x="8555222" y="3380539"/>
            <a:ext cx="82296" cy="283615"/>
          </a:xfrm>
          <a:prstGeom prst="upArrow">
            <a:avLst/>
          </a:prstGeom>
          <a:solidFill>
            <a:srgbClr val="153C8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31" name="Rectangle 32"/>
          <p:cNvSpPr/>
          <p:nvPr/>
        </p:nvSpPr>
        <p:spPr>
          <a:xfrm>
            <a:off x="1202107" y="2899405"/>
            <a:ext cx="354519" cy="911621"/>
          </a:xfrm>
          <a:custGeom>
            <a:avLst/>
            <a:gdLst/>
            <a:ahLst/>
            <a:cxnLst/>
            <a:rect l="0" t="0" r="r" b="b"/>
            <a:pathLst>
              <a:path w="70" h="180" fill="none">
                <a:moveTo>
                  <a:pt x="40" y="0"/>
                </a:moveTo>
                <a:cubicBezTo>
                  <a:pt x="0" y="55"/>
                  <a:pt x="70" y="95"/>
                  <a:pt x="17" y="180"/>
                </a:cubicBezTo>
              </a:path>
            </a:pathLst>
          </a:custGeom>
          <a:noFill/>
          <a:ln w="25400">
            <a:solidFill>
              <a:srgbClr val="D71920"/>
            </a:solidFill>
            <a:tailEnd type="triangle" w="med" len="med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32" name="Rectangle 33"/>
          <p:cNvSpPr/>
          <p:nvPr/>
        </p:nvSpPr>
        <p:spPr>
          <a:xfrm>
            <a:off x="2037760" y="3051342"/>
            <a:ext cx="253228" cy="835652"/>
          </a:xfrm>
          <a:custGeom>
            <a:avLst/>
            <a:gdLst/>
            <a:ahLst/>
            <a:cxnLst/>
            <a:rect l="0" t="0" r="r" b="b"/>
            <a:pathLst>
              <a:path w="50" h="165" fill="none">
                <a:moveTo>
                  <a:pt x="50" y="165"/>
                </a:moveTo>
                <a:cubicBezTo>
                  <a:pt x="5" y="95"/>
                  <a:pt x="5" y="50"/>
                  <a:pt x="50" y="0"/>
                </a:cubicBezTo>
              </a:path>
            </a:pathLst>
          </a:custGeom>
          <a:noFill/>
          <a:ln w="25400">
            <a:solidFill>
              <a:srgbClr val="001C9C"/>
            </a:solidFill>
            <a:tailEnd type="triangle" w="med" len="med"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33" name="TextBox 34"/>
          <p:cNvSpPr txBox="1"/>
          <p:nvPr/>
        </p:nvSpPr>
        <p:spPr>
          <a:xfrm>
            <a:off x="1050170" y="3927512"/>
            <a:ext cx="8686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Sn loss</a:t>
            </a:r>
            <a:endParaRPr sz="11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34" name="TextBox 35"/>
          <p:cNvSpPr txBox="1"/>
          <p:nvPr/>
        </p:nvSpPr>
        <p:spPr>
          <a:xfrm>
            <a:off x="2012437" y="3927512"/>
            <a:ext cx="8686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Cu ingress</a:t>
            </a:r>
            <a:endParaRPr sz="11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35" name="TextBox 36"/>
          <p:cNvSpPr txBox="1"/>
          <p:nvPr/>
        </p:nvSpPr>
        <p:spPr>
          <a:xfrm>
            <a:off x="713232" y="4709160"/>
            <a:ext cx="3136392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700" b="1" baseline="0">
                <a:solidFill>
                  <a:srgbClr val="294D8F"/>
                </a:solidFill>
                <a:latin typeface="Times New Roman" panose="02020503050405090304"/>
              </a:rPr>
              <a:t>Sn loss / Cu ingress</a:t>
            </a:r>
            <a:endParaRPr sz="17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1036" name="TextBox 37"/>
          <p:cNvSpPr txBox="1"/>
          <p:nvPr/>
        </p:nvSpPr>
        <p:spPr>
          <a:xfrm>
            <a:off x="4526280" y="4709160"/>
            <a:ext cx="3136392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700" b="1" baseline="0">
                <a:solidFill>
                  <a:srgbClr val="294D8F"/>
                </a:solidFill>
                <a:latin typeface="Times New Roman" panose="02020503050405090304"/>
              </a:rPr>
              <a:t>Tens of micrometres of Nb</a:t>
            </a:r>
            <a:endParaRPr sz="17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1037" name="TextBox 38"/>
          <p:cNvSpPr txBox="1"/>
          <p:nvPr/>
        </p:nvSpPr>
        <p:spPr>
          <a:xfrm>
            <a:off x="8339327" y="4709160"/>
            <a:ext cx="3136392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700" b="1" baseline="0">
                <a:solidFill>
                  <a:srgbClr val="294D8F"/>
                </a:solidFill>
                <a:latin typeface="Times New Roman" panose="02020503050405090304"/>
              </a:rPr>
              <a:t>Thin barrier to test</a:t>
            </a:r>
            <a:endParaRPr sz="17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1038" name="TextBox 39"/>
          <p:cNvSpPr txBox="1"/>
          <p:nvPr/>
        </p:nvSpPr>
        <p:spPr>
          <a:xfrm>
            <a:off x="1143000" y="5230368"/>
            <a:ext cx="48006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700" b="1" baseline="0">
                <a:solidFill>
                  <a:srgbClr val="B33A3A"/>
                </a:solidFill>
                <a:latin typeface="Times New Roman" panose="02020503050405090304"/>
              </a:rPr>
              <a:t>Red: Sn diffusion toward Cu</a:t>
            </a:r>
            <a:endParaRPr sz="1700" b="1" baseline="0">
              <a:solidFill>
                <a:srgbClr val="B33A3A"/>
              </a:solidFill>
              <a:latin typeface="Times New Roman" panose="02020503050405090304"/>
            </a:endParaRPr>
          </a:p>
        </p:txBody>
      </p:sp>
      <p:sp>
        <p:nvSpPr>
          <p:cNvPr id="1039" name="TextBox 40"/>
          <p:cNvSpPr txBox="1"/>
          <p:nvPr/>
        </p:nvSpPr>
        <p:spPr>
          <a:xfrm>
            <a:off x="6035040" y="5230368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700" b="1" baseline="0">
                <a:solidFill>
                  <a:srgbClr val="294D8F"/>
                </a:solidFill>
                <a:latin typeface="Times New Roman" panose="02020503050405090304"/>
              </a:rPr>
              <a:t>Blue: Cu diffusion toward the film</a:t>
            </a:r>
            <a:endParaRPr sz="17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1040" name="Rounded Rectangle 41"/>
          <p:cNvSpPr/>
          <p:nvPr/>
        </p:nvSpPr>
        <p:spPr>
          <a:xfrm>
            <a:off x="777240" y="5669280"/>
            <a:ext cx="10652760" cy="420624"/>
          </a:xfrm>
          <a:prstGeom prst="roundRect">
            <a:avLst>
              <a:gd name="adj" fmla="val 7000"/>
            </a:avLst>
          </a:prstGeom>
          <a:solidFill>
            <a:srgbClr val="EA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1" name="TextBox 42"/>
          <p:cNvSpPr txBox="1"/>
          <p:nvPr/>
        </p:nvSpPr>
        <p:spPr>
          <a:xfrm>
            <a:off x="914400" y="5733288"/>
            <a:ext cx="103784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900" b="1" baseline="0">
                <a:solidFill>
                  <a:srgbClr val="294D8F"/>
                </a:solidFill>
                <a:latin typeface="Times New Roman" panose="02020503050405090304"/>
              </a:rPr>
              <a:t>Goal: limit interdiffusion and maintain Nb–Sn reaction without an ultrathick Nb layer.</a:t>
            </a:r>
            <a:endParaRPr sz="19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1042" name="TextBox 43"/>
          <p:cNvSpPr txBox="1"/>
          <p:nvPr/>
        </p:nvSpPr>
        <p:spPr>
          <a:xfrm>
            <a:off x="731520" y="6172200"/>
            <a:ext cx="1078992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900" b="0" baseline="0">
                <a:solidFill>
                  <a:srgbClr val="667085"/>
                </a:solidFill>
                <a:latin typeface="Times New Roman" panose="02020503050405090304"/>
              </a:rPr>
              <a:t>Conceptual 3D schematic; not to scale. Red arrows: Sn toward Cu; navy arrows: substrate Cu toward the film. Based on Ilyina et al. (2019).</a:t>
            </a:r>
            <a:endParaRPr sz="900" b="0" baseline="0">
              <a:solidFill>
                <a:srgbClr val="667085"/>
              </a:solidFill>
              <a:latin typeface="Times New Roman" panose="02020503050405090304"/>
            </a:endParaRPr>
          </a:p>
        </p:txBody>
      </p:sp>
      <p:sp>
        <p:nvSpPr>
          <p:cNvPr id="1043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6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  <p:transition advTm="33877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9750" y="114300"/>
            <a:ext cx="9525000" cy="476250"/>
          </a:xfrm>
        </p:spPr>
        <p:txBody>
          <a:bodyPr anchor="ctr">
            <a:noAutofit/>
          </a:bodyPr>
          <a:lstStyle/>
          <a:p>
            <a:pPr algn="ctr">
              <a:buNone/>
              <a:defRPr sz="22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Revised Route: Added Cu/Sn Layers and a Barrier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000" name="TextBox 1"/>
          <p:cNvSpPr txBox="1"/>
          <p:nvPr/>
        </p:nvSpPr>
        <p:spPr>
          <a:xfrm>
            <a:off x="731520" y="950976"/>
            <a:ext cx="10744200" cy="4754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800" b="0" baseline="0">
                <a:solidFill>
                  <a:srgbClr val="172033"/>
                </a:solidFill>
                <a:latin typeface="Times New Roman" panose="02020503050405090304"/>
              </a:rPr>
              <a:t>A revised layer design retained the bronze-route advantages and gave promising preliminary results.</a:t>
            </a:r>
            <a:endParaRPr sz="180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01" name="TextBox 2"/>
          <p:cNvSpPr txBox="1"/>
          <p:nvPr/>
        </p:nvSpPr>
        <p:spPr>
          <a:xfrm>
            <a:off x="749808" y="1636776"/>
            <a:ext cx="384048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2100" b="1" baseline="0">
                <a:solidFill>
                  <a:srgbClr val="294D8F"/>
                </a:solidFill>
                <a:latin typeface="Times New Roman" panose="02020503050405090304"/>
              </a:rPr>
              <a:t>Revised layer design</a:t>
            </a:r>
            <a:endParaRPr sz="21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1002" name="Picture 3" descr="six-stacks.png"/>
          <p:cNvPicPr>
            <a:picLocks noChangeAspect="1"/>
          </p:cNvPicPr>
          <p:nvPr/>
        </p:nvPicPr>
        <p:blipFill>
          <a:blip r:embed="rId1"/>
          <a:srcRect l="33333" t="50000" r="33333"/>
          <a:stretch>
            <a:fillRect/>
          </a:stretch>
        </p:blipFill>
        <p:spPr>
          <a:xfrm>
            <a:off x="502920" y="1947672"/>
            <a:ext cx="2788920" cy="1394460"/>
          </a:xfrm>
          <a:prstGeom prst="rect">
            <a:avLst/>
          </a:prstGeom>
        </p:spPr>
      </p:pic>
      <p:cxnSp>
        <p:nvCxnSpPr>
          <p:cNvPr id="1003" name="Connector 4"/>
          <p:cNvCxnSpPr/>
          <p:nvPr/>
        </p:nvCxnSpPr>
        <p:spPr>
          <a:xfrm flipV="1">
            <a:off x="2679356" y="2212848"/>
            <a:ext cx="187288" cy="42991"/>
          </a:xfrm>
          <a:prstGeom prst="line">
            <a:avLst/>
          </a:prstGeom>
          <a:ln w="8890">
            <a:solidFill>
              <a:srgbClr val="8B9199"/>
            </a:solidFill>
          </a:ln>
        </p:spPr>
      </p:cxnSp>
      <p:sp>
        <p:nvSpPr>
          <p:cNvPr id="1004" name="Oval 5"/>
          <p:cNvSpPr/>
          <p:nvPr/>
        </p:nvSpPr>
        <p:spPr>
          <a:xfrm>
            <a:off x="2664725" y="2241209"/>
            <a:ext cx="29260" cy="29260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05" name="TextBox 6"/>
          <p:cNvSpPr txBox="1"/>
          <p:nvPr/>
        </p:nvSpPr>
        <p:spPr>
          <a:xfrm>
            <a:off x="2907792" y="2139696"/>
            <a:ext cx="150876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300" b="0" baseline="0">
                <a:solidFill>
                  <a:srgbClr val="172033"/>
                </a:solidFill>
                <a:latin typeface="Times New Roman" panose="02020503050405090304"/>
              </a:rPr>
              <a:t>Sn</a:t>
            </a:r>
            <a:endParaRPr sz="130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006" name="Connector 7"/>
          <p:cNvCxnSpPr/>
          <p:nvPr/>
        </p:nvCxnSpPr>
        <p:spPr>
          <a:xfrm>
            <a:off x="2679356" y="2409923"/>
            <a:ext cx="187288" cy="4093"/>
          </a:xfrm>
          <a:prstGeom prst="line">
            <a:avLst/>
          </a:prstGeom>
          <a:ln w="8890">
            <a:solidFill>
              <a:srgbClr val="8B9199"/>
            </a:solidFill>
          </a:ln>
        </p:spPr>
      </p:cxnSp>
      <p:sp>
        <p:nvSpPr>
          <p:cNvPr id="1007" name="Oval 8"/>
          <p:cNvSpPr/>
          <p:nvPr/>
        </p:nvSpPr>
        <p:spPr>
          <a:xfrm>
            <a:off x="2664725" y="2395293"/>
            <a:ext cx="29260" cy="29260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08" name="TextBox 9"/>
          <p:cNvSpPr txBox="1"/>
          <p:nvPr/>
        </p:nvSpPr>
        <p:spPr>
          <a:xfrm>
            <a:off x="2907792" y="2340864"/>
            <a:ext cx="150876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300" b="0" baseline="0">
                <a:solidFill>
                  <a:srgbClr val="172033"/>
                </a:solidFill>
                <a:latin typeface="Times New Roman" panose="02020503050405090304"/>
              </a:rPr>
              <a:t>Diffusion Cu</a:t>
            </a:r>
            <a:endParaRPr sz="130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009" name="Connector 10"/>
          <p:cNvCxnSpPr/>
          <p:nvPr/>
        </p:nvCxnSpPr>
        <p:spPr>
          <a:xfrm>
            <a:off x="2679356" y="2506226"/>
            <a:ext cx="187288" cy="108958"/>
          </a:xfrm>
          <a:prstGeom prst="line">
            <a:avLst/>
          </a:prstGeom>
          <a:ln w="8890">
            <a:solidFill>
              <a:srgbClr val="8B9199"/>
            </a:solidFill>
          </a:ln>
        </p:spPr>
      </p:cxnSp>
      <p:sp>
        <p:nvSpPr>
          <p:cNvPr id="1010" name="Oval 11"/>
          <p:cNvSpPr/>
          <p:nvPr/>
        </p:nvSpPr>
        <p:spPr>
          <a:xfrm>
            <a:off x="2664725" y="2491596"/>
            <a:ext cx="29260" cy="29260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11" name="TextBox 12"/>
          <p:cNvSpPr txBox="1"/>
          <p:nvPr/>
        </p:nvSpPr>
        <p:spPr>
          <a:xfrm>
            <a:off x="2907792" y="2542032"/>
            <a:ext cx="150876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300" b="0" baseline="0">
                <a:solidFill>
                  <a:srgbClr val="172033"/>
                </a:solidFill>
                <a:latin typeface="Times New Roman" panose="02020503050405090304"/>
              </a:rPr>
              <a:t>Nb</a:t>
            </a:r>
            <a:endParaRPr sz="130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012" name="Connector 13"/>
          <p:cNvCxnSpPr/>
          <p:nvPr/>
        </p:nvCxnSpPr>
        <p:spPr>
          <a:xfrm>
            <a:off x="2679356" y="2583268"/>
            <a:ext cx="187288" cy="233084"/>
          </a:xfrm>
          <a:prstGeom prst="line">
            <a:avLst/>
          </a:prstGeom>
          <a:ln w="8890">
            <a:solidFill>
              <a:srgbClr val="8B9199"/>
            </a:solidFill>
          </a:ln>
        </p:spPr>
      </p:cxnSp>
      <p:sp>
        <p:nvSpPr>
          <p:cNvPr id="1013" name="Oval 14"/>
          <p:cNvSpPr/>
          <p:nvPr/>
        </p:nvSpPr>
        <p:spPr>
          <a:xfrm>
            <a:off x="2664725" y="2568638"/>
            <a:ext cx="29260" cy="29260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14" name="TextBox 15"/>
          <p:cNvSpPr txBox="1"/>
          <p:nvPr/>
        </p:nvSpPr>
        <p:spPr>
          <a:xfrm>
            <a:off x="2907792" y="2743200"/>
            <a:ext cx="150876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300" b="0" baseline="0">
                <a:solidFill>
                  <a:srgbClr val="172033"/>
                </a:solidFill>
                <a:latin typeface="Times New Roman" panose="02020503050405090304"/>
              </a:rPr>
              <a:t>barrier layer</a:t>
            </a:r>
            <a:endParaRPr sz="130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015" name="Connector 16"/>
          <p:cNvCxnSpPr/>
          <p:nvPr/>
        </p:nvCxnSpPr>
        <p:spPr>
          <a:xfrm>
            <a:off x="2679356" y="2737352"/>
            <a:ext cx="187288" cy="280168"/>
          </a:xfrm>
          <a:prstGeom prst="line">
            <a:avLst/>
          </a:prstGeom>
          <a:ln w="8890">
            <a:solidFill>
              <a:srgbClr val="8B9199"/>
            </a:solidFill>
          </a:ln>
        </p:spPr>
      </p:cxnSp>
      <p:sp>
        <p:nvSpPr>
          <p:cNvPr id="1016" name="Oval 17"/>
          <p:cNvSpPr/>
          <p:nvPr/>
        </p:nvSpPr>
        <p:spPr>
          <a:xfrm>
            <a:off x="2664725" y="2722721"/>
            <a:ext cx="29260" cy="29260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17" name="TextBox 18"/>
          <p:cNvSpPr txBox="1"/>
          <p:nvPr/>
        </p:nvSpPr>
        <p:spPr>
          <a:xfrm>
            <a:off x="2907792" y="2944368"/>
            <a:ext cx="150876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300" b="0" baseline="0">
                <a:solidFill>
                  <a:srgbClr val="172033"/>
                </a:solidFill>
                <a:latin typeface="Times New Roman" panose="02020503050405090304"/>
              </a:rPr>
              <a:t>Cu substrate</a:t>
            </a:r>
            <a:endParaRPr sz="130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18" name="TextBox 19"/>
          <p:cNvSpPr txBox="1"/>
          <p:nvPr/>
        </p:nvSpPr>
        <p:spPr>
          <a:xfrm>
            <a:off x="768096" y="3438144"/>
            <a:ext cx="36576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600" b="1" baseline="0">
                <a:solidFill>
                  <a:srgbClr val="294D8F"/>
                </a:solidFill>
                <a:latin typeface="Times New Roman" panose="02020503050405090304"/>
              </a:rPr>
              <a:t>↓  Anneal; remove residual bronze</a:t>
            </a:r>
            <a:endParaRPr sz="16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1019" name="Picture 20" descr="six-stacks.png"/>
          <p:cNvPicPr>
            <a:picLocks noChangeAspect="1"/>
          </p:cNvPicPr>
          <p:nvPr/>
        </p:nvPicPr>
        <p:blipFill>
          <a:blip r:embed="rId1"/>
          <a:srcRect l="66667" t="50000"/>
          <a:stretch>
            <a:fillRect/>
          </a:stretch>
        </p:blipFill>
        <p:spPr>
          <a:xfrm>
            <a:off x="502920" y="3730752"/>
            <a:ext cx="2788920" cy="1394460"/>
          </a:xfrm>
          <a:prstGeom prst="rect">
            <a:avLst/>
          </a:prstGeom>
        </p:spPr>
      </p:pic>
      <p:cxnSp>
        <p:nvCxnSpPr>
          <p:cNvPr id="1020" name="Connector 21"/>
          <p:cNvCxnSpPr/>
          <p:nvPr/>
        </p:nvCxnSpPr>
        <p:spPr>
          <a:xfrm>
            <a:off x="2679356" y="4115961"/>
            <a:ext cx="187288" cy="53703"/>
          </a:xfrm>
          <a:prstGeom prst="line">
            <a:avLst/>
          </a:prstGeom>
          <a:ln w="8890">
            <a:solidFill>
              <a:srgbClr val="8B9199"/>
            </a:solidFill>
          </a:ln>
        </p:spPr>
      </p:cxnSp>
      <p:sp>
        <p:nvSpPr>
          <p:cNvPr id="1021" name="Oval 22"/>
          <p:cNvSpPr/>
          <p:nvPr/>
        </p:nvSpPr>
        <p:spPr>
          <a:xfrm>
            <a:off x="2664725" y="4101331"/>
            <a:ext cx="29260" cy="29260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22" name="TextBox 23"/>
          <p:cNvSpPr txBox="1"/>
          <p:nvPr/>
        </p:nvSpPr>
        <p:spPr>
          <a:xfrm>
            <a:off x="2907792" y="4096512"/>
            <a:ext cx="150876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300" b="0" baseline="0">
                <a:solidFill>
                  <a:srgbClr val="172033"/>
                </a:solidFill>
                <a:latin typeface="Times New Roman" panose="02020503050405090304"/>
              </a:rPr>
              <a:t>Nb</a:t>
            </a:r>
            <a:r>
              <a:rPr sz="1300" b="0" baseline="-25000">
                <a:solidFill>
                  <a:srgbClr val="172033"/>
                </a:solidFill>
                <a:latin typeface="Times New Roman" panose="02020503050405090304"/>
              </a:rPr>
              <a:t>3</a:t>
            </a:r>
            <a:r>
              <a:rPr sz="1300" b="0" baseline="0">
                <a:solidFill>
                  <a:srgbClr val="172033"/>
                </a:solidFill>
                <a:latin typeface="Times New Roman" panose="02020503050405090304"/>
              </a:rPr>
              <a:t>Sn</a:t>
            </a:r>
            <a:endParaRPr sz="130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023" name="Connector 24"/>
          <p:cNvCxnSpPr/>
          <p:nvPr/>
        </p:nvCxnSpPr>
        <p:spPr>
          <a:xfrm>
            <a:off x="2679356" y="4289306"/>
            <a:ext cx="187288" cy="99814"/>
          </a:xfrm>
          <a:prstGeom prst="line">
            <a:avLst/>
          </a:prstGeom>
          <a:ln w="8890">
            <a:solidFill>
              <a:srgbClr val="8B9199"/>
            </a:solidFill>
          </a:ln>
        </p:spPr>
      </p:cxnSp>
      <p:sp>
        <p:nvSpPr>
          <p:cNvPr id="1024" name="Oval 25"/>
          <p:cNvSpPr/>
          <p:nvPr/>
        </p:nvSpPr>
        <p:spPr>
          <a:xfrm>
            <a:off x="2664725" y="4274676"/>
            <a:ext cx="29260" cy="29260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25" name="TextBox 26"/>
          <p:cNvSpPr txBox="1"/>
          <p:nvPr/>
        </p:nvSpPr>
        <p:spPr>
          <a:xfrm>
            <a:off x="2907792" y="4315968"/>
            <a:ext cx="150876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300" b="0" baseline="0">
                <a:solidFill>
                  <a:srgbClr val="172033"/>
                </a:solidFill>
                <a:latin typeface="Times New Roman" panose="02020503050405090304"/>
              </a:rPr>
              <a:t>barrier layer</a:t>
            </a:r>
            <a:endParaRPr sz="130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026" name="Connector 27"/>
          <p:cNvCxnSpPr/>
          <p:nvPr/>
        </p:nvCxnSpPr>
        <p:spPr>
          <a:xfrm>
            <a:off x="2679356" y="4462650"/>
            <a:ext cx="187288" cy="145926"/>
          </a:xfrm>
          <a:prstGeom prst="line">
            <a:avLst/>
          </a:prstGeom>
          <a:ln w="8890">
            <a:solidFill>
              <a:srgbClr val="8B9199"/>
            </a:solidFill>
          </a:ln>
        </p:spPr>
      </p:cxnSp>
      <p:sp>
        <p:nvSpPr>
          <p:cNvPr id="1027" name="Oval 28"/>
          <p:cNvSpPr/>
          <p:nvPr/>
        </p:nvSpPr>
        <p:spPr>
          <a:xfrm>
            <a:off x="2664725" y="4448020"/>
            <a:ext cx="29260" cy="29260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28" name="TextBox 29"/>
          <p:cNvSpPr txBox="1"/>
          <p:nvPr/>
        </p:nvSpPr>
        <p:spPr>
          <a:xfrm>
            <a:off x="2907792" y="4535424"/>
            <a:ext cx="150876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300" b="0" baseline="0">
                <a:solidFill>
                  <a:srgbClr val="172033"/>
                </a:solidFill>
                <a:latin typeface="Times New Roman" panose="02020503050405090304"/>
              </a:rPr>
              <a:t>Cu substrate</a:t>
            </a:r>
            <a:endParaRPr sz="130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29" name="TextBox 30"/>
          <p:cNvSpPr txBox="1"/>
          <p:nvPr/>
        </p:nvSpPr>
        <p:spPr>
          <a:xfrm>
            <a:off x="768096" y="4828032"/>
            <a:ext cx="3886200" cy="9509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400" b="0" baseline="0">
                <a:solidFill>
                  <a:srgbClr val="172033"/>
                </a:solidFill>
                <a:latin typeface="Times New Roman" panose="02020503050405090304"/>
              </a:rPr>
              <a:t>Cu/Sn layers: Sn supply via bronze.</a:t>
            </a:r>
            <a:endParaRPr sz="1400" b="0" baseline="0">
              <a:solidFill>
                <a:srgbClr val="172033"/>
              </a:solidFill>
              <a:latin typeface="Times New Roman" panose="02020503050405090304"/>
            </a:endParaRPr>
          </a:p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400" b="0" baseline="0">
                <a:solidFill>
                  <a:srgbClr val="172033"/>
                </a:solidFill>
                <a:latin typeface="Times New Roman" panose="02020503050405090304"/>
              </a:rPr>
              <a:t>Barrier: limit Cu/Sn interdiffusion</a:t>
            </a:r>
            <a:endParaRPr sz="1400" b="0" baseline="0">
              <a:solidFill>
                <a:srgbClr val="172033"/>
              </a:solidFill>
              <a:latin typeface="Times New Roman" panose="02020503050405090304"/>
            </a:endParaRPr>
          </a:p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400" b="0" baseline="0">
                <a:solidFill>
                  <a:srgbClr val="172033"/>
                </a:solidFill>
                <a:latin typeface="Times New Roman" panose="02020503050405090304"/>
              </a:rPr>
              <a:t>between substrate and coating.</a:t>
            </a:r>
            <a:endParaRPr sz="140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30" name="TextBox 31"/>
          <p:cNvSpPr txBox="1"/>
          <p:nvPr/>
        </p:nvSpPr>
        <p:spPr>
          <a:xfrm>
            <a:off x="4864608" y="1636776"/>
            <a:ext cx="630936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2100" b="1" baseline="0">
                <a:solidFill>
                  <a:srgbClr val="294D8F"/>
                </a:solidFill>
                <a:latin typeface="Times New Roman" panose="02020503050405090304"/>
              </a:rPr>
              <a:t>Preliminary results</a:t>
            </a:r>
            <a:endParaRPr sz="21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1031" name="TextBox 32"/>
          <p:cNvSpPr txBox="1"/>
          <p:nvPr/>
        </p:nvSpPr>
        <p:spPr>
          <a:xfrm>
            <a:off x="4882896" y="2002536"/>
            <a:ext cx="301752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2100" b="1" baseline="0">
                <a:solidFill>
                  <a:srgbClr val="2E7D5A"/>
                </a:solidFill>
                <a:latin typeface="Times New Roman" panose="02020503050405090304"/>
              </a:rPr>
              <a:t>T</a:t>
            </a:r>
            <a:r>
              <a:rPr sz="2100" b="1" baseline="-25000">
                <a:solidFill>
                  <a:srgbClr val="2E7D5A"/>
                </a:solidFill>
                <a:latin typeface="Times New Roman" panose="02020503050405090304"/>
              </a:rPr>
              <a:t>c</a:t>
            </a:r>
            <a:r>
              <a:rPr sz="2100" b="1" baseline="0">
                <a:solidFill>
                  <a:srgbClr val="2E7D5A"/>
                </a:solidFill>
                <a:latin typeface="Times New Roman" panose="02020503050405090304"/>
              </a:rPr>
              <a:t> ≈ 17.1 K</a:t>
            </a:r>
            <a:endParaRPr sz="2100" b="1" baseline="0">
              <a:solidFill>
                <a:srgbClr val="2E7D5A"/>
              </a:solidFill>
              <a:latin typeface="Times New Roman" panose="02020503050405090304"/>
            </a:endParaRPr>
          </a:p>
        </p:txBody>
      </p:sp>
      <p:pic>
        <p:nvPicPr>
          <p:cNvPr id="1032" name="Picture 33" descr="p7-image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230368" y="2377440"/>
            <a:ext cx="2148840" cy="1697467"/>
          </a:xfrm>
          <a:prstGeom prst="rect">
            <a:avLst/>
          </a:prstGeom>
        </p:spPr>
      </p:pic>
      <p:pic>
        <p:nvPicPr>
          <p:cNvPr id="1033" name="Picture 34" descr="p7-image8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23560" y="2505456"/>
            <a:ext cx="832104" cy="596706"/>
          </a:xfrm>
          <a:prstGeom prst="rect">
            <a:avLst/>
          </a:prstGeom>
        </p:spPr>
      </p:pic>
      <p:sp>
        <p:nvSpPr>
          <p:cNvPr id="1034" name="TextBox 35"/>
          <p:cNvSpPr txBox="1"/>
          <p:nvPr/>
        </p:nvSpPr>
        <p:spPr>
          <a:xfrm>
            <a:off x="8202168" y="2002536"/>
            <a:ext cx="301752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700" b="1" baseline="0">
                <a:solidFill>
                  <a:srgbClr val="294D8F"/>
                </a:solidFill>
                <a:latin typeface="Times New Roman" panose="02020503050405090304"/>
              </a:rPr>
              <a:t>Surface morphology</a:t>
            </a:r>
            <a:endParaRPr sz="17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1035" name="Picture 36" descr="p7-image6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430768" y="2377440"/>
            <a:ext cx="2468880" cy="1758434"/>
          </a:xfrm>
          <a:prstGeom prst="rect">
            <a:avLst/>
          </a:prstGeom>
        </p:spPr>
      </p:pic>
      <p:sp>
        <p:nvSpPr>
          <p:cNvPr id="1038" name="Rounded Rectangle 39"/>
          <p:cNvSpPr/>
          <p:nvPr/>
        </p:nvSpPr>
        <p:spPr>
          <a:xfrm>
            <a:off x="777240" y="6044184"/>
            <a:ext cx="10652760" cy="320040"/>
          </a:xfrm>
          <a:prstGeom prst="roundRect">
            <a:avLst>
              <a:gd name="adj" fmla="val 7000"/>
            </a:avLst>
          </a:prstGeom>
          <a:solidFill>
            <a:srgbClr val="EA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9" name="TextBox 40"/>
          <p:cNvSpPr txBox="1"/>
          <p:nvPr/>
        </p:nvSpPr>
        <p:spPr>
          <a:xfrm>
            <a:off x="914400" y="6080760"/>
            <a:ext cx="10378440" cy="2651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900" b="1" baseline="0">
                <a:solidFill>
                  <a:srgbClr val="294D8F"/>
                </a:solidFill>
                <a:latin typeface="Times New Roman" panose="02020503050405090304"/>
              </a:rPr>
              <a:t>These results motivated the present study of barrier-layer material and thickness.</a:t>
            </a:r>
            <a:endParaRPr sz="19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3000" name="TextBox 1"/>
          <p:cNvSpPr txBox="1"/>
          <p:nvPr/>
        </p:nvSpPr>
        <p:spPr>
          <a:xfrm>
            <a:off x="4892040" y="4142232"/>
            <a:ext cx="6583680" cy="246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1">
                <a:solidFill>
                  <a:srgbClr val="294D8F"/>
                </a:solidFill>
                <a:latin typeface="Times New Roman" panose="02020503050405090304"/>
              </a:rPr>
              <a:t>EDS composition — Nb : Sn ≈ 3 : 1</a:t>
            </a:r>
            <a:endParaRPr sz="1600" b="1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3001" name="Picture 2" descr="ref6-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4434840"/>
            <a:ext cx="3703320" cy="1496349"/>
          </a:xfrm>
          <a:prstGeom prst="rect">
            <a:avLst/>
          </a:prstGeom>
        </p:spPr>
      </p:pic>
      <p:graphicFrame>
        <p:nvGraphicFramePr>
          <p:cNvPr id="3002" name="Table 3"/>
          <p:cNvGraphicFramePr>
            <a:graphicFrameLocks noGrp="1"/>
          </p:cNvGraphicFramePr>
          <p:nvPr/>
        </p:nvGraphicFramePr>
        <p:xfrm>
          <a:off x="8823960" y="4434840"/>
          <a:ext cx="257860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435608"/>
              </a:tblGrid>
              <a:tr h="24384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Times New Roman" panose="02020503050405090304"/>
                        </a:rPr>
                        <a:t>Element</a:t>
                      </a:r>
                      <a:endParaRPr sz="1300" b="1">
                        <a:solidFill>
                          <a:srgbClr val="FFFFFF"/>
                        </a:solidFill>
                        <a:latin typeface="Times New Roman" panose="02020503050405090304"/>
                      </a:endParaRPr>
                    </a:p>
                  </a:txBody>
                  <a:tcPr marL="64008" marR="64008" marT="16459" marB="16459">
                    <a:solidFill>
                      <a:srgbClr val="294D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Times New Roman" panose="02020503050405090304"/>
                        </a:rPr>
                        <a:t>Weight (%)</a:t>
                      </a:r>
                      <a:endParaRPr sz="1300" b="1">
                        <a:solidFill>
                          <a:srgbClr val="FFFFFF"/>
                        </a:solidFill>
                        <a:latin typeface="Times New Roman" panose="02020503050405090304"/>
                      </a:endParaRPr>
                    </a:p>
                  </a:txBody>
                  <a:tcPr marL="64008" marR="64008" marT="16459" marB="16459">
                    <a:solidFill>
                      <a:srgbClr val="294D8F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72033"/>
                          </a:solidFill>
                          <a:latin typeface="Times New Roman" panose="02020503050405090304"/>
                        </a:rPr>
                        <a:t>O</a:t>
                      </a:r>
                      <a:endParaRPr sz="1300" b="0">
                        <a:solidFill>
                          <a:srgbClr val="172033"/>
                        </a:solidFill>
                        <a:latin typeface="Times New Roman" panose="02020503050405090304"/>
                      </a:endParaRPr>
                    </a:p>
                  </a:txBody>
                  <a:tcPr marL="64008" marR="64008" marT="16459" marB="1645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72033"/>
                          </a:solidFill>
                          <a:latin typeface="Times New Roman" panose="02020503050405090304"/>
                        </a:rPr>
                        <a:t>5.72</a:t>
                      </a:r>
                      <a:endParaRPr sz="1300" b="0">
                        <a:solidFill>
                          <a:srgbClr val="172033"/>
                        </a:solidFill>
                        <a:latin typeface="Times New Roman" panose="02020503050405090304"/>
                      </a:endParaRPr>
                    </a:p>
                  </a:txBody>
                  <a:tcPr marL="64008" marR="64008" marT="16459" marB="16459">
                    <a:solidFill>
                      <a:srgbClr val="FFFFFF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72033"/>
                          </a:solidFill>
                          <a:latin typeface="Times New Roman" panose="02020503050405090304"/>
                        </a:rPr>
                        <a:t>Cu</a:t>
                      </a:r>
                      <a:endParaRPr sz="1300" b="0">
                        <a:solidFill>
                          <a:srgbClr val="172033"/>
                        </a:solidFill>
                        <a:latin typeface="Times New Roman" panose="02020503050405090304"/>
                      </a:endParaRPr>
                    </a:p>
                  </a:txBody>
                  <a:tcPr marL="64008" marR="64008" marT="16459" marB="1645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72033"/>
                          </a:solidFill>
                          <a:latin typeface="Times New Roman" panose="02020503050405090304"/>
                        </a:rPr>
                        <a:t>0.91</a:t>
                      </a:r>
                      <a:endParaRPr sz="1300" b="0">
                        <a:solidFill>
                          <a:srgbClr val="172033"/>
                        </a:solidFill>
                        <a:latin typeface="Times New Roman" panose="02020503050405090304"/>
                      </a:endParaRPr>
                    </a:p>
                  </a:txBody>
                  <a:tcPr marL="64008" marR="64008" marT="16459" marB="16459">
                    <a:solidFill>
                      <a:srgbClr val="FFFFFF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94D8F"/>
                          </a:solidFill>
                          <a:latin typeface="Times New Roman" panose="02020503050405090304"/>
                        </a:rPr>
                        <a:t>Nb</a:t>
                      </a:r>
                      <a:endParaRPr sz="1300" b="1">
                        <a:solidFill>
                          <a:srgbClr val="294D8F"/>
                        </a:solidFill>
                        <a:latin typeface="Times New Roman" panose="02020503050405090304"/>
                      </a:endParaRPr>
                    </a:p>
                  </a:txBody>
                  <a:tcPr marL="64008" marR="64008" marT="16459" marB="16459">
                    <a:solidFill>
                      <a:srgbClr val="E7F0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94D8F"/>
                          </a:solidFill>
                          <a:latin typeface="Times New Roman" panose="02020503050405090304"/>
                        </a:rPr>
                        <a:t>66.98</a:t>
                      </a:r>
                      <a:endParaRPr sz="1300" b="1">
                        <a:solidFill>
                          <a:srgbClr val="294D8F"/>
                        </a:solidFill>
                        <a:latin typeface="Times New Roman" panose="02020503050405090304"/>
                      </a:endParaRPr>
                    </a:p>
                  </a:txBody>
                  <a:tcPr marL="64008" marR="64008" marT="16459" marB="16459">
                    <a:solidFill>
                      <a:srgbClr val="E7F0FB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94D8F"/>
                          </a:solidFill>
                          <a:latin typeface="Times New Roman" panose="02020503050405090304"/>
                        </a:rPr>
                        <a:t>Sn</a:t>
                      </a:r>
                      <a:endParaRPr sz="1300" b="1">
                        <a:solidFill>
                          <a:srgbClr val="294D8F"/>
                        </a:solidFill>
                        <a:latin typeface="Times New Roman" panose="02020503050405090304"/>
                      </a:endParaRPr>
                    </a:p>
                  </a:txBody>
                  <a:tcPr marL="64008" marR="64008" marT="16459" marB="16459">
                    <a:solidFill>
                      <a:srgbClr val="E7F0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94D8F"/>
                          </a:solidFill>
                          <a:latin typeface="Times New Roman" panose="02020503050405090304"/>
                        </a:rPr>
                        <a:t>26.39</a:t>
                      </a:r>
                      <a:endParaRPr sz="1300" b="1">
                        <a:solidFill>
                          <a:srgbClr val="294D8F"/>
                        </a:solidFill>
                        <a:latin typeface="Times New Roman" panose="02020503050405090304"/>
                      </a:endParaRPr>
                    </a:p>
                  </a:txBody>
                  <a:tcPr marL="64008" marR="64008" marT="16459" marB="16459">
                    <a:solidFill>
                      <a:srgbClr val="E7F0FB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72033"/>
                          </a:solidFill>
                          <a:latin typeface="Times New Roman" panose="02020503050405090304"/>
                        </a:rPr>
                        <a:t>Total</a:t>
                      </a:r>
                      <a:endParaRPr sz="1300" b="0">
                        <a:solidFill>
                          <a:srgbClr val="172033"/>
                        </a:solidFill>
                        <a:latin typeface="Times New Roman" panose="02020503050405090304"/>
                      </a:endParaRPr>
                    </a:p>
                  </a:txBody>
                  <a:tcPr marL="64008" marR="64008" marT="16459" marB="1645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72033"/>
                          </a:solidFill>
                          <a:latin typeface="Times New Roman" panose="02020503050405090304"/>
                        </a:rPr>
                        <a:t>100</a:t>
                      </a:r>
                      <a:endParaRPr sz="1300" b="0">
                        <a:solidFill>
                          <a:srgbClr val="172033"/>
                        </a:solidFill>
                        <a:latin typeface="Times New Roman" panose="02020503050405090304"/>
                      </a:endParaRPr>
                    </a:p>
                  </a:txBody>
                  <a:tcPr marL="64008" marR="64008" marT="16459" marB="16459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03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7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  <p:transition advTm="34692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9750" y="114300"/>
            <a:ext cx="9525000" cy="476250"/>
          </a:xfrm>
        </p:spPr>
        <p:txBody>
          <a:bodyPr anchor="ctr">
            <a:noAutofit/>
          </a:bodyPr>
          <a:lstStyle/>
          <a:p>
            <a:pPr algn="ctr">
              <a:buNone/>
              <a:defRPr sz="22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Why Optimize Barrier Material and Thickness?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3" name="Motivation summary"/>
          <p:cNvSpPr txBox="1"/>
          <p:nvPr/>
        </p:nvSpPr>
        <p:spPr>
          <a:xfrm>
            <a:off x="731520" y="987552"/>
            <a:ext cx="107899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05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700" b="1">
                <a:solidFill>
                  <a:srgbClr val="172033"/>
                </a:solidFill>
                <a:latin typeface="Times New Roman" panose="02020503050405090304"/>
              </a:rPr>
              <a:t>Promising preliminary results still leave two issues to address.</a:t>
            </a:r>
            <a:endParaRPr sz="1700" b="1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4" name="Thick niobium heading"/>
          <p:cNvSpPr txBox="1"/>
          <p:nvPr/>
        </p:nvSpPr>
        <p:spPr>
          <a:xfrm>
            <a:off x="777240" y="1627632"/>
            <a:ext cx="5120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3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294D8F"/>
                </a:solidFill>
                <a:latin typeface="Times New Roman" panose="02020503050405090304"/>
              </a:defRPr>
            </a:pPr>
            <a:r>
              <a:rPr sz="1900" b="1">
                <a:solidFill>
                  <a:srgbClr val="294D8F"/>
                </a:solidFill>
                <a:latin typeface="Times New Roman" panose="02020503050405090304"/>
              </a:rPr>
              <a:t>Thick niobium interlayer</a:t>
            </a:r>
            <a:endParaRPr sz="1900" b="1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5" name="Thin tantalum heading"/>
          <p:cNvSpPr txBox="1"/>
          <p:nvPr/>
        </p:nvSpPr>
        <p:spPr>
          <a:xfrm>
            <a:off x="6309360" y="1627632"/>
            <a:ext cx="5120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3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294D8F"/>
                </a:solidFill>
                <a:latin typeface="Times New Roman" panose="02020503050405090304"/>
              </a:defRPr>
            </a:pPr>
            <a:r>
              <a:rPr sz="1900" b="1">
                <a:solidFill>
                  <a:srgbClr val="294D8F"/>
                </a:solidFill>
                <a:latin typeface="Times New Roman" panose="02020503050405090304"/>
              </a:rPr>
              <a:t>Overly thin tantalum barrier</a:t>
            </a:r>
            <a:endParaRPr sz="1900" b="1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6" name="Picture 5" descr="barrier-clean-base.png"/>
          <p:cNvPicPr>
            <a:picLocks noChangeAspect="1"/>
          </p:cNvPicPr>
          <p:nvPr/>
        </p:nvPicPr>
        <p:blipFill>
          <a:blip r:embed="rId1"/>
          <a:srcRect l="33333" t="23000" r="35000" b="23000"/>
          <a:stretch>
            <a:fillRect/>
          </a:stretch>
        </p:blipFill>
        <p:spPr>
          <a:xfrm>
            <a:off x="1143000" y="2039112"/>
            <a:ext cx="3483443" cy="1979676"/>
          </a:xfrm>
          <a:prstGeom prst="rect">
            <a:avLst/>
          </a:prstGeom>
        </p:spPr>
      </p:pic>
      <p:pic>
        <p:nvPicPr>
          <p:cNvPr id="7" name="Picture 5" descr="barrier-clean-base.png"/>
          <p:cNvPicPr>
            <a:picLocks noChangeAspect="1"/>
          </p:cNvPicPr>
          <p:nvPr/>
        </p:nvPicPr>
        <p:blipFill>
          <a:blip r:embed="rId1"/>
          <a:srcRect l="66667" t="23000" b="23000"/>
          <a:stretch>
            <a:fillRect/>
          </a:stretch>
        </p:blipFill>
        <p:spPr>
          <a:xfrm>
            <a:off x="6766560" y="2039112"/>
            <a:ext cx="3666707" cy="1979676"/>
          </a:xfrm>
          <a:prstGeom prst="rect">
            <a:avLst/>
          </a:prstGeom>
        </p:spPr>
      </p:pic>
      <p:cxnSp>
        <p:nvCxnSpPr>
          <p:cNvPr id="8" name="Connector 12"/>
          <p:cNvCxnSpPr/>
          <p:nvPr/>
        </p:nvCxnSpPr>
        <p:spPr>
          <a:xfrm>
            <a:off x="3553732" y="2603983"/>
            <a:ext cx="314003" cy="0"/>
          </a:xfrm>
          <a:prstGeom prst="line">
            <a:avLst/>
          </a:prstGeom>
          <a:ln w="10160">
            <a:solidFill>
              <a:srgbClr val="8B91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13"/>
          <p:cNvSpPr/>
          <p:nvPr/>
        </p:nvSpPr>
        <p:spPr>
          <a:xfrm>
            <a:off x="3531786" y="2582038"/>
            <a:ext cx="43891" cy="43891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14"/>
          <p:cNvSpPr txBox="1"/>
          <p:nvPr/>
        </p:nvSpPr>
        <p:spPr>
          <a:xfrm>
            <a:off x="3908251" y="2521687"/>
            <a:ext cx="100584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Nb</a:t>
            </a:r>
            <a:r>
              <a:rPr sz="1100" b="1" baseline="-25000">
                <a:solidFill>
                  <a:srgbClr val="172033"/>
                </a:solidFill>
                <a:latin typeface="Times New Roman" panose="02020503050405090304"/>
              </a:rPr>
              <a:t>3</a:t>
            </a: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Sn</a:t>
            </a:r>
            <a:endParaRPr sz="11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1" name="Connector 15"/>
          <p:cNvCxnSpPr/>
          <p:nvPr/>
        </p:nvCxnSpPr>
        <p:spPr>
          <a:xfrm>
            <a:off x="3503086" y="2943309"/>
            <a:ext cx="364649" cy="0"/>
          </a:xfrm>
          <a:prstGeom prst="line">
            <a:avLst/>
          </a:prstGeom>
          <a:ln w="10160">
            <a:solidFill>
              <a:srgbClr val="8B91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6"/>
          <p:cNvSpPr/>
          <p:nvPr/>
        </p:nvSpPr>
        <p:spPr>
          <a:xfrm>
            <a:off x="3481141" y="2921363"/>
            <a:ext cx="43891" cy="43891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7"/>
          <p:cNvSpPr txBox="1"/>
          <p:nvPr/>
        </p:nvSpPr>
        <p:spPr>
          <a:xfrm>
            <a:off x="3908251" y="2861013"/>
            <a:ext cx="100584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Thick Nb</a:t>
            </a:r>
            <a:endParaRPr sz="11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4" name="Connector 18"/>
          <p:cNvCxnSpPr/>
          <p:nvPr/>
        </p:nvCxnSpPr>
        <p:spPr>
          <a:xfrm>
            <a:off x="3249858" y="3414313"/>
            <a:ext cx="617877" cy="0"/>
          </a:xfrm>
          <a:prstGeom prst="line">
            <a:avLst/>
          </a:prstGeom>
          <a:ln w="10160">
            <a:solidFill>
              <a:srgbClr val="8B91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9"/>
          <p:cNvSpPr/>
          <p:nvPr/>
        </p:nvSpPr>
        <p:spPr>
          <a:xfrm>
            <a:off x="3227912" y="3392368"/>
            <a:ext cx="43891" cy="43891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20"/>
          <p:cNvSpPr txBox="1"/>
          <p:nvPr/>
        </p:nvSpPr>
        <p:spPr>
          <a:xfrm>
            <a:off x="3908251" y="3332017"/>
            <a:ext cx="100584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Cu substrate</a:t>
            </a:r>
            <a:endParaRPr sz="11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17" name="Connector 21"/>
          <p:cNvCxnSpPr/>
          <p:nvPr/>
        </p:nvCxnSpPr>
        <p:spPr>
          <a:xfrm>
            <a:off x="9157033" y="2664758"/>
            <a:ext cx="243100" cy="0"/>
          </a:xfrm>
          <a:prstGeom prst="line">
            <a:avLst/>
          </a:prstGeom>
          <a:ln w="10160">
            <a:solidFill>
              <a:srgbClr val="8B91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22"/>
          <p:cNvSpPr/>
          <p:nvPr/>
        </p:nvSpPr>
        <p:spPr>
          <a:xfrm>
            <a:off x="9135088" y="2642812"/>
            <a:ext cx="43891" cy="43891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23"/>
          <p:cNvSpPr txBox="1"/>
          <p:nvPr/>
        </p:nvSpPr>
        <p:spPr>
          <a:xfrm>
            <a:off x="9440649" y="2582462"/>
            <a:ext cx="100584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Nb</a:t>
            </a:r>
            <a:r>
              <a:rPr sz="1100" b="1" baseline="-25000">
                <a:solidFill>
                  <a:srgbClr val="172033"/>
                </a:solidFill>
                <a:latin typeface="Times New Roman" panose="02020503050405090304"/>
              </a:rPr>
              <a:t>3</a:t>
            </a: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Sn</a:t>
            </a:r>
            <a:endParaRPr sz="11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20" name="Connector 24"/>
          <p:cNvCxnSpPr/>
          <p:nvPr/>
        </p:nvCxnSpPr>
        <p:spPr>
          <a:xfrm>
            <a:off x="9055742" y="2938244"/>
            <a:ext cx="344391" cy="0"/>
          </a:xfrm>
          <a:prstGeom prst="line">
            <a:avLst/>
          </a:prstGeom>
          <a:ln w="10160">
            <a:solidFill>
              <a:srgbClr val="8B91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5"/>
          <p:cNvSpPr/>
          <p:nvPr/>
        </p:nvSpPr>
        <p:spPr>
          <a:xfrm>
            <a:off x="9033797" y="2916299"/>
            <a:ext cx="43891" cy="43891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6"/>
          <p:cNvSpPr txBox="1"/>
          <p:nvPr/>
        </p:nvSpPr>
        <p:spPr>
          <a:xfrm>
            <a:off x="9440649" y="2855948"/>
            <a:ext cx="137160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Ta barrier layer</a:t>
            </a:r>
            <a:endParaRPr sz="11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cxnSp>
        <p:nvCxnSpPr>
          <p:cNvPr id="23" name="Connector 27"/>
          <p:cNvCxnSpPr/>
          <p:nvPr/>
        </p:nvCxnSpPr>
        <p:spPr>
          <a:xfrm>
            <a:off x="8822772" y="3292764"/>
            <a:ext cx="577361" cy="0"/>
          </a:xfrm>
          <a:prstGeom prst="line">
            <a:avLst/>
          </a:prstGeom>
          <a:ln w="10160">
            <a:solidFill>
              <a:srgbClr val="8B91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8"/>
          <p:cNvSpPr/>
          <p:nvPr/>
        </p:nvSpPr>
        <p:spPr>
          <a:xfrm>
            <a:off x="8800827" y="3270818"/>
            <a:ext cx="43891" cy="43891"/>
          </a:xfrm>
          <a:prstGeom prst="ellipse">
            <a:avLst/>
          </a:prstGeom>
          <a:solidFill>
            <a:srgbClr val="8B91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9"/>
          <p:cNvSpPr txBox="1"/>
          <p:nvPr/>
        </p:nvSpPr>
        <p:spPr>
          <a:xfrm>
            <a:off x="9440649" y="3210468"/>
            <a:ext cx="100584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100" b="1" baseline="0">
                <a:solidFill>
                  <a:srgbClr val="172033"/>
                </a:solidFill>
                <a:latin typeface="Times New Roman" panose="02020503050405090304"/>
              </a:rPr>
              <a:t>Cu substrate</a:t>
            </a:r>
            <a:endParaRPr sz="11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26" name="Thick layer problem"/>
          <p:cNvSpPr txBox="1"/>
          <p:nvPr/>
        </p:nvSpPr>
        <p:spPr>
          <a:xfrm>
            <a:off x="914400" y="3858895"/>
            <a:ext cx="3999230" cy="5162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800" b="0">
                <a:solidFill>
                  <a:srgbClr val="172033"/>
                </a:solidFill>
                <a:latin typeface="Times New Roman" panose="02020503050405090304"/>
              </a:rPr>
              <a:t>A thick niobium layer may </a:t>
            </a:r>
            <a:r>
              <a:rPr lang="en-US" sz="1800" b="0">
                <a:solidFill>
                  <a:srgbClr val="172033"/>
                </a:solidFill>
                <a:latin typeface="Times New Roman" panose="02020503050405090304"/>
              </a:rPr>
              <a:t>improve </a:t>
            </a:r>
            <a:r>
              <a:rPr lang="en-US" sz="1800" b="0">
                <a:solidFill>
                  <a:srgbClr val="172033"/>
                </a:solidFill>
                <a:latin typeface="Times New Roman" panose="02020503050405090304"/>
              </a:rPr>
              <a:t>the</a:t>
            </a:r>
            <a:endParaRPr lang="en-US" sz="1800" b="0">
              <a:solidFill>
                <a:srgbClr val="172033"/>
              </a:solidFill>
              <a:latin typeface="Times New Roman" panose="02020503050405090304"/>
            </a:endParaRPr>
          </a:p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lang="en-US" altLang="zh-CN">
                <a:sym typeface="+mn-ea"/>
              </a:rPr>
              <a:t>preparation pressure</a:t>
            </a:r>
            <a:endParaRPr sz="1800" b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27" name="Thin layer problem"/>
          <p:cNvSpPr txBox="1"/>
          <p:nvPr/>
        </p:nvSpPr>
        <p:spPr>
          <a:xfrm>
            <a:off x="6446520" y="3858768"/>
            <a:ext cx="489204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800" b="0">
                <a:solidFill>
                  <a:srgbClr val="172033"/>
                </a:solidFill>
                <a:latin typeface="Times New Roman" panose="02020503050405090304"/>
              </a:rPr>
              <a:t>An overly thin tantalum barrier cannot</a:t>
            </a:r>
            <a:endParaRPr sz="1800" b="0">
              <a:solidFill>
                <a:srgbClr val="172033"/>
              </a:solidFill>
              <a:latin typeface="Times New Roman" panose="02020503050405090304"/>
            </a:endParaRPr>
          </a:p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800" b="0">
                <a:solidFill>
                  <a:srgbClr val="172033"/>
                </a:solidFill>
                <a:latin typeface="Times New Roman" panose="02020503050405090304"/>
              </a:rPr>
              <a:t>effectively block tin diffusion.</a:t>
            </a:r>
            <a:endParaRPr sz="1800" b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28" name="Problems lead to research goal"/>
          <p:cNvSpPr/>
          <p:nvPr/>
        </p:nvSpPr>
        <p:spPr>
          <a:xfrm>
            <a:off x="5925312" y="4654677"/>
            <a:ext cx="310896" cy="228600"/>
          </a:xfrm>
          <a:prstGeom prst="downArrow">
            <a:avLst/>
          </a:prstGeom>
          <a:solidFill>
            <a:srgbClr val="325F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search goal outline"/>
          <p:cNvSpPr/>
          <p:nvPr/>
        </p:nvSpPr>
        <p:spPr>
          <a:xfrm>
            <a:off x="822960" y="4974717"/>
            <a:ext cx="10561320" cy="795528"/>
          </a:xfrm>
          <a:prstGeom prst="roundRect">
            <a:avLst>
              <a:gd name="adj" fmla="val 10000"/>
            </a:avLst>
          </a:prstGeom>
          <a:solidFill>
            <a:srgbClr val="F6F8FC"/>
          </a:solidFill>
          <a:ln w="9525">
            <a:solidFill>
              <a:srgbClr val="325F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search goal heading"/>
          <p:cNvSpPr txBox="1"/>
          <p:nvPr/>
        </p:nvSpPr>
        <p:spPr>
          <a:xfrm>
            <a:off x="1005840" y="5203317"/>
            <a:ext cx="1920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94D8F"/>
                </a:solidFill>
                <a:latin typeface="Times New Roman" panose="02020503050405090304"/>
              </a:defRPr>
            </a:pPr>
            <a:r>
              <a:rPr sz="1800" b="1">
                <a:solidFill>
                  <a:srgbClr val="294D8F"/>
                </a:solidFill>
                <a:latin typeface="Times New Roman" panose="02020503050405090304"/>
              </a:rPr>
              <a:t>Research goal</a:t>
            </a:r>
            <a:endParaRPr sz="1800" b="1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31" name="Thinner and effective goal"/>
          <p:cNvSpPr txBox="1"/>
          <p:nvPr/>
        </p:nvSpPr>
        <p:spPr>
          <a:xfrm>
            <a:off x="3017520" y="5111877"/>
            <a:ext cx="804672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800" b="1">
                <a:solidFill>
                  <a:srgbClr val="172033"/>
                </a:solidFill>
                <a:latin typeface="Times New Roman" panose="02020503050405090304"/>
              </a:rPr>
              <a:t>Reduce barrier thickness while maintaining</a:t>
            </a:r>
            <a:endParaRPr sz="1800" b="1">
              <a:solidFill>
                <a:srgbClr val="172033"/>
              </a:solidFill>
              <a:latin typeface="Times New Roman" panose="02020503050405090304"/>
            </a:endParaRPr>
          </a:p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800" b="1">
                <a:solidFill>
                  <a:srgbClr val="172033"/>
                </a:solidFill>
                <a:latin typeface="Times New Roman" panose="02020503050405090304"/>
              </a:rPr>
              <a:t>effective blocking of element diffusion.</a:t>
            </a:r>
            <a:endParaRPr sz="1800" b="1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35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8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  <p:transition advTm="44592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9750" y="114300"/>
            <a:ext cx="9525000" cy="476250"/>
          </a:xfrm>
        </p:spPr>
        <p:txBody>
          <a:bodyPr anchor="ctr">
            <a:noAutofit/>
          </a:bodyPr>
          <a:lstStyle/>
          <a:p>
            <a:pPr algn="ctr">
              <a:buNone/>
              <a:defRPr sz="22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Outline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00" name="Outline section 1"/>
          <p:cNvSpPr txBox="1"/>
          <p:nvPr/>
        </p:nvSpPr>
        <p:spPr>
          <a:xfrm>
            <a:off x="1353312" y="1627632"/>
            <a:ext cx="9509760" cy="5669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3000" b="0">
                <a:solidFill>
                  <a:srgbClr val="9299A5"/>
                </a:solidFill>
                <a:latin typeface="Times New Roman" panose="02020503050405090304"/>
              </a:defRPr>
            </a:pPr>
            <a:r>
              <a:t>1.  Background and motivation</a:t>
            </a:r>
          </a:p>
        </p:txBody>
      </p:sp>
      <p:sp>
        <p:nvSpPr>
          <p:cNvPr id="101" name="Outline section 2"/>
          <p:cNvSpPr txBox="1"/>
          <p:nvPr/>
        </p:nvSpPr>
        <p:spPr>
          <a:xfrm>
            <a:off x="1353312" y="2487168"/>
            <a:ext cx="9509760" cy="5669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294D8F"/>
                </a:solidFill>
                <a:latin typeface="Times New Roman" panose="02020503050405090304"/>
              </a:defRPr>
            </a:pPr>
            <a:r>
              <a:t>2.  Sample preparation</a:t>
            </a:r>
          </a:p>
        </p:txBody>
      </p:sp>
      <p:sp>
        <p:nvSpPr>
          <p:cNvPr id="102" name="Outline section 3"/>
          <p:cNvSpPr txBox="1"/>
          <p:nvPr/>
        </p:nvSpPr>
        <p:spPr>
          <a:xfrm>
            <a:off x="1353312" y="3346704"/>
            <a:ext cx="9509760" cy="5669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3000" b="0">
                <a:solidFill>
                  <a:srgbClr val="9299A5"/>
                </a:solidFill>
                <a:latin typeface="Times New Roman" panose="02020503050405090304"/>
              </a:defRPr>
            </a:pPr>
            <a:r>
              <a:t>3.  Results and discussion</a:t>
            </a:r>
          </a:p>
        </p:txBody>
      </p:sp>
      <p:sp>
        <p:nvSpPr>
          <p:cNvPr id="103" name="Outline section 4"/>
          <p:cNvSpPr txBox="1"/>
          <p:nvPr/>
        </p:nvSpPr>
        <p:spPr>
          <a:xfrm>
            <a:off x="1353312" y="4206240"/>
            <a:ext cx="9509760" cy="5669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3000" b="0">
                <a:solidFill>
                  <a:srgbClr val="9299A5"/>
                </a:solidFill>
                <a:latin typeface="Times New Roman" panose="02020503050405090304"/>
              </a:defRPr>
            </a:pPr>
            <a:r>
              <a:t>4.  Summary and outlook</a:t>
            </a:r>
          </a:p>
        </p:txBody>
      </p:sp>
      <p:sp>
        <p:nvSpPr>
          <p:cNvPr id="104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9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  <p:transition advTm="122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9750" y="114300"/>
            <a:ext cx="9525000" cy="476250"/>
          </a:xfrm>
        </p:spPr>
        <p:txBody>
          <a:bodyPr anchor="ctr">
            <a:noAutofit/>
          </a:bodyPr>
          <a:lstStyle/>
          <a:p>
            <a:pPr algn="ctr">
              <a:buNone/>
              <a:defRPr sz="22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lang="en-US" altLang="zh-CN">
                <a:sym typeface="+mn-ea"/>
              </a:rPr>
              <a:t>Experimental Information and Parameter</a:t>
            </a: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n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000" name="TextBox 1"/>
          <p:cNvSpPr txBox="1"/>
          <p:nvPr/>
        </p:nvSpPr>
        <p:spPr>
          <a:xfrm>
            <a:off x="731520" y="950976"/>
            <a:ext cx="10744200" cy="4754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800" b="0" baseline="0">
                <a:solidFill>
                  <a:srgbClr val="172033"/>
                </a:solidFill>
                <a:latin typeface="Times New Roman" panose="02020503050405090304"/>
              </a:rPr>
              <a:t>Five samples share the same Nb/Cu/Sn stack and thermal cycle; only the barrier changes.</a:t>
            </a:r>
            <a:endParaRPr sz="180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graphicFrame>
        <p:nvGraphicFramePr>
          <p:cNvPr id="1001" name="表格 25"/>
          <p:cNvGraphicFramePr/>
          <p:nvPr/>
        </p:nvGraphicFramePr>
        <p:xfrm>
          <a:off x="713232" y="1673352"/>
          <a:ext cx="5852160" cy="1965960"/>
        </p:xfrm>
        <a:graphic>
          <a:graphicData uri="http://schemas.openxmlformats.org/drawingml/2006/table">
            <a:tbl>
              <a:tblPr firstRow="1" bandRow="1"/>
              <a:tblGrid>
                <a:gridCol w="1005840"/>
                <a:gridCol w="713232"/>
                <a:gridCol w="1481328"/>
                <a:gridCol w="2651760"/>
              </a:tblGrid>
              <a:tr h="3276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Sample</a:t>
                      </a:r>
                      <a:endParaRPr sz="1125" b="1">
                        <a:solidFill>
                          <a:srgbClr val="FFFFF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B w="9525">
                      <a:solidFill>
                        <a:srgbClr val="FFFFFF"/>
                      </a:solidFill>
                    </a:lnB>
                    <a:solidFill>
                      <a:srgbClr val="294D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Barrier</a:t>
                      </a:r>
                      <a:endParaRPr sz="1125" b="1">
                        <a:solidFill>
                          <a:srgbClr val="FFFFF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B w="9525">
                      <a:solidFill>
                        <a:srgbClr val="FFFFFF"/>
                      </a:solidFill>
                    </a:lnB>
                    <a:solidFill>
                      <a:srgbClr val="294D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Nominal thickness</a:t>
                      </a:r>
                      <a:endParaRPr sz="1125" b="1">
                        <a:solidFill>
                          <a:srgbClr val="FFFFF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B w="9525">
                      <a:solidFill>
                        <a:srgbClr val="FFFFFF"/>
                      </a:solidFill>
                    </a:lnB>
                    <a:solidFill>
                      <a:srgbClr val="294D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Comparison role</a:t>
                      </a:r>
                      <a:endParaRPr sz="1125" b="1">
                        <a:solidFill>
                          <a:srgbClr val="FFFFF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B w="9525">
                      <a:solidFill>
                        <a:srgbClr val="FFFFFF"/>
                      </a:solidFill>
                    </a:lnB>
                    <a:solidFill>
                      <a:srgbClr val="294D8F"/>
                    </a:solidFill>
                  </a:tcPr>
                </a:tc>
              </a:tr>
              <a:tr h="3276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Ta 1.0</a:t>
                      </a:r>
                      <a:endParaRPr sz="1165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L w="4763">
                      <a:solidFill>
                        <a:srgbClr val="DDE3EC"/>
                      </a:solidFill>
                    </a:lnL>
                    <a:lnT w="9525" cmpd="sng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Ta</a:t>
                      </a:r>
                      <a:endParaRPr sz="1165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T w="9525" cmpd="sng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1.0 µm</a:t>
                      </a:r>
                      <a:endParaRPr sz="1165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T w="9525" cmpd="sng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Ta thickness reference</a:t>
                      </a:r>
                      <a:endParaRPr sz="1165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R w="4763">
                      <a:solidFill>
                        <a:srgbClr val="DDE3EC"/>
                      </a:solidFill>
                    </a:lnR>
                    <a:lnT w="9525" cmpd="sng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</a:tr>
              <a:tr h="3276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Ta 0.5</a:t>
                      </a:r>
                      <a:endParaRPr sz="1165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L w="4763">
                      <a:solidFill>
                        <a:srgbClr val="DDE3EC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Ta</a:t>
                      </a:r>
                      <a:endParaRPr sz="1165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0.5 µm</a:t>
                      </a:r>
                      <a:endParaRPr sz="1165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Response to thinner Ta</a:t>
                      </a:r>
                      <a:endParaRPr sz="1165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R w="4763">
                      <a:solidFill>
                        <a:srgbClr val="DDE3EC"/>
                      </a:solidFill>
                    </a:lnR>
                    <a:solidFill>
                      <a:srgbClr val="FFFFFF"/>
                    </a:solidFill>
                  </a:tcPr>
                </a:tc>
              </a:tr>
              <a:tr h="3276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Cr 1.0</a:t>
                      </a:r>
                      <a:endParaRPr sz="1165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L w="4763">
                      <a:solidFill>
                        <a:srgbClr val="DDE3EC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Cr</a:t>
                      </a:r>
                      <a:endParaRPr sz="1165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1.0 µm</a:t>
                      </a:r>
                      <a:endParaRPr sz="1165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Cr thickness reference</a:t>
                      </a:r>
                      <a:endParaRPr sz="1165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R w="4763">
                      <a:solidFill>
                        <a:srgbClr val="DDE3EC"/>
                      </a:solidFill>
                    </a:lnR>
                    <a:solidFill>
                      <a:srgbClr val="FFFFFF"/>
                    </a:solidFill>
                  </a:tcPr>
                </a:tc>
              </a:tr>
              <a:tr h="3276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Cr 0.5</a:t>
                      </a:r>
                      <a:endParaRPr sz="1165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L w="4763">
                      <a:solidFill>
                        <a:srgbClr val="DDE3EC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Cr</a:t>
                      </a:r>
                      <a:endParaRPr sz="1165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0.5 µm</a:t>
                      </a:r>
                      <a:endParaRPr sz="1165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Response to thinner Cr</a:t>
                      </a:r>
                      <a:endParaRPr sz="1165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R w="4763">
                      <a:solidFill>
                        <a:srgbClr val="DDE3EC"/>
                      </a:solidFill>
                    </a:lnR>
                    <a:solidFill>
                      <a:srgbClr val="FFFFFF"/>
                    </a:solidFill>
                  </a:tcPr>
                </a:tc>
              </a:tr>
              <a:tr h="3276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No barrier</a:t>
                      </a:r>
                      <a:endParaRPr sz="1165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L w="4763">
                      <a:solidFill>
                        <a:srgbClr val="DDE3EC"/>
                      </a:solidFill>
                    </a:lnL>
                    <a:lnB w="4763">
                      <a:solidFill>
                        <a:srgbClr val="DDE3E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—</a:t>
                      </a:r>
                      <a:endParaRPr sz="1165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B w="4763">
                      <a:solidFill>
                        <a:srgbClr val="DDE3E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0</a:t>
                      </a:r>
                      <a:endParaRPr sz="1165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B w="4763">
                      <a:solidFill>
                        <a:srgbClr val="DDE3E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Interdiffusion control</a:t>
                      </a:r>
                      <a:endParaRPr sz="1165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R w="4763">
                      <a:solidFill>
                        <a:srgbClr val="DDE3EC"/>
                      </a:solidFill>
                    </a:lnR>
                    <a:lnB w="4763">
                      <a:solidFill>
                        <a:srgbClr val="DDE3EC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02" name="TextBox 27"/>
          <p:cNvSpPr txBox="1"/>
          <p:nvPr/>
        </p:nvSpPr>
        <p:spPr>
          <a:xfrm>
            <a:off x="6858000" y="1627632"/>
            <a:ext cx="466344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700" b="1" baseline="0">
                <a:solidFill>
                  <a:srgbClr val="294D8F"/>
                </a:solidFill>
                <a:latin typeface="Times New Roman" panose="02020503050405090304"/>
              </a:rPr>
              <a:t>Magnetron sputtering and heat treatment</a:t>
            </a:r>
            <a:endParaRPr sz="17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1003" name="TextBox 28"/>
          <p:cNvSpPr txBox="1"/>
          <p:nvPr/>
        </p:nvSpPr>
        <p:spPr>
          <a:xfrm>
            <a:off x="6858000" y="2029968"/>
            <a:ext cx="4663440" cy="1645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500" b="0" baseline="0">
                <a:solidFill>
                  <a:srgbClr val="172033"/>
                </a:solidFill>
                <a:latin typeface="Times New Roman" panose="02020503050405090304"/>
              </a:rPr>
              <a:t>01  OFHC Cu substrate + Ta / Cr barrier</a:t>
            </a:r>
            <a:endParaRPr sz="1500" b="0" baseline="0">
              <a:solidFill>
                <a:srgbClr val="172033"/>
              </a:solidFill>
              <a:latin typeface="Times New Roman" panose="02020503050405090304"/>
            </a:endParaRPr>
          </a:p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500" b="0" baseline="0">
                <a:solidFill>
                  <a:srgbClr val="172033"/>
                </a:solidFill>
                <a:latin typeface="Times New Roman" panose="02020503050405090304"/>
              </a:rPr>
              <a:t>02  Nb 6 µm / Cu 2 µm / Sn 3 µm</a:t>
            </a:r>
            <a:endParaRPr sz="1500" b="0" baseline="0">
              <a:solidFill>
                <a:srgbClr val="172033"/>
              </a:solidFill>
              <a:latin typeface="Times New Roman" panose="02020503050405090304"/>
            </a:endParaRPr>
          </a:p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500" b="0" baseline="0">
                <a:solidFill>
                  <a:srgbClr val="172033"/>
                </a:solidFill>
                <a:latin typeface="Times New Roman" panose="02020503050405090304"/>
              </a:rPr>
              <a:t>03  210 °C × 40 h → 400 °C × 20 h</a:t>
            </a:r>
            <a:endParaRPr sz="1500" b="0" baseline="0">
              <a:solidFill>
                <a:srgbClr val="172033"/>
              </a:solidFill>
              <a:latin typeface="Times New Roman" panose="02020503050405090304"/>
            </a:endParaRPr>
          </a:p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500" b="0" baseline="0">
                <a:solidFill>
                  <a:srgbClr val="172033"/>
                </a:solidFill>
                <a:latin typeface="Times New Roman" panose="02020503050405090304"/>
              </a:rPr>
              <a:t>      → 700 °C × 50 h</a:t>
            </a:r>
            <a:endParaRPr sz="1500" b="0" baseline="0">
              <a:solidFill>
                <a:srgbClr val="172033"/>
              </a:solidFill>
              <a:latin typeface="Times New Roman" panose="02020503050405090304"/>
            </a:endParaRPr>
          </a:p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500" b="0" baseline="0">
                <a:solidFill>
                  <a:srgbClr val="172033"/>
                </a:solidFill>
                <a:latin typeface="Times New Roman" panose="02020503050405090304"/>
              </a:rPr>
              <a:t>04  Remove residual bronze; characterize films</a:t>
            </a:r>
            <a:endParaRPr sz="1500" b="0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04" name="TextBox 29"/>
          <p:cNvSpPr txBox="1"/>
          <p:nvPr/>
        </p:nvSpPr>
        <p:spPr>
          <a:xfrm>
            <a:off x="731520" y="3858768"/>
            <a:ext cx="10698480" cy="2651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800" b="1" baseline="0">
                <a:solidFill>
                  <a:srgbClr val="294D8F"/>
                </a:solidFill>
                <a:latin typeface="Times New Roman" panose="02020503050405090304"/>
              </a:rPr>
              <a:t>Representative Ta-barrier preparation sequence</a:t>
            </a:r>
            <a:endParaRPr sz="18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1005" name="Picture 30" descr="p9-image9.jpg"/>
          <p:cNvPicPr>
            <a:picLocks noChangeAspect="1"/>
          </p:cNvPicPr>
          <p:nvPr/>
        </p:nvPicPr>
        <p:blipFill>
          <a:blip r:embed="rId1"/>
          <a:srcRect l="20004" r="20004"/>
          <a:stretch>
            <a:fillRect/>
          </a:stretch>
        </p:blipFill>
        <p:spPr>
          <a:xfrm>
            <a:off x="1143000" y="4279392"/>
            <a:ext cx="685800" cy="1124712"/>
          </a:xfrm>
          <a:prstGeom prst="rect">
            <a:avLst/>
          </a:prstGeom>
        </p:spPr>
      </p:pic>
      <p:sp>
        <p:nvSpPr>
          <p:cNvPr id="1006" name="TextBox 31"/>
          <p:cNvSpPr txBox="1"/>
          <p:nvPr/>
        </p:nvSpPr>
        <p:spPr>
          <a:xfrm>
            <a:off x="676656" y="5486400"/>
            <a:ext cx="1627632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baseline="0">
                <a:solidFill>
                  <a:srgbClr val="172033"/>
                </a:solidFill>
                <a:latin typeface="Times New Roman" panose="02020503050405090304"/>
              </a:rPr>
              <a:t>Cu substrate</a:t>
            </a:r>
            <a:endParaRPr sz="13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07" name="TextBox 32"/>
          <p:cNvSpPr txBox="1"/>
          <p:nvPr/>
        </p:nvSpPr>
        <p:spPr>
          <a:xfrm>
            <a:off x="2313432" y="4654296"/>
            <a:ext cx="265176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2100" b="1" baseline="0">
                <a:solidFill>
                  <a:srgbClr val="294D8F"/>
                </a:solidFill>
                <a:latin typeface="Times New Roman" panose="02020503050405090304"/>
              </a:rPr>
              <a:t>→</a:t>
            </a:r>
            <a:endParaRPr sz="21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1008" name="Picture 33" descr="p9-image2.jpg"/>
          <p:cNvPicPr>
            <a:picLocks noChangeAspect="1"/>
          </p:cNvPicPr>
          <p:nvPr/>
        </p:nvPicPr>
        <p:blipFill>
          <a:blip r:embed="rId2"/>
          <a:srcRect l="216" r="216"/>
          <a:stretch>
            <a:fillRect/>
          </a:stretch>
        </p:blipFill>
        <p:spPr>
          <a:xfrm>
            <a:off x="3044952" y="4279392"/>
            <a:ext cx="685800" cy="1124712"/>
          </a:xfrm>
          <a:prstGeom prst="rect">
            <a:avLst/>
          </a:prstGeom>
        </p:spPr>
      </p:pic>
      <p:sp>
        <p:nvSpPr>
          <p:cNvPr id="1009" name="TextBox 34"/>
          <p:cNvSpPr txBox="1"/>
          <p:nvPr/>
        </p:nvSpPr>
        <p:spPr>
          <a:xfrm>
            <a:off x="2578608" y="5486400"/>
            <a:ext cx="1627632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baseline="0">
                <a:solidFill>
                  <a:srgbClr val="172033"/>
                </a:solidFill>
                <a:latin typeface="Times New Roman" panose="02020503050405090304"/>
              </a:rPr>
              <a:t>After electropolishing</a:t>
            </a:r>
            <a:endParaRPr sz="13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10" name="TextBox 35"/>
          <p:cNvSpPr txBox="1"/>
          <p:nvPr/>
        </p:nvSpPr>
        <p:spPr>
          <a:xfrm>
            <a:off x="4215383" y="4654296"/>
            <a:ext cx="265176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2100" b="1" baseline="0">
                <a:solidFill>
                  <a:srgbClr val="294D8F"/>
                </a:solidFill>
                <a:latin typeface="Times New Roman" panose="02020503050405090304"/>
              </a:rPr>
              <a:t>→</a:t>
            </a:r>
            <a:endParaRPr sz="21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1011" name="Picture 36" descr="p9-image3.jpg"/>
          <p:cNvPicPr>
            <a:picLocks noChangeAspect="1"/>
          </p:cNvPicPr>
          <p:nvPr/>
        </p:nvPicPr>
        <p:blipFill>
          <a:blip r:embed="rId3"/>
          <a:srcRect l="639" r="639"/>
          <a:stretch>
            <a:fillRect/>
          </a:stretch>
        </p:blipFill>
        <p:spPr>
          <a:xfrm>
            <a:off x="4946904" y="4279392"/>
            <a:ext cx="685800" cy="1124712"/>
          </a:xfrm>
          <a:prstGeom prst="rect">
            <a:avLst/>
          </a:prstGeom>
        </p:spPr>
      </p:pic>
      <p:sp>
        <p:nvSpPr>
          <p:cNvPr id="1012" name="TextBox 37"/>
          <p:cNvSpPr txBox="1"/>
          <p:nvPr/>
        </p:nvSpPr>
        <p:spPr>
          <a:xfrm>
            <a:off x="4480560" y="5486400"/>
            <a:ext cx="1627632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baseline="0">
                <a:solidFill>
                  <a:srgbClr val="172033"/>
                </a:solidFill>
                <a:latin typeface="Times New Roman" panose="02020503050405090304"/>
              </a:rPr>
              <a:t>Ta barrier</a:t>
            </a:r>
            <a:endParaRPr sz="13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13" name="TextBox 38"/>
          <p:cNvSpPr txBox="1"/>
          <p:nvPr/>
        </p:nvSpPr>
        <p:spPr>
          <a:xfrm>
            <a:off x="6117336" y="4654296"/>
            <a:ext cx="265176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2100" b="1" baseline="0">
                <a:solidFill>
                  <a:srgbClr val="294D8F"/>
                </a:solidFill>
                <a:latin typeface="Times New Roman" panose="02020503050405090304"/>
              </a:rPr>
              <a:t>→</a:t>
            </a:r>
            <a:endParaRPr sz="21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1014" name="Picture 39" descr="p9-image1.jpg"/>
          <p:cNvPicPr>
            <a:picLocks noChangeAspect="1"/>
          </p:cNvPicPr>
          <p:nvPr/>
        </p:nvPicPr>
        <p:blipFill>
          <a:blip r:embed="rId4"/>
          <a:srcRect l="18094" r="18094"/>
          <a:stretch>
            <a:fillRect/>
          </a:stretch>
        </p:blipFill>
        <p:spPr>
          <a:xfrm>
            <a:off x="6848856" y="4279392"/>
            <a:ext cx="685800" cy="1124712"/>
          </a:xfrm>
          <a:prstGeom prst="rect">
            <a:avLst/>
          </a:prstGeom>
        </p:spPr>
      </p:pic>
      <p:sp>
        <p:nvSpPr>
          <p:cNvPr id="1015" name="TextBox 40"/>
          <p:cNvSpPr txBox="1"/>
          <p:nvPr/>
        </p:nvSpPr>
        <p:spPr>
          <a:xfrm>
            <a:off x="6382512" y="5486400"/>
            <a:ext cx="1627632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baseline="0">
                <a:solidFill>
                  <a:srgbClr val="172033"/>
                </a:solidFill>
                <a:latin typeface="Times New Roman" panose="02020503050405090304"/>
              </a:rPr>
              <a:t>Multilayer coating</a:t>
            </a:r>
            <a:endParaRPr sz="13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16" name="TextBox 41"/>
          <p:cNvSpPr txBox="1"/>
          <p:nvPr/>
        </p:nvSpPr>
        <p:spPr>
          <a:xfrm>
            <a:off x="8019288" y="4654296"/>
            <a:ext cx="265176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2100" b="1" baseline="0">
                <a:solidFill>
                  <a:srgbClr val="294D8F"/>
                </a:solidFill>
                <a:latin typeface="Times New Roman" panose="02020503050405090304"/>
              </a:rPr>
              <a:t>→</a:t>
            </a:r>
            <a:endParaRPr sz="21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1017" name="Picture 42" descr="p9-image8.jpg"/>
          <p:cNvPicPr>
            <a:picLocks noChangeAspect="1"/>
          </p:cNvPicPr>
          <p:nvPr/>
        </p:nvPicPr>
        <p:blipFill>
          <a:blip r:embed="rId5"/>
          <a:srcRect l="2519" r="2519"/>
          <a:stretch>
            <a:fillRect/>
          </a:stretch>
        </p:blipFill>
        <p:spPr>
          <a:xfrm>
            <a:off x="8750808" y="4279392"/>
            <a:ext cx="685800" cy="1124712"/>
          </a:xfrm>
          <a:prstGeom prst="rect">
            <a:avLst/>
          </a:prstGeom>
        </p:spPr>
      </p:pic>
      <p:sp>
        <p:nvSpPr>
          <p:cNvPr id="1018" name="TextBox 43"/>
          <p:cNvSpPr txBox="1"/>
          <p:nvPr/>
        </p:nvSpPr>
        <p:spPr>
          <a:xfrm>
            <a:off x="8284464" y="5486400"/>
            <a:ext cx="1627632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baseline="0">
                <a:solidFill>
                  <a:srgbClr val="172033"/>
                </a:solidFill>
                <a:latin typeface="Times New Roman" panose="02020503050405090304"/>
              </a:rPr>
              <a:t>After annealing</a:t>
            </a:r>
            <a:endParaRPr sz="13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19" name="TextBox 44"/>
          <p:cNvSpPr txBox="1"/>
          <p:nvPr/>
        </p:nvSpPr>
        <p:spPr>
          <a:xfrm>
            <a:off x="9921240" y="4654296"/>
            <a:ext cx="265176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2100" b="1" baseline="0">
                <a:solidFill>
                  <a:srgbClr val="294D8F"/>
                </a:solidFill>
                <a:latin typeface="Times New Roman" panose="02020503050405090304"/>
              </a:rPr>
              <a:t>→</a:t>
            </a:r>
            <a:endParaRPr sz="21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pic>
        <p:nvPicPr>
          <p:cNvPr id="1020" name="Picture 45" descr="p9-image7.jpg"/>
          <p:cNvPicPr>
            <a:picLocks noChangeAspect="1"/>
          </p:cNvPicPr>
          <p:nvPr/>
        </p:nvPicPr>
        <p:blipFill>
          <a:blip r:embed="rId6"/>
          <a:srcRect l="29770" r="29770"/>
          <a:stretch>
            <a:fillRect/>
          </a:stretch>
        </p:blipFill>
        <p:spPr>
          <a:xfrm>
            <a:off x="10652760" y="4279392"/>
            <a:ext cx="685800" cy="1124712"/>
          </a:xfrm>
          <a:prstGeom prst="rect">
            <a:avLst/>
          </a:prstGeom>
        </p:spPr>
      </p:pic>
      <p:sp>
        <p:nvSpPr>
          <p:cNvPr id="1021" name="TextBox 46"/>
          <p:cNvSpPr txBox="1"/>
          <p:nvPr/>
        </p:nvSpPr>
        <p:spPr>
          <a:xfrm>
            <a:off x="10186416" y="5486400"/>
            <a:ext cx="1627632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300"/>
              </a:spcAft>
            </a:pPr>
            <a:r>
              <a:rPr sz="1300" b="1" baseline="0">
                <a:solidFill>
                  <a:srgbClr val="172033"/>
                </a:solidFill>
                <a:latin typeface="Times New Roman" panose="02020503050405090304"/>
              </a:rPr>
              <a:t>After bronze removal</a:t>
            </a:r>
            <a:endParaRPr sz="1300" b="1" baseline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022" name="TextBox 47"/>
          <p:cNvSpPr txBox="1"/>
          <p:nvPr/>
        </p:nvSpPr>
        <p:spPr>
          <a:xfrm>
            <a:off x="731520" y="5925312"/>
            <a:ext cx="1078992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1400" b="1" baseline="0">
                <a:solidFill>
                  <a:srgbClr val="294D8F"/>
                </a:solidFill>
                <a:latin typeface="Times New Roman" panose="02020503050405090304"/>
              </a:rPr>
              <a:t>Characterization: M–T, XRD, SEM/EDS and scratch testing</a:t>
            </a:r>
            <a:endParaRPr sz="1400" b="1" baseline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1023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10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  <p:transition advTm="27118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9750" y="114300"/>
            <a:ext cx="9525000" cy="476250"/>
          </a:xfrm>
        </p:spPr>
        <p:txBody>
          <a:bodyPr anchor="ctr">
            <a:noAutofit/>
          </a:bodyPr>
          <a:lstStyle/>
          <a:p>
            <a:pPr algn="ctr">
              <a:buNone/>
              <a:defRPr sz="22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Outline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00" name="Outline section 1"/>
          <p:cNvSpPr txBox="1"/>
          <p:nvPr/>
        </p:nvSpPr>
        <p:spPr>
          <a:xfrm>
            <a:off x="1353312" y="1627632"/>
            <a:ext cx="9509760" cy="5669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3000" b="0">
                <a:solidFill>
                  <a:srgbClr val="9299A5"/>
                </a:solidFill>
                <a:latin typeface="Times New Roman" panose="02020503050405090304"/>
              </a:defRPr>
            </a:pPr>
            <a:r>
              <a:t>1.  Background and motivation</a:t>
            </a:r>
          </a:p>
        </p:txBody>
      </p:sp>
      <p:sp>
        <p:nvSpPr>
          <p:cNvPr id="101" name="Outline section 2"/>
          <p:cNvSpPr txBox="1"/>
          <p:nvPr/>
        </p:nvSpPr>
        <p:spPr>
          <a:xfrm>
            <a:off x="1353312" y="2487168"/>
            <a:ext cx="9509760" cy="5669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3000" b="0">
                <a:solidFill>
                  <a:srgbClr val="9299A5"/>
                </a:solidFill>
                <a:latin typeface="Times New Roman" panose="02020503050405090304"/>
              </a:defRPr>
            </a:pPr>
            <a:r>
              <a:t>2.  Sample preparation</a:t>
            </a:r>
          </a:p>
        </p:txBody>
      </p:sp>
      <p:sp>
        <p:nvSpPr>
          <p:cNvPr id="102" name="Outline section 3"/>
          <p:cNvSpPr txBox="1"/>
          <p:nvPr/>
        </p:nvSpPr>
        <p:spPr>
          <a:xfrm>
            <a:off x="1353312" y="3346704"/>
            <a:ext cx="9509760" cy="5669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294D8F"/>
                </a:solidFill>
                <a:latin typeface="Times New Roman" panose="02020503050405090304"/>
              </a:defRPr>
            </a:pPr>
            <a:r>
              <a:t>3.  Results and discussion</a:t>
            </a:r>
          </a:p>
        </p:txBody>
      </p:sp>
      <p:sp>
        <p:nvSpPr>
          <p:cNvPr id="103" name="Outline section 4"/>
          <p:cNvSpPr txBox="1"/>
          <p:nvPr/>
        </p:nvSpPr>
        <p:spPr>
          <a:xfrm>
            <a:off x="1353312" y="4206240"/>
            <a:ext cx="9509760" cy="5669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3000" b="0">
                <a:solidFill>
                  <a:srgbClr val="9299A5"/>
                </a:solidFill>
                <a:latin typeface="Times New Roman" panose="02020503050405090304"/>
              </a:defRPr>
            </a:pPr>
            <a:r>
              <a:t>4.  Summary and outlook</a:t>
            </a:r>
          </a:p>
        </p:txBody>
      </p:sp>
      <p:sp>
        <p:nvSpPr>
          <p:cNvPr id="104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11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  <p:transition advTm="773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9750" y="114300"/>
            <a:ext cx="9525000" cy="476250"/>
          </a:xfrm>
        </p:spPr>
        <p:txBody>
          <a:bodyPr anchor="ctr">
            <a:noAutofit/>
          </a:bodyPr>
          <a:lstStyle/>
          <a:p>
            <a:pPr algn="ctr">
              <a:buNone/>
              <a:defRPr sz="22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Cr Retains Narrow Transitions at Both Thicknesses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type="body" idx="10" hasCustomPrompt="1"/>
          </p:nvPr>
        </p:nvSpPr>
        <p:spPr>
          <a:xfrm>
            <a:off x="742950" y="981075"/>
            <a:ext cx="1077976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>
            <a:lvl1pPr marL="400050" indent="-400050">
              <a:lnSpc>
                <a:spcPct val="150000"/>
              </a:lnSpc>
              <a:buFont typeface="+mj-ea"/>
              <a:buAutoNum type="ea1JpnChsDbPeriod"/>
              <a:defRPr sz="2000" b="1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1pPr>
            <a:lvl2pPr marL="971550" indent="-514350">
              <a:lnSpc>
                <a:spcPct val="100000"/>
              </a:lnSpc>
              <a:buClr>
                <a:srgbClr val="12499C"/>
              </a:buClr>
              <a:buFont typeface="+mj-ea"/>
              <a:buAutoNum type="ea1JpnChsDbPeriod"/>
              <a:defRPr sz="1800" b="0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>
              <a:buNone/>
              <a:defRPr sz="1500" b="1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500" b="1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All five films show </a:t>
            </a:r>
            <a:r>
              <a:rPr lang="en-US" sz="1500" b="1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T</a:t>
            </a:r>
            <a:r>
              <a:rPr lang="en-US" sz="1500" b="1" baseline="-2500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</a:t>
            </a:r>
            <a:r>
              <a:rPr sz="1500" b="1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 near 17 K. </a:t>
            </a:r>
            <a:r>
              <a:rPr lang="en-US" altLang="zh-CN" sz="1500" b="1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The superconducting transition width of Cr samples with different thicknesses is less than 2k.</a:t>
            </a:r>
            <a:endParaRPr lang="en-US" altLang="zh-CN" sz="1500" b="1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graphicFrame>
        <p:nvGraphicFramePr>
          <p:cNvPr id="19" name="表格 18"/>
          <p:cNvGraphicFramePr/>
          <p:nvPr/>
        </p:nvGraphicFramePr>
        <p:xfrm>
          <a:off x="781050" y="5191125"/>
          <a:ext cx="7524750" cy="685800"/>
        </p:xfrm>
        <a:graphic>
          <a:graphicData uri="http://schemas.openxmlformats.org/drawingml/2006/table">
            <a:tbl>
              <a:tblPr firstRow="1" bandRow="1"/>
              <a:tblGrid>
                <a:gridCol w="1143000"/>
                <a:gridCol w="1276350"/>
                <a:gridCol w="1276350"/>
                <a:gridCol w="1276350"/>
                <a:gridCol w="1276350"/>
                <a:gridCol w="1276350"/>
              </a:tblGrid>
              <a:tr h="342900">
                <a:tc>
                  <a:txBody>
                    <a:bodyPr/>
                    <a:lstStyle/>
                    <a:p>
                      <a:r>
                        <a:rPr sz="1015" b="1">
                          <a:solidFill>
                            <a:srgbClr val="FFFFF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T</a:t>
                      </a:r>
                      <a:r>
                        <a:rPr sz="1015" b="1" baseline="-25000">
                          <a:solidFill>
                            <a:srgbClr val="FFFFF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c,onset</a:t>
                      </a:r>
                      <a:endParaRPr sz="1015" b="1" baseline="-25000">
                        <a:solidFill>
                          <a:srgbClr val="FFFFF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B w="9525">
                      <a:solidFill>
                        <a:srgbClr val="FFFFFF"/>
                      </a:solidFill>
                    </a:lnB>
                    <a:solidFill>
                      <a:srgbClr val="294D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15" b="1">
                          <a:solidFill>
                            <a:srgbClr val="FFFFF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Ta 1.0</a:t>
                      </a:r>
                      <a:endParaRPr sz="1015" b="1">
                        <a:solidFill>
                          <a:srgbClr val="FFFFF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B w="9525">
                      <a:solidFill>
                        <a:srgbClr val="FFFFFF"/>
                      </a:solidFill>
                    </a:lnB>
                    <a:solidFill>
                      <a:srgbClr val="294D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15" b="1">
                          <a:solidFill>
                            <a:srgbClr val="FFFFF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Ta 0.5</a:t>
                      </a:r>
                      <a:endParaRPr sz="1015" b="1">
                        <a:solidFill>
                          <a:srgbClr val="FFFFF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B w="9525">
                      <a:solidFill>
                        <a:srgbClr val="FFFFFF"/>
                      </a:solidFill>
                    </a:lnB>
                    <a:solidFill>
                      <a:srgbClr val="294D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15" b="1">
                          <a:solidFill>
                            <a:srgbClr val="FFFFF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Cr 1.0</a:t>
                      </a:r>
                      <a:endParaRPr sz="1015" b="1">
                        <a:solidFill>
                          <a:srgbClr val="FFFFF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B w="9525">
                      <a:solidFill>
                        <a:srgbClr val="FFFFFF"/>
                      </a:solidFill>
                    </a:lnB>
                    <a:solidFill>
                      <a:srgbClr val="294D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15" b="1">
                          <a:solidFill>
                            <a:srgbClr val="FFFFF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Cr 0.5</a:t>
                      </a:r>
                      <a:endParaRPr sz="1015" b="1">
                        <a:solidFill>
                          <a:srgbClr val="FFFFF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B w="9525">
                      <a:solidFill>
                        <a:srgbClr val="FFFFFF"/>
                      </a:solidFill>
                    </a:lnB>
                    <a:solidFill>
                      <a:srgbClr val="294D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15" b="1">
                          <a:solidFill>
                            <a:srgbClr val="FFFFF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No barrier</a:t>
                      </a:r>
                      <a:endParaRPr sz="1015" b="1">
                        <a:solidFill>
                          <a:srgbClr val="FFFFF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B w="9525">
                      <a:solidFill>
                        <a:srgbClr val="FFFFFF"/>
                      </a:solidFill>
                    </a:lnB>
                    <a:solidFill>
                      <a:srgbClr val="294D8F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K</a:t>
                      </a:r>
                      <a:endParaRPr sz="105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L w="4763">
                      <a:solidFill>
                        <a:srgbClr val="DDE3EC"/>
                      </a:solidFill>
                    </a:lnL>
                    <a:lnT w="9525" cmpd="sng">
                      <a:solidFill>
                        <a:srgbClr val="FFFFFF"/>
                      </a:solidFill>
                      <a:prstDash val="solid"/>
                    </a:lnT>
                    <a:lnB w="4763">
                      <a:solidFill>
                        <a:srgbClr val="DDE3E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17.3</a:t>
                      </a:r>
                      <a:endParaRPr sz="105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T w="9525" cmpd="sng">
                      <a:solidFill>
                        <a:srgbClr val="FFFFFF"/>
                      </a:solidFill>
                      <a:prstDash val="solid"/>
                    </a:lnT>
                    <a:lnB w="4763">
                      <a:solidFill>
                        <a:srgbClr val="DDE3E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17.4</a:t>
                      </a:r>
                      <a:endParaRPr sz="105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T w="9525" cmpd="sng">
                      <a:solidFill>
                        <a:srgbClr val="FFFFFF"/>
                      </a:solidFill>
                      <a:prstDash val="solid"/>
                    </a:lnT>
                    <a:lnB w="4763">
                      <a:solidFill>
                        <a:srgbClr val="DDE3E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17.2</a:t>
                      </a:r>
                      <a:endParaRPr sz="105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T w="9525" cmpd="sng">
                      <a:solidFill>
                        <a:srgbClr val="FFFFFF"/>
                      </a:solidFill>
                      <a:prstDash val="solid"/>
                    </a:lnT>
                    <a:lnB w="4763">
                      <a:solidFill>
                        <a:srgbClr val="DDE3E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17.2</a:t>
                      </a:r>
                      <a:endParaRPr sz="105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T w="9525" cmpd="sng">
                      <a:solidFill>
                        <a:srgbClr val="FFFFFF"/>
                      </a:solidFill>
                      <a:prstDash val="solid"/>
                    </a:lnT>
                    <a:lnB w="4763">
                      <a:solidFill>
                        <a:srgbClr val="DDE3E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17.0</a:t>
                      </a:r>
                      <a:endParaRPr sz="105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>
                    <a:lnR w="4763">
                      <a:solidFill>
                        <a:srgbClr val="DDE3EC"/>
                      </a:solidFill>
                    </a:lnR>
                    <a:lnT w="9525" cmpd="sng">
                      <a:solidFill>
                        <a:srgbClr val="FFFFFF"/>
                      </a:solidFill>
                      <a:prstDash val="solid"/>
                    </a:lnT>
                    <a:lnB w="4763">
                      <a:solidFill>
                        <a:srgbClr val="DDE3EC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ransition-callout"/>
          <p:cNvSpPr>
            <a:spLocks noGrp="1"/>
          </p:cNvSpPr>
          <p:nvPr/>
        </p:nvSpPr>
        <p:spPr>
          <a:xfrm>
            <a:off x="8458200" y="4857750"/>
            <a:ext cx="2876550" cy="1038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l">
              <a:buNone/>
              <a:defRPr sz="13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350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Cr: 1.6–1.7 K at both thicknesses</a:t>
            </a:r>
            <a:endParaRPr sz="1275" b="1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 algn="l">
              <a:buNone/>
              <a:defRPr sz="13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350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Ta 1.0 µm: 2.3 K</a:t>
            </a:r>
            <a:endParaRPr sz="1275" b="1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 algn="l">
              <a:buNone/>
              <a:defRPr sz="13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350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No barrier: &gt;7.8 K*</a:t>
            </a:r>
            <a:endParaRPr sz="1275"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graphicFrame>
        <p:nvGraphicFramePr>
          <p:cNvPr id="22" name="Chart"/>
          <p:cNvGraphicFramePr/>
          <p:nvPr/>
        </p:nvGraphicFramePr>
        <p:xfrm>
          <a:off x="7086600" y="1790700"/>
          <a:ext cx="4248150" cy="2905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3" name="M–T original fig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70" y="1504951"/>
            <a:ext cx="5902961" cy="3518821"/>
          </a:xfrm>
          <a:prstGeom prst="rect">
            <a:avLst/>
          </a:prstGeom>
        </p:spPr>
      </p:pic>
      <p:sp>
        <p:nvSpPr>
          <p:cNvPr id="23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12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  <p:transition advTm="40825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9750" y="114300"/>
            <a:ext cx="9525000" cy="476250"/>
          </a:xfrm>
        </p:spPr>
        <p:txBody>
          <a:bodyPr anchor="ctr">
            <a:noAutofit/>
          </a:bodyPr>
          <a:lstStyle/>
          <a:p>
            <a:pPr algn="ctr">
              <a:buNone/>
              <a:defRPr sz="22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XRD Detects Nb</a:t>
            </a:r>
            <a:r>
              <a:rPr lang="en-US" altLang="zh-CN" sz="2250" b="1" baseline="-25000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3</a:t>
            </a: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Sn Without Competing Nb–Sn Phases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type="body" idx="10" hasCustomPrompt="1"/>
          </p:nvPr>
        </p:nvSpPr>
        <p:spPr>
          <a:xfrm>
            <a:off x="742950" y="981075"/>
            <a:ext cx="10629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>
            <a:lvl1pPr marL="400050" indent="-400050">
              <a:lnSpc>
                <a:spcPct val="150000"/>
              </a:lnSpc>
              <a:buFont typeface="+mj-ea"/>
              <a:buAutoNum type="ea1JpnChsDbPeriod"/>
              <a:defRPr sz="2000" b="1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1pPr>
            <a:lvl2pPr marL="971550" indent="-514350">
              <a:lnSpc>
                <a:spcPct val="100000"/>
              </a:lnSpc>
              <a:buClr>
                <a:srgbClr val="12499C"/>
              </a:buClr>
              <a:buFont typeface="+mj-ea"/>
              <a:buAutoNum type="ea1JpnChsDbPeriod"/>
              <a:defRPr sz="1800" b="0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>
              <a:buNone/>
              <a:defRPr sz="1500" b="1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500" b="1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After annealing, XRD detects Nb</a:t>
            </a:r>
            <a:r>
              <a:rPr lang="en-US" altLang="zh-CN" sz="1500" b="1" baseline="-2500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3</a:t>
            </a:r>
            <a:r>
              <a:rPr sz="1500" b="1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Sn in all five samples and no Nb</a:t>
            </a:r>
            <a:r>
              <a:rPr lang="en-US" altLang="zh-CN" sz="1500" b="1" baseline="-2500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6</a:t>
            </a:r>
            <a:r>
              <a:rPr sz="1500" b="1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Sn</a:t>
            </a:r>
            <a:r>
              <a:rPr lang="en-US" altLang="zh-CN" sz="1500" b="1" baseline="-2500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5</a:t>
            </a:r>
            <a:r>
              <a:rPr sz="1500" b="1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 or NbSn</a:t>
            </a:r>
            <a:r>
              <a:rPr lang="en-US" altLang="zh-CN" sz="1500" b="1" baseline="-2500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2</a:t>
            </a:r>
            <a:r>
              <a:rPr sz="1500" b="1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.</a:t>
            </a:r>
            <a:endParaRPr sz="1650" b="1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8" name="observed-badge"/>
          <p:cNvSpPr>
            <a:spLocks noGrp="1"/>
          </p:cNvSpPr>
          <p:nvPr/>
        </p:nvSpPr>
        <p:spPr>
          <a:xfrm>
            <a:off x="8801100" y="1752600"/>
            <a:ext cx="2590800" cy="285750"/>
          </a:xfrm>
          <a:prstGeom prst="roundRect">
            <a:avLst>
              <a:gd name="adj" fmla="val 26667"/>
            </a:avLst>
          </a:prstGeom>
          <a:noFill/>
          <a:ln w="0">
            <a:solidFill>
              <a:srgbClr val="325FAF"/>
            </a:solidFill>
            <a:prstDash val="solid"/>
          </a:ln>
        </p:spPr>
        <p:txBody>
          <a:bodyPr anchor="ctr">
            <a:noAutofit/>
          </a:bodyPr>
          <a:lstStyle/>
          <a:p>
            <a:pPr algn="l">
              <a:buNone/>
              <a:defRPr sz="13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350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XRD results</a:t>
            </a:r>
            <a:endParaRPr sz="1050" b="1">
              <a:solidFill>
                <a:srgbClr val="FFFFF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9" name="bullet-906-0"/>
          <p:cNvSpPr>
            <a:spLocks noGrp="1"/>
          </p:cNvSpPr>
          <p:nvPr/>
        </p:nvSpPr>
        <p:spPr>
          <a:xfrm>
            <a:off x="8629650" y="2295525"/>
            <a:ext cx="66675" cy="66675"/>
          </a:xfrm>
          <a:prstGeom prst="rect">
            <a:avLst/>
          </a:prstGeom>
          <a:solidFill>
            <a:srgbClr val="325FAF"/>
          </a:solidFill>
          <a:ln w="0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10" name="bullet-text-906-0"/>
          <p:cNvSpPr>
            <a:spLocks noGrp="1"/>
          </p:cNvSpPr>
          <p:nvPr/>
        </p:nvSpPr>
        <p:spPr>
          <a:xfrm>
            <a:off x="8801100" y="2857500"/>
            <a:ext cx="31781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>
              <a:buNone/>
              <a:defRPr sz="135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lang="en-US" altLang="zh-CN">
                <a:sym typeface="+mn-ea"/>
              </a:rPr>
              <a:t>The change of the barrier layer may not only affect the degree of reaction, but also affect the growth orientation of </a:t>
            </a:r>
            <a:r>
              <a:rPr lang="en-US" altLang="zh-CN">
                <a:sym typeface="+mn-ea"/>
              </a:rPr>
              <a:t>Nb</a:t>
            </a:r>
            <a:r>
              <a:rPr lang="en-US" altLang="zh-CN" baseline="-25000">
                <a:sym typeface="+mn-ea"/>
              </a:rPr>
              <a:t>3</a:t>
            </a:r>
            <a:r>
              <a:rPr lang="en-US" altLang="zh-CN">
                <a:sym typeface="+mn-ea"/>
              </a:rPr>
              <a:t>Sn</a:t>
            </a:r>
            <a:endParaRPr lang="en-US" altLang="zh-CN" sz="1350">
              <a:solidFill>
                <a:srgbClr val="172033"/>
              </a:solidFill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1" name="bullet-906-1"/>
          <p:cNvSpPr>
            <a:spLocks noGrp="1"/>
          </p:cNvSpPr>
          <p:nvPr/>
        </p:nvSpPr>
        <p:spPr>
          <a:xfrm>
            <a:off x="8629650" y="2981325"/>
            <a:ext cx="66675" cy="66675"/>
          </a:xfrm>
          <a:prstGeom prst="rect">
            <a:avLst/>
          </a:prstGeom>
          <a:solidFill>
            <a:srgbClr val="325FAF"/>
          </a:solidFill>
          <a:ln w="0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bullet-text-906-1"/>
          <p:cNvSpPr>
            <a:spLocks noGrp="1"/>
          </p:cNvSpPr>
          <p:nvPr/>
        </p:nvSpPr>
        <p:spPr>
          <a:xfrm>
            <a:off x="8801100" y="2105025"/>
            <a:ext cx="25908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>
              <a:buNone/>
              <a:defRPr sz="135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35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Barrier samples show stronger (200), (210) and (211) reflections.</a:t>
            </a:r>
            <a:endParaRPr sz="129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3" name="bullet-906-2"/>
          <p:cNvSpPr>
            <a:spLocks noGrp="1"/>
          </p:cNvSpPr>
          <p:nvPr/>
        </p:nvSpPr>
        <p:spPr>
          <a:xfrm>
            <a:off x="8629650" y="3804285"/>
            <a:ext cx="66675" cy="66675"/>
          </a:xfrm>
          <a:prstGeom prst="rect">
            <a:avLst/>
          </a:prstGeom>
          <a:solidFill>
            <a:srgbClr val="325FAF"/>
          </a:solidFill>
          <a:ln w="0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bullet-text-906-2"/>
          <p:cNvSpPr>
            <a:spLocks noGrp="1"/>
          </p:cNvSpPr>
          <p:nvPr/>
        </p:nvSpPr>
        <p:spPr>
          <a:xfrm>
            <a:off x="8801100" y="3654425"/>
            <a:ext cx="308800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>
              <a:buNone/>
              <a:defRPr sz="1275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lang="en-US" altLang="zh-CN">
                <a:sym typeface="+mn-ea"/>
              </a:rPr>
              <a:t>Tantalum and no barrier  layer samples have obvious NbO</a:t>
            </a:r>
            <a:r>
              <a:rPr lang="en-US" altLang="zh-CN" baseline="-25000">
                <a:sym typeface="+mn-ea"/>
              </a:rPr>
              <a:t>2</a:t>
            </a:r>
            <a:r>
              <a:rPr sz="1275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, which </a:t>
            </a:r>
            <a:r>
              <a:rPr lang="en-US" sz="1275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r</a:t>
            </a:r>
            <a:r>
              <a:rPr lang="en-US" altLang="zh-CN">
                <a:sym typeface="+mn-ea"/>
              </a:rPr>
              <a:t>elated to the oxygen introduced during the preparation process</a:t>
            </a:r>
            <a:r>
              <a:rPr sz="1275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.</a:t>
            </a:r>
            <a:endParaRPr sz="129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5" name="inferred-badge"/>
          <p:cNvSpPr>
            <a:spLocks noGrp="1"/>
          </p:cNvSpPr>
          <p:nvPr/>
        </p:nvSpPr>
        <p:spPr>
          <a:xfrm>
            <a:off x="8801100" y="4552950"/>
            <a:ext cx="2590800" cy="323850"/>
          </a:xfrm>
          <a:prstGeom prst="roundRect">
            <a:avLst>
              <a:gd name="adj" fmla="val 26667"/>
            </a:avLst>
          </a:prstGeom>
          <a:noFill/>
          <a:ln w="0">
            <a:solidFill>
              <a:srgbClr val="D55E00"/>
            </a:solidFill>
            <a:prstDash val="solid"/>
          </a:ln>
        </p:spPr>
        <p:txBody>
          <a:bodyPr anchor="ctr">
            <a:noAutofit/>
          </a:bodyPr>
          <a:lstStyle/>
          <a:p>
            <a:pPr algn="l">
              <a:buNone/>
              <a:defRPr sz="1350" b="1">
                <a:solidFill>
                  <a:srgbClr val="B33A3A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350" b="1">
                <a:solidFill>
                  <a:srgbClr val="B33A3A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Possible Cr–Nb reaction</a:t>
            </a:r>
            <a:endParaRPr sz="1050" b="1">
              <a:solidFill>
                <a:srgbClr val="FFFFF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6" name="xrd-inference"/>
          <p:cNvSpPr>
            <a:spLocks noGrp="1"/>
          </p:cNvSpPr>
          <p:nvPr/>
        </p:nvSpPr>
        <p:spPr>
          <a:xfrm>
            <a:off x="8801100" y="5140325"/>
            <a:ext cx="287655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l">
              <a:buNone/>
              <a:defRPr sz="1275" b="0">
                <a:solidFill>
                  <a:srgbClr val="66708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lang="en-US" altLang="zh-CN">
                <a:sym typeface="+mn-ea"/>
              </a:rPr>
              <a:t>During the annealing process, chromium and niobium may undergo interfacial reaction to form dichromium niobium.</a:t>
            </a:r>
            <a:endParaRPr lang="en-US" altLang="zh-CN">
              <a:sym typeface="+mn-ea"/>
            </a:endParaRPr>
          </a:p>
          <a:p>
            <a:pPr algn="l">
              <a:buNone/>
              <a:defRPr sz="1275" b="0">
                <a:solidFill>
                  <a:srgbClr val="66708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lang="en-US" altLang="zh-CN" sz="1240">
                <a:sym typeface="+mn-ea"/>
              </a:rPr>
              <a:t>Cr</a:t>
            </a:r>
            <a:r>
              <a:rPr lang="en-US" altLang="zh-CN" sz="1240" baseline="-25000">
                <a:sym typeface="+mn-ea"/>
              </a:rPr>
              <a:t>2</a:t>
            </a:r>
            <a:r>
              <a:rPr lang="en-US" altLang="zh-CN" sz="1240">
                <a:sym typeface="+mn-ea"/>
              </a:rPr>
              <a:t>Nb may change the blocking effect and may also affect the nucleation and growth of Nb</a:t>
            </a:r>
            <a:r>
              <a:rPr lang="en-US" altLang="zh-CN" sz="1240" baseline="-25000">
                <a:sym typeface="+mn-ea"/>
              </a:rPr>
              <a:t>3</a:t>
            </a:r>
            <a:r>
              <a:rPr lang="en-US" altLang="zh-CN" sz="1240">
                <a:sym typeface="+mn-ea"/>
              </a:rPr>
              <a:t>Sn above.</a:t>
            </a:r>
            <a:endParaRPr sz="1240" b="1">
              <a:solidFill>
                <a:srgbClr val="B33A3A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pic>
        <p:nvPicPr>
          <p:cNvPr id="4" name="XRD original figure with complete axe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2600" y="1541669"/>
            <a:ext cx="5429250" cy="4446556"/>
          </a:xfrm>
          <a:prstGeom prst="rect">
            <a:avLst/>
          </a:prstGeom>
        </p:spPr>
      </p:pic>
      <p:sp>
        <p:nvSpPr>
          <p:cNvPr id="17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13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  <p:transition advTm="118878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9750" y="114300"/>
            <a:ext cx="9525000" cy="476250"/>
          </a:xfrm>
        </p:spPr>
        <p:txBody>
          <a:bodyPr anchor="ctr">
            <a:noAutofit/>
          </a:bodyPr>
          <a:lstStyle/>
          <a:p>
            <a:pPr algn="ctr">
              <a:buNone/>
              <a:defRPr sz="22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Cr and Ta Show Opposite Layer-Thickness Trends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type="body" idx="10" hasCustomPrompt="1"/>
          </p:nvPr>
        </p:nvSpPr>
        <p:spPr>
          <a:xfrm>
            <a:off x="742492" y="981151"/>
            <a:ext cx="10629900" cy="40050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tIns="0" bIns="0" anchor="ctr">
            <a:noAutofit/>
          </a:bodyPr>
          <a:lstStyle>
            <a:lvl1pPr marL="400050" indent="-400050">
              <a:lnSpc>
                <a:spcPct val="150000"/>
              </a:lnSpc>
              <a:buFont typeface="+mj-ea"/>
              <a:buAutoNum type="ea1JpnChsDbPeriod"/>
              <a:defRPr sz="2000" b="1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1pPr>
            <a:lvl2pPr marL="971550" indent="-514350">
              <a:lnSpc>
                <a:spcPct val="100000"/>
              </a:lnSpc>
              <a:buClr>
                <a:srgbClr val="12499C"/>
              </a:buClr>
              <a:buFont typeface="+mj-ea"/>
              <a:buAutoNum type="ea1JpnChsDbPeriod"/>
              <a:defRPr sz="1800" b="0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defRPr sz="1500" b="1" i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500" b="1" i="0">
                <a:solidFill>
                  <a:srgbClr val="172033"/>
                </a:solidFill>
                <a:latin typeface="Times New Roman" panose="02020503050405090304"/>
              </a:rPr>
              <a:t>Reducing the barrier from 1.0 to 0.5 μm increases the reacted layer thickness for chromium but decreases it for tantalum.</a:t>
            </a:r>
            <a:endParaRPr sz="1650" b="1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7" name="cross-label-0"/>
          <p:cNvSpPr>
            <a:spLocks noGrp="1"/>
          </p:cNvSpPr>
          <p:nvPr/>
        </p:nvSpPr>
        <p:spPr>
          <a:xfrm>
            <a:off x="742950" y="1562100"/>
            <a:ext cx="19621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050" b="0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Ta 1.0 µm</a:t>
            </a:r>
            <a:endParaRPr sz="1050" b="0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1829973"/>
            <a:ext cx="1962150" cy="1464503"/>
          </a:xfrm>
          <a:prstGeom prst="rect">
            <a:avLst/>
          </a:prstGeom>
        </p:spPr>
      </p:pic>
      <p:sp>
        <p:nvSpPr>
          <p:cNvPr id="9" name="cross-label-1"/>
          <p:cNvSpPr>
            <a:spLocks noGrp="1"/>
          </p:cNvSpPr>
          <p:nvPr/>
        </p:nvSpPr>
        <p:spPr>
          <a:xfrm>
            <a:off x="2857500" y="1562100"/>
            <a:ext cx="19621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050" b="0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Ta 0.5 µm</a:t>
            </a:r>
            <a:endParaRPr sz="1050" b="0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2344" y="1828800"/>
            <a:ext cx="1932461" cy="1466850"/>
          </a:xfrm>
          <a:prstGeom prst="rect">
            <a:avLst/>
          </a:prstGeom>
        </p:spPr>
      </p:pic>
      <p:sp>
        <p:nvSpPr>
          <p:cNvPr id="11" name="cross-label-2"/>
          <p:cNvSpPr>
            <a:spLocks noGrp="1"/>
          </p:cNvSpPr>
          <p:nvPr/>
        </p:nvSpPr>
        <p:spPr>
          <a:xfrm>
            <a:off x="4972050" y="1562100"/>
            <a:ext cx="19621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050" b="0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Cr 1.0 µm</a:t>
            </a:r>
            <a:endParaRPr sz="1050" b="0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050" y="1831751"/>
            <a:ext cx="1962150" cy="1460949"/>
          </a:xfrm>
          <a:prstGeom prst="rect">
            <a:avLst/>
          </a:prstGeom>
        </p:spPr>
      </p:pic>
      <p:sp>
        <p:nvSpPr>
          <p:cNvPr id="13" name="cross-label-3"/>
          <p:cNvSpPr>
            <a:spLocks noGrp="1"/>
          </p:cNvSpPr>
          <p:nvPr/>
        </p:nvSpPr>
        <p:spPr>
          <a:xfrm>
            <a:off x="7086600" y="1562100"/>
            <a:ext cx="19621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D55E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050" b="1">
                <a:solidFill>
                  <a:srgbClr val="D55E00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Cr 0.5 µm</a:t>
            </a:r>
            <a:endParaRPr sz="1050" b="1">
              <a:solidFill>
                <a:srgbClr val="D55E00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6600" y="1835305"/>
            <a:ext cx="1962150" cy="1453839"/>
          </a:xfrm>
          <a:prstGeom prst="rect">
            <a:avLst/>
          </a:prstGeom>
        </p:spPr>
      </p:pic>
      <p:sp>
        <p:nvSpPr>
          <p:cNvPr id="15" name="cross-label-4"/>
          <p:cNvSpPr>
            <a:spLocks noGrp="1"/>
          </p:cNvSpPr>
          <p:nvPr/>
        </p:nvSpPr>
        <p:spPr>
          <a:xfrm>
            <a:off x="9201150" y="1562100"/>
            <a:ext cx="19621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050" b="0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No barrier</a:t>
            </a:r>
            <a:endParaRPr sz="1050" b="0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8295" y="1828800"/>
            <a:ext cx="1927860" cy="1466850"/>
          </a:xfrm>
          <a:prstGeom prst="rect">
            <a:avLst/>
          </a:prstGeom>
        </p:spPr>
      </p:pic>
      <p:graphicFrame>
        <p:nvGraphicFramePr>
          <p:cNvPr id="40" name="Chart"/>
          <p:cNvGraphicFramePr/>
          <p:nvPr/>
        </p:nvGraphicFramePr>
        <p:xfrm>
          <a:off x="742950" y="3562350"/>
          <a:ext cx="7067550" cy="2324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3" name="EDS interpretation from notes heading 0"/>
          <p:cNvSpPr>
            <a:spLocks noGrp="1"/>
          </p:cNvSpPr>
          <p:nvPr/>
        </p:nvSpPr>
        <p:spPr>
          <a:xfrm>
            <a:off x="8211312" y="3493008"/>
            <a:ext cx="3154680" cy="292608"/>
          </a:xfrm>
          <a:prstGeom prst="roundRect">
            <a:avLst>
              <a:gd name="adj" fmla="val 26667"/>
            </a:avLst>
          </a:prstGeom>
          <a:noFill/>
          <a:ln w="0">
            <a:solidFill>
              <a:srgbClr val="325FAF"/>
            </a:solidFill>
            <a:prstDash val="solid"/>
          </a:ln>
        </p:spPr>
        <p:txBody>
          <a:bodyPr wrap="square" lIns="100584" tIns="0" rIns="36576" bIns="0" anchor="ctr">
            <a:no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450" b="1" i="0">
                <a:solidFill>
                  <a:srgbClr val="294D8F"/>
                </a:solidFill>
                <a:latin typeface="Times New Roman" panose="02020503050405090304"/>
              </a:defRPr>
            </a:pPr>
            <a:r>
              <a:rPr sz="1450" b="1" i="0">
                <a:solidFill>
                  <a:srgbClr val="294D8F"/>
                </a:solidFill>
                <a:latin typeface="Times New Roman" panose="02020503050405090304"/>
              </a:rPr>
              <a:t>EDS interpretation</a:t>
            </a:r>
            <a:endParaRPr sz="1450" b="1" i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45" name="EDS interpretation from notes bullet 1"/>
          <p:cNvSpPr>
            <a:spLocks noGrp="1"/>
          </p:cNvSpPr>
          <p:nvPr/>
        </p:nvSpPr>
        <p:spPr>
          <a:xfrm>
            <a:off x="8211312" y="3945636"/>
            <a:ext cx="66751" cy="66751"/>
          </a:xfrm>
          <a:prstGeom prst="rect">
            <a:avLst/>
          </a:prstGeom>
          <a:solidFill>
            <a:srgbClr val="325FAF"/>
          </a:solidFill>
          <a:ln w="0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44" name="EDS interpretation from notes body 1"/>
          <p:cNvSpPr txBox="1"/>
          <p:nvPr/>
        </p:nvSpPr>
        <p:spPr>
          <a:xfrm>
            <a:off x="8366760" y="3877056"/>
            <a:ext cx="2999232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450" b="0" i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The niobium–tin ratio is 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uniform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 within the reacted layer in all samples.</a:t>
            </a:r>
            <a:endParaRPr sz="1450" b="0" i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47" name="EDS interpretation from notes bullet 2"/>
          <p:cNvSpPr>
            <a:spLocks noGrp="1"/>
          </p:cNvSpPr>
          <p:nvPr/>
        </p:nvSpPr>
        <p:spPr>
          <a:xfrm>
            <a:off x="8211312" y="4521708"/>
            <a:ext cx="66751" cy="66751"/>
          </a:xfrm>
          <a:prstGeom prst="rect">
            <a:avLst/>
          </a:prstGeom>
          <a:solidFill>
            <a:srgbClr val="325FAF"/>
          </a:solidFill>
          <a:ln w="0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46" name="EDS interpretation from notes body 2"/>
          <p:cNvSpPr txBox="1"/>
          <p:nvPr/>
        </p:nvSpPr>
        <p:spPr>
          <a:xfrm>
            <a:off x="8366760" y="4453128"/>
            <a:ext cx="2999232" cy="576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450" b="0" i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Under these conditions, the reaction is more complete with a 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0.5 μm chromium barrier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.</a:t>
            </a:r>
            <a:endParaRPr sz="1450" b="0" i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48" name="EDS interpretation from notes heading 3"/>
          <p:cNvSpPr>
            <a:spLocks noGrp="1"/>
          </p:cNvSpPr>
          <p:nvPr/>
        </p:nvSpPr>
        <p:spPr>
          <a:xfrm>
            <a:off x="8211312" y="5129784"/>
            <a:ext cx="3154680" cy="292608"/>
          </a:xfrm>
          <a:prstGeom prst="roundRect">
            <a:avLst>
              <a:gd name="adj" fmla="val 26667"/>
            </a:avLst>
          </a:prstGeom>
          <a:noFill/>
          <a:ln w="0">
            <a:solidFill>
              <a:srgbClr val="325FAF"/>
            </a:solidFill>
            <a:prstDash val="solid"/>
          </a:ln>
        </p:spPr>
        <p:txBody>
          <a:bodyPr wrap="square" lIns="100584" tIns="0" rIns="36576" bIns="0" anchor="ctr">
            <a:no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450" b="1" i="0">
                <a:solidFill>
                  <a:srgbClr val="294D8F"/>
                </a:solidFill>
                <a:latin typeface="Times New Roman" panose="02020503050405090304"/>
              </a:defRPr>
            </a:pPr>
            <a:r>
              <a:rPr sz="1450" b="1" i="0">
                <a:solidFill>
                  <a:srgbClr val="294D8F"/>
                </a:solidFill>
                <a:latin typeface="Times New Roman" panose="02020503050405090304"/>
              </a:rPr>
              <a:t>Material and thickness</a:t>
            </a:r>
            <a:endParaRPr sz="1450" b="1" i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50" name="EDS interpretation from notes bullet 4"/>
          <p:cNvSpPr>
            <a:spLocks noGrp="1"/>
          </p:cNvSpPr>
          <p:nvPr/>
        </p:nvSpPr>
        <p:spPr>
          <a:xfrm>
            <a:off x="8211312" y="5591556"/>
            <a:ext cx="66751" cy="66751"/>
          </a:xfrm>
          <a:prstGeom prst="rect">
            <a:avLst/>
          </a:prstGeom>
          <a:solidFill>
            <a:srgbClr val="325FAF"/>
          </a:solidFill>
          <a:ln w="0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49" name="EDS interpretation from notes body 4"/>
          <p:cNvSpPr txBox="1"/>
          <p:nvPr/>
        </p:nvSpPr>
        <p:spPr>
          <a:xfrm>
            <a:off x="8366760" y="5522976"/>
            <a:ext cx="2999232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450" b="0" i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A thicker barrier is not always better. 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Thickness and material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 need to be selected together.</a:t>
            </a:r>
            <a:endParaRPr sz="1450" b="0" i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42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14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  <p:transition advTm="7524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9750" y="114300"/>
            <a:ext cx="9525000" cy="476250"/>
          </a:xfrm>
        </p:spPr>
        <p:txBody>
          <a:bodyPr anchor="ctr">
            <a:noAutofit/>
          </a:bodyPr>
          <a:lstStyle/>
          <a:p>
            <a:pPr algn="ctr">
              <a:buNone/>
              <a:defRPr sz="22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Barrier Layers Suppress Sn Diffusion Toward Cu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4360" y="981151"/>
            <a:ext cx="11018520" cy="400507"/>
          </a:xfrm>
          <a:prstGeom prst="rect">
            <a:avLst/>
          </a:prstGeom>
          <a:noFill/>
        </p:spPr>
        <p:txBody>
          <a:bodyPr wrap="square" tIns="0" bIns="0" anchor="ctr">
            <a:spAutoFit/>
          </a:bodyPr>
          <a:lstStyle/>
          <a:p>
            <a:pPr algn="l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defRPr sz="1500" b="1" i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500" b="1" i="0">
                <a:solidFill>
                  <a:srgbClr val="172033"/>
                </a:solidFill>
                <a:latin typeface="Times New Roman" panose="02020503050405090304"/>
              </a:rPr>
              <a:t>Cross-sectional SEM and EDS reveal tin redistribution and the effect of the barrier layer.</a:t>
            </a:r>
            <a:endParaRPr sz="1700" b="1">
              <a:solidFill>
                <a:srgbClr val="303D4A"/>
              </a:solidFill>
              <a:latin typeface="Times New Roman" panose="020205030504050903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" y="1362456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2454A4"/>
                </a:solidFill>
                <a:latin typeface="Times New Roman" panose="02020503050405090304"/>
              </a:rPr>
              <a:t>(a) Ta 1.0 µm   ·   (b) Ta 0.5 µm   ·   (c) Cr 1.0 µm</a:t>
            </a:r>
            <a:endParaRPr sz="1500" b="1">
              <a:solidFill>
                <a:srgbClr val="2454A4"/>
              </a:solidFill>
              <a:latin typeface="Times New Roman" panose="020205030504050903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19088" y="1362456"/>
            <a:ext cx="5184648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2454A4"/>
                </a:solidFill>
                <a:latin typeface="Times New Roman" panose="02020503050405090304"/>
              </a:rPr>
              <a:t>(d) Cr 0.5 µm   ·   (e) No barrier</a:t>
            </a:r>
            <a:endParaRPr sz="1500" b="1">
              <a:solidFill>
                <a:srgbClr val="2454A4"/>
              </a:solidFill>
              <a:latin typeface="Times New Roman" panose="02020503050405090304"/>
            </a:endParaRP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709928"/>
            <a:ext cx="5486400" cy="3951609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9088" y="1709928"/>
            <a:ext cx="5184648" cy="2494529"/>
          </a:xfrm>
          <a:prstGeom prst="rect">
            <a:avLst/>
          </a:prstGeom>
        </p:spPr>
      </p:pic>
      <p:sp>
        <p:nvSpPr>
          <p:cNvPr id="26" name="Tin loss interpretation bullet 0"/>
          <p:cNvSpPr>
            <a:spLocks noGrp="1"/>
          </p:cNvSpPr>
          <p:nvPr/>
        </p:nvSpPr>
        <p:spPr>
          <a:xfrm>
            <a:off x="594359" y="5838444"/>
            <a:ext cx="66751" cy="66751"/>
          </a:xfrm>
          <a:prstGeom prst="rect">
            <a:avLst/>
          </a:prstGeom>
          <a:solidFill>
            <a:srgbClr val="325FAF"/>
          </a:solidFill>
          <a:ln w="0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25" name="Tin loss interpretation body 0"/>
          <p:cNvSpPr txBox="1"/>
          <p:nvPr/>
        </p:nvSpPr>
        <p:spPr>
          <a:xfrm>
            <a:off x="749808" y="5769864"/>
            <a:ext cx="5394960" cy="645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defRPr sz="1500" b="0" i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500" b="0" i="0">
                <a:solidFill>
                  <a:srgbClr val="172033"/>
                </a:solidFill>
                <a:latin typeface="Times New Roman" panose="02020503050405090304"/>
              </a:rPr>
              <a:t>Without a barrier, </a:t>
            </a:r>
            <a:r>
              <a:rPr lang="en-US" sz="1500" b="0" i="0">
                <a:solidFill>
                  <a:srgbClr val="172033"/>
                </a:solidFill>
                <a:latin typeface="Times New Roman" panose="02020503050405090304"/>
              </a:rPr>
              <a:t>d</a:t>
            </a:r>
            <a:r>
              <a:rPr lang="en-US" altLang="zh-CN">
                <a:sym typeface="+mn-ea"/>
              </a:rPr>
              <a:t>uring heat treatment, a part of tin enters the copper substrate and does not remain in the area where it needs to react with niobium</a:t>
            </a:r>
            <a:r>
              <a:rPr sz="1500" b="0" i="0">
                <a:solidFill>
                  <a:srgbClr val="172033"/>
                </a:solidFill>
                <a:latin typeface="Times New Roman" panose="02020503050405090304"/>
              </a:rPr>
              <a:t>.</a:t>
            </a:r>
            <a:endParaRPr sz="1500" b="0" i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20" name="Interface interpretation bullet 0"/>
          <p:cNvSpPr>
            <a:spLocks noGrp="1"/>
          </p:cNvSpPr>
          <p:nvPr/>
        </p:nvSpPr>
        <p:spPr>
          <a:xfrm>
            <a:off x="6428232" y="4439412"/>
            <a:ext cx="66751" cy="66751"/>
          </a:xfrm>
          <a:prstGeom prst="rect">
            <a:avLst/>
          </a:prstGeom>
          <a:solidFill>
            <a:srgbClr val="325FAF"/>
          </a:solidFill>
          <a:ln w="0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19" name="Interface interpretation body 0"/>
          <p:cNvSpPr txBox="1"/>
          <p:nvPr/>
        </p:nvSpPr>
        <p:spPr>
          <a:xfrm>
            <a:off x="6583680" y="4370832"/>
            <a:ext cx="5020056" cy="624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450" b="0" i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Without a barrier, </a:t>
            </a:r>
            <a:r>
              <a:rPr lang="en-US" sz="1450" b="0" i="0">
                <a:solidFill>
                  <a:srgbClr val="172033"/>
                </a:solidFill>
                <a:latin typeface="Times New Roman" panose="02020503050405090304"/>
              </a:rPr>
              <a:t>t</a:t>
            </a:r>
            <a:r>
              <a:rPr lang="en-US" altLang="zh-CN">
                <a:sym typeface="+mn-ea"/>
              </a:rPr>
              <a:t>in can be detected in the copper substrate region, and the tin content in the copper substrate is higher than that in the niobium layer which no reaction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. </a:t>
            </a:r>
            <a:endParaRPr sz="1450" b="0" i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22" name="Interface interpretation bullet 1"/>
          <p:cNvSpPr>
            <a:spLocks noGrp="1"/>
          </p:cNvSpPr>
          <p:nvPr/>
        </p:nvSpPr>
        <p:spPr>
          <a:xfrm>
            <a:off x="6428232" y="5100828"/>
            <a:ext cx="66751" cy="66751"/>
          </a:xfrm>
          <a:prstGeom prst="rect">
            <a:avLst/>
          </a:prstGeom>
          <a:solidFill>
            <a:srgbClr val="325FAF"/>
          </a:solidFill>
          <a:ln w="0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21" name="Interface interpretation body 1"/>
          <p:cNvSpPr txBox="1"/>
          <p:nvPr/>
        </p:nvSpPr>
        <p:spPr>
          <a:xfrm>
            <a:off x="6583680" y="4994148"/>
            <a:ext cx="5020056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450" b="0" i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Interfacial tin enrichment is observed for tantalum but not for chromium, supporting a 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possible chromium–niobium interface reaction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.</a:t>
            </a:r>
            <a:endParaRPr sz="1450" b="0" i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24" name="Interface interpretation bullet 2"/>
          <p:cNvSpPr>
            <a:spLocks noGrp="1"/>
          </p:cNvSpPr>
          <p:nvPr/>
        </p:nvSpPr>
        <p:spPr>
          <a:xfrm>
            <a:off x="6428232" y="5710428"/>
            <a:ext cx="66751" cy="66751"/>
          </a:xfrm>
          <a:prstGeom prst="rect">
            <a:avLst/>
          </a:prstGeom>
          <a:solidFill>
            <a:srgbClr val="325FAF"/>
          </a:solidFill>
          <a:ln w="0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23" name="Interface interpretation body 2"/>
          <p:cNvSpPr txBox="1"/>
          <p:nvPr/>
        </p:nvSpPr>
        <p:spPr>
          <a:xfrm>
            <a:off x="6583680" y="5641848"/>
            <a:ext cx="5020056" cy="624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450" b="0" i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lang="en-US" altLang="zh-CN">
                <a:sym typeface="+mn-ea"/>
              </a:rPr>
              <a:t>The element distribution gives indirect support. Whether dichromated niobium is formed and how much blocking effect it contributes, it also requires subsequent direct interface analysis.</a:t>
            </a:r>
            <a:endParaRPr sz="1450" b="0" i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18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15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  <p:transition advTm="8799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9750" y="114300"/>
            <a:ext cx="9525000" cy="476250"/>
          </a:xfrm>
        </p:spPr>
        <p:txBody>
          <a:bodyPr anchor="ctr">
            <a:noAutofit/>
          </a:bodyPr>
          <a:lstStyle/>
          <a:p>
            <a:pPr algn="ctr">
              <a:buNone/>
              <a:defRPr sz="22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Cr 0.5 µm Gives the Densest Surface in This Set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type="body" idx="10" hasCustomPrompt="1"/>
          </p:nvPr>
        </p:nvSpPr>
        <p:spPr>
          <a:xfrm>
            <a:off x="742492" y="946403"/>
            <a:ext cx="10629900" cy="52120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tIns="0" bIns="0" anchor="ctr">
            <a:noAutofit/>
          </a:bodyPr>
          <a:lstStyle>
            <a:lvl1pPr marL="400050" indent="-400050">
              <a:lnSpc>
                <a:spcPct val="150000"/>
              </a:lnSpc>
              <a:buFont typeface="+mj-ea"/>
              <a:buAutoNum type="ea1JpnChsDbPeriod"/>
              <a:defRPr sz="2000" b="1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1pPr>
            <a:lvl2pPr marL="971550" indent="-514350">
              <a:lnSpc>
                <a:spcPct val="100000"/>
              </a:lnSpc>
              <a:buClr>
                <a:srgbClr val="12499C"/>
              </a:buClr>
              <a:buFont typeface="+mj-ea"/>
              <a:buAutoNum type="ea1JpnChsDbPeriod"/>
              <a:defRPr sz="1800" b="0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defRPr sz="1500" b="1" i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500" b="1" i="0">
                <a:solidFill>
                  <a:srgbClr val="172033"/>
                </a:solidFill>
                <a:latin typeface="Times New Roman" panose="02020503050405090304"/>
              </a:rPr>
              <a:t>All five surfaces have Nb:Sn close to 3:1.</a:t>
            </a:r>
            <a:br>
              <a:rPr sz="1500" b="1" i="0">
                <a:solidFill>
                  <a:srgbClr val="172033"/>
                </a:solidFill>
                <a:latin typeface="Times New Roman" panose="02020503050405090304"/>
              </a:rPr>
            </a:br>
            <a:r>
              <a:rPr sz="1500" b="1" i="0">
                <a:solidFill>
                  <a:srgbClr val="172033"/>
                </a:solidFill>
                <a:latin typeface="Times New Roman" panose="02020503050405090304"/>
              </a:rPr>
              <a:t>Cr 0.5 μm has clearer grain faces, a denser surface and the lowest local oxygen content (8.26 at%).</a:t>
            </a:r>
            <a:endParaRPr sz="1650" b="1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7" name="sem-label-0"/>
          <p:cNvSpPr>
            <a:spLocks noGrp="1"/>
          </p:cNvSpPr>
          <p:nvPr/>
        </p:nvSpPr>
        <p:spPr>
          <a:xfrm>
            <a:off x="742950" y="1581150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90" b="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090" b="0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Ta 1.0 µm</a:t>
            </a:r>
            <a:endParaRPr sz="1090" b="0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pic>
        <p:nvPicPr>
          <p:cNvPr id="61" name="图片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1849337"/>
            <a:ext cx="1428750" cy="1082876"/>
          </a:xfrm>
          <a:prstGeom prst="rect">
            <a:avLst/>
          </a:prstGeom>
        </p:spPr>
      </p:pic>
      <p:pic>
        <p:nvPicPr>
          <p:cNvPr id="62" name="图片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954" y="3028950"/>
            <a:ext cx="1406743" cy="1085850"/>
          </a:xfrm>
          <a:prstGeom prst="rect">
            <a:avLst/>
          </a:prstGeom>
        </p:spPr>
      </p:pic>
      <p:sp>
        <p:nvSpPr>
          <p:cNvPr id="10" name="sem-label-1"/>
          <p:cNvSpPr>
            <a:spLocks noGrp="1"/>
          </p:cNvSpPr>
          <p:nvPr/>
        </p:nvSpPr>
        <p:spPr>
          <a:xfrm>
            <a:off x="2305050" y="1581150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90" b="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090" b="0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Ta 0.5 µm</a:t>
            </a:r>
            <a:endParaRPr sz="1090" b="0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pic>
        <p:nvPicPr>
          <p:cNvPr id="64" name="图片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3623" y="1847850"/>
            <a:ext cx="1411605" cy="1085850"/>
          </a:xfrm>
          <a:prstGeom prst="rect">
            <a:avLst/>
          </a:prstGeom>
        </p:spPr>
      </p:pic>
      <p:pic>
        <p:nvPicPr>
          <p:cNvPr id="65" name="图片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6397" y="3028950"/>
            <a:ext cx="1386056" cy="1085850"/>
          </a:xfrm>
          <a:prstGeom prst="rect">
            <a:avLst/>
          </a:prstGeom>
        </p:spPr>
      </p:pic>
      <p:sp>
        <p:nvSpPr>
          <p:cNvPr id="13" name="sem-label-2"/>
          <p:cNvSpPr>
            <a:spLocks noGrp="1"/>
          </p:cNvSpPr>
          <p:nvPr/>
        </p:nvSpPr>
        <p:spPr>
          <a:xfrm>
            <a:off x="3867150" y="1581150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90" b="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090" b="0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Cr 1.0 µm</a:t>
            </a:r>
            <a:endParaRPr sz="1090" b="0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pic>
        <p:nvPicPr>
          <p:cNvPr id="67" name="图片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7150" y="1850953"/>
            <a:ext cx="1428750" cy="1079644"/>
          </a:xfrm>
          <a:prstGeom prst="rect">
            <a:avLst/>
          </a:prstGeom>
        </p:spPr>
      </p:pic>
      <p:pic>
        <p:nvPicPr>
          <p:cNvPr id="68" name="图片 4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6048" y="3028950"/>
            <a:ext cx="1410955" cy="1085850"/>
          </a:xfrm>
          <a:prstGeom prst="rect">
            <a:avLst/>
          </a:prstGeom>
        </p:spPr>
      </p:pic>
      <p:sp>
        <p:nvSpPr>
          <p:cNvPr id="16" name="sem-label-3"/>
          <p:cNvSpPr>
            <a:spLocks noGrp="1"/>
          </p:cNvSpPr>
          <p:nvPr/>
        </p:nvSpPr>
        <p:spPr>
          <a:xfrm>
            <a:off x="5429250" y="1581150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90" b="1">
                <a:solidFill>
                  <a:srgbClr val="D55E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090" b="1">
                <a:solidFill>
                  <a:srgbClr val="D55E00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Cr 0.5 µm</a:t>
            </a:r>
            <a:endParaRPr sz="1090" b="1">
              <a:solidFill>
                <a:srgbClr val="D55E00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pic>
        <p:nvPicPr>
          <p:cNvPr id="70" name="图片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1539" y="1847850"/>
            <a:ext cx="1424171" cy="1085850"/>
          </a:xfrm>
          <a:prstGeom prst="rect">
            <a:avLst/>
          </a:prstGeom>
        </p:spPr>
      </p:pic>
      <p:pic>
        <p:nvPicPr>
          <p:cNvPr id="71" name="图片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44428" y="3028950"/>
            <a:ext cx="1398394" cy="1085850"/>
          </a:xfrm>
          <a:prstGeom prst="rect">
            <a:avLst/>
          </a:prstGeom>
        </p:spPr>
      </p:pic>
      <p:sp>
        <p:nvSpPr>
          <p:cNvPr id="19" name="sem-label-4"/>
          <p:cNvSpPr>
            <a:spLocks noGrp="1"/>
          </p:cNvSpPr>
          <p:nvPr/>
        </p:nvSpPr>
        <p:spPr>
          <a:xfrm>
            <a:off x="6991350" y="1581150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90" b="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090" b="0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No barrier</a:t>
            </a:r>
            <a:endParaRPr sz="1090" b="0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pic>
        <p:nvPicPr>
          <p:cNvPr id="73" name="图片 5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91350" y="1850953"/>
            <a:ext cx="1428750" cy="1079644"/>
          </a:xfrm>
          <a:prstGeom prst="rect">
            <a:avLst/>
          </a:prstGeom>
        </p:spPr>
      </p:pic>
      <p:pic>
        <p:nvPicPr>
          <p:cNvPr id="74" name="图片 5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00248" y="3028950"/>
            <a:ext cx="1410955" cy="1085850"/>
          </a:xfrm>
          <a:prstGeom prst="rect">
            <a:avLst/>
          </a:prstGeom>
        </p:spPr>
      </p:pic>
      <p:sp>
        <p:nvSpPr>
          <p:cNvPr id="22" name="mag-left"/>
          <p:cNvSpPr>
            <a:spLocks noGrp="1"/>
          </p:cNvSpPr>
          <p:nvPr/>
        </p:nvSpPr>
        <p:spPr>
          <a:xfrm>
            <a:off x="742492" y="4169663"/>
            <a:ext cx="7715707" cy="26517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1510"/>
              </a:lnSpc>
              <a:spcBef>
                <a:spcPts val="0"/>
              </a:spcBef>
              <a:spcAft>
                <a:spcPts val="0"/>
              </a:spcAft>
              <a:buNone/>
              <a:defRPr sz="1350" b="0" i="0">
                <a:solidFill>
                  <a:srgbClr val="66708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350" b="0" i="0">
                <a:solidFill>
                  <a:srgbClr val="667085"/>
                </a:solidFill>
                <a:latin typeface="Times New Roman" panose="02020503050405090304"/>
              </a:rPr>
              <a:t>The other four samples show finer grains and porous surfaces.</a:t>
            </a:r>
            <a:endParaRPr sz="940" i="1">
              <a:solidFill>
                <a:srgbClr val="667085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graphicFrame>
        <p:nvGraphicFramePr>
          <p:cNvPr id="83" name="Chart"/>
          <p:cNvGraphicFramePr/>
          <p:nvPr/>
        </p:nvGraphicFramePr>
        <p:xfrm>
          <a:off x="8933815" y="1467485"/>
          <a:ext cx="2762250" cy="2952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4" name="TextBox 83"/>
          <p:cNvSpPr txBox="1"/>
          <p:nvPr/>
        </p:nvSpPr>
        <p:spPr>
          <a:xfrm>
            <a:off x="742492" y="4498848"/>
            <a:ext cx="7863840" cy="2468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294D8F"/>
                </a:solidFill>
                <a:latin typeface="Times New Roman" panose="02020503050405090304"/>
              </a:rPr>
              <a:t>Surface EDS: Nb and Sn contents and atomic ratio</a:t>
            </a:r>
            <a:endParaRPr sz="1500" b="1">
              <a:solidFill>
                <a:srgbClr val="294D8F"/>
              </a:solidFill>
              <a:latin typeface="Times New Roman" panose="02020503050405090304"/>
            </a:endParaRPr>
          </a:p>
        </p:txBody>
      </p:sp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742492" y="4782312"/>
          <a:ext cx="7790688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8448"/>
                <a:gridCol w="1298448"/>
                <a:gridCol w="1298448"/>
                <a:gridCol w="1298448"/>
                <a:gridCol w="1298448"/>
                <a:gridCol w="1298448"/>
              </a:tblGrid>
              <a:tr h="28575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Times New Roman" panose="02020503050405090304"/>
                        </a:rPr>
                        <a:t>Sample</a:t>
                      </a:r>
                      <a:endParaRPr sz="1300" b="1">
                        <a:solidFill>
                          <a:srgbClr val="FFFFFF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294D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Times New Roman" panose="02020503050405090304"/>
                        </a:rPr>
                        <a:t>Ta 1.0 µm</a:t>
                      </a:r>
                      <a:endParaRPr sz="1300" b="1">
                        <a:solidFill>
                          <a:srgbClr val="FFFFFF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294D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Times New Roman" panose="02020503050405090304"/>
                        </a:rPr>
                        <a:t>Ta 0.5 µm</a:t>
                      </a:r>
                      <a:endParaRPr sz="1300" b="1">
                        <a:solidFill>
                          <a:srgbClr val="FFFFFF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294D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Times New Roman" panose="02020503050405090304"/>
                        </a:rPr>
                        <a:t>Cr 1.0 µm</a:t>
                      </a:r>
                      <a:endParaRPr sz="1300" b="1">
                        <a:solidFill>
                          <a:srgbClr val="FFFFFF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294D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Times New Roman" panose="02020503050405090304"/>
                        </a:rPr>
                        <a:t>Cr 0.5 µm</a:t>
                      </a:r>
                      <a:endParaRPr sz="1300" b="1">
                        <a:solidFill>
                          <a:srgbClr val="FFFFFF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294D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Times New Roman" panose="02020503050405090304"/>
                        </a:rPr>
                        <a:t>No barrier</a:t>
                      </a:r>
                      <a:endParaRPr sz="1300" b="1">
                        <a:solidFill>
                          <a:srgbClr val="FFFFFF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294D8F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294D8F"/>
                          </a:solidFill>
                          <a:latin typeface="Times New Roman" panose="02020503050405090304"/>
                        </a:rPr>
                        <a:t>Nb (at%)</a:t>
                      </a:r>
                      <a:endParaRPr sz="1300" b="1">
                        <a:solidFill>
                          <a:srgbClr val="294D8F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F6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>
                          <a:solidFill>
                            <a:srgbClr val="222222"/>
                          </a:solidFill>
                          <a:latin typeface="Times New Roman" panose="02020503050405090304"/>
                        </a:rPr>
                        <a:t>42.40</a:t>
                      </a:r>
                      <a:endParaRPr sz="1300" b="0">
                        <a:solidFill>
                          <a:srgbClr val="222222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F6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>
                          <a:solidFill>
                            <a:srgbClr val="222222"/>
                          </a:solidFill>
                          <a:latin typeface="Times New Roman" panose="02020503050405090304"/>
                        </a:rPr>
                        <a:t>39.78</a:t>
                      </a:r>
                      <a:endParaRPr sz="1300" b="0">
                        <a:solidFill>
                          <a:srgbClr val="222222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F6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>
                          <a:solidFill>
                            <a:srgbClr val="222222"/>
                          </a:solidFill>
                          <a:latin typeface="Times New Roman" panose="02020503050405090304"/>
                        </a:rPr>
                        <a:t>41.56</a:t>
                      </a:r>
                      <a:endParaRPr sz="1300" b="0">
                        <a:solidFill>
                          <a:srgbClr val="222222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F6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222222"/>
                          </a:solidFill>
                          <a:latin typeface="Times New Roman" panose="02020503050405090304"/>
                        </a:rPr>
                        <a:t>44.42</a:t>
                      </a:r>
                      <a:endParaRPr sz="1300" b="1">
                        <a:solidFill>
                          <a:srgbClr val="222222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FFF0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>
                          <a:solidFill>
                            <a:srgbClr val="222222"/>
                          </a:solidFill>
                          <a:latin typeface="Times New Roman" panose="02020503050405090304"/>
                        </a:rPr>
                        <a:t>41.92</a:t>
                      </a:r>
                      <a:endParaRPr sz="1300" b="0">
                        <a:solidFill>
                          <a:srgbClr val="222222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F6F8FC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294D8F"/>
                          </a:solidFill>
                          <a:latin typeface="Times New Roman" panose="02020503050405090304"/>
                        </a:rPr>
                        <a:t>Sn (at%)</a:t>
                      </a:r>
                      <a:endParaRPr sz="1300" b="1">
                        <a:solidFill>
                          <a:srgbClr val="294D8F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F6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>
                          <a:solidFill>
                            <a:srgbClr val="222222"/>
                          </a:solidFill>
                          <a:latin typeface="Times New Roman" panose="02020503050405090304"/>
                        </a:rPr>
                        <a:t>13.48</a:t>
                      </a:r>
                      <a:endParaRPr sz="1300" b="0">
                        <a:solidFill>
                          <a:srgbClr val="222222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F6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>
                          <a:solidFill>
                            <a:srgbClr val="222222"/>
                          </a:solidFill>
                          <a:latin typeface="Times New Roman" panose="02020503050405090304"/>
                        </a:rPr>
                        <a:t>12.52</a:t>
                      </a:r>
                      <a:endParaRPr sz="1300" b="0">
                        <a:solidFill>
                          <a:srgbClr val="222222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F6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>
                          <a:solidFill>
                            <a:srgbClr val="222222"/>
                          </a:solidFill>
                          <a:latin typeface="Times New Roman" panose="02020503050405090304"/>
                        </a:rPr>
                        <a:t>13.83</a:t>
                      </a:r>
                      <a:endParaRPr sz="1300" b="0">
                        <a:solidFill>
                          <a:srgbClr val="222222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F6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222222"/>
                          </a:solidFill>
                          <a:latin typeface="Times New Roman" panose="02020503050405090304"/>
                        </a:rPr>
                        <a:t>14.95</a:t>
                      </a:r>
                      <a:endParaRPr sz="1300" b="1">
                        <a:solidFill>
                          <a:srgbClr val="222222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FFF0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0">
                          <a:solidFill>
                            <a:srgbClr val="222222"/>
                          </a:solidFill>
                          <a:latin typeface="Times New Roman" panose="02020503050405090304"/>
                        </a:rPr>
                        <a:t>13.17</a:t>
                      </a:r>
                      <a:endParaRPr sz="1300" b="0">
                        <a:solidFill>
                          <a:srgbClr val="222222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F6F8FC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294D8F"/>
                          </a:solidFill>
                          <a:latin typeface="Times New Roman" panose="02020503050405090304"/>
                        </a:rPr>
                        <a:t>Nb:Sn</a:t>
                      </a:r>
                      <a:endParaRPr sz="1300" b="1">
                        <a:solidFill>
                          <a:srgbClr val="294D8F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E6EF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0000"/>
                          </a:solidFill>
                          <a:latin typeface="Times New Roman" panose="02020503050405090304"/>
                        </a:rPr>
                        <a:t>3.15:1</a:t>
                      </a:r>
                      <a:endParaRPr sz="1300" b="1">
                        <a:solidFill>
                          <a:srgbClr val="FF0000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E6EF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0000"/>
                          </a:solidFill>
                          <a:latin typeface="Times New Roman" panose="02020503050405090304"/>
                        </a:rPr>
                        <a:t>3.18:1</a:t>
                      </a:r>
                      <a:endParaRPr sz="1300" b="1">
                        <a:solidFill>
                          <a:srgbClr val="FF0000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E6EF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0000"/>
                          </a:solidFill>
                          <a:latin typeface="Times New Roman" panose="02020503050405090304"/>
                        </a:rPr>
                        <a:t>3.01:1</a:t>
                      </a:r>
                      <a:endParaRPr sz="1300" b="1">
                        <a:solidFill>
                          <a:srgbClr val="FF0000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E6EF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0000"/>
                          </a:solidFill>
                          <a:latin typeface="Times New Roman" panose="02020503050405090304"/>
                        </a:rPr>
                        <a:t>2.97:1</a:t>
                      </a:r>
                      <a:endParaRPr sz="1300" b="1">
                        <a:solidFill>
                          <a:srgbClr val="FF0000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E6EF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0000"/>
                          </a:solidFill>
                          <a:latin typeface="Times New Roman" panose="02020503050405090304"/>
                        </a:rPr>
                        <a:t>3.18:1</a:t>
                      </a:r>
                      <a:endParaRPr sz="1300" b="1">
                        <a:solidFill>
                          <a:srgbClr val="FF0000"/>
                        </a:solidFill>
                        <a:latin typeface="Times New Roman" panose="02020503050405090304"/>
                      </a:endParaRPr>
                    </a:p>
                  </a:txBody>
                  <a:tcPr marL="32004" marR="32004" marT="0" marB="0" anchor="ctr">
                    <a:solidFill>
                      <a:srgbClr val="E6EFF9"/>
                    </a:solidFill>
                  </a:tcPr>
                </a:tc>
              </a:tr>
            </a:tbl>
          </a:graphicData>
        </a:graphic>
      </p:graphicFrame>
      <p:sp>
        <p:nvSpPr>
          <p:cNvPr id="89" name="Surface interpretation from notes bullet 0"/>
          <p:cNvSpPr>
            <a:spLocks noGrp="1"/>
          </p:cNvSpPr>
          <p:nvPr/>
        </p:nvSpPr>
        <p:spPr>
          <a:xfrm>
            <a:off x="8778240" y="4498721"/>
            <a:ext cx="66751" cy="66751"/>
          </a:xfrm>
          <a:prstGeom prst="rect">
            <a:avLst/>
          </a:prstGeom>
          <a:solidFill>
            <a:srgbClr val="325FAF"/>
          </a:solidFill>
          <a:ln w="0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88" name="Surface interpretation from notes body 0"/>
          <p:cNvSpPr txBox="1"/>
          <p:nvPr/>
        </p:nvSpPr>
        <p:spPr>
          <a:xfrm>
            <a:off x="8933815" y="4420235"/>
            <a:ext cx="3258185" cy="12503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450" b="0" i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Together with XRD, </a:t>
            </a:r>
            <a:r>
              <a:rPr lang="en-US" altLang="zh-CN">
                <a:sym typeface="+mn-ea"/>
              </a:rPr>
              <a:t>oxygen may be a factor affecting surface growth. More oxygen is conducive to the formation of oxides, and oxides may influence the normal growth of Nb</a:t>
            </a:r>
            <a:r>
              <a:rPr lang="en-US" altLang="zh-CN" baseline="-25000">
                <a:sym typeface="+mn-ea"/>
              </a:rPr>
              <a:t>3</a:t>
            </a:r>
            <a:r>
              <a:rPr lang="en-US" altLang="zh-CN">
                <a:sym typeface="+mn-ea"/>
              </a:rPr>
              <a:t>Sn grains, resulting in fine-grained and porous surfaces</a:t>
            </a:r>
            <a:endParaRPr sz="1450" b="0" i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91" name="Surface interpretation from notes bullet 1"/>
          <p:cNvSpPr>
            <a:spLocks noGrp="1"/>
          </p:cNvSpPr>
          <p:nvPr/>
        </p:nvSpPr>
        <p:spPr>
          <a:xfrm>
            <a:off x="8778240" y="5858637"/>
            <a:ext cx="66751" cy="66751"/>
          </a:xfrm>
          <a:prstGeom prst="rect">
            <a:avLst/>
          </a:prstGeom>
          <a:solidFill>
            <a:srgbClr val="325FAF"/>
          </a:solidFill>
          <a:ln w="0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90" name="Surface interpretation from notes body 1"/>
          <p:cNvSpPr txBox="1"/>
          <p:nvPr/>
        </p:nvSpPr>
        <p:spPr>
          <a:xfrm>
            <a:off x="8933815" y="5763260"/>
            <a:ext cx="3257550" cy="416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450" b="0" i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lang="en-US" altLang="zh-CN">
                <a:sym typeface="+mn-ea"/>
              </a:rPr>
              <a:t>the introduction of oxygen is mainly related to the preparation process.</a:t>
            </a:r>
            <a:endParaRPr sz="1450" b="0" i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87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16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  <p:sp>
        <p:nvSpPr>
          <p:cNvPr id="3" name="Surface interpretation from notes bullet 1"/>
          <p:cNvSpPr>
            <a:spLocks noGrp="1"/>
          </p:cNvSpPr>
          <p:nvPr/>
        </p:nvSpPr>
        <p:spPr>
          <a:xfrm>
            <a:off x="742315" y="6011037"/>
            <a:ext cx="66751" cy="66751"/>
          </a:xfrm>
          <a:prstGeom prst="rect">
            <a:avLst/>
          </a:prstGeom>
          <a:solidFill>
            <a:srgbClr val="325FAF"/>
          </a:solidFill>
          <a:ln w="0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文本框 3"/>
          <p:cNvSpPr txBox="1"/>
          <p:nvPr/>
        </p:nvSpPr>
        <p:spPr>
          <a:xfrm>
            <a:off x="808990" y="5934710"/>
            <a:ext cx="7790180" cy="537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50">
                <a:solidFill>
                  <a:srgbClr val="172033"/>
                </a:solidFill>
                <a:latin typeface="Times New Roman" panose="02020503050405090304"/>
                <a:sym typeface="+mn-ea"/>
              </a:rPr>
              <a:t>For RF applications, we must continue to pay attention to the surface oxidation and surface treatment of </a:t>
            </a:r>
            <a:r>
              <a:rPr lang="en-US" altLang="zh-CN" sz="1450">
                <a:solidFill>
                  <a:srgbClr val="172033"/>
                </a:solidFill>
                <a:latin typeface="Times New Roman" panose="02020503050405090304"/>
                <a:sym typeface="+mn-ea"/>
              </a:rPr>
              <a:t>Nb</a:t>
            </a:r>
            <a:r>
              <a:rPr lang="en-US" altLang="zh-CN" sz="1450" baseline="-25000">
                <a:solidFill>
                  <a:srgbClr val="172033"/>
                </a:solidFill>
                <a:latin typeface="Times New Roman" panose="02020503050405090304"/>
                <a:sym typeface="+mn-ea"/>
              </a:rPr>
              <a:t>3</a:t>
            </a:r>
            <a:r>
              <a:rPr lang="en-US" altLang="zh-CN" sz="1450">
                <a:solidFill>
                  <a:srgbClr val="172033"/>
                </a:solidFill>
                <a:latin typeface="Times New Roman" panose="02020503050405090304"/>
                <a:sym typeface="+mn-ea"/>
              </a:rPr>
              <a:t>Sn</a:t>
            </a:r>
            <a:r>
              <a:rPr lang="en-US" altLang="zh-CN" sz="1450">
                <a:sym typeface="+mn-ea"/>
              </a:rPr>
              <a:t> </a:t>
            </a:r>
            <a:r>
              <a:rPr lang="en-US" altLang="zh-CN" sz="1450">
                <a:solidFill>
                  <a:srgbClr val="172033"/>
                </a:solidFill>
                <a:latin typeface="Times New Roman" panose="02020503050405090304"/>
                <a:sym typeface="+mn-ea"/>
              </a:rPr>
              <a:t>.</a:t>
            </a:r>
            <a:endParaRPr lang="en-US" altLang="zh-CN" sz="1450">
              <a:solidFill>
                <a:srgbClr val="172033"/>
              </a:solidFill>
              <a:latin typeface="Times New Roman" panose="02020503050405090304"/>
              <a:sym typeface="+mn-ea"/>
            </a:endParaRPr>
          </a:p>
        </p:txBody>
      </p:sp>
    </p:spTree>
  </p:cSld>
  <p:clrMapOvr>
    <a:masterClrMapping/>
  </p:clrMapOvr>
  <p:transition advTm="91183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9750" y="114300"/>
            <a:ext cx="9525000" cy="476250"/>
          </a:xfrm>
        </p:spPr>
        <p:txBody>
          <a:bodyPr anchor="ctr">
            <a:noAutofit/>
          </a:bodyPr>
          <a:lstStyle/>
          <a:p>
            <a:pPr algn="ctr">
              <a:buNone/>
              <a:defRPr sz="22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Adhesion Is Similar Across All Five Samples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type="body" idx="10" hasCustomPrompt="1"/>
          </p:nvPr>
        </p:nvSpPr>
        <p:spPr>
          <a:xfrm>
            <a:off x="742950" y="981075"/>
            <a:ext cx="10629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tIns="0" bIns="0" anchor="ctr">
            <a:noAutofit/>
          </a:bodyPr>
          <a:lstStyle>
            <a:lvl1pPr marL="400050" indent="-400050">
              <a:lnSpc>
                <a:spcPct val="150000"/>
              </a:lnSpc>
              <a:buFont typeface="+mj-ea"/>
              <a:buAutoNum type="ea1JpnChsDbPeriod"/>
              <a:defRPr sz="2000" b="1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1pPr>
            <a:lvl2pPr marL="971550" indent="-514350">
              <a:lnSpc>
                <a:spcPct val="100000"/>
              </a:lnSpc>
              <a:buClr>
                <a:srgbClr val="12499C"/>
              </a:buClr>
              <a:buFont typeface="+mj-ea"/>
              <a:buAutoNum type="ea1JpnChsDbPeriod"/>
              <a:defRPr sz="1800" b="0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defRPr sz="1500" b="1" i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500" b="1" i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Complete film failure occurs at L</a:t>
            </a:r>
            <a:r>
              <a:rPr sz="1500" b="1" i="0" baseline="-2500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c3</a:t>
            </a:r>
            <a:r>
              <a:rPr sz="1500" b="1" i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 = 10.7–11.7 N, with no clear trend across this sample set.</a:t>
            </a:r>
            <a:endParaRPr sz="1650" b="1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4" name="scratch-conditions-head"/>
          <p:cNvSpPr>
            <a:spLocks noGrp="1"/>
          </p:cNvSpPr>
          <p:nvPr/>
        </p:nvSpPr>
        <p:spPr>
          <a:xfrm>
            <a:off x="990600" y="4895850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buNone/>
              <a:defRPr sz="1125" b="1">
                <a:solidFill>
                  <a:srgbClr val="66708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125" b="1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Test conditions</a:t>
            </a:r>
            <a:endParaRPr sz="1125" b="1">
              <a:solidFill>
                <a:srgbClr val="667085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5" name="scratch-condition-0"/>
          <p:cNvSpPr>
            <a:spLocks noGrp="1"/>
          </p:cNvSpPr>
          <p:nvPr/>
        </p:nvSpPr>
        <p:spPr>
          <a:xfrm>
            <a:off x="990600" y="5181600"/>
            <a:ext cx="1600200" cy="666750"/>
          </a:xfrm>
          <a:prstGeom prst="roundRect">
            <a:avLst>
              <a:gd name="adj" fmla="val 11429"/>
            </a:avLst>
          </a:prstGeom>
          <a:solidFill>
            <a:srgbClr val="F8FAFC"/>
          </a:solidFill>
          <a:ln w="9525">
            <a:solidFill>
              <a:srgbClr val="DDE3EC"/>
            </a:solidFill>
            <a:prstDash val="solid"/>
          </a:ln>
        </p:spPr>
        <p:txBody>
          <a:bodyPr/>
          <a:lstStyle/>
          <a:p/>
        </p:txBody>
      </p:sp>
      <p:sp>
        <p:nvSpPr>
          <p:cNvPr id="16" name="scratch-condition-head-0"/>
          <p:cNvSpPr>
            <a:spLocks noGrp="1"/>
          </p:cNvSpPr>
          <p:nvPr/>
        </p:nvSpPr>
        <p:spPr>
          <a:xfrm>
            <a:off x="1085850" y="52387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66708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975" b="1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Linear load</a:t>
            </a:r>
            <a:endParaRPr sz="975" b="1">
              <a:solidFill>
                <a:srgbClr val="667085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7" name="scratch-condition-value-0"/>
          <p:cNvSpPr>
            <a:spLocks noGrp="1"/>
          </p:cNvSpPr>
          <p:nvPr/>
        </p:nvSpPr>
        <p:spPr>
          <a:xfrm>
            <a:off x="1066800" y="5457825"/>
            <a:ext cx="14478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00" b="1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0.1 → 30 N</a:t>
            </a:r>
            <a:endParaRPr sz="1200" b="1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8" name="scratch-condition-1"/>
          <p:cNvSpPr>
            <a:spLocks noGrp="1"/>
          </p:cNvSpPr>
          <p:nvPr/>
        </p:nvSpPr>
        <p:spPr>
          <a:xfrm>
            <a:off x="2714625" y="5181600"/>
            <a:ext cx="1600200" cy="666750"/>
          </a:xfrm>
          <a:prstGeom prst="roundRect">
            <a:avLst>
              <a:gd name="adj" fmla="val 11429"/>
            </a:avLst>
          </a:prstGeom>
          <a:solidFill>
            <a:srgbClr val="F8FAFC"/>
          </a:solidFill>
          <a:ln w="9525">
            <a:solidFill>
              <a:srgbClr val="DDE3EC"/>
            </a:solidFill>
            <a:prstDash val="solid"/>
          </a:ln>
        </p:spPr>
        <p:txBody>
          <a:bodyPr/>
          <a:lstStyle/>
          <a:p/>
        </p:txBody>
      </p:sp>
      <p:sp>
        <p:nvSpPr>
          <p:cNvPr id="19" name="scratch-condition-head-1"/>
          <p:cNvSpPr>
            <a:spLocks noGrp="1"/>
          </p:cNvSpPr>
          <p:nvPr/>
        </p:nvSpPr>
        <p:spPr>
          <a:xfrm>
            <a:off x="2809875" y="52387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66708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975" b="1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Scratch speed</a:t>
            </a:r>
            <a:endParaRPr sz="975" b="1">
              <a:solidFill>
                <a:srgbClr val="667085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20" name="scratch-condition-value-1"/>
          <p:cNvSpPr>
            <a:spLocks noGrp="1"/>
          </p:cNvSpPr>
          <p:nvPr/>
        </p:nvSpPr>
        <p:spPr>
          <a:xfrm>
            <a:off x="2790825" y="5457825"/>
            <a:ext cx="14478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00" b="1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6 mm min⁻¹</a:t>
            </a:r>
            <a:endParaRPr sz="1200" b="1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21" name="scratch-condition-2"/>
          <p:cNvSpPr>
            <a:spLocks noGrp="1"/>
          </p:cNvSpPr>
          <p:nvPr/>
        </p:nvSpPr>
        <p:spPr>
          <a:xfrm>
            <a:off x="4438650" y="5181600"/>
            <a:ext cx="1600200" cy="666750"/>
          </a:xfrm>
          <a:prstGeom prst="roundRect">
            <a:avLst>
              <a:gd name="adj" fmla="val 11429"/>
            </a:avLst>
          </a:prstGeom>
          <a:solidFill>
            <a:srgbClr val="F8FAFC"/>
          </a:solidFill>
          <a:ln w="9525">
            <a:solidFill>
              <a:srgbClr val="DDE3EC"/>
            </a:solidFill>
            <a:prstDash val="solid"/>
          </a:ln>
        </p:spPr>
        <p:txBody>
          <a:bodyPr/>
          <a:lstStyle/>
          <a:p/>
        </p:txBody>
      </p:sp>
      <p:sp>
        <p:nvSpPr>
          <p:cNvPr id="22" name="scratch-condition-head-2"/>
          <p:cNvSpPr>
            <a:spLocks noGrp="1"/>
          </p:cNvSpPr>
          <p:nvPr/>
        </p:nvSpPr>
        <p:spPr>
          <a:xfrm>
            <a:off x="4533900" y="52387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66708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975" b="1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Scratch length</a:t>
            </a:r>
            <a:endParaRPr sz="975" b="1">
              <a:solidFill>
                <a:srgbClr val="667085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23" name="scratch-condition-value-2"/>
          <p:cNvSpPr>
            <a:spLocks noGrp="1"/>
          </p:cNvSpPr>
          <p:nvPr/>
        </p:nvSpPr>
        <p:spPr>
          <a:xfrm>
            <a:off x="4514850" y="5457825"/>
            <a:ext cx="14478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00" b="1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3 mm</a:t>
            </a:r>
            <a:endParaRPr sz="1200" b="1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24" name="scratch-condition-3"/>
          <p:cNvSpPr>
            <a:spLocks noGrp="1"/>
          </p:cNvSpPr>
          <p:nvPr/>
        </p:nvSpPr>
        <p:spPr>
          <a:xfrm>
            <a:off x="6162675" y="5181600"/>
            <a:ext cx="1600200" cy="666750"/>
          </a:xfrm>
          <a:prstGeom prst="roundRect">
            <a:avLst>
              <a:gd name="adj" fmla="val 11429"/>
            </a:avLst>
          </a:prstGeom>
          <a:solidFill>
            <a:srgbClr val="EAF0FA"/>
          </a:solidFill>
          <a:ln w="9525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25" name="scratch-condition-head-3"/>
          <p:cNvSpPr>
            <a:spLocks noGrp="1"/>
          </p:cNvSpPr>
          <p:nvPr/>
        </p:nvSpPr>
        <p:spPr>
          <a:xfrm>
            <a:off x="6257925" y="52387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66708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975" b="1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Criterion</a:t>
            </a:r>
            <a:endParaRPr sz="975" b="1">
              <a:solidFill>
                <a:srgbClr val="667085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26" name="scratch-condition-value-3"/>
          <p:cNvSpPr>
            <a:spLocks noGrp="1"/>
          </p:cNvSpPr>
          <p:nvPr/>
        </p:nvSpPr>
        <p:spPr>
          <a:xfrm>
            <a:off x="6238875" y="5457825"/>
            <a:ext cx="14478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050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Film failure: L</a:t>
            </a:r>
            <a:r>
              <a:rPr sz="1050" b="1" baseline="-25000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c3</a:t>
            </a:r>
            <a:endParaRPr sz="1050" b="1" baseline="-25000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27" name="scratch-boundary-card"/>
          <p:cNvSpPr>
            <a:spLocks noGrp="1"/>
          </p:cNvSpPr>
          <p:nvPr/>
        </p:nvSpPr>
        <p:spPr>
          <a:xfrm>
            <a:off x="8343900" y="5219700"/>
            <a:ext cx="3048000" cy="666750"/>
          </a:xfrm>
          <a:prstGeom prst="roundRect">
            <a:avLst>
              <a:gd name="adj" fmla="val 11429"/>
            </a:avLst>
          </a:prstGeom>
          <a:solidFill>
            <a:srgbClr val="FBECEC"/>
          </a:solidFill>
          <a:ln w="9525">
            <a:solidFill>
              <a:srgbClr val="B33A3A"/>
            </a:solidFill>
            <a:prstDash val="solid"/>
          </a:ln>
        </p:spPr>
        <p:txBody>
          <a:bodyPr/>
          <a:lstStyle/>
          <a:p/>
        </p:txBody>
      </p:sp>
      <p:sp>
        <p:nvSpPr>
          <p:cNvPr id="28" name="scratch-boundary-text"/>
          <p:cNvSpPr>
            <a:spLocks noGrp="1"/>
          </p:cNvSpPr>
          <p:nvPr/>
        </p:nvSpPr>
        <p:spPr>
          <a:xfrm>
            <a:off x="8496300" y="5295900"/>
            <a:ext cx="27432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B33A3A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125" b="1">
                <a:solidFill>
                  <a:srgbClr val="B33A3A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Next: FIB–SEM sections of scratch tracks to locate the failure interface.</a:t>
            </a:r>
            <a:endParaRPr sz="1125" b="1">
              <a:solidFill>
                <a:srgbClr val="B33A3A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graphicFrame>
        <p:nvGraphicFramePr>
          <p:cNvPr id="52" name="Chart"/>
          <p:cNvGraphicFramePr/>
          <p:nvPr/>
        </p:nvGraphicFramePr>
        <p:xfrm>
          <a:off x="838200" y="1638300"/>
          <a:ext cx="7162800" cy="318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5" name="Adhesion interpretation from notes heading 0"/>
          <p:cNvSpPr>
            <a:spLocks noGrp="1"/>
          </p:cNvSpPr>
          <p:nvPr/>
        </p:nvSpPr>
        <p:spPr>
          <a:xfrm>
            <a:off x="8343900" y="1920240"/>
            <a:ext cx="3047695" cy="292608"/>
          </a:xfrm>
          <a:prstGeom prst="roundRect">
            <a:avLst>
              <a:gd name="adj" fmla="val 26667"/>
            </a:avLst>
          </a:prstGeom>
          <a:noFill/>
          <a:ln w="0">
            <a:solidFill>
              <a:srgbClr val="D55E00"/>
            </a:solidFill>
            <a:prstDash val="solid"/>
          </a:ln>
        </p:spPr>
        <p:txBody>
          <a:bodyPr wrap="square" lIns="100584" tIns="0" rIns="36576" bIns="0" anchor="ctr">
            <a:no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450" b="1" i="0">
                <a:solidFill>
                  <a:srgbClr val="B33A3A"/>
                </a:solidFill>
                <a:latin typeface="Times New Roman" panose="02020503050405090304"/>
              </a:defRPr>
            </a:pPr>
            <a:r>
              <a:rPr sz="1450" b="1" i="0">
                <a:solidFill>
                  <a:srgbClr val="B33A3A"/>
                </a:solidFill>
                <a:latin typeface="Times New Roman" panose="02020503050405090304"/>
              </a:rPr>
              <a:t>Adhesion hypothesis</a:t>
            </a:r>
            <a:endParaRPr sz="1450" b="1" i="0">
              <a:solidFill>
                <a:srgbClr val="B33A3A"/>
              </a:solidFill>
              <a:latin typeface="Times New Roman" panose="02020503050405090304"/>
            </a:endParaRPr>
          </a:p>
        </p:txBody>
      </p:sp>
      <p:sp>
        <p:nvSpPr>
          <p:cNvPr id="57" name="Adhesion interpretation from notes bullet 1"/>
          <p:cNvSpPr>
            <a:spLocks noGrp="1"/>
          </p:cNvSpPr>
          <p:nvPr/>
        </p:nvSpPr>
        <p:spPr>
          <a:xfrm>
            <a:off x="8343900" y="2446020"/>
            <a:ext cx="66751" cy="66751"/>
          </a:xfrm>
          <a:prstGeom prst="rect">
            <a:avLst/>
          </a:prstGeom>
          <a:solidFill>
            <a:srgbClr val="325FAF"/>
          </a:solidFill>
          <a:ln w="0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56" name="Adhesion interpretation from notes body 1"/>
          <p:cNvSpPr txBox="1"/>
          <p:nvPr/>
        </p:nvSpPr>
        <p:spPr>
          <a:xfrm>
            <a:off x="8499348" y="2377440"/>
            <a:ext cx="2892247" cy="624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450" b="0" i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Barrier layers may improve film adhesion, similar to silver in copper–niobium </a:t>
            </a:r>
            <a:r>
              <a:rPr lang="en-US" altLang="zh-CN">
                <a:sym typeface="+mn-ea"/>
              </a:rPr>
              <a:t>composite 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cavities.</a:t>
            </a:r>
            <a:endParaRPr sz="1450" b="0" i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58" name="Adhesion interpretation from notes heading 2"/>
          <p:cNvSpPr>
            <a:spLocks noGrp="1"/>
          </p:cNvSpPr>
          <p:nvPr/>
        </p:nvSpPr>
        <p:spPr>
          <a:xfrm>
            <a:off x="8343900" y="3200400"/>
            <a:ext cx="3047695" cy="292608"/>
          </a:xfrm>
          <a:prstGeom prst="roundRect">
            <a:avLst>
              <a:gd name="adj" fmla="val 26667"/>
            </a:avLst>
          </a:prstGeom>
          <a:noFill/>
          <a:ln w="0">
            <a:solidFill>
              <a:srgbClr val="325FAF"/>
            </a:solidFill>
            <a:prstDash val="solid"/>
          </a:ln>
        </p:spPr>
        <p:txBody>
          <a:bodyPr wrap="square" lIns="100584" tIns="0" rIns="36576" bIns="0" anchor="ctr">
            <a:no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450" b="1" i="0">
                <a:solidFill>
                  <a:srgbClr val="294D8F"/>
                </a:solidFill>
                <a:latin typeface="Times New Roman" panose="02020503050405090304"/>
              </a:defRPr>
            </a:pPr>
            <a:r>
              <a:rPr sz="1450" b="1" i="0">
                <a:solidFill>
                  <a:srgbClr val="294D8F"/>
                </a:solidFill>
                <a:latin typeface="Times New Roman" panose="02020503050405090304"/>
              </a:rPr>
              <a:t>Scratch-test result</a:t>
            </a:r>
            <a:endParaRPr sz="1450" b="1" i="0">
              <a:solidFill>
                <a:srgbClr val="294D8F"/>
              </a:solidFill>
              <a:latin typeface="Times New Roman" panose="02020503050405090304"/>
            </a:endParaRPr>
          </a:p>
        </p:txBody>
      </p:sp>
      <p:sp>
        <p:nvSpPr>
          <p:cNvPr id="60" name="Adhesion interpretation from notes bullet 3"/>
          <p:cNvSpPr>
            <a:spLocks noGrp="1"/>
          </p:cNvSpPr>
          <p:nvPr/>
        </p:nvSpPr>
        <p:spPr>
          <a:xfrm>
            <a:off x="8343900" y="3671315"/>
            <a:ext cx="66751" cy="66751"/>
          </a:xfrm>
          <a:prstGeom prst="rect">
            <a:avLst/>
          </a:prstGeom>
          <a:solidFill>
            <a:srgbClr val="325FAF"/>
          </a:solidFill>
          <a:ln w="0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59" name="Adhesion interpretation from notes body 3"/>
          <p:cNvSpPr txBox="1"/>
          <p:nvPr/>
        </p:nvSpPr>
        <p:spPr>
          <a:xfrm>
            <a:off x="8499348" y="3602736"/>
            <a:ext cx="2892247" cy="4846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450" b="0" i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All five samples were tested under the 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same scratch conditions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.</a:t>
            </a:r>
            <a:endParaRPr sz="1450" b="0" i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62" name="Adhesion interpretation from notes bullet 4"/>
          <p:cNvSpPr>
            <a:spLocks noGrp="1"/>
          </p:cNvSpPr>
          <p:nvPr/>
        </p:nvSpPr>
        <p:spPr>
          <a:xfrm>
            <a:off x="8343900" y="4293108"/>
            <a:ext cx="66751" cy="66751"/>
          </a:xfrm>
          <a:prstGeom prst="rect">
            <a:avLst/>
          </a:prstGeom>
          <a:solidFill>
            <a:srgbClr val="325FAF"/>
          </a:solidFill>
          <a:ln w="0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61" name="Adhesion interpretation from notes body 4"/>
          <p:cNvSpPr txBox="1"/>
          <p:nvPr/>
        </p:nvSpPr>
        <p:spPr>
          <a:xfrm>
            <a:off x="8499348" y="4224528"/>
            <a:ext cx="2892247" cy="7955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450" b="0" i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Failure loads were around 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11 N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. 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No clear adhesion improvement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 was observed with tantalum or chromium barriers.</a:t>
            </a:r>
            <a:endParaRPr sz="1450" b="0" i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54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17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  <p:transition advTm="3605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9750" y="114300"/>
            <a:ext cx="9525000" cy="476250"/>
          </a:xfrm>
        </p:spPr>
        <p:txBody>
          <a:bodyPr anchor="ctr">
            <a:noAutofit/>
          </a:bodyPr>
          <a:lstStyle/>
          <a:p>
            <a:pPr algn="ctr">
              <a:buNone/>
              <a:defRPr sz="22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Outline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00" name="Outline section 1"/>
          <p:cNvSpPr txBox="1"/>
          <p:nvPr/>
        </p:nvSpPr>
        <p:spPr>
          <a:xfrm>
            <a:off x="1353312" y="1627632"/>
            <a:ext cx="9509760" cy="5669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3000" b="0">
                <a:solidFill>
                  <a:srgbClr val="9299A5"/>
                </a:solidFill>
                <a:latin typeface="Times New Roman" panose="02020503050405090304"/>
              </a:defRPr>
            </a:pPr>
            <a:r>
              <a:t>1.  Background and motivation</a:t>
            </a:r>
          </a:p>
        </p:txBody>
      </p:sp>
      <p:sp>
        <p:nvSpPr>
          <p:cNvPr id="101" name="Outline section 2"/>
          <p:cNvSpPr txBox="1"/>
          <p:nvPr/>
        </p:nvSpPr>
        <p:spPr>
          <a:xfrm>
            <a:off x="1353312" y="2487168"/>
            <a:ext cx="9509760" cy="5669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3000" b="0">
                <a:solidFill>
                  <a:srgbClr val="9299A5"/>
                </a:solidFill>
                <a:latin typeface="Times New Roman" panose="02020503050405090304"/>
              </a:defRPr>
            </a:pPr>
            <a:r>
              <a:t>2.  Sample preparation</a:t>
            </a:r>
          </a:p>
        </p:txBody>
      </p:sp>
      <p:sp>
        <p:nvSpPr>
          <p:cNvPr id="102" name="Outline section 3"/>
          <p:cNvSpPr txBox="1"/>
          <p:nvPr/>
        </p:nvSpPr>
        <p:spPr>
          <a:xfrm>
            <a:off x="1353312" y="3346704"/>
            <a:ext cx="9509760" cy="5669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3000" b="0">
                <a:solidFill>
                  <a:srgbClr val="9299A5"/>
                </a:solidFill>
                <a:latin typeface="Times New Roman" panose="02020503050405090304"/>
              </a:defRPr>
            </a:pPr>
            <a:r>
              <a:t>3.  Results and discussion</a:t>
            </a:r>
          </a:p>
        </p:txBody>
      </p:sp>
      <p:sp>
        <p:nvSpPr>
          <p:cNvPr id="103" name="Outline section 4"/>
          <p:cNvSpPr txBox="1"/>
          <p:nvPr/>
        </p:nvSpPr>
        <p:spPr>
          <a:xfrm>
            <a:off x="1353312" y="4206240"/>
            <a:ext cx="9509760" cy="56692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294D8F"/>
                </a:solidFill>
                <a:latin typeface="Times New Roman" panose="02020503050405090304"/>
              </a:defRPr>
            </a:pPr>
            <a:r>
              <a:t>4.  Summary and outlook</a:t>
            </a:r>
          </a:p>
        </p:txBody>
      </p:sp>
      <p:sp>
        <p:nvSpPr>
          <p:cNvPr id="104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18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  <p:transition advTm="975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9750" y="114300"/>
            <a:ext cx="9525000" cy="476250"/>
          </a:xfrm>
        </p:spPr>
        <p:txBody>
          <a:bodyPr anchor="ctr">
            <a:noAutofit/>
          </a:bodyPr>
          <a:lstStyle/>
          <a:p>
            <a:pPr algn="ctr">
              <a:buNone/>
              <a:defRPr sz="22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Diffusion Barriers Support Nb</a:t>
            </a:r>
            <a:r>
              <a:rPr lang="en-US" altLang="zh-CN" sz="2250" b="1" baseline="-25000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3</a:t>
            </a: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Sn Growth on Cu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type="body" idx="10" hasCustomPrompt="1"/>
          </p:nvPr>
        </p:nvSpPr>
        <p:spPr>
          <a:xfrm>
            <a:off x="742950" y="981075"/>
            <a:ext cx="10629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tIns="0" bIns="0" anchor="ctr">
            <a:noAutofit/>
          </a:bodyPr>
          <a:lstStyle>
            <a:lvl1pPr marL="400050" indent="-400050">
              <a:lnSpc>
                <a:spcPct val="150000"/>
              </a:lnSpc>
              <a:buFont typeface="+mj-ea"/>
              <a:buAutoNum type="ea1JpnChsDbPeriod"/>
              <a:defRPr sz="2000" b="1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1pPr>
            <a:lvl2pPr marL="971550" indent="-514350">
              <a:lnSpc>
                <a:spcPct val="100000"/>
              </a:lnSpc>
              <a:buClr>
                <a:srgbClr val="12499C"/>
              </a:buClr>
              <a:buFont typeface="+mj-ea"/>
              <a:buAutoNum type="ea1JpnChsDbPeriod"/>
              <a:defRPr sz="1800" b="0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defRPr sz="1500" b="1" i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500" b="1" i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The small-sample results establish the barrier strategy and show how material and thickness affect performance.</a:t>
            </a:r>
            <a:endParaRPr sz="1650" b="1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8" name="close-no-0"/>
          <p:cNvSpPr>
            <a:spLocks noGrp="1"/>
          </p:cNvSpPr>
          <p:nvPr/>
        </p:nvSpPr>
        <p:spPr>
          <a:xfrm>
            <a:off x="876300" y="2124075"/>
            <a:ext cx="5524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950" b="1">
                <a:solidFill>
                  <a:srgbClr val="325FA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950" b="1">
                <a:solidFill>
                  <a:srgbClr val="325FA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01</a:t>
            </a:r>
            <a:endParaRPr sz="1950" b="1">
              <a:solidFill>
                <a:srgbClr val="325FA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9" name="close-head-0"/>
          <p:cNvSpPr>
            <a:spLocks noGrp="1"/>
          </p:cNvSpPr>
          <p:nvPr/>
        </p:nvSpPr>
        <p:spPr>
          <a:xfrm>
            <a:off x="1562100" y="2124075"/>
            <a:ext cx="41719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>
              <a:buNone/>
              <a:defRPr sz="1725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725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Suitable barriers reduce interdiffusion</a:t>
            </a:r>
            <a:endParaRPr sz="1500" b="1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0" name="close-rule-0"/>
          <p:cNvSpPr>
            <a:spLocks noGrp="1"/>
          </p:cNvSpPr>
          <p:nvPr/>
        </p:nvSpPr>
        <p:spPr>
          <a:xfrm>
            <a:off x="876300" y="2733675"/>
            <a:ext cx="4667250" cy="38100"/>
          </a:xfrm>
          <a:prstGeom prst="rect">
            <a:avLst/>
          </a:prstGeom>
          <a:solidFill>
            <a:srgbClr val="325FAF"/>
          </a:solidFill>
          <a:ln w="0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close-no-1"/>
          <p:cNvSpPr>
            <a:spLocks noGrp="1"/>
          </p:cNvSpPr>
          <p:nvPr/>
        </p:nvSpPr>
        <p:spPr>
          <a:xfrm>
            <a:off x="6457950" y="2124075"/>
            <a:ext cx="5524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950" b="1">
                <a:solidFill>
                  <a:srgbClr val="D55E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950" b="1">
                <a:solidFill>
                  <a:srgbClr val="D55E00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02</a:t>
            </a:r>
            <a:endParaRPr sz="1950" b="1">
              <a:solidFill>
                <a:srgbClr val="D55E00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3" name="close-head-1"/>
          <p:cNvSpPr>
            <a:spLocks noGrp="1"/>
          </p:cNvSpPr>
          <p:nvPr/>
        </p:nvSpPr>
        <p:spPr>
          <a:xfrm>
            <a:off x="7143750" y="2124075"/>
            <a:ext cx="42100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>
              <a:buNone/>
              <a:defRPr sz="1725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725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Material and thickness affect the result</a:t>
            </a:r>
            <a:endParaRPr sz="1500" b="1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4" name="close-rule-1"/>
          <p:cNvSpPr>
            <a:spLocks noGrp="1"/>
          </p:cNvSpPr>
          <p:nvPr/>
        </p:nvSpPr>
        <p:spPr>
          <a:xfrm>
            <a:off x="6457950" y="2733675"/>
            <a:ext cx="4762500" cy="38100"/>
          </a:xfrm>
          <a:prstGeom prst="rect">
            <a:avLst/>
          </a:prstGeom>
          <a:solidFill>
            <a:srgbClr val="D55E00"/>
          </a:solidFill>
          <a:ln w="0">
            <a:solidFill>
              <a:srgbClr val="D55E00"/>
            </a:solidFill>
            <a:prstDash val="solid"/>
          </a:ln>
        </p:spPr>
        <p:txBody>
          <a:bodyPr/>
          <a:lstStyle/>
          <a:p/>
        </p:txBody>
      </p:sp>
      <p:sp>
        <p:nvSpPr>
          <p:cNvPr id="20" name="final-band"/>
          <p:cNvSpPr>
            <a:spLocks noGrp="1"/>
          </p:cNvSpPr>
          <p:nvPr/>
        </p:nvSpPr>
        <p:spPr>
          <a:xfrm>
            <a:off x="952500" y="5219700"/>
            <a:ext cx="10287000" cy="628650"/>
          </a:xfrm>
          <a:prstGeom prst="rect">
            <a:avLst/>
          </a:prstGeom>
          <a:solidFill>
            <a:srgbClr val="294D8F"/>
          </a:solidFill>
          <a:ln w="0">
            <a:solidFill>
              <a:srgbClr val="294D8F"/>
            </a:solidFill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ts val="1855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FFFFF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700" b="1">
                <a:solidFill>
                  <a:srgbClr val="FFFFFF"/>
                </a:solidFill>
                <a:latin typeface="Times New Roman" panose="02020503050405090304"/>
              </a:rPr>
              <a:t>Next: apply the small-sample process to a 1.3 GHz single-cell copper cavity to test its applicability.</a:t>
            </a:r>
            <a:endParaRPr sz="1725" b="1">
              <a:solidFill>
                <a:srgbClr val="FFFFF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22" name="Barrier outcome and film target"/>
          <p:cNvSpPr txBox="1"/>
          <p:nvPr/>
        </p:nvSpPr>
        <p:spPr>
          <a:xfrm>
            <a:off x="971092" y="2971800"/>
            <a:ext cx="4572000" cy="1645285"/>
          </a:xfrm>
          <a:prstGeom prst="rect">
            <a:avLst/>
          </a:prstGeom>
          <a:noFill/>
        </p:spPr>
        <p:txBody>
          <a:bodyPr wrap="square" tIns="0" rIns="45720" bIns="0" anchor="t">
            <a:spAutoFit/>
          </a:bodyPr>
          <a:lstStyle/>
          <a:p>
            <a:pPr algn="l">
              <a:lnSpc>
                <a:spcPts val="1905"/>
              </a:lnSpc>
              <a:spcBef>
                <a:spcPts val="0"/>
              </a:spcBef>
              <a:spcAft>
                <a:spcPts val="1400"/>
              </a:spcAft>
              <a:defRPr sz="1700" b="0" i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700" b="0" i="0">
                <a:solidFill>
                  <a:srgbClr val="172033"/>
                </a:solidFill>
                <a:latin typeface="Times New Roman" panose="02020503050405090304"/>
              </a:rPr>
              <a:t>A suitable barrier reduces copper–tin interdiffusion and supports film growth without a niobium layer tens of micrometres thick.</a:t>
            </a:r>
            <a:endParaRPr sz="1700" b="0" i="0">
              <a:solidFill>
                <a:srgbClr val="172033"/>
              </a:solidFill>
              <a:latin typeface="Times New Roman" panose="02020503050405090304"/>
            </a:endParaRPr>
          </a:p>
          <a:p>
            <a:pPr algn="l">
              <a:lnSpc>
                <a:spcPts val="1905"/>
              </a:lnSpc>
              <a:spcBef>
                <a:spcPts val="0"/>
              </a:spcBef>
              <a:spcAft>
                <a:spcPts val="1400"/>
              </a:spcAft>
              <a:defRPr sz="1700" b="0" i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lang="en-US" sz="1700" b="0" i="0">
                <a:solidFill>
                  <a:srgbClr val="172033"/>
                </a:solidFill>
                <a:latin typeface="Times New Roman" panose="02020503050405090304"/>
              </a:rPr>
              <a:t>A</a:t>
            </a:r>
            <a:r>
              <a:rPr sz="1700" b="0" i="0">
                <a:solidFill>
                  <a:srgbClr val="172033"/>
                </a:solidFill>
                <a:latin typeface="Times New Roman" panose="02020503050405090304"/>
              </a:rPr>
              <a:t>ims at stable, high-quality superconducting films below 5 μm on copper</a:t>
            </a:r>
            <a:r>
              <a:rPr lang="en-US" sz="1700" b="0" i="0">
                <a:solidFill>
                  <a:srgbClr val="172033"/>
                </a:solidFill>
                <a:latin typeface="Times New Roman" panose="02020503050405090304"/>
              </a:rPr>
              <a:t> </a:t>
            </a:r>
            <a:r>
              <a:rPr lang="en-US" altLang="zh-CN">
                <a:sym typeface="+mn-ea"/>
              </a:rPr>
              <a:t>after subsequent optimization of the film structure</a:t>
            </a:r>
            <a:r>
              <a:rPr sz="1700" b="0" i="0">
                <a:solidFill>
                  <a:srgbClr val="172033"/>
                </a:solidFill>
                <a:latin typeface="Times New Roman" panose="02020503050405090304"/>
              </a:rPr>
              <a:t>.</a:t>
            </a:r>
            <a:endParaRPr sz="1700" b="0" i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23" name="Material and thickness conclusion"/>
          <p:cNvSpPr txBox="1"/>
          <p:nvPr/>
        </p:nvSpPr>
        <p:spPr>
          <a:xfrm>
            <a:off x="6553504" y="2971800"/>
            <a:ext cx="4572000" cy="1975104"/>
          </a:xfrm>
          <a:prstGeom prst="rect">
            <a:avLst/>
          </a:prstGeom>
          <a:noFill/>
        </p:spPr>
        <p:txBody>
          <a:bodyPr wrap="square" tIns="0" rIns="45720" bIns="0" anchor="t">
            <a:spAutoFit/>
          </a:bodyPr>
          <a:lstStyle/>
          <a:p>
            <a:pPr algn="l">
              <a:lnSpc>
                <a:spcPts val="1905"/>
              </a:lnSpc>
              <a:spcBef>
                <a:spcPts val="0"/>
              </a:spcBef>
              <a:spcAft>
                <a:spcPts val="1400"/>
              </a:spcAft>
              <a:defRPr sz="1700" b="0" i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700" b="0" i="0">
                <a:solidFill>
                  <a:srgbClr val="172033"/>
                </a:solidFill>
                <a:latin typeface="Times New Roman" panose="02020503050405090304"/>
              </a:rPr>
              <a:t>Chromium is more robust across 0.5–1.0 μm in this set. The </a:t>
            </a:r>
            <a:r>
              <a:rPr sz="1700" b="0" i="0">
                <a:solidFill>
                  <a:srgbClr val="172033"/>
                </a:solidFill>
                <a:latin typeface="Times New Roman" panose="02020503050405090304"/>
              </a:rPr>
              <a:t>0.5 μm chromium barrier gives the best overall results</a:t>
            </a:r>
            <a:r>
              <a:rPr sz="1700" b="0" i="0">
                <a:solidFill>
                  <a:srgbClr val="172033"/>
                </a:solidFill>
                <a:latin typeface="Times New Roman" panose="02020503050405090304"/>
              </a:rPr>
              <a:t>.</a:t>
            </a:r>
            <a:endParaRPr sz="1700" b="0" i="0">
              <a:solidFill>
                <a:srgbClr val="172033"/>
              </a:solidFill>
              <a:latin typeface="Times New Roman" panose="02020503050405090304"/>
            </a:endParaRPr>
          </a:p>
          <a:p>
            <a:pPr algn="l">
              <a:lnSpc>
                <a:spcPts val="1905"/>
              </a:lnSpc>
              <a:spcBef>
                <a:spcPts val="0"/>
              </a:spcBef>
              <a:spcAft>
                <a:spcPts val="1400"/>
              </a:spcAft>
              <a:defRPr sz="1700" b="0" i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700" b="0" i="0">
                <a:solidFill>
                  <a:srgbClr val="172033"/>
                </a:solidFill>
                <a:latin typeface="Times New Roman" panose="02020503050405090304"/>
              </a:rPr>
              <a:t>1 μm tantalum</a:t>
            </a:r>
            <a:r>
              <a:rPr sz="1700" b="0" i="0">
                <a:solidFill>
                  <a:srgbClr val="172033"/>
                </a:solidFill>
                <a:latin typeface="Times New Roman" panose="02020503050405090304"/>
              </a:rPr>
              <a:t> remains a feasible choice.</a:t>
            </a:r>
            <a:endParaRPr sz="1700" b="0" i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24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19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  <p:transition advTm="61927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9750" y="114300"/>
            <a:ext cx="9525000" cy="476250"/>
          </a:xfrm>
        </p:spPr>
        <p:txBody>
          <a:bodyPr anchor="ctr">
            <a:noAutofit/>
          </a:bodyPr>
          <a:lstStyle/>
          <a:p>
            <a:pPr algn="ctr">
              <a:buNone/>
              <a:defRPr sz="22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25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Cavity Coating Starts with Cu Coupon Tests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type="body" idx="10" hasCustomPrompt="1"/>
          </p:nvPr>
        </p:nvSpPr>
        <p:spPr>
          <a:xfrm>
            <a:off x="742950" y="981075"/>
            <a:ext cx="10629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tIns="0" bIns="0" anchor="ctr">
            <a:noAutofit/>
          </a:bodyPr>
          <a:lstStyle>
            <a:lvl1pPr marL="400050" indent="-400050">
              <a:lnSpc>
                <a:spcPct val="150000"/>
              </a:lnSpc>
              <a:buFont typeface="+mj-ea"/>
              <a:buAutoNum type="ea1JpnChsDbPeriod"/>
              <a:defRPr sz="2000" b="1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1pPr>
            <a:lvl2pPr marL="971550" indent="-514350">
              <a:lnSpc>
                <a:spcPct val="100000"/>
              </a:lnSpc>
              <a:buClr>
                <a:srgbClr val="12499C"/>
              </a:buClr>
              <a:buFont typeface="+mj-ea"/>
              <a:buAutoNum type="ea1JpnChsDbPeriod"/>
              <a:defRPr sz="1800" b="0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defRPr sz="1500" b="1" i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lang="en-US" altLang="zh-CN">
                <a:sym typeface="+mn-ea"/>
              </a:rPr>
              <a:t>Cooperate with Shanghai University of Science and Technology, carry out subsequent research using their whole cavity coated magnetron sputtering platform</a:t>
            </a:r>
            <a:endParaRPr sz="1650" b="1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23" name="plan-card-0"/>
          <p:cNvSpPr>
            <a:spLocks noGrp="1"/>
          </p:cNvSpPr>
          <p:nvPr/>
        </p:nvSpPr>
        <p:spPr>
          <a:xfrm>
            <a:off x="552450" y="1638300"/>
            <a:ext cx="3429000" cy="3352800"/>
          </a:xfrm>
          <a:prstGeom prst="roundRect">
            <a:avLst>
              <a:gd name="adj" fmla="val 2273"/>
            </a:avLst>
          </a:prstGeom>
          <a:solidFill>
            <a:srgbClr val="EEF8F2"/>
          </a:solidFill>
          <a:ln w="9525">
            <a:solidFill>
              <a:srgbClr val="CFE5DA"/>
            </a:solidFill>
            <a:prstDash val="solid"/>
          </a:ln>
        </p:spPr>
        <p:txBody>
          <a:bodyPr/>
          <a:lstStyle/>
          <a:p/>
        </p:txBody>
      </p:sp>
      <p:sp>
        <p:nvSpPr>
          <p:cNvPr id="24" name="plan-card-1"/>
          <p:cNvSpPr>
            <a:spLocks noGrp="1"/>
          </p:cNvSpPr>
          <p:nvPr/>
        </p:nvSpPr>
        <p:spPr>
          <a:xfrm>
            <a:off x="4267200" y="1638300"/>
            <a:ext cx="3429000" cy="3352800"/>
          </a:xfrm>
          <a:prstGeom prst="roundRect">
            <a:avLst>
              <a:gd name="adj" fmla="val 2273"/>
            </a:avLst>
          </a:prstGeom>
          <a:solidFill>
            <a:srgbClr val="F8FAFC"/>
          </a:solidFill>
          <a:ln w="9525">
            <a:solidFill>
              <a:srgbClr val="DDE3EC"/>
            </a:solidFill>
            <a:prstDash val="solid"/>
          </a:ln>
        </p:spPr>
        <p:txBody>
          <a:bodyPr/>
          <a:lstStyle/>
          <a:p/>
        </p:txBody>
      </p:sp>
      <p:sp>
        <p:nvSpPr>
          <p:cNvPr id="25" name="plan-card-2"/>
          <p:cNvSpPr>
            <a:spLocks noGrp="1"/>
          </p:cNvSpPr>
          <p:nvPr/>
        </p:nvSpPr>
        <p:spPr>
          <a:xfrm>
            <a:off x="7981950" y="1638300"/>
            <a:ext cx="3429000" cy="3352800"/>
          </a:xfrm>
          <a:prstGeom prst="roundRect">
            <a:avLst>
              <a:gd name="adj" fmla="val 2273"/>
            </a:avLst>
          </a:prstGeom>
          <a:solidFill>
            <a:srgbClr val="EAF0FA"/>
          </a:solidFill>
          <a:ln w="9525">
            <a:solidFill>
              <a:srgbClr val="DDE3EC"/>
            </a:solidFill>
            <a:prstDash val="solid"/>
          </a:ln>
        </p:spPr>
        <p:txBody>
          <a:bodyPr/>
          <a:lstStyle/>
          <a:p/>
        </p:txBody>
      </p:sp>
      <p:sp>
        <p:nvSpPr>
          <p:cNvPr id="26" name="plan-card-title-0"/>
          <p:cNvSpPr>
            <a:spLocks noGrp="1"/>
          </p:cNvSpPr>
          <p:nvPr/>
        </p:nvSpPr>
        <p:spPr>
          <a:xfrm>
            <a:off x="781050" y="1771650"/>
            <a:ext cx="2971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2E7D5A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650" b="1">
                <a:solidFill>
                  <a:srgbClr val="2E7D5A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Cavity-wall coupon test</a:t>
            </a:r>
            <a:endParaRPr sz="1650" b="1">
              <a:solidFill>
                <a:srgbClr val="2E7D5A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27" name="plan-card-title-1"/>
          <p:cNvSpPr>
            <a:spLocks noGrp="1"/>
          </p:cNvSpPr>
          <p:nvPr/>
        </p:nvSpPr>
        <p:spPr>
          <a:xfrm>
            <a:off x="4495800" y="1771650"/>
            <a:ext cx="2971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650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Full-cavity coating</a:t>
            </a:r>
            <a:endParaRPr sz="1650" b="1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28" name="plan-card-title-2"/>
          <p:cNvSpPr>
            <a:spLocks noGrp="1"/>
          </p:cNvSpPr>
          <p:nvPr/>
        </p:nvSpPr>
        <p:spPr>
          <a:xfrm>
            <a:off x="8210550" y="1771650"/>
            <a:ext cx="2971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325FA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650" b="1">
                <a:solidFill>
                  <a:srgbClr val="325FA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Vertical test</a:t>
            </a:r>
            <a:endParaRPr sz="1650" b="1">
              <a:solidFill>
                <a:srgbClr val="325FA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pic>
        <p:nvPicPr>
          <p:cNvPr id="54" name="图片 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6504" y="2133600"/>
            <a:ext cx="1700893" cy="2381250"/>
          </a:xfrm>
          <a:prstGeom prst="rect">
            <a:avLst/>
          </a:prstGeom>
        </p:spPr>
      </p:pic>
      <p:sp>
        <p:nvSpPr>
          <p:cNvPr id="30" name="coupon-map-label"/>
          <p:cNvSpPr>
            <a:spLocks noGrp="1"/>
          </p:cNvSpPr>
          <p:nvPr/>
        </p:nvSpPr>
        <p:spPr>
          <a:xfrm>
            <a:off x="781050" y="4552950"/>
            <a:ext cx="29718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ctr">
              <a:buNone/>
              <a:defRPr sz="1350" b="1">
                <a:solidFill>
                  <a:srgbClr val="2E7D5A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350" b="1">
                <a:solidFill>
                  <a:srgbClr val="2E7D5A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Cu coupon-test schematic</a:t>
            </a:r>
            <a:endParaRPr sz="1350" b="1">
              <a:solidFill>
                <a:srgbClr val="2E7D5A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pic>
        <p:nvPicPr>
          <p:cNvPr id="56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663" y="2133600"/>
            <a:ext cx="1171575" cy="2400300"/>
          </a:xfrm>
          <a:prstGeom prst="rect">
            <a:avLst/>
          </a:prstGeom>
        </p:spPr>
      </p:pic>
      <p:sp>
        <p:nvSpPr>
          <p:cNvPr id="32" name="plan-building-badge"/>
          <p:cNvSpPr>
            <a:spLocks noGrp="1"/>
          </p:cNvSpPr>
          <p:nvPr/>
        </p:nvSpPr>
        <p:spPr>
          <a:xfrm>
            <a:off x="6229350" y="2171700"/>
            <a:ext cx="1333500" cy="266700"/>
          </a:xfrm>
          <a:prstGeom prst="roundRect">
            <a:avLst>
              <a:gd name="adj" fmla="val 28571"/>
            </a:avLst>
          </a:prstGeom>
          <a:solidFill>
            <a:srgbClr val="D55E00"/>
          </a:solidFill>
          <a:ln w="0">
            <a:solidFill>
              <a:srgbClr val="D55E00"/>
            </a:solidFill>
            <a:prstDash val="solid"/>
          </a:ln>
        </p:spPr>
        <p:txBody>
          <a:bodyPr/>
          <a:lstStyle/>
          <a:p/>
        </p:txBody>
      </p:sp>
      <p:sp>
        <p:nvSpPr>
          <p:cNvPr id="33" name="plan-building-badge-text"/>
          <p:cNvSpPr>
            <a:spLocks noGrp="1"/>
          </p:cNvSpPr>
          <p:nvPr/>
        </p:nvSpPr>
        <p:spPr>
          <a:xfrm>
            <a:off x="6229350" y="2171700"/>
            <a:ext cx="1333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lnSpc>
                <a:spcPts val="980"/>
              </a:lnSpc>
              <a:spcBef>
                <a:spcPts val="0"/>
              </a:spcBef>
              <a:spcAft>
                <a:spcPts val="0"/>
              </a:spcAft>
              <a:buNone/>
              <a:defRPr sz="940" b="1">
                <a:solidFill>
                  <a:srgbClr val="FFFFF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900" b="1">
                <a:solidFill>
                  <a:srgbClr val="FFFFFF"/>
                </a:solidFill>
                <a:latin typeface="Times New Roman" panose="02020503050405090304"/>
              </a:rPr>
              <a:t>Planned: October</a:t>
            </a:r>
            <a:endParaRPr sz="940" b="1">
              <a:solidFill>
                <a:srgbClr val="FFFFF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34" name="coating-equipment-label"/>
          <p:cNvSpPr>
            <a:spLocks noGrp="1"/>
          </p:cNvSpPr>
          <p:nvPr/>
        </p:nvSpPr>
        <p:spPr>
          <a:xfrm>
            <a:off x="4495800" y="4591050"/>
            <a:ext cx="29718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ctr">
              <a:buNone/>
              <a:defRPr sz="13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350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Magnetron-sputtering platform</a:t>
            </a:r>
            <a:endParaRPr sz="1350" b="1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pic>
        <p:nvPicPr>
          <p:cNvPr id="60" name="图片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6276" y="2114550"/>
            <a:ext cx="1600348" cy="2419350"/>
          </a:xfrm>
          <a:prstGeom prst="rect">
            <a:avLst/>
          </a:prstGeom>
        </p:spPr>
      </p:pic>
      <p:sp>
        <p:nvSpPr>
          <p:cNvPr id="36" name="vertical-metrics"/>
          <p:cNvSpPr>
            <a:spLocks noGrp="1"/>
          </p:cNvSpPr>
          <p:nvPr/>
        </p:nvSpPr>
        <p:spPr>
          <a:xfrm>
            <a:off x="8210550" y="4514850"/>
            <a:ext cx="29718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9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090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4.2 K vertical RF test</a:t>
            </a:r>
            <a:endParaRPr sz="1090" b="1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 algn="ctr">
              <a:buNone/>
              <a:defRPr sz="109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090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Q</a:t>
            </a:r>
            <a:r>
              <a:rPr lang="en-US" altLang="zh-CN" sz="1090" b="1" baseline="-25000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0</a:t>
            </a:r>
            <a:r>
              <a:rPr sz="1090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(E</a:t>
            </a:r>
            <a:r>
              <a:rPr sz="1090" b="1" baseline="-25000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acc</a:t>
            </a:r>
            <a:r>
              <a:rPr sz="1090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) · quench</a:t>
            </a:r>
            <a:endParaRPr sz="1090" b="1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37" name="plan-arrow-1"/>
          <p:cNvSpPr>
            <a:spLocks noGrp="1"/>
          </p:cNvSpPr>
          <p:nvPr/>
        </p:nvSpPr>
        <p:spPr>
          <a:xfrm>
            <a:off x="4000500" y="5391150"/>
            <a:ext cx="285750" cy="209550"/>
          </a:xfrm>
          <a:prstGeom prst="rightArrow">
            <a:avLst/>
          </a:prstGeom>
          <a:solidFill>
            <a:srgbClr val="325FAF"/>
          </a:solidFill>
          <a:ln w="0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38" name="plan-arrow-2"/>
          <p:cNvSpPr>
            <a:spLocks noGrp="1"/>
          </p:cNvSpPr>
          <p:nvPr/>
        </p:nvSpPr>
        <p:spPr>
          <a:xfrm>
            <a:off x="7715250" y="5391150"/>
            <a:ext cx="285750" cy="209550"/>
          </a:xfrm>
          <a:prstGeom prst="rightArrow">
            <a:avLst/>
          </a:prstGeom>
          <a:solidFill>
            <a:srgbClr val="325FAF"/>
          </a:solidFill>
          <a:ln w="0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61" name="Coupon progress from notes"/>
          <p:cNvSpPr txBox="1"/>
          <p:nvPr/>
        </p:nvSpPr>
        <p:spPr>
          <a:xfrm>
            <a:off x="629107" y="5175504"/>
            <a:ext cx="3276295" cy="841248"/>
          </a:xfrm>
          <a:prstGeom prst="rect">
            <a:avLst/>
          </a:prstGeom>
          <a:noFill/>
        </p:spPr>
        <p:txBody>
          <a:bodyPr wrap="square" lIns="54864" tIns="0" rIns="54864" bIns="0" anchor="t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450" b="0" i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Copper coupon tests are underway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 at different cavity positions, assessing uniformity, morphology, adhesion and superconducting properties.</a:t>
            </a:r>
            <a:endParaRPr sz="1450" b="0" i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62" name="Coating plan from notes"/>
          <p:cNvSpPr txBox="1"/>
          <p:nvPr/>
        </p:nvSpPr>
        <p:spPr>
          <a:xfrm>
            <a:off x="4343400" y="5175504"/>
            <a:ext cx="3276295" cy="841248"/>
          </a:xfrm>
          <a:prstGeom prst="rect">
            <a:avLst/>
          </a:prstGeom>
          <a:noFill/>
        </p:spPr>
        <p:txBody>
          <a:bodyPr wrap="square" lIns="54864" tIns="0" rIns="54864" bIns="0" anchor="t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450" b="0" i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After coupon verification: 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full-cavity coating in October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, followed by niobium, copper and tin deposition and bronze heat treatment.</a:t>
            </a:r>
            <a:endParaRPr sz="1450" b="0" i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63" name="Cavity target from notes"/>
          <p:cNvSpPr txBox="1"/>
          <p:nvPr/>
        </p:nvSpPr>
        <p:spPr>
          <a:xfrm>
            <a:off x="8057692" y="5175504"/>
            <a:ext cx="3276295" cy="841248"/>
          </a:xfrm>
          <a:prstGeom prst="rect">
            <a:avLst/>
          </a:prstGeom>
          <a:noFill/>
        </p:spPr>
        <p:txBody>
          <a:bodyPr wrap="square" lIns="54864" tIns="0" rIns="54864" bIns="0" anchor="t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450" b="0" i="0">
                <a:solidFill>
                  <a:srgbClr val="172033"/>
                </a:solidFill>
                <a:latin typeface="Times New Roman" panose="02020503050405090304"/>
              </a:defRPr>
            </a:pP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Target: a 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1.3 GHz single-cell copper-based 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Nb</a:t>
            </a:r>
            <a:r>
              <a:rPr sz="1450" b="0" i="0" baseline="-25000">
                <a:solidFill>
                  <a:srgbClr val="172033"/>
                </a:solidFill>
                <a:latin typeface="Times New Roman" panose="02020503050405090304"/>
              </a:rPr>
              <a:t>3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Sn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 cavity by the end of 2026</a:t>
            </a:r>
            <a:r>
              <a:rPr sz="1450" b="0" i="0">
                <a:solidFill>
                  <a:srgbClr val="172033"/>
                </a:solidFill>
                <a:latin typeface="Times New Roman" panose="02020503050405090304"/>
              </a:rPr>
              <a:t>, followed by vertical RF testing.</a:t>
            </a:r>
            <a:endParaRPr sz="1450" b="0" i="0">
              <a:solidFill>
                <a:srgbClr val="172033"/>
              </a:solidFill>
              <a:latin typeface="Times New Roman" panose="02020503050405090304"/>
            </a:endParaRPr>
          </a:p>
        </p:txBody>
      </p:sp>
      <p:sp>
        <p:nvSpPr>
          <p:cNvPr id="64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20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  <p:transition advTm="49204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52500" y="2819400"/>
            <a:ext cx="10287000" cy="723900"/>
          </a:xfrm>
        </p:spPr>
        <p:txBody>
          <a:bodyPr anchor="ctr">
            <a:normAutofit fontScale="90000"/>
          </a:bodyPr>
          <a:lstStyle/>
          <a:p>
            <a:pPr algn="ctr">
              <a:lnSpc>
                <a:spcPct val="150000"/>
              </a:lnSpc>
              <a:buNone/>
              <a:defRPr sz="3150" b="1">
                <a:solidFill>
                  <a:srgbClr val="325FA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3150" b="1">
                <a:solidFill>
                  <a:srgbClr val="325FA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Thank You</a:t>
            </a:r>
            <a:endParaRPr>
              <a:solidFill>
                <a:srgbClr val="325FA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5" name="副标题 2"/>
          <p:cNvSpPr>
            <a:spLocks noGrp="1"/>
          </p:cNvSpPr>
          <p:nvPr/>
        </p:nvSpPr>
        <p:spPr>
          <a:xfrm>
            <a:off x="1238250" y="3648075"/>
            <a:ext cx="9715500" cy="142875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r">
              <a:spcBef>
                <a:spcPct val="20000"/>
              </a:spcBef>
              <a:spcAft>
                <a:spcPct val="0"/>
              </a:spcAft>
              <a:buClr>
                <a:srgbClr val="F1AF00"/>
              </a:buClr>
              <a:buNone/>
              <a:defRPr sz="2400" b="1">
                <a:solidFill>
                  <a:srgbClr val="325FA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lvl1pPr>
            <a:lvl2pPr marL="422275" indent="0" algn="ctr">
              <a:spcBef>
                <a:spcPct val="20000"/>
              </a:spcBef>
              <a:spcAft>
                <a:spcPct val="0"/>
              </a:spcAft>
              <a:buClr>
                <a:srgbClr val="F1AF00"/>
              </a:buClr>
              <a:buFont typeface="Arial" panose="020B0604020202090204"/>
              <a:buNone/>
              <a:defRPr sz="1940">
                <a:solidFill>
                  <a:srgbClr val="00338F"/>
                </a:solidFill>
                <a:latin typeface="+mn-lt"/>
                <a:ea typeface="+mn-lt"/>
                <a:cs typeface="+mn-lt"/>
              </a:defRPr>
            </a:lvl2pPr>
            <a:lvl3pPr marL="843915" indent="0" algn="ctr">
              <a:spcBef>
                <a:spcPct val="20000"/>
              </a:spcBef>
              <a:spcAft>
                <a:spcPct val="0"/>
              </a:spcAft>
              <a:buClr>
                <a:srgbClr val="F1AF00"/>
              </a:buClr>
              <a:buFont typeface="Wingdings" panose="05000000000000000000"/>
              <a:buNone/>
              <a:defRPr sz="1755">
                <a:solidFill>
                  <a:srgbClr val="00338F"/>
                </a:solidFill>
                <a:latin typeface="+mn-lt"/>
                <a:ea typeface="+mn-lt"/>
                <a:cs typeface="+mn-lt"/>
              </a:defRPr>
            </a:lvl3pPr>
            <a:lvl4pPr marL="1266190" indent="0" algn="ctr">
              <a:spcBef>
                <a:spcPct val="20000"/>
              </a:spcBef>
              <a:spcAft>
                <a:spcPct val="0"/>
              </a:spcAft>
              <a:buClr>
                <a:srgbClr val="F1AF00"/>
              </a:buClr>
              <a:buNone/>
              <a:defRPr sz="1845" i="1">
                <a:solidFill>
                  <a:srgbClr val="00338F"/>
                </a:solidFill>
                <a:latin typeface="+mn-lt"/>
                <a:ea typeface="+mn-lt"/>
                <a:cs typeface="+mn-lt"/>
              </a:defRPr>
            </a:lvl4pPr>
            <a:lvl5pPr marL="1688465" indent="0" algn="ctr">
              <a:spcBef>
                <a:spcPct val="20000"/>
              </a:spcBef>
              <a:spcAft>
                <a:spcPct val="0"/>
              </a:spcAft>
              <a:buClr>
                <a:srgbClr val="F1AF00"/>
              </a:buClr>
              <a:buNone/>
              <a:defRPr sz="1475">
                <a:solidFill>
                  <a:srgbClr val="00338F"/>
                </a:solidFill>
                <a:latin typeface="+mn-lt"/>
                <a:ea typeface="+mn-lt"/>
                <a:cs typeface="+mn-lt"/>
              </a:defRPr>
            </a:lvl5pPr>
            <a:lvl6pPr marL="2110105" indent="0" algn="ctr">
              <a:spcBef>
                <a:spcPct val="20000"/>
              </a:spcBef>
              <a:spcAft>
                <a:spcPct val="0"/>
              </a:spcAft>
              <a:buClr>
                <a:srgbClr val="F1AF00"/>
              </a:buClr>
              <a:buNone/>
              <a:defRPr sz="1475">
                <a:solidFill>
                  <a:srgbClr val="00338F"/>
                </a:solidFill>
                <a:latin typeface="+mn-lt"/>
                <a:ea typeface="+mn-lt"/>
                <a:cs typeface="+mn-lt"/>
              </a:defRPr>
            </a:lvl6pPr>
            <a:lvl7pPr marL="2532380" indent="0" algn="ctr">
              <a:spcBef>
                <a:spcPct val="20000"/>
              </a:spcBef>
              <a:spcAft>
                <a:spcPct val="0"/>
              </a:spcAft>
              <a:buClr>
                <a:srgbClr val="F1AF00"/>
              </a:buClr>
              <a:buNone/>
              <a:defRPr sz="1475">
                <a:solidFill>
                  <a:srgbClr val="00338F"/>
                </a:solidFill>
                <a:latin typeface="+mn-lt"/>
                <a:ea typeface="+mn-lt"/>
                <a:cs typeface="+mn-lt"/>
              </a:defRPr>
            </a:lvl7pPr>
            <a:lvl8pPr marL="2954020" indent="0" algn="ctr">
              <a:spcBef>
                <a:spcPct val="20000"/>
              </a:spcBef>
              <a:spcAft>
                <a:spcPct val="0"/>
              </a:spcAft>
              <a:buClr>
                <a:srgbClr val="F1AF00"/>
              </a:buClr>
              <a:buNone/>
              <a:defRPr sz="1475">
                <a:solidFill>
                  <a:srgbClr val="00338F"/>
                </a:solidFill>
                <a:latin typeface="+mn-lt"/>
                <a:ea typeface="+mn-lt"/>
                <a:cs typeface="+mn-lt"/>
              </a:defRPr>
            </a:lvl8pPr>
            <a:lvl9pPr marL="3376295" indent="0" algn="ctr">
              <a:spcBef>
                <a:spcPct val="20000"/>
              </a:spcBef>
              <a:spcAft>
                <a:spcPct val="0"/>
              </a:spcAft>
              <a:buClr>
                <a:srgbClr val="F1AF00"/>
              </a:buClr>
              <a:buNone/>
              <a:defRPr sz="1475">
                <a:solidFill>
                  <a:srgbClr val="00338F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  <a:defRPr sz="165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650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Bohao Zhang</a:t>
            </a:r>
            <a:endParaRPr sz="1425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  <a:p>
            <a:pPr algn="ctr">
              <a:buNone/>
              <a:defRPr sz="165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650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Institute of Modern Physics, Chinese Academy of Sciences</a:t>
            </a:r>
            <a:endParaRPr sz="1650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  <a:p>
            <a:pPr algn="ctr">
              <a:buNone/>
              <a:defRPr sz="165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lang="en-US" sz="1650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zhangbohao@impcas.ac.cn</a:t>
            </a:r>
            <a:endParaRPr sz="1425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  <a:p>
            <a:pPr algn="ctr">
              <a:buNone/>
              <a:defRPr sz="1425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endParaRPr>
              <a:solidFill>
                <a:srgbClr val="325FA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  <a:p>
            <a:pPr algn="ctr">
              <a:buNone/>
              <a:defRPr sz="1650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650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Questions and Discussion</a:t>
            </a:r>
            <a:endParaRPr>
              <a:solidFill>
                <a:srgbClr val="325FA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6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2E5396"/>
                </a:solidFill>
                <a:latin typeface="Times New Roman" panose="02020503050405090304"/>
              </a:rPr>
              <a:t>21</a:t>
            </a:r>
            <a:endParaRPr sz="1600">
              <a:solidFill>
                <a:srgbClr val="2E5396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  <p:transition advTm="462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>
              <a:buNone/>
              <a:defRPr sz="240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40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Backup: Complete Surface SEM and EDS Evidence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type="body" idx="10" hasCustomPrompt="1"/>
          </p:nvPr>
        </p:nvSpPr>
        <p:spPr>
          <a:xfrm>
            <a:off x="704850" y="914400"/>
            <a:ext cx="1076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lvl1pPr marL="400050" indent="-400050">
              <a:lnSpc>
                <a:spcPct val="150000"/>
              </a:lnSpc>
              <a:buFont typeface="+mj-ea"/>
              <a:buAutoNum type="ea1JpnChsDbPeriod"/>
              <a:defRPr sz="2000" b="1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1pPr>
            <a:lvl2pPr marL="971550" indent="-514350">
              <a:lnSpc>
                <a:spcPct val="100000"/>
              </a:lnSpc>
              <a:buClr>
                <a:srgbClr val="12499C"/>
              </a:buClr>
              <a:buFont typeface="+mj-ea"/>
              <a:buAutoNum type="ea1JpnChsDbPeriod"/>
              <a:defRPr sz="1800" b="0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>
              <a:buNone/>
              <a:defRPr sz="1650" b="1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650" b="1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(a) Ta 1.0 µm · (b) Ta 0.5 µm · (c) Cr 1.0 µm · (d) Cr 0.5 µm · (e) no barrier</a:t>
            </a:r>
            <a:endParaRPr sz="1650" b="1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7" name="backup-tag"/>
          <p:cNvSpPr>
            <a:spLocks noGrp="1"/>
          </p:cNvSpPr>
          <p:nvPr/>
        </p:nvSpPr>
        <p:spPr>
          <a:xfrm>
            <a:off x="10382250" y="952500"/>
            <a:ext cx="10001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75" b="1">
                <a:solidFill>
                  <a:srgbClr val="D55E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975" b="1">
                <a:solidFill>
                  <a:srgbClr val="D55E00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BACKUP</a:t>
            </a:r>
            <a:endParaRPr sz="975" b="1">
              <a:solidFill>
                <a:srgbClr val="D55E00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01372" y="1466850"/>
            <a:ext cx="4589256" cy="4514850"/>
          </a:xfrm>
          <a:prstGeom prst="rect">
            <a:avLst/>
          </a:prstGeom>
        </p:spPr>
      </p:pic>
      <p:sp>
        <p:nvSpPr>
          <p:cNvPr id="15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22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>
              <a:buNone/>
              <a:defRPr sz="240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40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Backup: Complete Process Parameters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type="body" idx="10" hasCustomPrompt="1"/>
          </p:nvPr>
        </p:nvSpPr>
        <p:spPr>
          <a:xfrm>
            <a:off x="704850" y="914400"/>
            <a:ext cx="1076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lvl1pPr marL="400050" indent="-400050">
              <a:lnSpc>
                <a:spcPct val="150000"/>
              </a:lnSpc>
              <a:buFont typeface="+mj-ea"/>
              <a:buAutoNum type="ea1JpnChsDbPeriod"/>
              <a:defRPr sz="2000" b="1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1pPr>
            <a:lvl2pPr marL="971550" indent="-514350">
              <a:lnSpc>
                <a:spcPct val="100000"/>
              </a:lnSpc>
              <a:buClr>
                <a:srgbClr val="12499C"/>
              </a:buClr>
              <a:buFont typeface="+mj-ea"/>
              <a:buAutoNum type="ea1JpnChsDbPeriod"/>
              <a:defRPr sz="1800" b="0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>
              <a:buNone/>
              <a:defRPr sz="1240" b="1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40" b="1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Full experimental details: substrate treatment, targets, sputtering, layer deposition, annealing, and bronze removal.</a:t>
            </a:r>
            <a:endParaRPr sz="1650" b="1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graphicFrame>
        <p:nvGraphicFramePr>
          <p:cNvPr id="55" name="表格 25"/>
          <p:cNvGraphicFramePr/>
          <p:nvPr/>
        </p:nvGraphicFramePr>
        <p:xfrm>
          <a:off x="514350" y="1924050"/>
          <a:ext cx="5886450" cy="3143250"/>
        </p:xfrm>
        <a:graphic>
          <a:graphicData uri="http://schemas.openxmlformats.org/drawingml/2006/table">
            <a:tbl>
              <a:tblPr firstRow="1" bandRow="1"/>
              <a:tblGrid>
                <a:gridCol w="990600"/>
                <a:gridCol w="1428750"/>
                <a:gridCol w="2286000"/>
                <a:gridCol w="1181100"/>
              </a:tblGrid>
              <a:tr h="5238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sz="1125" b="1">
                        <a:solidFill>
                          <a:srgbClr val="FFFFFF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38100" marB="38100" anchor="ctr">
                    <a:lnB w="9525">
                      <a:solidFill>
                        <a:srgbClr val="FFFFFF"/>
                      </a:solidFill>
                    </a:lnB>
                    <a:solidFill>
                      <a:srgbClr val="294D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sz="1125" b="1">
                        <a:solidFill>
                          <a:srgbClr val="FFFFFF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38100" marB="38100" anchor="ctr">
                    <a:lnB w="9525">
                      <a:solidFill>
                        <a:srgbClr val="FFFFFF"/>
                      </a:solidFill>
                    </a:lnB>
                    <a:solidFill>
                      <a:srgbClr val="294D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sz="1125" b="1">
                        <a:solidFill>
                          <a:srgbClr val="FFFFFF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38100" marB="38100" anchor="ctr">
                    <a:lnB w="9525">
                      <a:solidFill>
                        <a:srgbClr val="FFFFFF"/>
                      </a:solidFill>
                    </a:lnB>
                    <a:solidFill>
                      <a:srgbClr val="294D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sz="1125" b="1">
                        <a:solidFill>
                          <a:srgbClr val="FFFFFF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38100" marB="38100" anchor="ctr">
                    <a:lnB w="9525">
                      <a:solidFill>
                        <a:srgbClr val="FFFFFF"/>
                      </a:solidFill>
                    </a:lnB>
                    <a:solidFill>
                      <a:srgbClr val="294D8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endParaRPr sz="1165">
                        <a:solidFill>
                          <a:srgbClr val="172033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28575" marB="28575" anchor="ctr">
                    <a:lnL w="4763">
                      <a:solidFill>
                        <a:srgbClr val="DDE3EC"/>
                      </a:solidFill>
                    </a:lnL>
                    <a:lnT w="9525" cmpd="sng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sz="1165">
                        <a:solidFill>
                          <a:srgbClr val="172033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28575" marB="28575" anchor="ctr">
                    <a:lnT w="9525" cmpd="sng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sz="1165">
                        <a:solidFill>
                          <a:srgbClr val="172033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28575" marB="28575" anchor="ctr">
                    <a:lnT w="9525" cmpd="sng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sz="1165">
                        <a:solidFill>
                          <a:srgbClr val="172033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28575" marB="28575" anchor="ctr">
                    <a:lnR w="4763">
                      <a:solidFill>
                        <a:srgbClr val="DDE3EC"/>
                      </a:solidFill>
                    </a:lnR>
                    <a:lnT w="9525" cmpd="sng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endParaRPr sz="1165">
                        <a:solidFill>
                          <a:srgbClr val="172033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28575" marB="28575" anchor="ctr">
                    <a:lnL w="4763">
                      <a:solidFill>
                        <a:srgbClr val="DDE3EC"/>
                      </a:solidFill>
                    </a:lnL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endParaRPr sz="1165">
                        <a:solidFill>
                          <a:srgbClr val="172033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28575" marB="28575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endParaRPr sz="1165">
                        <a:solidFill>
                          <a:srgbClr val="172033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28575" marB="28575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endParaRPr sz="1165">
                        <a:solidFill>
                          <a:srgbClr val="172033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28575" marB="28575" anchor="ctr">
                    <a:lnR w="4763">
                      <a:solidFill>
                        <a:srgbClr val="DDE3EC"/>
                      </a:solidFill>
                    </a:lnR>
                    <a:solidFill>
                      <a:srgbClr val="F4F7FB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endParaRPr sz="1165">
                        <a:solidFill>
                          <a:srgbClr val="172033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28575" marB="28575" anchor="ctr">
                    <a:lnL w="4763">
                      <a:solidFill>
                        <a:srgbClr val="DDE3EC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sz="1165">
                        <a:solidFill>
                          <a:srgbClr val="172033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sz="1165">
                        <a:solidFill>
                          <a:srgbClr val="172033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sz="1165">
                        <a:solidFill>
                          <a:srgbClr val="172033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28575" marB="28575" anchor="ctr">
                    <a:lnR w="4763">
                      <a:solidFill>
                        <a:srgbClr val="DDE3EC"/>
                      </a:solidFill>
                    </a:lnR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endParaRPr sz="1165">
                        <a:solidFill>
                          <a:srgbClr val="172033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28575" marB="28575" anchor="ctr">
                    <a:lnL w="4763">
                      <a:solidFill>
                        <a:srgbClr val="DDE3EC"/>
                      </a:solidFill>
                    </a:lnL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endParaRPr sz="1165">
                        <a:solidFill>
                          <a:srgbClr val="172033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28575" marB="28575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endParaRPr sz="1165">
                        <a:solidFill>
                          <a:srgbClr val="172033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28575" marB="28575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endParaRPr sz="1165">
                        <a:solidFill>
                          <a:srgbClr val="172033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28575" marB="28575" anchor="ctr">
                    <a:lnR w="4763">
                      <a:solidFill>
                        <a:srgbClr val="DDE3EC"/>
                      </a:solidFill>
                    </a:lnR>
                    <a:solidFill>
                      <a:srgbClr val="F4F7FB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endParaRPr sz="1165">
                        <a:solidFill>
                          <a:srgbClr val="172033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28575" marB="28575" anchor="ctr">
                    <a:lnL w="4763">
                      <a:solidFill>
                        <a:srgbClr val="DDE3EC"/>
                      </a:solidFill>
                    </a:lnL>
                    <a:lnB w="4763">
                      <a:solidFill>
                        <a:srgbClr val="DDE3E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sz="1165">
                        <a:solidFill>
                          <a:srgbClr val="172033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28575" marB="28575" anchor="ctr">
                    <a:lnB w="4763">
                      <a:solidFill>
                        <a:srgbClr val="DDE3E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sz="1165">
                        <a:solidFill>
                          <a:srgbClr val="172033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28575" marB="28575" anchor="ctr">
                    <a:lnB w="4763">
                      <a:solidFill>
                        <a:srgbClr val="DDE3E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sz="1165">
                        <a:solidFill>
                          <a:srgbClr val="172033"/>
                        </a:solidFill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66675" marR="66675" marT="28575" marB="28575" anchor="ctr">
                    <a:lnR w="4763">
                      <a:solidFill>
                        <a:srgbClr val="DDE3EC"/>
                      </a:solidFill>
                    </a:lnR>
                    <a:lnB w="4763">
                      <a:solidFill>
                        <a:srgbClr val="DDE3EC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" name="process-left-head"/>
          <p:cNvSpPr>
            <a:spLocks noGrp="1"/>
          </p:cNvSpPr>
          <p:nvPr/>
        </p:nvSpPr>
        <p:spPr>
          <a:xfrm>
            <a:off x="514350" y="1619250"/>
            <a:ext cx="5886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350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Substrate preparation and common sputtering conditions</a:t>
            </a:r>
            <a:endParaRPr sz="1350" b="1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25" name="process-right-head"/>
          <p:cNvSpPr>
            <a:spLocks noGrp="1"/>
          </p:cNvSpPr>
          <p:nvPr/>
        </p:nvSpPr>
        <p:spPr>
          <a:xfrm>
            <a:off x="6572250" y="1619250"/>
            <a:ext cx="51054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ctr">
              <a:buNone/>
              <a:defRPr sz="1275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75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Layer deposition, annealing and residual-bronze removal</a:t>
            </a:r>
            <a:endParaRPr sz="1275" b="1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graphicFrame>
        <p:nvGraphicFramePr>
          <p:cNvPr id="59" name="表格 56"/>
          <p:cNvGraphicFramePr/>
          <p:nvPr/>
        </p:nvGraphicFramePr>
        <p:xfrm>
          <a:off x="6572250" y="1924050"/>
          <a:ext cx="5105400" cy="3790952"/>
        </p:xfrm>
        <a:graphic>
          <a:graphicData uri="http://schemas.openxmlformats.org/drawingml/2006/table">
            <a:tbl>
              <a:tblPr/>
              <a:tblGrid>
                <a:gridCol w="1066800"/>
                <a:gridCol w="1847850"/>
                <a:gridCol w="685800"/>
                <a:gridCol w="1504950"/>
              </a:tblGrid>
              <a:tr h="47386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Layer / step</a:t>
                      </a:r>
                      <a:endParaRPr sz="1125" b="1">
                        <a:solidFill>
                          <a:srgbClr val="FFFFF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38100" marB="38100" anchor="ctr">
                    <a:solidFill>
                      <a:srgbClr val="294D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Thickness</a:t>
                      </a:r>
                      <a:endParaRPr sz="1125" b="1">
                        <a:solidFill>
                          <a:srgbClr val="FFFFF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38100" marB="38100" anchor="ctr">
                    <a:solidFill>
                      <a:srgbClr val="294D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Power</a:t>
                      </a:r>
                      <a:endParaRPr sz="1125" b="1">
                        <a:solidFill>
                          <a:srgbClr val="FFFFF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38100" marB="38100" anchor="ctr">
                    <a:solidFill>
                      <a:srgbClr val="294D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Time / condition</a:t>
                      </a:r>
                      <a:endParaRPr sz="1125" b="1">
                        <a:solidFill>
                          <a:srgbClr val="FFFFF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38100" marB="38100" anchor="ctr">
                    <a:solidFill>
                      <a:srgbClr val="294D8F"/>
                    </a:solidFill>
                  </a:tcPr>
                </a:tc>
              </a:tr>
              <a:tr h="473869">
                <a:tc>
                  <a:txBody>
                    <a:bodyPr/>
                    <a:lstStyle/>
                    <a:p>
                      <a:r>
                        <a:rPr sz="940" b="1">
                          <a:solidFill>
                            <a:srgbClr val="294D8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Ta</a:t>
                      </a:r>
                      <a:endParaRPr sz="940" b="1">
                        <a:solidFill>
                          <a:srgbClr val="294D8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/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0.5 / 1.0 µm</a:t>
                      </a:r>
                      <a:endParaRPr sz="94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/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160 W</a:t>
                      </a:r>
                      <a:endParaRPr sz="94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/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20 / 40 min</a:t>
                      </a:r>
                      <a:endParaRPr sz="94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/>
                </a:tc>
              </a:tr>
              <a:tr h="473869">
                <a:tc>
                  <a:txBody>
                    <a:bodyPr/>
                    <a:lstStyle/>
                    <a:p>
                      <a:r>
                        <a:rPr sz="940" b="1">
                          <a:solidFill>
                            <a:srgbClr val="294D8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Cr</a:t>
                      </a:r>
                      <a:endParaRPr sz="940" b="1">
                        <a:solidFill>
                          <a:srgbClr val="294D8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0.5 / 1.0 µm</a:t>
                      </a:r>
                      <a:endParaRPr sz="94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160 W</a:t>
                      </a:r>
                      <a:endParaRPr sz="94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13 / 26 min</a:t>
                      </a:r>
                      <a:endParaRPr sz="94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>
                    <a:solidFill>
                      <a:srgbClr val="F4F7FB"/>
                    </a:solidFill>
                  </a:tcPr>
                </a:tc>
              </a:tr>
              <a:tr h="473869">
                <a:tc>
                  <a:txBody>
                    <a:bodyPr/>
                    <a:lstStyle/>
                    <a:p>
                      <a:r>
                        <a:rPr sz="940" b="1">
                          <a:solidFill>
                            <a:srgbClr val="294D8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Nb</a:t>
                      </a:r>
                      <a:endParaRPr sz="940" b="1">
                        <a:solidFill>
                          <a:srgbClr val="294D8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/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6 µm</a:t>
                      </a:r>
                      <a:endParaRPr sz="94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/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160 W</a:t>
                      </a:r>
                      <a:endParaRPr sz="94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/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4 h</a:t>
                      </a:r>
                      <a:endParaRPr sz="94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/>
                </a:tc>
              </a:tr>
              <a:tr h="473869">
                <a:tc>
                  <a:txBody>
                    <a:bodyPr/>
                    <a:lstStyle/>
                    <a:p>
                      <a:r>
                        <a:rPr sz="940" b="1">
                          <a:solidFill>
                            <a:srgbClr val="294D8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Cu diffusion layer</a:t>
                      </a:r>
                      <a:endParaRPr sz="940" b="1">
                        <a:solidFill>
                          <a:srgbClr val="294D8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2 µm</a:t>
                      </a:r>
                      <a:endParaRPr sz="94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160 W</a:t>
                      </a:r>
                      <a:endParaRPr sz="94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47 min</a:t>
                      </a:r>
                      <a:endParaRPr sz="94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>
                    <a:solidFill>
                      <a:srgbClr val="F4F7FB"/>
                    </a:solidFill>
                  </a:tcPr>
                </a:tc>
              </a:tr>
              <a:tr h="473869">
                <a:tc>
                  <a:txBody>
                    <a:bodyPr/>
                    <a:lstStyle/>
                    <a:p>
                      <a:r>
                        <a:rPr sz="940" b="1">
                          <a:solidFill>
                            <a:srgbClr val="294D8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Sn</a:t>
                      </a:r>
                      <a:endParaRPr sz="940" b="1">
                        <a:solidFill>
                          <a:srgbClr val="294D8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/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3 µm</a:t>
                      </a:r>
                      <a:endParaRPr sz="94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/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25 W</a:t>
                      </a:r>
                      <a:endParaRPr sz="94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/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100 min</a:t>
                      </a:r>
                      <a:endParaRPr sz="94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/>
                </a:tc>
              </a:tr>
              <a:tr h="473869">
                <a:tc>
                  <a:txBody>
                    <a:bodyPr/>
                    <a:lstStyle/>
                    <a:p>
                      <a:r>
                        <a:rPr sz="940" b="1">
                          <a:solidFill>
                            <a:srgbClr val="294D8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High-vacuum anneal</a:t>
                      </a:r>
                      <a:endParaRPr sz="940" b="1">
                        <a:solidFill>
                          <a:srgbClr val="294D8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210 °C × 40 h → 400 °C × 20 h → 700 °C × 50 h</a:t>
                      </a:r>
                      <a:endParaRPr sz="94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—</a:t>
                      </a:r>
                      <a:endParaRPr sz="94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Ramp: 0.5 °C min⁻¹</a:t>
                      </a:r>
                      <a:endParaRPr sz="94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>
                    <a:solidFill>
                      <a:srgbClr val="F4F7FB"/>
                    </a:solidFill>
                  </a:tcPr>
                </a:tc>
              </a:tr>
              <a:tr h="473869">
                <a:tc>
                  <a:txBody>
                    <a:bodyPr/>
                    <a:lstStyle/>
                    <a:p>
                      <a:r>
                        <a:rPr sz="940" b="1">
                          <a:solidFill>
                            <a:srgbClr val="294D8F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Residual bronze removal</a:t>
                      </a:r>
                      <a:endParaRPr sz="940" b="1">
                        <a:solidFill>
                          <a:srgbClr val="294D8F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/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Cold-mounted in epoxy; only the polishing face exposed; H</a:t>
                      </a:r>
                      <a:r>
                        <a:rPr sz="940" baseline="-250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3</a:t>
                      </a:r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PO</a:t>
                      </a:r>
                      <a:r>
                        <a:rPr sz="940" baseline="-250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4</a:t>
                      </a:r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:HNO</a:t>
                      </a:r>
                      <a:r>
                        <a:rPr sz="940" baseline="-250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3</a:t>
                      </a:r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 = 3:1</a:t>
                      </a:r>
                      <a:endParaRPr sz="94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/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—</a:t>
                      </a:r>
                      <a:endParaRPr sz="94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/>
                </a:tc>
                <a:tc>
                  <a:txBody>
                    <a:bodyPr/>
                    <a:lstStyle/>
                    <a:p>
                      <a:r>
                        <a:rPr sz="94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10 min at room temperature; DI water → absolute ethanol → high-purity N</a:t>
                      </a:r>
                      <a:r>
                        <a:rPr sz="940" baseline="-25000">
                          <a:solidFill>
                            <a:srgbClr val="172033"/>
                          </a:solidFill>
                          <a:latin typeface="Times New Roman" panose="02020503050405090304" pitchFamily="18" charset="0"/>
                          <a:ea typeface="Times New Roman" panose="02020503050405090304"/>
                          <a:cs typeface="Times New Roman" panose="02020503050405090304"/>
                          <a:sym typeface="Times New Roman" panose="02020503050405090304" pitchFamily="18" charset="0"/>
                        </a:rPr>
                        <a:t>2</a:t>
                      </a:r>
                      <a:endParaRPr sz="940" baseline="-25000">
                        <a:solidFill>
                          <a:srgbClr val="172033"/>
                        </a:solidFill>
                        <a:latin typeface="Times New Roman" panose="02020503050405090304" pitchFamily="18" charset="0"/>
                        <a:ea typeface="Times New Roman" panose="02020503050405090304"/>
                        <a:cs typeface="Times New Roman" panose="02020503050405090304"/>
                        <a:sym typeface="Times New Roman" panose="02020503050405090304" pitchFamily="18" charset="0"/>
                      </a:endParaRPr>
                    </a:p>
                  </a:txBody>
                  <a:tcPr marL="66675" marR="66675" marT="28575" marB="28575" anchor="ctr"/>
                </a:tc>
              </a:tr>
            </a:tbl>
          </a:graphicData>
        </a:graphic>
      </p:graphicFrame>
      <p:sp>
        <p:nvSpPr>
          <p:cNvPr id="27" name="process-left-cell-0-0"/>
          <p:cNvSpPr>
            <a:spLocks noGrp="1"/>
          </p:cNvSpPr>
          <p:nvPr/>
        </p:nvSpPr>
        <p:spPr>
          <a:xfrm>
            <a:off x="571500" y="1962150"/>
            <a:ext cx="8763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5" b="1">
                <a:solidFill>
                  <a:srgbClr val="FFFFF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015" b="1">
                <a:solidFill>
                  <a:srgbClr val="FFFFF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Stage</a:t>
            </a:r>
            <a:endParaRPr sz="1015" b="1">
              <a:solidFill>
                <a:srgbClr val="FFFFF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28" name="process-left-cell-0-1"/>
          <p:cNvSpPr>
            <a:spLocks noGrp="1"/>
          </p:cNvSpPr>
          <p:nvPr/>
        </p:nvSpPr>
        <p:spPr>
          <a:xfrm>
            <a:off x="1562100" y="1962150"/>
            <a:ext cx="131445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5" b="1">
                <a:solidFill>
                  <a:srgbClr val="FFFFF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015" b="1">
                <a:solidFill>
                  <a:srgbClr val="FFFFF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Material / solution</a:t>
            </a:r>
            <a:endParaRPr sz="1015" b="1">
              <a:solidFill>
                <a:srgbClr val="FFFFF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29" name="process-left-cell-0-2"/>
          <p:cNvSpPr>
            <a:spLocks noGrp="1"/>
          </p:cNvSpPr>
          <p:nvPr/>
        </p:nvSpPr>
        <p:spPr>
          <a:xfrm>
            <a:off x="2990850" y="1962150"/>
            <a:ext cx="21717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5" b="1">
                <a:solidFill>
                  <a:srgbClr val="FFFFF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015" b="1">
                <a:solidFill>
                  <a:srgbClr val="FFFFF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Key parameters</a:t>
            </a:r>
            <a:endParaRPr sz="1015" b="1">
              <a:solidFill>
                <a:srgbClr val="FFFFF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30" name="process-left-cell-0-3"/>
          <p:cNvSpPr>
            <a:spLocks noGrp="1"/>
          </p:cNvSpPr>
          <p:nvPr/>
        </p:nvSpPr>
        <p:spPr>
          <a:xfrm>
            <a:off x="5276850" y="1962150"/>
            <a:ext cx="10668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5" b="1">
                <a:solidFill>
                  <a:srgbClr val="FFFFF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015" b="1">
                <a:solidFill>
                  <a:srgbClr val="FFFFF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Follow-up</a:t>
            </a:r>
            <a:endParaRPr sz="1015" b="1">
              <a:solidFill>
                <a:srgbClr val="FFFFF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31" name="process-left-cell-1-0"/>
          <p:cNvSpPr>
            <a:spLocks noGrp="1"/>
          </p:cNvSpPr>
          <p:nvPr/>
        </p:nvSpPr>
        <p:spPr>
          <a:xfrm>
            <a:off x="571500" y="2486025"/>
            <a:ext cx="8763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2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20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Coupon</a:t>
            </a:r>
            <a:endParaRPr sz="720" b="1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32" name="process-left-cell-1-1"/>
          <p:cNvSpPr>
            <a:spLocks noGrp="1"/>
          </p:cNvSpPr>
          <p:nvPr/>
        </p:nvSpPr>
        <p:spPr>
          <a:xfrm>
            <a:off x="1562100" y="2486025"/>
            <a:ext cx="131445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High-purity OFHC Cu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33" name="process-left-cell-1-2"/>
          <p:cNvSpPr>
            <a:spLocks noGrp="1"/>
          </p:cNvSpPr>
          <p:nvPr/>
        </p:nvSpPr>
        <p:spPr>
          <a:xfrm>
            <a:off x="2990850" y="2486025"/>
            <a:ext cx="21717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10 × 20 × 1.5 mm³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34" name="process-left-cell-1-3"/>
          <p:cNvSpPr>
            <a:spLocks noGrp="1"/>
          </p:cNvSpPr>
          <p:nvPr/>
        </p:nvSpPr>
        <p:spPr>
          <a:xfrm>
            <a:off x="5276850" y="2486025"/>
            <a:ext cx="10668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—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35" name="process-left-cell-2-0"/>
          <p:cNvSpPr>
            <a:spLocks noGrp="1"/>
          </p:cNvSpPr>
          <p:nvPr/>
        </p:nvSpPr>
        <p:spPr>
          <a:xfrm>
            <a:off x="571500" y="3009900"/>
            <a:ext cx="8763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2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20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Electropolishing</a:t>
            </a:r>
            <a:endParaRPr sz="720" b="1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36" name="process-left-cell-2-1"/>
          <p:cNvSpPr>
            <a:spLocks noGrp="1"/>
          </p:cNvSpPr>
          <p:nvPr/>
        </p:nvSpPr>
        <p:spPr>
          <a:xfrm>
            <a:off x="1562100" y="3009900"/>
            <a:ext cx="131445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85 wt.% H</a:t>
            </a:r>
            <a:r>
              <a:rPr lang="en-US" altLang="zh-CN" sz="790" b="0" baseline="-2500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3</a:t>
            </a: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PO</a:t>
            </a:r>
            <a:r>
              <a:rPr lang="en-US" altLang="zh-CN" sz="790" b="0" baseline="-2500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4</a:t>
            </a: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 :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99 wt.% n-butanol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= 55:45 by volume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37" name="process-left-cell-2-2"/>
          <p:cNvSpPr>
            <a:spLocks noGrp="1"/>
          </p:cNvSpPr>
          <p:nvPr/>
        </p:nvSpPr>
        <p:spPr>
          <a:xfrm>
            <a:off x="2990850" y="3009900"/>
            <a:ext cx="21717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OFHC Cu counter-electrode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(sample recorded as cathode)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30–50 mA cm⁻²; 5–10 min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38" name="process-left-cell-2-3"/>
          <p:cNvSpPr>
            <a:spLocks noGrp="1"/>
          </p:cNvSpPr>
          <p:nvPr/>
        </p:nvSpPr>
        <p:spPr>
          <a:xfrm>
            <a:off x="5276850" y="3009900"/>
            <a:ext cx="10668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Rinse with DI water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39" name="process-left-cell-3-0"/>
          <p:cNvSpPr>
            <a:spLocks noGrp="1"/>
          </p:cNvSpPr>
          <p:nvPr/>
        </p:nvSpPr>
        <p:spPr>
          <a:xfrm>
            <a:off x="571500" y="3533775"/>
            <a:ext cx="8763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2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20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Acid passivation</a:t>
            </a:r>
            <a:endParaRPr sz="720" b="1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 algn="l">
              <a:buNone/>
              <a:defRPr sz="72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20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and cleaning</a:t>
            </a:r>
            <a:endParaRPr sz="720" b="1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40" name="process-left-cell-3-1"/>
          <p:cNvSpPr>
            <a:spLocks noGrp="1"/>
          </p:cNvSpPr>
          <p:nvPr/>
        </p:nvSpPr>
        <p:spPr>
          <a:xfrm>
            <a:off x="1562100" y="3533775"/>
            <a:ext cx="131445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Dilute sulfamic acid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41" name="process-left-cell-3-2"/>
          <p:cNvSpPr>
            <a:spLocks noGrp="1"/>
          </p:cNvSpPr>
          <p:nvPr/>
        </p:nvSpPr>
        <p:spPr>
          <a:xfrm>
            <a:off x="2990850" y="3533775"/>
            <a:ext cx="21717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5–10 min at room temperature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15–20 min ultrasonic DI-water cleaning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42" name="process-left-cell-3-3"/>
          <p:cNvSpPr>
            <a:spLocks noGrp="1"/>
          </p:cNvSpPr>
          <p:nvPr/>
        </p:nvSpPr>
        <p:spPr>
          <a:xfrm>
            <a:off x="5276850" y="3533775"/>
            <a:ext cx="10668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Absolute ethanol rinse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High-purity N</a:t>
            </a:r>
            <a:r>
              <a:rPr lang="en-US" altLang="zh-CN" sz="790" b="0" baseline="-2500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2</a:t>
            </a: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 drying</a:t>
            </a:r>
            <a:endParaRPr sz="790" b="0" baseline="-2500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43" name="process-left-cell-4-0"/>
          <p:cNvSpPr>
            <a:spLocks noGrp="1"/>
          </p:cNvSpPr>
          <p:nvPr/>
        </p:nvSpPr>
        <p:spPr>
          <a:xfrm>
            <a:off x="571500" y="4057650"/>
            <a:ext cx="8763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2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20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Targets</a:t>
            </a:r>
            <a:endParaRPr sz="720" b="1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44" name="process-left-cell-4-1"/>
          <p:cNvSpPr>
            <a:spLocks noGrp="1"/>
          </p:cNvSpPr>
          <p:nvPr/>
        </p:nvSpPr>
        <p:spPr>
          <a:xfrm>
            <a:off x="1562100" y="4057650"/>
            <a:ext cx="131445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Circular targets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purity ≥99.95%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45" name="process-left-cell-4-2"/>
          <p:cNvSpPr>
            <a:spLocks noGrp="1"/>
          </p:cNvSpPr>
          <p:nvPr/>
        </p:nvSpPr>
        <p:spPr>
          <a:xfrm>
            <a:off x="2990850" y="4057650"/>
            <a:ext cx="21717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2 in (50.8 mm) diameter; 3 mm thick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46" name="process-left-cell-4-3"/>
          <p:cNvSpPr>
            <a:spLocks noGrp="1"/>
          </p:cNvSpPr>
          <p:nvPr/>
        </p:nvSpPr>
        <p:spPr>
          <a:xfrm>
            <a:off x="5276850" y="4057650"/>
            <a:ext cx="10668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Same specification for all targets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47" name="process-left-cell-5-0"/>
          <p:cNvSpPr>
            <a:spLocks noGrp="1"/>
          </p:cNvSpPr>
          <p:nvPr/>
        </p:nvSpPr>
        <p:spPr>
          <a:xfrm>
            <a:off x="571500" y="4581525"/>
            <a:ext cx="8763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2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20" b="1">
                <a:solidFill>
                  <a:srgbClr val="294D8F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Sputtering</a:t>
            </a:r>
            <a:endParaRPr sz="720" b="1">
              <a:solidFill>
                <a:srgbClr val="294D8F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48" name="process-left-cell-5-1"/>
          <p:cNvSpPr>
            <a:spLocks noGrp="1"/>
          </p:cNvSpPr>
          <p:nvPr/>
        </p:nvSpPr>
        <p:spPr>
          <a:xfrm>
            <a:off x="1562100" y="4581525"/>
            <a:ext cx="131445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Ar 5 sccm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49" name="process-left-cell-5-2"/>
          <p:cNvSpPr>
            <a:spLocks noGrp="1"/>
          </p:cNvSpPr>
          <p:nvPr/>
        </p:nvSpPr>
        <p:spPr>
          <a:xfrm>
            <a:off x="2990850" y="4581525"/>
            <a:ext cx="21717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Base 1 × 10⁻⁵ Pa; working 0.5 Pa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substrate 25 °C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50" name="process-left-cell-5-3"/>
          <p:cNvSpPr>
            <a:spLocks noGrp="1"/>
          </p:cNvSpPr>
          <p:nvPr/>
        </p:nvSpPr>
        <p:spPr>
          <a:xfrm>
            <a:off x="5276850" y="4581525"/>
            <a:ext cx="10668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90" b="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790" b="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Target gap: 8 cm</a:t>
            </a:r>
            <a:endParaRPr sz="790" b="0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60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23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>
              <a:buNone/>
              <a:defRPr sz="2400" b="1">
                <a:solidFill>
                  <a:srgbClr val="294D8F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2400" b="1">
                <a:solidFill>
                  <a:srgbClr val="294D8F"/>
                </a:solidFill>
                <a:latin typeface="Times New Roman" panose="02020503050405090304" pitchFamily="18" charset="0"/>
                <a:cs typeface="Times New Roman" panose="02020503050405090304"/>
                <a:sym typeface="Times New Roman" panose="02020503050405090304" pitchFamily="18" charset="0"/>
              </a:rPr>
              <a:t>Backup: References and Numerical Definitions</a:t>
            </a:r>
            <a:endParaRPr sz="2400" b="1">
              <a:solidFill>
                <a:srgbClr val="294D8F"/>
              </a:solidFill>
              <a:latin typeface="Times New Roman" panose="02020503050405090304" pitchFamily="18" charset="0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type="body" idx="10" hasCustomPrompt="1"/>
          </p:nvPr>
        </p:nvSpPr>
        <p:spPr>
          <a:xfrm>
            <a:off x="704850" y="914400"/>
            <a:ext cx="1076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>
            <a:lvl1pPr marL="400050" indent="-400050">
              <a:lnSpc>
                <a:spcPct val="150000"/>
              </a:lnSpc>
              <a:buFont typeface="+mj-ea"/>
              <a:buAutoNum type="ea1JpnChsDbPeriod"/>
              <a:defRPr sz="2000" b="1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1pPr>
            <a:lvl2pPr marL="971550" indent="-514350">
              <a:lnSpc>
                <a:spcPct val="100000"/>
              </a:lnSpc>
              <a:buClr>
                <a:srgbClr val="12499C"/>
              </a:buClr>
              <a:buFont typeface="+mj-ea"/>
              <a:buAutoNum type="ea1JpnChsDbPeriod"/>
              <a:defRPr sz="1800" b="0">
                <a:solidFill>
                  <a:srgbClr val="002060"/>
                </a:solidFill>
                <a:latin typeface="黑体"/>
                <a:ea typeface="黑体"/>
                <a:cs typeface="黑体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>
              <a:buNone/>
              <a:defRPr sz="1650" b="1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650" b="1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Primary paper, Nb</a:t>
            </a:r>
            <a:r>
              <a:rPr lang="en-US" altLang="zh-CN" sz="1650" b="1" baseline="-2500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3</a:t>
            </a:r>
            <a:r>
              <a:rPr sz="1650" b="1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Sn-on-Cu and bronze-route background, and definitions used in the figures and tables.</a:t>
            </a:r>
            <a:endParaRPr sz="1650" b="1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7" name="backup-tag"/>
          <p:cNvSpPr>
            <a:spLocks noGrp="1"/>
          </p:cNvSpPr>
          <p:nvPr/>
        </p:nvSpPr>
        <p:spPr>
          <a:xfrm>
            <a:off x="10382250" y="952500"/>
            <a:ext cx="10001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75" b="1">
                <a:solidFill>
                  <a:srgbClr val="D55E00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975" b="1">
                <a:solidFill>
                  <a:srgbClr val="D55E00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BACKUP</a:t>
            </a:r>
            <a:endParaRPr sz="975" b="1">
              <a:solidFill>
                <a:srgbClr val="D55E00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8" name="refs-left"/>
          <p:cNvSpPr>
            <a:spLocks noGrp="1"/>
          </p:cNvSpPr>
          <p:nvPr/>
        </p:nvSpPr>
        <p:spPr>
          <a:xfrm>
            <a:off x="781050" y="1619250"/>
            <a:ext cx="5010150" cy="3048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buNone/>
              <a:defRPr sz="1275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75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1. Zhang, B. et al. Supercond. Sci. Technol. 39, 075033 (2026). DOI: 10.1088/1361-6668/ae787f.</a:t>
            </a:r>
            <a:endParaRPr sz="1275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endParaRPr sz="1275"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>
              <a:buNone/>
              <a:defRPr sz="1275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75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2. Ilyina, E. A. et al. Supercond. Sci. Technol. 32, 035002 (2019). DOI: 10.1088/1361-6668/aaf61f.</a:t>
            </a:r>
            <a:endParaRPr sz="1275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endParaRPr sz="1275"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>
              <a:buNone/>
              <a:defRPr sz="1275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75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3. Posen, S. &amp; Liepe, M. Phys. Rev. ST Accel. Beams 17, 112001 (2014). DOI: 10.1103/PhysRevSTAB.17.112001.</a:t>
            </a:r>
            <a:endParaRPr sz="1275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9" name="refs-divider"/>
          <p:cNvSpPr>
            <a:spLocks noGrp="1"/>
          </p:cNvSpPr>
          <p:nvPr/>
        </p:nvSpPr>
        <p:spPr>
          <a:xfrm>
            <a:off x="6019800" y="1676400"/>
            <a:ext cx="28575" cy="2990850"/>
          </a:xfrm>
          <a:prstGeom prst="rect">
            <a:avLst/>
          </a:prstGeom>
          <a:solidFill>
            <a:srgbClr val="DDE3EC"/>
          </a:solidFill>
          <a:ln w="0">
            <a:solidFill>
              <a:srgbClr val="DDE3EC"/>
            </a:solidFill>
            <a:prstDash val="solid"/>
          </a:ln>
        </p:spPr>
        <p:txBody>
          <a:bodyPr/>
          <a:lstStyle/>
          <a:p/>
        </p:txBody>
      </p:sp>
      <p:sp>
        <p:nvSpPr>
          <p:cNvPr id="10" name="refs-right"/>
          <p:cNvSpPr>
            <a:spLocks noGrp="1"/>
          </p:cNvSpPr>
          <p:nvPr/>
        </p:nvSpPr>
        <p:spPr>
          <a:xfrm>
            <a:off x="6286500" y="1619250"/>
            <a:ext cx="5067300" cy="3048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>
              <a:buNone/>
              <a:defRPr sz="120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0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4. Lu, M. et al. Chinese Phys. Lett. 39, 115201 (2022).</a:t>
            </a:r>
            <a:endParaRPr sz="1275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>
              <a:defRPr sz="1200"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00"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DOI: 10.1088/0256-307X/39/11/115201.</a:t>
            </a:r>
            <a:endParaRPr sz="1275"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>
              <a:buNone/>
              <a:defRPr sz="1275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endParaRPr sz="1275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>
              <a:defRPr sz="1200"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00"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5. Godeke, A. Nb</a:t>
            </a:r>
            <a:r>
              <a:rPr lang="en-US" altLang="zh-CN" sz="1200" baseline="-25000"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3</a:t>
            </a:r>
            <a:r>
              <a:rPr sz="1200"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Sn properties review. OSTI 898943.</a:t>
            </a:r>
            <a:endParaRPr sz="1275"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>
              <a:buNone/>
              <a:defRPr sz="1275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endParaRPr sz="1275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>
              <a:buNone/>
              <a:defRPr sz="120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0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6. Yamanaka, M. et al. Phys. Rev. Accel. Beams 29, 033101 (2026). DOI: 10.1103/1jh5-65xh.</a:t>
            </a:r>
            <a:endParaRPr sz="1275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>
              <a:buNone/>
              <a:defRPr sz="1275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endParaRPr sz="1275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>
              <a:buNone/>
              <a:defRPr sz="1200">
                <a:solidFill>
                  <a:srgbClr val="172033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00">
                <a:solidFill>
                  <a:srgbClr val="172033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7. Dong Peng. Fourth National Accelerator SRF Technology Conference report, pp. 16, 20–21.</a:t>
            </a:r>
            <a:endParaRPr sz="1275">
              <a:solidFill>
                <a:srgbClr val="172033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1" name="defs-rule"/>
          <p:cNvSpPr>
            <a:spLocks noGrp="1"/>
          </p:cNvSpPr>
          <p:nvPr/>
        </p:nvSpPr>
        <p:spPr>
          <a:xfrm>
            <a:off x="781050" y="4857750"/>
            <a:ext cx="10572750" cy="28575"/>
          </a:xfrm>
          <a:prstGeom prst="rect">
            <a:avLst/>
          </a:prstGeom>
          <a:solidFill>
            <a:srgbClr val="325FAF"/>
          </a:solidFill>
          <a:ln w="0">
            <a:solidFill>
              <a:srgbClr val="325FAF"/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defs"/>
          <p:cNvSpPr>
            <a:spLocks noGrp="1"/>
          </p:cNvSpPr>
          <p:nvPr/>
        </p:nvSpPr>
        <p:spPr>
          <a:xfrm>
            <a:off x="819150" y="4991100"/>
            <a:ext cx="104965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>
              <a:buNone/>
              <a:defRPr sz="1275">
                <a:solidFill>
                  <a:srgbClr val="66708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75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Definitions</a:t>
            </a:r>
            <a:endParaRPr sz="1165">
              <a:solidFill>
                <a:srgbClr val="667085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>
              <a:buNone/>
              <a:defRPr sz="1275">
                <a:solidFill>
                  <a:srgbClr val="66708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75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T</a:t>
            </a:r>
            <a:r>
              <a:rPr sz="1275" baseline="-25000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c,onset</a:t>
            </a:r>
            <a:r>
              <a:rPr sz="1275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: onset temperature.  ΔT</a:t>
            </a:r>
            <a:r>
              <a:rPr sz="1275" baseline="-25000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</a:t>
            </a:r>
            <a:r>
              <a:rPr sz="1275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: transition width.  L</a:t>
            </a:r>
            <a:r>
              <a:rPr sz="1275" baseline="-25000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c3</a:t>
            </a:r>
            <a:r>
              <a:rPr sz="1275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: load at complete film failure.</a:t>
            </a:r>
            <a:endParaRPr sz="1165">
              <a:solidFill>
                <a:srgbClr val="667085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  <a:p>
            <a:pPr>
              <a:buNone/>
              <a:defRPr sz="1275">
                <a:solidFill>
                  <a:srgbClr val="66708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1275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*For Ta 0.5 µm and no barrier, the paper estimates transition widths relative to the Nb transition at 9.2 K.</a:t>
            </a:r>
            <a:endParaRPr sz="1165">
              <a:solidFill>
                <a:srgbClr val="667085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3" name="visible-source"/>
          <p:cNvSpPr>
            <a:spLocks noGrp="1"/>
          </p:cNvSpPr>
          <p:nvPr/>
        </p:nvSpPr>
        <p:spPr>
          <a:xfrm>
            <a:off x="742950" y="6134100"/>
            <a:ext cx="10382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Autofit/>
          </a:bodyPr>
          <a:lstStyle/>
          <a:p>
            <a:pPr>
              <a:buNone/>
              <a:defRPr sz="825" i="1">
                <a:solidFill>
                  <a:srgbClr val="667085"/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defRPr>
            </a:pPr>
            <a:r>
              <a:rPr sz="825" i="1">
                <a:solidFill>
                  <a:srgbClr val="667085"/>
                </a:solidFill>
                <a:latin typeface="Times New Roman" panose="02020503050405090304" pitchFamily="18" charset="0"/>
                <a:ea typeface="Times New Roman" panose="02020503050405090304"/>
                <a:cs typeface="Times New Roman" panose="02020503050405090304"/>
                <a:sym typeface="Times New Roman" panose="02020503050405090304" pitchFamily="18" charset="0"/>
              </a:rPr>
              <a:t>Background and figure sources are listed in the notes of the relevant slides.</a:t>
            </a:r>
            <a:endParaRPr sz="915" i="1">
              <a:solidFill>
                <a:srgbClr val="667085"/>
              </a:solidFill>
              <a:latin typeface="Times New Roman" panose="02020503050405090304" pitchFamily="18" charset="0"/>
              <a:ea typeface="Times New Roman" panose="02020503050405090304"/>
              <a:cs typeface="Times New Roman" panose="02020503050405090304"/>
              <a:sym typeface="Times New Roman" panose="02020503050405090304" pitchFamily="18" charset="0"/>
            </a:endParaRPr>
          </a:p>
        </p:txBody>
      </p:sp>
      <p:sp>
        <p:nvSpPr>
          <p:cNvPr id="14" name="Added page number"/>
          <p:cNvSpPr txBox="1"/>
          <p:nvPr/>
        </p:nvSpPr>
        <p:spPr>
          <a:xfrm>
            <a:off x="11475720" y="6519672"/>
            <a:ext cx="393192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1600">
                <a:solidFill>
                  <a:srgbClr val="FFFFFF"/>
                </a:solidFill>
                <a:latin typeface="Times New Roman" panose="02020503050405090304"/>
              </a:rPr>
              <a:t>24</a:t>
            </a:r>
            <a:endParaRPr sz="1600">
              <a:solidFill>
                <a:srgbClr val="FFFFFF"/>
              </a:solidFill>
              <a:latin typeface="Times New Roman" panose="020205030504050903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主题2">
  <a:themeElements>
    <a:clrScheme name="自定义 10">
      <a:dk1>
        <a:srgbClr val="325FAF"/>
      </a:dk1>
      <a:lt1>
        <a:sysClr val="window" lastClr="FFFFFF"/>
      </a:lt1>
      <a:dk2>
        <a:srgbClr val="294D8F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EGEE_Template (2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自定义 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主题2">
  <a:themeElements>
    <a:clrScheme name="自定义 10">
      <a:dk1>
        <a:srgbClr val="325FAF"/>
      </a:dk1>
      <a:lt1>
        <a:sysClr val="window" lastClr="FFFFFF"/>
      </a:lt1>
      <a:dk2>
        <a:srgbClr val="294D8F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EGEE_Template (2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自定义 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主题2">
  <a:themeElements>
    <a:clrScheme name="自定义 10">
      <a:dk1>
        <a:srgbClr val="325FAF"/>
      </a:dk1>
      <a:lt1>
        <a:sysClr val="window" lastClr="FFFFFF"/>
      </a:lt1>
      <a:dk2>
        <a:srgbClr val="294D8F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EGEE_Template (2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自定义 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12700</Words>
  <Application>WPS 演示</Application>
  <PresentationFormat>宽屏</PresentationFormat>
  <Paragraphs>843</Paragraphs>
  <Slides>24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44" baseType="lpstr">
      <vt:lpstr>Arial</vt:lpstr>
      <vt:lpstr>宋体</vt:lpstr>
      <vt:lpstr>Wingdings</vt:lpstr>
      <vt:lpstr>Arial</vt:lpstr>
      <vt:lpstr>Arial Narrow</vt:lpstr>
      <vt:lpstr>Wingdings</vt:lpstr>
      <vt:lpstr>Times New Roman</vt:lpstr>
      <vt:lpstr>黑体</vt:lpstr>
      <vt:lpstr>汉仪中黑KW</vt:lpstr>
      <vt:lpstr>Times New Roman</vt:lpstr>
      <vt:lpstr>微软雅黑</vt:lpstr>
      <vt:lpstr>方正雅意黑 GB18030L2</vt:lpstr>
      <vt:lpstr>宋体</vt:lpstr>
      <vt:lpstr>Arial Unicode MS</vt:lpstr>
      <vt:lpstr>汉仪书宋二KW</vt:lpstr>
      <vt:lpstr>Calibri</vt:lpstr>
      <vt:lpstr>Helvetica Neue</vt:lpstr>
      <vt:lpstr>宋体-简</vt:lpstr>
      <vt:lpstr>1_主题2</vt:lpstr>
      <vt:lpstr>2_主题2</vt:lpstr>
      <vt:lpstr>Study on the synergistic optimization of material and thickness of diffusion barrier layer based on copper-based Nb3Sn film by bronze method</vt:lpstr>
      <vt:lpstr>Outline</vt:lpstr>
      <vt:lpstr>Nb3Sn and Cu Combine RF and Thermal Functions</vt:lpstr>
      <vt:lpstr>Why the Bronze Route Works on Cu</vt:lpstr>
      <vt:lpstr>First Attempt: A Sn-Rich Bronze Layer</vt:lpstr>
      <vt:lpstr>Diffusion Barriers May Limit Cu/Sn Transport</vt:lpstr>
      <vt:lpstr>Revised Route: Added Cu/Sn Layers and a Barrier</vt:lpstr>
      <vt:lpstr>Why Optimize Barrier Material and Thickness?</vt:lpstr>
      <vt:lpstr>Outline</vt:lpstr>
      <vt:lpstr>Experimental Information and Parametern</vt:lpstr>
      <vt:lpstr>Outline</vt:lpstr>
      <vt:lpstr>Cr Retains Narrow Transitions at Both Thicknesses</vt:lpstr>
      <vt:lpstr>XRD Detects Nb3Sn Without Competing Nb–Sn Phases</vt:lpstr>
      <vt:lpstr>Cr and Ta Show Opposite Layer-Thickness Trends</vt:lpstr>
      <vt:lpstr>Barrier Layers Suppress Sn Diffusion Toward Cu</vt:lpstr>
      <vt:lpstr>Cr 0.5 µm Gives the Densest Surface in This Set</vt:lpstr>
      <vt:lpstr>Adhesion Is Similar Across All Five Samples</vt:lpstr>
      <vt:lpstr>Outline</vt:lpstr>
      <vt:lpstr>Diffusion Barriers Support Nb3Sn Growth on Cu</vt:lpstr>
      <vt:lpstr>Cavity Coating Starts with Cu Coupon Tests</vt:lpstr>
      <vt:lpstr>Thank You</vt:lpstr>
      <vt:lpstr>Backup: Complete Surface SEM and EDS Evidence</vt:lpstr>
      <vt:lpstr>Backup: Complete Process Parameters</vt:lpstr>
      <vt:lpstr>Backup: References and Numerical Definitions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♚Yesterday Once Over♚</cp:lastModifiedBy>
  <cp:revision>23</cp:revision>
  <dcterms:created xsi:type="dcterms:W3CDTF">2026-09-22T07:15:02Z</dcterms:created>
  <dcterms:modified xsi:type="dcterms:W3CDTF">2026-09-22T07:15:02Z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2052-12.1.28496.28496</vt:lpwstr>
  </property>
  <property fmtid="{D5CDD505-2E9C-101B-9397-08002B2CF9AE}" pid="3" name="ICV">
    <vt:lpwstr>E7818D4E2C1410083D2BA06AEBAEFC7A_42</vt:lpwstr>
  </property>
</Properties>
</file>