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2"/>
  </p:notesMasterIdLst>
  <p:sldIdLst>
    <p:sldId id="256" r:id="rId4"/>
    <p:sldId id="5293" r:id="rId5"/>
    <p:sldId id="5294" r:id="rId6"/>
    <p:sldId id="5300" r:id="rId7"/>
    <p:sldId id="5285" r:id="rId8"/>
    <p:sldId id="5275" r:id="rId9"/>
    <p:sldId id="5298" r:id="rId10"/>
    <p:sldId id="5274" r:id="rId11"/>
    <p:sldId id="5299" r:id="rId12"/>
    <p:sldId id="5284" r:id="rId13"/>
    <p:sldId id="5296" r:id="rId14"/>
    <p:sldId id="360" r:id="rId15"/>
    <p:sldId id="258" r:id="rId16"/>
    <p:sldId id="5303" r:id="rId17"/>
    <p:sldId id="5304" r:id="rId18"/>
    <p:sldId id="257" r:id="rId19"/>
    <p:sldId id="5286" r:id="rId20"/>
    <p:sldId id="5295" r:id="rId21"/>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22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00" y="0"/>
            <a:ext cx="2943225" cy="496888"/>
          </a:xfrm>
          <a:prstGeom prst="rect">
            <a:avLst/>
          </a:prstGeom>
        </p:spPr>
        <p:txBody>
          <a:bodyPr vert="horz" lIns="91440" tIns="45720" rIns="91440" bIns="45720" rtlCol="0"/>
          <a:lstStyle>
            <a:lvl1pPr algn="r">
              <a:defRPr sz="1200"/>
            </a:lvl1pPr>
          </a:lstStyle>
          <a:p>
            <a:fld id="{3CD08376-9A49-4CC4-B263-E2203B053137}" type="datetimeFigureOut">
              <a:rPr lang="en-GB" smtClean="0"/>
              <a:t>15/10/2025</a:t>
            </a:fld>
            <a:endParaRPr lang="en-GB"/>
          </a:p>
        </p:txBody>
      </p:sp>
      <p:sp>
        <p:nvSpPr>
          <p:cNvPr id="4" name="Slide Image Placeholder 3"/>
          <p:cNvSpPr>
            <a:spLocks noGrp="1" noRot="1" noChangeAspect="1"/>
          </p:cNvSpPr>
          <p:nvPr>
            <p:ph type="sldImg" idx="2"/>
          </p:nvPr>
        </p:nvSpPr>
        <p:spPr>
          <a:xfrm>
            <a:off x="419100" y="1241425"/>
            <a:ext cx="5954713"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4013"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3225"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100" y="9428163"/>
            <a:ext cx="2943225" cy="496887"/>
          </a:xfrm>
          <a:prstGeom prst="rect">
            <a:avLst/>
          </a:prstGeom>
        </p:spPr>
        <p:txBody>
          <a:bodyPr vert="horz" lIns="91440" tIns="45720" rIns="91440" bIns="45720" rtlCol="0" anchor="b"/>
          <a:lstStyle>
            <a:lvl1pPr algn="r">
              <a:defRPr sz="1200"/>
            </a:lvl1pPr>
          </a:lstStyle>
          <a:p>
            <a:fld id="{F580247F-F662-4742-8E76-E4D58C89208B}" type="slidenum">
              <a:rPr lang="en-GB" smtClean="0"/>
              <a:t>‹#›</a:t>
            </a:fld>
            <a:endParaRPr lang="en-GB"/>
          </a:p>
        </p:txBody>
      </p:sp>
    </p:spTree>
    <p:extLst>
      <p:ext uri="{BB962C8B-B14F-4D97-AF65-F5344CB8AC3E}">
        <p14:creationId xmlns:p14="http://schemas.microsoft.com/office/powerpoint/2010/main" val="496827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80247F-F662-4742-8E76-E4D58C89208B}" type="slidenum">
              <a:rPr lang="en-GB" smtClean="0"/>
              <a:t>1</a:t>
            </a:fld>
            <a:endParaRPr lang="en-GB"/>
          </a:p>
        </p:txBody>
      </p:sp>
    </p:spTree>
    <p:extLst>
      <p:ext uri="{BB962C8B-B14F-4D97-AF65-F5344CB8AC3E}">
        <p14:creationId xmlns:p14="http://schemas.microsoft.com/office/powerpoint/2010/main" val="42080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38F20-BAFB-1E39-6C50-09530A3A3D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0EBCA-F849-E6F7-1E66-216FCACBEC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0D089-5A84-358C-CAF2-B0EA56AAA0A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DEA147-FB33-AC5A-F5A0-83D58E4D8B9D}"/>
              </a:ext>
            </a:extLst>
          </p:cNvPr>
          <p:cNvSpPr>
            <a:spLocks noGrp="1"/>
          </p:cNvSpPr>
          <p:nvPr>
            <p:ph type="sldNum" sz="quarter" idx="5"/>
          </p:nvPr>
        </p:nvSpPr>
        <p:spPr/>
        <p:txBody>
          <a:bodyPr/>
          <a:lstStyle/>
          <a:p>
            <a:fld id="{F580247F-F662-4742-8E76-E4D58C89208B}" type="slidenum">
              <a:rPr lang="en-GB" smtClean="0"/>
              <a:t>2</a:t>
            </a:fld>
            <a:endParaRPr lang="en-GB"/>
          </a:p>
        </p:txBody>
      </p:sp>
    </p:spTree>
    <p:extLst>
      <p:ext uri="{BB962C8B-B14F-4D97-AF65-F5344CB8AC3E}">
        <p14:creationId xmlns:p14="http://schemas.microsoft.com/office/powerpoint/2010/main" val="1811682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80247F-F662-4742-8E76-E4D58C89208B}" type="slidenum">
              <a:rPr lang="en-GB" smtClean="0"/>
              <a:t>15</a:t>
            </a:fld>
            <a:endParaRPr lang="en-GB"/>
          </a:p>
        </p:txBody>
      </p:sp>
    </p:spTree>
    <p:extLst>
      <p:ext uri="{BB962C8B-B14F-4D97-AF65-F5344CB8AC3E}">
        <p14:creationId xmlns:p14="http://schemas.microsoft.com/office/powerpoint/2010/main" val="292134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887A2-D19D-1172-1090-7C5B5EC819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FA40FE-C27C-9C13-3E8D-653BD72937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C37F19-0690-44A4-25F8-CB9D30298021}"/>
              </a:ext>
            </a:extLst>
          </p:cNvPr>
          <p:cNvSpPr>
            <a:spLocks noGrp="1"/>
          </p:cNvSpPr>
          <p:nvPr>
            <p:ph type="dt" sz="half" idx="10"/>
          </p:nvPr>
        </p:nvSpPr>
        <p:spPr/>
        <p:txBody>
          <a:bodyPr/>
          <a:lstStyle/>
          <a:p>
            <a:fld id="{FE9B0D65-11D6-4073-9FDE-937B6CBD4563}" type="datetime1">
              <a:rPr lang="en-GB" smtClean="0"/>
              <a:t>15/10/2025</a:t>
            </a:fld>
            <a:endParaRPr lang="en-GB"/>
          </a:p>
        </p:txBody>
      </p:sp>
      <p:sp>
        <p:nvSpPr>
          <p:cNvPr id="5" name="Footer Placeholder 4">
            <a:extLst>
              <a:ext uri="{FF2B5EF4-FFF2-40B4-BE49-F238E27FC236}">
                <a16:creationId xmlns:a16="http://schemas.microsoft.com/office/drawing/2014/main" id="{FD56A71F-1410-2C8B-2684-7970BA8E27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52FEF5-861B-F92F-EA0D-3A759E614245}"/>
              </a:ext>
            </a:extLst>
          </p:cNvPr>
          <p:cNvSpPr>
            <a:spLocks noGrp="1"/>
          </p:cNvSpPr>
          <p:nvPr>
            <p:ph type="sldNum" sz="quarter" idx="12"/>
          </p:nvPr>
        </p:nvSpPr>
        <p:spPr/>
        <p:txBody>
          <a:bodyPr/>
          <a:lstStyle/>
          <a:p>
            <a:fld id="{8E12799E-0F5C-4263-A5BE-5536D2806C90}" type="slidenum">
              <a:rPr lang="en-GB" smtClean="0"/>
              <a:t>‹#›</a:t>
            </a:fld>
            <a:endParaRPr lang="en-GB"/>
          </a:p>
        </p:txBody>
      </p:sp>
    </p:spTree>
    <p:extLst>
      <p:ext uri="{BB962C8B-B14F-4D97-AF65-F5344CB8AC3E}">
        <p14:creationId xmlns:p14="http://schemas.microsoft.com/office/powerpoint/2010/main" val="1920557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F18F9-4D01-D97C-5441-49FC8C148F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5B83EA-D26E-2059-1ADC-921054D028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FE017F-F440-1D3D-B6CF-CC2F4DB81489}"/>
              </a:ext>
            </a:extLst>
          </p:cNvPr>
          <p:cNvSpPr>
            <a:spLocks noGrp="1"/>
          </p:cNvSpPr>
          <p:nvPr>
            <p:ph type="dt" sz="half" idx="10"/>
          </p:nvPr>
        </p:nvSpPr>
        <p:spPr/>
        <p:txBody>
          <a:bodyPr/>
          <a:lstStyle/>
          <a:p>
            <a:fld id="{5E381D57-EAC6-44A0-A674-1B9C2C6A2574}" type="datetime1">
              <a:rPr lang="en-GB" smtClean="0"/>
              <a:t>15/10/2025</a:t>
            </a:fld>
            <a:endParaRPr lang="en-GB"/>
          </a:p>
        </p:txBody>
      </p:sp>
      <p:sp>
        <p:nvSpPr>
          <p:cNvPr id="5" name="Footer Placeholder 4">
            <a:extLst>
              <a:ext uri="{FF2B5EF4-FFF2-40B4-BE49-F238E27FC236}">
                <a16:creationId xmlns:a16="http://schemas.microsoft.com/office/drawing/2014/main" id="{41550B76-6817-436F-F24B-24E63DD9C5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AF6AC3-8104-ABB5-AA3B-2D058C94138E}"/>
              </a:ext>
            </a:extLst>
          </p:cNvPr>
          <p:cNvSpPr>
            <a:spLocks noGrp="1"/>
          </p:cNvSpPr>
          <p:nvPr>
            <p:ph type="sldNum" sz="quarter" idx="12"/>
          </p:nvPr>
        </p:nvSpPr>
        <p:spPr/>
        <p:txBody>
          <a:bodyPr/>
          <a:lstStyle/>
          <a:p>
            <a:fld id="{8E12799E-0F5C-4263-A5BE-5536D2806C90}" type="slidenum">
              <a:rPr lang="en-GB" smtClean="0"/>
              <a:t>‹#›</a:t>
            </a:fld>
            <a:endParaRPr lang="en-GB"/>
          </a:p>
        </p:txBody>
      </p:sp>
    </p:spTree>
    <p:extLst>
      <p:ext uri="{BB962C8B-B14F-4D97-AF65-F5344CB8AC3E}">
        <p14:creationId xmlns:p14="http://schemas.microsoft.com/office/powerpoint/2010/main" val="105860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8E58A2-98BB-5F1E-E889-3604AD8EA2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52699E-8E9C-694D-EC42-5910B2E269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E218CC-D5F3-D71E-146D-E72FD53AE16A}"/>
              </a:ext>
            </a:extLst>
          </p:cNvPr>
          <p:cNvSpPr>
            <a:spLocks noGrp="1"/>
          </p:cNvSpPr>
          <p:nvPr>
            <p:ph type="dt" sz="half" idx="10"/>
          </p:nvPr>
        </p:nvSpPr>
        <p:spPr/>
        <p:txBody>
          <a:bodyPr/>
          <a:lstStyle/>
          <a:p>
            <a:fld id="{DB578227-4343-497F-AD58-324BC19AFB6B}" type="datetime1">
              <a:rPr lang="en-GB" smtClean="0"/>
              <a:t>15/10/2025</a:t>
            </a:fld>
            <a:endParaRPr lang="en-GB"/>
          </a:p>
        </p:txBody>
      </p:sp>
      <p:sp>
        <p:nvSpPr>
          <p:cNvPr id="5" name="Footer Placeholder 4">
            <a:extLst>
              <a:ext uri="{FF2B5EF4-FFF2-40B4-BE49-F238E27FC236}">
                <a16:creationId xmlns:a16="http://schemas.microsoft.com/office/drawing/2014/main" id="{29DFA31C-9E3E-4E1E-7F7D-8C5C26C8C5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E19BB4-7652-F274-6A11-48CF707BD16F}"/>
              </a:ext>
            </a:extLst>
          </p:cNvPr>
          <p:cNvSpPr>
            <a:spLocks noGrp="1"/>
          </p:cNvSpPr>
          <p:nvPr>
            <p:ph type="sldNum" sz="quarter" idx="12"/>
          </p:nvPr>
        </p:nvSpPr>
        <p:spPr/>
        <p:txBody>
          <a:bodyPr/>
          <a:lstStyle/>
          <a:p>
            <a:fld id="{8E12799E-0F5C-4263-A5BE-5536D2806C90}" type="slidenum">
              <a:rPr lang="en-GB" smtClean="0"/>
              <a:t>‹#›</a:t>
            </a:fld>
            <a:endParaRPr lang="en-GB"/>
          </a:p>
        </p:txBody>
      </p:sp>
    </p:spTree>
    <p:extLst>
      <p:ext uri="{BB962C8B-B14F-4D97-AF65-F5344CB8AC3E}">
        <p14:creationId xmlns:p14="http://schemas.microsoft.com/office/powerpoint/2010/main" val="3566523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0E4-798C-6C14-6517-5116FA311B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D3F0823-5917-FF6D-622D-A81E12A8D2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A79759-F5A5-644F-917B-80CB1FE8ED93}"/>
              </a:ext>
            </a:extLst>
          </p:cNvPr>
          <p:cNvSpPr>
            <a:spLocks noGrp="1"/>
          </p:cNvSpPr>
          <p:nvPr>
            <p:ph type="dt" sz="half" idx="10"/>
          </p:nvPr>
        </p:nvSpPr>
        <p:spPr/>
        <p:txBody>
          <a:bodyPr/>
          <a:lstStyle/>
          <a:p>
            <a:fld id="{E63E7FDF-1E6E-4ECE-AE4D-5D4E284786A8}" type="datetime1">
              <a:rPr lang="en-GB" smtClean="0"/>
              <a:t>15/10/2025</a:t>
            </a:fld>
            <a:endParaRPr lang="en-GB"/>
          </a:p>
        </p:txBody>
      </p:sp>
      <p:sp>
        <p:nvSpPr>
          <p:cNvPr id="5" name="Footer Placeholder 4">
            <a:extLst>
              <a:ext uri="{FF2B5EF4-FFF2-40B4-BE49-F238E27FC236}">
                <a16:creationId xmlns:a16="http://schemas.microsoft.com/office/drawing/2014/main" id="{DB0488A1-41C2-5DDC-2E49-AAA6918817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8A2D4-531C-2962-CC37-57727DE3A4FA}"/>
              </a:ext>
            </a:extLst>
          </p:cNvPr>
          <p:cNvSpPr>
            <a:spLocks noGrp="1"/>
          </p:cNvSpPr>
          <p:nvPr>
            <p:ph type="sldNum" sz="quarter" idx="12"/>
          </p:nvPr>
        </p:nvSpPr>
        <p:spPr/>
        <p:txBody>
          <a:bodyPr/>
          <a:lstStyle/>
          <a:p>
            <a:fld id="{36D29DBC-057E-4A3F-8308-90B63D74C19A}" type="slidenum">
              <a:rPr lang="en-GB" smtClean="0"/>
              <a:t>‹#›</a:t>
            </a:fld>
            <a:endParaRPr lang="en-GB"/>
          </a:p>
        </p:txBody>
      </p:sp>
    </p:spTree>
    <p:extLst>
      <p:ext uri="{BB962C8B-B14F-4D97-AF65-F5344CB8AC3E}">
        <p14:creationId xmlns:p14="http://schemas.microsoft.com/office/powerpoint/2010/main" val="1555438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B5584-A368-62DE-C7B8-C9678BDC43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EA96F0-AC94-A233-DEE9-107AF60008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2AC0DB-5526-FE60-0DB4-1CBA659FC7E1}"/>
              </a:ext>
            </a:extLst>
          </p:cNvPr>
          <p:cNvSpPr>
            <a:spLocks noGrp="1"/>
          </p:cNvSpPr>
          <p:nvPr>
            <p:ph type="dt" sz="half" idx="10"/>
          </p:nvPr>
        </p:nvSpPr>
        <p:spPr/>
        <p:txBody>
          <a:bodyPr/>
          <a:lstStyle/>
          <a:p>
            <a:fld id="{CB3832AA-D358-46A5-8FB1-01D3D4E10DB6}" type="datetime1">
              <a:rPr lang="en-GB" smtClean="0"/>
              <a:t>15/10/2025</a:t>
            </a:fld>
            <a:endParaRPr lang="en-GB"/>
          </a:p>
        </p:txBody>
      </p:sp>
      <p:sp>
        <p:nvSpPr>
          <p:cNvPr id="5" name="Footer Placeholder 4">
            <a:extLst>
              <a:ext uri="{FF2B5EF4-FFF2-40B4-BE49-F238E27FC236}">
                <a16:creationId xmlns:a16="http://schemas.microsoft.com/office/drawing/2014/main" id="{F185777D-5B53-1312-CC2F-2ECF571152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0FD889-5C29-A7C2-A081-3B978A9BC118}"/>
              </a:ext>
            </a:extLst>
          </p:cNvPr>
          <p:cNvSpPr>
            <a:spLocks noGrp="1"/>
          </p:cNvSpPr>
          <p:nvPr>
            <p:ph type="sldNum" sz="quarter" idx="12"/>
          </p:nvPr>
        </p:nvSpPr>
        <p:spPr/>
        <p:txBody>
          <a:bodyPr/>
          <a:lstStyle/>
          <a:p>
            <a:fld id="{36D29DBC-057E-4A3F-8308-90B63D74C19A}" type="slidenum">
              <a:rPr lang="en-GB" smtClean="0"/>
              <a:t>‹#›</a:t>
            </a:fld>
            <a:endParaRPr lang="en-GB"/>
          </a:p>
        </p:txBody>
      </p:sp>
    </p:spTree>
    <p:extLst>
      <p:ext uri="{BB962C8B-B14F-4D97-AF65-F5344CB8AC3E}">
        <p14:creationId xmlns:p14="http://schemas.microsoft.com/office/powerpoint/2010/main" val="1357595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B5F58-68C8-7871-9735-48AE1CC9CE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17072D-83D6-FDB0-E487-3FCB4DCAB2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8FD438-86F2-BBED-952A-85295CC5D602}"/>
              </a:ext>
            </a:extLst>
          </p:cNvPr>
          <p:cNvSpPr>
            <a:spLocks noGrp="1"/>
          </p:cNvSpPr>
          <p:nvPr>
            <p:ph type="dt" sz="half" idx="10"/>
          </p:nvPr>
        </p:nvSpPr>
        <p:spPr/>
        <p:txBody>
          <a:bodyPr/>
          <a:lstStyle/>
          <a:p>
            <a:fld id="{A33FAA44-C4AC-40BE-AFDB-65AB984C2675}" type="datetime1">
              <a:rPr lang="en-GB" smtClean="0"/>
              <a:t>15/10/2025</a:t>
            </a:fld>
            <a:endParaRPr lang="en-GB"/>
          </a:p>
        </p:txBody>
      </p:sp>
      <p:sp>
        <p:nvSpPr>
          <p:cNvPr id="5" name="Footer Placeholder 4">
            <a:extLst>
              <a:ext uri="{FF2B5EF4-FFF2-40B4-BE49-F238E27FC236}">
                <a16:creationId xmlns:a16="http://schemas.microsoft.com/office/drawing/2014/main" id="{16491065-744A-5828-0665-3054B7EDBC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A628BE-F59B-BA22-4444-2BF10FF62EFA}"/>
              </a:ext>
            </a:extLst>
          </p:cNvPr>
          <p:cNvSpPr>
            <a:spLocks noGrp="1"/>
          </p:cNvSpPr>
          <p:nvPr>
            <p:ph type="sldNum" sz="quarter" idx="12"/>
          </p:nvPr>
        </p:nvSpPr>
        <p:spPr/>
        <p:txBody>
          <a:bodyPr/>
          <a:lstStyle/>
          <a:p>
            <a:fld id="{36D29DBC-057E-4A3F-8308-90B63D74C19A}" type="slidenum">
              <a:rPr lang="en-GB" smtClean="0"/>
              <a:t>‹#›</a:t>
            </a:fld>
            <a:endParaRPr lang="en-GB"/>
          </a:p>
        </p:txBody>
      </p:sp>
    </p:spTree>
    <p:extLst>
      <p:ext uri="{BB962C8B-B14F-4D97-AF65-F5344CB8AC3E}">
        <p14:creationId xmlns:p14="http://schemas.microsoft.com/office/powerpoint/2010/main" val="1031489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3AFD2-DC80-5D46-CBEA-125764222D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F23AB4-C751-EA2E-158B-779C812618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88BD47-470F-6E14-B786-05F63FD3A1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CC1688-918D-3D02-138E-949512D2CAFB}"/>
              </a:ext>
            </a:extLst>
          </p:cNvPr>
          <p:cNvSpPr>
            <a:spLocks noGrp="1"/>
          </p:cNvSpPr>
          <p:nvPr>
            <p:ph type="dt" sz="half" idx="10"/>
          </p:nvPr>
        </p:nvSpPr>
        <p:spPr/>
        <p:txBody>
          <a:bodyPr/>
          <a:lstStyle/>
          <a:p>
            <a:fld id="{481C931B-43E0-40D4-8EDC-EE130647D6DB}" type="datetime1">
              <a:rPr lang="en-GB" smtClean="0"/>
              <a:t>15/10/2025</a:t>
            </a:fld>
            <a:endParaRPr lang="en-GB"/>
          </a:p>
        </p:txBody>
      </p:sp>
      <p:sp>
        <p:nvSpPr>
          <p:cNvPr id="6" name="Footer Placeholder 5">
            <a:extLst>
              <a:ext uri="{FF2B5EF4-FFF2-40B4-BE49-F238E27FC236}">
                <a16:creationId xmlns:a16="http://schemas.microsoft.com/office/drawing/2014/main" id="{AB02AA95-CF7A-C945-3391-D274145D7E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CC7F32-D451-E522-52CF-58770BB79F68}"/>
              </a:ext>
            </a:extLst>
          </p:cNvPr>
          <p:cNvSpPr>
            <a:spLocks noGrp="1"/>
          </p:cNvSpPr>
          <p:nvPr>
            <p:ph type="sldNum" sz="quarter" idx="12"/>
          </p:nvPr>
        </p:nvSpPr>
        <p:spPr/>
        <p:txBody>
          <a:bodyPr/>
          <a:lstStyle/>
          <a:p>
            <a:fld id="{36D29DBC-057E-4A3F-8308-90B63D74C19A}" type="slidenum">
              <a:rPr lang="en-GB" smtClean="0"/>
              <a:t>‹#›</a:t>
            </a:fld>
            <a:endParaRPr lang="en-GB"/>
          </a:p>
        </p:txBody>
      </p:sp>
    </p:spTree>
    <p:extLst>
      <p:ext uri="{BB962C8B-B14F-4D97-AF65-F5344CB8AC3E}">
        <p14:creationId xmlns:p14="http://schemas.microsoft.com/office/powerpoint/2010/main" val="510253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CD28D-EBC3-1058-327F-5F2C0C4DB69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7A51A8-FD41-CE83-DC96-FBBB0E7C8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23EB2C-3583-A237-BA75-FB4F44758F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36B170-4660-F974-7AD4-D6C4561D06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39CFB0-FBB6-6BAA-AA5A-179ED06B04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F74772-0EAF-8CE5-D449-ECE2B1312E02}"/>
              </a:ext>
            </a:extLst>
          </p:cNvPr>
          <p:cNvSpPr>
            <a:spLocks noGrp="1"/>
          </p:cNvSpPr>
          <p:nvPr>
            <p:ph type="dt" sz="half" idx="10"/>
          </p:nvPr>
        </p:nvSpPr>
        <p:spPr/>
        <p:txBody>
          <a:bodyPr/>
          <a:lstStyle/>
          <a:p>
            <a:fld id="{1585C881-070D-4B77-B970-458213D00A56}" type="datetime1">
              <a:rPr lang="en-GB" smtClean="0"/>
              <a:t>15/10/2025</a:t>
            </a:fld>
            <a:endParaRPr lang="en-GB"/>
          </a:p>
        </p:txBody>
      </p:sp>
      <p:sp>
        <p:nvSpPr>
          <p:cNvPr id="8" name="Footer Placeholder 7">
            <a:extLst>
              <a:ext uri="{FF2B5EF4-FFF2-40B4-BE49-F238E27FC236}">
                <a16:creationId xmlns:a16="http://schemas.microsoft.com/office/drawing/2014/main" id="{947041C3-6831-FB63-7DFF-848A11CD58B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7138E6A-64A7-FCEC-833F-DC10BC154205}"/>
              </a:ext>
            </a:extLst>
          </p:cNvPr>
          <p:cNvSpPr>
            <a:spLocks noGrp="1"/>
          </p:cNvSpPr>
          <p:nvPr>
            <p:ph type="sldNum" sz="quarter" idx="12"/>
          </p:nvPr>
        </p:nvSpPr>
        <p:spPr/>
        <p:txBody>
          <a:bodyPr/>
          <a:lstStyle/>
          <a:p>
            <a:fld id="{36D29DBC-057E-4A3F-8308-90B63D74C19A}" type="slidenum">
              <a:rPr lang="en-GB" smtClean="0"/>
              <a:t>‹#›</a:t>
            </a:fld>
            <a:endParaRPr lang="en-GB"/>
          </a:p>
        </p:txBody>
      </p:sp>
    </p:spTree>
    <p:extLst>
      <p:ext uri="{BB962C8B-B14F-4D97-AF65-F5344CB8AC3E}">
        <p14:creationId xmlns:p14="http://schemas.microsoft.com/office/powerpoint/2010/main" val="2388073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E9081-89CE-D390-A56A-72E1CDD2DDB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212EE3E-810C-B357-57AD-ACE6BFAC893A}"/>
              </a:ext>
            </a:extLst>
          </p:cNvPr>
          <p:cNvSpPr>
            <a:spLocks noGrp="1"/>
          </p:cNvSpPr>
          <p:nvPr>
            <p:ph type="dt" sz="half" idx="10"/>
          </p:nvPr>
        </p:nvSpPr>
        <p:spPr/>
        <p:txBody>
          <a:bodyPr/>
          <a:lstStyle/>
          <a:p>
            <a:fld id="{35445A61-DBD4-4A2E-B76B-20E28C8D3FDC}" type="datetime1">
              <a:rPr lang="en-GB" smtClean="0"/>
              <a:t>15/10/2025</a:t>
            </a:fld>
            <a:endParaRPr lang="en-GB"/>
          </a:p>
        </p:txBody>
      </p:sp>
      <p:sp>
        <p:nvSpPr>
          <p:cNvPr id="4" name="Footer Placeholder 3">
            <a:extLst>
              <a:ext uri="{FF2B5EF4-FFF2-40B4-BE49-F238E27FC236}">
                <a16:creationId xmlns:a16="http://schemas.microsoft.com/office/drawing/2014/main" id="{EEC0AF53-45BC-9215-6E27-D8DF1F48BC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96F4EF-518F-75AD-0FF8-D94576FC4F92}"/>
              </a:ext>
            </a:extLst>
          </p:cNvPr>
          <p:cNvSpPr>
            <a:spLocks noGrp="1"/>
          </p:cNvSpPr>
          <p:nvPr>
            <p:ph type="sldNum" sz="quarter" idx="12"/>
          </p:nvPr>
        </p:nvSpPr>
        <p:spPr/>
        <p:txBody>
          <a:bodyPr/>
          <a:lstStyle/>
          <a:p>
            <a:fld id="{36D29DBC-057E-4A3F-8308-90B63D74C19A}" type="slidenum">
              <a:rPr lang="en-GB" smtClean="0"/>
              <a:t>‹#›</a:t>
            </a:fld>
            <a:endParaRPr lang="en-GB"/>
          </a:p>
        </p:txBody>
      </p:sp>
    </p:spTree>
    <p:extLst>
      <p:ext uri="{BB962C8B-B14F-4D97-AF65-F5344CB8AC3E}">
        <p14:creationId xmlns:p14="http://schemas.microsoft.com/office/powerpoint/2010/main" val="2867855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20F8B-E07B-F071-DE98-76A302F75095}"/>
              </a:ext>
            </a:extLst>
          </p:cNvPr>
          <p:cNvSpPr>
            <a:spLocks noGrp="1"/>
          </p:cNvSpPr>
          <p:nvPr>
            <p:ph type="dt" sz="half" idx="10"/>
          </p:nvPr>
        </p:nvSpPr>
        <p:spPr/>
        <p:txBody>
          <a:bodyPr/>
          <a:lstStyle/>
          <a:p>
            <a:fld id="{73CFBFE4-18F7-4177-B69F-88D616F31B8E}" type="datetime1">
              <a:rPr lang="en-GB" smtClean="0"/>
              <a:t>15/10/2025</a:t>
            </a:fld>
            <a:endParaRPr lang="en-GB"/>
          </a:p>
        </p:txBody>
      </p:sp>
      <p:sp>
        <p:nvSpPr>
          <p:cNvPr id="3" name="Footer Placeholder 2">
            <a:extLst>
              <a:ext uri="{FF2B5EF4-FFF2-40B4-BE49-F238E27FC236}">
                <a16:creationId xmlns:a16="http://schemas.microsoft.com/office/drawing/2014/main" id="{61020E68-8B30-7DED-F0CA-27E9ABC659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DB00FB-51AB-1270-F650-363D79CBE531}"/>
              </a:ext>
            </a:extLst>
          </p:cNvPr>
          <p:cNvSpPr>
            <a:spLocks noGrp="1"/>
          </p:cNvSpPr>
          <p:nvPr>
            <p:ph type="sldNum" sz="quarter" idx="12"/>
          </p:nvPr>
        </p:nvSpPr>
        <p:spPr/>
        <p:txBody>
          <a:bodyPr/>
          <a:lstStyle/>
          <a:p>
            <a:fld id="{36D29DBC-057E-4A3F-8308-90B63D74C19A}" type="slidenum">
              <a:rPr lang="en-GB" smtClean="0"/>
              <a:t>‹#›</a:t>
            </a:fld>
            <a:endParaRPr lang="en-GB"/>
          </a:p>
        </p:txBody>
      </p:sp>
    </p:spTree>
    <p:extLst>
      <p:ext uri="{BB962C8B-B14F-4D97-AF65-F5344CB8AC3E}">
        <p14:creationId xmlns:p14="http://schemas.microsoft.com/office/powerpoint/2010/main" val="1609577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40DF-E773-2096-23A5-8C147261D3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FAF64B-C585-209C-85EB-8351203E2A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A23C8C7-40DA-5FAD-CAE1-ABB01B916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F35CBF-736E-DF03-CD85-E94638AA2C12}"/>
              </a:ext>
            </a:extLst>
          </p:cNvPr>
          <p:cNvSpPr>
            <a:spLocks noGrp="1"/>
          </p:cNvSpPr>
          <p:nvPr>
            <p:ph type="dt" sz="half" idx="10"/>
          </p:nvPr>
        </p:nvSpPr>
        <p:spPr/>
        <p:txBody>
          <a:bodyPr/>
          <a:lstStyle/>
          <a:p>
            <a:fld id="{A937BF72-AB3B-4C59-8C7D-83E4CB5EE16C}" type="datetime1">
              <a:rPr lang="en-GB" smtClean="0"/>
              <a:t>15/10/2025</a:t>
            </a:fld>
            <a:endParaRPr lang="en-GB"/>
          </a:p>
        </p:txBody>
      </p:sp>
      <p:sp>
        <p:nvSpPr>
          <p:cNvPr id="6" name="Footer Placeholder 5">
            <a:extLst>
              <a:ext uri="{FF2B5EF4-FFF2-40B4-BE49-F238E27FC236}">
                <a16:creationId xmlns:a16="http://schemas.microsoft.com/office/drawing/2014/main" id="{BC44330D-80EA-96C5-6434-B13EA2B630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A3DFF0-D94A-F4EE-773D-1DE60B29E6F9}"/>
              </a:ext>
            </a:extLst>
          </p:cNvPr>
          <p:cNvSpPr>
            <a:spLocks noGrp="1"/>
          </p:cNvSpPr>
          <p:nvPr>
            <p:ph type="sldNum" sz="quarter" idx="12"/>
          </p:nvPr>
        </p:nvSpPr>
        <p:spPr/>
        <p:txBody>
          <a:bodyPr/>
          <a:lstStyle/>
          <a:p>
            <a:fld id="{36D29DBC-057E-4A3F-8308-90B63D74C19A}" type="slidenum">
              <a:rPr lang="en-GB" smtClean="0"/>
              <a:t>‹#›</a:t>
            </a:fld>
            <a:endParaRPr lang="en-GB"/>
          </a:p>
        </p:txBody>
      </p:sp>
    </p:spTree>
    <p:extLst>
      <p:ext uri="{BB962C8B-B14F-4D97-AF65-F5344CB8AC3E}">
        <p14:creationId xmlns:p14="http://schemas.microsoft.com/office/powerpoint/2010/main" val="82500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8151-1531-C709-6909-7DC3720BA0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846D78-F0ED-1968-D770-370ACA4BFD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9A0508-A365-7F53-CFDF-AE5A3FDAD4D4}"/>
              </a:ext>
            </a:extLst>
          </p:cNvPr>
          <p:cNvSpPr>
            <a:spLocks noGrp="1"/>
          </p:cNvSpPr>
          <p:nvPr>
            <p:ph type="dt" sz="half" idx="10"/>
          </p:nvPr>
        </p:nvSpPr>
        <p:spPr/>
        <p:txBody>
          <a:bodyPr/>
          <a:lstStyle/>
          <a:p>
            <a:fld id="{7D11056E-EC4F-4D21-9F98-DC2B24B40253}" type="datetime1">
              <a:rPr lang="en-GB" smtClean="0"/>
              <a:t>15/10/2025</a:t>
            </a:fld>
            <a:endParaRPr lang="en-GB"/>
          </a:p>
        </p:txBody>
      </p:sp>
      <p:sp>
        <p:nvSpPr>
          <p:cNvPr id="5" name="Footer Placeholder 4">
            <a:extLst>
              <a:ext uri="{FF2B5EF4-FFF2-40B4-BE49-F238E27FC236}">
                <a16:creationId xmlns:a16="http://schemas.microsoft.com/office/drawing/2014/main" id="{7BD5E5C3-9628-63E6-911A-21FC26F7C7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EC9672-194F-8239-36D0-AEE77DE6C855}"/>
              </a:ext>
            </a:extLst>
          </p:cNvPr>
          <p:cNvSpPr>
            <a:spLocks noGrp="1"/>
          </p:cNvSpPr>
          <p:nvPr>
            <p:ph type="sldNum" sz="quarter" idx="12"/>
          </p:nvPr>
        </p:nvSpPr>
        <p:spPr/>
        <p:txBody>
          <a:bodyPr/>
          <a:lstStyle/>
          <a:p>
            <a:fld id="{8E12799E-0F5C-4263-A5BE-5536D2806C90}" type="slidenum">
              <a:rPr lang="en-GB" smtClean="0"/>
              <a:t>‹#›</a:t>
            </a:fld>
            <a:endParaRPr lang="en-GB"/>
          </a:p>
        </p:txBody>
      </p:sp>
    </p:spTree>
    <p:extLst>
      <p:ext uri="{BB962C8B-B14F-4D97-AF65-F5344CB8AC3E}">
        <p14:creationId xmlns:p14="http://schemas.microsoft.com/office/powerpoint/2010/main" val="1208410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077C4-F9B7-A50C-4B4D-6A9E33883A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8D441A-85C0-CB28-5E19-026D5CDB55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9F32D72-76FC-A3B3-3644-4174C93480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66EA83-2983-FC4F-F144-CBDB6E7D7885}"/>
              </a:ext>
            </a:extLst>
          </p:cNvPr>
          <p:cNvSpPr>
            <a:spLocks noGrp="1"/>
          </p:cNvSpPr>
          <p:nvPr>
            <p:ph type="dt" sz="half" idx="10"/>
          </p:nvPr>
        </p:nvSpPr>
        <p:spPr/>
        <p:txBody>
          <a:bodyPr/>
          <a:lstStyle/>
          <a:p>
            <a:fld id="{2EC1B9D9-D342-48B1-8176-83829DE6FCB7}" type="datetime1">
              <a:rPr lang="en-GB" smtClean="0"/>
              <a:t>15/10/2025</a:t>
            </a:fld>
            <a:endParaRPr lang="en-GB"/>
          </a:p>
        </p:txBody>
      </p:sp>
      <p:sp>
        <p:nvSpPr>
          <p:cNvPr id="6" name="Footer Placeholder 5">
            <a:extLst>
              <a:ext uri="{FF2B5EF4-FFF2-40B4-BE49-F238E27FC236}">
                <a16:creationId xmlns:a16="http://schemas.microsoft.com/office/drawing/2014/main" id="{679E33D4-5FFD-471E-ABA1-82FAF9E0EB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7263D4-1896-D554-6882-72A7748034EA}"/>
              </a:ext>
            </a:extLst>
          </p:cNvPr>
          <p:cNvSpPr>
            <a:spLocks noGrp="1"/>
          </p:cNvSpPr>
          <p:nvPr>
            <p:ph type="sldNum" sz="quarter" idx="12"/>
          </p:nvPr>
        </p:nvSpPr>
        <p:spPr/>
        <p:txBody>
          <a:bodyPr/>
          <a:lstStyle/>
          <a:p>
            <a:fld id="{36D29DBC-057E-4A3F-8308-90B63D74C19A}" type="slidenum">
              <a:rPr lang="en-GB" smtClean="0"/>
              <a:t>‹#›</a:t>
            </a:fld>
            <a:endParaRPr lang="en-GB"/>
          </a:p>
        </p:txBody>
      </p:sp>
    </p:spTree>
    <p:extLst>
      <p:ext uri="{BB962C8B-B14F-4D97-AF65-F5344CB8AC3E}">
        <p14:creationId xmlns:p14="http://schemas.microsoft.com/office/powerpoint/2010/main" val="988682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5B5C-0EDF-2700-3CBE-0C17387995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64EEEA-52ED-BA5E-8E18-584D72975A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B49C8B-E10C-4D40-6E61-43B47C5D8486}"/>
              </a:ext>
            </a:extLst>
          </p:cNvPr>
          <p:cNvSpPr>
            <a:spLocks noGrp="1"/>
          </p:cNvSpPr>
          <p:nvPr>
            <p:ph type="dt" sz="half" idx="10"/>
          </p:nvPr>
        </p:nvSpPr>
        <p:spPr/>
        <p:txBody>
          <a:bodyPr/>
          <a:lstStyle/>
          <a:p>
            <a:fld id="{E1DAA601-4FF1-40B0-8C4C-EB0DF7D84B32}" type="datetime1">
              <a:rPr lang="en-GB" smtClean="0"/>
              <a:t>15/10/2025</a:t>
            </a:fld>
            <a:endParaRPr lang="en-GB"/>
          </a:p>
        </p:txBody>
      </p:sp>
      <p:sp>
        <p:nvSpPr>
          <p:cNvPr id="5" name="Footer Placeholder 4">
            <a:extLst>
              <a:ext uri="{FF2B5EF4-FFF2-40B4-BE49-F238E27FC236}">
                <a16:creationId xmlns:a16="http://schemas.microsoft.com/office/drawing/2014/main" id="{CA48F880-30D0-D581-ACB2-BAA9B83390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D822D1-14DB-EC77-6C3F-C1AB91F9BA9F}"/>
              </a:ext>
            </a:extLst>
          </p:cNvPr>
          <p:cNvSpPr>
            <a:spLocks noGrp="1"/>
          </p:cNvSpPr>
          <p:nvPr>
            <p:ph type="sldNum" sz="quarter" idx="12"/>
          </p:nvPr>
        </p:nvSpPr>
        <p:spPr/>
        <p:txBody>
          <a:bodyPr/>
          <a:lstStyle/>
          <a:p>
            <a:fld id="{36D29DBC-057E-4A3F-8308-90B63D74C19A}" type="slidenum">
              <a:rPr lang="en-GB" smtClean="0"/>
              <a:t>‹#›</a:t>
            </a:fld>
            <a:endParaRPr lang="en-GB"/>
          </a:p>
        </p:txBody>
      </p:sp>
    </p:spTree>
    <p:extLst>
      <p:ext uri="{BB962C8B-B14F-4D97-AF65-F5344CB8AC3E}">
        <p14:creationId xmlns:p14="http://schemas.microsoft.com/office/powerpoint/2010/main" val="3839113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2CF525-5495-4792-2DE5-CF871FBD2A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10A37F-AECA-84FA-4222-8B4B020128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E9CF30-411D-3050-02DD-664DFDDFE6DC}"/>
              </a:ext>
            </a:extLst>
          </p:cNvPr>
          <p:cNvSpPr>
            <a:spLocks noGrp="1"/>
          </p:cNvSpPr>
          <p:nvPr>
            <p:ph type="dt" sz="half" idx="10"/>
          </p:nvPr>
        </p:nvSpPr>
        <p:spPr/>
        <p:txBody>
          <a:bodyPr/>
          <a:lstStyle/>
          <a:p>
            <a:fld id="{A0D3753C-3BBC-4BCC-82E9-78B74AA16001}" type="datetime1">
              <a:rPr lang="en-GB" smtClean="0"/>
              <a:t>15/10/2025</a:t>
            </a:fld>
            <a:endParaRPr lang="en-GB"/>
          </a:p>
        </p:txBody>
      </p:sp>
      <p:sp>
        <p:nvSpPr>
          <p:cNvPr id="5" name="Footer Placeholder 4">
            <a:extLst>
              <a:ext uri="{FF2B5EF4-FFF2-40B4-BE49-F238E27FC236}">
                <a16:creationId xmlns:a16="http://schemas.microsoft.com/office/drawing/2014/main" id="{D22A9F65-159B-7B27-87A2-340D9774A1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4385EA-0685-8CBB-07D8-908271F65DCD}"/>
              </a:ext>
            </a:extLst>
          </p:cNvPr>
          <p:cNvSpPr>
            <a:spLocks noGrp="1"/>
          </p:cNvSpPr>
          <p:nvPr>
            <p:ph type="sldNum" sz="quarter" idx="12"/>
          </p:nvPr>
        </p:nvSpPr>
        <p:spPr/>
        <p:txBody>
          <a:bodyPr/>
          <a:lstStyle/>
          <a:p>
            <a:fld id="{36D29DBC-057E-4A3F-8308-90B63D74C19A}" type="slidenum">
              <a:rPr lang="en-GB" smtClean="0"/>
              <a:t>‹#›</a:t>
            </a:fld>
            <a:endParaRPr lang="en-GB"/>
          </a:p>
        </p:txBody>
      </p:sp>
    </p:spTree>
    <p:extLst>
      <p:ext uri="{BB962C8B-B14F-4D97-AF65-F5344CB8AC3E}">
        <p14:creationId xmlns:p14="http://schemas.microsoft.com/office/powerpoint/2010/main" val="261571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A8D8B62-37B6-4C99-83E4-CCCEFDE48519}" type="datetime1">
              <a:rPr lang="en-GB" smtClean="0"/>
              <a:t>15/10/2025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0AFD3-8297-4AB6-A18F-C831DDE0487D}" type="slidenum">
              <a:rPr lang="en-GB" smtClean="0"/>
              <a:t>‹#›</a:t>
            </a:fld>
            <a:endParaRPr lang="en-GB"/>
          </a:p>
        </p:txBody>
      </p:sp>
    </p:spTree>
    <p:extLst>
      <p:ext uri="{BB962C8B-B14F-4D97-AF65-F5344CB8AC3E}">
        <p14:creationId xmlns:p14="http://schemas.microsoft.com/office/powerpoint/2010/main" val="24295028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5B8EB6-E883-4743-B2BE-AC02928C041F}" type="datetime1">
              <a:rPr lang="en-GB" smtClean="0"/>
              <a:t>15/10/2025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0AFD3-8297-4AB6-A18F-C831DDE0487D}" type="slidenum">
              <a:rPr lang="en-GB" smtClean="0"/>
              <a:t>‹#›</a:t>
            </a:fld>
            <a:endParaRPr lang="en-GB"/>
          </a:p>
        </p:txBody>
      </p:sp>
    </p:spTree>
    <p:extLst>
      <p:ext uri="{BB962C8B-B14F-4D97-AF65-F5344CB8AC3E}">
        <p14:creationId xmlns:p14="http://schemas.microsoft.com/office/powerpoint/2010/main" val="1255867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77FA56-C837-4DB4-9B4E-870BC55ABE0C}" type="datetime1">
              <a:rPr lang="en-GB" smtClean="0"/>
              <a:t>15/10/2025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0AFD3-8297-4AB6-A18F-C831DDE0487D}" type="slidenum">
              <a:rPr lang="en-GB" smtClean="0"/>
              <a:t>‹#›</a:t>
            </a:fld>
            <a:endParaRPr lang="en-GB"/>
          </a:p>
        </p:txBody>
      </p:sp>
    </p:spTree>
    <p:extLst>
      <p:ext uri="{BB962C8B-B14F-4D97-AF65-F5344CB8AC3E}">
        <p14:creationId xmlns:p14="http://schemas.microsoft.com/office/powerpoint/2010/main" val="529573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48D3726-EBF4-4439-AB00-3BDE096B6362}" type="datetime1">
              <a:rPr lang="en-GB" smtClean="0"/>
              <a:t>15/10/2025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B0AFD3-8297-4AB6-A18F-C831DDE0487D}" type="slidenum">
              <a:rPr lang="en-GB" smtClean="0"/>
              <a:t>‹#›</a:t>
            </a:fld>
            <a:endParaRPr lang="en-GB"/>
          </a:p>
        </p:txBody>
      </p:sp>
    </p:spTree>
    <p:extLst>
      <p:ext uri="{BB962C8B-B14F-4D97-AF65-F5344CB8AC3E}">
        <p14:creationId xmlns:p14="http://schemas.microsoft.com/office/powerpoint/2010/main" val="3753677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FFF170-F2DC-4BB3-8BD4-042D100E491D}" type="datetime1">
              <a:rPr lang="en-GB" smtClean="0"/>
              <a:t>15/10/2025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B0AFD3-8297-4AB6-A18F-C831DDE0487D}" type="slidenum">
              <a:rPr lang="en-GB" smtClean="0"/>
              <a:t>‹#›</a:t>
            </a:fld>
            <a:endParaRPr lang="en-GB"/>
          </a:p>
        </p:txBody>
      </p:sp>
    </p:spTree>
    <p:extLst>
      <p:ext uri="{BB962C8B-B14F-4D97-AF65-F5344CB8AC3E}">
        <p14:creationId xmlns:p14="http://schemas.microsoft.com/office/powerpoint/2010/main" val="1925373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5B36498-300A-4FF5-948F-BCFFCB67B422}" type="datetime1">
              <a:rPr lang="en-GB" smtClean="0"/>
              <a:t>15/10/2025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B0AFD3-8297-4AB6-A18F-C831DDE0487D}" type="slidenum">
              <a:rPr lang="en-GB" smtClean="0"/>
              <a:t>‹#›</a:t>
            </a:fld>
            <a:endParaRPr lang="en-GB"/>
          </a:p>
        </p:txBody>
      </p:sp>
    </p:spTree>
    <p:extLst>
      <p:ext uri="{BB962C8B-B14F-4D97-AF65-F5344CB8AC3E}">
        <p14:creationId xmlns:p14="http://schemas.microsoft.com/office/powerpoint/2010/main" val="2451203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ECB18-BCA8-42BF-9CF5-A2ED0E39B004}" type="datetime1">
              <a:rPr lang="en-GB" smtClean="0"/>
              <a:t>15/10/2025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B0AFD3-8297-4AB6-A18F-C831DDE0487D}" type="slidenum">
              <a:rPr lang="en-GB" smtClean="0"/>
              <a:t>‹#›</a:t>
            </a:fld>
            <a:endParaRPr lang="en-GB"/>
          </a:p>
        </p:txBody>
      </p:sp>
    </p:spTree>
    <p:extLst>
      <p:ext uri="{BB962C8B-B14F-4D97-AF65-F5344CB8AC3E}">
        <p14:creationId xmlns:p14="http://schemas.microsoft.com/office/powerpoint/2010/main" val="236105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15E2-031C-FEB7-D465-169DFAA3C1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B52D536-9916-FC86-73AD-86C084EBAF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D8C15A-2446-5E30-B861-F074DBBEE572}"/>
              </a:ext>
            </a:extLst>
          </p:cNvPr>
          <p:cNvSpPr>
            <a:spLocks noGrp="1"/>
          </p:cNvSpPr>
          <p:nvPr>
            <p:ph type="dt" sz="half" idx="10"/>
          </p:nvPr>
        </p:nvSpPr>
        <p:spPr/>
        <p:txBody>
          <a:bodyPr/>
          <a:lstStyle/>
          <a:p>
            <a:fld id="{955B3883-AF8D-4EC9-9623-6AE1747914F3}" type="datetime1">
              <a:rPr lang="en-GB" smtClean="0"/>
              <a:t>15/10/2025</a:t>
            </a:fld>
            <a:endParaRPr lang="en-GB"/>
          </a:p>
        </p:txBody>
      </p:sp>
      <p:sp>
        <p:nvSpPr>
          <p:cNvPr id="5" name="Footer Placeholder 4">
            <a:extLst>
              <a:ext uri="{FF2B5EF4-FFF2-40B4-BE49-F238E27FC236}">
                <a16:creationId xmlns:a16="http://schemas.microsoft.com/office/drawing/2014/main" id="{D0C60C1C-CA46-5A29-930F-7618517AA0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3FAE40-89B3-F7C4-DF15-3F7AA452E19C}"/>
              </a:ext>
            </a:extLst>
          </p:cNvPr>
          <p:cNvSpPr>
            <a:spLocks noGrp="1"/>
          </p:cNvSpPr>
          <p:nvPr>
            <p:ph type="sldNum" sz="quarter" idx="12"/>
          </p:nvPr>
        </p:nvSpPr>
        <p:spPr/>
        <p:txBody>
          <a:bodyPr/>
          <a:lstStyle/>
          <a:p>
            <a:fld id="{8E12799E-0F5C-4263-A5BE-5536D2806C90}" type="slidenum">
              <a:rPr lang="en-GB" smtClean="0"/>
              <a:t>‹#›</a:t>
            </a:fld>
            <a:endParaRPr lang="en-GB"/>
          </a:p>
        </p:txBody>
      </p:sp>
    </p:spTree>
    <p:extLst>
      <p:ext uri="{BB962C8B-B14F-4D97-AF65-F5344CB8AC3E}">
        <p14:creationId xmlns:p14="http://schemas.microsoft.com/office/powerpoint/2010/main" val="1361208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621C16-7B2E-4108-969D-CE117512D03C}" type="datetime1">
              <a:rPr lang="en-GB" smtClean="0"/>
              <a:t>15/10/2025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B0AFD3-8297-4AB6-A18F-C831DDE0487D}" type="slidenum">
              <a:rPr lang="en-GB" smtClean="0"/>
              <a:t>‹#›</a:t>
            </a:fld>
            <a:endParaRPr lang="en-GB"/>
          </a:p>
        </p:txBody>
      </p:sp>
    </p:spTree>
    <p:extLst>
      <p:ext uri="{BB962C8B-B14F-4D97-AF65-F5344CB8AC3E}">
        <p14:creationId xmlns:p14="http://schemas.microsoft.com/office/powerpoint/2010/main" val="2819261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1D15B3-789A-4C83-9CE9-E8FEE3EB4FB4}" type="datetime1">
              <a:rPr lang="en-GB" smtClean="0"/>
              <a:t>15/10/2025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B0AFD3-8297-4AB6-A18F-C831DDE0487D}" type="slidenum">
              <a:rPr lang="en-GB" smtClean="0"/>
              <a:t>‹#›</a:t>
            </a:fld>
            <a:endParaRPr lang="en-GB"/>
          </a:p>
        </p:txBody>
      </p:sp>
    </p:spTree>
    <p:extLst>
      <p:ext uri="{BB962C8B-B14F-4D97-AF65-F5344CB8AC3E}">
        <p14:creationId xmlns:p14="http://schemas.microsoft.com/office/powerpoint/2010/main" val="3183889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1E2D9D-BD2F-4161-8511-895649432D44}" type="datetime1">
              <a:rPr lang="en-GB" smtClean="0"/>
              <a:t>15/10/2025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0AFD3-8297-4AB6-A18F-C831DDE0487D}" type="slidenum">
              <a:rPr lang="en-GB" smtClean="0"/>
              <a:t>‹#›</a:t>
            </a:fld>
            <a:endParaRPr lang="en-GB"/>
          </a:p>
        </p:txBody>
      </p:sp>
    </p:spTree>
    <p:extLst>
      <p:ext uri="{BB962C8B-B14F-4D97-AF65-F5344CB8AC3E}">
        <p14:creationId xmlns:p14="http://schemas.microsoft.com/office/powerpoint/2010/main" val="2523032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2EDB11-7B8D-4ABA-9DE5-FAF1C7DF29A6}" type="datetime1">
              <a:rPr lang="en-GB" smtClean="0"/>
              <a:t>15/10/2025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0AFD3-8297-4AB6-A18F-C831DDE0487D}" type="slidenum">
              <a:rPr lang="en-GB" smtClean="0"/>
              <a:t>‹#›</a:t>
            </a:fld>
            <a:endParaRPr lang="en-GB"/>
          </a:p>
        </p:txBody>
      </p:sp>
    </p:spTree>
    <p:extLst>
      <p:ext uri="{BB962C8B-B14F-4D97-AF65-F5344CB8AC3E}">
        <p14:creationId xmlns:p14="http://schemas.microsoft.com/office/powerpoint/2010/main" val="303160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874A9-8E6A-4E9F-672E-C0CADDE3BC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EF11B0-3396-52BA-20D3-8F1438BCCE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1DDA7D-EB33-F085-600F-71F178D51C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C55A1F5-ECBD-570D-ECED-173ACC2926C9}"/>
              </a:ext>
            </a:extLst>
          </p:cNvPr>
          <p:cNvSpPr>
            <a:spLocks noGrp="1"/>
          </p:cNvSpPr>
          <p:nvPr>
            <p:ph type="dt" sz="half" idx="10"/>
          </p:nvPr>
        </p:nvSpPr>
        <p:spPr/>
        <p:txBody>
          <a:bodyPr/>
          <a:lstStyle/>
          <a:p>
            <a:fld id="{67D755E6-B0DF-4EB9-95A9-4B601EF095E9}" type="datetime1">
              <a:rPr lang="en-GB" smtClean="0"/>
              <a:t>15/10/2025</a:t>
            </a:fld>
            <a:endParaRPr lang="en-GB"/>
          </a:p>
        </p:txBody>
      </p:sp>
      <p:sp>
        <p:nvSpPr>
          <p:cNvPr id="6" name="Footer Placeholder 5">
            <a:extLst>
              <a:ext uri="{FF2B5EF4-FFF2-40B4-BE49-F238E27FC236}">
                <a16:creationId xmlns:a16="http://schemas.microsoft.com/office/drawing/2014/main" id="{88072B94-ED77-8368-BADF-D3ECCA7DAB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24CC14-A3DC-BBAC-3D0D-EE41973166D2}"/>
              </a:ext>
            </a:extLst>
          </p:cNvPr>
          <p:cNvSpPr>
            <a:spLocks noGrp="1"/>
          </p:cNvSpPr>
          <p:nvPr>
            <p:ph type="sldNum" sz="quarter" idx="12"/>
          </p:nvPr>
        </p:nvSpPr>
        <p:spPr/>
        <p:txBody>
          <a:bodyPr/>
          <a:lstStyle/>
          <a:p>
            <a:fld id="{8E12799E-0F5C-4263-A5BE-5536D2806C90}" type="slidenum">
              <a:rPr lang="en-GB" smtClean="0"/>
              <a:t>‹#›</a:t>
            </a:fld>
            <a:endParaRPr lang="en-GB"/>
          </a:p>
        </p:txBody>
      </p:sp>
    </p:spTree>
    <p:extLst>
      <p:ext uri="{BB962C8B-B14F-4D97-AF65-F5344CB8AC3E}">
        <p14:creationId xmlns:p14="http://schemas.microsoft.com/office/powerpoint/2010/main" val="248316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40ADC-7F20-29C6-8B88-30DB03360B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5C2589-FAA7-3F83-34B1-F1BC0F3624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DCA756-5AF3-4BB0-6E33-9C493C9CF8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52C244-9734-EDA5-5ECB-EE1F8E0A65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4EE48B-26CD-08B0-CCB8-2CD91EA51C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823B69-A9A1-C64C-7D55-513056C32722}"/>
              </a:ext>
            </a:extLst>
          </p:cNvPr>
          <p:cNvSpPr>
            <a:spLocks noGrp="1"/>
          </p:cNvSpPr>
          <p:nvPr>
            <p:ph type="dt" sz="half" idx="10"/>
          </p:nvPr>
        </p:nvSpPr>
        <p:spPr/>
        <p:txBody>
          <a:bodyPr/>
          <a:lstStyle/>
          <a:p>
            <a:fld id="{ABC2BC91-71A3-439A-8F55-43AC7459834D}" type="datetime1">
              <a:rPr lang="en-GB" smtClean="0"/>
              <a:t>15/10/2025</a:t>
            </a:fld>
            <a:endParaRPr lang="en-GB"/>
          </a:p>
        </p:txBody>
      </p:sp>
      <p:sp>
        <p:nvSpPr>
          <p:cNvPr id="8" name="Footer Placeholder 7">
            <a:extLst>
              <a:ext uri="{FF2B5EF4-FFF2-40B4-BE49-F238E27FC236}">
                <a16:creationId xmlns:a16="http://schemas.microsoft.com/office/drawing/2014/main" id="{D0AE403B-3FBB-49F8-86ED-6A2DDC49F7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7AD35-6F1B-45C2-FCB0-16048A226702}"/>
              </a:ext>
            </a:extLst>
          </p:cNvPr>
          <p:cNvSpPr>
            <a:spLocks noGrp="1"/>
          </p:cNvSpPr>
          <p:nvPr>
            <p:ph type="sldNum" sz="quarter" idx="12"/>
          </p:nvPr>
        </p:nvSpPr>
        <p:spPr/>
        <p:txBody>
          <a:bodyPr/>
          <a:lstStyle/>
          <a:p>
            <a:fld id="{8E12799E-0F5C-4263-A5BE-5536D2806C90}" type="slidenum">
              <a:rPr lang="en-GB" smtClean="0"/>
              <a:t>‹#›</a:t>
            </a:fld>
            <a:endParaRPr lang="en-GB"/>
          </a:p>
        </p:txBody>
      </p:sp>
    </p:spTree>
    <p:extLst>
      <p:ext uri="{BB962C8B-B14F-4D97-AF65-F5344CB8AC3E}">
        <p14:creationId xmlns:p14="http://schemas.microsoft.com/office/powerpoint/2010/main" val="1001595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DE60-4385-D041-06BF-4DC44714A7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D6C573-B8E9-E1D9-A747-56350008F7D7}"/>
              </a:ext>
            </a:extLst>
          </p:cNvPr>
          <p:cNvSpPr>
            <a:spLocks noGrp="1"/>
          </p:cNvSpPr>
          <p:nvPr>
            <p:ph type="dt" sz="half" idx="10"/>
          </p:nvPr>
        </p:nvSpPr>
        <p:spPr/>
        <p:txBody>
          <a:bodyPr/>
          <a:lstStyle/>
          <a:p>
            <a:fld id="{320F02A5-B883-4853-9C0B-1B9E475F65EB}" type="datetime1">
              <a:rPr lang="en-GB" smtClean="0"/>
              <a:t>15/10/2025</a:t>
            </a:fld>
            <a:endParaRPr lang="en-GB"/>
          </a:p>
        </p:txBody>
      </p:sp>
      <p:sp>
        <p:nvSpPr>
          <p:cNvPr id="4" name="Footer Placeholder 3">
            <a:extLst>
              <a:ext uri="{FF2B5EF4-FFF2-40B4-BE49-F238E27FC236}">
                <a16:creationId xmlns:a16="http://schemas.microsoft.com/office/drawing/2014/main" id="{847B3B97-C485-E953-9EEA-0F580A411E3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220E6A-734F-3D5F-8FA7-1D69FD61652C}"/>
              </a:ext>
            </a:extLst>
          </p:cNvPr>
          <p:cNvSpPr>
            <a:spLocks noGrp="1"/>
          </p:cNvSpPr>
          <p:nvPr>
            <p:ph type="sldNum" sz="quarter" idx="12"/>
          </p:nvPr>
        </p:nvSpPr>
        <p:spPr/>
        <p:txBody>
          <a:bodyPr/>
          <a:lstStyle/>
          <a:p>
            <a:fld id="{8E12799E-0F5C-4263-A5BE-5536D2806C90}" type="slidenum">
              <a:rPr lang="en-GB" smtClean="0"/>
              <a:t>‹#›</a:t>
            </a:fld>
            <a:endParaRPr lang="en-GB"/>
          </a:p>
        </p:txBody>
      </p:sp>
    </p:spTree>
    <p:extLst>
      <p:ext uri="{BB962C8B-B14F-4D97-AF65-F5344CB8AC3E}">
        <p14:creationId xmlns:p14="http://schemas.microsoft.com/office/powerpoint/2010/main" val="3244492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33F3CC-0C3B-14A8-78CB-D54D61AECD79}"/>
              </a:ext>
            </a:extLst>
          </p:cNvPr>
          <p:cNvSpPr>
            <a:spLocks noGrp="1"/>
          </p:cNvSpPr>
          <p:nvPr>
            <p:ph type="dt" sz="half" idx="10"/>
          </p:nvPr>
        </p:nvSpPr>
        <p:spPr/>
        <p:txBody>
          <a:bodyPr/>
          <a:lstStyle/>
          <a:p>
            <a:fld id="{B5C216F5-6838-4D1E-82CA-7F4E17D37DAF}" type="datetime1">
              <a:rPr lang="en-GB" smtClean="0"/>
              <a:t>15/10/2025</a:t>
            </a:fld>
            <a:endParaRPr lang="en-GB"/>
          </a:p>
        </p:txBody>
      </p:sp>
      <p:sp>
        <p:nvSpPr>
          <p:cNvPr id="3" name="Footer Placeholder 2">
            <a:extLst>
              <a:ext uri="{FF2B5EF4-FFF2-40B4-BE49-F238E27FC236}">
                <a16:creationId xmlns:a16="http://schemas.microsoft.com/office/drawing/2014/main" id="{7D76974C-C179-E54C-5D7E-505D6FB5B04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4D8024-8589-ED34-C523-FF83C9EA9010}"/>
              </a:ext>
            </a:extLst>
          </p:cNvPr>
          <p:cNvSpPr>
            <a:spLocks noGrp="1"/>
          </p:cNvSpPr>
          <p:nvPr>
            <p:ph type="sldNum" sz="quarter" idx="12"/>
          </p:nvPr>
        </p:nvSpPr>
        <p:spPr/>
        <p:txBody>
          <a:bodyPr/>
          <a:lstStyle/>
          <a:p>
            <a:fld id="{8E12799E-0F5C-4263-A5BE-5536D2806C90}" type="slidenum">
              <a:rPr lang="en-GB" smtClean="0"/>
              <a:t>‹#›</a:t>
            </a:fld>
            <a:endParaRPr lang="en-GB"/>
          </a:p>
        </p:txBody>
      </p:sp>
    </p:spTree>
    <p:extLst>
      <p:ext uri="{BB962C8B-B14F-4D97-AF65-F5344CB8AC3E}">
        <p14:creationId xmlns:p14="http://schemas.microsoft.com/office/powerpoint/2010/main" val="669936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25C4-4F11-C821-5E3F-E611921B6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E9B66B-5E4C-47D0-8D34-C46EEB4F74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ACE591-0460-8D77-7953-A1155301A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429232-8E06-C98D-865F-B44B3B3A4419}"/>
              </a:ext>
            </a:extLst>
          </p:cNvPr>
          <p:cNvSpPr>
            <a:spLocks noGrp="1"/>
          </p:cNvSpPr>
          <p:nvPr>
            <p:ph type="dt" sz="half" idx="10"/>
          </p:nvPr>
        </p:nvSpPr>
        <p:spPr/>
        <p:txBody>
          <a:bodyPr/>
          <a:lstStyle/>
          <a:p>
            <a:fld id="{1B60A16D-4EB2-4452-964A-EE5A508E2D14}" type="datetime1">
              <a:rPr lang="en-GB" smtClean="0"/>
              <a:t>15/10/2025</a:t>
            </a:fld>
            <a:endParaRPr lang="en-GB"/>
          </a:p>
        </p:txBody>
      </p:sp>
      <p:sp>
        <p:nvSpPr>
          <p:cNvPr id="6" name="Footer Placeholder 5">
            <a:extLst>
              <a:ext uri="{FF2B5EF4-FFF2-40B4-BE49-F238E27FC236}">
                <a16:creationId xmlns:a16="http://schemas.microsoft.com/office/drawing/2014/main" id="{56884147-088A-23FE-7FD9-AA04389EF4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3ACEAF-B7AA-38ED-FA34-5D39AA74F1FD}"/>
              </a:ext>
            </a:extLst>
          </p:cNvPr>
          <p:cNvSpPr>
            <a:spLocks noGrp="1"/>
          </p:cNvSpPr>
          <p:nvPr>
            <p:ph type="sldNum" sz="quarter" idx="12"/>
          </p:nvPr>
        </p:nvSpPr>
        <p:spPr/>
        <p:txBody>
          <a:bodyPr/>
          <a:lstStyle/>
          <a:p>
            <a:fld id="{8E12799E-0F5C-4263-A5BE-5536D2806C90}" type="slidenum">
              <a:rPr lang="en-GB" smtClean="0"/>
              <a:t>‹#›</a:t>
            </a:fld>
            <a:endParaRPr lang="en-GB"/>
          </a:p>
        </p:txBody>
      </p:sp>
    </p:spTree>
    <p:extLst>
      <p:ext uri="{BB962C8B-B14F-4D97-AF65-F5344CB8AC3E}">
        <p14:creationId xmlns:p14="http://schemas.microsoft.com/office/powerpoint/2010/main" val="88946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36A1-9EED-914C-448B-49C8885508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A3736B-375E-5701-5827-A018283D54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42C3CE-DCB0-F15D-893B-53CD08763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9D617-03B9-1B92-A786-E12865CED34F}"/>
              </a:ext>
            </a:extLst>
          </p:cNvPr>
          <p:cNvSpPr>
            <a:spLocks noGrp="1"/>
          </p:cNvSpPr>
          <p:nvPr>
            <p:ph type="dt" sz="half" idx="10"/>
          </p:nvPr>
        </p:nvSpPr>
        <p:spPr/>
        <p:txBody>
          <a:bodyPr/>
          <a:lstStyle/>
          <a:p>
            <a:fld id="{FBC58542-1385-46E6-8EEE-422BA358EF1C}" type="datetime1">
              <a:rPr lang="en-GB" smtClean="0"/>
              <a:t>15/10/2025</a:t>
            </a:fld>
            <a:endParaRPr lang="en-GB"/>
          </a:p>
        </p:txBody>
      </p:sp>
      <p:sp>
        <p:nvSpPr>
          <p:cNvPr id="6" name="Footer Placeholder 5">
            <a:extLst>
              <a:ext uri="{FF2B5EF4-FFF2-40B4-BE49-F238E27FC236}">
                <a16:creationId xmlns:a16="http://schemas.microsoft.com/office/drawing/2014/main" id="{353C91D1-99A5-264F-A0A5-70A1D3E3BD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3EFFB2-1F71-D9A8-2505-D4AF3F041D9F}"/>
              </a:ext>
            </a:extLst>
          </p:cNvPr>
          <p:cNvSpPr>
            <a:spLocks noGrp="1"/>
          </p:cNvSpPr>
          <p:nvPr>
            <p:ph type="sldNum" sz="quarter" idx="12"/>
          </p:nvPr>
        </p:nvSpPr>
        <p:spPr/>
        <p:txBody>
          <a:bodyPr/>
          <a:lstStyle/>
          <a:p>
            <a:fld id="{8E12799E-0F5C-4263-A5BE-5536D2806C90}" type="slidenum">
              <a:rPr lang="en-GB" smtClean="0"/>
              <a:t>‹#›</a:t>
            </a:fld>
            <a:endParaRPr lang="en-GB"/>
          </a:p>
        </p:txBody>
      </p:sp>
    </p:spTree>
    <p:extLst>
      <p:ext uri="{BB962C8B-B14F-4D97-AF65-F5344CB8AC3E}">
        <p14:creationId xmlns:p14="http://schemas.microsoft.com/office/powerpoint/2010/main" val="74825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4638F-49C2-EC59-5214-B8DA2D0898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9E0DAB-4818-35C6-69A7-D70A493A20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A4E975-2655-5B8B-356E-3D31817A95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9C1578-361D-420B-955B-D8285AD0EFA5}" type="datetime1">
              <a:rPr lang="en-GB" smtClean="0"/>
              <a:t>15/10/2025</a:t>
            </a:fld>
            <a:endParaRPr lang="en-GB"/>
          </a:p>
        </p:txBody>
      </p:sp>
      <p:sp>
        <p:nvSpPr>
          <p:cNvPr id="5" name="Footer Placeholder 4">
            <a:extLst>
              <a:ext uri="{FF2B5EF4-FFF2-40B4-BE49-F238E27FC236}">
                <a16:creationId xmlns:a16="http://schemas.microsoft.com/office/drawing/2014/main" id="{4B8B4D7F-AFAB-6CDC-5128-025114A414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7ADB822-318A-3CC8-88EA-D22FED6CE4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12799E-0F5C-4263-A5BE-5536D2806C90}" type="slidenum">
              <a:rPr lang="en-GB" smtClean="0"/>
              <a:t>‹#›</a:t>
            </a:fld>
            <a:endParaRPr lang="en-GB"/>
          </a:p>
        </p:txBody>
      </p:sp>
    </p:spTree>
    <p:extLst>
      <p:ext uri="{BB962C8B-B14F-4D97-AF65-F5344CB8AC3E}">
        <p14:creationId xmlns:p14="http://schemas.microsoft.com/office/powerpoint/2010/main" val="4289509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5BE648-58E1-450D-F8CA-4A669FA219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BA7F75-62C8-B0C6-66D6-994F97ECD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F25CA1-4F9C-FF01-CD86-0F590C732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3B9F1B-FB83-459B-9A57-D706F22FBCD8}" type="datetime1">
              <a:rPr lang="en-GB" smtClean="0"/>
              <a:t>15/10/2025</a:t>
            </a:fld>
            <a:endParaRPr lang="en-GB"/>
          </a:p>
        </p:txBody>
      </p:sp>
      <p:sp>
        <p:nvSpPr>
          <p:cNvPr id="5" name="Footer Placeholder 4">
            <a:extLst>
              <a:ext uri="{FF2B5EF4-FFF2-40B4-BE49-F238E27FC236}">
                <a16:creationId xmlns:a16="http://schemas.microsoft.com/office/drawing/2014/main" id="{4A5C39FE-4BD7-6AFD-136F-CD88A9E9BF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AD5E03B-64C7-5CB4-7536-3AE62588B6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D29DBC-057E-4A3F-8308-90B63D74C19A}" type="slidenum">
              <a:rPr lang="en-GB" smtClean="0"/>
              <a:t>‹#›</a:t>
            </a:fld>
            <a:endParaRPr lang="en-GB"/>
          </a:p>
        </p:txBody>
      </p:sp>
    </p:spTree>
    <p:extLst>
      <p:ext uri="{BB962C8B-B14F-4D97-AF65-F5344CB8AC3E}">
        <p14:creationId xmlns:p14="http://schemas.microsoft.com/office/powerpoint/2010/main" val="3765238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BC1CD-9210-421E-B139-30677569E6E8}" type="datetime1">
              <a:rPr lang="en-GB" smtClean="0"/>
              <a:t>15/10/2025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0AFD3-8297-4AB6-A18F-C831DDE0487D}" type="slidenum">
              <a:rPr lang="en-GB" smtClean="0"/>
              <a:t>‹#›</a:t>
            </a:fld>
            <a:endParaRPr lang="en-GB"/>
          </a:p>
        </p:txBody>
      </p:sp>
    </p:spTree>
    <p:extLst>
      <p:ext uri="{BB962C8B-B14F-4D97-AF65-F5344CB8AC3E}">
        <p14:creationId xmlns:p14="http://schemas.microsoft.com/office/powerpoint/2010/main" val="34683686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damerell@rl.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PowerPoint_Presentation.pptx"/><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s://inspirehep.net/authors/989645"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inspirehep.net/institutions/90277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1A7B8F-F8E0-9CC5-ECD8-ED40FF6ED6B7}"/>
              </a:ext>
            </a:extLst>
          </p:cNvPr>
          <p:cNvSpPr txBox="1"/>
          <p:nvPr/>
        </p:nvSpPr>
        <p:spPr>
          <a:xfrm>
            <a:off x="0" y="0"/>
            <a:ext cx="12192000" cy="6740307"/>
          </a:xfrm>
          <a:prstGeom prst="rect">
            <a:avLst/>
          </a:prstGeom>
          <a:noFill/>
        </p:spPr>
        <p:txBody>
          <a:bodyPr wrap="square" rtlCol="0">
            <a:spAutoFit/>
          </a:bodyPr>
          <a:lstStyle/>
          <a:p>
            <a:pPr algn="ctr"/>
            <a:r>
              <a:rPr lang="en-GB" sz="2400" b="1" dirty="0">
                <a:latin typeface="Calibri" panose="020F0502020204030204" pitchFamily="34" charset="0"/>
                <a:ea typeface="Calibri" panose="020F0502020204030204" pitchFamily="34" charset="0"/>
                <a:cs typeface="Calibri" panose="020F0502020204030204" pitchFamily="34" charset="0"/>
              </a:rPr>
              <a:t>Experience with Vertex Detector Background at SLD, and Implications for </a:t>
            </a:r>
          </a:p>
          <a:p>
            <a:pPr algn="ctr"/>
            <a:r>
              <a:rPr lang="en-GB" sz="2400" b="1" dirty="0">
                <a:latin typeface="Calibri" panose="020F0502020204030204" pitchFamily="34" charset="0"/>
                <a:ea typeface="Calibri" panose="020F0502020204030204" pitchFamily="34" charset="0"/>
                <a:cs typeface="Calibri" panose="020F0502020204030204" pitchFamily="34" charset="0"/>
              </a:rPr>
              <a:t>FCC-ee (Z pole running)</a:t>
            </a:r>
          </a:p>
          <a:p>
            <a:pPr algn="r"/>
            <a:endParaRPr lang="en-GB" dirty="0">
              <a:latin typeface="Calibri" panose="020F0502020204030204" pitchFamily="34" charset="0"/>
              <a:ea typeface="Calibri" panose="020F0502020204030204" pitchFamily="34" charset="0"/>
              <a:cs typeface="Calibri" panose="020F0502020204030204" pitchFamily="34" charset="0"/>
            </a:endParaRPr>
          </a:p>
          <a:p>
            <a:pPr algn="r"/>
            <a:r>
              <a:rPr lang="en-GB" dirty="0">
                <a:latin typeface="Calibri" panose="020F0502020204030204" pitchFamily="34" charset="0"/>
                <a:ea typeface="Calibri" panose="020F0502020204030204" pitchFamily="34" charset="0"/>
                <a:cs typeface="Calibri" panose="020F0502020204030204" pitchFamily="34" charset="0"/>
              </a:rPr>
              <a:t>Chris Damerell, RAL: </a:t>
            </a:r>
            <a:r>
              <a:rPr lang="en-GB" dirty="0">
                <a:latin typeface="Calibri" panose="020F0502020204030204" pitchFamily="34" charset="0"/>
                <a:ea typeface="Calibri" panose="020F0502020204030204" pitchFamily="34" charset="0"/>
                <a:cs typeface="Calibri" panose="020F0502020204030204" pitchFamily="34" charset="0"/>
                <a:hlinkClick r:id="rId3"/>
              </a:rPr>
              <a:t>c.damerell@rl.ac.uk</a:t>
            </a:r>
            <a:endParaRPr lang="en-GB" dirty="0">
              <a:latin typeface="Calibri" panose="020F0502020204030204" pitchFamily="34" charset="0"/>
              <a:ea typeface="Calibri" panose="020F0502020204030204" pitchFamily="34" charset="0"/>
              <a:cs typeface="Calibri" panose="020F0502020204030204" pitchFamily="34" charset="0"/>
            </a:endParaRPr>
          </a:p>
          <a:p>
            <a:pPr algn="r"/>
            <a:r>
              <a:rPr lang="en-GB" dirty="0">
                <a:latin typeface="Calibri" panose="020F0502020204030204" pitchFamily="34" charset="0"/>
                <a:ea typeface="Calibri" panose="020F0502020204030204" pitchFamily="34" charset="0"/>
                <a:cs typeface="Calibri" panose="020F0502020204030204" pitchFamily="34" charset="0"/>
              </a:rPr>
              <a:t>  15</a:t>
            </a:r>
            <a:r>
              <a:rPr lang="en-GB" baseline="30000" dirty="0">
                <a:latin typeface="Calibri" panose="020F0502020204030204" pitchFamily="34" charset="0"/>
                <a:ea typeface="Calibri" panose="020F0502020204030204" pitchFamily="34" charset="0"/>
                <a:cs typeface="Calibri" panose="020F0502020204030204" pitchFamily="34" charset="0"/>
              </a:rPr>
              <a:t>th</a:t>
            </a:r>
            <a:r>
              <a:rPr lang="en-GB" dirty="0">
                <a:latin typeface="Calibri" panose="020F0502020204030204" pitchFamily="34" charset="0"/>
                <a:ea typeface="Calibri" panose="020F0502020204030204" pitchFamily="34" charset="0"/>
                <a:cs typeface="Calibri" panose="020F0502020204030204" pitchFamily="34" charset="0"/>
              </a:rPr>
              <a:t> October 2025</a:t>
            </a:r>
          </a:p>
          <a:p>
            <a:pPr algn="r"/>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Reading the </a:t>
            </a: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FCC-ee Feasibility Report </a:t>
            </a:r>
            <a:r>
              <a:rPr lang="en-GB" dirty="0">
                <a:latin typeface="Calibri" panose="020F0502020204030204" pitchFamily="34" charset="0"/>
                <a:ea typeface="Calibri" panose="020F0502020204030204" pitchFamily="34" charset="0"/>
                <a:cs typeface="Calibri" panose="020F0502020204030204" pitchFamily="34" charset="0"/>
              </a:rPr>
              <a:t>of 31 March 2025, I was concerned to find that the background we encountered in the SLD Vertex Detector was not mentioned.  Since I believe that this background will probably scale with luminosity, and hence return with increased intensity at FCC-ee (Z),  I embarked on a reminder of our experiences.  Preparing this has been an adventure: thanks for advice from </a:t>
            </a: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SLD veterans, </a:t>
            </a:r>
            <a:r>
              <a:rPr lang="en-GB" dirty="0">
                <a:latin typeface="Calibri" panose="020F0502020204030204" pitchFamily="34" charset="0"/>
                <a:ea typeface="Calibri" panose="020F0502020204030204" pitchFamily="34" charset="0"/>
                <a:cs typeface="Calibri" panose="020F0502020204030204" pitchFamily="34" charset="0"/>
              </a:rPr>
              <a:t>particularly Su Dong, Fred Wickens and Marty Breidenbach, plus </a:t>
            </a: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other experts, </a:t>
            </a:r>
            <a:r>
              <a:rPr lang="en-GB" dirty="0">
                <a:latin typeface="Calibri" panose="020F0502020204030204" pitchFamily="34" charset="0"/>
                <a:ea typeface="Calibri" panose="020F0502020204030204" pitchFamily="34" charset="0"/>
                <a:cs typeface="Calibri" panose="020F0502020204030204" pitchFamily="34" charset="0"/>
              </a:rPr>
              <a:t>including            Frank Zimmerman, Katsunobu Oide, Witold Kozanecki, Andrea Ciarma, Graham Wilson, Phil Allport, Jens Dopke, Laci Andricek, Jerome Baudot.</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b="1" dirty="0">
                <a:latin typeface="Calibri" panose="020F0502020204030204" pitchFamily="34" charset="0"/>
                <a:ea typeface="Calibri" panose="020F0502020204030204" pitchFamily="34" charset="0"/>
                <a:cs typeface="Calibri" panose="020F0502020204030204" pitchFamily="34" charset="0"/>
              </a:rPr>
              <a:t>SLD’s (almost) forgotten history:</a:t>
            </a:r>
          </a:p>
          <a:p>
            <a:endParaRPr lang="en-GB" b="1" dirty="0">
              <a:latin typeface="Calibri" panose="020F0502020204030204" pitchFamily="34" charset="0"/>
              <a:ea typeface="Calibri" panose="020F0502020204030204" pitchFamily="34" charset="0"/>
              <a:cs typeface="Calibri" panose="020F0502020204030204" pitchFamily="34" charset="0"/>
            </a:endParaRPr>
          </a:p>
          <a:p>
            <a:r>
              <a:rPr lang="en-GB" b="1" dirty="0">
                <a:latin typeface="Calibri" panose="020F0502020204030204" pitchFamily="34" charset="0"/>
                <a:ea typeface="Calibri" panose="020F0502020204030204" pitchFamily="34" charset="0"/>
                <a:cs typeface="Calibri" panose="020F0502020204030204" pitchFamily="34" charset="0"/>
              </a:rPr>
              <a:t>Background information:  </a:t>
            </a:r>
            <a:r>
              <a:rPr lang="en-GB" dirty="0">
                <a:latin typeface="Calibri" panose="020F0502020204030204" pitchFamily="34" charset="0"/>
                <a:ea typeface="Calibri" panose="020F0502020204030204" pitchFamily="34" charset="0"/>
                <a:cs typeface="Calibri" panose="020F0502020204030204" pitchFamily="34" charset="0"/>
              </a:rPr>
              <a:t>1979-1981 Proof of principle for precision tracking (&lt;5 </a:t>
            </a:r>
            <a:r>
              <a:rPr lang="en-GB" dirty="0">
                <a:latin typeface="Symbol" panose="05050102010706020507" pitchFamily="18" charset="2"/>
                <a:ea typeface="Calibri" panose="020F0502020204030204" pitchFamily="34" charset="0"/>
                <a:cs typeface="Calibri" panose="020F0502020204030204" pitchFamily="34" charset="0"/>
              </a:rPr>
              <a:t>m</a:t>
            </a:r>
            <a:r>
              <a:rPr lang="en-GB" dirty="0">
                <a:latin typeface="Calibri" panose="020F0502020204030204" pitchFamily="34" charset="0"/>
                <a:ea typeface="Calibri" panose="020F0502020204030204" pitchFamily="34" charset="0"/>
                <a:cs typeface="Calibri" panose="020F0502020204030204" pitchFamily="34" charset="0"/>
              </a:rPr>
              <a:t>m) with silicon pixel detectors in form of CCDs, in t6 test beam at CERN PS, followed 1983-1986 by the ACCMOR Collaboration (Amsterdam, CERN, Cracow, Munich, Oxford, Rutherford), SPS North Hall, </a:t>
            </a:r>
            <a:r>
              <a:rPr lang="en-GB" i="1" dirty="0">
                <a:latin typeface="Calibri" panose="020F0502020204030204" pitchFamily="34" charset="0"/>
                <a:ea typeface="Calibri" panose="020F0502020204030204" pitchFamily="34" charset="0"/>
                <a:cs typeface="Calibri" panose="020F0502020204030204" pitchFamily="34" charset="0"/>
              </a:rPr>
              <a:t>hadroproduction of charm.  </a:t>
            </a:r>
            <a:r>
              <a:rPr lang="en-GB" b="1" dirty="0">
                <a:latin typeface="Calibri" panose="020F0502020204030204" pitchFamily="34" charset="0"/>
                <a:ea typeface="Calibri" panose="020F0502020204030204" pitchFamily="34" charset="0"/>
                <a:cs typeface="Calibri" panose="020F0502020204030204" pitchFamily="34" charset="0"/>
              </a:rPr>
              <a:t>World’s first pixel-based vertex detector, </a:t>
            </a:r>
            <a:r>
              <a:rPr lang="en-GB" dirty="0">
                <a:latin typeface="Calibri" panose="020F0502020204030204" pitchFamily="34" charset="0"/>
                <a:ea typeface="Calibri" panose="020F0502020204030204" pitchFamily="34" charset="0"/>
                <a:cs typeface="Calibri" panose="020F0502020204030204" pitchFamily="34" charset="0"/>
              </a:rPr>
              <a:t>just TWO CCDs covering the entire spectrometer aperture</a:t>
            </a: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  Thanks to Ivana Hristova, this complete detector will soon ‘return home’ from Manchester U to our PPD display area, since our wonderful former post-doc Prof Steve Watts has recently retired.</a:t>
            </a:r>
            <a:endParaRPr lang="en-GB" b="1" dirty="0">
              <a:latin typeface="Calibri" panose="020F0502020204030204" pitchFamily="34" charset="0"/>
              <a:ea typeface="Calibri" panose="020F0502020204030204" pitchFamily="34" charset="0"/>
              <a:cs typeface="Calibri" panose="020F0502020204030204" pitchFamily="34" charset="0"/>
            </a:endParaRPr>
          </a:p>
          <a:p>
            <a:endParaRPr lang="en-GB" sz="800" b="1"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1981: Prediction by Burt Richter, based on expected Final Focus QSR, that SLC beampipe radius could be the ‘size of a drinking straw’.  We (RAL CCD group) were hooked.  10 mm would suffice.  </a:t>
            </a:r>
          </a:p>
          <a:p>
            <a:r>
              <a:rPr lang="en-GB" dirty="0">
                <a:latin typeface="Calibri" panose="020F0502020204030204" pitchFamily="34" charset="0"/>
                <a:ea typeface="Calibri" panose="020F0502020204030204" pitchFamily="34" charset="0"/>
                <a:cs typeface="Calibri" panose="020F0502020204030204" pitchFamily="34" charset="0"/>
              </a:rPr>
              <a:t>In contrast, LEP was then offering 10 cm! (a Villars workshop).  I pointed out that this would be bad for heavy flavour physics, but was told to ‘shut up and let them do what they felt would be safe’.  That beampipe eventually shrank, but only a bit. </a:t>
            </a:r>
          </a:p>
        </p:txBody>
      </p:sp>
      <p:sp>
        <p:nvSpPr>
          <p:cNvPr id="5" name="Slide Number Placeholder 4">
            <a:extLst>
              <a:ext uri="{FF2B5EF4-FFF2-40B4-BE49-F238E27FC236}">
                <a16:creationId xmlns:a16="http://schemas.microsoft.com/office/drawing/2014/main" id="{E3250A1D-B7B9-F724-FC6A-5062711E0AC4}"/>
              </a:ext>
            </a:extLst>
          </p:cNvPr>
          <p:cNvSpPr>
            <a:spLocks noGrp="1"/>
          </p:cNvSpPr>
          <p:nvPr>
            <p:ph type="sldNum" sz="quarter" idx="12"/>
          </p:nvPr>
        </p:nvSpPr>
        <p:spPr/>
        <p:txBody>
          <a:bodyPr/>
          <a:lstStyle/>
          <a:p>
            <a:fld id="{8E12799E-0F5C-4263-A5BE-5536D2806C90}" type="slidenum">
              <a:rPr lang="en-GB" smtClean="0"/>
              <a:t>1</a:t>
            </a:fld>
            <a:endParaRPr lang="en-GB" dirty="0"/>
          </a:p>
        </p:txBody>
      </p:sp>
    </p:spTree>
    <p:extLst>
      <p:ext uri="{BB962C8B-B14F-4D97-AF65-F5344CB8AC3E}">
        <p14:creationId xmlns:p14="http://schemas.microsoft.com/office/powerpoint/2010/main" val="96763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FF8104-3D6B-450B-12B8-AF2C9EC0DE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16035C-04FC-4A69-881C-44DEEB7D4462}" type="slidenum">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A5223BD0-A661-B443-DD94-C7B0FDA5B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471" t="22780" r="45636" b="15770"/>
          <a:stretch>
            <a:fillRect/>
          </a:stretch>
        </p:blipFill>
        <p:spPr bwMode="auto">
          <a:xfrm>
            <a:off x="969036" y="1982926"/>
            <a:ext cx="2422222" cy="244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FDDF66FA-CE78-B83F-4BE0-0C6A43A2EC67}"/>
              </a:ext>
            </a:extLst>
          </p:cNvPr>
          <p:cNvSpPr txBox="1"/>
          <p:nvPr/>
        </p:nvSpPr>
        <p:spPr>
          <a:xfrm>
            <a:off x="569586" y="1982926"/>
            <a:ext cx="1048633" cy="307777"/>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Aptos" panose="02110004020202020204"/>
                <a:ea typeface="+mn-ea"/>
                <a:cs typeface="+mn-cs"/>
              </a:rPr>
              <a:t>OPAL </a:t>
            </a:r>
            <a:r>
              <a:rPr kumimoji="0" lang="en-GB" sz="1400" b="0" i="0" u="none" strike="noStrike" kern="1200" cap="none" spc="0" normalizeH="0" baseline="0" noProof="0" dirty="0" err="1">
                <a:ln>
                  <a:noFill/>
                </a:ln>
                <a:effectLst/>
                <a:uLnTx/>
                <a:uFillTx/>
                <a:latin typeface="Symbol" panose="05050102010706020507" pitchFamily="18" charset="2"/>
                <a:ea typeface="+mn-ea"/>
                <a:cs typeface="+mn-cs"/>
              </a:rPr>
              <a:t>m</a:t>
            </a:r>
            <a:r>
              <a:rPr kumimoji="0" lang="en-GB" sz="1400" b="0" i="0" u="none" strike="noStrike" kern="1200" cap="none" spc="0" normalizeH="0" baseline="0" noProof="0" dirty="0" err="1">
                <a:ln>
                  <a:noFill/>
                </a:ln>
                <a:effectLst/>
                <a:uLnTx/>
                <a:uFillTx/>
                <a:latin typeface="Aptos" panose="02110004020202020204"/>
                <a:ea typeface="+mn-ea"/>
                <a:cs typeface="+mn-cs"/>
              </a:rPr>
              <a:t>VTX</a:t>
            </a:r>
            <a:endParaRPr kumimoji="0" lang="en-GB" sz="1400" b="0" i="0" u="none" strike="noStrike" kern="1200" cap="none" spc="0" normalizeH="0" baseline="0" noProof="0" dirty="0">
              <a:ln>
                <a:noFill/>
              </a:ln>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206808B5-B694-FC8B-2D08-820BB33C2A21}"/>
              </a:ext>
            </a:extLst>
          </p:cNvPr>
          <p:cNvSpPr txBox="1"/>
          <p:nvPr/>
        </p:nvSpPr>
        <p:spPr>
          <a:xfrm>
            <a:off x="0" y="87086"/>
            <a:ext cx="12192000" cy="1600438"/>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The background persisted when we upgraded in 1996 to VXD3, with 10 times larger CCDs, made with e2V’s newly established stitching capability (CCD active area 8x1.6 cm</a:t>
            </a:r>
            <a:r>
              <a:rPr lang="en-GB" baseline="30000" dirty="0">
                <a:latin typeface="Calibri" panose="020F0502020204030204" pitchFamily="34" charset="0"/>
                <a:ea typeface="Calibri" panose="020F0502020204030204" pitchFamily="34" charset="0"/>
                <a:cs typeface="Calibri" panose="020F0502020204030204" pitchFamily="34" charset="0"/>
              </a:rPr>
              <a:t>2</a:t>
            </a:r>
            <a:r>
              <a:rPr lang="en-GB" dirty="0">
                <a:latin typeface="Calibri" panose="020F0502020204030204" pitchFamily="34" charset="0"/>
                <a:ea typeface="Calibri" panose="020F0502020204030204" pitchFamily="34" charset="0"/>
                <a:cs typeface="Calibri" panose="020F0502020204030204" pitchFamily="34" charset="0"/>
              </a:rPr>
              <a:t>, 2 CCDs per ladder along the beamline, with 1 mm overlap at Z = 0 between inner and outer).  VXD3 delivered 3 widely spaced points per track, with </a:t>
            </a: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single point precision of 3.5 </a:t>
            </a:r>
            <a:r>
              <a:rPr lang="en-GB" dirty="0">
                <a:solidFill>
                  <a:srgbClr val="FF0000"/>
                </a:solidFill>
                <a:latin typeface="Symbol" panose="05050102010706020507" pitchFamily="18" charset="2"/>
                <a:ea typeface="Calibri" panose="020F0502020204030204" pitchFamily="34" charset="0"/>
                <a:cs typeface="Calibri" panose="020F0502020204030204" pitchFamily="34" charset="0"/>
              </a:rPr>
              <a:t>m</a:t>
            </a: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m in R</a:t>
            </a:r>
            <a:r>
              <a:rPr lang="en-GB" dirty="0">
                <a:solidFill>
                  <a:srgbClr val="FF0000"/>
                </a:solidFill>
                <a:latin typeface="Symbol" panose="05050102010706020507" pitchFamily="18" charset="2"/>
                <a:ea typeface="Calibri" panose="020F0502020204030204" pitchFamily="34" charset="0"/>
                <a:cs typeface="Calibri" panose="020F0502020204030204" pitchFamily="34" charset="0"/>
              </a:rPr>
              <a:t>f </a:t>
            </a: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and Z, </a:t>
            </a:r>
            <a:r>
              <a:rPr lang="en-GB" dirty="0">
                <a:latin typeface="Calibri" panose="020F0502020204030204" pitchFamily="34" charset="0"/>
                <a:ea typeface="Calibri" panose="020F0502020204030204" pitchFamily="34" charset="0"/>
                <a:cs typeface="Calibri" panose="020F0502020204030204" pitchFamily="34" charset="0"/>
              </a:rPr>
              <a:t>eventually.</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This coverage revealed features of the background:  approximately flat in azimuth and in z; modest attenuation radially through each layer </a:t>
            </a:r>
            <a:r>
              <a:rPr lang="en-GB" dirty="0"/>
              <a:t>(0.4% X</a:t>
            </a:r>
            <a:r>
              <a:rPr lang="en-GB" baseline="-25000" dirty="0"/>
              <a:t>0</a:t>
            </a:r>
            <a:r>
              <a:rPr lang="en-GB" dirty="0"/>
              <a:t> per layer)</a:t>
            </a:r>
            <a:r>
              <a:rPr lang="en-GB" dirty="0">
                <a:latin typeface="Calibri" panose="020F0502020204030204" pitchFamily="34" charset="0"/>
                <a:ea typeface="Calibri" panose="020F0502020204030204" pitchFamily="34" charset="0"/>
                <a:cs typeface="Calibri" panose="020F0502020204030204" pitchFamily="34" charset="0"/>
              </a:rPr>
              <a:t>; tiny reduction in hit rate in each layer from inward-facing to outward-facing CCDs</a:t>
            </a:r>
          </a:p>
        </p:txBody>
      </p:sp>
      <p:pic>
        <p:nvPicPr>
          <p:cNvPr id="10" name="Picture 9">
            <a:extLst>
              <a:ext uri="{FF2B5EF4-FFF2-40B4-BE49-F238E27FC236}">
                <a16:creationId xmlns:a16="http://schemas.microsoft.com/office/drawing/2014/main" id="{1E7E23E6-02C6-9720-042A-15A2FC6639E8}"/>
              </a:ext>
            </a:extLst>
          </p:cNvPr>
          <p:cNvPicPr>
            <a:picLocks noChangeAspect="1"/>
          </p:cNvPicPr>
          <p:nvPr/>
        </p:nvPicPr>
        <p:blipFill>
          <a:blip r:embed="rId3"/>
          <a:stretch>
            <a:fillRect/>
          </a:stretch>
        </p:blipFill>
        <p:spPr>
          <a:xfrm>
            <a:off x="7422167" y="1675564"/>
            <a:ext cx="4396059" cy="5045911"/>
          </a:xfrm>
          <a:prstGeom prst="rect">
            <a:avLst/>
          </a:prstGeom>
        </p:spPr>
      </p:pic>
      <p:sp>
        <p:nvSpPr>
          <p:cNvPr id="11" name="TextBox 10">
            <a:extLst>
              <a:ext uri="{FF2B5EF4-FFF2-40B4-BE49-F238E27FC236}">
                <a16:creationId xmlns:a16="http://schemas.microsoft.com/office/drawing/2014/main" id="{B04732BF-39A0-B01E-CC39-66BF6A4E9091}"/>
              </a:ext>
            </a:extLst>
          </p:cNvPr>
          <p:cNvSpPr txBox="1"/>
          <p:nvPr/>
        </p:nvSpPr>
        <p:spPr>
          <a:xfrm>
            <a:off x="3700969" y="2652724"/>
            <a:ext cx="4396059" cy="2800767"/>
          </a:xfrm>
          <a:prstGeom prst="rect">
            <a:avLst/>
          </a:prstGeom>
          <a:noFill/>
        </p:spPr>
        <p:txBody>
          <a:bodyPr wrap="square" rtlCol="0">
            <a:spAutoFit/>
          </a:bodyPr>
          <a:lstStyle/>
          <a:p>
            <a:r>
              <a:rPr lang="en-GB" b="1" dirty="0"/>
              <a:t>VXD3 signal parameters</a:t>
            </a:r>
          </a:p>
          <a:p>
            <a:endParaRPr lang="en-GB" sz="800" dirty="0"/>
          </a:p>
          <a:p>
            <a:r>
              <a:rPr lang="en-GB" dirty="0"/>
              <a:t>8-bit ADC, 40 e- per count,</a:t>
            </a:r>
          </a:p>
          <a:p>
            <a:r>
              <a:rPr lang="en-GB" dirty="0"/>
              <a:t>256 counts = 10200 e-</a:t>
            </a:r>
          </a:p>
          <a:p>
            <a:endParaRPr lang="en-GB" sz="800" dirty="0"/>
          </a:p>
          <a:p>
            <a:r>
              <a:rPr lang="en-GB" dirty="0"/>
              <a:t>Most probable MIP signal = 1200 e-,           30 ADC counts.</a:t>
            </a:r>
          </a:p>
          <a:p>
            <a:endParaRPr lang="en-GB" sz="800" dirty="0"/>
          </a:p>
          <a:p>
            <a:r>
              <a:rPr lang="en-GB" dirty="0"/>
              <a:t>2x2 kernel threshold 240 e-, 6 ADC counts.</a:t>
            </a:r>
          </a:p>
          <a:p>
            <a:endParaRPr lang="en-GB" sz="800" dirty="0"/>
          </a:p>
          <a:p>
            <a:r>
              <a:rPr lang="en-GB" dirty="0">
                <a:solidFill>
                  <a:srgbClr val="FF0000"/>
                </a:solidFill>
              </a:rPr>
              <a:t>X-rays, 40x3.6 eV/count = 144 eV/ count  36.8 keV full range.</a:t>
            </a:r>
          </a:p>
        </p:txBody>
      </p:sp>
      <p:pic>
        <p:nvPicPr>
          <p:cNvPr id="15" name="Picture 14">
            <a:extLst>
              <a:ext uri="{FF2B5EF4-FFF2-40B4-BE49-F238E27FC236}">
                <a16:creationId xmlns:a16="http://schemas.microsoft.com/office/drawing/2014/main" id="{423286E6-F2D8-29B2-9230-DBE3209A2210}"/>
              </a:ext>
            </a:extLst>
          </p:cNvPr>
          <p:cNvPicPr>
            <a:picLocks noChangeAspect="1"/>
          </p:cNvPicPr>
          <p:nvPr/>
        </p:nvPicPr>
        <p:blipFill>
          <a:blip r:embed="rId4"/>
          <a:stretch>
            <a:fillRect/>
          </a:stretch>
        </p:blipFill>
        <p:spPr>
          <a:xfrm>
            <a:off x="0" y="4365680"/>
            <a:ext cx="3320383" cy="1754326"/>
          </a:xfrm>
          <a:prstGeom prst="rect">
            <a:avLst/>
          </a:prstGeom>
        </p:spPr>
      </p:pic>
      <p:sp>
        <p:nvSpPr>
          <p:cNvPr id="16" name="TextBox 15">
            <a:extLst>
              <a:ext uri="{FF2B5EF4-FFF2-40B4-BE49-F238E27FC236}">
                <a16:creationId xmlns:a16="http://schemas.microsoft.com/office/drawing/2014/main" id="{18D08B73-E3E4-19CD-F7D4-40EA45596FD6}"/>
              </a:ext>
            </a:extLst>
          </p:cNvPr>
          <p:cNvSpPr txBox="1"/>
          <p:nvPr/>
        </p:nvSpPr>
        <p:spPr>
          <a:xfrm>
            <a:off x="3548742" y="5863404"/>
            <a:ext cx="8643258" cy="1200329"/>
          </a:xfrm>
          <a:prstGeom prst="rect">
            <a:avLst/>
          </a:prstGeom>
          <a:solidFill>
            <a:schemeClr val="bg1"/>
          </a:solidFill>
        </p:spPr>
        <p:txBody>
          <a:bodyPr wrap="square" rtlCol="0">
            <a:spAutoFit/>
          </a:bodyPr>
          <a:lstStyle/>
          <a:p>
            <a:pPr algn="ctr"/>
            <a:r>
              <a:rPr lang="en-GB" dirty="0"/>
              <a:t>				</a:t>
            </a:r>
            <a:r>
              <a:rPr lang="en-GB" sz="1400" dirty="0"/>
              <a:t> Z (cm)</a:t>
            </a:r>
          </a:p>
          <a:p>
            <a:r>
              <a:rPr lang="en-GB" dirty="0"/>
              <a:t>Ramps in Z reflect longer integration time of more distant signals from 8 readout ports.</a:t>
            </a:r>
          </a:p>
          <a:p>
            <a:r>
              <a:rPr lang="en-GB" dirty="0"/>
              <a:t>Inward-facing CCDs have slightly higher hit rate than outward-facing ones. </a:t>
            </a:r>
          </a:p>
          <a:p>
            <a:endParaRPr lang="en-GB" dirty="0"/>
          </a:p>
        </p:txBody>
      </p:sp>
      <p:sp>
        <p:nvSpPr>
          <p:cNvPr id="17" name="TextBox 16">
            <a:extLst>
              <a:ext uri="{FF2B5EF4-FFF2-40B4-BE49-F238E27FC236}">
                <a16:creationId xmlns:a16="http://schemas.microsoft.com/office/drawing/2014/main" id="{D9F86159-F515-68D5-8E2D-D5960B9D1C46}"/>
              </a:ext>
            </a:extLst>
          </p:cNvPr>
          <p:cNvSpPr txBox="1"/>
          <p:nvPr/>
        </p:nvSpPr>
        <p:spPr>
          <a:xfrm>
            <a:off x="1" y="3429000"/>
            <a:ext cx="1048634" cy="738664"/>
          </a:xfrm>
          <a:prstGeom prst="rect">
            <a:avLst/>
          </a:prstGeom>
          <a:noFill/>
        </p:spPr>
        <p:txBody>
          <a:bodyPr wrap="squar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Layer 3,</a:t>
            </a:r>
          </a:p>
          <a:p>
            <a:r>
              <a:rPr lang="en-GB" sz="1400" dirty="0">
                <a:latin typeface="Calibri" panose="020F0502020204030204" pitchFamily="34" charset="0"/>
                <a:ea typeface="Calibri" panose="020F0502020204030204" pitchFamily="34" charset="0"/>
                <a:cs typeface="Calibri" panose="020F0502020204030204" pitchFamily="34" charset="0"/>
              </a:rPr>
              <a:t>Inner CCDs</a:t>
            </a:r>
          </a:p>
          <a:p>
            <a:r>
              <a:rPr lang="en-GB" sz="1400" dirty="0">
                <a:latin typeface="Calibri" panose="020F0502020204030204" pitchFamily="34" charset="0"/>
                <a:ea typeface="Calibri" panose="020F0502020204030204" pitchFamily="34" charset="0"/>
                <a:cs typeface="Calibri" panose="020F0502020204030204" pitchFamily="34" charset="0"/>
              </a:rPr>
              <a:t>Negative Z</a:t>
            </a:r>
          </a:p>
        </p:txBody>
      </p:sp>
      <p:sp>
        <p:nvSpPr>
          <p:cNvPr id="18" name="TextBox 17">
            <a:extLst>
              <a:ext uri="{FF2B5EF4-FFF2-40B4-BE49-F238E27FC236}">
                <a16:creationId xmlns:a16="http://schemas.microsoft.com/office/drawing/2014/main" id="{F35BB9A7-AF9B-EB29-5A36-8908664A5BDE}"/>
              </a:ext>
            </a:extLst>
          </p:cNvPr>
          <p:cNvSpPr txBox="1"/>
          <p:nvPr/>
        </p:nvSpPr>
        <p:spPr>
          <a:xfrm>
            <a:off x="0" y="2396799"/>
            <a:ext cx="1273628" cy="738664"/>
          </a:xfrm>
          <a:prstGeom prst="rect">
            <a:avLst/>
          </a:prstGeom>
          <a:noFill/>
        </p:spPr>
        <p:txBody>
          <a:bodyPr wrap="squar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Layer 3,</a:t>
            </a:r>
          </a:p>
          <a:p>
            <a:r>
              <a:rPr lang="en-GB" sz="1400" dirty="0">
                <a:latin typeface="Calibri" panose="020F0502020204030204" pitchFamily="34" charset="0"/>
                <a:ea typeface="Calibri" panose="020F0502020204030204" pitchFamily="34" charset="0"/>
                <a:cs typeface="Calibri" panose="020F0502020204030204" pitchFamily="34" charset="0"/>
              </a:rPr>
              <a:t>Outer CCDs</a:t>
            </a:r>
          </a:p>
          <a:p>
            <a:r>
              <a:rPr lang="en-GB" sz="1400" dirty="0">
                <a:latin typeface="Calibri" panose="020F0502020204030204" pitchFamily="34" charset="0"/>
                <a:ea typeface="Calibri" panose="020F0502020204030204" pitchFamily="34" charset="0"/>
                <a:cs typeface="Calibri" panose="020F0502020204030204" pitchFamily="34" charset="0"/>
              </a:rPr>
              <a:t>Positive Z</a:t>
            </a:r>
          </a:p>
        </p:txBody>
      </p:sp>
      <p:cxnSp>
        <p:nvCxnSpPr>
          <p:cNvPr id="20" name="Straight Arrow Connector 19">
            <a:extLst>
              <a:ext uri="{FF2B5EF4-FFF2-40B4-BE49-F238E27FC236}">
                <a16:creationId xmlns:a16="http://schemas.microsoft.com/office/drawing/2014/main" id="{B3E9552D-48F7-D298-922F-C4313B22B17A}"/>
              </a:ext>
            </a:extLst>
          </p:cNvPr>
          <p:cNvCxnSpPr>
            <a:cxnSpLocks/>
          </p:cNvCxnSpPr>
          <p:nvPr/>
        </p:nvCxnSpPr>
        <p:spPr>
          <a:xfrm>
            <a:off x="943360" y="2982686"/>
            <a:ext cx="515326" cy="22401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BB42279-603B-D4B2-AC21-F8A86ABCA756}"/>
              </a:ext>
            </a:extLst>
          </p:cNvPr>
          <p:cNvCxnSpPr/>
          <p:nvPr/>
        </p:nvCxnSpPr>
        <p:spPr>
          <a:xfrm flipV="1">
            <a:off x="943360" y="3206705"/>
            <a:ext cx="972526" cy="4352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60E6BE87-851D-D8DD-228A-1F8D7212DC25}"/>
              </a:ext>
            </a:extLst>
          </p:cNvPr>
          <p:cNvCxnSpPr>
            <a:cxnSpLocks/>
          </p:cNvCxnSpPr>
          <p:nvPr/>
        </p:nvCxnSpPr>
        <p:spPr>
          <a:xfrm flipH="1" flipV="1">
            <a:off x="1458686" y="3135463"/>
            <a:ext cx="457200" cy="7124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99B465A-96C3-C55F-F94C-6457DEF5F291}"/>
              </a:ext>
            </a:extLst>
          </p:cNvPr>
          <p:cNvCxnSpPr>
            <a:cxnSpLocks/>
          </p:cNvCxnSpPr>
          <p:nvPr/>
        </p:nvCxnSpPr>
        <p:spPr>
          <a:xfrm>
            <a:off x="1184694" y="4659942"/>
            <a:ext cx="0" cy="104417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0510F897-7F67-6721-B84C-FD0A74868BC7}"/>
              </a:ext>
            </a:extLst>
          </p:cNvPr>
          <p:cNvSpPr txBox="1"/>
          <p:nvPr/>
        </p:nvSpPr>
        <p:spPr>
          <a:xfrm>
            <a:off x="-1" y="5894476"/>
            <a:ext cx="3548743" cy="584775"/>
          </a:xfrm>
          <a:prstGeom prst="rect">
            <a:avLst/>
          </a:prstGeom>
          <a:solidFill>
            <a:schemeClr val="bg1"/>
          </a:solidFill>
          <a:ln>
            <a:solidFill>
              <a:schemeClr val="bg1"/>
            </a:solidFill>
          </a:ln>
        </p:spPr>
        <p:txBody>
          <a:bodyPr wrap="square" rtlCol="0">
            <a:spAutoFit/>
          </a:bodyPr>
          <a:lstStyle/>
          <a:p>
            <a:r>
              <a:rPr lang="en-GB" sz="1600" dirty="0">
                <a:latin typeface="Calibri" panose="020F0502020204030204" pitchFamily="34" charset="0"/>
                <a:ea typeface="Calibri" panose="020F0502020204030204" pitchFamily="34" charset="0"/>
                <a:cs typeface="Calibri" panose="020F0502020204030204" pitchFamily="34" charset="0"/>
              </a:rPr>
              <a:t>Cluster signal (ADC)</a:t>
            </a:r>
          </a:p>
          <a:p>
            <a:r>
              <a:rPr lang="en-GB" sz="1600" dirty="0">
                <a:latin typeface="Calibri" panose="020F0502020204030204" pitchFamily="34" charset="0"/>
                <a:ea typeface="Calibri" panose="020F0502020204030204" pitchFamily="34" charset="0"/>
                <a:cs typeface="Calibri" panose="020F0502020204030204" pitchFamily="34" charset="0"/>
              </a:rPr>
              <a:t>Track-associated hits, normal incidence</a:t>
            </a:r>
          </a:p>
        </p:txBody>
      </p:sp>
      <p:sp>
        <p:nvSpPr>
          <p:cNvPr id="30" name="TextBox 29">
            <a:extLst>
              <a:ext uri="{FF2B5EF4-FFF2-40B4-BE49-F238E27FC236}">
                <a16:creationId xmlns:a16="http://schemas.microsoft.com/office/drawing/2014/main" id="{D35C6243-B667-B7B0-7D4D-E04A9D794448}"/>
              </a:ext>
            </a:extLst>
          </p:cNvPr>
          <p:cNvSpPr txBox="1"/>
          <p:nvPr/>
        </p:nvSpPr>
        <p:spPr>
          <a:xfrm>
            <a:off x="3830827" y="1708459"/>
            <a:ext cx="4093027" cy="923330"/>
          </a:xfrm>
          <a:prstGeom prst="rect">
            <a:avLst/>
          </a:prstGeom>
          <a:noFill/>
        </p:spPr>
        <p:txBody>
          <a:bodyPr wrap="square" rtlCol="0">
            <a:spAutoFit/>
          </a:bodyPr>
          <a:lstStyle/>
          <a:p>
            <a:r>
              <a:rPr lang="en-GB" b="1" dirty="0">
                <a:latin typeface="Calibri" panose="020F0502020204030204" pitchFamily="34" charset="0"/>
                <a:ea typeface="Calibri" panose="020F0502020204030204" pitchFamily="34" charset="0"/>
                <a:cs typeface="Calibri" panose="020F0502020204030204" pitchFamily="34" charset="0"/>
              </a:rPr>
              <a:t>VXD3 CCD parameters</a:t>
            </a:r>
          </a:p>
          <a:p>
            <a:r>
              <a:rPr lang="en-GB" dirty="0">
                <a:latin typeface="Calibri" panose="020F0502020204030204" pitchFamily="34" charset="0"/>
                <a:ea typeface="Calibri" panose="020F0502020204030204" pitchFamily="34" charset="0"/>
                <a:cs typeface="Calibri" panose="020F0502020204030204" pitchFamily="34" charset="0"/>
              </a:rPr>
              <a:t>Pixels 20x20 </a:t>
            </a:r>
            <a:r>
              <a:rPr lang="en-GB" dirty="0">
                <a:latin typeface="Symbol" panose="05050102010706020507" pitchFamily="18" charset="2"/>
                <a:ea typeface="Calibri" panose="020F0502020204030204" pitchFamily="34" charset="0"/>
                <a:cs typeface="Calibri" panose="020F0502020204030204" pitchFamily="34" charset="0"/>
              </a:rPr>
              <a:t>m</a:t>
            </a:r>
            <a:r>
              <a:rPr lang="en-GB" dirty="0">
                <a:latin typeface="Calibri" panose="020F0502020204030204" pitchFamily="34" charset="0"/>
                <a:ea typeface="Calibri" panose="020F0502020204030204" pitchFamily="34" charset="0"/>
                <a:cs typeface="Calibri" panose="020F0502020204030204" pitchFamily="34" charset="0"/>
              </a:rPr>
              <a:t>m X15 </a:t>
            </a:r>
            <a:r>
              <a:rPr lang="en-GB" dirty="0">
                <a:latin typeface="Symbol" panose="05050102010706020507" pitchFamily="18" charset="2"/>
                <a:ea typeface="Calibri" panose="020F0502020204030204" pitchFamily="34" charset="0"/>
                <a:cs typeface="Calibri" panose="020F0502020204030204" pitchFamily="34" charset="0"/>
              </a:rPr>
              <a:t>m</a:t>
            </a:r>
            <a:r>
              <a:rPr lang="en-GB" dirty="0">
                <a:latin typeface="Calibri" panose="020F0502020204030204" pitchFamily="34" charset="0"/>
                <a:ea typeface="Calibri" panose="020F0502020204030204" pitchFamily="34" charset="0"/>
                <a:cs typeface="Calibri" panose="020F0502020204030204" pitchFamily="34" charset="0"/>
              </a:rPr>
              <a:t>m active thickness,</a:t>
            </a:r>
          </a:p>
          <a:p>
            <a:r>
              <a:rPr lang="en-GB" dirty="0">
                <a:latin typeface="Calibri" panose="020F0502020204030204" pitchFamily="34" charset="0"/>
                <a:ea typeface="Calibri" panose="020F0502020204030204" pitchFamily="34" charset="0"/>
                <a:cs typeface="Calibri" panose="020F0502020204030204" pitchFamily="34" charset="0"/>
              </a:rPr>
              <a:t>4 readout ports, one in each corner.</a:t>
            </a:r>
            <a:r>
              <a:rPr lang="en-GB" dirty="0"/>
              <a:t> </a:t>
            </a:r>
          </a:p>
        </p:txBody>
      </p:sp>
      <p:cxnSp>
        <p:nvCxnSpPr>
          <p:cNvPr id="32" name="Straight Connector 31">
            <a:extLst>
              <a:ext uri="{FF2B5EF4-FFF2-40B4-BE49-F238E27FC236}">
                <a16:creationId xmlns:a16="http://schemas.microsoft.com/office/drawing/2014/main" id="{7B5FBCA3-F5F3-3C27-B05B-8D0A814C33F9}"/>
              </a:ext>
            </a:extLst>
          </p:cNvPr>
          <p:cNvCxnSpPr>
            <a:cxnSpLocks/>
          </p:cNvCxnSpPr>
          <p:nvPr/>
        </p:nvCxnSpPr>
        <p:spPr>
          <a:xfrm>
            <a:off x="8470802" y="3548743"/>
            <a:ext cx="2785027" cy="31568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143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44E942-89DC-900D-20B2-318011D75850}"/>
              </a:ext>
            </a:extLst>
          </p:cNvPr>
          <p:cNvPicPr>
            <a:picLocks noChangeAspect="1"/>
          </p:cNvPicPr>
          <p:nvPr/>
        </p:nvPicPr>
        <p:blipFill>
          <a:blip r:embed="rId2"/>
          <a:stretch>
            <a:fillRect/>
          </a:stretch>
        </p:blipFill>
        <p:spPr>
          <a:xfrm>
            <a:off x="1237727" y="352571"/>
            <a:ext cx="4867887" cy="6505429"/>
          </a:xfrm>
          <a:prstGeom prst="rect">
            <a:avLst/>
          </a:prstGeom>
          <a:noFill/>
        </p:spPr>
      </p:pic>
      <p:sp>
        <p:nvSpPr>
          <p:cNvPr id="3" name="Oval 2">
            <a:extLst>
              <a:ext uri="{FF2B5EF4-FFF2-40B4-BE49-F238E27FC236}">
                <a16:creationId xmlns:a16="http://schemas.microsoft.com/office/drawing/2014/main" id="{5D9DC52F-E7B1-A5BF-8033-2A776E18DA4E}"/>
              </a:ext>
            </a:extLst>
          </p:cNvPr>
          <p:cNvSpPr/>
          <p:nvPr/>
        </p:nvSpPr>
        <p:spPr>
          <a:xfrm>
            <a:off x="3969083" y="4193753"/>
            <a:ext cx="297455" cy="7381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435D1D70-7997-1509-FA7B-19B78DDA6EF8}"/>
              </a:ext>
            </a:extLst>
          </p:cNvPr>
          <p:cNvSpPr txBox="1"/>
          <p:nvPr/>
        </p:nvSpPr>
        <p:spPr>
          <a:xfrm>
            <a:off x="6504490" y="0"/>
            <a:ext cx="5687510" cy="6370975"/>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Recently recovered Su Dong, unpublished work from 1997 by himself and Glen Crawford.</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VXD3 data, cluster signals of background hits </a:t>
            </a: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(unlinked) </a:t>
            </a:r>
            <a:r>
              <a:rPr lang="en-GB" dirty="0">
                <a:latin typeface="Calibri" panose="020F0502020204030204" pitchFamily="34" charset="0"/>
                <a:ea typeface="Calibri" panose="020F0502020204030204" pitchFamily="34" charset="0"/>
                <a:cs typeface="Calibri" panose="020F0502020204030204" pitchFamily="34" charset="0"/>
              </a:rPr>
              <a:t> in run data, so track-related hits are excluded from the plots.</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Amplitude refers to a 2x2 kernel used to define clusters for position determination, where the cluster sizes are similarly compact for signal and background, apart from oblique tracks.</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We have no record of what ‘by CCD’ means, but presumably distinguishes between inward-facing and outward-facing.</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We are clearly seeing a broad spectrum of x-rays, as also seen in the VXD2 background hits (Slide 7)</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Data and meeting notes from the ‘backgrounds task force’ are believed to exist on a broken computer which holds all SLD records.  Su Dong is trying to retrieve the data from a possibly readable disk.</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We’re also trying to find someone who remembers having been on this task force, and what more they learned – Tom Markiewicz, Tracy Usher, …? </a:t>
            </a:r>
          </a:p>
        </p:txBody>
      </p:sp>
      <p:sp>
        <p:nvSpPr>
          <p:cNvPr id="4" name="Oval 3">
            <a:extLst>
              <a:ext uri="{FF2B5EF4-FFF2-40B4-BE49-F238E27FC236}">
                <a16:creationId xmlns:a16="http://schemas.microsoft.com/office/drawing/2014/main" id="{200D9AF8-0A04-00FD-B5A2-DAA3346FA8BA}"/>
              </a:ext>
            </a:extLst>
          </p:cNvPr>
          <p:cNvSpPr/>
          <p:nvPr/>
        </p:nvSpPr>
        <p:spPr>
          <a:xfrm>
            <a:off x="1738167" y="818921"/>
            <a:ext cx="297455" cy="7381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D1C3C1CE-51B2-5389-7942-934096C53D27}"/>
              </a:ext>
            </a:extLst>
          </p:cNvPr>
          <p:cNvSpPr txBox="1"/>
          <p:nvPr/>
        </p:nvSpPr>
        <p:spPr>
          <a:xfrm>
            <a:off x="359885" y="1008829"/>
            <a:ext cx="1378282" cy="369332"/>
          </a:xfrm>
          <a:prstGeom prst="rect">
            <a:avLst/>
          </a:prstGeom>
          <a:noFill/>
        </p:spPr>
        <p:txBody>
          <a:bodyPr wrap="square" rtlCol="0">
            <a:spAutoFit/>
          </a:bodyPr>
          <a:lstStyle/>
          <a:p>
            <a:r>
              <a:rPr lang="en-GB" dirty="0">
                <a:solidFill>
                  <a:srgbClr val="FF0000"/>
                </a:solidFill>
              </a:rPr>
              <a:t>Edge noise?</a:t>
            </a:r>
          </a:p>
        </p:txBody>
      </p:sp>
      <p:cxnSp>
        <p:nvCxnSpPr>
          <p:cNvPr id="10" name="Straight Connector 9">
            <a:extLst>
              <a:ext uri="{FF2B5EF4-FFF2-40B4-BE49-F238E27FC236}">
                <a16:creationId xmlns:a16="http://schemas.microsoft.com/office/drawing/2014/main" id="{1F464A76-4F09-8AD7-8ED5-04524834E64D}"/>
              </a:ext>
            </a:extLst>
          </p:cNvPr>
          <p:cNvCxnSpPr/>
          <p:nvPr/>
        </p:nvCxnSpPr>
        <p:spPr>
          <a:xfrm>
            <a:off x="1958504" y="4347990"/>
            <a:ext cx="0" cy="13220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001788AB-623C-DD5D-3727-812F0F37F901}"/>
              </a:ext>
            </a:extLst>
          </p:cNvPr>
          <p:cNvSpPr txBox="1"/>
          <p:nvPr/>
        </p:nvSpPr>
        <p:spPr>
          <a:xfrm>
            <a:off x="132202" y="4450814"/>
            <a:ext cx="1144515" cy="646331"/>
          </a:xfrm>
          <a:prstGeom prst="rect">
            <a:avLst/>
          </a:prstGeom>
          <a:noFill/>
        </p:spPr>
        <p:txBody>
          <a:bodyPr wrap="square" rtlCol="0">
            <a:spAutoFit/>
          </a:bodyPr>
          <a:lstStyle/>
          <a:p>
            <a:r>
              <a:rPr lang="en-GB" dirty="0">
                <a:solidFill>
                  <a:srgbClr val="FF0000"/>
                </a:solidFill>
              </a:rPr>
              <a:t>MIP most probable</a:t>
            </a:r>
          </a:p>
        </p:txBody>
      </p:sp>
      <p:sp>
        <p:nvSpPr>
          <p:cNvPr id="12" name="TextBox 11">
            <a:extLst>
              <a:ext uri="{FF2B5EF4-FFF2-40B4-BE49-F238E27FC236}">
                <a16:creationId xmlns:a16="http://schemas.microsoft.com/office/drawing/2014/main" id="{AE41F99D-3F1A-0FDF-09C6-F7DAA66A66B7}"/>
              </a:ext>
            </a:extLst>
          </p:cNvPr>
          <p:cNvSpPr txBox="1"/>
          <p:nvPr/>
        </p:nvSpPr>
        <p:spPr>
          <a:xfrm>
            <a:off x="5388220" y="3346507"/>
            <a:ext cx="916832" cy="369332"/>
          </a:xfrm>
          <a:prstGeom prst="rect">
            <a:avLst/>
          </a:prstGeom>
          <a:noFill/>
        </p:spPr>
        <p:txBody>
          <a:bodyPr wrap="square" rtlCol="0">
            <a:spAutoFit/>
          </a:bodyPr>
          <a:lstStyle/>
          <a:p>
            <a:r>
              <a:rPr lang="en-GB" dirty="0">
                <a:solidFill>
                  <a:srgbClr val="FF0000"/>
                </a:solidFill>
              </a:rPr>
              <a:t>23 keV</a:t>
            </a:r>
          </a:p>
        </p:txBody>
      </p:sp>
      <p:cxnSp>
        <p:nvCxnSpPr>
          <p:cNvPr id="14" name="Straight Connector 13">
            <a:extLst>
              <a:ext uri="{FF2B5EF4-FFF2-40B4-BE49-F238E27FC236}">
                <a16:creationId xmlns:a16="http://schemas.microsoft.com/office/drawing/2014/main" id="{931D5D56-7FAC-9ADD-9336-BFF0C77798B5}"/>
              </a:ext>
            </a:extLst>
          </p:cNvPr>
          <p:cNvCxnSpPr/>
          <p:nvPr/>
        </p:nvCxnSpPr>
        <p:spPr>
          <a:xfrm>
            <a:off x="5706737" y="3062689"/>
            <a:ext cx="0" cy="366311"/>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5D541652-213B-5798-4F99-2F2ADC4CFEEA}"/>
              </a:ext>
            </a:extLst>
          </p:cNvPr>
          <p:cNvSpPr txBox="1"/>
          <p:nvPr/>
        </p:nvSpPr>
        <p:spPr>
          <a:xfrm>
            <a:off x="1738167" y="3346507"/>
            <a:ext cx="1865000" cy="338554"/>
          </a:xfrm>
          <a:prstGeom prst="rect">
            <a:avLst/>
          </a:prstGeom>
          <a:solidFill>
            <a:schemeClr val="bg1"/>
          </a:solidFill>
          <a:ln>
            <a:solidFill>
              <a:schemeClr val="bg1"/>
            </a:solidFill>
          </a:ln>
        </p:spPr>
        <p:txBody>
          <a:bodyPr wrap="square" rtlCol="0">
            <a:spAutoFit/>
          </a:bodyPr>
          <a:lstStyle/>
          <a:p>
            <a:r>
              <a:rPr lang="en-GB" sz="1600" dirty="0">
                <a:latin typeface="Calibri" panose="020F0502020204030204" pitchFamily="34" charset="0"/>
                <a:ea typeface="Calibri" panose="020F0502020204030204" pitchFamily="34" charset="0"/>
                <a:cs typeface="Calibri" panose="020F0502020204030204" pitchFamily="34" charset="0"/>
              </a:rPr>
              <a:t>Cluster signal (ADC)</a:t>
            </a:r>
          </a:p>
        </p:txBody>
      </p:sp>
    </p:spTree>
    <p:extLst>
      <p:ext uri="{BB962C8B-B14F-4D97-AF65-F5344CB8AC3E}">
        <p14:creationId xmlns:p14="http://schemas.microsoft.com/office/powerpoint/2010/main" val="2461961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838200" y="-35268"/>
            <a:ext cx="10515600" cy="1325563"/>
          </a:xfrm>
          <a:ln/>
        </p:spPr>
        <p:txBody>
          <a:bodyPr/>
          <a:lstStyle/>
          <a:p>
            <a:pPr algn="ctr"/>
            <a:r>
              <a:rPr lang="en-GB" altLang="en-US" dirty="0"/>
              <a:t>Cross-section of ‘R20 module’</a:t>
            </a:r>
          </a:p>
        </p:txBody>
      </p:sp>
      <p:pic>
        <p:nvPicPr>
          <p:cNvPr id="196612" name="Picture 4" descr="R20 module-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84208" y="1353619"/>
            <a:ext cx="8280400" cy="4164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5151162" y="5607734"/>
            <a:ext cx="328959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1 mm inner beryllium beampipe,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plus 50-100 </a:t>
            </a:r>
            <a:r>
              <a:rPr kumimoji="0" lang="en-GB" sz="1800" b="0" i="0" u="none" strike="noStrike" kern="1200" cap="none" spc="0" normalizeH="0" baseline="0" noProof="0" dirty="0">
                <a:ln>
                  <a:noFill/>
                </a:ln>
                <a:solidFill>
                  <a:srgbClr val="FF0000"/>
                </a:solidFill>
                <a:effectLst/>
                <a:uLnTx/>
                <a:uFillTx/>
                <a:latin typeface="Symbol" panose="05050102010706020507" pitchFamily="18" charset="2"/>
                <a:ea typeface="+mn-ea"/>
                <a:cs typeface="+mn-cs"/>
              </a:rPr>
              <a:t>m</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m titanium liner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L = 24 cm.  ‘Achilles Heel’</a:t>
            </a:r>
          </a:p>
        </p:txBody>
      </p:sp>
      <p:cxnSp>
        <p:nvCxnSpPr>
          <p:cNvPr id="8" name="Straight Arrow Connector 7"/>
          <p:cNvCxnSpPr>
            <a:cxnSpLocks/>
          </p:cNvCxnSpPr>
          <p:nvPr/>
        </p:nvCxnSpPr>
        <p:spPr>
          <a:xfrm flipH="1" flipV="1">
            <a:off x="5643972" y="3369728"/>
            <a:ext cx="166893" cy="22380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a:stCxn id="3" idx="0"/>
          </p:cNvCxnSpPr>
          <p:nvPr/>
        </p:nvCxnSpPr>
        <p:spPr>
          <a:xfrm flipH="1" flipV="1">
            <a:off x="6548691" y="3429000"/>
            <a:ext cx="247268" cy="21787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09970" y="1319704"/>
            <a:ext cx="8017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Foam</a:t>
            </a:r>
          </a:p>
        </p:txBody>
      </p:sp>
      <p:sp>
        <p:nvSpPr>
          <p:cNvPr id="12" name="TextBox 11"/>
          <p:cNvSpPr txBox="1"/>
          <p:nvPr/>
        </p:nvSpPr>
        <p:spPr>
          <a:xfrm>
            <a:off x="9141061" y="5377225"/>
            <a:ext cx="3039350"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Graphite sheet on </a:t>
            </a:r>
            <a:r>
              <a:rPr lang="en-GB" dirty="0">
                <a:solidFill>
                  <a:srgbClr val="7030A0"/>
                </a:solidFill>
                <a:latin typeface="Calibri" panose="020F0502020204030204"/>
              </a:rPr>
              <a:t>f</a:t>
            </a: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ace of tungsten/silicon </a:t>
            </a:r>
            <a:r>
              <a:rPr kumimoji="0" lang="en-GB" sz="1800" b="0" i="0" u="none" strike="noStrike" kern="1200" cap="none" spc="0" normalizeH="0" baseline="0" noProof="0" dirty="0" err="1">
                <a:ln>
                  <a:noFill/>
                </a:ln>
                <a:solidFill>
                  <a:srgbClr val="7030A0"/>
                </a:solidFill>
                <a:effectLst/>
                <a:uLnTx/>
                <a:uFillTx/>
                <a:latin typeface="Calibri" panose="020F0502020204030204"/>
                <a:ea typeface="+mn-ea"/>
                <a:cs typeface="+mn-cs"/>
              </a:rPr>
              <a:t>LumiCal</a:t>
            </a: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cxnSp>
        <p:nvCxnSpPr>
          <p:cNvPr id="16" name="Straight Connector 15"/>
          <p:cNvCxnSpPr/>
          <p:nvPr/>
        </p:nvCxnSpPr>
        <p:spPr>
          <a:xfrm flipV="1">
            <a:off x="9982199" y="2902943"/>
            <a:ext cx="1993491" cy="196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9982199" y="3634629"/>
            <a:ext cx="1993491" cy="330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Isosceles Triangle 20"/>
          <p:cNvSpPr/>
          <p:nvPr/>
        </p:nvSpPr>
        <p:spPr>
          <a:xfrm>
            <a:off x="10620019" y="3661903"/>
            <a:ext cx="403123" cy="44575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Arrow Connector 22"/>
          <p:cNvCxnSpPr>
            <a:cxnSpLocks/>
          </p:cNvCxnSpPr>
          <p:nvPr/>
        </p:nvCxnSpPr>
        <p:spPr>
          <a:xfrm flipH="1" flipV="1">
            <a:off x="9571886" y="3510116"/>
            <a:ext cx="814617" cy="186710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7" name="Slide Number Placeholder 16">
            <a:extLst>
              <a:ext uri="{FF2B5EF4-FFF2-40B4-BE49-F238E27FC236}">
                <a16:creationId xmlns:a16="http://schemas.microsoft.com/office/drawing/2014/main" id="{8EB5D086-B207-5D64-C2EC-AF469ADF1E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0AFD3-8297-4AB6-A18F-C831DDE048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B2DD64F-D238-16A3-A230-80E214F15ADE}"/>
              </a:ext>
            </a:extLst>
          </p:cNvPr>
          <p:cNvSpPr txBox="1"/>
          <p:nvPr/>
        </p:nvSpPr>
        <p:spPr>
          <a:xfrm>
            <a:off x="-16853" y="5377225"/>
            <a:ext cx="5061154" cy="1477328"/>
          </a:xfrm>
          <a:prstGeom prst="rect">
            <a:avLst/>
          </a:prstGeom>
          <a:noFill/>
          <a:ln w="19050">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We subdivide this region into two volumes,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Beam Volume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and the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Detector Volume,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separated by the inner beampipe.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noProof="0" dirty="0">
                <a:solidFill>
                  <a:srgbClr val="00B0F0"/>
                </a:solidFill>
                <a:latin typeface="Calibri" panose="020F0502020204030204"/>
              </a:rPr>
              <a:t>Beam Volume is pretty much hermetic tungsten, apart from the transparent </a:t>
            </a:r>
            <a:r>
              <a:rPr lang="en-GB" i="1" dirty="0">
                <a:solidFill>
                  <a:srgbClr val="00B0F0"/>
                </a:solidFill>
                <a:latin typeface="Calibri" panose="020F0502020204030204"/>
              </a:rPr>
              <a:t>inner section.</a:t>
            </a:r>
            <a:r>
              <a:rPr kumimoji="0" lang="en-GB" sz="1800" b="0" i="1" u="none" strike="noStrike" kern="1200" cap="none" spc="0" normalizeH="0" baseline="0" noProof="0" dirty="0">
                <a:ln>
                  <a:noFill/>
                </a:ln>
                <a:solidFill>
                  <a:srgbClr val="00B0F0"/>
                </a:solidFill>
                <a:effectLst/>
                <a:uLnTx/>
                <a:uFillTx/>
                <a:latin typeface="Calibri" panose="020F0502020204030204"/>
                <a:ea typeface="+mn-ea"/>
                <a:cs typeface="+mn-cs"/>
              </a:rPr>
              <a:t> </a:t>
            </a:r>
          </a:p>
        </p:txBody>
      </p:sp>
      <p:sp>
        <p:nvSpPr>
          <p:cNvPr id="2" name="TextBox 1">
            <a:extLst>
              <a:ext uri="{FF2B5EF4-FFF2-40B4-BE49-F238E27FC236}">
                <a16:creationId xmlns:a16="http://schemas.microsoft.com/office/drawing/2014/main" id="{36723342-84B2-A78F-549C-60D9B12F3A8D}"/>
              </a:ext>
            </a:extLst>
          </p:cNvPr>
          <p:cNvSpPr txBox="1"/>
          <p:nvPr/>
        </p:nvSpPr>
        <p:spPr>
          <a:xfrm>
            <a:off x="8322192" y="6149341"/>
            <a:ext cx="24993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Thick tungsten </a:t>
            </a:r>
            <a:r>
              <a:rPr lang="en-GB" dirty="0">
                <a:solidFill>
                  <a:srgbClr val="FF0000"/>
                </a:solidFill>
                <a:latin typeface="Calibri" panose="020F0502020204030204"/>
              </a:rPr>
              <a:t>m</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ask M3</a:t>
            </a:r>
          </a:p>
        </p:txBody>
      </p:sp>
      <p:cxnSp>
        <p:nvCxnSpPr>
          <p:cNvPr id="5" name="Straight Arrow Connector 4">
            <a:extLst>
              <a:ext uri="{FF2B5EF4-FFF2-40B4-BE49-F238E27FC236}">
                <a16:creationId xmlns:a16="http://schemas.microsoft.com/office/drawing/2014/main" id="{C7CE2EB1-6960-971A-BCC0-8E5725C51A56}"/>
              </a:ext>
            </a:extLst>
          </p:cNvPr>
          <p:cNvCxnSpPr>
            <a:cxnSpLocks/>
          </p:cNvCxnSpPr>
          <p:nvPr/>
        </p:nvCxnSpPr>
        <p:spPr>
          <a:xfrm flipH="1" flipV="1">
            <a:off x="8610600" y="3510116"/>
            <a:ext cx="653143" cy="269725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 name="TextBox 3">
            <a:extLst>
              <a:ext uri="{FF2B5EF4-FFF2-40B4-BE49-F238E27FC236}">
                <a16:creationId xmlns:a16="http://schemas.microsoft.com/office/drawing/2014/main" id="{9E522972-BB68-1DEC-D2AF-2499DDB8C7E8}"/>
              </a:ext>
            </a:extLst>
          </p:cNvPr>
          <p:cNvSpPr txBox="1"/>
          <p:nvPr/>
        </p:nvSpPr>
        <p:spPr>
          <a:xfrm>
            <a:off x="4354750" y="4441380"/>
            <a:ext cx="1347960" cy="646331"/>
          </a:xfrm>
          <a:prstGeom prst="rect">
            <a:avLst/>
          </a:prstGeom>
          <a:solidFill>
            <a:schemeClr val="bg1"/>
          </a:solidFill>
        </p:spPr>
        <p:txBody>
          <a:bodyPr wrap="square" rtlCol="0">
            <a:spAutoFit/>
          </a:bodyPr>
          <a:lstStyle/>
          <a:p>
            <a:r>
              <a:rPr lang="en-GB" dirty="0">
                <a:solidFill>
                  <a:srgbClr val="FF0000"/>
                </a:solidFill>
              </a:rPr>
              <a:t>M3 mask    </a:t>
            </a:r>
          </a:p>
          <a:p>
            <a:pPr algn="r"/>
            <a:r>
              <a:rPr lang="en-GB" dirty="0">
                <a:solidFill>
                  <a:srgbClr val="FF0000"/>
                </a:solidFill>
              </a:rPr>
              <a:t>M4 mask</a:t>
            </a:r>
          </a:p>
        </p:txBody>
      </p:sp>
      <p:cxnSp>
        <p:nvCxnSpPr>
          <p:cNvPr id="9" name="Straight Connector 8">
            <a:extLst>
              <a:ext uri="{FF2B5EF4-FFF2-40B4-BE49-F238E27FC236}">
                <a16:creationId xmlns:a16="http://schemas.microsoft.com/office/drawing/2014/main" id="{3326689E-0A72-49B6-FDB3-8980C39FC67E}"/>
              </a:ext>
            </a:extLst>
          </p:cNvPr>
          <p:cNvCxnSpPr>
            <a:cxnSpLocks/>
          </p:cNvCxnSpPr>
          <p:nvPr/>
        </p:nvCxnSpPr>
        <p:spPr>
          <a:xfrm flipH="1">
            <a:off x="5290457" y="4107661"/>
            <a:ext cx="225439" cy="70382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DF71FB6-912D-80AE-E445-B553C0A6F9AB}"/>
              </a:ext>
            </a:extLst>
          </p:cNvPr>
          <p:cNvSpPr txBox="1"/>
          <p:nvPr/>
        </p:nvSpPr>
        <p:spPr>
          <a:xfrm>
            <a:off x="26626" y="1796143"/>
            <a:ext cx="1965685" cy="1754326"/>
          </a:xfrm>
          <a:prstGeom prst="rect">
            <a:avLst/>
          </a:prstGeom>
          <a:noFill/>
        </p:spPr>
        <p:txBody>
          <a:bodyPr wrap="square" rtlCol="0">
            <a:spAutoFit/>
          </a:bodyPr>
          <a:lstStyle/>
          <a:p>
            <a:r>
              <a:rPr lang="en-GB" dirty="0"/>
              <a:t>Beampipe to inner quad.  ‘No Entry’</a:t>
            </a:r>
          </a:p>
          <a:p>
            <a:r>
              <a:rPr lang="en-GB" dirty="0"/>
              <a:t>for low energy e</a:t>
            </a:r>
            <a:r>
              <a:rPr lang="en-GB" baseline="30000" dirty="0"/>
              <a:t>+-</a:t>
            </a:r>
            <a:r>
              <a:rPr lang="en-GB" dirty="0"/>
              <a:t> in Beam Volume.  Some of the high tail will scrape by.</a:t>
            </a:r>
          </a:p>
        </p:txBody>
      </p:sp>
      <p:cxnSp>
        <p:nvCxnSpPr>
          <p:cNvPr id="34" name="Straight Arrow Connector 33">
            <a:extLst>
              <a:ext uri="{FF2B5EF4-FFF2-40B4-BE49-F238E27FC236}">
                <a16:creationId xmlns:a16="http://schemas.microsoft.com/office/drawing/2014/main" id="{2A5F2049-3035-BD37-5BE9-737F579835FB}"/>
              </a:ext>
            </a:extLst>
          </p:cNvPr>
          <p:cNvCxnSpPr>
            <a:cxnSpLocks/>
          </p:cNvCxnSpPr>
          <p:nvPr/>
        </p:nvCxnSpPr>
        <p:spPr>
          <a:xfrm>
            <a:off x="1730829" y="2373086"/>
            <a:ext cx="782895" cy="9966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7A55DEF-B20B-5148-CB91-D8B5A5A1F83B}"/>
              </a:ext>
            </a:extLst>
          </p:cNvPr>
          <p:cNvCxnSpPr>
            <a:cxnSpLocks/>
          </p:cNvCxnSpPr>
          <p:nvPr/>
        </p:nvCxnSpPr>
        <p:spPr>
          <a:xfrm>
            <a:off x="9561000" y="3058886"/>
            <a:ext cx="0" cy="18505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B23B00-4143-7423-4C34-3EDE2717F972}"/>
              </a:ext>
            </a:extLst>
          </p:cNvPr>
          <p:cNvCxnSpPr>
            <a:cxnSpLocks/>
          </p:cNvCxnSpPr>
          <p:nvPr/>
        </p:nvCxnSpPr>
        <p:spPr>
          <a:xfrm>
            <a:off x="9550114" y="3369728"/>
            <a:ext cx="10886" cy="20562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4402F96-23C9-422E-7A2A-BD1F7EDA53E6}"/>
              </a:ext>
            </a:extLst>
          </p:cNvPr>
          <p:cNvSpPr txBox="1"/>
          <p:nvPr/>
        </p:nvSpPr>
        <p:spPr>
          <a:xfrm>
            <a:off x="130628" y="76200"/>
            <a:ext cx="11658601" cy="646331"/>
          </a:xfrm>
          <a:prstGeom prst="rect">
            <a:avLst/>
          </a:prstGeom>
          <a:noFill/>
        </p:spPr>
        <p:txBody>
          <a:bodyPr wrap="square" rtlCol="0">
            <a:spAutoFit/>
          </a:bodyPr>
          <a:lstStyle/>
          <a:p>
            <a:r>
              <a:rPr lang="en-GB" dirty="0">
                <a:solidFill>
                  <a:srgbClr val="FF0000"/>
                </a:solidFill>
              </a:rPr>
              <a:t>So what’s the source of this observed flux of x-rays emerging through the thin section of SLD beampipe?</a:t>
            </a:r>
          </a:p>
          <a:p>
            <a:r>
              <a:rPr lang="en-GB" dirty="0"/>
              <a:t> </a:t>
            </a:r>
          </a:p>
        </p:txBody>
      </p:sp>
    </p:spTree>
    <p:extLst>
      <p:ext uri="{BB962C8B-B14F-4D97-AF65-F5344CB8AC3E}">
        <p14:creationId xmlns:p14="http://schemas.microsoft.com/office/powerpoint/2010/main" val="3004227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20B313-C0F7-E93A-8465-16D491508EF7}"/>
              </a:ext>
            </a:extLst>
          </p:cNvPr>
          <p:cNvSpPr txBox="1"/>
          <p:nvPr/>
        </p:nvSpPr>
        <p:spPr>
          <a:xfrm>
            <a:off x="0" y="0"/>
            <a:ext cx="12191999" cy="5693866"/>
          </a:xfrm>
          <a:prstGeom prst="rect">
            <a:avLst/>
          </a:prstGeom>
          <a:noFill/>
        </p:spPr>
        <p:txBody>
          <a:bodyPr wrap="square" rtlCol="0">
            <a:spAutoFit/>
          </a:bodyPr>
          <a:lstStyle/>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In SLD, we took steps to suppress backscattering of the electrons which follow the field lines from the interaction region, and are safely enclosed within this volume till being buried, mostly in a </a:t>
            </a:r>
            <a:r>
              <a:rPr lang="en-GB" i="1" dirty="0">
                <a:latin typeface="Calibri" panose="020F0502020204030204" pitchFamily="34" charset="0"/>
                <a:ea typeface="Calibri" panose="020F0502020204030204" pitchFamily="34" charset="0"/>
                <a:cs typeface="Calibri" panose="020F0502020204030204" pitchFamily="34" charset="0"/>
              </a:rPr>
              <a:t>graphite sheet </a:t>
            </a:r>
            <a:r>
              <a:rPr lang="en-GB" dirty="0">
                <a:latin typeface="Calibri" panose="020F0502020204030204" pitchFamily="34" charset="0"/>
                <a:ea typeface="Calibri" panose="020F0502020204030204" pitchFamily="34" charset="0"/>
                <a:cs typeface="Calibri" panose="020F0502020204030204" pitchFamily="34" charset="0"/>
              </a:rPr>
              <a:t>on the face of the </a:t>
            </a:r>
            <a:r>
              <a:rPr lang="en-GB" dirty="0" err="1">
                <a:latin typeface="Calibri" panose="020F0502020204030204" pitchFamily="34" charset="0"/>
                <a:ea typeface="Calibri" panose="020F0502020204030204" pitchFamily="34" charset="0"/>
                <a:cs typeface="Calibri" panose="020F0502020204030204" pitchFamily="34" charset="0"/>
              </a:rPr>
              <a:t>LumiCal</a:t>
            </a:r>
            <a:r>
              <a:rPr lang="en-GB" dirty="0">
                <a:latin typeface="Calibri" panose="020F0502020204030204" pitchFamily="34" charset="0"/>
                <a:ea typeface="Calibri" panose="020F0502020204030204" pitchFamily="34" charset="0"/>
                <a:cs typeface="Calibri" panose="020F0502020204030204" pitchFamily="34" charset="0"/>
              </a:rPr>
              <a:t>.</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But Takashi Maruyama (no longer with us) believed that there was in addition ‘some other backscattering going on’.  His studies are now lost, but we think there’s a particular contribution from the positron component of the pairs.  They would follow a similar flow as the electrons into the graphite, but then what?</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As in a PET scanner, they </a:t>
            </a: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annihilate</a:t>
            </a:r>
            <a:r>
              <a:rPr lang="en-GB" dirty="0">
                <a:latin typeface="Calibri" panose="020F0502020204030204" pitchFamily="34" charset="0"/>
                <a:ea typeface="Calibri" panose="020F0502020204030204" pitchFamily="34" charset="0"/>
                <a:cs typeface="Calibri" panose="020F0502020204030204" pitchFamily="34" charset="0"/>
              </a:rPr>
              <a:t> just before stopping, or form positronium which in solid material will also annihilate within a nanosecond or so, hence producing a ‘fireworks display’ of ~511 keV gammas at each end of the Beam Volume.</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What then?  We expect a simulation would reveal messy electromagnetic showers, as in an ECAL but with a dangerous long aperture within it, allowing a small fraction of the shower products to fly freely to the region of transparent beampipe adjacent to the Vertex Detector.</a:t>
            </a:r>
          </a:p>
          <a:p>
            <a:endParaRPr lang="en-GB"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We surely have a mix of electrons and x-rays of diminishing energy over time, as the showers die down.  But here’s an important point.  Electrons would typically be trapped within the Beam Volume by the solenoid field, hence drained away safely to the ends of the Beam Volume, and stopped.  But some fraction of the x-rays would encounter the transparent section of beampipe and </a:t>
            </a: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fly straight out into the Detector Volume, encountering the Vertex Detector., </a:t>
            </a:r>
            <a:r>
              <a:rPr lang="en-GB" dirty="0">
                <a:latin typeface="Calibri" panose="020F0502020204030204" pitchFamily="34" charset="0"/>
                <a:ea typeface="Calibri" panose="020F0502020204030204" pitchFamily="34" charset="0"/>
                <a:cs typeface="Calibri" panose="020F0502020204030204" pitchFamily="34" charset="0"/>
              </a:rPr>
              <a:t>where many of them would be absorbed in active silicon by the photoelectric effect.  </a:t>
            </a:r>
          </a:p>
          <a:p>
            <a:endParaRPr lang="en-GB"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As well as all this handwaving, we have two contrasting simulations.  </a:t>
            </a:r>
          </a:p>
          <a:p>
            <a:endParaRPr lang="en-GB" sz="800" dirty="0">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E105B52E-ACB8-3AD2-BFDC-231BF78E8FCE}"/>
              </a:ext>
            </a:extLst>
          </p:cNvPr>
          <p:cNvSpPr>
            <a:spLocks noGrp="1"/>
          </p:cNvSpPr>
          <p:nvPr>
            <p:ph type="sldNum" sz="quarter" idx="12"/>
          </p:nvPr>
        </p:nvSpPr>
        <p:spPr/>
        <p:txBody>
          <a:bodyPr/>
          <a:lstStyle/>
          <a:p>
            <a:fld id="{8E12799E-0F5C-4263-A5BE-5536D2806C90}" type="slidenum">
              <a:rPr lang="en-GB" smtClean="0"/>
              <a:t>13</a:t>
            </a:fld>
            <a:endParaRPr lang="en-GB"/>
          </a:p>
        </p:txBody>
      </p:sp>
    </p:spTree>
    <p:extLst>
      <p:ext uri="{BB962C8B-B14F-4D97-AF65-F5344CB8AC3E}">
        <p14:creationId xmlns:p14="http://schemas.microsoft.com/office/powerpoint/2010/main" val="787980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26D9CE-E44E-9ED4-E1CB-B3EDFD6AA432}"/>
              </a:ext>
            </a:extLst>
          </p:cNvPr>
          <p:cNvSpPr>
            <a:spLocks noGrp="1"/>
          </p:cNvSpPr>
          <p:nvPr>
            <p:ph type="sldNum" sz="quarter" idx="12"/>
          </p:nvPr>
        </p:nvSpPr>
        <p:spPr/>
        <p:txBody>
          <a:bodyPr/>
          <a:lstStyle/>
          <a:p>
            <a:fld id="{33B0AFD3-8297-4AB6-A18F-C831DDE0487D}" type="slidenum">
              <a:rPr lang="en-GB" smtClean="0"/>
              <a:t>14</a:t>
            </a:fld>
            <a:endParaRPr lang="en-GB"/>
          </a:p>
        </p:txBody>
      </p:sp>
      <p:pic>
        <p:nvPicPr>
          <p:cNvPr id="4" name="Picture 3">
            <a:extLst>
              <a:ext uri="{FF2B5EF4-FFF2-40B4-BE49-F238E27FC236}">
                <a16:creationId xmlns:a16="http://schemas.microsoft.com/office/drawing/2014/main" id="{2556C1AE-103D-C6FD-F3B0-B30F756FD495}"/>
              </a:ext>
            </a:extLst>
          </p:cNvPr>
          <p:cNvPicPr>
            <a:picLocks noChangeAspect="1"/>
          </p:cNvPicPr>
          <p:nvPr/>
        </p:nvPicPr>
        <p:blipFill>
          <a:blip r:embed="rId2"/>
          <a:stretch>
            <a:fillRect/>
          </a:stretch>
        </p:blipFill>
        <p:spPr>
          <a:xfrm>
            <a:off x="5603162" y="294463"/>
            <a:ext cx="6014876" cy="3895489"/>
          </a:xfrm>
          <a:prstGeom prst="rect">
            <a:avLst/>
          </a:prstGeom>
        </p:spPr>
      </p:pic>
      <p:sp>
        <p:nvSpPr>
          <p:cNvPr id="5" name="TextBox 4">
            <a:extLst>
              <a:ext uri="{FF2B5EF4-FFF2-40B4-BE49-F238E27FC236}">
                <a16:creationId xmlns:a16="http://schemas.microsoft.com/office/drawing/2014/main" id="{A1DA4A5F-58D3-2621-668E-885EE9BBABAC}"/>
              </a:ext>
            </a:extLst>
          </p:cNvPr>
          <p:cNvSpPr txBox="1"/>
          <p:nvPr/>
        </p:nvSpPr>
        <p:spPr>
          <a:xfrm>
            <a:off x="6216381" y="4189952"/>
            <a:ext cx="5401657" cy="1754326"/>
          </a:xfrm>
          <a:prstGeom prst="rect">
            <a:avLst/>
          </a:prstGeom>
          <a:noFill/>
        </p:spPr>
        <p:txBody>
          <a:bodyPr wrap="square" rtlCol="0">
            <a:spAutoFit/>
          </a:bodyPr>
          <a:lstStyle/>
          <a:p>
            <a:r>
              <a:rPr lang="en-GB" dirty="0"/>
              <a:t>Draft of ‘Beam-Beam Backgrounds for the Cool Copper Collider’, D Ntounis et al</a:t>
            </a:r>
          </a:p>
          <a:p>
            <a:r>
              <a:rPr lang="en-GB" dirty="0"/>
              <a:t>Prompt spike can be largely suppressed by 1 or 2 mm increase in radius</a:t>
            </a:r>
          </a:p>
          <a:p>
            <a:r>
              <a:rPr lang="en-GB" dirty="0"/>
              <a:t>Backsplash spike: are these charged particles or x-ray hits?  Reply awaited.</a:t>
            </a:r>
          </a:p>
        </p:txBody>
      </p:sp>
      <p:pic>
        <p:nvPicPr>
          <p:cNvPr id="6" name="Picture 5">
            <a:extLst>
              <a:ext uri="{FF2B5EF4-FFF2-40B4-BE49-F238E27FC236}">
                <a16:creationId xmlns:a16="http://schemas.microsoft.com/office/drawing/2014/main" id="{29227A60-1258-09FC-793A-BB9DD6808989}"/>
              </a:ext>
            </a:extLst>
          </p:cNvPr>
          <p:cNvPicPr>
            <a:picLocks noChangeAspect="1"/>
          </p:cNvPicPr>
          <p:nvPr/>
        </p:nvPicPr>
        <p:blipFill>
          <a:blip r:embed="rId3"/>
          <a:stretch>
            <a:fillRect/>
          </a:stretch>
        </p:blipFill>
        <p:spPr>
          <a:xfrm>
            <a:off x="413582" y="0"/>
            <a:ext cx="3842733" cy="4297793"/>
          </a:xfrm>
          <a:prstGeom prst="rect">
            <a:avLst/>
          </a:prstGeom>
        </p:spPr>
      </p:pic>
      <p:sp>
        <p:nvSpPr>
          <p:cNvPr id="8" name="TextBox 7">
            <a:extLst>
              <a:ext uri="{FF2B5EF4-FFF2-40B4-BE49-F238E27FC236}">
                <a16:creationId xmlns:a16="http://schemas.microsoft.com/office/drawing/2014/main" id="{7C23E290-F88D-4AB4-3672-84F83DB05D8C}"/>
              </a:ext>
            </a:extLst>
          </p:cNvPr>
          <p:cNvSpPr txBox="1"/>
          <p:nvPr/>
        </p:nvSpPr>
        <p:spPr>
          <a:xfrm>
            <a:off x="30238" y="4189952"/>
            <a:ext cx="5572924" cy="2677656"/>
          </a:xfrm>
          <a:prstGeom prst="rect">
            <a:avLst/>
          </a:prstGeom>
          <a:noFill/>
        </p:spPr>
        <p:txBody>
          <a:bodyPr wrap="square" rtlCol="0">
            <a:spAutoFit/>
          </a:bodyPr>
          <a:lstStyle/>
          <a:p>
            <a:r>
              <a:rPr lang="en-GB" dirty="0"/>
              <a:t>Paper on which the background statement in the Feasibility Study of March 2025 is based. </a:t>
            </a:r>
          </a:p>
          <a:p>
            <a:endParaRPr lang="en-GB" sz="800" dirty="0"/>
          </a:p>
          <a:p>
            <a:r>
              <a:rPr lang="en-GB" dirty="0"/>
              <a:t>Hence my Q on 8 Sept ‘Do you have positron annihilation in your simulation?’</a:t>
            </a:r>
          </a:p>
          <a:p>
            <a:endParaRPr lang="en-GB" sz="800" dirty="0"/>
          </a:p>
          <a:p>
            <a:r>
              <a:rPr lang="en-GB" dirty="0"/>
              <a:t>A: ‘We have had full GEANT simulation of our background since 2015’.  We don’t need to change a word in the Feasibility Study’</a:t>
            </a:r>
          </a:p>
          <a:p>
            <a:endParaRPr lang="en-GB" sz="800" dirty="0"/>
          </a:p>
          <a:p>
            <a:r>
              <a:rPr lang="en-GB" dirty="0"/>
              <a:t>I wonder …</a:t>
            </a:r>
          </a:p>
        </p:txBody>
      </p:sp>
    </p:spTree>
    <p:extLst>
      <p:ext uri="{BB962C8B-B14F-4D97-AF65-F5344CB8AC3E}">
        <p14:creationId xmlns:p14="http://schemas.microsoft.com/office/powerpoint/2010/main" val="2806908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E54BAC-6D27-B83E-FFE3-9A5B9BDA7154}"/>
              </a:ext>
            </a:extLst>
          </p:cNvPr>
          <p:cNvSpPr>
            <a:spLocks noGrp="1"/>
          </p:cNvSpPr>
          <p:nvPr>
            <p:ph type="sldNum" sz="quarter" idx="12"/>
          </p:nvPr>
        </p:nvSpPr>
        <p:spPr/>
        <p:txBody>
          <a:bodyPr/>
          <a:lstStyle/>
          <a:p>
            <a:fld id="{33B0AFD3-8297-4AB6-A18F-C831DDE0487D}" type="slidenum">
              <a:rPr lang="en-GB" smtClean="0"/>
              <a:t>15</a:t>
            </a:fld>
            <a:endParaRPr lang="en-GB"/>
          </a:p>
        </p:txBody>
      </p:sp>
      <p:pic>
        <p:nvPicPr>
          <p:cNvPr id="4" name="Picture 3">
            <a:extLst>
              <a:ext uri="{FF2B5EF4-FFF2-40B4-BE49-F238E27FC236}">
                <a16:creationId xmlns:a16="http://schemas.microsoft.com/office/drawing/2014/main" id="{4ACE1D92-C3FF-40DF-35F7-46034506A925}"/>
              </a:ext>
            </a:extLst>
          </p:cNvPr>
          <p:cNvPicPr>
            <a:picLocks noChangeAspect="1"/>
          </p:cNvPicPr>
          <p:nvPr/>
        </p:nvPicPr>
        <p:blipFill>
          <a:blip r:embed="rId3"/>
          <a:stretch>
            <a:fillRect/>
          </a:stretch>
        </p:blipFill>
        <p:spPr>
          <a:xfrm>
            <a:off x="1041256" y="136525"/>
            <a:ext cx="9526430" cy="5299024"/>
          </a:xfrm>
          <a:prstGeom prst="rect">
            <a:avLst/>
          </a:prstGeom>
        </p:spPr>
      </p:pic>
      <p:sp>
        <p:nvSpPr>
          <p:cNvPr id="5" name="TextBox 4">
            <a:extLst>
              <a:ext uri="{FF2B5EF4-FFF2-40B4-BE49-F238E27FC236}">
                <a16:creationId xmlns:a16="http://schemas.microsoft.com/office/drawing/2014/main" id="{43CCFBAD-9108-E9FB-2956-4EACAA3B9851}"/>
              </a:ext>
            </a:extLst>
          </p:cNvPr>
          <p:cNvSpPr txBox="1"/>
          <p:nvPr/>
        </p:nvSpPr>
        <p:spPr>
          <a:xfrm>
            <a:off x="0" y="5380672"/>
            <a:ext cx="12192000" cy="1477328"/>
          </a:xfrm>
          <a:prstGeom prst="rect">
            <a:avLst/>
          </a:prstGeom>
          <a:noFill/>
        </p:spPr>
        <p:txBody>
          <a:bodyPr wrap="square" rtlCol="0">
            <a:spAutoFit/>
          </a:bodyPr>
          <a:lstStyle/>
          <a:p>
            <a:r>
              <a:rPr lang="en-GB" dirty="0"/>
              <a:t>This beautiful pipeline (work led by Lindsey Gray) is poised to make a serious evaluation of the backgrounds we observed at SLD, and to extend them to predict the expectations for FCC-ee(Z).  I’ve suggested that this verification should include, for just one bunch crossing,  the observation of the evolution of the EM shower in the Beam Volume.  I learned from GEANT experts Alberto Ribon and Mihaly Novak of CERN, of the mode of </a:t>
            </a:r>
            <a:r>
              <a:rPr lang="en-GB" dirty="0">
                <a:solidFill>
                  <a:srgbClr val="FF0000"/>
                </a:solidFill>
              </a:rPr>
              <a:t>‘stepping actions’</a:t>
            </a:r>
            <a:r>
              <a:rPr lang="en-GB" dirty="0"/>
              <a:t>, with which to observe the evolution of complex processes a nanosecond at a time, or whatever you like.  So you should see the tracks handed from GP to GEANT, and their evolution.</a:t>
            </a:r>
          </a:p>
        </p:txBody>
      </p:sp>
    </p:spTree>
    <p:extLst>
      <p:ext uri="{BB962C8B-B14F-4D97-AF65-F5344CB8AC3E}">
        <p14:creationId xmlns:p14="http://schemas.microsoft.com/office/powerpoint/2010/main" val="3320525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0E15A3-997E-85AE-9A4C-C60317B39F0E}"/>
              </a:ext>
            </a:extLst>
          </p:cNvPr>
          <p:cNvSpPr txBox="1"/>
          <p:nvPr/>
        </p:nvSpPr>
        <p:spPr>
          <a:xfrm>
            <a:off x="272143" y="76200"/>
            <a:ext cx="11430000" cy="5109091"/>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Even if the suggested simulations succeed in replicating the backgrounds seen in SLD in normal running, we know that SLC could generate x-ray background from the IR with only  one beam operating.  </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Our most dramatic example was with VXD3 after installation, but not yet cabled up.  </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A fire in a damping ring, while preparing for the 1996 run …</a:t>
            </a:r>
          </a:p>
          <a:p>
            <a:r>
              <a:rPr lang="en-GB" dirty="0">
                <a:latin typeface="Calibri" panose="020F0502020204030204" pitchFamily="34" charset="0"/>
                <a:ea typeface="Calibri" panose="020F0502020204030204" pitchFamily="34" charset="0"/>
                <a:cs typeface="Calibri" panose="020F0502020204030204" pitchFamily="34" charset="0"/>
              </a:rPr>
              <a:t>An unauthorised SLC test with undamped beam.  When we switched on VXD3, it had suffered damage (loss of signal) from massive ionising radiation.</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The inefficiency was confined to Layer 1, mostly to the inward-facing CCDs.  </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Thanks to the </a:t>
            </a: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Lazarus effect </a:t>
            </a:r>
            <a:r>
              <a:rPr lang="en-GB" dirty="0">
                <a:latin typeface="Calibri" panose="020F0502020204030204" pitchFamily="34" charset="0"/>
                <a:ea typeface="Calibri" panose="020F0502020204030204" pitchFamily="34" charset="0"/>
                <a:cs typeface="Calibri" panose="020F0502020204030204" pitchFamily="34" charset="0"/>
              </a:rPr>
              <a:t>(‘freezing out’ of trap centres), cooling from 220K to 185K fixed the problem.</a:t>
            </a:r>
          </a:p>
          <a:p>
            <a:pPr algn="ctr"/>
            <a:r>
              <a:rPr lang="en-GB" dirty="0">
                <a:latin typeface="Calibri" panose="020F0502020204030204" pitchFamily="34" charset="0"/>
                <a:ea typeface="Calibri" panose="020F0502020204030204" pitchFamily="34" charset="0"/>
                <a:cs typeface="Calibri" panose="020F0502020204030204" pitchFamily="34" charset="0"/>
              </a:rPr>
              <a:t>----------------------------------------------------</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There’s also the possibility of a second source of background during normal running,  of comparable or greater magnitude than the IPC source, namely tails on beams, far beyond expectations for a Gaussian phase space population.  These are well known to  accelerator experts, having been seen at SLC, LEP,   While they are supposedly eliminated in damping rings, they can be re-populated by non-linear dynamical effects. </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These could generate a steady flow of </a:t>
            </a:r>
            <a:r>
              <a:rPr lang="en-GB" i="1" dirty="0">
                <a:latin typeface="Calibri" panose="020F0502020204030204" pitchFamily="34" charset="0"/>
                <a:ea typeface="Calibri" panose="020F0502020204030204" pitchFamily="34" charset="0"/>
                <a:cs typeface="Calibri" panose="020F0502020204030204" pitchFamily="34" charset="0"/>
              </a:rPr>
              <a:t>wide angle </a:t>
            </a:r>
            <a:r>
              <a:rPr lang="en-GB" dirty="0">
                <a:latin typeface="Calibri" panose="020F0502020204030204" pitchFamily="34" charset="0"/>
                <a:ea typeface="Calibri" panose="020F0502020204030204" pitchFamily="34" charset="0"/>
                <a:cs typeface="Calibri" panose="020F0502020204030204" pitchFamily="34" charset="0"/>
              </a:rPr>
              <a:t>QSR into the Beam Volume, which would ‘cascade down’ just as with the hypothetical positron source. </a:t>
            </a:r>
          </a:p>
          <a:p>
            <a:endParaRPr lang="en-GB" sz="8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F5CC197-3A9D-ECB9-D020-33B2CEBD744E}"/>
              </a:ext>
            </a:extLst>
          </p:cNvPr>
          <p:cNvSpPr>
            <a:spLocks noGrp="1"/>
          </p:cNvSpPr>
          <p:nvPr>
            <p:ph type="sldNum" sz="quarter" idx="12"/>
          </p:nvPr>
        </p:nvSpPr>
        <p:spPr/>
        <p:txBody>
          <a:bodyPr/>
          <a:lstStyle/>
          <a:p>
            <a:fld id="{8E12799E-0F5C-4263-A5BE-5536D2806C90}" type="slidenum">
              <a:rPr lang="en-GB" smtClean="0"/>
              <a:t>16</a:t>
            </a:fld>
            <a:endParaRPr lang="en-GB"/>
          </a:p>
        </p:txBody>
      </p:sp>
    </p:spTree>
    <p:extLst>
      <p:ext uri="{BB962C8B-B14F-4D97-AF65-F5344CB8AC3E}">
        <p14:creationId xmlns:p14="http://schemas.microsoft.com/office/powerpoint/2010/main" val="1228067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023F71-D75B-2207-03CB-207834B68CF4}"/>
              </a:ext>
            </a:extLst>
          </p:cNvPr>
          <p:cNvSpPr>
            <a:spLocks noGrp="1"/>
          </p:cNvSpPr>
          <p:nvPr>
            <p:ph type="sldNum" sz="quarter" idx="12"/>
          </p:nvPr>
        </p:nvSpPr>
        <p:spPr/>
        <p:txBody>
          <a:bodyPr/>
          <a:lstStyle/>
          <a:p>
            <a:fld id="{8E12799E-0F5C-4263-A5BE-5536D2806C90}" type="slidenum">
              <a:rPr lang="en-GB" smtClean="0"/>
              <a:t>17</a:t>
            </a:fld>
            <a:endParaRPr lang="en-GB"/>
          </a:p>
        </p:txBody>
      </p:sp>
      <p:sp>
        <p:nvSpPr>
          <p:cNvPr id="4" name="TextBox 3">
            <a:extLst>
              <a:ext uri="{FF2B5EF4-FFF2-40B4-BE49-F238E27FC236}">
                <a16:creationId xmlns:a16="http://schemas.microsoft.com/office/drawing/2014/main" id="{66531C7D-B3B8-96A1-58C3-B75D3BAB0CAC}"/>
              </a:ext>
            </a:extLst>
          </p:cNvPr>
          <p:cNvSpPr txBox="1"/>
          <p:nvPr/>
        </p:nvSpPr>
        <p:spPr>
          <a:xfrm>
            <a:off x="0" y="289679"/>
            <a:ext cx="12192000" cy="3416320"/>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In summary, I’d say that the study of backgrounds at FCC-ee is in its infancy.</a:t>
            </a:r>
          </a:p>
          <a:p>
            <a:endParaRPr lang="en-GB"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Whatever the future holds, there’s time to understand the situation with comprehensive simulations, and work to solve these questions before 2045, not be once again caught by surprise.  We had a lot of good luck in SLD, but this doesn’t always happen (failed vertex detector at UA1, challenging backgrounds at </a:t>
            </a:r>
            <a:r>
              <a:rPr lang="en-GB" dirty="0" err="1">
                <a:latin typeface="Calibri" panose="020F0502020204030204" pitchFamily="34" charset="0"/>
                <a:ea typeface="Calibri" panose="020F0502020204030204" pitchFamily="34" charset="0"/>
                <a:cs typeface="Calibri" panose="020F0502020204030204" pitchFamily="34" charset="0"/>
              </a:rPr>
              <a:t>SuperKEKb</a:t>
            </a:r>
            <a:r>
              <a:rPr lang="en-GB" dirty="0">
                <a:latin typeface="Calibri" panose="020F0502020204030204" pitchFamily="34" charset="0"/>
                <a:ea typeface="Calibri" panose="020F0502020204030204" pitchFamily="34" charset="0"/>
                <a:cs typeface="Calibri" panose="020F0502020204030204" pitchFamily="34" charset="0"/>
              </a:rPr>
              <a:t> vertex detectors)</a:t>
            </a:r>
          </a:p>
          <a:p>
            <a:endParaRPr lang="en-GB"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However, this requires a welcoming open minded investigation.</a:t>
            </a:r>
          </a:p>
          <a:p>
            <a:endParaRPr lang="en-GB"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Here’s a final example from SLD:  Bob English’s heater wires to keep the cryostat seals flexible.  Just as we were testing these in Lab 6 R1 in 1986, there occurred the tragic explosion of the Shuttle Challenger.. </a:t>
            </a:r>
          </a:p>
          <a:p>
            <a:endParaRPr lang="en-GB"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As Richard Feynman Remarked:  ‘Nature cannot be fooled’.  </a:t>
            </a:r>
          </a:p>
        </p:txBody>
      </p:sp>
    </p:spTree>
    <p:extLst>
      <p:ext uri="{BB962C8B-B14F-4D97-AF65-F5344CB8AC3E}">
        <p14:creationId xmlns:p14="http://schemas.microsoft.com/office/powerpoint/2010/main" val="3288859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822427-A3AB-F84E-DEBE-6305EE1C24B4}"/>
              </a:ext>
            </a:extLst>
          </p:cNvPr>
          <p:cNvSpPr>
            <a:spLocks noGrp="1"/>
          </p:cNvSpPr>
          <p:nvPr>
            <p:ph type="sldNum" sz="quarter" idx="12"/>
          </p:nvPr>
        </p:nvSpPr>
        <p:spPr/>
        <p:txBody>
          <a:bodyPr/>
          <a:lstStyle/>
          <a:p>
            <a:fld id="{8E12799E-0F5C-4263-A5BE-5536D2806C90}" type="slidenum">
              <a:rPr lang="en-GB" smtClean="0"/>
              <a:t>18</a:t>
            </a:fld>
            <a:endParaRPr lang="en-GB"/>
          </a:p>
        </p:txBody>
      </p:sp>
      <p:graphicFrame>
        <p:nvGraphicFramePr>
          <p:cNvPr id="3" name="Object 2">
            <a:hlinkClick r:id="" action="ppaction://ole?verb=0"/>
            <a:extLst>
              <a:ext uri="{FF2B5EF4-FFF2-40B4-BE49-F238E27FC236}">
                <a16:creationId xmlns:a16="http://schemas.microsoft.com/office/drawing/2014/main" id="{E17C7945-B685-87FA-25A2-861CD8929234}"/>
              </a:ext>
            </a:extLst>
          </p:cNvPr>
          <p:cNvGraphicFramePr>
            <a:graphicFrameLocks noChangeAspect="1"/>
          </p:cNvGraphicFramePr>
          <p:nvPr>
            <p:extLst>
              <p:ext uri="{D42A27DB-BD31-4B8C-83A1-F6EECF244321}">
                <p14:modId xmlns:p14="http://schemas.microsoft.com/office/powerpoint/2010/main" val="1173151646"/>
              </p:ext>
            </p:extLst>
          </p:nvPr>
        </p:nvGraphicFramePr>
        <p:xfrm>
          <a:off x="-435428" y="-336848"/>
          <a:ext cx="11582399" cy="6450239"/>
        </p:xfrm>
        <a:graphic>
          <a:graphicData uri="http://schemas.openxmlformats.org/presentationml/2006/ole">
            <mc:AlternateContent xmlns:mc="http://schemas.openxmlformats.org/markup-compatibility/2006">
              <mc:Choice xmlns:v="urn:schemas-microsoft-com:vml" Requires="v">
                <p:oleObj name="Presentation" r:id="rId2" imgW="6095975" imgH="3429123" progId="PowerPoint.Show.12">
                  <p:embed/>
                </p:oleObj>
              </mc:Choice>
              <mc:Fallback>
                <p:oleObj name="Presentation" r:id="rId2" imgW="6095975" imgH="3429123" progId="PowerPoint.Show.12">
                  <p:embed/>
                  <p:pic>
                    <p:nvPicPr>
                      <p:cNvPr id="0" name=""/>
                      <p:cNvPicPr/>
                      <p:nvPr/>
                    </p:nvPicPr>
                    <p:blipFill>
                      <a:blip r:embed="rId3"/>
                      <a:stretch>
                        <a:fillRect/>
                      </a:stretch>
                    </p:blipFill>
                    <p:spPr>
                      <a:xfrm>
                        <a:off x="-435428" y="-336848"/>
                        <a:ext cx="11582399" cy="6450239"/>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9F053FF9-443C-C329-FDC9-D4FA3B5163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7976" y="2474090"/>
            <a:ext cx="5663180" cy="4247385"/>
          </a:xfrm>
          <a:prstGeom prst="rect">
            <a:avLst/>
          </a:prstGeom>
        </p:spPr>
      </p:pic>
      <p:sp>
        <p:nvSpPr>
          <p:cNvPr id="4" name="TextBox 3">
            <a:extLst>
              <a:ext uri="{FF2B5EF4-FFF2-40B4-BE49-F238E27FC236}">
                <a16:creationId xmlns:a16="http://schemas.microsoft.com/office/drawing/2014/main" id="{B15BCF66-E57A-960E-32BE-FF5BBFCE6D54}"/>
              </a:ext>
            </a:extLst>
          </p:cNvPr>
          <p:cNvSpPr txBox="1"/>
          <p:nvPr/>
        </p:nvSpPr>
        <p:spPr>
          <a:xfrm>
            <a:off x="947056" y="111680"/>
            <a:ext cx="10025743" cy="1477328"/>
          </a:xfrm>
          <a:prstGeom prst="rect">
            <a:avLst/>
          </a:prstGeom>
          <a:noFill/>
        </p:spPr>
        <p:txBody>
          <a:bodyPr wrap="square" rtlCol="0">
            <a:spAutoFit/>
          </a:bodyPr>
          <a:lstStyle/>
          <a:p>
            <a:r>
              <a:rPr lang="en-GB" dirty="0"/>
              <a:t>Chan Hong Mo, a wonderful office-mate of many years, not seen since covid, now sadly departed.  The surviving record of his work preserved for his family.  As Steve Weinberg noted, his theoretical work was discarded by the entire community, but not proved to be wrong.  What if it turns out to be right, in 10 or 100 years?  Those papers may be studied for centuries, and change hands for millions.</a:t>
            </a:r>
          </a:p>
          <a:p>
            <a:r>
              <a:rPr lang="en-GB" dirty="0"/>
              <a:t>His beautiful book:  The Birth of China, Seen Through Poetry</a:t>
            </a:r>
          </a:p>
        </p:txBody>
      </p:sp>
    </p:spTree>
    <p:extLst>
      <p:ext uri="{BB962C8B-B14F-4D97-AF65-F5344CB8AC3E}">
        <p14:creationId xmlns:p14="http://schemas.microsoft.com/office/powerpoint/2010/main" val="163463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41998-1D58-D46A-FD40-FCDCC55871C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5EF0A84-1717-E38D-225D-EA23DD73A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06" y="2711981"/>
            <a:ext cx="5165574" cy="3058829"/>
          </a:xfrm>
          <a:prstGeom prst="rect">
            <a:avLst/>
          </a:prstGeom>
        </p:spPr>
      </p:pic>
      <p:pic>
        <p:nvPicPr>
          <p:cNvPr id="6" name="Picture 5">
            <a:extLst>
              <a:ext uri="{FF2B5EF4-FFF2-40B4-BE49-F238E27FC236}">
                <a16:creationId xmlns:a16="http://schemas.microsoft.com/office/drawing/2014/main" id="{C5278E7D-C98F-625C-A899-93C89536C5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2957" y="2297833"/>
            <a:ext cx="6053905" cy="4204991"/>
          </a:xfrm>
          <a:prstGeom prst="rect">
            <a:avLst/>
          </a:prstGeom>
        </p:spPr>
      </p:pic>
      <p:sp>
        <p:nvSpPr>
          <p:cNvPr id="4" name="TextBox 3">
            <a:extLst>
              <a:ext uri="{FF2B5EF4-FFF2-40B4-BE49-F238E27FC236}">
                <a16:creationId xmlns:a16="http://schemas.microsoft.com/office/drawing/2014/main" id="{2058B6C0-0A2C-B8F4-F26A-FC4791C47089}"/>
              </a:ext>
            </a:extLst>
          </p:cNvPr>
          <p:cNvSpPr txBox="1"/>
          <p:nvPr/>
        </p:nvSpPr>
        <p:spPr>
          <a:xfrm>
            <a:off x="0" y="0"/>
            <a:ext cx="12192000" cy="2554545"/>
          </a:xfrm>
          <a:prstGeom prst="rect">
            <a:avLst/>
          </a:prstGeom>
          <a:noFill/>
        </p:spPr>
        <p:txBody>
          <a:bodyPr wrap="square" rtlCol="0">
            <a:spAutoFit/>
          </a:bodyPr>
          <a:lstStyle/>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1989:  Mark II started their pioneering run with the first Zs at SLAC, and their wire scans pushed us out in radius.  The nature of this background (Incoherent Pair Creation, IPC) was slowly understood.  [Note that Daniel Schulte (then a grad student of Bjorn Wiik) wrote his thesis and his simulation program Guinea-Pig as recently as 1996.]  Since then, G-P is used by everyone.  </a:t>
            </a:r>
          </a:p>
          <a:p>
            <a:r>
              <a:rPr lang="en-GB" i="1" dirty="0">
                <a:latin typeface="Calibri" panose="020F0502020204030204" pitchFamily="34" charset="0"/>
                <a:ea typeface="Calibri" panose="020F0502020204030204" pitchFamily="34" charset="0"/>
                <a:cs typeface="Calibri" panose="020F0502020204030204" pitchFamily="34" charset="0"/>
              </a:rPr>
              <a:t>Generator of Unwanted Interactions for Numerical Experiment Analysis – Program Interfaced to Geant</a:t>
            </a:r>
          </a:p>
          <a:p>
            <a:r>
              <a:rPr lang="en-GB" dirty="0">
                <a:latin typeface="Calibri" panose="020F0502020204030204" pitchFamily="34" charset="0"/>
                <a:ea typeface="Calibri" panose="020F0502020204030204" pitchFamily="34" charset="0"/>
                <a:cs typeface="Calibri" panose="020F0502020204030204" pitchFamily="34" charset="0"/>
              </a:rPr>
              <a:t>  </a:t>
            </a:r>
          </a:p>
          <a:p>
            <a:r>
              <a:rPr lang="en-GB" dirty="0">
                <a:latin typeface="Calibri" panose="020F0502020204030204" pitchFamily="34" charset="0"/>
                <a:ea typeface="Calibri" panose="020F0502020204030204" pitchFamily="34" charset="0"/>
                <a:cs typeface="Calibri" panose="020F0502020204030204" pitchFamily="34" charset="0"/>
              </a:rPr>
              <a:t>The Mark II microstrips, with 300 </a:t>
            </a:r>
            <a:r>
              <a:rPr lang="en-GB" dirty="0">
                <a:latin typeface="Symbol" panose="05050102010706020507" pitchFamily="18" charset="2"/>
                <a:ea typeface="Calibri" panose="020F0502020204030204" pitchFamily="34" charset="0"/>
                <a:cs typeface="Calibri" panose="020F0502020204030204" pitchFamily="34" charset="0"/>
              </a:rPr>
              <a:t>m</a:t>
            </a:r>
            <a:r>
              <a:rPr lang="en-GB" dirty="0">
                <a:latin typeface="Calibri" panose="020F0502020204030204" pitchFamily="34" charset="0"/>
                <a:ea typeface="Calibri" panose="020F0502020204030204" pitchFamily="34" charset="0"/>
                <a:cs typeface="Calibri" panose="020F0502020204030204" pitchFamily="34" charset="0"/>
              </a:rPr>
              <a:t>m thick silicon and coarse granularity, were virtually free of background, since they stayed beyond the ‘firewall’ seen by the wire scans.  We expected it would be the same for us – a friendly background-free environment as we had enjoyed in ACCMOR.</a:t>
            </a:r>
            <a:endParaRPr lang="en-GB"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endParaRPr lang="en-GB" sz="800"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AD41E357-71D2-3C40-BD2F-2ADB2E811D90}"/>
              </a:ext>
            </a:extLst>
          </p:cNvPr>
          <p:cNvSpPr>
            <a:spLocks noGrp="1"/>
          </p:cNvSpPr>
          <p:nvPr>
            <p:ph type="sldNum" sz="quarter" idx="12"/>
          </p:nvPr>
        </p:nvSpPr>
        <p:spPr/>
        <p:txBody>
          <a:bodyPr/>
          <a:lstStyle/>
          <a:p>
            <a:fld id="{8E12799E-0F5C-4263-A5BE-5536D2806C90}" type="slidenum">
              <a:rPr lang="en-GB" smtClean="0"/>
              <a:t>2</a:t>
            </a:fld>
            <a:endParaRPr lang="en-GB" dirty="0"/>
          </a:p>
        </p:txBody>
      </p:sp>
      <p:pic>
        <p:nvPicPr>
          <p:cNvPr id="3" name="Picture 2">
            <a:extLst>
              <a:ext uri="{FF2B5EF4-FFF2-40B4-BE49-F238E27FC236}">
                <a16:creationId xmlns:a16="http://schemas.microsoft.com/office/drawing/2014/main" id="{0231AAD2-CD5B-9535-B3E6-8549E7109DBB}"/>
              </a:ext>
            </a:extLst>
          </p:cNvPr>
          <p:cNvPicPr>
            <a:picLocks noChangeAspect="1"/>
          </p:cNvPicPr>
          <p:nvPr/>
        </p:nvPicPr>
        <p:blipFill>
          <a:blip r:embed="rId5"/>
          <a:stretch>
            <a:fillRect/>
          </a:stretch>
        </p:blipFill>
        <p:spPr>
          <a:xfrm>
            <a:off x="330266" y="5770810"/>
            <a:ext cx="5779245" cy="768163"/>
          </a:xfrm>
          <a:prstGeom prst="rect">
            <a:avLst/>
          </a:prstGeom>
        </p:spPr>
      </p:pic>
      <p:sp>
        <p:nvSpPr>
          <p:cNvPr id="8" name="TextBox 7">
            <a:extLst>
              <a:ext uri="{FF2B5EF4-FFF2-40B4-BE49-F238E27FC236}">
                <a16:creationId xmlns:a16="http://schemas.microsoft.com/office/drawing/2014/main" id="{5A3966CC-3275-2024-7A46-0B50D30D90CA}"/>
              </a:ext>
            </a:extLst>
          </p:cNvPr>
          <p:cNvSpPr txBox="1"/>
          <p:nvPr/>
        </p:nvSpPr>
        <p:spPr>
          <a:xfrm>
            <a:off x="6422572" y="6211669"/>
            <a:ext cx="5105399" cy="646331"/>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SLD’s planned beampipe radius vs time, 1985-1989, driven by SLC and Mark II wire scans.</a:t>
            </a:r>
          </a:p>
        </p:txBody>
      </p:sp>
    </p:spTree>
    <p:extLst>
      <p:ext uri="{BB962C8B-B14F-4D97-AF65-F5344CB8AC3E}">
        <p14:creationId xmlns:p14="http://schemas.microsoft.com/office/powerpoint/2010/main" val="1582707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BC484F-BC9E-13DB-0941-23319DA65AC2}"/>
              </a:ext>
            </a:extLst>
          </p:cNvPr>
          <p:cNvSpPr>
            <a:spLocks noGrp="1"/>
          </p:cNvSpPr>
          <p:nvPr>
            <p:ph type="sldNum" sz="quarter" idx="12"/>
          </p:nvPr>
        </p:nvSpPr>
        <p:spPr/>
        <p:txBody>
          <a:bodyPr/>
          <a:lstStyle/>
          <a:p>
            <a:fld id="{8E12799E-0F5C-4263-A5BE-5536D2806C90}" type="slidenum">
              <a:rPr lang="en-GB" smtClean="0"/>
              <a:t>3</a:t>
            </a:fld>
            <a:endParaRPr lang="en-GB"/>
          </a:p>
        </p:txBody>
      </p:sp>
      <p:pic>
        <p:nvPicPr>
          <p:cNvPr id="4" name="Picture 3">
            <a:extLst>
              <a:ext uri="{FF2B5EF4-FFF2-40B4-BE49-F238E27FC236}">
                <a16:creationId xmlns:a16="http://schemas.microsoft.com/office/drawing/2014/main" id="{CC7B3D5B-1CB2-45B8-B3A7-ABB7768A166C}"/>
              </a:ext>
            </a:extLst>
          </p:cNvPr>
          <p:cNvPicPr>
            <a:picLocks noChangeAspect="1"/>
          </p:cNvPicPr>
          <p:nvPr/>
        </p:nvPicPr>
        <p:blipFill>
          <a:blip r:embed="rId2"/>
          <a:stretch>
            <a:fillRect/>
          </a:stretch>
        </p:blipFill>
        <p:spPr>
          <a:xfrm>
            <a:off x="7529681" y="490691"/>
            <a:ext cx="3649948" cy="4468911"/>
          </a:xfrm>
          <a:prstGeom prst="rect">
            <a:avLst/>
          </a:prstGeom>
        </p:spPr>
      </p:pic>
      <p:sp>
        <p:nvSpPr>
          <p:cNvPr id="5" name="TextBox 4">
            <a:extLst>
              <a:ext uri="{FF2B5EF4-FFF2-40B4-BE49-F238E27FC236}">
                <a16:creationId xmlns:a16="http://schemas.microsoft.com/office/drawing/2014/main" id="{A75485C6-5256-E7E5-07F3-FC8EFE25BEAC}"/>
              </a:ext>
            </a:extLst>
          </p:cNvPr>
          <p:cNvSpPr txBox="1"/>
          <p:nvPr/>
        </p:nvSpPr>
        <p:spPr>
          <a:xfrm>
            <a:off x="-1" y="666119"/>
            <a:ext cx="7094863" cy="3693319"/>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Synchrotron radiation</a:t>
            </a:r>
          </a:p>
          <a:p>
            <a:endParaRPr lang="en-GB"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Pinch effect – beams focus each other – Luminosity enhancement H</a:t>
            </a:r>
            <a:r>
              <a:rPr lang="en-GB" baseline="-25000" dirty="0">
                <a:latin typeface="Calibri" panose="020F0502020204030204" pitchFamily="34" charset="0"/>
                <a:ea typeface="Calibri" panose="020F0502020204030204" pitchFamily="34" charset="0"/>
                <a:cs typeface="Calibri" panose="020F0502020204030204" pitchFamily="34" charset="0"/>
              </a:rPr>
              <a:t>D</a:t>
            </a:r>
            <a:r>
              <a:rPr lang="en-GB" dirty="0">
                <a:latin typeface="Calibri" panose="020F0502020204030204" pitchFamily="34" charset="0"/>
                <a:ea typeface="Calibri" panose="020F0502020204030204" pitchFamily="34" charset="0"/>
                <a:cs typeface="Calibri" panose="020F0502020204030204" pitchFamily="34" charset="0"/>
              </a:rPr>
              <a:t>.  </a:t>
            </a:r>
          </a:p>
          <a:p>
            <a:endParaRPr lang="en-GB"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Associated SR – named </a:t>
            </a:r>
            <a:r>
              <a:rPr lang="en-GB" dirty="0" err="1">
                <a:latin typeface="Calibri" panose="020F0502020204030204" pitchFamily="34" charset="0"/>
                <a:ea typeface="Calibri" panose="020F0502020204030204" pitchFamily="34" charset="0"/>
                <a:cs typeface="Calibri" panose="020F0502020204030204" pitchFamily="34" charset="0"/>
              </a:rPr>
              <a:t>beamstrahlung</a:t>
            </a:r>
            <a:r>
              <a:rPr lang="en-GB" dirty="0">
                <a:latin typeface="Calibri" panose="020F0502020204030204" pitchFamily="34" charset="0"/>
                <a:ea typeface="Calibri" panose="020F0502020204030204" pitchFamily="34" charset="0"/>
                <a:cs typeface="Calibri" panose="020F0502020204030204" pitchFamily="34" charset="0"/>
              </a:rPr>
              <a:t> by the great accelerator physicist John Rees of SLAC (1978).   Highly colinear with the beam and disappears down the exit beampipe, but intense and needs a carefully designed distant dump </a:t>
            </a: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 ~400 kW at FCC-ee(Z).  </a:t>
            </a:r>
            <a:r>
              <a:rPr lang="en-GB" dirty="0">
                <a:latin typeface="Calibri" panose="020F0502020204030204" pitchFamily="34" charset="0"/>
                <a:ea typeface="Calibri" panose="020F0502020204030204" pitchFamily="34" charset="0"/>
                <a:cs typeface="Calibri" panose="020F0502020204030204" pitchFamily="34" charset="0"/>
              </a:rPr>
              <a:t>[Who claimed it was ‘negligible’ at FCC-ee?]</a:t>
            </a:r>
            <a:endParaRPr lang="en-GB"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endParaRPr lang="en-GB"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Incoherent Pair Creation:  IPC  Three processes contribute: LL, BH, BW.</a:t>
            </a:r>
          </a:p>
          <a:p>
            <a:r>
              <a:rPr lang="en-GB" dirty="0">
                <a:latin typeface="Calibri" panose="020F0502020204030204" pitchFamily="34" charset="0"/>
                <a:ea typeface="Calibri" panose="020F0502020204030204" pitchFamily="34" charset="0"/>
                <a:cs typeface="Calibri" panose="020F0502020204030204" pitchFamily="34" charset="0"/>
              </a:rPr>
              <a:t>     As with any processes described by Feynman Diagrams, the event rate is simply the cross-section multiplied by the luminosity. </a:t>
            </a:r>
          </a:p>
        </p:txBody>
      </p:sp>
      <p:sp>
        <p:nvSpPr>
          <p:cNvPr id="6" name="TextBox 5">
            <a:extLst>
              <a:ext uri="{FF2B5EF4-FFF2-40B4-BE49-F238E27FC236}">
                <a16:creationId xmlns:a16="http://schemas.microsoft.com/office/drawing/2014/main" id="{6A0FE452-67CC-2C27-DA2B-26DC2E784A63}"/>
              </a:ext>
            </a:extLst>
          </p:cNvPr>
          <p:cNvSpPr txBox="1"/>
          <p:nvPr/>
        </p:nvSpPr>
        <p:spPr>
          <a:xfrm>
            <a:off x="7674429" y="4288972"/>
            <a:ext cx="936171" cy="338554"/>
          </a:xfrm>
          <a:prstGeom prst="rect">
            <a:avLst/>
          </a:prstGeom>
          <a:noFill/>
        </p:spPr>
        <p:txBody>
          <a:bodyPr wrap="square" rtlCol="0">
            <a:spAutoFit/>
          </a:bodyPr>
          <a:lstStyle/>
          <a:p>
            <a:r>
              <a:rPr lang="en-GB" sz="1600" dirty="0"/>
              <a:t>1934</a:t>
            </a:r>
          </a:p>
        </p:txBody>
      </p:sp>
      <p:sp>
        <p:nvSpPr>
          <p:cNvPr id="10" name="TextBox 9">
            <a:extLst>
              <a:ext uri="{FF2B5EF4-FFF2-40B4-BE49-F238E27FC236}">
                <a16:creationId xmlns:a16="http://schemas.microsoft.com/office/drawing/2014/main" id="{60335CB2-DB0C-0DE5-CA10-113B4E7A4892}"/>
              </a:ext>
            </a:extLst>
          </p:cNvPr>
          <p:cNvSpPr txBox="1"/>
          <p:nvPr/>
        </p:nvSpPr>
        <p:spPr>
          <a:xfrm>
            <a:off x="2667000" y="5268551"/>
            <a:ext cx="9525000" cy="923330"/>
          </a:xfrm>
          <a:prstGeom prst="rect">
            <a:avLst/>
          </a:prstGeom>
          <a:noFill/>
        </p:spPr>
        <p:txBody>
          <a:bodyPr wrap="square">
            <a:spAutoFit/>
          </a:bodyPr>
          <a:lstStyle/>
          <a:p>
            <a:pPr algn="l">
              <a:buNone/>
            </a:pPr>
            <a:r>
              <a:rPr lang="en-GB" b="0" i="0" dirty="0">
                <a:effectLst/>
                <a:latin typeface="-apple-system"/>
              </a:rPr>
              <a:t>‘Study of Electromagnetic and Hadronic Background </a:t>
            </a:r>
            <a:r>
              <a:rPr lang="en-GB" dirty="0">
                <a:latin typeface="-apple-system"/>
              </a:rPr>
              <a:t>In the</a:t>
            </a:r>
            <a:r>
              <a:rPr lang="en-GB" b="0" i="0" dirty="0">
                <a:effectLst/>
                <a:latin typeface="-apple-system"/>
              </a:rPr>
              <a:t> Interaction Region of the TESLA Collider’</a:t>
            </a:r>
          </a:p>
          <a:p>
            <a:pPr algn="l"/>
            <a:r>
              <a:rPr lang="en-GB" b="0" i="0" u="none" strike="noStrike" dirty="0">
                <a:solidFill>
                  <a:srgbClr val="0050B3"/>
                </a:solidFill>
                <a:effectLst/>
                <a:latin typeface="-apple-system"/>
                <a:hlinkClick r:id="rId3"/>
              </a:rPr>
              <a:t>Daniel Schulte</a:t>
            </a:r>
            <a:r>
              <a:rPr lang="en-GB" b="0" i="0" dirty="0">
                <a:effectLst/>
                <a:latin typeface="-apple-system"/>
              </a:rPr>
              <a:t>(</a:t>
            </a:r>
            <a:r>
              <a:rPr lang="en-GB" b="0" i="0" u="none" strike="noStrike" dirty="0">
                <a:solidFill>
                  <a:srgbClr val="0050B3"/>
                </a:solidFill>
                <a:effectLst/>
                <a:latin typeface="-apple-system"/>
                <a:hlinkClick r:id="rId4"/>
              </a:rPr>
              <a:t>DESY</a:t>
            </a:r>
            <a:r>
              <a:rPr lang="en-GB" b="0" i="0" dirty="0">
                <a:effectLst/>
                <a:latin typeface="-apple-system"/>
              </a:rPr>
              <a:t> and Hamburg U)  Apr</a:t>
            </a:r>
            <a:r>
              <a:rPr lang="en-GB" dirty="0">
                <a:latin typeface="-apple-system"/>
              </a:rPr>
              <a:t>il,</a:t>
            </a:r>
            <a:r>
              <a:rPr lang="en-GB" b="0" i="0" dirty="0">
                <a:effectLst/>
                <a:latin typeface="-apple-system"/>
              </a:rPr>
              <a:t> 1997  Supervisor: B. Wiik</a:t>
            </a:r>
          </a:p>
          <a:p>
            <a:pPr algn="l"/>
            <a:r>
              <a:rPr lang="en-GB" dirty="0">
                <a:solidFill>
                  <a:srgbClr val="FF0000"/>
                </a:solidFill>
                <a:latin typeface="-apple-system"/>
              </a:rPr>
              <a:t>Three processes.  To keep track, just count the Rs!</a:t>
            </a:r>
            <a:endParaRPr lang="en-GB" b="0" i="0" dirty="0">
              <a:solidFill>
                <a:srgbClr val="FF0000"/>
              </a:solidFill>
              <a:effectLst/>
              <a:latin typeface="-apple-system"/>
            </a:endParaRPr>
          </a:p>
        </p:txBody>
      </p:sp>
      <p:sp>
        <p:nvSpPr>
          <p:cNvPr id="3" name="TextBox 2">
            <a:extLst>
              <a:ext uri="{FF2B5EF4-FFF2-40B4-BE49-F238E27FC236}">
                <a16:creationId xmlns:a16="http://schemas.microsoft.com/office/drawing/2014/main" id="{CD779DAD-360F-82D9-8258-8BFB10D4A435}"/>
              </a:ext>
            </a:extLst>
          </p:cNvPr>
          <p:cNvSpPr txBox="1"/>
          <p:nvPr/>
        </p:nvSpPr>
        <p:spPr>
          <a:xfrm>
            <a:off x="195943" y="76200"/>
            <a:ext cx="4299857" cy="400110"/>
          </a:xfrm>
          <a:prstGeom prst="rect">
            <a:avLst/>
          </a:prstGeom>
          <a:noFill/>
        </p:spPr>
        <p:txBody>
          <a:bodyPr wrap="square" rtlCol="0">
            <a:spAutoFit/>
          </a:bodyPr>
          <a:lstStyle/>
          <a:p>
            <a:r>
              <a:rPr lang="en-GB" sz="2000" b="1" dirty="0">
                <a:latin typeface="Calibri" panose="020F0502020204030204" pitchFamily="34" charset="0"/>
                <a:ea typeface="Calibri" panose="020F0502020204030204" pitchFamily="34" charset="0"/>
                <a:cs typeface="Calibri" panose="020F0502020204030204" pitchFamily="34" charset="0"/>
              </a:rPr>
              <a:t>So, what are these ‘incoherent pairs’?</a:t>
            </a:r>
          </a:p>
        </p:txBody>
      </p:sp>
    </p:spTree>
    <p:extLst>
      <p:ext uri="{BB962C8B-B14F-4D97-AF65-F5344CB8AC3E}">
        <p14:creationId xmlns:p14="http://schemas.microsoft.com/office/powerpoint/2010/main" val="915940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485D97-4142-6233-2BA2-7A94F8391EAB}"/>
              </a:ext>
            </a:extLst>
          </p:cNvPr>
          <p:cNvSpPr>
            <a:spLocks noGrp="1"/>
          </p:cNvSpPr>
          <p:nvPr>
            <p:ph type="sldNum" sz="quarter" idx="12"/>
          </p:nvPr>
        </p:nvSpPr>
        <p:spPr/>
        <p:txBody>
          <a:bodyPr/>
          <a:lstStyle/>
          <a:p>
            <a:fld id="{8E12799E-0F5C-4263-A5BE-5536D2806C90}" type="slidenum">
              <a:rPr lang="en-GB" smtClean="0"/>
              <a:t>4</a:t>
            </a:fld>
            <a:endParaRPr lang="en-GB"/>
          </a:p>
        </p:txBody>
      </p:sp>
      <p:pic>
        <p:nvPicPr>
          <p:cNvPr id="5" name="Picture 4" descr="Graph with lines and numbers on it&#10;&#10;AI-generated content may be incorrect.">
            <a:extLst>
              <a:ext uri="{FF2B5EF4-FFF2-40B4-BE49-F238E27FC236}">
                <a16:creationId xmlns:a16="http://schemas.microsoft.com/office/drawing/2014/main" id="{9145EEC4-CF93-C391-2C9D-9BE06FCCA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416" y="483543"/>
            <a:ext cx="7059168" cy="3648456"/>
          </a:xfrm>
          <a:prstGeom prst="rect">
            <a:avLst/>
          </a:prstGeom>
        </p:spPr>
      </p:pic>
      <p:sp>
        <p:nvSpPr>
          <p:cNvPr id="6" name="TextBox 5">
            <a:extLst>
              <a:ext uri="{FF2B5EF4-FFF2-40B4-BE49-F238E27FC236}">
                <a16:creationId xmlns:a16="http://schemas.microsoft.com/office/drawing/2014/main" id="{7AD6280B-149F-9A06-8E87-8D824B2DC479}"/>
              </a:ext>
            </a:extLst>
          </p:cNvPr>
          <p:cNvSpPr txBox="1"/>
          <p:nvPr/>
        </p:nvSpPr>
        <p:spPr>
          <a:xfrm>
            <a:off x="511628" y="4348389"/>
            <a:ext cx="10842171" cy="2031325"/>
          </a:xfrm>
          <a:prstGeom prst="rect">
            <a:avLst/>
          </a:prstGeom>
          <a:noFill/>
        </p:spPr>
        <p:txBody>
          <a:bodyPr wrap="square" rtlCol="0">
            <a:spAutoFit/>
          </a:bodyPr>
          <a:lstStyle/>
          <a:p>
            <a:r>
              <a:rPr lang="en-GB" dirty="0"/>
              <a:t>Formulae from Daniel’s thesis.  Beware of what you find in published papers, which frequently apply a low energy cutoff.  This is inappropriate for our purposes, since every positron, however feeble, becomes a little bomb when it enters solid material, though it may form positronium for a fraction of a ns. </a:t>
            </a:r>
          </a:p>
          <a:p>
            <a:r>
              <a:rPr lang="en-GB" dirty="0"/>
              <a:t>Total IPC cross-section at Z</a:t>
            </a:r>
            <a:r>
              <a:rPr lang="en-GB" baseline="30000" dirty="0"/>
              <a:t>0</a:t>
            </a:r>
            <a:r>
              <a:rPr lang="en-GB" dirty="0"/>
              <a:t> (92 GeV) is  53 mb.  </a:t>
            </a:r>
          </a:p>
          <a:p>
            <a:r>
              <a:rPr lang="en-GB" dirty="0"/>
              <a:t>[Positron annihilation can be switched on or off in GEANT4++]</a:t>
            </a:r>
          </a:p>
          <a:p>
            <a:r>
              <a:rPr lang="en-GB" dirty="0"/>
              <a:t>‘Beam size effect’ not taken into account (typically ~30% reduction in all  EM processes together, incl. IPC cross-section).</a:t>
            </a:r>
          </a:p>
        </p:txBody>
      </p:sp>
      <p:sp>
        <p:nvSpPr>
          <p:cNvPr id="7" name="TextBox 6">
            <a:extLst>
              <a:ext uri="{FF2B5EF4-FFF2-40B4-BE49-F238E27FC236}">
                <a16:creationId xmlns:a16="http://schemas.microsoft.com/office/drawing/2014/main" id="{B928A2B0-2FF6-8A63-8170-201F664DF3BE}"/>
              </a:ext>
            </a:extLst>
          </p:cNvPr>
          <p:cNvSpPr txBox="1"/>
          <p:nvPr/>
        </p:nvSpPr>
        <p:spPr>
          <a:xfrm>
            <a:off x="3385458" y="136525"/>
            <a:ext cx="5812971" cy="646331"/>
          </a:xfrm>
          <a:prstGeom prst="rect">
            <a:avLst/>
          </a:prstGeom>
          <a:noFill/>
        </p:spPr>
        <p:txBody>
          <a:bodyPr wrap="square" rtlCol="0">
            <a:spAutoFit/>
          </a:bodyPr>
          <a:lstStyle/>
          <a:p>
            <a:r>
              <a:rPr lang="en-GB" dirty="0"/>
              <a:t>Total cross-section for</a:t>
            </a:r>
            <a:r>
              <a:rPr lang="en-GB" dirty="0">
                <a:sym typeface="Wingdings" panose="05000000000000000000" pitchFamily="2" charset="2"/>
              </a:rPr>
              <a:t> incoherent pair creation vs E</a:t>
            </a:r>
            <a:r>
              <a:rPr lang="en-GB" baseline="-25000" dirty="0">
                <a:sym typeface="Wingdings" panose="05000000000000000000" pitchFamily="2" charset="2"/>
              </a:rPr>
              <a:t>CM</a:t>
            </a:r>
          </a:p>
          <a:p>
            <a:endParaRPr lang="en-GB" dirty="0"/>
          </a:p>
        </p:txBody>
      </p:sp>
    </p:spTree>
    <p:extLst>
      <p:ext uri="{BB962C8B-B14F-4D97-AF65-F5344CB8AC3E}">
        <p14:creationId xmlns:p14="http://schemas.microsoft.com/office/powerpoint/2010/main" val="68217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FCC39F-9263-9F24-EE93-778202052B28}"/>
              </a:ext>
            </a:extLst>
          </p:cNvPr>
          <p:cNvSpPr>
            <a:spLocks noGrp="1"/>
          </p:cNvSpPr>
          <p:nvPr>
            <p:ph type="sldNum" sz="quarter" idx="12"/>
          </p:nvPr>
        </p:nvSpPr>
        <p:spPr/>
        <p:txBody>
          <a:bodyPr/>
          <a:lstStyle/>
          <a:p>
            <a:fld id="{36D29DBC-057E-4A3F-8308-90B63D74C19A}" type="slidenum">
              <a:rPr lang="en-GB" smtClean="0"/>
              <a:t>5</a:t>
            </a:fld>
            <a:endParaRPr lang="en-GB"/>
          </a:p>
        </p:txBody>
      </p:sp>
      <p:pic>
        <p:nvPicPr>
          <p:cNvPr id="4" name="Picture 3">
            <a:extLst>
              <a:ext uri="{FF2B5EF4-FFF2-40B4-BE49-F238E27FC236}">
                <a16:creationId xmlns:a16="http://schemas.microsoft.com/office/drawing/2014/main" id="{CD7D059E-9100-4AD9-6F72-50D81EDE58FF}"/>
              </a:ext>
            </a:extLst>
          </p:cNvPr>
          <p:cNvPicPr>
            <a:picLocks noChangeAspect="1"/>
          </p:cNvPicPr>
          <p:nvPr/>
        </p:nvPicPr>
        <p:blipFill>
          <a:blip r:embed="rId2"/>
          <a:stretch>
            <a:fillRect/>
          </a:stretch>
        </p:blipFill>
        <p:spPr>
          <a:xfrm>
            <a:off x="4483017" y="2606632"/>
            <a:ext cx="3225966" cy="1644735"/>
          </a:xfrm>
          <a:prstGeom prst="rect">
            <a:avLst/>
          </a:prstGeom>
        </p:spPr>
      </p:pic>
      <p:pic>
        <p:nvPicPr>
          <p:cNvPr id="6" name="Picture 5">
            <a:extLst>
              <a:ext uri="{FF2B5EF4-FFF2-40B4-BE49-F238E27FC236}">
                <a16:creationId xmlns:a16="http://schemas.microsoft.com/office/drawing/2014/main" id="{3A980987-0FF1-2550-BD9B-3E3F08C3FF50}"/>
              </a:ext>
            </a:extLst>
          </p:cNvPr>
          <p:cNvPicPr>
            <a:picLocks noChangeAspect="1"/>
          </p:cNvPicPr>
          <p:nvPr/>
        </p:nvPicPr>
        <p:blipFill>
          <a:blip r:embed="rId2"/>
          <a:stretch>
            <a:fillRect/>
          </a:stretch>
        </p:blipFill>
        <p:spPr>
          <a:xfrm>
            <a:off x="2407420" y="756510"/>
            <a:ext cx="7955780" cy="4056196"/>
          </a:xfrm>
          <a:prstGeom prst="rect">
            <a:avLst/>
          </a:prstGeom>
        </p:spPr>
      </p:pic>
      <p:sp>
        <p:nvSpPr>
          <p:cNvPr id="3" name="TextBox 2">
            <a:extLst>
              <a:ext uri="{FF2B5EF4-FFF2-40B4-BE49-F238E27FC236}">
                <a16:creationId xmlns:a16="http://schemas.microsoft.com/office/drawing/2014/main" id="{DD878397-D358-0428-A925-C33D6FCAC952}"/>
              </a:ext>
            </a:extLst>
          </p:cNvPr>
          <p:cNvSpPr txBox="1"/>
          <p:nvPr/>
        </p:nvSpPr>
        <p:spPr>
          <a:xfrm>
            <a:off x="0" y="4925189"/>
            <a:ext cx="12192000" cy="1723549"/>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C-cubed collider at E</a:t>
            </a:r>
            <a:r>
              <a:rPr lang="en-GB" baseline="-25000" dirty="0">
                <a:latin typeface="Calibri" panose="020F0502020204030204" pitchFamily="34" charset="0"/>
                <a:ea typeface="Calibri" panose="020F0502020204030204" pitchFamily="34" charset="0"/>
                <a:cs typeface="Calibri" panose="020F0502020204030204" pitchFamily="34" charset="0"/>
              </a:rPr>
              <a:t>CM</a:t>
            </a:r>
            <a:r>
              <a:rPr lang="en-GB" dirty="0">
                <a:latin typeface="Calibri" panose="020F0502020204030204" pitchFamily="34" charset="0"/>
                <a:ea typeface="Calibri" panose="020F0502020204030204" pitchFamily="34" charset="0"/>
                <a:cs typeface="Calibri" panose="020F0502020204030204" pitchFamily="34" charset="0"/>
              </a:rPr>
              <a:t> = 250 GeV.  </a:t>
            </a:r>
            <a:r>
              <a:rPr lang="en-GB" dirty="0" err="1">
                <a:latin typeface="Calibri" panose="020F0502020204030204" pitchFamily="34" charset="0"/>
                <a:ea typeface="Calibri" panose="020F0502020204030204" pitchFamily="34" charset="0"/>
                <a:cs typeface="Calibri" panose="020F0502020204030204" pitchFamily="34" charset="0"/>
              </a:rPr>
              <a:t>SiD</a:t>
            </a:r>
            <a:r>
              <a:rPr lang="en-GB" dirty="0">
                <a:latin typeface="Calibri" panose="020F0502020204030204" pitchFamily="34" charset="0"/>
                <a:ea typeface="Calibri" panose="020F0502020204030204" pitchFamily="34" charset="0"/>
                <a:cs typeface="Calibri" panose="020F0502020204030204" pitchFamily="34" charset="0"/>
              </a:rPr>
              <a:t> Detector, Solenoid field 5 T.  </a:t>
            </a:r>
          </a:p>
          <a:p>
            <a:r>
              <a:rPr lang="en-GB" dirty="0">
                <a:latin typeface="Calibri" panose="020F0502020204030204" pitchFamily="34" charset="0"/>
                <a:ea typeface="Calibri" panose="020F0502020204030204" pitchFamily="34" charset="0"/>
                <a:cs typeface="Calibri" panose="020F0502020204030204" pitchFamily="34" charset="0"/>
              </a:rPr>
              <a:t>Diagram shows </a:t>
            </a:r>
            <a:r>
              <a:rPr lang="en-GB" dirty="0" err="1">
                <a:latin typeface="Calibri" panose="020F0502020204030204" pitchFamily="34" charset="0"/>
                <a:ea typeface="Calibri" panose="020F0502020204030204" pitchFamily="34" charset="0"/>
                <a:cs typeface="Calibri" panose="020F0502020204030204" pitchFamily="34" charset="0"/>
              </a:rPr>
              <a:t>SiD</a:t>
            </a:r>
            <a:r>
              <a:rPr lang="en-GB" dirty="0">
                <a:latin typeface="Calibri" panose="020F0502020204030204" pitchFamily="34" charset="0"/>
                <a:ea typeface="Calibri" panose="020F0502020204030204" pitchFamily="34" charset="0"/>
                <a:cs typeface="Calibri" panose="020F0502020204030204" pitchFamily="34" charset="0"/>
              </a:rPr>
              <a:t> beampipe, </a:t>
            </a:r>
            <a:r>
              <a:rPr lang="en-GB" dirty="0" err="1">
                <a:latin typeface="Calibri" panose="020F0502020204030204" pitchFamily="34" charset="0"/>
                <a:ea typeface="Calibri" panose="020F0502020204030204" pitchFamily="34" charset="0"/>
                <a:cs typeface="Calibri" panose="020F0502020204030204" pitchFamily="34" charset="0"/>
              </a:rPr>
              <a:t>R_bp</a:t>
            </a:r>
            <a:r>
              <a:rPr lang="en-GB" dirty="0">
                <a:latin typeface="Calibri" panose="020F0502020204030204" pitchFamily="34" charset="0"/>
                <a:ea typeface="Calibri" panose="020F0502020204030204" pitchFamily="34" charset="0"/>
                <a:cs typeface="Calibri" panose="020F0502020204030204" pitchFamily="34" charset="0"/>
              </a:rPr>
              <a:t> = 12 mm, and cylindrical inner VXD layer.</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Mark II had 0.5 T solenoid, SLD had 0.6 T, hence need for larger beampipe, </a:t>
            </a:r>
            <a:r>
              <a:rPr lang="en-GB" dirty="0" err="1">
                <a:latin typeface="Calibri" panose="020F0502020204030204" pitchFamily="34" charset="0"/>
                <a:ea typeface="Calibri" panose="020F0502020204030204" pitchFamily="34" charset="0"/>
                <a:cs typeface="Calibri" panose="020F0502020204030204" pitchFamily="34" charset="0"/>
              </a:rPr>
              <a:t>R_bp</a:t>
            </a:r>
            <a:r>
              <a:rPr lang="en-GB" dirty="0">
                <a:latin typeface="Calibri" panose="020F0502020204030204" pitchFamily="34" charset="0"/>
                <a:ea typeface="Calibri" panose="020F0502020204030204" pitchFamily="34" charset="0"/>
                <a:cs typeface="Calibri" panose="020F0502020204030204" pitchFamily="34" charset="0"/>
              </a:rPr>
              <a:t> = 25 mm.</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In all cases, there’s a smattering of pair products kicked beyond the edge of the firewall, which create a minor background of charged particles traversing the vertex detector.  </a:t>
            </a:r>
          </a:p>
        </p:txBody>
      </p:sp>
      <p:sp>
        <p:nvSpPr>
          <p:cNvPr id="5" name="TextBox 4">
            <a:extLst>
              <a:ext uri="{FF2B5EF4-FFF2-40B4-BE49-F238E27FC236}">
                <a16:creationId xmlns:a16="http://schemas.microsoft.com/office/drawing/2014/main" id="{8F4A927F-37ED-0C40-1995-4B22C9BCDD58}"/>
              </a:ext>
            </a:extLst>
          </p:cNvPr>
          <p:cNvSpPr txBox="1"/>
          <p:nvPr/>
        </p:nvSpPr>
        <p:spPr>
          <a:xfrm>
            <a:off x="-1" y="-2303"/>
            <a:ext cx="12191999" cy="646331"/>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Using </a:t>
            </a:r>
            <a:r>
              <a:rPr lang="en-GB" dirty="0">
                <a:ea typeface="Calibri" panose="020F0502020204030204" pitchFamily="34" charset="0"/>
                <a:cs typeface="Calibri" panose="020F0502020204030204" pitchFamily="34" charset="0"/>
              </a:rPr>
              <a:t>G-P</a:t>
            </a:r>
            <a:r>
              <a:rPr lang="en-GB" dirty="0">
                <a:latin typeface="Calibri" panose="020F0502020204030204" pitchFamily="34" charset="0"/>
                <a:ea typeface="Calibri" panose="020F0502020204030204" pitchFamily="34" charset="0"/>
                <a:cs typeface="Calibri" panose="020F0502020204030204" pitchFamily="34" charset="0"/>
              </a:rPr>
              <a:t> code since 1996, everyone is able to set a safe beampipe radius, beyond the hard edge of this ‘firewall’, according to their solenoid field.  One future example:</a:t>
            </a:r>
          </a:p>
        </p:txBody>
      </p:sp>
      <p:sp>
        <p:nvSpPr>
          <p:cNvPr id="7" name="TextBox 6">
            <a:extLst>
              <a:ext uri="{FF2B5EF4-FFF2-40B4-BE49-F238E27FC236}">
                <a16:creationId xmlns:a16="http://schemas.microsoft.com/office/drawing/2014/main" id="{D04FB677-1355-1E57-57A7-E7D547ADF03E}"/>
              </a:ext>
            </a:extLst>
          </p:cNvPr>
          <p:cNvSpPr txBox="1"/>
          <p:nvPr/>
        </p:nvSpPr>
        <p:spPr>
          <a:xfrm>
            <a:off x="1026588" y="1488856"/>
            <a:ext cx="892366" cy="369332"/>
          </a:xfrm>
          <a:prstGeom prst="rect">
            <a:avLst/>
          </a:prstGeom>
          <a:noFill/>
        </p:spPr>
        <p:txBody>
          <a:bodyPr wrap="square" rtlCol="0">
            <a:spAutoFit/>
          </a:bodyPr>
          <a:lstStyle/>
          <a:p>
            <a:r>
              <a:rPr lang="en-GB" b="1" dirty="0">
                <a:latin typeface="Calibri" panose="020F0502020204030204" pitchFamily="34" charset="0"/>
                <a:ea typeface="Calibri" panose="020F0502020204030204" pitchFamily="34" charset="0"/>
                <a:cs typeface="Calibri" panose="020F0502020204030204" pitchFamily="34" charset="0"/>
              </a:rPr>
              <a:t>R [mm]</a:t>
            </a:r>
            <a:endParaRPr lang="en-GB" dirty="0"/>
          </a:p>
        </p:txBody>
      </p:sp>
      <p:sp>
        <p:nvSpPr>
          <p:cNvPr id="9" name="TextBox 8">
            <a:extLst>
              <a:ext uri="{FF2B5EF4-FFF2-40B4-BE49-F238E27FC236}">
                <a16:creationId xmlns:a16="http://schemas.microsoft.com/office/drawing/2014/main" id="{C9AF5F04-92C0-C9AB-7A2B-E44AFF0543D2}"/>
              </a:ext>
            </a:extLst>
          </p:cNvPr>
          <p:cNvSpPr txBox="1"/>
          <p:nvPr/>
        </p:nvSpPr>
        <p:spPr>
          <a:xfrm>
            <a:off x="0" y="2049137"/>
            <a:ext cx="2407420" cy="369332"/>
          </a:xfrm>
          <a:prstGeom prst="rect">
            <a:avLst/>
          </a:prstGeom>
          <a:noFill/>
        </p:spPr>
        <p:txBody>
          <a:bodyPr wrap="square" rtlCol="0">
            <a:spAutoFit/>
          </a:bodyPr>
          <a:lstStyle/>
          <a:p>
            <a:r>
              <a:rPr lang="en-GB" dirty="0"/>
              <a:t>5 times expanded scale</a:t>
            </a:r>
          </a:p>
        </p:txBody>
      </p:sp>
    </p:spTree>
    <p:extLst>
      <p:ext uri="{BB962C8B-B14F-4D97-AF65-F5344CB8AC3E}">
        <p14:creationId xmlns:p14="http://schemas.microsoft.com/office/powerpoint/2010/main" val="4249430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CBC05-3D74-0BA6-51BC-DCC0359291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16035C-04FC-4A69-881C-44DEEB7D4462}" type="slidenum">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4" name="Picture 2" descr="VXD2">
            <a:extLst>
              <a:ext uri="{FF2B5EF4-FFF2-40B4-BE49-F238E27FC236}">
                <a16:creationId xmlns:a16="http://schemas.microsoft.com/office/drawing/2014/main" id="{776440BE-666A-3142-9670-A62641710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081" y="136525"/>
            <a:ext cx="10299853" cy="648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4038012-7DA0-69FF-2226-DD2D42CF0DA2}"/>
              </a:ext>
            </a:extLst>
          </p:cNvPr>
          <p:cNvSpPr txBox="1"/>
          <p:nvPr/>
        </p:nvSpPr>
        <p:spPr>
          <a:xfrm>
            <a:off x="3315950" y="5507381"/>
            <a:ext cx="654231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1992, VXD2.  </a:t>
            </a:r>
            <a:r>
              <a:rPr kumimoji="0" lang="en-GB" sz="1800" b="0" i="0" u="none" strike="noStrike" kern="1200" cap="none" spc="0" normalizeH="0" baseline="0" noProof="0" dirty="0" err="1">
                <a:ln>
                  <a:noFill/>
                </a:ln>
                <a:solidFill>
                  <a:prstClr val="black"/>
                </a:solidFill>
                <a:effectLst/>
                <a:uLnTx/>
                <a:uFillTx/>
                <a:latin typeface="Aptos" panose="02110004020202020204"/>
                <a:ea typeface="+mn-ea"/>
                <a:cs typeface="+mn-cs"/>
              </a:rPr>
              <a:t>R</a:t>
            </a:r>
            <a:r>
              <a:rPr kumimoji="0" lang="en-GB" sz="1800" b="0" i="0" u="none" strike="noStrike" kern="1200" cap="none" spc="0" normalizeH="0" baseline="-25000" noProof="0" dirty="0" err="1">
                <a:ln>
                  <a:noFill/>
                </a:ln>
                <a:solidFill>
                  <a:prstClr val="black"/>
                </a:solidFill>
                <a:effectLst/>
                <a:uLnTx/>
                <a:uFillTx/>
                <a:latin typeface="Aptos" panose="02110004020202020204"/>
                <a:ea typeface="+mn-ea"/>
                <a:cs typeface="+mn-cs"/>
              </a:rPr>
              <a:t>bp</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 = 25 mm, 480 CCDs, 8 per ladder, 120 </a:t>
            </a:r>
            <a:r>
              <a:rPr kumimoji="0" lang="en-GB" sz="1800" b="0" i="0" u="none" strike="noStrike" kern="1200" cap="none" spc="0" normalizeH="0" baseline="0" noProof="0" dirty="0" err="1">
                <a:ln>
                  <a:noFill/>
                </a:ln>
                <a:solidFill>
                  <a:prstClr val="black"/>
                </a:solidFill>
                <a:effectLst/>
                <a:uLnTx/>
                <a:uFillTx/>
                <a:latin typeface="Aptos" panose="02110004020202020204"/>
                <a:ea typeface="+mn-ea"/>
                <a:cs typeface="+mn-cs"/>
              </a:rPr>
              <a:t>Mpixels</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ptos" panose="02110004020202020204"/>
              </a:rPr>
              <a:t>4 layers, but look at the longitudinal gaps in each layer. </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Hard work with such small CCDs, hence skimpy coverage</a:t>
            </a:r>
            <a:r>
              <a:rPr lang="en-GB" dirty="0">
                <a:solidFill>
                  <a:prstClr val="black"/>
                </a:solidFill>
                <a:latin typeface="Aptos" panose="02110004020202020204"/>
              </a:rPr>
              <a:t>:</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       only 2 hits guaranteed on a track. </a:t>
            </a:r>
          </a:p>
        </p:txBody>
      </p:sp>
      <p:sp>
        <p:nvSpPr>
          <p:cNvPr id="3" name="TextBox 2">
            <a:extLst>
              <a:ext uri="{FF2B5EF4-FFF2-40B4-BE49-F238E27FC236}">
                <a16:creationId xmlns:a16="http://schemas.microsoft.com/office/drawing/2014/main" id="{BE38C9FC-C873-B002-4831-D1EAD31942C0}"/>
              </a:ext>
            </a:extLst>
          </p:cNvPr>
          <p:cNvSpPr txBox="1"/>
          <p:nvPr/>
        </p:nvSpPr>
        <p:spPr>
          <a:xfrm>
            <a:off x="141514" y="109764"/>
            <a:ext cx="7935686" cy="369332"/>
          </a:xfrm>
          <a:prstGeom prst="rect">
            <a:avLst/>
          </a:prstGeom>
          <a:noFill/>
        </p:spPr>
        <p:txBody>
          <a:bodyPr wrap="square" rtlCol="0">
            <a:spAutoFit/>
          </a:bodyPr>
          <a:lstStyle/>
          <a:p>
            <a:r>
              <a:rPr lang="en-GB" dirty="0"/>
              <a:t>So how could SLD cope with a 25 mm radius beampipe?  </a:t>
            </a:r>
            <a:r>
              <a:rPr lang="en-GB" dirty="0">
                <a:solidFill>
                  <a:srgbClr val="FF0000"/>
                </a:solidFill>
              </a:rPr>
              <a:t>‘480 CCDs is ridiculous!’</a:t>
            </a:r>
          </a:p>
        </p:txBody>
      </p:sp>
    </p:spTree>
    <p:extLst>
      <p:ext uri="{BB962C8B-B14F-4D97-AF65-F5344CB8AC3E}">
        <p14:creationId xmlns:p14="http://schemas.microsoft.com/office/powerpoint/2010/main" val="4040406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37C9BD-E6C9-E785-9F83-B6AF0359CBF4}"/>
              </a:ext>
            </a:extLst>
          </p:cNvPr>
          <p:cNvSpPr>
            <a:spLocks noGrp="1"/>
          </p:cNvSpPr>
          <p:nvPr>
            <p:ph type="sldNum" sz="quarter" idx="12"/>
          </p:nvPr>
        </p:nvSpPr>
        <p:spPr/>
        <p:txBody>
          <a:bodyPr/>
          <a:lstStyle/>
          <a:p>
            <a:fld id="{36D29DBC-057E-4A3F-8308-90B63D74C19A}" type="slidenum">
              <a:rPr lang="en-GB" smtClean="0"/>
              <a:t>7</a:t>
            </a:fld>
            <a:endParaRPr lang="en-GB"/>
          </a:p>
        </p:txBody>
      </p:sp>
      <p:sp>
        <p:nvSpPr>
          <p:cNvPr id="4" name="TextBox 3">
            <a:extLst>
              <a:ext uri="{FF2B5EF4-FFF2-40B4-BE49-F238E27FC236}">
                <a16:creationId xmlns:a16="http://schemas.microsoft.com/office/drawing/2014/main" id="{D1A8DF47-1B77-2055-00F2-537B59929586}"/>
              </a:ext>
            </a:extLst>
          </p:cNvPr>
          <p:cNvSpPr txBox="1"/>
          <p:nvPr/>
        </p:nvSpPr>
        <p:spPr>
          <a:xfrm>
            <a:off x="0" y="231412"/>
            <a:ext cx="12192000" cy="4247317"/>
          </a:xfrm>
          <a:prstGeom prst="rect">
            <a:avLst/>
          </a:prstGeom>
          <a:noFill/>
        </p:spPr>
        <p:txBody>
          <a:bodyPr wrap="square">
            <a:spAutoFit/>
          </a:bodyPr>
          <a:lstStyle/>
          <a:p>
            <a:r>
              <a:rPr lang="en-GB" dirty="0">
                <a:latin typeface="Calibri" panose="020F0502020204030204" pitchFamily="34" charset="0"/>
                <a:ea typeface="Calibri" panose="020F0502020204030204" pitchFamily="34" charset="0"/>
                <a:cs typeface="Calibri" panose="020F0502020204030204" pitchFamily="34" charset="0"/>
              </a:rPr>
              <a:t>1992:  SLD moved in with a once-only ‘push-pull’ transition.  Despite the stretched coverage of the vertex detector, it proved capable of delivering excellent physics, thanks to </a:t>
            </a: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‘topological vertexing’ </a:t>
            </a:r>
            <a:r>
              <a:rPr lang="en-GB" dirty="0">
                <a:latin typeface="Calibri" panose="020F0502020204030204" pitchFamily="34" charset="0"/>
                <a:ea typeface="Calibri" panose="020F0502020204030204" pitchFamily="34" charset="0"/>
                <a:cs typeface="Calibri" panose="020F0502020204030204" pitchFamily="34" charset="0"/>
              </a:rPr>
              <a:t>from David Jackson, as opposed to just counting tracks with a certain cut on impact parameter significance, as at LEP.   His program ZVTOP, which has evolved twenty years later into </a:t>
            </a:r>
            <a:r>
              <a:rPr lang="en-GB" dirty="0" err="1">
                <a:solidFill>
                  <a:srgbClr val="FF0000"/>
                </a:solidFill>
                <a:latin typeface="Calibri" panose="020F0502020204030204" pitchFamily="34" charset="0"/>
                <a:ea typeface="Calibri" panose="020F0502020204030204" pitchFamily="34" charset="0"/>
                <a:cs typeface="Calibri" panose="020F0502020204030204" pitchFamily="34" charset="0"/>
              </a:rPr>
              <a:t>LCFIVertexPlus</a:t>
            </a: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by the ILC group from Tokyo U, is widely used.  SLD physics played a special role in running on the Z</a:t>
            </a:r>
            <a:r>
              <a:rPr lang="en-GB" baseline="30000" dirty="0">
                <a:latin typeface="Calibri" panose="020F0502020204030204" pitchFamily="34" charset="0"/>
                <a:ea typeface="Calibri" panose="020F0502020204030204" pitchFamily="34" charset="0"/>
                <a:cs typeface="Calibri" panose="020F0502020204030204" pitchFamily="34" charset="0"/>
              </a:rPr>
              <a:t>0</a:t>
            </a:r>
            <a:r>
              <a:rPr lang="en-GB" dirty="0">
                <a:latin typeface="Calibri" panose="020F0502020204030204" pitchFamily="34" charset="0"/>
                <a:ea typeface="Calibri" panose="020F0502020204030204" pitchFamily="34" charset="0"/>
                <a:cs typeface="Calibri" panose="020F0502020204030204" pitchFamily="34" charset="0"/>
              </a:rPr>
              <a:t>, thanks to our powerful combination of a longitudinally polarised e- beam (tried unsuccessfully at LEP), pixel-based vertex detector, excellent drift chamber tracking, , RICH-based particle ID, liquid argon ECAL, and massive HCAL.</a:t>
            </a:r>
          </a:p>
          <a:p>
            <a:endParaRPr lang="en-GB"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Thanks to Burt Richter when a DOE Panel, pushed by Fermilab, failed to shut us down since ‘SLC will never work’.  Over a decade, it approached its design luminosity, and provided the inspiration for a future TeV-scale linear collider, for which the community is still working diligently, 30 years later.  </a:t>
            </a:r>
          </a:p>
          <a:p>
            <a:endParaRPr lang="en-GB"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Getting back to SLD, when we switched on VXD2, we were  shocked by the density of background hits - compact clusters which were identified as soft x-rays emerging through the thin beampipe (1 mm beryllium lined with 100 </a:t>
            </a:r>
            <a:r>
              <a:rPr lang="en-GB" dirty="0">
                <a:latin typeface="Symbol" panose="05050102010706020507" pitchFamily="18" charset="2"/>
                <a:ea typeface="Calibri" panose="020F0502020204030204" pitchFamily="34" charset="0"/>
                <a:cs typeface="Calibri" panose="020F0502020204030204" pitchFamily="34" charset="0"/>
              </a:rPr>
              <a:t>m</a:t>
            </a:r>
            <a:r>
              <a:rPr lang="en-GB" dirty="0">
                <a:latin typeface="Calibri" panose="020F0502020204030204" pitchFamily="34" charset="0"/>
                <a:ea typeface="Calibri" panose="020F0502020204030204" pitchFamily="34" charset="0"/>
                <a:cs typeface="Calibri" panose="020F0502020204030204" pitchFamily="34" charset="0"/>
              </a:rPr>
              <a:t>m titanium, later reduced to 50 </a:t>
            </a:r>
            <a:r>
              <a:rPr lang="en-GB" dirty="0">
                <a:latin typeface="Symbol" panose="05050102010706020507" pitchFamily="18" charset="2"/>
                <a:ea typeface="Calibri" panose="020F0502020204030204" pitchFamily="34" charset="0"/>
                <a:cs typeface="Calibri" panose="020F0502020204030204" pitchFamily="34" charset="0"/>
              </a:rPr>
              <a:t>m</a:t>
            </a:r>
            <a:r>
              <a:rPr lang="en-GB" dirty="0">
                <a:latin typeface="Calibri" panose="020F0502020204030204" pitchFamily="34" charset="0"/>
                <a:ea typeface="Calibri" panose="020F0502020204030204" pitchFamily="34" charset="0"/>
                <a:cs typeface="Calibri" panose="020F0502020204030204" pitchFamily="34" charset="0"/>
              </a:rPr>
              <a:t>m, which made no significant difference).  In some cases, what was observed were evidently daughters of higher energy x-rays, such as the Au-L</a:t>
            </a:r>
            <a:r>
              <a:rPr lang="en-GB" dirty="0">
                <a:latin typeface="Symbol" panose="05050102010706020507" pitchFamily="18" charset="2"/>
                <a:ea typeface="Calibri" panose="020F0502020204030204" pitchFamily="34" charset="0"/>
                <a:cs typeface="Calibri" panose="020F0502020204030204" pitchFamily="34" charset="0"/>
              </a:rPr>
              <a:t>a</a:t>
            </a:r>
            <a:r>
              <a:rPr lang="en-GB" dirty="0">
                <a:latin typeface="Calibri" panose="020F0502020204030204" pitchFamily="34" charset="0"/>
                <a:ea typeface="Calibri" panose="020F0502020204030204" pitchFamily="34" charset="0"/>
                <a:cs typeface="Calibri" panose="020F0502020204030204" pitchFamily="34" charset="0"/>
              </a:rPr>
              <a:t> line at 9.7 keV produced by fluorescence from thin-film gold ground-planes on the CCDs.</a:t>
            </a:r>
          </a:p>
        </p:txBody>
      </p:sp>
    </p:spTree>
    <p:extLst>
      <p:ext uri="{BB962C8B-B14F-4D97-AF65-F5344CB8AC3E}">
        <p14:creationId xmlns:p14="http://schemas.microsoft.com/office/powerpoint/2010/main" val="4012249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8EF49-253B-1E68-2966-11068EA68AE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2AFD882-7D40-FCCC-E689-1A1B840B969A}"/>
              </a:ext>
            </a:extLst>
          </p:cNvPr>
          <p:cNvPicPr>
            <a:picLocks noChangeAspect="1"/>
          </p:cNvPicPr>
          <p:nvPr/>
        </p:nvPicPr>
        <p:blipFill>
          <a:blip r:embed="rId2"/>
          <a:stretch>
            <a:fillRect/>
          </a:stretch>
        </p:blipFill>
        <p:spPr>
          <a:xfrm>
            <a:off x="0" y="0"/>
            <a:ext cx="5444307" cy="6644237"/>
          </a:xfrm>
          <a:prstGeom prst="rect">
            <a:avLst/>
          </a:prstGeom>
        </p:spPr>
      </p:pic>
      <p:sp>
        <p:nvSpPr>
          <p:cNvPr id="3" name="TextBox 2">
            <a:extLst>
              <a:ext uri="{FF2B5EF4-FFF2-40B4-BE49-F238E27FC236}">
                <a16:creationId xmlns:a16="http://schemas.microsoft.com/office/drawing/2014/main" id="{60DBA3BB-1DB1-983B-E9B6-A78937C4EE3C}"/>
              </a:ext>
            </a:extLst>
          </p:cNvPr>
          <p:cNvSpPr txBox="1"/>
          <p:nvPr/>
        </p:nvSpPr>
        <p:spPr>
          <a:xfrm>
            <a:off x="66765" y="149277"/>
            <a:ext cx="34507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VXD2  1992-1994 120 </a:t>
            </a:r>
            <a:r>
              <a:rPr kumimoji="0" lang="en-GB" sz="1800" b="0" i="0" u="none" strike="noStrike" kern="1200" cap="none" spc="0" normalizeH="0" baseline="0" noProof="0" dirty="0" err="1">
                <a:ln>
                  <a:noFill/>
                </a:ln>
                <a:solidFill>
                  <a:prstClr val="black"/>
                </a:solidFill>
                <a:effectLst/>
                <a:uLnTx/>
                <a:uFillTx/>
                <a:latin typeface="Aptos" panose="02110004020202020204"/>
                <a:ea typeface="+mn-ea"/>
                <a:cs typeface="+mn-cs"/>
              </a:rPr>
              <a:t>Mpixels</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32E27F31-46E1-E6C3-5590-2AC31D4F91E8}"/>
              </a:ext>
            </a:extLst>
          </p:cNvPr>
          <p:cNvSpPr txBox="1"/>
          <p:nvPr/>
        </p:nvSpPr>
        <p:spPr>
          <a:xfrm>
            <a:off x="3124200" y="4275461"/>
            <a:ext cx="3744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After track finding,  Z</a:t>
            </a:r>
            <a:r>
              <a:rPr kumimoji="0" lang="en-GB" sz="1800" b="0" i="0" u="none" strike="noStrike" kern="1200" cap="none" spc="0" normalizeH="0" baseline="30000" noProof="0" dirty="0">
                <a:ln>
                  <a:noFill/>
                </a:ln>
                <a:solidFill>
                  <a:prstClr val="black"/>
                </a:solidFill>
                <a:effectLst/>
                <a:uLnTx/>
                <a:uFillTx/>
                <a:latin typeface="Aptos" panose="02110004020202020204"/>
                <a:ea typeface="+mn-ea"/>
                <a:cs typeface="+mn-cs"/>
              </a:rPr>
              <a:t>0</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a:t>
            </a:r>
            <a:r>
              <a:rPr kumimoji="0" lang="en-GB" sz="18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sym typeface="Wingdings" panose="05000000000000000000" pitchFamily="2" charset="2"/>
              </a:rPr>
              <a:t>m</a:t>
            </a:r>
            <a:r>
              <a:rPr kumimoji="0" lang="en-GB" sz="1800" b="0" i="0" u="none" strike="noStrike" kern="1200" cap="none" spc="0" normalizeH="0" baseline="30000" noProof="0" dirty="0">
                <a:ln>
                  <a:noFill/>
                </a:ln>
                <a:solidFill>
                  <a:prstClr val="black"/>
                </a:solidFill>
                <a:effectLst/>
                <a:uLnTx/>
                <a:uFillTx/>
                <a:latin typeface="Symbol" panose="05050102010706020507" pitchFamily="18" charset="2"/>
                <a:ea typeface="+mn-ea"/>
                <a:cs typeface="+mn-cs"/>
                <a:sym typeface="Wingdings" panose="05000000000000000000" pitchFamily="2" charset="2"/>
              </a:rPr>
              <a:t>+</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 </a:t>
            </a:r>
            <a:r>
              <a:rPr kumimoji="0" lang="en-GB" sz="18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sym typeface="Wingdings" panose="05000000000000000000" pitchFamily="2" charset="2"/>
              </a:rPr>
              <a:t>m</a:t>
            </a:r>
            <a:r>
              <a:rPr kumimoji="0" lang="en-GB" sz="1800" b="0" i="0" u="none" strike="noStrike" kern="1200" cap="none" spc="0" normalizeH="0" baseline="30000" noProof="0" dirty="0">
                <a:ln>
                  <a:noFill/>
                </a:ln>
                <a:solidFill>
                  <a:prstClr val="black"/>
                </a:solidFill>
                <a:effectLst/>
                <a:uLnTx/>
                <a:uFillTx/>
                <a:latin typeface="Symbol" panose="05050102010706020507" pitchFamily="18" charset="2"/>
                <a:ea typeface="+mn-ea"/>
                <a:cs typeface="+mn-cs"/>
                <a:sym typeface="Wingdings" panose="05000000000000000000" pitchFamily="2" charset="2"/>
              </a:rPr>
              <a:t>-</a:t>
            </a:r>
            <a:endParaRPr kumimoji="0" lang="en-GB" sz="18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endParaRPr>
          </a:p>
        </p:txBody>
      </p:sp>
      <p:sp>
        <p:nvSpPr>
          <p:cNvPr id="2" name="TextBox 1">
            <a:extLst>
              <a:ext uri="{FF2B5EF4-FFF2-40B4-BE49-F238E27FC236}">
                <a16:creationId xmlns:a16="http://schemas.microsoft.com/office/drawing/2014/main" id="{A783E5D1-B2D2-7058-048A-80C1B8691E32}"/>
              </a:ext>
            </a:extLst>
          </p:cNvPr>
          <p:cNvSpPr txBox="1"/>
          <p:nvPr/>
        </p:nvSpPr>
        <p:spPr>
          <a:xfrm>
            <a:off x="0" y="5615582"/>
            <a:ext cx="6868887" cy="12003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Raw data, integrating over 19 bunch crossings, </a:t>
            </a:r>
            <a:r>
              <a:rPr lang="en-GB" dirty="0">
                <a:solidFill>
                  <a:prstClr val="black"/>
                </a:solidFill>
                <a:latin typeface="Aptos" panose="02110004020202020204"/>
              </a:rPr>
              <a:t>readout time 152 </a:t>
            </a:r>
            <a:r>
              <a:rPr lang="en-GB" dirty="0" err="1">
                <a:solidFill>
                  <a:prstClr val="black"/>
                </a:solidFill>
                <a:latin typeface="Aptos" panose="02110004020202020204"/>
              </a:rPr>
              <a:t>ms</a:t>
            </a:r>
            <a:r>
              <a:rPr lang="en-GB" dirty="0">
                <a:solidFill>
                  <a:prstClr val="black"/>
                </a:solidFill>
                <a:latin typeface="Aptos" panose="02110004020202020204"/>
              </a:rPr>
              <a:t>.  </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~2100 hits, mostly compact  few-pixel clusters.  Size of blobs represents </a:t>
            </a:r>
            <a:r>
              <a:rPr kumimoji="0" lang="en-GB" sz="1800" b="0" i="0" u="none" strike="noStrike" kern="1200" cap="none" spc="0" normalizeH="0" baseline="0" noProof="0" dirty="0">
                <a:ln>
                  <a:noFill/>
                </a:ln>
                <a:solidFill>
                  <a:srgbClr val="FF0000"/>
                </a:solidFill>
                <a:effectLst/>
                <a:uLnTx/>
                <a:uFillTx/>
                <a:latin typeface="Aptos" panose="02110004020202020204"/>
                <a:ea typeface="+mn-ea"/>
                <a:cs typeface="+mn-cs"/>
              </a:rPr>
              <a:t>cluster signal charge,</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 which extends far above MIP peak.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ptos" panose="02110004020202020204"/>
              </a:rPr>
              <a:t>Occupancy ~0.01% - negligible</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Slide Number Placeholder 6">
            <a:extLst>
              <a:ext uri="{FF2B5EF4-FFF2-40B4-BE49-F238E27FC236}">
                <a16:creationId xmlns:a16="http://schemas.microsoft.com/office/drawing/2014/main" id="{8A6C1972-793C-2394-8899-71A10CFE99AC}"/>
              </a:ext>
            </a:extLst>
          </p:cNvPr>
          <p:cNvSpPr>
            <a:spLocks noGrp="1"/>
          </p:cNvSpPr>
          <p:nvPr>
            <p:ph type="sldNum" sz="quarter" idx="12"/>
          </p:nvPr>
        </p:nvSpPr>
        <p:spPr/>
        <p:txBody>
          <a:bodyPr/>
          <a:lstStyle/>
          <a:p>
            <a:fld id="{36D29DBC-057E-4A3F-8308-90B63D74C19A}" type="slidenum">
              <a:rPr lang="en-GB" smtClean="0"/>
              <a:t>8</a:t>
            </a:fld>
            <a:endParaRPr lang="en-GB"/>
          </a:p>
        </p:txBody>
      </p:sp>
      <p:sp>
        <p:nvSpPr>
          <p:cNvPr id="8" name="TextBox 7">
            <a:extLst>
              <a:ext uri="{FF2B5EF4-FFF2-40B4-BE49-F238E27FC236}">
                <a16:creationId xmlns:a16="http://schemas.microsoft.com/office/drawing/2014/main" id="{ECED1125-C281-2965-72C7-8B42D92FE2E9}"/>
              </a:ext>
            </a:extLst>
          </p:cNvPr>
          <p:cNvSpPr txBox="1"/>
          <p:nvPr/>
        </p:nvSpPr>
        <p:spPr>
          <a:xfrm>
            <a:off x="6564086" y="136525"/>
            <a:ext cx="5291910" cy="4524315"/>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On 14/8/92, SLD was running at</a:t>
            </a:r>
          </a:p>
          <a:p>
            <a:r>
              <a:rPr lang="en-GB" dirty="0">
                <a:latin typeface="Calibri" panose="020F0502020204030204" pitchFamily="34" charset="0"/>
                <a:ea typeface="Calibri" panose="020F0502020204030204" pitchFamily="34" charset="0"/>
                <a:cs typeface="Calibri" panose="020F0502020204030204" pitchFamily="34" charset="0"/>
              </a:rPr>
              <a:t> ~1,000 Z/</a:t>
            </a:r>
            <a:r>
              <a:rPr lang="en-GB" dirty="0" err="1">
                <a:latin typeface="Calibri" panose="020F0502020204030204" pitchFamily="34" charset="0"/>
                <a:ea typeface="Calibri" panose="020F0502020204030204" pitchFamily="34" charset="0"/>
                <a:cs typeface="Calibri" panose="020F0502020204030204" pitchFamily="34" charset="0"/>
              </a:rPr>
              <a:t>wk</a:t>
            </a:r>
            <a:r>
              <a:rPr lang="en-GB" dirty="0">
                <a:latin typeface="Calibri" panose="020F0502020204030204" pitchFamily="34" charset="0"/>
                <a:ea typeface="Calibri" panose="020F0502020204030204" pitchFamily="34" charset="0"/>
                <a:cs typeface="Calibri" panose="020F0502020204030204" pitchFamily="34" charset="0"/>
              </a:rPr>
              <a:t>, 5.95 Z/hr</a:t>
            </a:r>
          </a:p>
          <a:p>
            <a:r>
              <a:rPr lang="en-GB" dirty="0">
                <a:latin typeface="Calibri" panose="020F0502020204030204" pitchFamily="34" charset="0"/>
                <a:ea typeface="Calibri" panose="020F0502020204030204" pitchFamily="34" charset="0"/>
                <a:cs typeface="Calibri" panose="020F0502020204030204" pitchFamily="34" charset="0"/>
              </a:rPr>
              <a:t>L = 5.95E28 cm</a:t>
            </a:r>
            <a:r>
              <a:rPr lang="en-GB" baseline="30000" dirty="0">
                <a:latin typeface="Calibri" panose="020F0502020204030204" pitchFamily="34" charset="0"/>
                <a:ea typeface="Calibri" panose="020F0502020204030204" pitchFamily="34" charset="0"/>
                <a:cs typeface="Calibri" panose="020F0502020204030204" pitchFamily="34" charset="0"/>
              </a:rPr>
              <a:t>-2 </a:t>
            </a:r>
            <a:r>
              <a:rPr lang="en-GB" dirty="0">
                <a:latin typeface="Calibri" panose="020F0502020204030204" pitchFamily="34" charset="0"/>
                <a:ea typeface="Calibri" panose="020F0502020204030204" pitchFamily="34" charset="0"/>
                <a:cs typeface="Calibri" panose="020F0502020204030204" pitchFamily="34" charset="0"/>
              </a:rPr>
              <a:t>s</a:t>
            </a:r>
            <a:r>
              <a:rPr lang="en-GB" baseline="30000" dirty="0">
                <a:latin typeface="Calibri" panose="020F0502020204030204" pitchFamily="34" charset="0"/>
                <a:ea typeface="Calibri" panose="020F0502020204030204" pitchFamily="34" charset="0"/>
                <a:cs typeface="Calibri" panose="020F0502020204030204" pitchFamily="34" charset="0"/>
              </a:rPr>
              <a:t>-1  </a:t>
            </a:r>
          </a:p>
          <a:p>
            <a:endParaRPr lang="en-GB" baseline="30000" dirty="0">
              <a:latin typeface="Calibri" panose="020F0502020204030204" pitchFamily="34" charset="0"/>
              <a:ea typeface="Calibri" panose="020F0502020204030204" pitchFamily="34" charset="0"/>
              <a:cs typeface="Calibri" panose="020F0502020204030204" pitchFamily="34" charset="0"/>
            </a:endParaRPr>
          </a:p>
          <a:p>
            <a:endParaRPr lang="en-GB" baseline="300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L (goal) of FCC-ee(Z) = 140E34 cm</a:t>
            </a:r>
            <a:r>
              <a:rPr lang="en-GB" baseline="30000" dirty="0">
                <a:latin typeface="Calibri" panose="020F0502020204030204" pitchFamily="34" charset="0"/>
                <a:ea typeface="Calibri" panose="020F0502020204030204" pitchFamily="34" charset="0"/>
                <a:cs typeface="Calibri" panose="020F0502020204030204" pitchFamily="34" charset="0"/>
              </a:rPr>
              <a:t>-2 </a:t>
            </a:r>
            <a:r>
              <a:rPr lang="en-GB" dirty="0">
                <a:latin typeface="Calibri" panose="020F0502020204030204" pitchFamily="34" charset="0"/>
                <a:ea typeface="Calibri" panose="020F0502020204030204" pitchFamily="34" charset="0"/>
                <a:cs typeface="Calibri" panose="020F0502020204030204" pitchFamily="34" charset="0"/>
              </a:rPr>
              <a:t>s</a:t>
            </a:r>
            <a:r>
              <a:rPr lang="en-GB" baseline="30000" dirty="0">
                <a:latin typeface="Calibri" panose="020F0502020204030204" pitchFamily="34" charset="0"/>
                <a:ea typeface="Calibri" panose="020F0502020204030204" pitchFamily="34" charset="0"/>
                <a:cs typeface="Calibri" panose="020F0502020204030204" pitchFamily="34" charset="0"/>
              </a:rPr>
              <a:t>-1  </a:t>
            </a:r>
          </a:p>
          <a:p>
            <a:endParaRPr lang="en-GB" baseline="300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So FCC-ee(Z) would see 2.9 times this </a:t>
            </a:r>
            <a:r>
              <a:rPr lang="en-GB" dirty="0" err="1">
                <a:latin typeface="Calibri" panose="020F0502020204030204" pitchFamily="34" charset="0"/>
                <a:ea typeface="Calibri" panose="020F0502020204030204" pitchFamily="34" charset="0"/>
                <a:cs typeface="Calibri" panose="020F0502020204030204" pitchFamily="34" charset="0"/>
              </a:rPr>
              <a:t>bgd</a:t>
            </a:r>
            <a:r>
              <a:rPr lang="en-GB" dirty="0">
                <a:latin typeface="Calibri" panose="020F0502020204030204" pitchFamily="34" charset="0"/>
                <a:ea typeface="Calibri" panose="020F0502020204030204" pitchFamily="34" charset="0"/>
                <a:cs typeface="Calibri" panose="020F0502020204030204" pitchFamily="34" charset="0"/>
              </a:rPr>
              <a:t>, per BX, </a:t>
            </a:r>
          </a:p>
          <a:p>
            <a:r>
              <a:rPr lang="en-GB" dirty="0">
                <a:latin typeface="Calibri" panose="020F0502020204030204" pitchFamily="34" charset="0"/>
                <a:ea typeface="Calibri" panose="020F0502020204030204" pitchFamily="34" charset="0"/>
                <a:cs typeface="Calibri" panose="020F0502020204030204" pitchFamily="34" charset="0"/>
              </a:rPr>
              <a:t>~6000 hits per BX.  </a:t>
            </a:r>
          </a:p>
          <a:p>
            <a:endParaRPr lang="en-GB"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They dream of reading out in 1 </a:t>
            </a:r>
            <a:r>
              <a:rPr lang="en-GB" dirty="0" err="1">
                <a:latin typeface="Symbol" panose="05050102010706020507" pitchFamily="18" charset="2"/>
                <a:ea typeface="Calibri" panose="020F0502020204030204" pitchFamily="34" charset="0"/>
                <a:cs typeface="Calibri" panose="020F0502020204030204" pitchFamily="34" charset="0"/>
              </a:rPr>
              <a:t>m</a:t>
            </a:r>
            <a:r>
              <a:rPr lang="en-GB" dirty="0" err="1">
                <a:latin typeface="Calibri" panose="020F0502020204030204" pitchFamily="34" charset="0"/>
                <a:ea typeface="Calibri" panose="020F0502020204030204" pitchFamily="34" charset="0"/>
                <a:cs typeface="Calibri" panose="020F0502020204030204" pitchFamily="34" charset="0"/>
              </a:rPr>
              <a:t>s</a:t>
            </a:r>
            <a:r>
              <a:rPr lang="en-GB" dirty="0">
                <a:latin typeface="Calibri" panose="020F0502020204030204" pitchFamily="34" charset="0"/>
                <a:ea typeface="Calibri" panose="020F0502020204030204" pitchFamily="34" charset="0"/>
                <a:cs typeface="Calibri" panose="020F0502020204030204" pitchFamily="34" charset="0"/>
              </a:rPr>
              <a:t>, so would see </a:t>
            </a:r>
          </a:p>
          <a:p>
            <a:r>
              <a:rPr lang="en-GB" dirty="0">
                <a:latin typeface="Calibri" panose="020F0502020204030204" pitchFamily="34" charset="0"/>
                <a:ea typeface="Calibri" panose="020F0502020204030204" pitchFamily="34" charset="0"/>
                <a:cs typeface="Calibri" panose="020F0502020204030204" pitchFamily="34" charset="0"/>
              </a:rPr>
              <a:t>6000x50 = 300,000 hits.  Occupancy would still be ‘only’ ~1.5%, but I’d ask the detector people about all this, including claiming air-cooling, before asserting ‘feasibility’.  </a:t>
            </a:r>
            <a:endParaRPr lang="en-GB"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endParaRPr lang="en-GB"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What more did we learn from VXD3?</a:t>
            </a:r>
          </a:p>
        </p:txBody>
      </p:sp>
    </p:spTree>
    <p:extLst>
      <p:ext uri="{BB962C8B-B14F-4D97-AF65-F5344CB8AC3E}">
        <p14:creationId xmlns:p14="http://schemas.microsoft.com/office/powerpoint/2010/main" val="237056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D56964-0AE0-EE08-1A9A-32C0910B6BF1}"/>
              </a:ext>
            </a:extLst>
          </p:cNvPr>
          <p:cNvSpPr>
            <a:spLocks noGrp="1"/>
          </p:cNvSpPr>
          <p:nvPr>
            <p:ph type="sldNum" sz="quarter" idx="12"/>
          </p:nvPr>
        </p:nvSpPr>
        <p:spPr/>
        <p:txBody>
          <a:bodyPr/>
          <a:lstStyle/>
          <a:p>
            <a:fld id="{36D29DBC-057E-4A3F-8308-90B63D74C19A}" type="slidenum">
              <a:rPr lang="en-GB" smtClean="0"/>
              <a:t>9</a:t>
            </a:fld>
            <a:endParaRPr lang="en-GB"/>
          </a:p>
        </p:txBody>
      </p:sp>
      <p:pic>
        <p:nvPicPr>
          <p:cNvPr id="5" name="Picture 4">
            <a:extLst>
              <a:ext uri="{FF2B5EF4-FFF2-40B4-BE49-F238E27FC236}">
                <a16:creationId xmlns:a16="http://schemas.microsoft.com/office/drawing/2014/main" id="{F471BA2F-3A03-D039-A1CC-2B4F5024E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679" y="-1"/>
            <a:ext cx="4874759" cy="5289017"/>
          </a:xfrm>
          <a:prstGeom prst="rect">
            <a:avLst/>
          </a:prstGeom>
        </p:spPr>
      </p:pic>
      <p:sp>
        <p:nvSpPr>
          <p:cNvPr id="6" name="TextBox 5">
            <a:extLst>
              <a:ext uri="{FF2B5EF4-FFF2-40B4-BE49-F238E27FC236}">
                <a16:creationId xmlns:a16="http://schemas.microsoft.com/office/drawing/2014/main" id="{D05B6AE5-AF19-DE6F-E9C3-8238C3FD1662}"/>
              </a:ext>
            </a:extLst>
          </p:cNvPr>
          <p:cNvSpPr txBox="1"/>
          <p:nvPr/>
        </p:nvSpPr>
        <p:spPr>
          <a:xfrm>
            <a:off x="2583454" y="5537288"/>
            <a:ext cx="623751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Aptos" panose="02110004020202020204"/>
                <a:ea typeface="+mn-ea"/>
                <a:cs typeface="+mn-cs"/>
              </a:rPr>
              <a:t>1996, VXD3.  </a:t>
            </a:r>
            <a:r>
              <a:rPr kumimoji="0" lang="en-GB" sz="1800" b="0" i="0" u="none" strike="noStrike" kern="1200" cap="none" spc="0" normalizeH="0" baseline="0" noProof="0" dirty="0" err="1">
                <a:ln>
                  <a:noFill/>
                </a:ln>
                <a:solidFill>
                  <a:srgbClr val="0070C0"/>
                </a:solidFill>
                <a:effectLst/>
                <a:uLnTx/>
                <a:uFillTx/>
                <a:latin typeface="Aptos" panose="02110004020202020204"/>
                <a:ea typeface="+mn-ea"/>
                <a:cs typeface="+mn-cs"/>
              </a:rPr>
              <a:t>R</a:t>
            </a:r>
            <a:r>
              <a:rPr kumimoji="0" lang="en-GB" sz="1800" b="0" i="0" u="none" strike="noStrike" kern="1200" cap="none" spc="0" normalizeH="0" baseline="-25000" noProof="0" dirty="0" err="1">
                <a:ln>
                  <a:noFill/>
                </a:ln>
                <a:solidFill>
                  <a:srgbClr val="0070C0"/>
                </a:solidFill>
                <a:effectLst/>
                <a:uLnTx/>
                <a:uFillTx/>
                <a:latin typeface="Aptos" panose="02110004020202020204"/>
                <a:ea typeface="+mn-ea"/>
                <a:cs typeface="+mn-cs"/>
              </a:rPr>
              <a:t>bp</a:t>
            </a:r>
            <a:r>
              <a:rPr kumimoji="0" lang="en-GB" sz="1800" b="0" i="0" u="none" strike="noStrike" kern="1200" cap="none" spc="0" normalizeH="0" baseline="0" noProof="0" dirty="0">
                <a:ln>
                  <a:noFill/>
                </a:ln>
                <a:solidFill>
                  <a:srgbClr val="0070C0"/>
                </a:solidFill>
                <a:effectLst/>
                <a:uLnTx/>
                <a:uFillTx/>
                <a:latin typeface="Aptos" panose="02110004020202020204"/>
                <a:ea typeface="+mn-ea"/>
                <a:cs typeface="+mn-cs"/>
              </a:rPr>
              <a:t> = 25 mm, </a:t>
            </a:r>
            <a:r>
              <a:rPr lang="en-GB" dirty="0">
                <a:solidFill>
                  <a:srgbClr val="0070C0"/>
                </a:solidFill>
                <a:latin typeface="Aptos" panose="02110004020202020204"/>
              </a:rPr>
              <a:t>96</a:t>
            </a:r>
            <a:r>
              <a:rPr kumimoji="0" lang="en-GB" sz="1800" b="0" i="1" u="none" strike="noStrike" kern="1200" cap="none" spc="0" normalizeH="0" baseline="0" noProof="0" dirty="0">
                <a:ln>
                  <a:noFill/>
                </a:ln>
                <a:solidFill>
                  <a:srgbClr val="0070C0"/>
                </a:solidFill>
                <a:effectLst/>
                <a:uLnTx/>
                <a:uFillTx/>
                <a:latin typeface="Aptos" panose="02110004020202020204"/>
                <a:ea typeface="+mn-ea"/>
                <a:cs typeface="+mn-cs"/>
              </a:rPr>
              <a:t> stitched </a:t>
            </a:r>
            <a:r>
              <a:rPr kumimoji="0" lang="en-GB" sz="1800" b="0" i="0" u="none" strike="noStrike" kern="1200" cap="none" spc="0" normalizeH="0" baseline="0" noProof="0" dirty="0">
                <a:ln>
                  <a:noFill/>
                </a:ln>
                <a:solidFill>
                  <a:srgbClr val="0070C0"/>
                </a:solidFill>
                <a:effectLst/>
                <a:uLnTx/>
                <a:uFillTx/>
                <a:latin typeface="Aptos" panose="02110004020202020204"/>
                <a:ea typeface="+mn-ea"/>
                <a:cs typeface="+mn-cs"/>
              </a:rPr>
              <a:t>CCDs, one inner, one outer on each ladder of 15.9 cm active length.  307 </a:t>
            </a:r>
            <a:r>
              <a:rPr kumimoji="0" lang="en-GB" sz="1800" b="0" i="0" u="none" strike="noStrike" kern="1200" cap="none" spc="0" normalizeH="0" baseline="0" noProof="0" dirty="0" err="1">
                <a:ln>
                  <a:noFill/>
                </a:ln>
                <a:solidFill>
                  <a:srgbClr val="0070C0"/>
                </a:solidFill>
                <a:effectLst/>
                <a:uLnTx/>
                <a:uFillTx/>
                <a:latin typeface="Aptos" panose="02110004020202020204"/>
                <a:ea typeface="+mn-ea"/>
                <a:cs typeface="+mn-cs"/>
              </a:rPr>
              <a:t>Mpixels</a:t>
            </a:r>
            <a:r>
              <a:rPr kumimoji="0" lang="en-GB" sz="1800" b="0" i="0" u="none" strike="noStrike" kern="1200" cap="none" spc="0" normalizeH="0" baseline="0" noProof="0" dirty="0">
                <a:ln>
                  <a:noFill/>
                </a:ln>
                <a:solidFill>
                  <a:srgbClr val="0070C0"/>
                </a:solidFill>
                <a:effectLst/>
                <a:uLnTx/>
                <a:uFillTx/>
                <a:latin typeface="Aptos" panose="021100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Aptos" panose="02110004020202020204"/>
                <a:ea typeface="+mn-ea"/>
                <a:cs typeface="+mn-cs"/>
              </a:rPr>
              <a:t>Finally, a detector matched to the physics needs.</a:t>
            </a:r>
          </a:p>
        </p:txBody>
      </p:sp>
    </p:spTree>
    <p:extLst>
      <p:ext uri="{BB962C8B-B14F-4D97-AF65-F5344CB8AC3E}">
        <p14:creationId xmlns:p14="http://schemas.microsoft.com/office/powerpoint/2010/main" val="46484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14231</TotalTime>
  <Words>3101</Words>
  <Application>Microsoft Office PowerPoint</Application>
  <PresentationFormat>Widescreen</PresentationFormat>
  <Paragraphs>208</Paragraphs>
  <Slides>18</Slides>
  <Notes>3</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30" baseType="lpstr">
      <vt:lpstr>-apple-system</vt:lpstr>
      <vt:lpstr>Aptos</vt:lpstr>
      <vt:lpstr>Aptos Display</vt:lpstr>
      <vt:lpstr>Arial</vt:lpstr>
      <vt:lpstr>Calibri</vt:lpstr>
      <vt:lpstr>Calibri Light</vt:lpstr>
      <vt:lpstr>Symbol</vt:lpstr>
      <vt:lpstr>Wingdings</vt:lpstr>
      <vt:lpstr>Office Theme</vt:lpstr>
      <vt:lpstr>1_Office Theme</vt:lpstr>
      <vt:lpstr>2_Office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Cross-section of ‘R20 module’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Damerell, Chris (STFC,RAL,PPD)</dc:creator>
  <cp:lastModifiedBy>Damerell, Chris (STFC,RAL,PPD)</cp:lastModifiedBy>
  <cp:revision>73</cp:revision>
  <cp:lastPrinted>2025-10-10T15:08:28Z</cp:lastPrinted>
  <dcterms:created xsi:type="dcterms:W3CDTF">2025-09-01T13:55:24Z</dcterms:created>
  <dcterms:modified xsi:type="dcterms:W3CDTF">2025-10-15T09:04:32Z</dcterms:modified>
</cp:coreProperties>
</file>