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9"/>
  </p:notesMasterIdLst>
  <p:sldIdLst>
    <p:sldId id="452" r:id="rId3"/>
    <p:sldId id="3718" r:id="rId4"/>
    <p:sldId id="3694" r:id="rId5"/>
    <p:sldId id="429" r:id="rId6"/>
    <p:sldId id="3716" r:id="rId7"/>
    <p:sldId id="3696" r:id="rId8"/>
    <p:sldId id="427" r:id="rId9"/>
    <p:sldId id="3693" r:id="rId10"/>
    <p:sldId id="412" r:id="rId11"/>
    <p:sldId id="416" r:id="rId12"/>
    <p:sldId id="434" r:id="rId13"/>
    <p:sldId id="3715" r:id="rId14"/>
    <p:sldId id="3691" r:id="rId15"/>
    <p:sldId id="3695" r:id="rId16"/>
    <p:sldId id="3692" r:id="rId17"/>
    <p:sldId id="37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A5250-3095-4678-AEC4-80F842387C06}" v="18" dt="2026-04-12T22:41:07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67" y="7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y Whitehead" userId="d0a2ada8dc2dd9a1" providerId="LiveId" clId="{3CF00895-66EF-472E-B74A-E9074AA46FB2}"/>
    <pc:docChg chg="addSld delSld modSld sldOrd delMainMaster">
      <pc:chgData name="Tony Whitehead" userId="d0a2ada8dc2dd9a1" providerId="LiveId" clId="{3CF00895-66EF-472E-B74A-E9074AA46FB2}" dt="2026-04-12T22:41:44.964" v="62" actId="20577"/>
      <pc:docMkLst>
        <pc:docMk/>
      </pc:docMkLst>
      <pc:sldChg chg="addSp del mod">
        <pc:chgData name="Tony Whitehead" userId="d0a2ada8dc2dd9a1" providerId="LiveId" clId="{3CF00895-66EF-472E-B74A-E9074AA46FB2}" dt="2026-04-12T22:33:44.398" v="4" actId="47"/>
        <pc:sldMkLst>
          <pc:docMk/>
          <pc:sldMk cId="3285354509" sldId="256"/>
        </pc:sldMkLst>
        <pc:spChg chg="add">
          <ac:chgData name="Tony Whitehead" userId="d0a2ada8dc2dd9a1" providerId="LiveId" clId="{3CF00895-66EF-472E-B74A-E9074AA46FB2}" dt="2026-04-12T22:33:14.870" v="0" actId="22"/>
          <ac:spMkLst>
            <pc:docMk/>
            <pc:sldMk cId="3285354509" sldId="256"/>
            <ac:spMk id="5" creationId="{D5609254-FEF4-B41C-456C-5D6FE85781EC}"/>
          </ac:spMkLst>
        </pc:spChg>
        <pc:spChg chg="add">
          <ac:chgData name="Tony Whitehead" userId="d0a2ada8dc2dd9a1" providerId="LiveId" clId="{3CF00895-66EF-472E-B74A-E9074AA46FB2}" dt="2026-04-12T22:33:18.934" v="1" actId="22"/>
          <ac:spMkLst>
            <pc:docMk/>
            <pc:sldMk cId="3285354509" sldId="256"/>
            <ac:spMk id="7" creationId="{D8D91843-80C3-F4F4-834F-06ECE1AB830C}"/>
          </ac:spMkLst>
        </pc:spChg>
        <pc:spChg chg="add">
          <ac:chgData name="Tony Whitehead" userId="d0a2ada8dc2dd9a1" providerId="LiveId" clId="{3CF00895-66EF-472E-B74A-E9074AA46FB2}" dt="2026-04-12T22:33:22.710" v="2" actId="22"/>
          <ac:spMkLst>
            <pc:docMk/>
            <pc:sldMk cId="3285354509" sldId="256"/>
            <ac:spMk id="9" creationId="{A11397D3-D505-88EC-E297-87F391B9FCC4}"/>
          </ac:spMkLst>
        </pc:spChg>
      </pc:sldChg>
      <pc:sldChg chg="add">
        <pc:chgData name="Tony Whitehead" userId="d0a2ada8dc2dd9a1" providerId="LiveId" clId="{3CF00895-66EF-472E-B74A-E9074AA46FB2}" dt="2026-04-12T22:37:28.682" v="15"/>
        <pc:sldMkLst>
          <pc:docMk/>
          <pc:sldMk cId="293088390" sldId="412"/>
        </pc:sldMkLst>
      </pc:sldChg>
      <pc:sldChg chg="add ord">
        <pc:chgData name="Tony Whitehead" userId="d0a2ada8dc2dd9a1" providerId="LiveId" clId="{3CF00895-66EF-472E-B74A-E9074AA46FB2}" dt="2026-04-12T22:39:39.050" v="24"/>
        <pc:sldMkLst>
          <pc:docMk/>
          <pc:sldMk cId="1337573940" sldId="416"/>
        </pc:sldMkLst>
      </pc:sldChg>
      <pc:sldChg chg="add">
        <pc:chgData name="Tony Whitehead" userId="d0a2ada8dc2dd9a1" providerId="LiveId" clId="{3CF00895-66EF-472E-B74A-E9074AA46FB2}" dt="2026-04-12T22:36:14.711" v="13"/>
        <pc:sldMkLst>
          <pc:docMk/>
          <pc:sldMk cId="1298805664" sldId="427"/>
        </pc:sldMkLst>
      </pc:sldChg>
      <pc:sldChg chg="add">
        <pc:chgData name="Tony Whitehead" userId="d0a2ada8dc2dd9a1" providerId="LiveId" clId="{3CF00895-66EF-472E-B74A-E9074AA46FB2}" dt="2026-04-12T22:35:38.702" v="10"/>
        <pc:sldMkLst>
          <pc:docMk/>
          <pc:sldMk cId="1818710898" sldId="429"/>
        </pc:sldMkLst>
      </pc:sldChg>
      <pc:sldChg chg="add del ord">
        <pc:chgData name="Tony Whitehead" userId="d0a2ada8dc2dd9a1" providerId="LiveId" clId="{3CF00895-66EF-472E-B74A-E9074AA46FB2}" dt="2026-04-12T22:41:18.601" v="29" actId="2696"/>
        <pc:sldMkLst>
          <pc:docMk/>
          <pc:sldMk cId="1604245791" sldId="430"/>
        </pc:sldMkLst>
      </pc:sldChg>
      <pc:sldChg chg="add ord">
        <pc:chgData name="Tony Whitehead" userId="d0a2ada8dc2dd9a1" providerId="LiveId" clId="{3CF00895-66EF-472E-B74A-E9074AA46FB2}" dt="2026-04-12T22:40:17.481" v="27"/>
        <pc:sldMkLst>
          <pc:docMk/>
          <pc:sldMk cId="2202991291" sldId="434"/>
        </pc:sldMkLst>
      </pc:sldChg>
      <pc:sldChg chg="modSp add mod">
        <pc:chgData name="Tony Whitehead" userId="d0a2ada8dc2dd9a1" providerId="LiveId" clId="{3CF00895-66EF-472E-B74A-E9074AA46FB2}" dt="2026-04-12T22:41:44.964" v="62" actId="20577"/>
        <pc:sldMkLst>
          <pc:docMk/>
          <pc:sldMk cId="2828514307" sldId="452"/>
        </pc:sldMkLst>
        <pc:spChg chg="mod">
          <ac:chgData name="Tony Whitehead" userId="d0a2ada8dc2dd9a1" providerId="LiveId" clId="{3CF00895-66EF-472E-B74A-E9074AA46FB2}" dt="2026-04-12T22:41:44.964" v="62" actId="20577"/>
          <ac:spMkLst>
            <pc:docMk/>
            <pc:sldMk cId="2828514307" sldId="452"/>
            <ac:spMk id="3" creationId="{77113A06-EE53-F55C-375C-0B1DD820A496}"/>
          </ac:spMkLst>
        </pc:spChg>
      </pc:sldChg>
      <pc:sldChg chg="add">
        <pc:chgData name="Tony Whitehead" userId="d0a2ada8dc2dd9a1" providerId="LiveId" clId="{3CF00895-66EF-472E-B74A-E9074AA46FB2}" dt="2026-04-12T22:38:00.689" v="17"/>
        <pc:sldMkLst>
          <pc:docMk/>
          <pc:sldMk cId="3901782749" sldId="3691"/>
        </pc:sldMkLst>
      </pc:sldChg>
      <pc:sldChg chg="add">
        <pc:chgData name="Tony Whitehead" userId="d0a2ada8dc2dd9a1" providerId="LiveId" clId="{3CF00895-66EF-472E-B74A-E9074AA46FB2}" dt="2026-04-12T22:38:35.581" v="19"/>
        <pc:sldMkLst>
          <pc:docMk/>
          <pc:sldMk cId="1998231609" sldId="3692"/>
        </pc:sldMkLst>
      </pc:sldChg>
      <pc:sldChg chg="add">
        <pc:chgData name="Tony Whitehead" userId="d0a2ada8dc2dd9a1" providerId="LiveId" clId="{3CF00895-66EF-472E-B74A-E9074AA46FB2}" dt="2026-04-12T22:37:21.370" v="14"/>
        <pc:sldMkLst>
          <pc:docMk/>
          <pc:sldMk cId="762737244" sldId="3693"/>
        </pc:sldMkLst>
      </pc:sldChg>
      <pc:sldChg chg="add">
        <pc:chgData name="Tony Whitehead" userId="d0a2ada8dc2dd9a1" providerId="LiveId" clId="{3CF00895-66EF-472E-B74A-E9074AA46FB2}" dt="2026-04-12T22:35:30.145" v="9"/>
        <pc:sldMkLst>
          <pc:docMk/>
          <pc:sldMk cId="3729739800" sldId="3694"/>
        </pc:sldMkLst>
      </pc:sldChg>
      <pc:sldChg chg="add">
        <pc:chgData name="Tony Whitehead" userId="d0a2ada8dc2dd9a1" providerId="LiveId" clId="{3CF00895-66EF-472E-B74A-E9074AA46FB2}" dt="2026-04-12T22:38:13.226" v="18"/>
        <pc:sldMkLst>
          <pc:docMk/>
          <pc:sldMk cId="172519689" sldId="3695"/>
        </pc:sldMkLst>
      </pc:sldChg>
      <pc:sldChg chg="add">
        <pc:chgData name="Tony Whitehead" userId="d0a2ada8dc2dd9a1" providerId="LiveId" clId="{3CF00895-66EF-472E-B74A-E9074AA46FB2}" dt="2026-04-12T22:36:06.104" v="12"/>
        <pc:sldMkLst>
          <pc:docMk/>
          <pc:sldMk cId="812195617" sldId="3696"/>
        </pc:sldMkLst>
      </pc:sldChg>
      <pc:sldChg chg="add">
        <pc:chgData name="Tony Whitehead" userId="d0a2ada8dc2dd9a1" providerId="LiveId" clId="{3CF00895-66EF-472E-B74A-E9074AA46FB2}" dt="2026-04-12T22:37:50.773" v="16"/>
        <pc:sldMkLst>
          <pc:docMk/>
          <pc:sldMk cId="3183470311" sldId="3715"/>
        </pc:sldMkLst>
      </pc:sldChg>
      <pc:sldChg chg="add">
        <pc:chgData name="Tony Whitehead" userId="d0a2ada8dc2dd9a1" providerId="LiveId" clId="{3CF00895-66EF-472E-B74A-E9074AA46FB2}" dt="2026-04-12T22:35:47.947" v="11"/>
        <pc:sldMkLst>
          <pc:docMk/>
          <pc:sldMk cId="2499302608" sldId="3716"/>
        </pc:sldMkLst>
      </pc:sldChg>
      <pc:sldChg chg="add">
        <pc:chgData name="Tony Whitehead" userId="d0a2ada8dc2dd9a1" providerId="LiveId" clId="{3CF00895-66EF-472E-B74A-E9074AA46FB2}" dt="2026-04-12T22:41:07.195" v="28"/>
        <pc:sldMkLst>
          <pc:docMk/>
          <pc:sldMk cId="3528208595" sldId="3717"/>
        </pc:sldMkLst>
      </pc:sldChg>
      <pc:sldChg chg="add">
        <pc:chgData name="Tony Whitehead" userId="d0a2ada8dc2dd9a1" providerId="LiveId" clId="{3CF00895-66EF-472E-B74A-E9074AA46FB2}" dt="2026-04-12T22:33:54.922" v="5"/>
        <pc:sldMkLst>
          <pc:docMk/>
          <pc:sldMk cId="1991758596" sldId="3718"/>
        </pc:sldMkLst>
      </pc:sldChg>
      <pc:sldChg chg="add del">
        <pc:chgData name="Tony Whitehead" userId="d0a2ada8dc2dd9a1" providerId="LiveId" clId="{3CF00895-66EF-472E-B74A-E9074AA46FB2}" dt="2026-04-12T22:35:20.004" v="8" actId="47"/>
        <pc:sldMkLst>
          <pc:docMk/>
          <pc:sldMk cId="944819139" sldId="3719"/>
        </pc:sldMkLst>
      </pc:sldChg>
      <pc:sldMasterChg chg="del delSldLayout">
        <pc:chgData name="Tony Whitehead" userId="d0a2ada8dc2dd9a1" providerId="LiveId" clId="{3CF00895-66EF-472E-B74A-E9074AA46FB2}" dt="2026-04-12T22:33:44.398" v="4" actId="47"/>
        <pc:sldMasterMkLst>
          <pc:docMk/>
          <pc:sldMasterMk cId="173115298" sldId="2147483648"/>
        </pc:sldMasterMkLst>
        <pc:sldLayoutChg chg="del">
          <pc:chgData name="Tony Whitehead" userId="d0a2ada8dc2dd9a1" providerId="LiveId" clId="{3CF00895-66EF-472E-B74A-E9074AA46FB2}" dt="2026-04-12T22:33:44.398" v="4" actId="47"/>
          <pc:sldLayoutMkLst>
            <pc:docMk/>
            <pc:sldMasterMk cId="173115298" sldId="2147483648"/>
            <pc:sldLayoutMk cId="3994739108" sldId="2147483649"/>
          </pc:sldLayoutMkLst>
        </pc:sldLayoutChg>
        <pc:sldLayoutChg chg="del">
          <pc:chgData name="Tony Whitehead" userId="d0a2ada8dc2dd9a1" providerId="LiveId" clId="{3CF00895-66EF-472E-B74A-E9074AA46FB2}" dt="2026-04-12T22:33:44.398" v="4" actId="47"/>
          <pc:sldLayoutMkLst>
            <pc:docMk/>
            <pc:sldMasterMk cId="173115298" sldId="2147483648"/>
            <pc:sldLayoutMk cId="1445884295" sldId="2147483650"/>
          </pc:sldLayoutMkLst>
        </pc:sldLayoutChg>
        <pc:sldLayoutChg chg="del">
          <pc:chgData name="Tony Whitehead" userId="d0a2ada8dc2dd9a1" providerId="LiveId" clId="{3CF00895-66EF-472E-B74A-E9074AA46FB2}" dt="2026-04-12T22:33:44.398" v="4" actId="47"/>
          <pc:sldLayoutMkLst>
            <pc:docMk/>
            <pc:sldMasterMk cId="173115298" sldId="2147483648"/>
            <pc:sldLayoutMk cId="3628385306" sldId="2147483651"/>
          </pc:sldLayoutMkLst>
        </pc:sldLayoutChg>
        <pc:sldLayoutChg chg="del">
          <pc:chgData name="Tony Whitehead" userId="d0a2ada8dc2dd9a1" providerId="LiveId" clId="{3CF00895-66EF-472E-B74A-E9074AA46FB2}" dt="2026-04-12T22:33:44.398" v="4" actId="47"/>
          <pc:sldLayoutMkLst>
            <pc:docMk/>
            <pc:sldMasterMk cId="173115298" sldId="2147483648"/>
            <pc:sldLayoutMk cId="1171900210" sldId="2147483652"/>
          </pc:sldLayoutMkLst>
        </pc:sldLayoutChg>
        <pc:sldLayoutChg chg="del">
          <pc:chgData name="Tony Whitehead" userId="d0a2ada8dc2dd9a1" providerId="LiveId" clId="{3CF00895-66EF-472E-B74A-E9074AA46FB2}" dt="2026-04-12T22:33:44.398" v="4" actId="47"/>
          <pc:sldLayoutMkLst>
            <pc:docMk/>
            <pc:sldMasterMk cId="173115298" sldId="2147483648"/>
            <pc:sldLayoutMk cId="4064101204" sldId="2147483653"/>
          </pc:sldLayoutMkLst>
        </pc:sldLayoutChg>
        <pc:sldLayoutChg chg="del">
          <pc:chgData name="Tony Whitehead" userId="d0a2ada8dc2dd9a1" providerId="LiveId" clId="{3CF00895-66EF-472E-B74A-E9074AA46FB2}" dt="2026-04-12T22:33:44.398" v="4" actId="47"/>
          <pc:sldLayoutMkLst>
            <pc:docMk/>
            <pc:sldMasterMk cId="173115298" sldId="2147483648"/>
            <pc:sldLayoutMk cId="2597356612" sldId="2147483654"/>
          </pc:sldLayoutMkLst>
        </pc:sldLayoutChg>
        <pc:sldLayoutChg chg="del">
          <pc:chgData name="Tony Whitehead" userId="d0a2ada8dc2dd9a1" providerId="LiveId" clId="{3CF00895-66EF-472E-B74A-E9074AA46FB2}" dt="2026-04-12T22:33:44.398" v="4" actId="47"/>
          <pc:sldLayoutMkLst>
            <pc:docMk/>
            <pc:sldMasterMk cId="173115298" sldId="2147483648"/>
            <pc:sldLayoutMk cId="1655405037" sldId="2147483655"/>
          </pc:sldLayoutMkLst>
        </pc:sldLayoutChg>
        <pc:sldLayoutChg chg="del">
          <pc:chgData name="Tony Whitehead" userId="d0a2ada8dc2dd9a1" providerId="LiveId" clId="{3CF00895-66EF-472E-B74A-E9074AA46FB2}" dt="2026-04-12T22:33:44.398" v="4" actId="47"/>
          <pc:sldLayoutMkLst>
            <pc:docMk/>
            <pc:sldMasterMk cId="173115298" sldId="2147483648"/>
            <pc:sldLayoutMk cId="3385276845" sldId="2147483656"/>
          </pc:sldLayoutMkLst>
        </pc:sldLayoutChg>
        <pc:sldLayoutChg chg="del">
          <pc:chgData name="Tony Whitehead" userId="d0a2ada8dc2dd9a1" providerId="LiveId" clId="{3CF00895-66EF-472E-B74A-E9074AA46FB2}" dt="2026-04-12T22:33:44.398" v="4" actId="47"/>
          <pc:sldLayoutMkLst>
            <pc:docMk/>
            <pc:sldMasterMk cId="173115298" sldId="2147483648"/>
            <pc:sldLayoutMk cId="3193751596" sldId="2147483657"/>
          </pc:sldLayoutMkLst>
        </pc:sldLayoutChg>
        <pc:sldLayoutChg chg="del">
          <pc:chgData name="Tony Whitehead" userId="d0a2ada8dc2dd9a1" providerId="LiveId" clId="{3CF00895-66EF-472E-B74A-E9074AA46FB2}" dt="2026-04-12T22:33:44.398" v="4" actId="47"/>
          <pc:sldLayoutMkLst>
            <pc:docMk/>
            <pc:sldMasterMk cId="173115298" sldId="2147483648"/>
            <pc:sldLayoutMk cId="1275365107" sldId="2147483658"/>
          </pc:sldLayoutMkLst>
        </pc:sldLayoutChg>
        <pc:sldLayoutChg chg="del">
          <pc:chgData name="Tony Whitehead" userId="d0a2ada8dc2dd9a1" providerId="LiveId" clId="{3CF00895-66EF-472E-B74A-E9074AA46FB2}" dt="2026-04-12T22:33:44.398" v="4" actId="47"/>
          <pc:sldLayoutMkLst>
            <pc:docMk/>
            <pc:sldMasterMk cId="173115298" sldId="2147483648"/>
            <pc:sldLayoutMk cId="85429839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AF3F2-7B8C-464F-AE1E-EA147C183D15}" type="datetimeFigureOut">
              <a:rPr lang="en-GB" smtClean="0"/>
              <a:t>12/04/2026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82AFA-16C8-4136-9E4E-79392FF69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20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E3412-76D4-4718-950C-B7CB8C80B2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270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Gene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5080000"/>
          </a:xfrm>
          <a:prstGeom prst="rect">
            <a:avLst/>
          </a:prstGeom>
          <a:solidFill>
            <a:srgbClr val="E42313"/>
          </a:solidFill>
          <a:ln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42313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4F1C24-1768-FA4B-AB47-5FDCC9F15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600" y="1898500"/>
            <a:ext cx="5857875" cy="240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800" b="1" i="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F4B94C8-97F6-BD49-A011-F5602E172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8998" y="5503989"/>
            <a:ext cx="5918201" cy="4142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+mn-lt"/>
                <a:cs typeface="Calibri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Name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89001" y="5867401"/>
            <a:ext cx="5930900" cy="4191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F6129D-1DC2-DA40-AED6-C67846DB57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0" y="652049"/>
            <a:ext cx="4816576" cy="140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aria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96" y="494839"/>
            <a:ext cx="4994672" cy="54514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667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172BC08-6634-7B49-AB76-DC825E7D9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9" y="6457063"/>
            <a:ext cx="1724975" cy="174116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104467" y="0"/>
            <a:ext cx="608753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6C78AF7-68DC-3144-9C7A-91220A45148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3707" y="1651000"/>
            <a:ext cx="5027851" cy="4182035"/>
          </a:xfrm>
          <a:prstGeom prst="rect">
            <a:avLst/>
          </a:prstGeom>
        </p:spPr>
        <p:txBody>
          <a:bodyPr lIns="0" tIns="0" rIns="0" bIns="0" numCol="2" spcCol="180000"/>
          <a:lstStyle>
            <a:lvl1pPr marL="0" indent="0">
              <a:lnSpc>
                <a:spcPct val="130000"/>
              </a:lnSpc>
              <a:buNone/>
              <a:defRPr sz="1600" baseline="0">
                <a:latin typeface="+mn-lt"/>
              </a:defRPr>
            </a:lvl1pPr>
          </a:lstStyle>
          <a:p>
            <a:pPr lvl="0"/>
            <a:r>
              <a:rPr lang="en-US"/>
              <a:t>Two columns for a lot of text</a:t>
            </a:r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03707" y="1244600"/>
            <a:ext cx="5039139" cy="4572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867" b="1">
                <a:solidFill>
                  <a:srgbClr val="E42313"/>
                </a:solidFill>
              </a:defRPr>
            </a:lvl1pPr>
            <a:lvl2pPr marL="457177" indent="0">
              <a:buNone/>
              <a:defRPr sz="1867"/>
            </a:lvl2pPr>
            <a:lvl3pPr marL="914353" indent="0">
              <a:buNone/>
              <a:defRPr sz="1867"/>
            </a:lvl3pPr>
            <a:lvl4pPr marL="1371531" indent="0">
              <a:buNone/>
              <a:defRPr sz="1867"/>
            </a:lvl4pPr>
            <a:lvl5pPr marL="1828709" indent="0">
              <a:buNone/>
              <a:defRPr sz="1867"/>
            </a:lvl5pPr>
          </a:lstStyle>
          <a:p>
            <a:pPr lvl="0"/>
            <a:r>
              <a:rPr lang="en-US"/>
              <a:t>Sub Header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15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aria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531" y="1113536"/>
            <a:ext cx="9784812" cy="4326965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>
              <a:defRPr sz="5867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For a big pull out quote </a:t>
            </a:r>
            <a:br>
              <a:rPr lang="en-US"/>
            </a:br>
            <a:r>
              <a:rPr lang="en-US"/>
              <a:t>or statement – Add an </a:t>
            </a:r>
            <a:br>
              <a:rPr lang="en-US"/>
            </a:br>
            <a:r>
              <a:rPr lang="en-US"/>
              <a:t>image in the back</a:t>
            </a:r>
            <a:endParaRPr lang="en-GB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172BC08-6634-7B49-AB76-DC825E7D9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57" y="6404617"/>
            <a:ext cx="1981200" cy="1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63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aria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995" y="1016000"/>
            <a:ext cx="9679204" cy="4326965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>
              <a:defRPr sz="5867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 a big pull out quote </a:t>
            </a:r>
            <a:br>
              <a:rPr lang="en-US"/>
            </a:br>
            <a:r>
              <a:rPr lang="en-US"/>
              <a:t>or statement</a:t>
            </a:r>
            <a:endParaRPr lang="en-GB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172BC08-6634-7B49-AB76-DC825E7D9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9" y="6457063"/>
            <a:ext cx="172497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46F483-F1DF-5A4B-91A0-EF6670B932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858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531" y="807309"/>
            <a:ext cx="6591869" cy="4983892"/>
          </a:xfrm>
          <a:prstGeom prst="rect">
            <a:avLst/>
          </a:prstGeom>
          <a:noFill/>
        </p:spPr>
        <p:txBody>
          <a:bodyPr lIns="0" tIns="0" rIns="0" bIns="0" anchor="t"/>
          <a:lstStyle>
            <a:lvl1pPr>
              <a:defRPr sz="72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header</a:t>
            </a:r>
            <a:endParaRPr lang="en-GB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172BC08-6634-7B49-AB76-DC825E7D9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57" y="6404617"/>
            <a:ext cx="1981200" cy="1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49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995" y="807309"/>
            <a:ext cx="6876405" cy="4666392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>
              <a:defRPr sz="72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header</a:t>
            </a:r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172BC08-6634-7B49-AB76-DC825E7D9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9" y="6457063"/>
            <a:ext cx="172497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2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995" y="807309"/>
            <a:ext cx="6876405" cy="4666392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>
              <a:defRPr sz="72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header</a:t>
            </a:r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172BC08-6634-7B49-AB76-DC825E7D9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9" y="6457063"/>
            <a:ext cx="172497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40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aria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92000" cy="6095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531" y="897636"/>
            <a:ext cx="9784812" cy="4326965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>
              <a:defRPr sz="5867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For a big pull out quote </a:t>
            </a:r>
            <a:br>
              <a:rPr lang="en-US"/>
            </a:br>
            <a:r>
              <a:rPr lang="en-US"/>
              <a:t>or statement – Add an </a:t>
            </a:r>
            <a:br>
              <a:rPr lang="en-US"/>
            </a:br>
            <a:r>
              <a:rPr lang="en-US"/>
              <a:t>image in the back</a:t>
            </a:r>
            <a:endParaRPr lang="en-GB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172BC08-6634-7B49-AB76-DC825E7D9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9" y="6457063"/>
            <a:ext cx="172497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90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46F483-F1DF-5A4B-91A0-EF6670B93272}"/>
              </a:ext>
            </a:extLst>
          </p:cNvPr>
          <p:cNvSpPr/>
          <p:nvPr userDrawn="1"/>
        </p:nvSpPr>
        <p:spPr>
          <a:xfrm>
            <a:off x="0" y="1"/>
            <a:ext cx="12192000" cy="6095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095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997" y="1016000"/>
            <a:ext cx="6876404" cy="4326965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5867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br>
              <a:rPr lang="en-US"/>
            </a:br>
            <a:br>
              <a:rPr lang="en-US"/>
            </a:br>
            <a:r>
              <a:rPr lang="en-US"/>
              <a:t>Section header</a:t>
            </a:r>
            <a:endParaRPr lang="en-GB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172BC08-6634-7B49-AB76-DC825E7D9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9" y="6457063"/>
            <a:ext cx="172497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43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46F483-F1DF-5A4B-91A0-EF6670B93272}"/>
              </a:ext>
            </a:extLst>
          </p:cNvPr>
          <p:cNvSpPr/>
          <p:nvPr userDrawn="1"/>
        </p:nvSpPr>
        <p:spPr>
          <a:xfrm>
            <a:off x="0" y="1"/>
            <a:ext cx="12192000" cy="5651499"/>
          </a:xfrm>
          <a:prstGeom prst="rect">
            <a:avLst/>
          </a:prstGeom>
          <a:solidFill>
            <a:srgbClr val="E42313"/>
          </a:solidFill>
          <a:ln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1E1548-A9C0-A643-AC61-7832C56C8F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500" y="1177851"/>
            <a:ext cx="5857875" cy="329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6400" b="1" i="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A5187C-21EA-C54C-B7DE-7C432F216AD1}"/>
              </a:ext>
            </a:extLst>
          </p:cNvPr>
          <p:cNvSpPr txBox="1"/>
          <p:nvPr userDrawn="1"/>
        </p:nvSpPr>
        <p:spPr>
          <a:xfrm>
            <a:off x="515501" y="6057486"/>
            <a:ext cx="2201335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l"/>
            <a:r>
              <a:rPr lang="en-GB" sz="1867" b="0" i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</a:t>
            </a:r>
            <a:r>
              <a:rPr lang="en-GB" sz="1867" b="0" i="1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PhysicsNews</a:t>
            </a:r>
            <a:endParaRPr lang="en-GB" sz="1867" i="1" baseline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3DA801-CD4A-5042-9EBF-5D7B42113252}"/>
              </a:ext>
            </a:extLst>
          </p:cNvPr>
          <p:cNvSpPr txBox="1"/>
          <p:nvPr userDrawn="1"/>
        </p:nvSpPr>
        <p:spPr>
          <a:xfrm>
            <a:off x="515500" y="6352998"/>
            <a:ext cx="3649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b="1" baseline="0">
                <a:solidFill>
                  <a:schemeClr val="tx1"/>
                </a:solidFill>
                <a:latin typeface="+mn-lt"/>
              </a:rPr>
              <a:t>iop.org</a:t>
            </a:r>
            <a:endParaRPr lang="en-GB" sz="1867" b="1" baseline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172BC08-6634-7B49-AB76-DC825E7D9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9" y="6457063"/>
            <a:ext cx="172497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16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ia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B22595-F3E0-A14B-92AD-287866BFCA80}"/>
              </a:ext>
            </a:extLst>
          </p:cNvPr>
          <p:cNvSpPr/>
          <p:nvPr userDrawn="1"/>
        </p:nvSpPr>
        <p:spPr>
          <a:xfrm>
            <a:off x="0" y="1"/>
            <a:ext cx="12192000" cy="96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6C78AF7-68DC-3144-9C7A-91220A4514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0003" y="1200002"/>
            <a:ext cx="11132877" cy="4174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3" y="240002"/>
            <a:ext cx="11132877" cy="54514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32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78E961-6F69-7684-045F-6B071651C0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29142" r="8448" b="30129"/>
          <a:stretch/>
        </p:blipFill>
        <p:spPr>
          <a:xfrm>
            <a:off x="7887855" y="6000000"/>
            <a:ext cx="4073237" cy="57629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993817-4E38-C734-05E1-EE4E4B31AC14}"/>
              </a:ext>
            </a:extLst>
          </p:cNvPr>
          <p:cNvCxnSpPr/>
          <p:nvPr userDrawn="1"/>
        </p:nvCxnSpPr>
        <p:spPr>
          <a:xfrm>
            <a:off x="0" y="5628640"/>
            <a:ext cx="12192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B0DDC9E-B035-FDDD-6CA0-4D640CEFE8F6}"/>
              </a:ext>
            </a:extLst>
          </p:cNvPr>
          <p:cNvSpPr txBox="1"/>
          <p:nvPr userDrawn="1"/>
        </p:nvSpPr>
        <p:spPr>
          <a:xfrm>
            <a:off x="304794" y="6149646"/>
            <a:ext cx="3649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 b="1" baseline="0">
                <a:solidFill>
                  <a:schemeClr val="tx1"/>
                </a:solidFill>
                <a:latin typeface="Aptos" panose="020B0004020202020204" pitchFamily="34" charset="0"/>
              </a:rPr>
              <a:t>iop.org</a:t>
            </a:r>
            <a:endParaRPr lang="en-GB" sz="2133" b="1" baseline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632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le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4800000"/>
          </a:xfrm>
          <a:prstGeom prst="rect">
            <a:avLst/>
          </a:prstGeom>
          <a:solidFill>
            <a:srgbClr val="E42313"/>
          </a:solidFill>
          <a:ln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4F1C24-1768-FA4B-AB47-5FDCC9F15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000" y="1200000"/>
            <a:ext cx="5857875" cy="240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800" b="1" i="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F4B94C8-97F6-BD49-A011-F5602E172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00" y="5084889"/>
            <a:ext cx="5827275" cy="9222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aseline="0">
                <a:solidFill>
                  <a:schemeClr val="tx1"/>
                </a:solidFill>
                <a:latin typeface="+mn-lt"/>
                <a:cs typeface="Calibri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Click to add 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095F2A-EB11-054D-9B5E-6F6171F2B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26" y="5241621"/>
            <a:ext cx="4885037" cy="175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7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Gene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4800000"/>
          </a:xfrm>
          <a:prstGeom prst="rect">
            <a:avLst/>
          </a:prstGeom>
          <a:solidFill>
            <a:srgbClr val="ED1C24"/>
          </a:solidFill>
          <a:ln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4F1C24-1768-FA4B-AB47-5FDCC9F15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000" y="1200000"/>
            <a:ext cx="5857875" cy="240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F4B94C8-97F6-BD49-A011-F5602E172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00" y="5084888"/>
            <a:ext cx="5857875" cy="14001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+mn-lt"/>
                <a:cs typeface="Calibri"/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GB"/>
              <a:t>Click to add text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0994E00-C624-C041-A4A9-106444E582D3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657" y="6097601"/>
            <a:ext cx="3838180" cy="29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9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le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0E70F8-A0FB-4BC7-9BCF-366DFEBEE232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33" y="5680701"/>
            <a:ext cx="3840000" cy="60267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1"/>
            <a:ext cx="12192000" cy="4800000"/>
          </a:xfrm>
          <a:prstGeom prst="rect">
            <a:avLst/>
          </a:prstGeom>
          <a:solidFill>
            <a:srgbClr val="ED1C24"/>
          </a:solidFill>
          <a:ln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4F1C24-1768-FA4B-AB47-5FDCC9F15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000" y="1200000"/>
            <a:ext cx="5857875" cy="240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F4B94C8-97F6-BD49-A011-F5602E172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00" y="5084888"/>
            <a:ext cx="5857875" cy="14001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+mn-lt"/>
                <a:cs typeface="Calibri"/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161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otlan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4800000"/>
          </a:xfrm>
          <a:prstGeom prst="rect">
            <a:avLst/>
          </a:prstGeom>
          <a:solidFill>
            <a:srgbClr val="ED1C24"/>
          </a:solidFill>
          <a:ln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4F1C24-1768-FA4B-AB47-5FDCC9F15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000" y="1200000"/>
            <a:ext cx="5857875" cy="240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F4B94C8-97F6-BD49-A011-F5602E172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00" y="5084888"/>
            <a:ext cx="5857875" cy="14001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+mn-lt"/>
                <a:cs typeface="Calibri"/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GB"/>
              <a:t>Click to add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670BCA-0077-4ADD-BE4E-BF737AAA7E37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33" y="5758535"/>
            <a:ext cx="3840000" cy="54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relan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4E052-8350-4D4A-9E20-04778AA99CC4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33" y="5758535"/>
            <a:ext cx="3840000" cy="54448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1"/>
            <a:ext cx="12192000" cy="4800000"/>
          </a:xfrm>
          <a:prstGeom prst="rect">
            <a:avLst/>
          </a:prstGeom>
          <a:solidFill>
            <a:srgbClr val="ED1C24"/>
          </a:solidFill>
          <a:ln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4F1C24-1768-FA4B-AB47-5FDCC9F15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000" y="1200000"/>
            <a:ext cx="5857875" cy="240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F4B94C8-97F6-BD49-A011-F5602E172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00" y="5084888"/>
            <a:ext cx="5857875" cy="14001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+mn-lt"/>
                <a:cs typeface="Calibri"/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3907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ia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B22595-F3E0-A14B-92AD-287866BFCA80}"/>
              </a:ext>
            </a:extLst>
          </p:cNvPr>
          <p:cNvSpPr/>
          <p:nvPr userDrawn="1"/>
        </p:nvSpPr>
        <p:spPr>
          <a:xfrm>
            <a:off x="0" y="1"/>
            <a:ext cx="12192000" cy="96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6C78AF7-68DC-3144-9C7A-91220A4514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0003" y="1200002"/>
            <a:ext cx="11132877" cy="4174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3" y="240002"/>
            <a:ext cx="11132877" cy="54514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32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78E961-6F69-7684-045F-6B071651C0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29142" r="8448" b="30129"/>
          <a:stretch/>
        </p:blipFill>
        <p:spPr>
          <a:xfrm>
            <a:off x="7887855" y="6000000"/>
            <a:ext cx="4073237" cy="57629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993817-4E38-C734-05E1-EE4E4B31AC14}"/>
              </a:ext>
            </a:extLst>
          </p:cNvPr>
          <p:cNvCxnSpPr/>
          <p:nvPr userDrawn="1"/>
        </p:nvCxnSpPr>
        <p:spPr>
          <a:xfrm>
            <a:off x="0" y="5628640"/>
            <a:ext cx="12192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B0DDC9E-B035-FDDD-6CA0-4D640CEFE8F6}"/>
              </a:ext>
            </a:extLst>
          </p:cNvPr>
          <p:cNvSpPr txBox="1"/>
          <p:nvPr userDrawn="1"/>
        </p:nvSpPr>
        <p:spPr>
          <a:xfrm>
            <a:off x="304794" y="6149646"/>
            <a:ext cx="3649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 b="1" baseline="0">
                <a:solidFill>
                  <a:schemeClr val="tx1"/>
                </a:solidFill>
                <a:latin typeface="Aptos" panose="020B0004020202020204" pitchFamily="34" charset="0"/>
              </a:rPr>
              <a:t>iop.org</a:t>
            </a:r>
            <a:endParaRPr lang="en-GB" sz="2133" b="1" baseline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756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ria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B22595-F3E0-A14B-92AD-287866BFCA80}"/>
              </a:ext>
            </a:extLst>
          </p:cNvPr>
          <p:cNvSpPr/>
          <p:nvPr userDrawn="1"/>
        </p:nvSpPr>
        <p:spPr>
          <a:xfrm>
            <a:off x="0" y="1"/>
            <a:ext cx="12192000" cy="96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6C78AF7-68DC-3144-9C7A-91220A4514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60005" y="1200000"/>
            <a:ext cx="10271999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3" y="240002"/>
            <a:ext cx="9784812" cy="54514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3E413C-77F9-0741-8D78-03348158AA95}"/>
              </a:ext>
            </a:extLst>
          </p:cNvPr>
          <p:cNvSpPr/>
          <p:nvPr userDrawn="1"/>
        </p:nvSpPr>
        <p:spPr>
          <a:xfrm>
            <a:off x="0" y="5895585"/>
            <a:ext cx="12192000" cy="24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67F3E3-3B9B-56A1-D85D-D129B5809CB7}"/>
              </a:ext>
            </a:extLst>
          </p:cNvPr>
          <p:cNvGrpSpPr/>
          <p:nvPr userDrawn="1"/>
        </p:nvGrpSpPr>
        <p:grpSpPr>
          <a:xfrm>
            <a:off x="331923" y="5899183"/>
            <a:ext cx="3649133" cy="677108"/>
            <a:chOff x="720000" y="4292251"/>
            <a:chExt cx="2736850" cy="5078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1A629CD-32A0-1E59-28A5-A5E4B05AE1C2}"/>
                </a:ext>
              </a:extLst>
            </p:cNvPr>
            <p:cNvSpPr txBox="1"/>
            <p:nvPr userDrawn="1"/>
          </p:nvSpPr>
          <p:spPr>
            <a:xfrm>
              <a:off x="720000" y="4292251"/>
              <a:ext cx="1651001" cy="207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lvl="0" algn="l"/>
              <a:r>
                <a:rPr lang="en-GB" sz="1867" b="1" i="0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@</a:t>
              </a:r>
              <a:r>
                <a:rPr lang="en-GB" sz="1867" b="1" i="0" kern="1200" baseline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PhysicsNews</a:t>
              </a:r>
              <a:endParaRPr lang="en-GB" sz="1867" b="1" baseline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E53609-28E1-2A81-29AA-90CEC5317F51}"/>
                </a:ext>
              </a:extLst>
            </p:cNvPr>
            <p:cNvSpPr txBox="1"/>
            <p:nvPr userDrawn="1"/>
          </p:nvSpPr>
          <p:spPr>
            <a:xfrm>
              <a:off x="720000" y="4592333"/>
              <a:ext cx="2736850" cy="207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baseline="0" err="1">
                  <a:solidFill>
                    <a:schemeClr val="tx1"/>
                  </a:solidFill>
                  <a:latin typeface="+mn-lt"/>
                </a:rPr>
                <a:t>www.iop.org</a:t>
              </a:r>
              <a:endParaRPr lang="en-GB" sz="1867" b="1" baseline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3AEA403-49CA-BFE5-1DCC-5A5C8953A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29142" r="8448" b="30129"/>
          <a:stretch/>
        </p:blipFill>
        <p:spPr>
          <a:xfrm>
            <a:off x="7887855" y="6000000"/>
            <a:ext cx="4073237" cy="5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52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EBD3D0A-9AD5-5E42-846C-AC3E80FAE6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0004" y="1200002"/>
            <a:ext cx="4659657" cy="4066500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126889" indent="-126889">
              <a:lnSpc>
                <a:spcPct val="130000"/>
              </a:lnSpc>
              <a:buFont typeface="Arial" panose="020B0604020202020204" pitchFamily="34" charset="0"/>
              <a:buChar char="•"/>
              <a:defRPr sz="1800" baseline="0">
                <a:latin typeface="+mn-lt"/>
              </a:defRPr>
            </a:lvl1pPr>
            <a:lvl2pPr marL="600045" indent="-257162">
              <a:buFont typeface="Arial" panose="020B0604020202020204" pitchFamily="34" charset="0"/>
              <a:buChar char="•"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D4A3466-C53B-2D43-8846-D35FD92E1D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7012" y="1200000"/>
            <a:ext cx="4659657" cy="4066501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125997" indent="-125997">
              <a:lnSpc>
                <a:spcPct val="130000"/>
              </a:lnSpc>
              <a:buFont typeface="Arial" panose="020B0604020202020204" pitchFamily="34" charset="0"/>
              <a:buChar char="•"/>
              <a:defRPr sz="1800" baseline="0">
                <a:latin typeface="+mn-lt"/>
              </a:defRPr>
            </a:lvl1pPr>
            <a:lvl2pPr marL="600045" indent="-257162">
              <a:buFont typeface="Arial" panose="020B0604020202020204" pitchFamily="34" charset="0"/>
              <a:buChar char="•"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CECD5A-4151-594E-9716-F81E943AF2B4}"/>
              </a:ext>
            </a:extLst>
          </p:cNvPr>
          <p:cNvSpPr/>
          <p:nvPr userDrawn="1"/>
        </p:nvSpPr>
        <p:spPr>
          <a:xfrm>
            <a:off x="0" y="1"/>
            <a:ext cx="12192000" cy="96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ACC892-52E8-134D-B416-71B5E7115942}"/>
              </a:ext>
            </a:extLst>
          </p:cNvPr>
          <p:cNvSpPr/>
          <p:nvPr userDrawn="1"/>
        </p:nvSpPr>
        <p:spPr>
          <a:xfrm>
            <a:off x="0" y="5895585"/>
            <a:ext cx="12192000" cy="24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C53BDA-ABB7-9440-96C2-B1A1E6BB2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3" y="240002"/>
            <a:ext cx="9784812" cy="54514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FB0636-DCC4-219A-49E7-80F8FC7E81E9}"/>
              </a:ext>
            </a:extLst>
          </p:cNvPr>
          <p:cNvGrpSpPr/>
          <p:nvPr userDrawn="1"/>
        </p:nvGrpSpPr>
        <p:grpSpPr>
          <a:xfrm>
            <a:off x="331923" y="5899183"/>
            <a:ext cx="3649133" cy="677108"/>
            <a:chOff x="720000" y="4292251"/>
            <a:chExt cx="2736850" cy="5078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5F38967-0AE5-A84A-CD4D-E087145508D0}"/>
                </a:ext>
              </a:extLst>
            </p:cNvPr>
            <p:cNvSpPr txBox="1"/>
            <p:nvPr userDrawn="1"/>
          </p:nvSpPr>
          <p:spPr>
            <a:xfrm>
              <a:off x="720000" y="4292251"/>
              <a:ext cx="1651001" cy="207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lvl="0" algn="l"/>
              <a:r>
                <a:rPr lang="en-GB" sz="1867" b="1" i="0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@</a:t>
              </a:r>
              <a:r>
                <a:rPr lang="en-GB" sz="1867" b="1" i="0" kern="1200" baseline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PhysicsNews</a:t>
              </a:r>
              <a:endParaRPr lang="en-GB" sz="1867" b="1" baseline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007B15-8175-6A0A-471E-F4FF58B3E43E}"/>
                </a:ext>
              </a:extLst>
            </p:cNvPr>
            <p:cNvSpPr txBox="1"/>
            <p:nvPr userDrawn="1"/>
          </p:nvSpPr>
          <p:spPr>
            <a:xfrm>
              <a:off x="720000" y="4592333"/>
              <a:ext cx="2736850" cy="207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baseline="0" err="1">
                  <a:solidFill>
                    <a:schemeClr val="tx1"/>
                  </a:solidFill>
                  <a:latin typeface="+mn-lt"/>
                </a:rPr>
                <a:t>www.iop.org</a:t>
              </a:r>
              <a:endParaRPr lang="en-GB" sz="1867" b="1" baseline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3076DC0-D2F9-02C6-734C-E5F9FEA0F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29142" r="8448" b="30129"/>
          <a:stretch/>
        </p:blipFill>
        <p:spPr>
          <a:xfrm>
            <a:off x="7887855" y="6000000"/>
            <a:ext cx="4073237" cy="5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04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Column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D4A3466-C53B-2D43-8846-D35FD92E1D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7012" y="1200000"/>
            <a:ext cx="4659657" cy="4066501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125997" indent="-125997">
              <a:lnSpc>
                <a:spcPct val="130000"/>
              </a:lnSpc>
              <a:buFont typeface="Arial" panose="020B0604020202020204" pitchFamily="34" charset="0"/>
              <a:buChar char="•"/>
              <a:defRPr sz="1600" baseline="0">
                <a:latin typeface="+mn-lt"/>
              </a:defRPr>
            </a:lvl1pPr>
            <a:lvl2pPr marL="600045" indent="-257162">
              <a:buFont typeface="Arial" panose="020B0604020202020204" pitchFamily="34" charset="0"/>
              <a:buChar char="•"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CECD5A-4151-594E-9716-F81E943AF2B4}"/>
              </a:ext>
            </a:extLst>
          </p:cNvPr>
          <p:cNvSpPr/>
          <p:nvPr userDrawn="1"/>
        </p:nvSpPr>
        <p:spPr>
          <a:xfrm>
            <a:off x="0" y="1"/>
            <a:ext cx="12192000" cy="96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ACC892-52E8-134D-B416-71B5E7115942}"/>
              </a:ext>
            </a:extLst>
          </p:cNvPr>
          <p:cNvSpPr/>
          <p:nvPr userDrawn="1"/>
        </p:nvSpPr>
        <p:spPr>
          <a:xfrm>
            <a:off x="0" y="5895585"/>
            <a:ext cx="12192000" cy="24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C53BDA-ABB7-9440-96C2-B1A1E6BB2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3" y="240002"/>
            <a:ext cx="9784812" cy="54514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9BCB2D82-6487-C24B-ADC9-0337D2A91D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60003" y="1200002"/>
            <a:ext cx="4659656" cy="406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pPr lvl="0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5D1DED-F52C-F380-F83E-21C360220B58}"/>
              </a:ext>
            </a:extLst>
          </p:cNvPr>
          <p:cNvGrpSpPr/>
          <p:nvPr userDrawn="1"/>
        </p:nvGrpSpPr>
        <p:grpSpPr>
          <a:xfrm>
            <a:off x="331923" y="5899183"/>
            <a:ext cx="3649133" cy="677108"/>
            <a:chOff x="720000" y="4292251"/>
            <a:chExt cx="2736850" cy="5078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FB25B1-9D86-1CD8-D399-A6B0AFE14456}"/>
                </a:ext>
              </a:extLst>
            </p:cNvPr>
            <p:cNvSpPr txBox="1"/>
            <p:nvPr userDrawn="1"/>
          </p:nvSpPr>
          <p:spPr>
            <a:xfrm>
              <a:off x="720000" y="4292251"/>
              <a:ext cx="1651001" cy="207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lvl="0" algn="l"/>
              <a:r>
                <a:rPr lang="en-GB" sz="1867" b="1" i="0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@</a:t>
              </a:r>
              <a:r>
                <a:rPr lang="en-GB" sz="1867" b="1" i="0" kern="1200" baseline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PhysicsNews</a:t>
              </a:r>
              <a:endParaRPr lang="en-GB" sz="1867" b="1" baseline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8D93071-9D68-09A8-4AFB-DC5684727775}"/>
                </a:ext>
              </a:extLst>
            </p:cNvPr>
            <p:cNvSpPr txBox="1"/>
            <p:nvPr userDrawn="1"/>
          </p:nvSpPr>
          <p:spPr>
            <a:xfrm>
              <a:off x="720000" y="4592333"/>
              <a:ext cx="2736850" cy="207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baseline="0" err="1">
                  <a:solidFill>
                    <a:schemeClr val="tx1"/>
                  </a:solidFill>
                  <a:latin typeface="+mn-lt"/>
                </a:rPr>
                <a:t>www.iop.org</a:t>
              </a:r>
              <a:endParaRPr lang="en-GB" sz="1867" b="1" baseline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3F19281-7CD5-8F6F-98D9-3BAF4C9E7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29142" r="8448" b="30129"/>
          <a:stretch/>
        </p:blipFill>
        <p:spPr>
          <a:xfrm>
            <a:off x="7887855" y="6000000"/>
            <a:ext cx="4073237" cy="5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25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FE00CF-9C00-4A06-81B8-C426BFE97A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0003" y="4800002"/>
            <a:ext cx="5951740" cy="3738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 i="0" baseline="0">
                <a:latin typeface="+mn-lt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BF7D8-535A-4E08-9D00-7D40365A4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005" y="1440002"/>
            <a:ext cx="10271999" cy="25934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700" b="0" i="0" baseline="0">
                <a:latin typeface="+mn-lt"/>
              </a:defRPr>
            </a:lvl1pPr>
            <a:lvl2pPr marL="342883" indent="0">
              <a:lnSpc>
                <a:spcPct val="130000"/>
              </a:lnSpc>
              <a:buNone/>
              <a:defRPr sz="2400">
                <a:latin typeface="+mj-lt"/>
              </a:defRPr>
            </a:lvl2pPr>
            <a:lvl3pPr marL="685766" indent="0">
              <a:lnSpc>
                <a:spcPct val="130000"/>
              </a:lnSpc>
              <a:buNone/>
              <a:defRPr sz="2400">
                <a:latin typeface="+mj-lt"/>
              </a:defRPr>
            </a:lvl3pPr>
            <a:lvl4pPr marL="1028649" indent="0">
              <a:lnSpc>
                <a:spcPct val="130000"/>
              </a:lnSpc>
              <a:buNone/>
              <a:defRPr sz="2400">
                <a:latin typeface="+mj-lt"/>
              </a:defRPr>
            </a:lvl4pPr>
            <a:lvl5pPr marL="1371532" indent="0">
              <a:lnSpc>
                <a:spcPct val="130000"/>
              </a:lnSpc>
              <a:buNone/>
              <a:defRPr sz="2400">
                <a:latin typeface="+mj-lt"/>
              </a:defRPr>
            </a:lvl5pPr>
          </a:lstStyle>
          <a:p>
            <a:pPr lvl="0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E3C6D9-CBC7-F64C-835E-A09EA68490DF}"/>
              </a:ext>
            </a:extLst>
          </p:cNvPr>
          <p:cNvSpPr/>
          <p:nvPr userDrawn="1"/>
        </p:nvSpPr>
        <p:spPr>
          <a:xfrm>
            <a:off x="0" y="-3"/>
            <a:ext cx="12192000" cy="960000"/>
          </a:xfrm>
          <a:prstGeom prst="rect">
            <a:avLst/>
          </a:prstGeom>
          <a:solidFill>
            <a:srgbClr val="ED1C24"/>
          </a:solidFill>
          <a:ln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C9D0BC-509F-9246-8520-A8F1D2F70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3" y="240002"/>
            <a:ext cx="9784812" cy="54514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5AFEC3-D5A3-4848-A672-6FA97D2DB341}"/>
              </a:ext>
            </a:extLst>
          </p:cNvPr>
          <p:cNvSpPr/>
          <p:nvPr userDrawn="1"/>
        </p:nvSpPr>
        <p:spPr>
          <a:xfrm>
            <a:off x="0" y="5895585"/>
            <a:ext cx="12192000" cy="24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C0287B-1D81-F5F1-C968-F9F38B6C49EA}"/>
              </a:ext>
            </a:extLst>
          </p:cNvPr>
          <p:cNvGrpSpPr/>
          <p:nvPr userDrawn="1"/>
        </p:nvGrpSpPr>
        <p:grpSpPr>
          <a:xfrm>
            <a:off x="331923" y="5899183"/>
            <a:ext cx="3649133" cy="677108"/>
            <a:chOff x="720000" y="4292251"/>
            <a:chExt cx="2736850" cy="5078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BAEC76-1AA6-02B4-2AA5-893C4DA73254}"/>
                </a:ext>
              </a:extLst>
            </p:cNvPr>
            <p:cNvSpPr txBox="1"/>
            <p:nvPr userDrawn="1"/>
          </p:nvSpPr>
          <p:spPr>
            <a:xfrm>
              <a:off x="720000" y="4292251"/>
              <a:ext cx="1651001" cy="207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lvl="0" algn="l"/>
              <a:r>
                <a:rPr lang="en-GB" sz="1867" b="1" i="0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@</a:t>
              </a:r>
              <a:r>
                <a:rPr lang="en-GB" sz="1867" b="1" i="0" kern="1200" baseline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PhysicsNews</a:t>
              </a:r>
              <a:endParaRPr lang="en-GB" sz="1867" b="1" baseline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0BE075-A296-754E-E089-487A6DBB87A7}"/>
                </a:ext>
              </a:extLst>
            </p:cNvPr>
            <p:cNvSpPr txBox="1"/>
            <p:nvPr userDrawn="1"/>
          </p:nvSpPr>
          <p:spPr>
            <a:xfrm>
              <a:off x="720000" y="4592333"/>
              <a:ext cx="2736850" cy="207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baseline="0" err="1">
                  <a:solidFill>
                    <a:schemeClr val="tx1"/>
                  </a:solidFill>
                  <a:latin typeface="+mn-lt"/>
                </a:rPr>
                <a:t>www.iop.org</a:t>
              </a:r>
              <a:endParaRPr lang="en-GB" sz="1867" b="1" baseline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D665FAC-4D09-79A0-1BA7-2840A4CFF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29142" r="8448" b="30129"/>
          <a:stretch/>
        </p:blipFill>
        <p:spPr>
          <a:xfrm>
            <a:off x="7887855" y="6000000"/>
            <a:ext cx="4073237" cy="5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19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46F483-F1DF-5A4B-91A0-EF6670B93272}"/>
              </a:ext>
            </a:extLst>
          </p:cNvPr>
          <p:cNvSpPr/>
          <p:nvPr userDrawn="1"/>
        </p:nvSpPr>
        <p:spPr>
          <a:xfrm>
            <a:off x="0" y="1"/>
            <a:ext cx="12192000" cy="4800000"/>
          </a:xfrm>
          <a:prstGeom prst="rect">
            <a:avLst/>
          </a:prstGeom>
          <a:solidFill>
            <a:srgbClr val="ED1C24"/>
          </a:solidFill>
          <a:ln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1E1548-A9C0-A643-AC61-7832C56C8F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0000" y="1200000"/>
            <a:ext cx="5857875" cy="240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3600" b="0" i="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A5187C-21EA-C54C-B7DE-7C432F216AD1}"/>
              </a:ext>
            </a:extLst>
          </p:cNvPr>
          <p:cNvSpPr txBox="1"/>
          <p:nvPr userDrawn="1"/>
        </p:nvSpPr>
        <p:spPr>
          <a:xfrm>
            <a:off x="960003" y="5723003"/>
            <a:ext cx="2201335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l"/>
            <a:r>
              <a:rPr lang="en-GB" sz="14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</a:t>
            </a:r>
            <a:r>
              <a:rPr lang="en-GB" sz="1400" b="0" i="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PhysicsNews</a:t>
            </a:r>
            <a:endParaRPr lang="en-GB" sz="1400" baseline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3DA801-CD4A-5042-9EBF-5D7B42113252}"/>
              </a:ext>
            </a:extLst>
          </p:cNvPr>
          <p:cNvSpPr txBox="1"/>
          <p:nvPr userDrawn="1"/>
        </p:nvSpPr>
        <p:spPr>
          <a:xfrm>
            <a:off x="960000" y="6123113"/>
            <a:ext cx="3649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err="1">
                <a:solidFill>
                  <a:schemeClr val="tx1"/>
                </a:solidFill>
                <a:latin typeface="+mn-lt"/>
              </a:rPr>
              <a:t>www.iop.org</a:t>
            </a:r>
            <a:endParaRPr lang="en-GB" sz="1400" baseline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0994E00-C624-C041-A4A9-106444E582D3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657" y="6097601"/>
            <a:ext cx="3838180" cy="29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8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otlan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4800000"/>
          </a:xfrm>
          <a:prstGeom prst="rect">
            <a:avLst/>
          </a:prstGeom>
          <a:solidFill>
            <a:srgbClr val="E42313"/>
          </a:solidFill>
          <a:ln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4F1C24-1768-FA4B-AB47-5FDCC9F15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000" y="1200000"/>
            <a:ext cx="5857875" cy="240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800" b="1" i="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F4B94C8-97F6-BD49-A011-F5602E172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00" y="5084888"/>
            <a:ext cx="5857875" cy="14001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aseline="0">
                <a:solidFill>
                  <a:schemeClr val="tx1"/>
                </a:solidFill>
                <a:latin typeface="+mn-lt"/>
                <a:cs typeface="Calibri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Click to add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9CE09-2B9A-144F-BEE4-8DFC3E298E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12" y="5245218"/>
            <a:ext cx="4856363" cy="174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ria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6C78AF7-68DC-3144-9C7A-91220A4514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4998" y="1200001"/>
            <a:ext cx="11209633" cy="46330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30000"/>
              </a:lnSpc>
              <a:buNone/>
              <a:defRPr sz="120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98" y="494841"/>
            <a:ext cx="9730276" cy="54514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403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relan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4800000"/>
          </a:xfrm>
          <a:prstGeom prst="rect">
            <a:avLst/>
          </a:prstGeom>
          <a:solidFill>
            <a:srgbClr val="E42313"/>
          </a:solidFill>
          <a:ln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4F1C24-1768-FA4B-AB47-5FDCC9F15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000" y="1200000"/>
            <a:ext cx="5857875" cy="240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800" b="1" i="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F4B94C8-97F6-BD49-A011-F5602E172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00" y="5084888"/>
            <a:ext cx="5857875" cy="14001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aseline="0">
                <a:solidFill>
                  <a:schemeClr val="tx1"/>
                </a:solidFill>
                <a:latin typeface="+mn-lt"/>
                <a:cs typeface="Calibri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Click to add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EEAA3-1C1C-FB4D-9105-91BF8B99BB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934" y="5241197"/>
            <a:ext cx="4886217" cy="175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2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46F483-F1DF-5A4B-91A0-EF6670B93272}"/>
              </a:ext>
            </a:extLst>
          </p:cNvPr>
          <p:cNvSpPr/>
          <p:nvPr userDrawn="1"/>
        </p:nvSpPr>
        <p:spPr>
          <a:xfrm>
            <a:off x="0" y="0"/>
            <a:ext cx="12192000" cy="4800000"/>
          </a:xfrm>
          <a:prstGeom prst="rect">
            <a:avLst/>
          </a:prstGeom>
          <a:solidFill>
            <a:srgbClr val="E42313"/>
          </a:solidFill>
          <a:ln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1E1548-A9C0-A643-AC61-7832C56C8F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794" y="281709"/>
            <a:ext cx="11656297" cy="43826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5C96B0-8BFC-8B4D-B38A-4B3B5394F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29142" r="8448" b="30129"/>
          <a:stretch/>
        </p:blipFill>
        <p:spPr>
          <a:xfrm>
            <a:off x="7887855" y="6000000"/>
            <a:ext cx="4073237" cy="576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8BB5BA-9CF8-56AD-8859-5FD53254404A}"/>
              </a:ext>
            </a:extLst>
          </p:cNvPr>
          <p:cNvSpPr txBox="1"/>
          <p:nvPr userDrawn="1"/>
        </p:nvSpPr>
        <p:spPr>
          <a:xfrm>
            <a:off x="304794" y="6149646"/>
            <a:ext cx="3649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 b="1" baseline="0">
                <a:solidFill>
                  <a:schemeClr val="tx1"/>
                </a:solidFill>
                <a:latin typeface="Aptos" panose="020B0004020202020204" pitchFamily="34" charset="0"/>
              </a:rPr>
              <a:t>iop.org</a:t>
            </a:r>
            <a:endParaRPr lang="en-GB" sz="2133" b="1" baseline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54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ria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6C78AF7-68DC-3144-9C7A-91220A4514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4996" y="1200000"/>
            <a:ext cx="11209633" cy="46330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30000"/>
              </a:lnSpc>
              <a:buNone/>
              <a:defRPr sz="160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95" y="494839"/>
            <a:ext cx="9730276" cy="54514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667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793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aria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95" y="494839"/>
            <a:ext cx="9730276" cy="54514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667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172BC08-6634-7B49-AB76-DC825E7D9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9" y="6457063"/>
            <a:ext cx="172497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8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aria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95" y="494839"/>
            <a:ext cx="9730276" cy="54514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667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172BC08-6634-7B49-AB76-DC825E7D9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9" y="6457063"/>
            <a:ext cx="1724975" cy="17411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16"/>
          </p:nvPr>
        </p:nvSpPr>
        <p:spPr>
          <a:xfrm>
            <a:off x="1157321" y="4197443"/>
            <a:ext cx="1895355" cy="50897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867" b="1" baseline="0">
                <a:solidFill>
                  <a:schemeClr val="accent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157321" y="1963502"/>
            <a:ext cx="1895355" cy="1894789"/>
          </a:xfrm>
          <a:prstGeom prst="ellipse">
            <a:avLst/>
          </a:prstGeom>
          <a:ln w="28575">
            <a:solidFill>
              <a:schemeClr val="bg2"/>
            </a:solidFill>
          </a:ln>
        </p:spPr>
        <p:txBody>
          <a:bodyPr bIns="182880" anchor="b"/>
          <a:lstStyle>
            <a:lvl1pPr algn="ctr">
              <a:buNone/>
              <a:defRPr sz="14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5"/>
          </p:nvPr>
        </p:nvSpPr>
        <p:spPr>
          <a:xfrm>
            <a:off x="969558" y="4552559"/>
            <a:ext cx="2270884" cy="12311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30000"/>
              </a:lnSpc>
              <a:buNone/>
              <a:defRPr sz="1467" b="0" baseline="0">
                <a:solidFill>
                  <a:srgbClr val="666666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7"/>
          </p:nvPr>
        </p:nvSpPr>
        <p:spPr>
          <a:xfrm>
            <a:off x="3763524" y="4197443"/>
            <a:ext cx="1895355" cy="50897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867" b="1" baseline="0">
                <a:solidFill>
                  <a:srgbClr val="666666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763524" y="1963502"/>
            <a:ext cx="1895355" cy="1894789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bIns="182880" anchor="b"/>
          <a:lstStyle>
            <a:lvl1pPr algn="ctr">
              <a:buNone/>
              <a:defRPr sz="14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9"/>
          </p:nvPr>
        </p:nvSpPr>
        <p:spPr>
          <a:xfrm>
            <a:off x="3575761" y="4552559"/>
            <a:ext cx="2270884" cy="12311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30000"/>
              </a:lnSpc>
              <a:buNone/>
              <a:defRPr sz="1467" b="0" baseline="0">
                <a:solidFill>
                  <a:srgbClr val="666666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0"/>
          </p:nvPr>
        </p:nvSpPr>
        <p:spPr>
          <a:xfrm>
            <a:off x="6438789" y="4197443"/>
            <a:ext cx="1895355" cy="50897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867" b="1" baseline="0">
                <a:solidFill>
                  <a:srgbClr val="666666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438789" y="1963502"/>
            <a:ext cx="1895355" cy="1894789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bIns="182880" anchor="b"/>
          <a:lstStyle>
            <a:lvl1pPr algn="ctr">
              <a:buNone/>
              <a:defRPr sz="14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2"/>
          </p:nvPr>
        </p:nvSpPr>
        <p:spPr>
          <a:xfrm>
            <a:off x="6251026" y="4552559"/>
            <a:ext cx="2270884" cy="12311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30000"/>
              </a:lnSpc>
              <a:buNone/>
              <a:defRPr sz="1467" b="0" baseline="0">
                <a:solidFill>
                  <a:srgbClr val="666666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3"/>
          </p:nvPr>
        </p:nvSpPr>
        <p:spPr>
          <a:xfrm>
            <a:off x="9113800" y="4197443"/>
            <a:ext cx="1895355" cy="50897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867" b="1" baseline="0">
                <a:solidFill>
                  <a:srgbClr val="666666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9113800" y="1963502"/>
            <a:ext cx="1895355" cy="1894789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bIns="182880" anchor="b"/>
          <a:lstStyle>
            <a:lvl1pPr algn="ctr">
              <a:buNone/>
              <a:defRPr sz="14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5"/>
          </p:nvPr>
        </p:nvSpPr>
        <p:spPr>
          <a:xfrm>
            <a:off x="8926037" y="4552559"/>
            <a:ext cx="2270884" cy="12311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30000"/>
              </a:lnSpc>
              <a:buNone/>
              <a:defRPr sz="1467" b="0" baseline="0">
                <a:solidFill>
                  <a:srgbClr val="666666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2806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aria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6C78AF7-68DC-3144-9C7A-91220A45148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3706" y="1651000"/>
            <a:ext cx="11209633" cy="4182035"/>
          </a:xfrm>
          <a:prstGeom prst="rect">
            <a:avLst/>
          </a:prstGeom>
        </p:spPr>
        <p:txBody>
          <a:bodyPr lIns="0" tIns="0" rIns="0" bIns="0" numCol="2" spcCol="180000"/>
          <a:lstStyle>
            <a:lvl1pPr marL="0" indent="0">
              <a:lnSpc>
                <a:spcPct val="130000"/>
              </a:lnSpc>
              <a:buNone/>
              <a:defRPr sz="1600" baseline="0">
                <a:latin typeface="+mn-lt"/>
              </a:defRPr>
            </a:lvl1pPr>
          </a:lstStyle>
          <a:p>
            <a:pPr lvl="0"/>
            <a:r>
              <a:rPr lang="en-US"/>
              <a:t>Two columns for a lot of text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A61DB-149D-2F42-9B7A-46339FC9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95" y="494839"/>
            <a:ext cx="9730276" cy="54514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2667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03707" y="1244600"/>
            <a:ext cx="11196661" cy="4572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867" b="1">
                <a:solidFill>
                  <a:srgbClr val="E42313"/>
                </a:solidFill>
              </a:defRPr>
            </a:lvl1pPr>
            <a:lvl2pPr marL="457177" indent="0">
              <a:buNone/>
              <a:defRPr sz="1867"/>
            </a:lvl2pPr>
            <a:lvl3pPr marL="914353" indent="0">
              <a:buNone/>
              <a:defRPr sz="1867"/>
            </a:lvl3pPr>
            <a:lvl4pPr marL="1371531" indent="0">
              <a:buNone/>
              <a:defRPr sz="1867"/>
            </a:lvl4pPr>
            <a:lvl5pPr marL="1828709" indent="0">
              <a:buNone/>
              <a:defRPr sz="1867"/>
            </a:lvl5pPr>
          </a:lstStyle>
          <a:p>
            <a:pPr lvl="0"/>
            <a:r>
              <a:rPr lang="en-US"/>
              <a:t>Sub Header</a:t>
            </a:r>
            <a:br>
              <a:rPr lang="en-US"/>
            </a:br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172BC08-6634-7B49-AB76-DC825E7D9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9" y="6457063"/>
            <a:ext cx="172497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10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9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70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physicsworld.com/&#8203;" TargetMode="Externa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publishingsupport.iopscience.iop.org/questions/paying-for-open-access/" TargetMode="Externa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677D9A-FE78-34A2-1F89-DB35859FDC36}"/>
              </a:ext>
            </a:extLst>
          </p:cNvPr>
          <p:cNvSpPr/>
          <p:nvPr/>
        </p:nvSpPr>
        <p:spPr>
          <a:xfrm>
            <a:off x="-1489" y="13534"/>
            <a:ext cx="12197641" cy="4715409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113A06-EE53-F55C-375C-0B1DD820A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236" y="16560"/>
            <a:ext cx="10979969" cy="3609269"/>
          </a:xfrm>
        </p:spPr>
        <p:txBody>
          <a:bodyPr/>
          <a:lstStyle/>
          <a:p>
            <a:pPr algn="ctr"/>
            <a:r>
              <a:rPr lang="en-GB" sz="10666" b="1" dirty="0"/>
              <a:t>IOP Membership Benefits</a:t>
            </a:r>
            <a:br>
              <a:rPr lang="en-GB" sz="10666" b="1" dirty="0">
                <a:ea typeface="Calibri"/>
              </a:rPr>
            </a:br>
            <a:r>
              <a:rPr lang="en-GB" sz="2667" b="1" dirty="0"/>
              <a:t>Tony Whitehead</a:t>
            </a:r>
            <a:br>
              <a:rPr lang="en-GB" sz="2667" b="1">
                <a:ea typeface="Calibri"/>
              </a:rPr>
            </a:br>
            <a:r>
              <a:rPr lang="en-GB" sz="2667" b="1">
                <a:ea typeface="Calibri"/>
              </a:rPr>
              <a:t>Fellowship Manager</a:t>
            </a: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28285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B7C0C-5C59-F7A3-4A63-7A700FF7B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721673-18DC-A6EB-9BEB-E5BC7831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1" y="183730"/>
            <a:ext cx="12185241" cy="545143"/>
          </a:xfrm>
        </p:spPr>
        <p:txBody>
          <a:bodyPr lIns="0" tIns="0" rIns="0" bIns="0" anchor="t"/>
          <a:lstStyle/>
          <a:p>
            <a:pPr algn="ctr"/>
            <a:r>
              <a:rPr lang="en-GB" sz="4133"/>
              <a:t>Benefits of Engaging with Groups, Nations &amp; Branches</a:t>
            </a:r>
            <a:endParaRPr lang="en-GB" sz="4133">
              <a:cs typeface="Calibri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A5B1477-7FCC-DB5E-9C38-7B85504474EC}"/>
              </a:ext>
            </a:extLst>
          </p:cNvPr>
          <p:cNvSpPr/>
          <p:nvPr/>
        </p:nvSpPr>
        <p:spPr>
          <a:xfrm>
            <a:off x="564472" y="1336349"/>
            <a:ext cx="3500035" cy="1252208"/>
          </a:xfrm>
          <a:prstGeom prst="wedgeRoundRectCallout">
            <a:avLst/>
          </a:prstGeom>
          <a:solidFill>
            <a:srgbClr val="ED1C24"/>
          </a:solidFill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Network with Peers in Your Local Area or By Areas of Special Interest.</a:t>
            </a:r>
            <a:endParaRPr kumimoji="0" lang="en-GB" sz="21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0372FD0-F574-20A9-CCA7-7A1E674981CF}"/>
              </a:ext>
            </a:extLst>
          </p:cNvPr>
          <p:cNvSpPr/>
          <p:nvPr/>
        </p:nvSpPr>
        <p:spPr>
          <a:xfrm>
            <a:off x="9110379" y="4411128"/>
            <a:ext cx="2301573" cy="918309"/>
          </a:xfrm>
          <a:prstGeom prst="wedgeRoundRectCallout">
            <a:avLst/>
          </a:prstGeom>
          <a:solidFill>
            <a:srgbClr val="ED1C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Share Knowledge &amp; Ideas</a:t>
            </a:r>
            <a:endParaRPr kumimoji="0" lang="en-US" sz="21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C784D17-B4CB-3658-BA96-3A936A2FB787}"/>
              </a:ext>
            </a:extLst>
          </p:cNvPr>
          <p:cNvSpPr/>
          <p:nvPr/>
        </p:nvSpPr>
        <p:spPr>
          <a:xfrm>
            <a:off x="441585" y="4465447"/>
            <a:ext cx="3746372" cy="855635"/>
          </a:xfrm>
          <a:prstGeom prst="wedgeRoundRectCallout">
            <a:avLst/>
          </a:prstGeom>
          <a:solidFill>
            <a:srgbClr val="ED1C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Volunteer at Member Visits, Outreach Events &amp; Talks</a:t>
            </a:r>
            <a:endParaRPr kumimoji="0" lang="en-US" sz="21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B059953-ABBB-44DD-9148-BCAE50539246}"/>
              </a:ext>
            </a:extLst>
          </p:cNvPr>
          <p:cNvSpPr/>
          <p:nvPr/>
        </p:nvSpPr>
        <p:spPr>
          <a:xfrm>
            <a:off x="5228586" y="4468678"/>
            <a:ext cx="2280109" cy="715465"/>
          </a:xfrm>
          <a:prstGeom prst="wedgeRoundRectCallout">
            <a:avLst/>
          </a:prstGeom>
          <a:solidFill>
            <a:srgbClr val="ED1C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Influence Policy </a:t>
            </a:r>
            <a:endParaRPr kumimoji="0" lang="en-US" sz="21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4A45E92-48D1-4970-3ED1-C50EC75EDCBD}"/>
              </a:ext>
            </a:extLst>
          </p:cNvPr>
          <p:cNvSpPr/>
          <p:nvPr/>
        </p:nvSpPr>
        <p:spPr>
          <a:xfrm>
            <a:off x="4713874" y="1527609"/>
            <a:ext cx="3097191" cy="857532"/>
          </a:xfrm>
          <a:prstGeom prst="wedgeRoundRectCallout">
            <a:avLst/>
          </a:prstGeom>
          <a:solidFill>
            <a:srgbClr val="ED1C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Expand Knowledge by Attending Events</a:t>
            </a: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A7FBFF2-250C-07A2-A160-424954133900}"/>
              </a:ext>
            </a:extLst>
          </p:cNvPr>
          <p:cNvSpPr/>
          <p:nvPr/>
        </p:nvSpPr>
        <p:spPr>
          <a:xfrm>
            <a:off x="8255881" y="1179657"/>
            <a:ext cx="3397659" cy="1352679"/>
          </a:xfrm>
          <a:prstGeom prst="wedgeRoundRectCallout">
            <a:avLst/>
          </a:prstGeom>
          <a:solidFill>
            <a:srgbClr val="ED1C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Use Engagement to Inspire Personal Reflection to  Support Continuous Professional Development</a:t>
            </a: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41CFC92-5D93-D202-51D5-E05F6DACDA10}"/>
              </a:ext>
            </a:extLst>
          </p:cNvPr>
          <p:cNvSpPr/>
          <p:nvPr/>
        </p:nvSpPr>
        <p:spPr>
          <a:xfrm>
            <a:off x="7393791" y="3021788"/>
            <a:ext cx="3581516" cy="1070824"/>
          </a:xfrm>
          <a:prstGeom prst="wedgeRoundRectCallout">
            <a:avLst/>
          </a:prstGeom>
          <a:solidFill>
            <a:srgbClr val="ED1C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Influence &amp; Inspire the Next Generation of Physicists</a:t>
            </a: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E27F3BA-118C-C685-CD5E-967A06848E24}"/>
              </a:ext>
            </a:extLst>
          </p:cNvPr>
          <p:cNvSpPr/>
          <p:nvPr/>
        </p:nvSpPr>
        <p:spPr>
          <a:xfrm>
            <a:off x="3637169" y="2822478"/>
            <a:ext cx="2923203" cy="1047905"/>
          </a:xfrm>
          <a:prstGeom prst="wedgeRoundRectCallout">
            <a:avLst/>
          </a:prstGeom>
          <a:solidFill>
            <a:srgbClr val="ED1C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Provides a Platform to Share Good Practice &amp; Collaborate</a:t>
            </a: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3771074-8FA7-1F3C-6AB9-FA97E8F456A4}"/>
              </a:ext>
            </a:extLst>
          </p:cNvPr>
          <p:cNvSpPr/>
          <p:nvPr/>
        </p:nvSpPr>
        <p:spPr>
          <a:xfrm>
            <a:off x="925527" y="3146384"/>
            <a:ext cx="2067199" cy="715465"/>
          </a:xfrm>
          <a:prstGeom prst="wedgeRoundRectCallout">
            <a:avLst/>
          </a:prstGeom>
          <a:solidFill>
            <a:srgbClr val="ED1C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Boosts Your CV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A80DEB-9B78-477C-B75B-310A1565616E}"/>
              </a:ext>
            </a:extLst>
          </p:cNvPr>
          <p:cNvSpPr/>
          <p:nvPr/>
        </p:nvSpPr>
        <p:spPr>
          <a:xfrm>
            <a:off x="6159" y="5470163"/>
            <a:ext cx="12203696" cy="3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573940"/>
      </p:ext>
    </p:extLst>
  </p:cSld>
  <p:clrMapOvr>
    <a:masterClrMapping/>
  </p:clrMapOvr>
  <p:transition advClick="0" advTm="9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8B502-B306-EE15-C6A7-69F11C4EA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9F267D-E774-81D8-E415-FCE007E1A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61" y="183730"/>
            <a:ext cx="11378419" cy="545143"/>
          </a:xfrm>
        </p:spPr>
        <p:txBody>
          <a:bodyPr/>
          <a:lstStyle/>
          <a:p>
            <a:pPr algn="ctr"/>
            <a:r>
              <a:rPr lang="en-GB" sz="4800"/>
              <a:t>Professional Registrations</a:t>
            </a:r>
          </a:p>
        </p:txBody>
      </p:sp>
      <p:pic>
        <p:nvPicPr>
          <p:cNvPr id="5" name="Picture 4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2366C248-3FDD-EABC-551C-E2DEB9545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55" t="32738" r="8979" b="37500"/>
          <a:stretch/>
        </p:blipFill>
        <p:spPr>
          <a:xfrm>
            <a:off x="9241422" y="4426525"/>
            <a:ext cx="1995349" cy="1075015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1CB580DE-010B-DFBD-13C5-F088DCEBD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5" b="581"/>
          <a:stretch/>
        </p:blipFill>
        <p:spPr>
          <a:xfrm>
            <a:off x="6980707" y="1409790"/>
            <a:ext cx="1822931" cy="1603525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404E343-1E4C-DA7F-BE8B-004F59F4CB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46" b="-558"/>
          <a:stretch/>
        </p:blipFill>
        <p:spPr>
          <a:xfrm>
            <a:off x="7080340" y="2807327"/>
            <a:ext cx="1639747" cy="1034443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5B4AF98C-6E58-6ABA-4249-32E41BF993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14" b="-781"/>
          <a:stretch/>
        </p:blipFill>
        <p:spPr>
          <a:xfrm>
            <a:off x="7121482" y="4049244"/>
            <a:ext cx="1409951" cy="1215925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DCF68D8C-771A-F170-B03D-C8377FE81C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6" r="3289" b="6000"/>
          <a:stretch/>
        </p:blipFill>
        <p:spPr>
          <a:xfrm>
            <a:off x="9305993" y="1059467"/>
            <a:ext cx="1388412" cy="883412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logo with text on it&#10;&#10;Description automatically generated">
            <a:extLst>
              <a:ext uri="{FF2B5EF4-FFF2-40B4-BE49-F238E27FC236}">
                <a16:creationId xmlns:a16="http://schemas.microsoft.com/office/drawing/2014/main" id="{BC2E934B-9931-B92A-78F6-E18F65A93E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" t="1429" r="1974" b="6112"/>
          <a:stretch/>
        </p:blipFill>
        <p:spPr>
          <a:xfrm>
            <a:off x="9306531" y="2208848"/>
            <a:ext cx="1828776" cy="89241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A purple text on a white background&#10;&#10;Description automatically generated">
            <a:extLst>
              <a:ext uri="{FF2B5EF4-FFF2-40B4-BE49-F238E27FC236}">
                <a16:creationId xmlns:a16="http://schemas.microsoft.com/office/drawing/2014/main" id="{F7ED9894-EED8-FBFA-3C58-944A39825B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92" r="2239" b="4577"/>
          <a:stretch/>
        </p:blipFill>
        <p:spPr>
          <a:xfrm>
            <a:off x="9307133" y="3258981"/>
            <a:ext cx="1231560" cy="1102800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55D489-1FE7-2011-6499-620EA0B1089B}"/>
              </a:ext>
            </a:extLst>
          </p:cNvPr>
          <p:cNvSpPr/>
          <p:nvPr/>
        </p:nvSpPr>
        <p:spPr>
          <a:xfrm>
            <a:off x="6159" y="5470163"/>
            <a:ext cx="12203696" cy="3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list of events and dates&#10;&#10;AI-generated content may be incorrect.">
            <a:extLst>
              <a:ext uri="{FF2B5EF4-FFF2-40B4-BE49-F238E27FC236}">
                <a16:creationId xmlns:a16="http://schemas.microsoft.com/office/drawing/2014/main" id="{472AD5A3-2D64-757D-AF9B-A20AC9BE2F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7596" y="1277539"/>
            <a:ext cx="3954229" cy="46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91291"/>
      </p:ext>
    </p:extLst>
  </p:cSld>
  <p:clrMapOvr>
    <a:masterClrMapping/>
  </p:clrMapOvr>
  <p:transition advClick="0" advTm="9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36FE6-6659-40FE-17DB-0A0DD1F9C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E3E50D-3A4F-0BFE-3039-A1220D543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" y="-2159"/>
            <a:ext cx="12214655" cy="957891"/>
          </a:xfrm>
          <a:solidFill>
            <a:srgbClr val="E42312"/>
          </a:solidFill>
        </p:spPr>
        <p:txBody>
          <a:bodyPr lIns="0" tIns="0" rIns="0" bIns="0" anchor="ctr"/>
          <a:lstStyle/>
          <a:p>
            <a:pPr algn="ctr"/>
            <a:r>
              <a:rPr lang="en-GB" sz="5333" dirty="0">
                <a:ea typeface="Calibri"/>
                <a:cs typeface="Calibri"/>
              </a:rPr>
              <a:t>2026 Conferences</a:t>
            </a:r>
            <a:endParaRPr lang="en-US" sz="5333" dirty="0">
              <a:ea typeface="Calibri"/>
              <a:cs typeface="Calibri"/>
            </a:endParaRPr>
          </a:p>
        </p:txBody>
      </p:sp>
      <p:pic>
        <p:nvPicPr>
          <p:cNvPr id="7" name="Picture 6" descr="A red and white banner with a bridge and water&#10;&#10;AI-generated content may be incorrect.">
            <a:extLst>
              <a:ext uri="{FF2B5EF4-FFF2-40B4-BE49-F238E27FC236}">
                <a16:creationId xmlns:a16="http://schemas.microsoft.com/office/drawing/2014/main" id="{004819C1-9159-90C3-B9D7-C59D2120C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" y="3276724"/>
            <a:ext cx="6116052" cy="2400853"/>
          </a:xfrm>
          <a:prstGeom prst="rect">
            <a:avLst/>
          </a:prstGeom>
        </p:spPr>
      </p:pic>
      <p:pic>
        <p:nvPicPr>
          <p:cNvPr id="2" name="Picture 1" descr="A red and white banner with a building&#10;&#10;AI-generated content may be incorrect.">
            <a:extLst>
              <a:ext uri="{FF2B5EF4-FFF2-40B4-BE49-F238E27FC236}">
                <a16:creationId xmlns:a16="http://schemas.microsoft.com/office/drawing/2014/main" id="{E7708625-CB09-5A30-6944-75398438D5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" t="138" r="5704" b="218"/>
          <a:stretch>
            <a:fillRect/>
          </a:stretch>
        </p:blipFill>
        <p:spPr>
          <a:xfrm>
            <a:off x="195" y="953907"/>
            <a:ext cx="6113429" cy="2395447"/>
          </a:xfrm>
          <a:prstGeom prst="rect">
            <a:avLst/>
          </a:prstGeom>
        </p:spPr>
      </p:pic>
      <p:pic>
        <p:nvPicPr>
          <p:cNvPr id="4" name="Picture 3" descr="A red background with a group of flowers&#10;&#10;AI-generated content may be incorrect.">
            <a:extLst>
              <a:ext uri="{FF2B5EF4-FFF2-40B4-BE49-F238E27FC236}">
                <a16:creationId xmlns:a16="http://schemas.microsoft.com/office/drawing/2014/main" id="{7D1C9418-34C3-8094-ECD3-04CB3919A2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39" t="-389" r="4464" b="-10"/>
          <a:stretch>
            <a:fillRect/>
          </a:stretch>
        </p:blipFill>
        <p:spPr>
          <a:xfrm>
            <a:off x="6107025" y="954141"/>
            <a:ext cx="6114891" cy="2408601"/>
          </a:xfrm>
          <a:prstGeom prst="rect">
            <a:avLst/>
          </a:prstGeom>
        </p:spPr>
      </p:pic>
      <p:pic>
        <p:nvPicPr>
          <p:cNvPr id="8" name="Picture 7" descr="A grey and black background with circles and dots&#10;&#10;AI-generated content may be incorrect.">
            <a:extLst>
              <a:ext uri="{FF2B5EF4-FFF2-40B4-BE49-F238E27FC236}">
                <a16:creationId xmlns:a16="http://schemas.microsoft.com/office/drawing/2014/main" id="{302BC3B7-CE9B-FBCF-8191-AC426F2CB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917" y="3351260"/>
            <a:ext cx="6115051" cy="232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7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BC747D-A982-CDF9-F1E3-B13D7F7D2ABB}"/>
              </a:ext>
            </a:extLst>
          </p:cNvPr>
          <p:cNvSpPr/>
          <p:nvPr/>
        </p:nvSpPr>
        <p:spPr>
          <a:xfrm>
            <a:off x="6159" y="5470163"/>
            <a:ext cx="12203696" cy="3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A66FDE-6F60-00E9-315E-12A0FFC0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61" y="240002"/>
            <a:ext cx="11378419" cy="545143"/>
          </a:xfrm>
        </p:spPr>
        <p:txBody>
          <a:bodyPr lIns="0" tIns="0" rIns="0" bIns="0" anchor="t"/>
          <a:lstStyle/>
          <a:p>
            <a:pPr algn="ctr"/>
            <a:r>
              <a:rPr lang="en-GB" sz="4800"/>
              <a:t>Support Grants – UK &amp; Ireland</a:t>
            </a:r>
            <a:endParaRPr lang="en-GB" sz="4800">
              <a:ea typeface="Calibri"/>
              <a:cs typeface="Calibri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AB195E9-05BF-FED7-057B-78F18CE187EC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916"/>
          <a:ext cx="12179875" cy="446849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395392">
                  <a:extLst>
                    <a:ext uri="{9D8B030D-6E8A-4147-A177-3AD203B41FA5}">
                      <a16:colId xmlns:a16="http://schemas.microsoft.com/office/drawing/2014/main" val="1209223588"/>
                    </a:ext>
                  </a:extLst>
                </a:gridCol>
                <a:gridCol w="1515392">
                  <a:extLst>
                    <a:ext uri="{9D8B030D-6E8A-4147-A177-3AD203B41FA5}">
                      <a16:colId xmlns:a16="http://schemas.microsoft.com/office/drawing/2014/main" val="4039317963"/>
                    </a:ext>
                  </a:extLst>
                </a:gridCol>
                <a:gridCol w="8269091">
                  <a:extLst>
                    <a:ext uri="{9D8B030D-6E8A-4147-A177-3AD203B41FA5}">
                      <a16:colId xmlns:a16="http://schemas.microsoft.com/office/drawing/2014/main" val="675038818"/>
                    </a:ext>
                  </a:extLst>
                </a:gridCol>
              </a:tblGrid>
              <a:tr h="470157">
                <a:tc>
                  <a:txBody>
                    <a:bodyPr/>
                    <a:lstStyle/>
                    <a:p>
                      <a:r>
                        <a:rPr lang="en-GB" sz="1600"/>
                        <a:t>Grant Name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Amount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Purpose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3014327"/>
                  </a:ext>
                </a:extLst>
              </a:tr>
              <a:tr h="66961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700" b="0"/>
                        <a:t>IOP Accessibility Fund</a:t>
                      </a:r>
                      <a:endParaRPr lang="en-US" sz="1700" b="0"/>
                    </a:p>
                  </a:txBody>
                  <a:tcPr marL="121920" marR="121920" marT="60960" marB="60960">
                    <a:lnL w="0">
                      <a:noFill/>
                    </a:lnL>
                    <a:lnR w="0">
                      <a:noFill/>
                    </a:lnR>
                    <a:lnT w="6350">
                      <a:solidFill>
                        <a:srgbClr val="C00000"/>
                      </a:solidFill>
                    </a:lnT>
                    <a:lnB w="6350">
                      <a:solidFill>
                        <a:srgbClr val="C00000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2CCC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7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£500</a:t>
                      </a:r>
                      <a:endParaRPr lang="en-US" sz="1700" b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0">
                      <a:noFill/>
                    </a:lnL>
                    <a:lnR w="0">
                      <a:noFill/>
                    </a:lnR>
                    <a:lnT w="6350">
                      <a:solidFill>
                        <a:srgbClr val="C00000"/>
                      </a:solidFill>
                    </a:lnT>
                    <a:lnB w="6350">
                      <a:solidFill>
                        <a:srgbClr val="C00000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2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7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enable members who could not otherwise go to an event or conference because they are a parent or carer. Minimum of 12 months as a member.</a:t>
                      </a:r>
                      <a:endParaRPr lang="en-GB" sz="1700" b="0" i="0" kern="1200" baseline="0">
                        <a:ln w="9525" cap="flat" cmpd="sng" algn="ctr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0">
                      <a:noFill/>
                    </a:lnL>
                    <a:lnR w="0">
                      <a:noFill/>
                    </a:lnR>
                    <a:lnT w="6350">
                      <a:solidFill>
                        <a:srgbClr val="C00000"/>
                      </a:solidFill>
                    </a:lnT>
                    <a:lnB w="6350">
                      <a:solidFill>
                        <a:srgbClr val="C00000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2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778278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7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Public Engagement Grant Scheme</a:t>
                      </a:r>
                      <a:endParaRPr lang="en-US" sz="1700" b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0">
                      <a:noFill/>
                    </a:lnL>
                    <a:lnR w="0">
                      <a:noFill/>
                    </a:lnR>
                    <a:lnT w="6350">
                      <a:solidFill>
                        <a:srgbClr val="C00000"/>
                      </a:solidFill>
                    </a:lnT>
                    <a:lnB w="6350">
                      <a:solidFill>
                        <a:srgbClr val="C00000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7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£3,000</a:t>
                      </a:r>
                      <a:endParaRPr lang="en-US" sz="1700" b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0">
                      <a:noFill/>
                    </a:lnL>
                    <a:lnR w="0">
                      <a:noFill/>
                    </a:lnR>
                    <a:lnT w="6350">
                      <a:solidFill>
                        <a:srgbClr val="C00000"/>
                      </a:solidFill>
                    </a:lnT>
                    <a:lnB w="6350">
                      <a:solidFill>
                        <a:srgbClr val="C00000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7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run physics-based activities in the UK and Ireland that improve people’s relationship with physics in their family or community groups. </a:t>
                      </a:r>
                      <a:endParaRPr lang="en-GB" sz="1700" b="0" i="0" u="none" strike="noStrike" kern="1200" baseline="0">
                        <a:ln w="9525" cap="flat" cmpd="sng" algn="ctr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0">
                      <a:noFill/>
                    </a:lnL>
                    <a:lnR w="0">
                      <a:noFill/>
                    </a:lnR>
                    <a:lnT w="6350">
                      <a:solidFill>
                        <a:srgbClr val="C00000"/>
                      </a:solidFill>
                    </a:lnT>
                    <a:lnB w="6350">
                      <a:solidFill>
                        <a:srgbClr val="C00000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36447"/>
                  </a:ext>
                </a:extLst>
              </a:tr>
              <a:tr h="6696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7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 Teacher Training Scholarships</a:t>
                      </a:r>
                      <a:endParaRPr lang="en-US" sz="1700" b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0">
                      <a:noFill/>
                    </a:lnL>
                    <a:lnR w="0">
                      <a:noFill/>
                    </a:lnR>
                    <a:lnT w="6350">
                      <a:solidFill>
                        <a:srgbClr val="C00000"/>
                      </a:solidFill>
                    </a:lnT>
                    <a:lnB w="6350">
                      <a:solidFill>
                        <a:srgbClr val="C00000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2CCC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7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£30,000</a:t>
                      </a:r>
                      <a:endParaRPr lang="en-US" sz="1700" b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0">
                      <a:noFill/>
                    </a:lnL>
                    <a:lnR w="0">
                      <a:noFill/>
                    </a:lnR>
                    <a:lnT w="6350">
                      <a:solidFill>
                        <a:srgbClr val="C00000"/>
                      </a:solidFill>
                    </a:lnT>
                    <a:lnB w="6350">
                      <a:solidFill>
                        <a:srgbClr val="C00000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2CCC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7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those starting teacher training in England in September 2025 who are passionate about physics and have the potential to become inspirational teachers.</a:t>
                      </a:r>
                      <a:endParaRPr lang="en-GB" sz="1700" b="0" i="0" kern="1200" baseline="0">
                        <a:ln w="9525" cap="flat" cmpd="sng" algn="ctr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0">
                      <a:noFill/>
                    </a:lnL>
                    <a:lnR w="0">
                      <a:noFill/>
                    </a:lnR>
                    <a:lnT w="6350">
                      <a:solidFill>
                        <a:srgbClr val="C00000"/>
                      </a:solidFill>
                    </a:lnT>
                    <a:lnB w="6350">
                      <a:solidFill>
                        <a:srgbClr val="C00000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2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52285"/>
                  </a:ext>
                </a:extLst>
              </a:tr>
              <a:tr h="6696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7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Kelvin Maxwell Fund</a:t>
                      </a:r>
                      <a:endParaRPr lang="en-US" sz="170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7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  <a:endParaRPr lang="en-US" sz="170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7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fund to inspire audiences and physicists exclusively in Scotland.</a:t>
                      </a:r>
                      <a:endParaRPr lang="en-GB" sz="1700" b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634430"/>
                  </a:ext>
                </a:extLst>
              </a:tr>
              <a:tr h="66961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7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IOP Ireland Outreach Grants</a:t>
                      </a:r>
                      <a:endParaRPr lang="en-GB" sz="1700" b="0" i="0" u="none" strike="noStrike" noProof="0">
                        <a:latin typeface="Calibri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7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</a:t>
                      </a:r>
                      <a:r>
                        <a:rPr lang="en-GB" sz="17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€1,000</a:t>
                      </a:r>
                      <a:endParaRPr lang="en-GB" sz="1700" b="0" i="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7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support outreach activities and initiatives in Ireland and Northern Ireland.</a:t>
                      </a:r>
                      <a:endParaRPr lang="en-GB" sz="1700" b="0" i="0" u="none" strike="noStrike" kern="1200" baseline="0">
                        <a:ln w="9525" cap="flat" cmpd="sng" algn="ctr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057943"/>
                  </a:ext>
                </a:extLst>
              </a:tr>
              <a:tr h="66961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Returners Funding Support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Variable</a:t>
                      </a:r>
                      <a:endParaRPr lang="en-GB" sz="1700" b="0" i="0" u="none" strike="noStrike" kern="1200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To support IOP members who are on or returning from a career break by covering </a:t>
                      </a:r>
                      <a:r>
                        <a:rPr lang="en-GB" sz="1700" b="0" i="0" u="none" strike="noStrike" kern="1200" noProof="0">
                          <a:solidFill>
                            <a:schemeClr val="tx1"/>
                          </a:solidFill>
                          <a:effectLst/>
                        </a:rPr>
                        <a:t>the registration fee to attend an IOP event or conference</a:t>
                      </a:r>
                      <a:endParaRPr lang="en-GB" sz="1700" b="0" i="0" u="none" strike="noStrike" kern="1200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311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17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BC747D-A982-CDF9-F1E3-B13D7F7D2ABB}"/>
              </a:ext>
            </a:extLst>
          </p:cNvPr>
          <p:cNvSpPr/>
          <p:nvPr/>
        </p:nvSpPr>
        <p:spPr>
          <a:xfrm>
            <a:off x="6159" y="5470163"/>
            <a:ext cx="12203696" cy="3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A66FDE-6F60-00E9-315E-12A0FFC0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61" y="240002"/>
            <a:ext cx="11378419" cy="545143"/>
          </a:xfrm>
        </p:spPr>
        <p:txBody>
          <a:bodyPr lIns="0" tIns="0" rIns="0" bIns="0" anchor="t"/>
          <a:lstStyle/>
          <a:p>
            <a:pPr algn="ctr"/>
            <a:r>
              <a:rPr lang="en-GB" sz="4800"/>
              <a:t>Support Grants – All Members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AB195E9-05BF-FED7-057B-78F18CE187EC}"/>
              </a:ext>
            </a:extLst>
          </p:cNvPr>
          <p:cNvGraphicFramePr>
            <a:graphicFrameLocks noGrp="1"/>
          </p:cNvGraphicFramePr>
          <p:nvPr/>
        </p:nvGraphicFramePr>
        <p:xfrm>
          <a:off x="-3794" y="1202908"/>
          <a:ext cx="12205239" cy="4459187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400380">
                  <a:extLst>
                    <a:ext uri="{9D8B030D-6E8A-4147-A177-3AD203B41FA5}">
                      <a16:colId xmlns:a16="http://schemas.microsoft.com/office/drawing/2014/main" val="1209223588"/>
                    </a:ext>
                  </a:extLst>
                </a:gridCol>
                <a:gridCol w="1518548">
                  <a:extLst>
                    <a:ext uri="{9D8B030D-6E8A-4147-A177-3AD203B41FA5}">
                      <a16:colId xmlns:a16="http://schemas.microsoft.com/office/drawing/2014/main" val="4039317963"/>
                    </a:ext>
                  </a:extLst>
                </a:gridCol>
                <a:gridCol w="8286311">
                  <a:extLst>
                    <a:ext uri="{9D8B030D-6E8A-4147-A177-3AD203B41FA5}">
                      <a16:colId xmlns:a16="http://schemas.microsoft.com/office/drawing/2014/main" val="675038818"/>
                    </a:ext>
                  </a:extLst>
                </a:gridCol>
              </a:tblGrid>
              <a:tr h="469012">
                <a:tc>
                  <a:txBody>
                    <a:bodyPr/>
                    <a:lstStyle/>
                    <a:p>
                      <a:r>
                        <a:rPr lang="en-GB" sz="1600"/>
                        <a:t>Grant Name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Amount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Purpose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3014327"/>
                  </a:ext>
                </a:extLst>
              </a:tr>
              <a:tr h="667987">
                <a:tc>
                  <a:txBody>
                    <a:bodyPr/>
                    <a:lstStyle/>
                    <a:p>
                      <a:r>
                        <a:rPr lang="en-GB" sz="1700" b="0"/>
                        <a:t>Bell Burnell Graduate Scholarship Fund</a:t>
                      </a:r>
                      <a:endParaRPr lang="en-US" sz="1700" b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 for full- or part-time graduates wishing to study towards a doctorate in physics and from groups that are currently underrepresented in physics.</a:t>
                      </a:r>
                      <a:endParaRPr lang="en-GB" sz="1700" b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778278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7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Physics Benevolent Fund</a:t>
                      </a:r>
                      <a:endParaRPr lang="en-US" sz="1700" b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7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  <a:endParaRPr lang="en-US" sz="1700" b="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7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To provide support for members, or their dependants, during unemployment, ill-health or a career break.</a:t>
                      </a:r>
                      <a:endParaRPr lang="en-US" sz="1700" b="0">
                        <a:ln>
                          <a:noFill/>
                        </a:ln>
                        <a:latin typeface="+mn-lt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36447"/>
                  </a:ext>
                </a:extLst>
              </a:tr>
              <a:tr h="66798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0" i="0" u="none" strike="noStrike" noProof="0">
                          <a:latin typeface="Calibri"/>
                        </a:rPr>
                        <a:t>International Member Grant 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CCC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 to £500</a:t>
                      </a:r>
                      <a:endParaRPr lang="en-US" sz="170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grant of £500 to support members outside of the UK and Ireland to run activities in partnership with their national physics societies.</a:t>
                      </a:r>
                      <a:endParaRPr lang="en-US" sz="170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52285"/>
                  </a:ext>
                </a:extLst>
              </a:tr>
              <a:tr h="6679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7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Early Career Researchers Fund</a:t>
                      </a:r>
                      <a:endParaRPr lang="en-US" sz="1700" b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7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£300</a:t>
                      </a:r>
                      <a:endParaRPr lang="en-US" sz="1700" b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7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early career researchers who are members of the IOP to attend international meetings and visit international facilities.</a:t>
                      </a:r>
                      <a:endParaRPr lang="en-US" sz="1700" b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634430"/>
                  </a:ext>
                </a:extLst>
              </a:tr>
              <a:tr h="6679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700" b="0"/>
                        <a:t>Research Student Conference Fund</a:t>
                      </a:r>
                      <a:endParaRPr lang="en-US" sz="1700" b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7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£300</a:t>
                      </a:r>
                      <a:endParaRPr lang="en-US" sz="1700" b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7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grant provides support for PhD students to attend a conference or major event.</a:t>
                      </a:r>
                      <a:endParaRPr lang="en-GB" sz="1700" b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057943"/>
                  </a:ext>
                </a:extLst>
              </a:tr>
              <a:tr h="667987">
                <a:tc>
                  <a:txBody>
                    <a:bodyPr/>
                    <a:lstStyle/>
                    <a:p>
                      <a:r>
                        <a:rPr lang="en-GB" sz="1700" b="0"/>
                        <a:t>CR Barber Trust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£100-£300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PhD students who want to attend an overseas conference to help cover registration fees, travel expenses or accommodation.</a:t>
                      </a:r>
                      <a:endParaRPr lang="en-GB" sz="1700" b="0" i="0" u="none" strike="noStrike" kern="1200" baseline="0">
                        <a:ln w="9525" cap="flat" cmpd="sng" algn="ctr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311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1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5B42C-D0CC-AC08-9ADC-A0E71FFF1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B40E45-8A4B-B9E1-B8FF-DF5754D5F1AA}"/>
              </a:ext>
            </a:extLst>
          </p:cNvPr>
          <p:cNvSpPr/>
          <p:nvPr/>
        </p:nvSpPr>
        <p:spPr>
          <a:xfrm>
            <a:off x="6159" y="5470163"/>
            <a:ext cx="12203696" cy="3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630760-D489-52E9-6559-8BB2E3169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3" y="172357"/>
            <a:ext cx="11132877" cy="545143"/>
          </a:xfrm>
        </p:spPr>
        <p:txBody>
          <a:bodyPr lIns="0" tIns="0" rIns="0" bIns="0" anchor="t"/>
          <a:lstStyle/>
          <a:p>
            <a:pPr algn="ctr"/>
            <a:r>
              <a:rPr lang="en-GB" sz="4267"/>
              <a:t>IOP Office Conference / Meeting Space Discounts</a:t>
            </a:r>
            <a:endParaRPr lang="en-GB" sz="4267">
              <a:ea typeface="Calibri"/>
              <a:cs typeface="Calibri"/>
            </a:endParaRPr>
          </a:p>
        </p:txBody>
      </p:sp>
      <p:pic>
        <p:nvPicPr>
          <p:cNvPr id="2" name="Picture 1" descr="A room with chairs and a white board&#10;&#10;AI-generated content may be incorrect.">
            <a:extLst>
              <a:ext uri="{FF2B5EF4-FFF2-40B4-BE49-F238E27FC236}">
                <a16:creationId xmlns:a16="http://schemas.microsoft.com/office/drawing/2014/main" id="{F2468784-546C-F7D7-6F53-8AC39E93F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8" y="3318924"/>
            <a:ext cx="3248296" cy="2203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643924-B505-5901-5D2E-CAA6FDFA4C61}"/>
              </a:ext>
            </a:extLst>
          </p:cNvPr>
          <p:cNvSpPr txBox="1"/>
          <p:nvPr/>
        </p:nvSpPr>
        <p:spPr>
          <a:xfrm>
            <a:off x="6738896" y="1044591"/>
            <a:ext cx="5446491" cy="43914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80990" indent="-380990" defTabSz="1219170">
              <a:buFont typeface="Arial"/>
              <a:buChar char="•"/>
            </a:pPr>
            <a:r>
              <a:rPr lang="en-GB" sz="3467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5 minute walk from </a:t>
            </a:r>
            <a:br>
              <a:rPr lang="en-US" sz="3467">
                <a:solidFill>
                  <a:srgbClr val="000000"/>
                </a:solidFill>
                <a:latin typeface="Calibri"/>
              </a:rPr>
            </a:br>
            <a:r>
              <a:rPr lang="en-GB" sz="3467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London Kings Cross</a:t>
            </a:r>
            <a:endParaRPr lang="en-US" sz="3467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defTabSz="1219170"/>
            <a:endParaRPr lang="en-GB" sz="3467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80990" indent="-380990" defTabSz="1219170">
              <a:buFont typeface="Arial"/>
              <a:buChar char="•"/>
            </a:pPr>
            <a:r>
              <a:rPr lang="en-US" sz="3467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Seminar Room 4: Free of Charge (Capacity of 8)</a:t>
            </a:r>
          </a:p>
          <a:p>
            <a:pPr marL="380990" indent="-380990" defTabSz="1219170">
              <a:buFont typeface="Arial"/>
              <a:buChar char="•"/>
            </a:pPr>
            <a:endParaRPr lang="en-US" sz="3467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80990" indent="-380990" defTabSz="1219170">
              <a:buFont typeface="Arial"/>
              <a:buChar char="•"/>
            </a:pPr>
            <a:r>
              <a:rPr lang="en-US" sz="3467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30% Discount on Meeting and Conference Room Hire </a:t>
            </a:r>
          </a:p>
        </p:txBody>
      </p:sp>
      <p:pic>
        <p:nvPicPr>
          <p:cNvPr id="5" name="Picture 4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9722AB41-6483-C91B-C8E4-B0550D21A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51" y="3323347"/>
            <a:ext cx="3249084" cy="2200973"/>
          </a:xfrm>
          <a:prstGeom prst="rect">
            <a:avLst/>
          </a:prstGeom>
        </p:spPr>
      </p:pic>
      <p:pic>
        <p:nvPicPr>
          <p:cNvPr id="6" name="Picture 5" descr="A room with rows of blue chairs&#10;&#10;AI-generated content may be incorrect.">
            <a:extLst>
              <a:ext uri="{FF2B5EF4-FFF2-40B4-BE49-F238E27FC236}">
                <a16:creationId xmlns:a16="http://schemas.microsoft.com/office/drawing/2014/main" id="{B0650CD2-64CB-729C-3E3D-84B29183F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249" y="1047930"/>
            <a:ext cx="3249083" cy="2201333"/>
          </a:xfrm>
          <a:prstGeom prst="rect">
            <a:avLst/>
          </a:prstGeom>
        </p:spPr>
      </p:pic>
      <p:pic>
        <p:nvPicPr>
          <p:cNvPr id="7" name="Picture 6" descr="A double decker bus on the street&#10;&#10;AI-generated content may be incorrect.">
            <a:extLst>
              <a:ext uri="{FF2B5EF4-FFF2-40B4-BE49-F238E27FC236}">
                <a16:creationId xmlns:a16="http://schemas.microsoft.com/office/drawing/2014/main" id="{0B7AD8E1-A575-DC04-7CBE-02D84D871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67" y="1047929"/>
            <a:ext cx="3249084" cy="22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3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F9407-0170-BADF-AED9-B642CCC0A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8B9B7D2-D7F4-2451-D202-B6CA1FB8F6F6}"/>
              </a:ext>
            </a:extLst>
          </p:cNvPr>
          <p:cNvSpPr/>
          <p:nvPr/>
        </p:nvSpPr>
        <p:spPr>
          <a:xfrm>
            <a:off x="6159" y="5470163"/>
            <a:ext cx="12203696" cy="3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E8E8CA-FE71-A774-8328-9DE67E14F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61" y="183730"/>
            <a:ext cx="11378419" cy="545143"/>
          </a:xfrm>
        </p:spPr>
        <p:txBody>
          <a:bodyPr lIns="0" tIns="0" rIns="0" bIns="0" anchor="t"/>
          <a:lstStyle/>
          <a:p>
            <a:pPr algn="ctr"/>
            <a:r>
              <a:rPr lang="en" sz="4800" dirty="0"/>
              <a:t>To Find Out More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5A7C7-F730-EBC2-CB75-03819FC029FD}"/>
              </a:ext>
            </a:extLst>
          </p:cNvPr>
          <p:cNvSpPr txBox="1"/>
          <p:nvPr/>
        </p:nvSpPr>
        <p:spPr>
          <a:xfrm>
            <a:off x="528600" y="737967"/>
            <a:ext cx="11251437" cy="2256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Sign up to the membership teams 'Maximising the Benefits of Your IOP Membership' webinar:</a:t>
            </a:r>
            <a:b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</a:br>
            <a:endParaRPr kumimoji="0" lang="en-GB" sz="2933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GB" sz="2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057188-B759-B83D-57C4-B9A608C22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411" y="2007760"/>
            <a:ext cx="7536188" cy="407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08595"/>
      </p:ext>
    </p:extLst>
  </p:cSld>
  <p:clrMapOvr>
    <a:masterClrMapping/>
  </p:clrMapOvr>
  <p:transition advClick="0" advTm="9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1ACDC-FF4A-8D7E-4B7C-B118E6F4F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81D623AF-B59E-ACEF-AD84-55D077158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4" y="1415935"/>
            <a:ext cx="12201895" cy="39043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1D9D749-8E23-DB56-DF2C-E4251E67E6C9}"/>
              </a:ext>
            </a:extLst>
          </p:cNvPr>
          <p:cNvSpPr/>
          <p:nvPr/>
        </p:nvSpPr>
        <p:spPr>
          <a:xfrm>
            <a:off x="6159" y="5470163"/>
            <a:ext cx="12203696" cy="3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FA3EC-3F12-0C29-99FF-8DF351733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" y="183730"/>
            <a:ext cx="12190548" cy="545143"/>
          </a:xfrm>
        </p:spPr>
        <p:txBody>
          <a:bodyPr lIns="0" tIns="0" rIns="0" bIns="0" anchor="t"/>
          <a:lstStyle/>
          <a:p>
            <a:pPr algn="ctr"/>
            <a:r>
              <a:rPr lang="en-GB" sz="4800"/>
              <a:t>Membership Categories &amp; Application Process</a:t>
            </a:r>
            <a:endParaRPr lang="en-US" sz="4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175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1485B-E6BA-3C2F-3C15-70FD9D2C9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FBE2E1-B6FE-D661-7A74-697C88E814F7}"/>
              </a:ext>
            </a:extLst>
          </p:cNvPr>
          <p:cNvSpPr/>
          <p:nvPr/>
        </p:nvSpPr>
        <p:spPr>
          <a:xfrm>
            <a:off x="6159" y="5470163"/>
            <a:ext cx="12203696" cy="3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147EEE-1C9F-B88F-BA65-7F22E845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55" y="196867"/>
            <a:ext cx="11378419" cy="545143"/>
          </a:xfrm>
        </p:spPr>
        <p:txBody>
          <a:bodyPr lIns="0" tIns="0" rIns="0" bIns="0" anchor="t"/>
          <a:lstStyle/>
          <a:p>
            <a:pPr algn="ctr">
              <a:spcBef>
                <a:spcPts val="0"/>
              </a:spcBef>
            </a:pPr>
            <a:r>
              <a:rPr lang="en-GB" sz="4800"/>
              <a:t>Physics World Magazine</a:t>
            </a:r>
            <a:endParaRPr lang="en-GB" sz="1333">
              <a:cs typeface="Calibri"/>
            </a:endParaRPr>
          </a:p>
        </p:txBody>
      </p:sp>
      <p:pic>
        <p:nvPicPr>
          <p:cNvPr id="2" name="Picture 1" descr="A cover of a magazine&#10;&#10;AI-generated content may be incorrect.">
            <a:extLst>
              <a:ext uri="{FF2B5EF4-FFF2-40B4-BE49-F238E27FC236}">
                <a16:creationId xmlns:a16="http://schemas.microsoft.com/office/drawing/2014/main" id="{37C3D997-BE99-F033-EAAC-2F35DACC6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25" y="1075737"/>
            <a:ext cx="3670300" cy="4800600"/>
          </a:xfrm>
          <a:prstGeom prst="rect">
            <a:avLst/>
          </a:prstGeom>
        </p:spPr>
      </p:pic>
      <p:pic>
        <p:nvPicPr>
          <p:cNvPr id="4" name="Picture 3" descr="A magazine cover with a volcano and smoke&#10;&#10;AI-generated content may be incorrect.">
            <a:extLst>
              <a:ext uri="{FF2B5EF4-FFF2-40B4-BE49-F238E27FC236}">
                <a16:creationId xmlns:a16="http://schemas.microsoft.com/office/drawing/2014/main" id="{56015630-1C4D-388B-EC5D-9F3C978D4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893" y="1075149"/>
            <a:ext cx="3517419" cy="4780768"/>
          </a:xfrm>
          <a:prstGeom prst="rect">
            <a:avLst/>
          </a:prstGeom>
        </p:spPr>
      </p:pic>
      <p:pic>
        <p:nvPicPr>
          <p:cNvPr id="5" name="Picture 4" descr="A cover of a magazine&#10;&#10;AI-generated content may be incorrect.">
            <a:extLst>
              <a:ext uri="{FF2B5EF4-FFF2-40B4-BE49-F238E27FC236}">
                <a16:creationId xmlns:a16="http://schemas.microsoft.com/office/drawing/2014/main" id="{89D1EC33-6391-2B63-1F72-AFE784603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056" y="1073727"/>
            <a:ext cx="3668544" cy="47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ACACD-92C1-5346-D1B9-BC5B609B8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19CE06-4EF7-07A6-42D6-8EA95CC2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61" y="183730"/>
            <a:ext cx="11378419" cy="545143"/>
          </a:xfrm>
        </p:spPr>
        <p:txBody>
          <a:bodyPr lIns="0" tIns="0" rIns="0" bIns="0" anchor="t"/>
          <a:lstStyle/>
          <a:p>
            <a:pPr algn="ctr">
              <a:spcBef>
                <a:spcPts val="0"/>
              </a:spcBef>
            </a:pPr>
            <a:r>
              <a:rPr lang="en-GB" sz="480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PhysicsWorld.com</a:t>
            </a:r>
            <a:endParaRPr lang="en-GB" sz="1333">
              <a:solidFill>
                <a:schemeClr val="bg2"/>
              </a:solidFill>
              <a:cs typeface="Calibri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8BA976-35F7-64DF-6CBC-B79D4A6EF72E}"/>
              </a:ext>
            </a:extLst>
          </p:cNvPr>
          <p:cNvSpPr/>
          <p:nvPr/>
        </p:nvSpPr>
        <p:spPr>
          <a:xfrm>
            <a:off x="6159" y="5470163"/>
            <a:ext cx="12203696" cy="3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" name="Picture 5" descr="A screenshot of a book&#10;&#10;AI-generated content may be incorrect.">
            <a:extLst>
              <a:ext uri="{FF2B5EF4-FFF2-40B4-BE49-F238E27FC236}">
                <a16:creationId xmlns:a16="http://schemas.microsoft.com/office/drawing/2014/main" id="{17868669-5CBB-7DE6-6225-79E97A8D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2099"/>
            <a:ext cx="12192000" cy="46599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71089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F40DC-1245-A730-1355-67B45E00B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EA7938-0AE3-DA87-4C06-3AA4C35D117A}"/>
              </a:ext>
            </a:extLst>
          </p:cNvPr>
          <p:cNvSpPr/>
          <p:nvPr/>
        </p:nvSpPr>
        <p:spPr>
          <a:xfrm>
            <a:off x="6159" y="5470163"/>
            <a:ext cx="12203696" cy="3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" name="Picture 3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ED8147E0-EE03-BFAA-0C56-41BE861B8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915" y="1016000"/>
            <a:ext cx="4974071" cy="4546600"/>
          </a:xfrm>
          <a:prstGeom prst="rect">
            <a:avLst/>
          </a:prstGeom>
          <a:ln>
            <a:noFill/>
          </a:ln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3905A59A-227A-54D7-76A1-40FC2CA0D095}"/>
              </a:ext>
            </a:extLst>
          </p:cNvPr>
          <p:cNvSpPr>
            <a:spLocks noGrp="1"/>
          </p:cNvSpPr>
          <p:nvPr/>
        </p:nvSpPr>
        <p:spPr>
          <a:xfrm>
            <a:off x="-2118" y="194615"/>
            <a:ext cx="12115455" cy="545143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66"/>
            <a:r>
              <a:rPr lang="en-GB" sz="4800" err="1">
                <a:solidFill>
                  <a:srgbClr val="FFFFFF"/>
                </a:solidFill>
                <a:latin typeface="Calibri"/>
              </a:rPr>
              <a:t>IOPscience</a:t>
            </a:r>
            <a:r>
              <a:rPr lang="en-GB" sz="4800">
                <a:solidFill>
                  <a:srgbClr val="FFFFFF"/>
                </a:solidFill>
                <a:latin typeface="Calibri"/>
              </a:rPr>
              <a:t>: Home of IOPP Journals &amp; Articles</a:t>
            </a:r>
            <a:endParaRPr lang="en-US" sz="32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" name="Picture 1" descr="A screenshot of a web page&#10;&#10;AI-generated content may be incorrect.">
            <a:extLst>
              <a:ext uri="{FF2B5EF4-FFF2-40B4-BE49-F238E27FC236}">
                <a16:creationId xmlns:a16="http://schemas.microsoft.com/office/drawing/2014/main" id="{FD08E54E-6E87-48F5-7820-8D9AC4133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59" y="1019175"/>
            <a:ext cx="6436807" cy="48291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3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756DD-F729-1EC4-8DDA-A0F1298EE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B29BD7-A45A-5F9E-2DD8-4EF9EDC5412F}"/>
              </a:ext>
            </a:extLst>
          </p:cNvPr>
          <p:cNvSpPr/>
          <p:nvPr/>
        </p:nvSpPr>
        <p:spPr>
          <a:xfrm>
            <a:off x="6159" y="5470163"/>
            <a:ext cx="12203696" cy="3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828555-DB1E-A2B9-6B98-AF46CEE93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3" y="183730"/>
            <a:ext cx="11132877" cy="545143"/>
          </a:xfrm>
        </p:spPr>
        <p:txBody>
          <a:bodyPr lIns="0" tIns="0" rIns="0" bIns="0" anchor="t"/>
          <a:lstStyle/>
          <a:p>
            <a:pPr algn="ctr"/>
            <a:r>
              <a:rPr lang="en-GB" sz="4267"/>
              <a:t>Journals &amp; Articles Members Publishing Discount</a:t>
            </a:r>
            <a:endParaRPr lang="en-US" sz="4267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964432-A8EB-E8ED-C6BE-9B1D89966C85}"/>
              </a:ext>
            </a:extLst>
          </p:cNvPr>
          <p:cNvSpPr txBox="1"/>
          <p:nvPr/>
        </p:nvSpPr>
        <p:spPr>
          <a:xfrm>
            <a:off x="747580" y="1275096"/>
            <a:ext cx="10586285" cy="4719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GB" sz="4267" b="1">
                <a:solidFill>
                  <a:srgbClr val="ED1C24"/>
                </a:solidFill>
                <a:latin typeface="Calibri"/>
                <a:ea typeface="Calibri"/>
                <a:cs typeface="Calibri"/>
              </a:rPr>
              <a:t>Members of the Institute of Physics (IOP) are eligible to receive a 25% discount on the article publication charge (APC) for all IOPP-owned, fully gold open access titles and our partner title NJP (owned by IOP and DPG). </a:t>
            </a:r>
            <a:endParaRPr lang="en-US" sz="4267">
              <a:solidFill>
                <a:srgbClr val="ED1C24"/>
              </a:solidFill>
              <a:latin typeface="Calibri"/>
              <a:ea typeface="Calibri"/>
              <a:cs typeface="Calibri"/>
            </a:endParaRPr>
          </a:p>
          <a:p>
            <a:pPr algn="ctr" defTabSz="1219170"/>
            <a:endParaRPr lang="en-GB" sz="2667" b="1">
              <a:solidFill>
                <a:srgbClr val="ED1C24"/>
              </a:solidFill>
              <a:latin typeface="Calibri"/>
              <a:ea typeface="Calibri"/>
              <a:cs typeface="Calibri"/>
            </a:endParaRPr>
          </a:p>
          <a:p>
            <a:pPr algn="ctr" defTabSz="1219170"/>
            <a:r>
              <a:rPr lang="en-GB" sz="4267" b="1">
                <a:solidFill>
                  <a:srgbClr val="ED1C24"/>
                </a:solidFill>
                <a:latin typeface="Calibri"/>
                <a:ea typeface="Calibri"/>
                <a:cs typeface="Calibri"/>
              </a:rPr>
              <a:t>T&amp;C's apply.</a:t>
            </a:r>
          </a:p>
          <a:p>
            <a:pPr algn="ctr" defTabSz="1219170"/>
            <a:r>
              <a:rPr lang="en-GB" sz="1600" b="1">
                <a:solidFill>
                  <a:srgbClr val="232996">
                    <a:lumMod val="60000"/>
                    <a:lumOff val="40000"/>
                  </a:srgbClr>
                </a:solidFill>
                <a:latin typeface="Calibri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Paying for open access - IOPscience - Publishing Support</a:t>
            </a:r>
            <a:endParaRPr lang="en-GB" sz="2400" b="1">
              <a:solidFill>
                <a:srgbClr val="232996">
                  <a:lumMod val="60000"/>
                  <a:lumOff val="40000"/>
                </a:srgbClr>
              </a:solidFill>
              <a:latin typeface="Calibri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8121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C39A6-D0EF-2190-CC86-91DB07B5C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97D1B6-EA2E-8282-D2E5-43B1416A03F4}"/>
              </a:ext>
            </a:extLst>
          </p:cNvPr>
          <p:cNvSpPr/>
          <p:nvPr/>
        </p:nvSpPr>
        <p:spPr>
          <a:xfrm>
            <a:off x="6159" y="5470163"/>
            <a:ext cx="12203696" cy="3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AC25EC-ACEA-68C8-9074-6444B477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3" y="183730"/>
            <a:ext cx="11132877" cy="545143"/>
          </a:xfrm>
        </p:spPr>
        <p:txBody>
          <a:bodyPr lIns="0" tIns="0" rIns="0" bIns="0" anchor="t"/>
          <a:lstStyle/>
          <a:p>
            <a:pPr algn="ctr"/>
            <a:r>
              <a:rPr lang="en-GB" sz="4800"/>
              <a:t>IOP Bookstore – 30% Off</a:t>
            </a:r>
            <a:endParaRPr lang="en-US"/>
          </a:p>
        </p:txBody>
      </p:sp>
      <p:pic>
        <p:nvPicPr>
          <p:cNvPr id="5" name="Picture 4" descr="A screenshot of a book&#10;&#10;Description automatically generated">
            <a:extLst>
              <a:ext uri="{FF2B5EF4-FFF2-40B4-BE49-F238E27FC236}">
                <a16:creationId xmlns:a16="http://schemas.microsoft.com/office/drawing/2014/main" id="{3CEA83A1-F5B2-2C4A-C7F2-7844A8B1C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14" y="1032435"/>
            <a:ext cx="10681713" cy="496757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80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21148-306C-D17F-E68E-1E52A1C26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9123C9-A0ED-DB85-04E0-49698E9CFBE7}"/>
              </a:ext>
            </a:extLst>
          </p:cNvPr>
          <p:cNvSpPr/>
          <p:nvPr/>
        </p:nvSpPr>
        <p:spPr>
          <a:xfrm>
            <a:off x="6159" y="5470163"/>
            <a:ext cx="12203696" cy="3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AE8A80-CD97-3C67-5152-04F3D3ED2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61" y="183730"/>
            <a:ext cx="11378419" cy="545143"/>
          </a:xfrm>
        </p:spPr>
        <p:txBody>
          <a:bodyPr/>
          <a:lstStyle/>
          <a:p>
            <a:pPr algn="ctr"/>
            <a:r>
              <a:rPr lang="en-GB" sz="4800"/>
              <a:t>Nations &amp; Branches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7A398F6-2815-8658-5F54-5625D9E82BCD}"/>
              </a:ext>
            </a:extLst>
          </p:cNvPr>
          <p:cNvSpPr txBox="1"/>
          <p:nvPr/>
        </p:nvSpPr>
        <p:spPr>
          <a:xfrm>
            <a:off x="294181" y="1513166"/>
            <a:ext cx="2597835" cy="441601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Aft>
                <a:spcPts val="267"/>
              </a:spcAft>
            </a:pPr>
            <a:r>
              <a:rPr lang="en-GB" sz="2933" b="1">
                <a:solidFill>
                  <a:srgbClr val="C00000"/>
                </a:solidFill>
                <a:latin typeface="Calibri"/>
              </a:rPr>
              <a:t>IOP Ireland</a:t>
            </a:r>
            <a:endParaRPr lang="en-GB" sz="2933" b="1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defTabSz="1219170">
              <a:spcAft>
                <a:spcPts val="267"/>
              </a:spcAft>
            </a:pPr>
            <a:r>
              <a:rPr lang="en-GB" sz="2933" b="1">
                <a:solidFill>
                  <a:srgbClr val="99CC33"/>
                </a:solidFill>
                <a:latin typeface="Calibri"/>
              </a:rPr>
              <a:t>IOP Scotland</a:t>
            </a:r>
            <a:endParaRPr lang="en-GB" sz="2933" b="1">
              <a:solidFill>
                <a:srgbClr val="99CC33"/>
              </a:solidFill>
              <a:latin typeface="Calibri"/>
              <a:ea typeface="Calibri"/>
              <a:cs typeface="Calibri"/>
            </a:endParaRPr>
          </a:p>
          <a:p>
            <a:pPr defTabSz="1219170">
              <a:spcAft>
                <a:spcPts val="267"/>
              </a:spcAft>
            </a:pPr>
            <a:r>
              <a:rPr lang="en-GB" sz="2933" b="1">
                <a:solidFill>
                  <a:srgbClr val="232996"/>
                </a:solidFill>
                <a:latin typeface="Calibri"/>
              </a:rPr>
              <a:t>IOP Wales</a:t>
            </a:r>
            <a:endParaRPr lang="en-GB" sz="2933" b="1">
              <a:solidFill>
                <a:srgbClr val="232996"/>
              </a:solidFill>
              <a:latin typeface="Calibri"/>
              <a:ea typeface="Calibri"/>
              <a:cs typeface="Calibri"/>
            </a:endParaRPr>
          </a:p>
          <a:p>
            <a:pPr defTabSz="1219170">
              <a:spcAft>
                <a:spcPts val="267"/>
              </a:spcAft>
            </a:pPr>
            <a:r>
              <a:rPr lang="en-GB" sz="2933" b="1">
                <a:solidFill>
                  <a:srgbClr val="0099CC"/>
                </a:solidFill>
                <a:latin typeface="Calibri"/>
              </a:rPr>
              <a:t>East Anglia</a:t>
            </a:r>
            <a:endParaRPr lang="en-GB" sz="2933" b="1">
              <a:solidFill>
                <a:srgbClr val="0099CC"/>
              </a:solidFill>
              <a:latin typeface="Calibri"/>
              <a:ea typeface="Calibri"/>
              <a:cs typeface="Calibri"/>
            </a:endParaRPr>
          </a:p>
          <a:p>
            <a:pPr defTabSz="1219170">
              <a:spcAft>
                <a:spcPts val="267"/>
              </a:spcAft>
            </a:pPr>
            <a:r>
              <a:rPr lang="en-GB" sz="2933" b="1">
                <a:solidFill>
                  <a:srgbClr val="C00000"/>
                </a:solidFill>
                <a:latin typeface="Calibri"/>
              </a:rPr>
              <a:t>East Midlands</a:t>
            </a:r>
            <a:endParaRPr lang="en-GB" sz="2933" b="1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defTabSz="1219170">
              <a:spcAft>
                <a:spcPts val="267"/>
              </a:spcAft>
            </a:pPr>
            <a:r>
              <a:rPr lang="en-GB" sz="2933" b="1">
                <a:solidFill>
                  <a:srgbClr val="99CC33"/>
                </a:solidFill>
                <a:latin typeface="Calibri"/>
              </a:rPr>
              <a:t>Lancashire </a:t>
            </a:r>
            <a:br>
              <a:rPr lang="en-GB" sz="2933" b="1">
                <a:solidFill>
                  <a:srgbClr val="000000"/>
                </a:solidFill>
                <a:latin typeface="Calibri"/>
              </a:rPr>
            </a:br>
            <a:r>
              <a:rPr lang="en-GB" sz="2933" b="1">
                <a:solidFill>
                  <a:srgbClr val="99CC33"/>
                </a:solidFill>
                <a:latin typeface="Calibri"/>
              </a:rPr>
              <a:t>and Cumbria</a:t>
            </a:r>
            <a:endParaRPr lang="en-GB" sz="2933" b="1">
              <a:solidFill>
                <a:srgbClr val="99CC33"/>
              </a:solidFill>
              <a:latin typeface="Calibri"/>
              <a:ea typeface="Calibri"/>
              <a:cs typeface="Calibri"/>
            </a:endParaRPr>
          </a:p>
          <a:p>
            <a:pPr defTabSz="1219170">
              <a:spcAft>
                <a:spcPts val="267"/>
              </a:spcAft>
            </a:pPr>
            <a:r>
              <a:rPr lang="en-GB" sz="2933" b="1">
                <a:solidFill>
                  <a:srgbClr val="232996"/>
                </a:solidFill>
                <a:latin typeface="Calibri"/>
              </a:rPr>
              <a:t>London and South East</a:t>
            </a:r>
            <a:endParaRPr lang="en-GB" sz="2933" b="1">
              <a:solidFill>
                <a:srgbClr val="23299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B7DDB1F-9C00-C7E3-A02C-E551D8242AB5}"/>
              </a:ext>
            </a:extLst>
          </p:cNvPr>
          <p:cNvSpPr txBox="1"/>
          <p:nvPr/>
        </p:nvSpPr>
        <p:spPr>
          <a:xfrm>
            <a:off x="9062419" y="1514189"/>
            <a:ext cx="2597835" cy="445448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>
              <a:spcAft>
                <a:spcPts val="267"/>
              </a:spcAft>
            </a:pPr>
            <a:r>
              <a:rPr lang="en-GB" sz="2933" b="1">
                <a:solidFill>
                  <a:srgbClr val="0099CC"/>
                </a:solidFill>
                <a:latin typeface="Calibri"/>
              </a:rPr>
              <a:t>Manchester </a:t>
            </a:r>
            <a:br>
              <a:rPr lang="en-GB" sz="2933" b="1">
                <a:solidFill>
                  <a:srgbClr val="000000"/>
                </a:solidFill>
                <a:latin typeface="Calibri"/>
              </a:rPr>
            </a:br>
            <a:r>
              <a:rPr lang="en-GB" sz="2933" b="1">
                <a:solidFill>
                  <a:srgbClr val="0099CC"/>
                </a:solidFill>
                <a:latin typeface="Calibri"/>
              </a:rPr>
              <a:t>and District</a:t>
            </a:r>
            <a:endParaRPr lang="en-GB" sz="2933" b="1">
              <a:solidFill>
                <a:srgbClr val="0099CC"/>
              </a:solidFill>
              <a:latin typeface="Calibri"/>
              <a:ea typeface="Calibri"/>
              <a:cs typeface="Calibri"/>
            </a:endParaRPr>
          </a:p>
          <a:p>
            <a:pPr algn="r" defTabSz="1219170">
              <a:spcAft>
                <a:spcPts val="267"/>
              </a:spcAft>
            </a:pPr>
            <a:r>
              <a:rPr lang="en-GB" sz="2933" b="1">
                <a:solidFill>
                  <a:srgbClr val="C00000"/>
                </a:solidFill>
                <a:latin typeface="Calibri"/>
              </a:rPr>
              <a:t>Merseyside</a:t>
            </a:r>
            <a:endParaRPr lang="en-GB" sz="2933" b="1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algn="r" defTabSz="1219170">
              <a:spcAft>
                <a:spcPts val="267"/>
              </a:spcAft>
            </a:pPr>
            <a:r>
              <a:rPr lang="en-GB" sz="2933" b="1">
                <a:solidFill>
                  <a:srgbClr val="99CC33"/>
                </a:solidFill>
                <a:latin typeface="Calibri"/>
              </a:rPr>
              <a:t>North East</a:t>
            </a:r>
            <a:endParaRPr lang="en-GB" sz="2933" b="1">
              <a:solidFill>
                <a:srgbClr val="99CC33"/>
              </a:solidFill>
              <a:latin typeface="Calibri"/>
              <a:ea typeface="Calibri"/>
              <a:cs typeface="Calibri"/>
            </a:endParaRPr>
          </a:p>
          <a:p>
            <a:pPr algn="r" defTabSz="1219170">
              <a:spcAft>
                <a:spcPts val="267"/>
              </a:spcAft>
            </a:pPr>
            <a:r>
              <a:rPr lang="en-GB" sz="2933" b="1">
                <a:solidFill>
                  <a:srgbClr val="232996"/>
                </a:solidFill>
                <a:latin typeface="Calibri"/>
              </a:rPr>
              <a:t>South Central</a:t>
            </a:r>
            <a:endParaRPr lang="en-GB" sz="2933" b="1">
              <a:solidFill>
                <a:srgbClr val="232996"/>
              </a:solidFill>
              <a:latin typeface="Calibri"/>
              <a:ea typeface="Calibri"/>
              <a:cs typeface="Calibri"/>
            </a:endParaRPr>
          </a:p>
          <a:p>
            <a:pPr algn="r" defTabSz="1219170">
              <a:spcAft>
                <a:spcPts val="267"/>
              </a:spcAft>
            </a:pPr>
            <a:r>
              <a:rPr lang="en-GB" sz="2933" b="1">
                <a:solidFill>
                  <a:srgbClr val="0099CC"/>
                </a:solidFill>
                <a:latin typeface="Calibri"/>
              </a:rPr>
              <a:t>South West </a:t>
            </a:r>
            <a:endParaRPr lang="en-GB" sz="2933" b="1">
              <a:solidFill>
                <a:srgbClr val="0099CC"/>
              </a:solidFill>
              <a:latin typeface="Calibri"/>
              <a:ea typeface="Calibri"/>
              <a:cs typeface="Calibri"/>
            </a:endParaRPr>
          </a:p>
          <a:p>
            <a:pPr algn="r" defTabSz="1219170">
              <a:spcAft>
                <a:spcPts val="267"/>
              </a:spcAft>
            </a:pPr>
            <a:r>
              <a:rPr lang="en-GB" sz="2933" b="1">
                <a:solidFill>
                  <a:srgbClr val="C00000"/>
                </a:solidFill>
                <a:latin typeface="Calibri"/>
              </a:rPr>
              <a:t>West Midlands</a:t>
            </a:r>
            <a:endParaRPr lang="en-GB" sz="2933" b="1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algn="r" defTabSz="1219170">
              <a:spcAft>
                <a:spcPts val="267"/>
              </a:spcAft>
            </a:pPr>
            <a:r>
              <a:rPr lang="en-GB" sz="2933" b="1">
                <a:solidFill>
                  <a:srgbClr val="99CC33"/>
                </a:solidFill>
                <a:latin typeface="Calibri"/>
              </a:rPr>
              <a:t>Yorkshire</a:t>
            </a:r>
            <a:endParaRPr lang="en-GB" sz="2933" b="1">
              <a:solidFill>
                <a:srgbClr val="99CC33"/>
              </a:solidFill>
              <a:latin typeface="Calibri"/>
              <a:ea typeface="Calibri"/>
              <a:cs typeface="Calibri"/>
            </a:endParaRPr>
          </a:p>
          <a:p>
            <a:pPr algn="r" defTabSz="1219170"/>
            <a:endParaRPr lang="en-GB" sz="2933" b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 descr="A map of the united kingdom&#10;&#10;Description automatically generated">
            <a:extLst>
              <a:ext uri="{FF2B5EF4-FFF2-40B4-BE49-F238E27FC236}">
                <a16:creationId xmlns:a16="http://schemas.microsoft.com/office/drawing/2014/main" id="{D378CF30-A05B-B3EC-8EFE-F654B25B5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339" y="1250019"/>
            <a:ext cx="5390611" cy="460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3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B7B912-9679-FB62-CD97-CEEF9889AC02}"/>
              </a:ext>
            </a:extLst>
          </p:cNvPr>
          <p:cNvSpPr/>
          <p:nvPr/>
        </p:nvSpPr>
        <p:spPr>
          <a:xfrm>
            <a:off x="6159" y="5470163"/>
            <a:ext cx="12203696" cy="38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A66FDE-6F60-00E9-315E-12A0FFC0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61" y="183730"/>
            <a:ext cx="11378419" cy="545143"/>
          </a:xfrm>
        </p:spPr>
        <p:txBody>
          <a:bodyPr/>
          <a:lstStyle/>
          <a:p>
            <a:pPr algn="ctr"/>
            <a:r>
              <a:rPr lang="en-GB" sz="4800"/>
              <a:t>Special Interest Groups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E030B9-F250-F1F7-38CF-E95218EF8179}"/>
              </a:ext>
            </a:extLst>
          </p:cNvPr>
          <p:cNvSpPr txBox="1"/>
          <p:nvPr/>
        </p:nvSpPr>
        <p:spPr>
          <a:xfrm>
            <a:off x="-1829" y="969573"/>
            <a:ext cx="2550081" cy="4976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A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Applied Mechanics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333" b="1" err="1">
                <a:solidFill>
                  <a:srgbClr val="000000"/>
                </a:solidFill>
                <a:latin typeface="Calibri"/>
              </a:rPr>
              <a:t>Astroparticle</a:t>
            </a:r>
            <a:r>
              <a:rPr lang="en-GB" sz="1333" b="1">
                <a:solidFill>
                  <a:srgbClr val="000000"/>
                </a:solidFill>
                <a:latin typeface="Calibri"/>
              </a:rPr>
              <a:t> Physics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Atomic and Molecular Interactions Group</a:t>
            </a:r>
          </a:p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B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Biological Physics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British Carbon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British Radiofrequency Spectroscopy Group (Magnetic Resonance Group)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Business Innovation and Growth Group</a:t>
            </a:r>
          </a:p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C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Combustion Physics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Computational Physics Group</a:t>
            </a:r>
          </a:p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D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Dielectrics and Electrostatics Group</a:t>
            </a:r>
          </a:p>
          <a:p>
            <a:pPr defTabSz="1219170">
              <a:spcAft>
                <a:spcPts val="267"/>
              </a:spcAft>
            </a:pPr>
            <a:endParaRPr lang="en-GB" sz="1333" b="1">
              <a:solidFill>
                <a:srgbClr val="000000"/>
              </a:solidFill>
              <a:latin typeface="Calibri"/>
            </a:endParaRP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endParaRPr lang="en-GB" sz="1333" b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7F51C-58AD-029B-7BB6-3E7163E4477B}"/>
              </a:ext>
            </a:extLst>
          </p:cNvPr>
          <p:cNvSpPr txBox="1"/>
          <p:nvPr/>
        </p:nvSpPr>
        <p:spPr>
          <a:xfrm>
            <a:off x="2442709" y="969485"/>
            <a:ext cx="2777128" cy="456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E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Early Career Members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Electron Microscopy and Analysis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Energy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Environmental Physics Group</a:t>
            </a:r>
          </a:p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F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Food Physics Group</a:t>
            </a:r>
          </a:p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G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Gravitational Physics Group</a:t>
            </a:r>
          </a:p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H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High Energy Particle Physics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Higher Education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History of Physics Group</a:t>
            </a:r>
          </a:p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I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Instrument Science and Technology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Ion and Plasma Surface Interactions Group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3D7E9E-6488-2A97-B52A-F90F5A98B68D}"/>
              </a:ext>
            </a:extLst>
          </p:cNvPr>
          <p:cNvSpPr txBox="1"/>
          <p:nvPr/>
        </p:nvSpPr>
        <p:spPr>
          <a:xfrm>
            <a:off x="5113468" y="965816"/>
            <a:ext cx="2772264" cy="455900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L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 Liquids and Complex Fluids Group</a:t>
            </a:r>
            <a:endParaRPr lang="en-GB" sz="1333" b="1">
              <a:solidFill>
                <a:srgbClr val="000000"/>
              </a:solidFill>
              <a:latin typeface="Calibri"/>
              <a:cs typeface="Calibri"/>
            </a:endParaRP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Low Temperature Group</a:t>
            </a:r>
          </a:p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M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Magnetism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Materials and Characterisation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Mathematical and Theoretical Physics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Medical Physics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Molecular Physics Group</a:t>
            </a:r>
          </a:p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N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 Nanoscale Physics and </a:t>
            </a:r>
            <a:br>
              <a:rPr lang="en-GB" sz="1333" b="1">
                <a:solidFill>
                  <a:srgbClr val="000000"/>
                </a:solidFill>
                <a:latin typeface="Calibri"/>
              </a:rPr>
            </a:br>
            <a:r>
              <a:rPr lang="en-GB" sz="1333" b="1">
                <a:solidFill>
                  <a:srgbClr val="000000"/>
                </a:solidFill>
                <a:latin typeface="Calibri"/>
              </a:rPr>
              <a:t>Technology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Neutron Scattering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Nonlinear and Complex Physics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Nuclear Industry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Nuclear Physics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2B31C-4349-7E1F-02BB-4319BE24B8C1}"/>
              </a:ext>
            </a:extLst>
          </p:cNvPr>
          <p:cNvSpPr txBox="1"/>
          <p:nvPr/>
        </p:nvSpPr>
        <p:spPr>
          <a:xfrm>
            <a:off x="7715201" y="965816"/>
            <a:ext cx="2536113" cy="445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O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Optical Group</a:t>
            </a:r>
          </a:p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Particle Accelerators and Beams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Physical Acoustics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Physics Communicators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Plasma Physics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Polymer Physics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Printing and Graphics Science Group</a:t>
            </a:r>
          </a:p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Q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Quantum Business Innovation and Growth (</a:t>
            </a:r>
            <a:r>
              <a:rPr lang="en-GB" sz="1333" b="1" err="1">
                <a:solidFill>
                  <a:srgbClr val="000000"/>
                </a:solidFill>
                <a:latin typeface="Calibri"/>
              </a:rPr>
              <a:t>qBIG</a:t>
            </a:r>
            <a:r>
              <a:rPr lang="en-GB" sz="1333" b="1">
                <a:solidFill>
                  <a:srgbClr val="000000"/>
                </a:solidFill>
                <a:latin typeface="Calibri"/>
              </a:rPr>
              <a:t>)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Quantum Electronics and Photonics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 Quantum Optics, Quantum Information and Quantum Control Group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D99D6-B567-27AF-237E-EE9F67C9DAE4}"/>
              </a:ext>
            </a:extLst>
          </p:cNvPr>
          <p:cNvSpPr txBox="1"/>
          <p:nvPr/>
        </p:nvSpPr>
        <p:spPr>
          <a:xfrm>
            <a:off x="10104881" y="969572"/>
            <a:ext cx="2144737" cy="452053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S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 Semiconductor Physics Group</a:t>
            </a:r>
            <a:endParaRPr lang="en-GB" sz="1333" b="1">
              <a:solidFill>
                <a:srgbClr val="000000"/>
              </a:solidFill>
              <a:latin typeface="Calibri"/>
              <a:cs typeface="Calibri"/>
            </a:endParaRP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 Shock Wave and Extreme Conditions Group</a:t>
            </a:r>
            <a:endParaRPr lang="en-GB" sz="1333" b="1">
              <a:solidFill>
                <a:srgbClr val="000000"/>
              </a:solidFill>
              <a:latin typeface="Calibri"/>
              <a:cs typeface="Calibri"/>
            </a:endParaRP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Space Group</a:t>
            </a: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 Structural Condensed Matter Physics Group</a:t>
            </a:r>
            <a:endParaRPr lang="en-GB" sz="1333" b="1">
              <a:solidFill>
                <a:srgbClr val="000000"/>
              </a:solidFill>
              <a:latin typeface="Calibri"/>
              <a:cs typeface="Calibri"/>
            </a:endParaRP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 Superconductivity Group</a:t>
            </a:r>
            <a:endParaRPr lang="en-GB" sz="1333" b="1">
              <a:solidFill>
                <a:srgbClr val="000000"/>
              </a:solidFill>
              <a:latin typeface="Calibri"/>
              <a:cs typeface="Calibri"/>
            </a:endParaRPr>
          </a:p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T</a:t>
            </a:r>
            <a:endParaRPr lang="en-GB" sz="1333" b="1">
              <a:solidFill>
                <a:srgbClr val="000000"/>
              </a:solidFill>
              <a:latin typeface="Calibri"/>
              <a:cs typeface="Calibri"/>
            </a:endParaRP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 Theory of Condensed Matter Group</a:t>
            </a:r>
            <a:endParaRPr lang="en-GB" sz="1333" b="1">
              <a:solidFill>
                <a:srgbClr val="000000"/>
              </a:solidFill>
              <a:latin typeface="Calibri"/>
              <a:cs typeface="Calibri"/>
            </a:endParaRP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 Thin Films and Surfaces Group</a:t>
            </a:r>
            <a:endParaRPr lang="en-GB" sz="1333" b="1">
              <a:solidFill>
                <a:srgbClr val="000000"/>
              </a:solidFill>
              <a:latin typeface="Calibri"/>
              <a:cs typeface="Calibri"/>
            </a:endParaRP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 Tribology Group</a:t>
            </a:r>
            <a:endParaRPr lang="en-GB" sz="1333" b="1">
              <a:solidFill>
                <a:srgbClr val="000000"/>
              </a:solidFill>
              <a:latin typeface="Calibri"/>
              <a:cs typeface="Calibri"/>
            </a:endParaRPr>
          </a:p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V</a:t>
            </a:r>
            <a:endParaRPr lang="en-GB" sz="1333" b="1">
              <a:solidFill>
                <a:srgbClr val="000000"/>
              </a:solidFill>
              <a:latin typeface="Calibri"/>
              <a:cs typeface="Calibri"/>
            </a:endParaRP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 Vacuum Group</a:t>
            </a:r>
            <a:endParaRPr lang="en-GB" sz="1333" b="1">
              <a:solidFill>
                <a:srgbClr val="000000"/>
              </a:solidFill>
              <a:latin typeface="Calibri"/>
              <a:cs typeface="Calibri"/>
            </a:endParaRPr>
          </a:p>
          <a:p>
            <a:pPr defTabSz="1219170">
              <a:spcAft>
                <a:spcPts val="267"/>
              </a:spcAft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W</a:t>
            </a:r>
            <a:endParaRPr lang="en-GB" sz="1333" b="1">
              <a:solidFill>
                <a:srgbClr val="000000"/>
              </a:solidFill>
              <a:latin typeface="Calibri"/>
              <a:cs typeface="Calibri"/>
            </a:endParaRPr>
          </a:p>
          <a:p>
            <a:pPr defTabSz="1219170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GB" sz="1333" b="1">
                <a:solidFill>
                  <a:srgbClr val="000000"/>
                </a:solidFill>
                <a:latin typeface="Calibri"/>
              </a:rPr>
              <a:t> Women in Physics Group</a:t>
            </a:r>
            <a:endParaRPr lang="en-GB" sz="1333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08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theme/theme1.xml><?xml version="1.0" encoding="utf-8"?>
<a:theme xmlns:a="http://schemas.openxmlformats.org/drawingml/2006/main" name="IoP Theme">
  <a:themeElements>
    <a:clrScheme name="Custom 3">
      <a:dk1>
        <a:srgbClr val="000000"/>
      </a:dk1>
      <a:lt1>
        <a:srgbClr val="FFFFFF"/>
      </a:lt1>
      <a:dk2>
        <a:srgbClr val="FFFFFF"/>
      </a:dk2>
      <a:lt2>
        <a:srgbClr val="EC1C24"/>
      </a:lt2>
      <a:accent1>
        <a:srgbClr val="99CC33"/>
      </a:accent1>
      <a:accent2>
        <a:srgbClr val="0099CC"/>
      </a:accent2>
      <a:accent3>
        <a:srgbClr val="009999"/>
      </a:accent3>
      <a:accent4>
        <a:srgbClr val="232896"/>
      </a:accent4>
      <a:accent5>
        <a:srgbClr val="990099"/>
      </a:accent5>
      <a:accent6>
        <a:srgbClr val="FFFFFF"/>
      </a:accent6>
      <a:hlink>
        <a:srgbClr val="EC1C24"/>
      </a:hlink>
      <a:folHlink>
        <a:srgbClr val="ED1C24"/>
      </a:folHlink>
    </a:clrScheme>
    <a:fontScheme name="Expo">
      <a:majorFont>
        <a:latin typeface="Calibri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stitute of Physics PPT - Final" id="{86956439-1204-A44D-A253-8659C4A4F43D}" vid="{23EAA735-DC70-3A4D-8E25-CD129DF97F97}"/>
    </a:ext>
  </a:extLst>
</a:theme>
</file>

<file path=ppt/theme/theme2.xml><?xml version="1.0" encoding="utf-8"?>
<a:theme xmlns:a="http://schemas.openxmlformats.org/drawingml/2006/main" name="1_IoP Theme">
  <a:themeElements>
    <a:clrScheme name="IOP Colours">
      <a:dk1>
        <a:srgbClr val="000000"/>
      </a:dk1>
      <a:lt1>
        <a:srgbClr val="FFFFFF"/>
      </a:lt1>
      <a:dk2>
        <a:srgbClr val="ED1C24"/>
      </a:dk2>
      <a:lt2>
        <a:srgbClr val="FFFFFF"/>
      </a:lt2>
      <a:accent1>
        <a:srgbClr val="99CC33"/>
      </a:accent1>
      <a:accent2>
        <a:srgbClr val="232996"/>
      </a:accent2>
      <a:accent3>
        <a:srgbClr val="CC9900"/>
      </a:accent3>
      <a:accent4>
        <a:srgbClr val="0099CC"/>
      </a:accent4>
      <a:accent5>
        <a:srgbClr val="009999"/>
      </a:accent5>
      <a:accent6>
        <a:srgbClr val="FFCC00"/>
      </a:accent6>
      <a:hlink>
        <a:srgbClr val="A17729"/>
      </a:hlink>
      <a:folHlink>
        <a:srgbClr val="ED1C24"/>
      </a:folHlink>
    </a:clrScheme>
    <a:fontScheme name="Expo">
      <a:majorFont>
        <a:latin typeface="Calibri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903</Words>
  <Application>Microsoft Office PowerPoint</Application>
  <PresentationFormat>Widescreen</PresentationFormat>
  <Paragraphs>165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Arial,Sans-Serif</vt:lpstr>
      <vt:lpstr>Calibri</vt:lpstr>
      <vt:lpstr>IoP Theme</vt:lpstr>
      <vt:lpstr>1_IoP Theme</vt:lpstr>
      <vt:lpstr>IOP Membership Benefits Tony Whitehead Fellowship Manager</vt:lpstr>
      <vt:lpstr>Membership Categories &amp; Application Process</vt:lpstr>
      <vt:lpstr>Physics World Magazine</vt:lpstr>
      <vt:lpstr>PhysicsWorld.com</vt:lpstr>
      <vt:lpstr>PowerPoint Presentation</vt:lpstr>
      <vt:lpstr>Journals &amp; Articles Members Publishing Discount</vt:lpstr>
      <vt:lpstr>IOP Bookstore – 30% Off</vt:lpstr>
      <vt:lpstr>Nations &amp; Branches</vt:lpstr>
      <vt:lpstr>Special Interest Groups</vt:lpstr>
      <vt:lpstr>Benefits of Engaging with Groups, Nations &amp; Branches</vt:lpstr>
      <vt:lpstr>Professional Registrations</vt:lpstr>
      <vt:lpstr>2026 Conferences</vt:lpstr>
      <vt:lpstr>Support Grants – UK &amp; Ireland</vt:lpstr>
      <vt:lpstr>Support Grants – All Members</vt:lpstr>
      <vt:lpstr>IOP Office Conference / Meeting Space Discounts</vt:lpstr>
      <vt:lpstr>To Find Out More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Tony Whitehead</dc:creator>
  <cp:lastModifiedBy>Tony Whitehead</cp:lastModifiedBy>
  <cp:revision>1</cp:revision>
  <dcterms:created xsi:type="dcterms:W3CDTF">2026-04-12T22:30:56Z</dcterms:created>
  <dcterms:modified xsi:type="dcterms:W3CDTF">2026-04-12T22:41:53Z</dcterms:modified>
</cp:coreProperties>
</file>