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72" r:id="rId6"/>
    <p:sldId id="257" r:id="rId7"/>
    <p:sldId id="258" r:id="rId8"/>
    <p:sldId id="259" r:id="rId9"/>
    <p:sldId id="271" r:id="rId10"/>
    <p:sldId id="260" r:id="rId11"/>
    <p:sldId id="261" r:id="rId12"/>
    <p:sldId id="262" r:id="rId13"/>
    <p:sldId id="277" r:id="rId14"/>
    <p:sldId id="264" r:id="rId15"/>
    <p:sldId id="265" r:id="rId16"/>
    <p:sldId id="266" r:id="rId17"/>
    <p:sldId id="269" r:id="rId18"/>
    <p:sldId id="270" r:id="rId19"/>
    <p:sldId id="281" r:id="rId20"/>
    <p:sldId id="280" r:id="rId21"/>
    <p:sldId id="275" r:id="rId22"/>
    <p:sldId id="273" r:id="rId23"/>
    <p:sldId id="263" r:id="rId24"/>
    <p:sldId id="267" r:id="rId25"/>
    <p:sldId id="274" r:id="rId26"/>
    <p:sldId id="279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28" y="64"/>
      </p:cViewPr>
      <p:guideLst>
        <p:guide orient="horz" pos="1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6D0A10-7D30-F1E3-5A37-258929DC0AF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B8E7A5-9ED8-47F3-6F44-879869E8834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9F170C45-E56B-4406-87DC-5409DC481D1F}" type="datetime1">
              <a:rPr lang="en-GB"/>
              <a:pPr lvl="0"/>
              <a:t>14/04/2026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037EE53-AD02-01A3-4284-2C8D2DC654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0434E37-7254-B0E4-D904-AF82F6EAA08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027E-685A-488E-D441-3B77CB39818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1334B-5FB2-D3DB-4F47-5B96AD645C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1072A214-2A6F-43A9-8298-D9446448267E}" type="slidenum">
              <a:t>‹#›</a:t>
            </a:fld>
            <a:endParaRPr lang="en-GB"/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D66C706B-4D39-E1BC-2D8B-63BF3C945965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41AD25BE-6956-F8A9-3381-A63B243A8512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BFAECE1-EAF9-48F6-A93A-0845FA29860F}" type="datetime1">
              <a:rPr lang="en-GB"/>
              <a:pPr lvl="0"/>
              <a:t>14/04/2026</a:t>
            </a:fld>
            <a:endParaRPr lang="en-GB"/>
          </a:p>
        </p:txBody>
      </p:sp>
      <p:sp>
        <p:nvSpPr>
          <p:cNvPr id="10" name="Slide Image Placeholder 3">
            <a:extLst>
              <a:ext uri="{FF2B5EF4-FFF2-40B4-BE49-F238E27FC236}">
                <a16:creationId xmlns:a16="http://schemas.microsoft.com/office/drawing/2014/main" id="{1D3467F2-06D6-2877-13A1-8498AD43BDFC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9404DD3E-1498-3B4D-70D5-6B585F23B48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68E23BEC-B19F-4E3C-6B4A-4EB021A7BF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031F251-BBC2-8E7D-DAE0-BDC6F64B45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3A6083D-F09D-41D7-A094-9A08598D46D7}" type="slidenum">
              <a:t>‹#›</a:t>
            </a:fld>
            <a:endParaRPr lang="en-GB"/>
          </a:p>
        </p:txBody>
      </p:sp>
      <p:sp>
        <p:nvSpPr>
          <p:cNvPr id="14" name="Header Placeholder 1">
            <a:extLst>
              <a:ext uri="{FF2B5EF4-FFF2-40B4-BE49-F238E27FC236}">
                <a16:creationId xmlns:a16="http://schemas.microsoft.com/office/drawing/2014/main" id="{1E95F0D8-AEF2-503E-59D7-9CE79F1E60B4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E3AAB364-F99A-A99B-CF06-B1B59003232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1B63F26-E3B4-4C68-BCB4-B671A5EAA98B}" type="datetime1">
              <a:rPr lang="en-GB"/>
              <a:pPr lvl="0"/>
              <a:t>14/04/2026</a:t>
            </a:fld>
            <a:endParaRPr lang="en-GB"/>
          </a:p>
        </p:txBody>
      </p:sp>
      <p:sp>
        <p:nvSpPr>
          <p:cNvPr id="16" name="Slide Image Placeholder 3">
            <a:extLst>
              <a:ext uri="{FF2B5EF4-FFF2-40B4-BE49-F238E27FC236}">
                <a16:creationId xmlns:a16="http://schemas.microsoft.com/office/drawing/2014/main" id="{A05800AD-6934-6E55-A4CD-DAF00CBC8455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7" name="Notes Placeholder 4">
            <a:extLst>
              <a:ext uri="{FF2B5EF4-FFF2-40B4-BE49-F238E27FC236}">
                <a16:creationId xmlns:a16="http://schemas.microsoft.com/office/drawing/2014/main" id="{CABE2D37-CD42-DBF6-A0DA-DCDA1AAAAB2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27C9F493-9001-8C63-C6F1-187BF7BB321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92D13D35-416C-29F3-0C51-89C8344773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0D5D47E-BE9C-4CCA-A608-7398FA21DBC7}" type="slidenum">
              <a:t>‹#›</a:t>
            </a:fld>
            <a:endParaRPr lang="en-GB"/>
          </a:p>
        </p:txBody>
      </p:sp>
      <p:sp>
        <p:nvSpPr>
          <p:cNvPr id="20" name="Header Placeholder 1">
            <a:extLst>
              <a:ext uri="{FF2B5EF4-FFF2-40B4-BE49-F238E27FC236}">
                <a16:creationId xmlns:a16="http://schemas.microsoft.com/office/drawing/2014/main" id="{95294F59-79C4-B250-7F24-BC0473AE55AC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6A045739-CD97-7559-9C85-43227F70B0DF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7B9CCC9-1B88-4D5F-A6EB-A5C9BA7210A2}" type="datetime1">
              <a:rPr lang="en-GB"/>
              <a:pPr lvl="0"/>
              <a:t>14/04/2026</a:t>
            </a:fld>
            <a:endParaRPr lang="en-GB"/>
          </a:p>
        </p:txBody>
      </p:sp>
      <p:sp>
        <p:nvSpPr>
          <p:cNvPr id="22" name="Slide Image Placeholder 3">
            <a:extLst>
              <a:ext uri="{FF2B5EF4-FFF2-40B4-BE49-F238E27FC236}">
                <a16:creationId xmlns:a16="http://schemas.microsoft.com/office/drawing/2014/main" id="{19F20C61-2092-16EA-6DE4-4477011AB40C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23" name="Notes Placeholder 4">
            <a:extLst>
              <a:ext uri="{FF2B5EF4-FFF2-40B4-BE49-F238E27FC236}">
                <a16:creationId xmlns:a16="http://schemas.microsoft.com/office/drawing/2014/main" id="{F6B327E1-C77B-EE1D-58F3-A7D3A506A5A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30F61F50-7FE3-9041-9BA0-5C7298F3A2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F61AE7C1-221A-1A9C-8EBB-D2288103D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E52D33A-47C9-4880-BF15-A66357C74DF1}" type="slidenum">
              <a:t>‹#›</a:t>
            </a:fld>
            <a:endParaRPr lang="en-GB"/>
          </a:p>
        </p:txBody>
      </p:sp>
      <p:sp>
        <p:nvSpPr>
          <p:cNvPr id="26" name="Header Placeholder 1">
            <a:extLst>
              <a:ext uri="{FF2B5EF4-FFF2-40B4-BE49-F238E27FC236}">
                <a16:creationId xmlns:a16="http://schemas.microsoft.com/office/drawing/2014/main" id="{652BC9DF-589D-D659-FDD7-8E99CE56339F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27" name="Date Placeholder 2">
            <a:extLst>
              <a:ext uri="{FF2B5EF4-FFF2-40B4-BE49-F238E27FC236}">
                <a16:creationId xmlns:a16="http://schemas.microsoft.com/office/drawing/2014/main" id="{5C51458F-C051-163B-E758-2DE10D1279D9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7D0E89F-A44F-4A12-A786-854189BFEF1E}" type="datetime1">
              <a:rPr lang="en-GB"/>
              <a:pPr lvl="0"/>
              <a:t>14/04/2026</a:t>
            </a:fld>
            <a:endParaRPr lang="en-GB"/>
          </a:p>
        </p:txBody>
      </p:sp>
      <p:sp>
        <p:nvSpPr>
          <p:cNvPr id="28" name="Slide Image Placeholder 3">
            <a:extLst>
              <a:ext uri="{FF2B5EF4-FFF2-40B4-BE49-F238E27FC236}">
                <a16:creationId xmlns:a16="http://schemas.microsoft.com/office/drawing/2014/main" id="{6DB8A8CA-EAEB-2EC7-C493-7D4ED829F6A8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29" name="Notes Placeholder 4">
            <a:extLst>
              <a:ext uri="{FF2B5EF4-FFF2-40B4-BE49-F238E27FC236}">
                <a16:creationId xmlns:a16="http://schemas.microsoft.com/office/drawing/2014/main" id="{D01E5281-255E-16AA-86B0-1435142E0A1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B8B2FDEC-4A10-E806-452D-870673D55F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51B0BA53-C435-4BA8-C171-9EF07350B7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49610D0-C4BF-4D42-9A85-C5D37D20D311}" type="slidenum">
              <a:t>‹#›</a:t>
            </a:fld>
            <a:endParaRPr lang="en-GB"/>
          </a:p>
        </p:txBody>
      </p:sp>
      <p:sp>
        <p:nvSpPr>
          <p:cNvPr id="32" name="Header Placeholder 1">
            <a:extLst>
              <a:ext uri="{FF2B5EF4-FFF2-40B4-BE49-F238E27FC236}">
                <a16:creationId xmlns:a16="http://schemas.microsoft.com/office/drawing/2014/main" id="{56BAB515-67E5-7E7E-B646-588070B1AE26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544BBAA5-2F28-0655-A6ED-7A58CF9BEE50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EBF0FCA-B36F-4FD0-B748-DC043B8FD6AF}" type="datetime1">
              <a:rPr lang="en-GB"/>
              <a:pPr lvl="0"/>
              <a:t>14/04/2026</a:t>
            </a:fld>
            <a:endParaRPr lang="en-GB"/>
          </a:p>
        </p:txBody>
      </p:sp>
      <p:sp>
        <p:nvSpPr>
          <p:cNvPr id="34" name="Slide Image Placeholder 3">
            <a:extLst>
              <a:ext uri="{FF2B5EF4-FFF2-40B4-BE49-F238E27FC236}">
                <a16:creationId xmlns:a16="http://schemas.microsoft.com/office/drawing/2014/main" id="{7BDA702C-42AC-5699-AF67-66C875ADA99A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5" name="Notes Placeholder 4">
            <a:extLst>
              <a:ext uri="{FF2B5EF4-FFF2-40B4-BE49-F238E27FC236}">
                <a16:creationId xmlns:a16="http://schemas.microsoft.com/office/drawing/2014/main" id="{9A587C1E-2FB9-15EB-EB57-0FF099F5713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6" name="Footer Placeholder 5">
            <a:extLst>
              <a:ext uri="{FF2B5EF4-FFF2-40B4-BE49-F238E27FC236}">
                <a16:creationId xmlns:a16="http://schemas.microsoft.com/office/drawing/2014/main" id="{986CCA14-0196-044E-B953-771DF8996F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7" name="Slide Number Placeholder 6">
            <a:extLst>
              <a:ext uri="{FF2B5EF4-FFF2-40B4-BE49-F238E27FC236}">
                <a16:creationId xmlns:a16="http://schemas.microsoft.com/office/drawing/2014/main" id="{7F55D720-5918-7A1F-4C59-44B7A4DF0E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81F2CD1-0C48-4B97-BEE4-DCE68787FAAB}" type="slidenum">
              <a:t>‹#›</a:t>
            </a:fld>
            <a:endParaRPr lang="en-GB"/>
          </a:p>
        </p:txBody>
      </p:sp>
      <p:sp>
        <p:nvSpPr>
          <p:cNvPr id="38" name="Header Placeholder 1">
            <a:extLst>
              <a:ext uri="{FF2B5EF4-FFF2-40B4-BE49-F238E27FC236}">
                <a16:creationId xmlns:a16="http://schemas.microsoft.com/office/drawing/2014/main" id="{0BDF4158-6DDE-81DB-6E15-F1634CBF7EC5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9" name="Date Placeholder 2">
            <a:extLst>
              <a:ext uri="{FF2B5EF4-FFF2-40B4-BE49-F238E27FC236}">
                <a16:creationId xmlns:a16="http://schemas.microsoft.com/office/drawing/2014/main" id="{B2A7645D-0EDC-F577-6D24-BBE700C0BC71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4E9908E-7563-434A-BB6A-5B5BA552F311}" type="datetime1">
              <a:rPr lang="en-GB"/>
              <a:pPr lvl="0"/>
              <a:t>14/04/2026</a:t>
            </a:fld>
            <a:endParaRPr lang="en-GB"/>
          </a:p>
        </p:txBody>
      </p:sp>
      <p:sp>
        <p:nvSpPr>
          <p:cNvPr id="40" name="Slide Image Placeholder 3">
            <a:extLst>
              <a:ext uri="{FF2B5EF4-FFF2-40B4-BE49-F238E27FC236}">
                <a16:creationId xmlns:a16="http://schemas.microsoft.com/office/drawing/2014/main" id="{39646758-3146-7DC9-7AAA-405F95FCC870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41" name="Notes Placeholder 4">
            <a:extLst>
              <a:ext uri="{FF2B5EF4-FFF2-40B4-BE49-F238E27FC236}">
                <a16:creationId xmlns:a16="http://schemas.microsoft.com/office/drawing/2014/main" id="{1941500A-58F4-3A9F-3845-3D6A7C046AD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2" name="Footer Placeholder 5">
            <a:extLst>
              <a:ext uri="{FF2B5EF4-FFF2-40B4-BE49-F238E27FC236}">
                <a16:creationId xmlns:a16="http://schemas.microsoft.com/office/drawing/2014/main" id="{28675DE5-1309-05D1-72F3-39570D4FDB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B2B741FB-A492-D8F8-E8EF-A840FA193B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5B1A3DF-9D42-44EE-8FFE-981CF1F2040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73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072A214-2A6F-43A9-8298-D9446448267E}" type="slidenum">
              <a:rPr lang="en-GB" smtClean="0"/>
              <a:t>9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3A6083D-F09D-41D7-A094-9A08598D46D7}" type="slidenum">
              <a:rPr lang="en-GB" smtClean="0"/>
              <a:t>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0D5D47E-BE9C-4CCA-A608-7398FA21DBC7}" type="slidenum">
              <a:rPr lang="en-GB" smtClean="0"/>
              <a:t>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E52D33A-47C9-4880-BF15-A66357C74DF1}" type="slidenum">
              <a:rPr lang="en-GB" smtClean="0"/>
              <a:t>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49610D0-C4BF-4D42-9A85-C5D37D20D311}" type="slidenum">
              <a:rPr lang="en-GB" smtClean="0"/>
              <a:t>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81F2CD1-0C48-4B97-BEE4-DCE68787FAAB}" type="slidenum">
              <a:rPr lang="en-GB" smtClean="0"/>
              <a:t>9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5B1A3DF-9D42-44EE-8FFE-981CF1F204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3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ED5CE-E7F3-F7B2-ECD9-C35AF2FDC7F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490F5-226B-9079-3C52-07CB36122C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E0B43-AA8C-33FD-1B5B-F25FE150DB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653A30-7291-496C-A0EC-760F12DE8C91}" type="datetime1">
              <a:rPr lang="en-US"/>
              <a:pPr lvl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54CAF-DAD1-6814-1E4C-20EDA61918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227FC-2F26-362C-8D26-EDB40264B2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5C1E54-2266-4096-9FEA-08CC3F350E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9774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2342-2152-1AAA-F8B1-FF2EF45A50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36D30-571C-B601-E61C-EB4DBD5F9C7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1063C-BA58-2E10-34EB-121D225DA7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03C9F1-A63A-41EA-82CE-621CE8792E85}" type="datetime1">
              <a:rPr lang="en-US"/>
              <a:pPr lvl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20DFA-0161-E770-7F7E-F8E3304262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1A7D5-781D-C914-D3CD-823F6DAD08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0B5E2A-9267-42F2-945F-4A90DEB3B3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8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FDE3C0-B99B-B3AE-76CD-6FCECC4AF33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243DEE-9671-1868-1B1B-F4DDFCAD156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69CCD-0159-B2A9-5C5B-818CFC8D11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65B51E-752E-4D43-9C7F-FC9B410BD9C6}" type="datetime1">
              <a:rPr lang="en-US"/>
              <a:pPr lvl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91E5-9D13-1704-2459-3A326E90D5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4B975-23C7-78E1-12B3-1A85439620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3225C9-E8AD-4F4D-ACE5-29415071EC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8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E08A6-F1F8-AD9F-D37F-95E66353F3A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28E1-08F9-F9AF-B4E7-56F7420B5E1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FA8EE-CD94-5697-DA72-B240B64EFE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EF0D49-B3A9-475A-AA7C-BF2618D0F48A}" type="datetime1">
              <a:rPr lang="en-US"/>
              <a:pPr lvl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0B5D5-5AF5-CAB0-E8F2-BBF3F0BDB0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676EF-FDF6-C1F0-43D6-9629428867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33FB8A-AB67-4EAA-9D63-AE0441A327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36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5140-3745-C2D7-4E9D-9B75D37473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C0565-FDA3-2D06-7989-41A62246AF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010BA-57E0-CB64-4080-FC9C0D94F0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76AA34-507D-4FAC-AFB5-C886ACB957C2}" type="datetime1">
              <a:rPr lang="en-US"/>
              <a:pPr lvl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ED598-8489-701A-6AAE-7A7AC75532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490C4-29AB-3953-46C5-81A3183E77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B59B2D-BF28-40D0-9A64-E5577EADD1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8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D212-C8A7-493C-DE27-8C58BE2CE0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FBB5B-065E-772B-1575-455A39C48F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DA5C2-E997-7911-97FE-DB0BB6F5C3C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D5860-47F3-6AB0-007F-BE0296CD60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460149-4CC9-40F9-AAE6-9A68BC84E90B}" type="datetime1">
              <a:rPr lang="en-US"/>
              <a:pPr lvl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99CAF-41E2-8DF8-3028-38B3FFBEC7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95837-5599-EC9C-E27A-07ADE9775E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709C96-CFB3-4D9D-9CB6-6C9838B1F9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880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2FFA3-0D2E-380F-0CFF-4F1B96EE34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52B3A-0C4E-D1AD-6AE6-D70D79B69F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17A43-230B-0F2A-0FA6-0D52151CE23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558D7-788E-80E2-8C6F-A397E22A5D4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CFBB3-DEA6-331C-366C-A690C193B1F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9919D-9FE7-DCE0-32BE-475EAF2CD1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A352B7-D9CD-47E3-8865-A2D57C4A0049}" type="datetime1">
              <a:rPr lang="en-US"/>
              <a:pPr lvl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F8F132-7BA4-BE95-B918-3496F180C6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D837A-029D-EDE9-6714-057B205FB7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B20E19-4DF0-49AB-8A88-9007CED9D7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0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A076-615C-C59D-5E0E-599FF9E1CD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290FA-E6F7-2C6C-2887-605B23BE9A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C8D619-B904-4262-A19B-1A1C8FF75AB5}" type="datetime1">
              <a:rPr lang="en-US"/>
              <a:pPr lvl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0D616-5949-33E0-83EA-11C14749F5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CDE80-8A88-BE64-2CE9-D9AAF5680B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948700-11B1-4B18-8B74-389584DFA7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6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ADD46-AB88-D5DD-9597-9890DE8DA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256536-B0F2-431F-B22B-9E58B5A79A07}" type="datetime1">
              <a:rPr lang="en-US"/>
              <a:pPr lvl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8231E-5903-8BDF-0061-200E07FE4F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6AF1D-8327-411A-9671-09B046CB2D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997FA1-B153-4A98-A6EA-2FE362E965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4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7B74-FE72-6C73-4ADE-226CC01430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E979F-8C5E-7DE0-0E40-6EBEC6D403C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DB845-4FD0-F5AE-AD4D-CD5351DA986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F017D-CC80-4BD2-49DF-C3C140F4CF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2F5B41-0C86-432F-AA40-F130F59094D6}" type="datetime1">
              <a:rPr lang="en-US"/>
              <a:pPr lvl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BACC7-6771-5DB1-B867-8B915FB04C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FD95C-8E8E-C3F2-EAA2-0EB6E86A48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78A214-5891-488E-A763-657EF2F534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157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90EE-23D3-6687-BD5F-26FB651EBD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5A0FE9-01BE-EDB0-4385-3807A4978A5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AF19C-D68D-02DA-3410-32293559377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48B69-1AA8-DA68-34CA-01C48C9F12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7C71A0-8CAA-4B00-A7F8-82F9661C4813}" type="datetime1">
              <a:rPr lang="en-US"/>
              <a:pPr lvl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241D4-82A9-5BE5-6861-3EC435A62A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FDDF0-BD83-DFFC-0434-115D0F66C4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39E63C-256F-4DA7-B3C6-95BDBEF94A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3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297A4-E8B1-7BAF-CD0D-8428189BDF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A922-2779-5804-5609-E7BB9C889A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3F750-4922-ABB0-9736-21A068D4BE6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ACBD5319-F45D-487B-BA05-BBEF193283DA}" type="datetime1">
              <a:rPr lang="en-US"/>
              <a:pPr lvl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72C8A-4AA8-E8ED-6C5F-D573BCF9AE4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r>
              <a:rPr lang="en-GB"/>
              <a:t>Warner LB, Sheline RK. Levels of Os188. Nuclear Physics. 1962 Jun 1;36:207-27.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81EFB-2A9E-CFA7-59CE-3D7E4B8C15D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A2E1E44E-4738-4ED6-979A-6182194E1B20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C75B-84A3-B4C0-E007-6894CD3B444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23016" y="1122361"/>
            <a:ext cx="10630786" cy="2387598"/>
          </a:xfrm>
        </p:spPr>
        <p:txBody>
          <a:bodyPr/>
          <a:lstStyle/>
          <a:p>
            <a:pPr lvl="0"/>
            <a:r>
              <a:rPr lang="en-US" sz="5400"/>
              <a:t>Thermal Effects in the dynamic simulation of the neutron capture reaction in </a:t>
            </a:r>
            <a:r>
              <a:rPr lang="en-US" sz="5400" baseline="30000"/>
              <a:t>186</a:t>
            </a:r>
            <a:r>
              <a:rPr lang="en-US" sz="5400"/>
              <a:t>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27C38-A33F-A7A0-281A-C3655A93CF5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66853" y="3938591"/>
            <a:ext cx="9144000" cy="1655758"/>
          </a:xfrm>
        </p:spPr>
        <p:txBody>
          <a:bodyPr/>
          <a:lstStyle/>
          <a:p>
            <a:pPr lvl="0"/>
            <a:r>
              <a:rPr lang="en-US"/>
              <a:t>By: Nick Lightfoot</a:t>
            </a:r>
          </a:p>
          <a:p>
            <a:pPr lvl="0"/>
            <a:r>
              <a:rPr lang="en-US"/>
              <a:t>Supervisors: Alexis Diaz-Torres, Paul Stevenson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23AB3-90A5-4C7B-10E6-A7783BF38B01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DD9F10-1978-4ABA-B22F-95055CA2E0C0}" type="slidenum">
              <a:rPr/>
              <a:t>1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5" descr="A logo for a university&#10;&#10;AI-generated content may be incorrect.">
            <a:extLst>
              <a:ext uri="{FF2B5EF4-FFF2-40B4-BE49-F238E27FC236}">
                <a16:creationId xmlns:a16="http://schemas.microsoft.com/office/drawing/2014/main" id="{0E312785-3A8A-56A2-D4E2-F1AD3DDE78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70D2EB3-4224-0459-C30E-3C03C7C738C7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793662" y="386928"/>
                <a:ext cx="10066117" cy="1298448"/>
              </a:xfrm>
            </p:spPr>
            <p:txBody>
              <a:bodyPr anchor="b"/>
              <a:lstStyle/>
              <a:p>
                <a:pPr lvl="0"/>
                <a:r>
                  <a:rPr lang="en-US" sz="4100"/>
                  <a:t>The TDCCWP Method</a:t>
                </a:r>
                <a:br>
                  <a:rPr lang="en-US" sz="4100"/>
                </a:br>
                <a:r>
                  <a:rPr lang="en-US" sz="2800"/>
                  <a:t>Coupled Channels: Varying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/>
                  <a:t> for (</a:t>
                </a:r>
                <a:r>
                  <a:rPr lang="en-US" sz="2800" baseline="30000"/>
                  <a:t>186</a:t>
                </a:r>
                <a:r>
                  <a:rPr lang="en-US" sz="2800"/>
                  <a:t>Os+n)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70D2EB3-4224-0459-C30E-3C03C7C738C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93662" y="386928"/>
                <a:ext cx="10066117" cy="1298448"/>
              </a:xfrm>
              <a:blipFill>
                <a:blip r:embed="rId2"/>
                <a:stretch>
                  <a:fillRect l="-2180" b="-13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364314-283F-ED51-1781-43836DA3AA1F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793662" y="2051913"/>
                <a:ext cx="4530897" cy="3639449"/>
              </a:xfrm>
            </p:spPr>
            <p:txBody>
              <a:bodyPr anchor="ctr"/>
              <a:lstStyle/>
              <a:p>
                <a:pPr lvl="0"/>
                <a:r>
                  <a:rPr lang="en-US" err="1"/>
                  <a:t>Hexadecapole</a:t>
                </a:r>
                <a:r>
                  <a:rPr lang="en-US"/>
                  <a:t> deformation changes:</a:t>
                </a:r>
              </a:p>
              <a:p>
                <a:pPr lvl="1"/>
                <a:r>
                  <a:rPr lang="en-US"/>
                  <a:t>Depth</a:t>
                </a:r>
              </a:p>
              <a:p>
                <a:pPr lvl="1"/>
                <a:r>
                  <a:rPr lang="en-US"/>
                  <a:t>Position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=−0.059</m:t>
                    </m:r>
                  </m:oMath>
                </a14:m>
                <a:r>
                  <a:rPr lang="en-US"/>
                  <a:t> </a:t>
                </a:r>
              </a:p>
              <a:p>
                <a:pPr lvl="0"/>
                <a:endParaRPr lang="en-US" sz="20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364314-283F-ED51-1781-43836DA3AA1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662" y="2051913"/>
                <a:ext cx="4530897" cy="3639449"/>
              </a:xfrm>
              <a:blipFill>
                <a:blip r:embed="rId3"/>
                <a:stretch>
                  <a:fillRect l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50F619E-749E-E247-E05A-AC60EE36C3C4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A533FB-817D-4BAB-84C8-84ADC2373344}" type="slidenum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10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7" descr="A logo for a university&#10;&#10;AI-generated content may be incorrect.">
            <a:extLst>
              <a:ext uri="{FF2B5EF4-FFF2-40B4-BE49-F238E27FC236}">
                <a16:creationId xmlns:a16="http://schemas.microsoft.com/office/drawing/2014/main" id="{629ED66A-18A5-5EAA-FE88-1B02B8F1AF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3D622B4D-8F0B-A805-BE41-0B506EE1B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650" y="2052638"/>
            <a:ext cx="6673850" cy="42005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958C0B9-31E7-4280-5844-D09107C647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8466" y="0"/>
            <a:ext cx="5983774" cy="234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4382-22A2-1E86-C4FE-AF9F326E0D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662" y="386928"/>
            <a:ext cx="10066117" cy="1298448"/>
          </a:xfrm>
        </p:spPr>
        <p:txBody>
          <a:bodyPr anchor="b"/>
          <a:lstStyle/>
          <a:p>
            <a:pPr lvl="0"/>
            <a:r>
              <a:rPr lang="en-US" sz="4100"/>
              <a:t>The TDCCWP Method</a:t>
            </a:r>
            <a:br>
              <a:rPr lang="en-US" sz="4100"/>
            </a:br>
            <a:r>
              <a:rPr lang="en-US" sz="2800"/>
              <a:t>Temperature Dependent Cross Sections for </a:t>
            </a:r>
            <a:r>
              <a:rPr lang="en-US" sz="2800" baseline="30000"/>
              <a:t>186</a:t>
            </a:r>
            <a:r>
              <a:rPr lang="en-US" sz="2800"/>
              <a:t>Os+n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4B46D8-FE4D-E86D-D6F5-45E71C7599D2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793662" y="2062484"/>
                <a:ext cx="4530897" cy="3875483"/>
              </a:xfrm>
            </p:spPr>
            <p:txBody>
              <a:bodyPr anchor="ctr">
                <a:noAutofit/>
              </a:bodyPr>
              <a:lstStyle/>
              <a:p>
                <a:pPr lvl="0"/>
                <a:r>
                  <a:rPr lang="en-US" dirty="0"/>
                  <a:t>Use Boltzmann factors</a:t>
                </a:r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rad>
                      <m:d>
                        <m:dPr>
                          <m:begChr m:val="|"/>
                          <m:endChr m:val="⟩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rad>
                      <m:r>
                        <a:rPr lang="en-GB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lvl="0" indent="0">
                  <a:buNone/>
                </a:pPr>
                <a:endParaRPr lang="en-GB" i="1" dirty="0">
                  <a:latin typeface="Cambria Math" pitchFamily="18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ϵ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0"/>
                <a:r>
                  <a:rPr lang="en-US" dirty="0"/>
                  <a:t>Changes the model to incorporate temperature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4B46D8-FE4D-E86D-D6F5-45E71C7599D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662" y="2062484"/>
                <a:ext cx="4530897" cy="3875483"/>
              </a:xfrm>
              <a:blipFill>
                <a:blip r:embed="rId2"/>
                <a:stretch>
                  <a:fillRect l="-2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F9960-AE24-D202-6CA1-104C965DC5D5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267CEB-AAA5-4744-B900-68FA0CBA3F29}" type="slidenum">
              <a:rPr/>
              <a:t>11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5" descr="A logo for a university&#10;&#10;AI-generated content may be incorrect.">
            <a:extLst>
              <a:ext uri="{FF2B5EF4-FFF2-40B4-BE49-F238E27FC236}">
                <a16:creationId xmlns:a16="http://schemas.microsoft.com/office/drawing/2014/main" id="{45A53E1E-C859-81B3-E00E-76F3BD938F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D092D3-7652-BC3A-7CF1-B00CB3B6F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720" y="2062484"/>
            <a:ext cx="6196923" cy="38325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EE12-8597-2617-9A43-52F19C3BBF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426485"/>
            <a:ext cx="10363196" cy="11875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TDCCWP Method</a:t>
            </a:r>
            <a:br>
              <a:rPr lang="en-US"/>
            </a:br>
            <a:r>
              <a:rPr lang="en-US" sz="2800"/>
              <a:t>Reaction </a:t>
            </a:r>
            <a:r>
              <a:rPr lang="en-US" sz="2800" dirty="0"/>
              <a:t>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2B840-8ADB-8BE0-9407-B20DF7048F87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914400" y="2144653"/>
                <a:ext cx="10363196" cy="3376254"/>
              </a:xfrm>
            </p:spPr>
            <p:txBody>
              <a:bodyPr>
                <a:normAutofit fontScale="92500" lnSpcReduction="20000"/>
              </a:bodyPr>
              <a:lstStyle/>
              <a:p>
                <a:pPr lvl="0">
                  <a:lnSpc>
                    <a:spcPct val="80000"/>
                  </a:lnSpc>
                </a:pPr>
                <a:r>
                  <a:rPr lang="en-US" sz="3100" dirty="0"/>
                  <a:t>Describes the amount of reactions happening per unit of volume per time period</a:t>
                </a:r>
              </a:p>
              <a:p>
                <a:pPr lvl="0">
                  <a:lnSpc>
                    <a:spcPct val="80000"/>
                  </a:lnSpc>
                </a:pPr>
                <a:r>
                  <a:rPr lang="en-US" sz="3100" dirty="0"/>
                  <a:t>Calculated with a convolution of cross section with the Maxwell-Boltzmann speed distribution</a:t>
                </a:r>
                <a:endParaRPr lang="en-US" sz="2600" dirty="0"/>
              </a:p>
              <a:p>
                <a:pPr marL="0" lvl="0" indent="0">
                  <a:lnSpc>
                    <a:spcPct val="80000"/>
                  </a:lnSpc>
                  <a:buNone/>
                </a:pPr>
                <a:endParaRPr lang="en-US" sz="2600" dirty="0"/>
              </a:p>
              <a:p>
                <a:pPr marL="0" lvl="0" indent="0">
                  <a:buNone/>
                </a:pPr>
                <a:r>
                  <a:rPr lang="en-GB" dirty="0"/>
                  <a:t>TDCCWP: 	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GB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sup>
                        </m:sSup>
                        <m:r>
                          <a:rPr lang="en-GB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</m:oMath>
                </a14:m>
                <a:endParaRPr lang="en-US" sz="2600" dirty="0"/>
              </a:p>
              <a:p>
                <a:pPr marL="0" lvl="0" indent="0">
                  <a:buNone/>
                </a:pPr>
                <a:r>
                  <a:rPr lang="en-US" sz="2600" dirty="0"/>
                  <a:t>Hauser-</a:t>
                </a:r>
                <a:r>
                  <a:rPr lang="en-US" sz="2600" dirty="0" err="1"/>
                  <a:t>Feshbach</a:t>
                </a:r>
                <a:r>
                  <a:rPr lang="en-US" sz="2600" dirty="0"/>
                  <a:t>:	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GB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b="1" i="1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d>
                          <m:d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  <m:sub>
                                <m:r>
                                  <a:rPr lang="en-GB" b="1" i="0" smtClean="0"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1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b="0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sup>
                        </m:sSup>
                        <m:r>
                          <a:rPr lang="en-GB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0">
                  <a:lnSpc>
                    <a:spcPct val="8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2B840-8ADB-8BE0-9407-B20DF7048F8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144653"/>
                <a:ext cx="10363196" cy="3376254"/>
              </a:xfrm>
              <a:blipFill>
                <a:blip r:embed="rId2"/>
                <a:stretch>
                  <a:fillRect l="-1118" t="-5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79D8B-CBAA-D6FF-595D-63A12EEFCB4F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D8018A-8CC5-4B98-8CFA-6E90AA6D17E7}" type="slidenum">
              <a:rPr/>
              <a:t>12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4" descr="A logo for a university&#10;&#10;AI-generated content may be incorrect.">
            <a:extLst>
              <a:ext uri="{FF2B5EF4-FFF2-40B4-BE49-F238E27FC236}">
                <a16:creationId xmlns:a16="http://schemas.microsoft.com/office/drawing/2014/main" id="{84533CAE-8474-97F6-4DB9-F09C3C2BFF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5214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F90CC-24EC-8DE4-5B5F-2E1FD82046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08" y="438299"/>
            <a:ext cx="10363196" cy="1187567"/>
          </a:xfrm>
        </p:spPr>
        <p:txBody>
          <a:bodyPr/>
          <a:lstStyle/>
          <a:p>
            <a:pPr lvl="0"/>
            <a:r>
              <a:rPr lang="en-US"/>
              <a:t>Results</a:t>
            </a:r>
            <a:br>
              <a:rPr lang="en-US"/>
            </a:br>
            <a:r>
              <a:rPr lang="en-US" sz="2800"/>
              <a:t>Temperature Dependent Cross Sections in </a:t>
            </a:r>
            <a:r>
              <a:rPr lang="en-US" sz="2800" baseline="30000"/>
              <a:t>186</a:t>
            </a:r>
            <a:r>
              <a:rPr lang="en-US" sz="2800"/>
              <a:t>Os+n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68BD3-2734-788E-6D01-8288CFC4628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37441"/>
            <a:ext cx="3840717" cy="4327708"/>
          </a:xfrm>
        </p:spPr>
        <p:txBody>
          <a:bodyPr/>
          <a:lstStyle/>
          <a:p>
            <a:pPr lvl="0"/>
            <a:r>
              <a:rPr lang="en-US"/>
              <a:t>TDCCWP with and without temperature</a:t>
            </a:r>
          </a:p>
          <a:p>
            <a:pPr lvl="0"/>
            <a:r>
              <a:rPr lang="en-US"/>
              <a:t>Temperature dependence deviates around the first excited state, 137 keV</a:t>
            </a:r>
          </a:p>
          <a:p>
            <a:pPr lvl="0"/>
            <a:r>
              <a:rPr lang="en-US"/>
              <a:t>Shows the dominance of small thermal energies.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2F572A3-A7EA-E246-2D6D-45BF5797484E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B85C82-7450-4FD8-A9E0-D70061E11307}" type="slidenum">
              <a:rPr/>
              <a:t>13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4" descr="A logo for a university&#10;&#10;AI-generated content may be incorrect.">
            <a:extLst>
              <a:ext uri="{FF2B5EF4-FFF2-40B4-BE49-F238E27FC236}">
                <a16:creationId xmlns:a16="http://schemas.microsoft.com/office/drawing/2014/main" id="{E2C4555E-420A-45A8-19AD-9221873717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05EC33-1B2F-852E-19E6-2923F176B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981" y="1828800"/>
            <a:ext cx="7052598" cy="4328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0D11-8E09-081B-7DCF-BABF6AD778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407502"/>
            <a:ext cx="10363196" cy="1187567"/>
          </a:xfrm>
        </p:spPr>
        <p:txBody>
          <a:bodyPr/>
          <a:lstStyle/>
          <a:p>
            <a:pPr lvl="0"/>
            <a:r>
              <a:rPr lang="en-US"/>
              <a:t>Conclusion</a:t>
            </a:r>
            <a:br>
              <a:rPr lang="en-US"/>
            </a:br>
            <a:r>
              <a:rPr lang="en-US" sz="2800"/>
              <a:t>Future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EB465-D7FA-0848-B073-657C209180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2135160"/>
            <a:ext cx="10363196" cy="3382658"/>
          </a:xfrm>
        </p:spPr>
        <p:txBody>
          <a:bodyPr/>
          <a:lstStyle/>
          <a:p>
            <a:pPr lvl="0"/>
            <a:r>
              <a:rPr lang="en-US"/>
              <a:t>Collect reaction rate for other isotopes in the reaction chain</a:t>
            </a:r>
          </a:p>
          <a:p>
            <a:pPr lvl="0"/>
            <a:r>
              <a:rPr lang="en-US"/>
              <a:t>Explore other isotopes</a:t>
            </a:r>
          </a:p>
          <a:p>
            <a:pPr lvl="1"/>
            <a:r>
              <a:rPr lang="en-US"/>
              <a:t> </a:t>
            </a:r>
            <a:r>
              <a:rPr lang="en-US" baseline="30000"/>
              <a:t>99</a:t>
            </a:r>
            <a:r>
              <a:rPr lang="en-US"/>
              <a:t>Zr to look at nuclear waste transmutation</a:t>
            </a:r>
          </a:p>
          <a:p>
            <a:pPr lvl="1"/>
            <a:r>
              <a:rPr lang="en-US" baseline="30000"/>
              <a:t>151</a:t>
            </a:r>
            <a:r>
              <a:rPr lang="en-US"/>
              <a:t>Eu as a reactor control material</a:t>
            </a:r>
          </a:p>
          <a:p>
            <a:pPr lvl="0"/>
            <a:r>
              <a:rPr lang="en-US"/>
              <a:t>Isotopes near abundance peaks</a:t>
            </a:r>
          </a:p>
          <a:p>
            <a:pPr lvl="1"/>
            <a:r>
              <a:rPr lang="en-US"/>
              <a:t>A=80,130,138,195,208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58FF5-B577-6D9F-33C3-6294DF688DBC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F6C58D-39AD-4C2C-91DC-E230CEB3570E}" type="slidenum">
              <a:rPr/>
              <a:t>14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4" descr="A logo for a university&#10;&#10;AI-generated content may be incorrect.">
            <a:extLst>
              <a:ext uri="{FF2B5EF4-FFF2-40B4-BE49-F238E27FC236}">
                <a16:creationId xmlns:a16="http://schemas.microsoft.com/office/drawing/2014/main" id="{14F2AB2E-5EC0-BFC1-56CE-83D6B5A1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A115-2FF4-F790-5406-8DC506A6D9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1170" y="373312"/>
            <a:ext cx="10363196" cy="1187567"/>
          </a:xfrm>
        </p:spPr>
        <p:txBody>
          <a:bodyPr/>
          <a:lstStyle/>
          <a:p>
            <a:pPr lvl="0"/>
            <a:r>
              <a:rPr lang="en-US"/>
              <a:t>Conclusion</a:t>
            </a:r>
            <a:br>
              <a:rPr lang="en-US"/>
            </a:br>
            <a:r>
              <a:rPr lang="en-US" sz="280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F4891-D799-4791-E433-5C8CF28DCA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2118061"/>
            <a:ext cx="4790660" cy="3382658"/>
          </a:xfrm>
        </p:spPr>
        <p:txBody>
          <a:bodyPr>
            <a:normAutofit lnSpcReduction="10000"/>
          </a:bodyPr>
          <a:lstStyle/>
          <a:p>
            <a:pPr lvl="0"/>
            <a:r>
              <a:rPr lang="en-US"/>
              <a:t>The Re-</a:t>
            </a:r>
            <a:r>
              <a:rPr lang="en-US" err="1"/>
              <a:t>Os</a:t>
            </a:r>
            <a:r>
              <a:rPr lang="en-US"/>
              <a:t> Clock</a:t>
            </a:r>
          </a:p>
          <a:p>
            <a:pPr lvl="0"/>
            <a:r>
              <a:rPr lang="en-US"/>
              <a:t>The underlying model of the TDCCWP</a:t>
            </a:r>
          </a:p>
          <a:p>
            <a:pPr lvl="0"/>
            <a:r>
              <a:rPr lang="en-US"/>
              <a:t>How a dynamic model works</a:t>
            </a:r>
          </a:p>
          <a:p>
            <a:pPr lvl="0"/>
            <a:r>
              <a:rPr lang="en-US"/>
              <a:t>The importance of including thermal effects at the wave-packet level</a:t>
            </a:r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4D9FEEC3-3809-8C59-F14E-7EC0A0F98616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556E0B-F0F8-402E-8BBA-8625463C6FAF}" type="slidenum">
              <a:rPr/>
              <a:t>15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13" descr="A logo for a university&#10;&#10;AI-generated content may be incorrect.">
            <a:extLst>
              <a:ext uri="{FF2B5EF4-FFF2-40B4-BE49-F238E27FC236}">
                <a16:creationId xmlns:a16="http://schemas.microsoft.com/office/drawing/2014/main" id="{02C1EECF-72E0-4917-6326-AF3262BA10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E6F5F11-DEA4-AB43-711A-7F81ACC47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285" y="28635"/>
            <a:ext cx="4388434" cy="33985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47618B-B4BD-98B2-378B-83A8E61C8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942" y="3304757"/>
            <a:ext cx="5229438" cy="32341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859C1-2472-53C9-1716-A38B7D91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B64BD-FD20-9FD4-483A-F9B9175CF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415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8649D-95C1-7524-7204-AC74FA81A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F293-50A0-0CA1-6388-E4C4D40D7E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662" y="386928"/>
            <a:ext cx="10066117" cy="1298448"/>
          </a:xfrm>
        </p:spPr>
        <p:txBody>
          <a:bodyPr anchor="b"/>
          <a:lstStyle/>
          <a:p>
            <a:pPr lvl="0"/>
            <a:r>
              <a:rPr lang="en-US" sz="4100"/>
              <a:t>The TDCCWP Method</a:t>
            </a:r>
            <a:br>
              <a:rPr lang="en-US" sz="4100"/>
            </a:br>
            <a:r>
              <a:rPr lang="en-US" sz="2800"/>
              <a:t>Temperature Dependent Cross Sections for </a:t>
            </a:r>
            <a:r>
              <a:rPr lang="en-US" sz="2800" baseline="30000"/>
              <a:t>186</a:t>
            </a:r>
            <a:r>
              <a:rPr lang="en-US" sz="2800"/>
              <a:t>Os+n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F9CE0-3411-1B03-1980-6C21718EC4CE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793662" y="2062484"/>
                <a:ext cx="4530897" cy="3875483"/>
              </a:xfrm>
            </p:spPr>
            <p:txBody>
              <a:bodyPr anchor="ctr">
                <a:noAutofit/>
              </a:bodyPr>
              <a:lstStyle/>
              <a:p>
                <a:pPr lvl="0"/>
                <a:r>
                  <a:rPr lang="en-US" dirty="0"/>
                  <a:t>In Hauser-</a:t>
                </a:r>
                <a:r>
                  <a:rPr lang="en-US" dirty="0" err="1"/>
                  <a:t>Feshbach</a:t>
                </a:r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lvl="0" indent="0">
                  <a:buNone/>
                </a:pPr>
                <a:endParaRPr lang="en-GB" i="1" dirty="0">
                  <a:latin typeface="Cambria Math" pitchFamily="18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ϵ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F9CE0-3411-1B03-1980-6C21718EC4C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662" y="2062484"/>
                <a:ext cx="4530897" cy="3875483"/>
              </a:xfrm>
              <a:blipFill>
                <a:blip r:embed="rId2"/>
                <a:stretch>
                  <a:fillRect l="-2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1D5D8-52E1-52DF-A6B7-7A8775C187A3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267CEB-AAA5-4744-B900-68FA0CBA3F29}" type="slidenum">
              <a:rPr/>
              <a:t>17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5" descr="A logo for a university&#10;&#10;AI-generated content may be incorrect.">
            <a:extLst>
              <a:ext uri="{FF2B5EF4-FFF2-40B4-BE49-F238E27FC236}">
                <a16:creationId xmlns:a16="http://schemas.microsoft.com/office/drawing/2014/main" id="{A5F5F0C2-60A0-48C8-6258-3328D9564A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D4E5B207-264C-B5D0-9280-7F8984090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115" y="1940560"/>
            <a:ext cx="662080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587A7-56A5-7072-922D-AC67B1EB95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662" y="386928"/>
            <a:ext cx="10066117" cy="1298448"/>
          </a:xfrm>
        </p:spPr>
        <p:txBody>
          <a:bodyPr anchor="b"/>
          <a:lstStyle/>
          <a:p>
            <a:pPr lvl="0"/>
            <a:r>
              <a:rPr lang="en-US" sz="4100"/>
              <a:t>The TDCCWP Method</a:t>
            </a:r>
            <a:br>
              <a:rPr lang="en-US" sz="4100"/>
            </a:br>
            <a:r>
              <a:rPr lang="en-US" sz="2800"/>
              <a:t>Coupled Channels: Coupling Potentials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CA1F5-11A8-0C4F-FB5C-F88E69EA0AE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93662" y="2051913"/>
            <a:ext cx="4530897" cy="3639449"/>
          </a:xfrm>
        </p:spPr>
        <p:txBody>
          <a:bodyPr anchor="ctr"/>
          <a:lstStyle/>
          <a:p>
            <a:pPr lvl="0"/>
            <a:r>
              <a:rPr lang="en-US" sz="2000"/>
              <a:t>Sum the ground state and 1st excited state contributions.</a:t>
            </a:r>
          </a:p>
          <a:p>
            <a:pPr lvl="0"/>
            <a:r>
              <a:rPr lang="en-US" sz="2000"/>
              <a:t>The first excited state is now positive.</a:t>
            </a:r>
          </a:p>
          <a:p>
            <a:pPr lvl="0"/>
            <a:r>
              <a:rPr lang="en-US" sz="2000"/>
              <a:t>Requires energy jump to go into this state.</a:t>
            </a:r>
          </a:p>
          <a:p>
            <a:pPr lvl="0"/>
            <a:r>
              <a:rPr lang="en-US" sz="2000"/>
              <a:t>Dependent on deformation from spherical.</a:t>
            </a:r>
          </a:p>
          <a:p>
            <a:pPr lvl="0"/>
            <a:r>
              <a:rPr lang="en-US" sz="2000"/>
              <a:t>When it is spherical the coupling potential is flat.</a:t>
            </a:r>
          </a:p>
          <a:p>
            <a:pPr lvl="0"/>
            <a:endParaRPr lang="en-US" sz="200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B4821B4-1E38-3F75-808F-A5625224E814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DEBA0A-C3F0-4C9D-B6F3-6A32B6FBB9D3}" type="slidenum">
              <a:rPr/>
              <a:t>18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EE819C0-DD56-F3F7-A2DF-78F1E61B9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1" y="2764103"/>
            <a:ext cx="5150275" cy="31545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 descr="A logo for a university&#10;&#10;AI-generated content may be incorrect.">
            <a:extLst>
              <a:ext uri="{FF2B5EF4-FFF2-40B4-BE49-F238E27FC236}">
                <a16:creationId xmlns:a16="http://schemas.microsoft.com/office/drawing/2014/main" id="{32919C32-1BE1-711C-B26A-4D67D12230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7C11-197D-F98A-9EEE-6075F8A667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662" y="422370"/>
            <a:ext cx="10066117" cy="1298448"/>
          </a:xfrm>
        </p:spPr>
        <p:txBody>
          <a:bodyPr anchor="b"/>
          <a:lstStyle/>
          <a:p>
            <a:pPr lvl="0"/>
            <a:r>
              <a:rPr lang="en-US" sz="4100"/>
              <a:t>The TDCCWP Method</a:t>
            </a:r>
            <a:br>
              <a:rPr lang="en-US" sz="4100"/>
            </a:br>
            <a:r>
              <a:rPr lang="en-US" sz="2800"/>
              <a:t>Coupled Channels: Same Level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9073C-072C-1E29-8CAF-92AF763342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93662" y="2069634"/>
            <a:ext cx="4530897" cy="3639449"/>
          </a:xfrm>
        </p:spPr>
        <p:txBody>
          <a:bodyPr anchor="ctr"/>
          <a:lstStyle/>
          <a:p>
            <a:pPr lvl="0"/>
            <a:r>
              <a:rPr lang="en-US" sz="2000"/>
              <a:t>The entries correlating to the ground or one of the excited states sums without any cancelation.</a:t>
            </a:r>
          </a:p>
          <a:p>
            <a:pPr lvl="0"/>
            <a:r>
              <a:rPr lang="en-US" sz="2000"/>
              <a:t>These potentials depend only on the deformation of the system. </a:t>
            </a:r>
          </a:p>
          <a:p>
            <a:pPr lvl="0"/>
            <a:r>
              <a:rPr lang="en-US" sz="2000"/>
              <a:t>Integrating over the contributions from these states which correlate to intrinsic angular momenta.</a:t>
            </a:r>
          </a:p>
          <a:p>
            <a:pPr lvl="0"/>
            <a:endParaRPr lang="en-US" sz="200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73421E9-3535-2CDF-0C95-F261497A025E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2510CF-D667-42FD-94F0-1785A78D0A01}" type="slidenum">
              <a:rPr/>
              <a:t>19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37EA54B-0E6E-F595-4CA6-AD5358E5C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1" y="2751228"/>
            <a:ext cx="5150275" cy="31802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 descr="A logo for a university&#10;&#10;AI-generated content may be incorrect.">
            <a:extLst>
              <a:ext uri="{FF2B5EF4-FFF2-40B4-BE49-F238E27FC236}">
                <a16:creationId xmlns:a16="http://schemas.microsoft.com/office/drawing/2014/main" id="{87EB4D15-7C13-DF36-D789-1B1042C487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0749-B492-6608-6A85-D6ED021322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426485"/>
            <a:ext cx="10363196" cy="1187567"/>
          </a:xfrm>
        </p:spPr>
        <p:txBody>
          <a:bodyPr/>
          <a:lstStyle/>
          <a:p>
            <a:pPr lvl="0"/>
            <a:r>
              <a:rPr lang="en-US"/>
              <a:t>Introduction</a:t>
            </a:r>
            <a:br>
              <a:rPr lang="en-US"/>
            </a:br>
            <a:r>
              <a:rPr lang="en-US" sz="280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A456D-9847-D6B6-7CB3-88A213AACA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2144652"/>
            <a:ext cx="10363196" cy="3382658"/>
          </a:xfrm>
        </p:spPr>
        <p:txBody>
          <a:bodyPr/>
          <a:lstStyle/>
          <a:p>
            <a:pPr lvl="0"/>
            <a:r>
              <a:rPr lang="en-US" dirty="0"/>
              <a:t>Why the neutron capture reaction with Osmium?</a:t>
            </a:r>
          </a:p>
          <a:p>
            <a:pPr lvl="0"/>
            <a:r>
              <a:rPr lang="en-US" dirty="0"/>
              <a:t>The Time-Dependent Coupled Channels Wave-Packet (TDCCWP) method</a:t>
            </a:r>
          </a:p>
          <a:p>
            <a:pPr lvl="0"/>
            <a:r>
              <a:rPr lang="en-US" dirty="0"/>
              <a:t>Thermal effects</a:t>
            </a:r>
          </a:p>
          <a:p>
            <a:pPr lvl="0"/>
            <a:r>
              <a:rPr lang="en-US" dirty="0"/>
              <a:t>Comparison of a wave-packet </a:t>
            </a:r>
            <a:r>
              <a:rPr lang="en-US"/>
              <a:t>and reaction-rate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5D158-4E3A-08ED-8B48-6E271079EE9B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6E951D-3A57-44F2-BD1D-17B6FC229D85}" type="slidenum">
              <a:rPr/>
              <a:t>2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4" descr="A logo for a university&#10;&#10;AI-generated content may be incorrect.">
            <a:extLst>
              <a:ext uri="{FF2B5EF4-FFF2-40B4-BE49-F238E27FC236}">
                <a16:creationId xmlns:a16="http://schemas.microsoft.com/office/drawing/2014/main" id="{527B98FF-0CC0-6D80-6F1A-9A0BB6AD3C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8FDF-FBBF-1395-CDE1-B7C6FB0325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08" y="414671"/>
            <a:ext cx="10363196" cy="1187567"/>
          </a:xfrm>
        </p:spPr>
        <p:txBody>
          <a:bodyPr/>
          <a:lstStyle/>
          <a:p>
            <a:pPr lvl="0"/>
            <a:r>
              <a:rPr lang="en-US"/>
              <a:t>The TDCCWP Method</a:t>
            </a:r>
            <a:br>
              <a:rPr lang="en-US"/>
            </a:br>
            <a:r>
              <a:rPr lang="en-US" sz="2800"/>
              <a:t>Absorption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AEDB9-7C73-87A4-AE03-3B45F506B5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7608" y="1823176"/>
            <a:ext cx="4733364" cy="4351336"/>
          </a:xfrm>
        </p:spPr>
        <p:txBody>
          <a:bodyPr/>
          <a:lstStyle/>
          <a:p>
            <a:pPr lvl="0"/>
            <a:r>
              <a:rPr lang="en-US"/>
              <a:t>The absorption potential acts as a vacuum</a:t>
            </a:r>
          </a:p>
          <a:p>
            <a:pPr lvl="0"/>
            <a:r>
              <a:rPr lang="en-US"/>
              <a:t>This only applies to the part of the wave-packet that is:</a:t>
            </a:r>
          </a:p>
          <a:p>
            <a:pPr lvl="1">
              <a:buFont typeface="Courier New" pitchFamily="34"/>
              <a:buChar char="o"/>
            </a:pPr>
            <a:r>
              <a:rPr lang="en-US"/>
              <a:t>Not reflected</a:t>
            </a:r>
          </a:p>
          <a:p>
            <a:pPr lvl="0"/>
            <a:r>
              <a:rPr lang="en-US"/>
              <a:t>Parameters chosen to maximize absorption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7021D79C-43B7-29B0-78AC-B92BBCB655D3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220568-855B-4EA7-8F29-3F225BE0DCFE}" type="slidenum">
              <a:t>20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10AAC0CD-3AE2-0790-D180-04640993DDFA}"/>
              </a:ext>
            </a:extLst>
          </p:cNvPr>
          <p:cNvGrpSpPr/>
          <p:nvPr/>
        </p:nvGrpSpPr>
        <p:grpSpPr>
          <a:xfrm>
            <a:off x="5813508" y="2121472"/>
            <a:ext cx="6155759" cy="3754745"/>
            <a:chOff x="5813508" y="2121472"/>
            <a:chExt cx="6155759" cy="3754745"/>
          </a:xfrm>
        </p:grpSpPr>
        <p:pic>
          <p:nvPicPr>
            <p:cNvPr id="6" name="Picture 3" descr="A graph of a function&#10;&#10;AI-generated content may be incorrect.">
              <a:extLst>
                <a:ext uri="{FF2B5EF4-FFF2-40B4-BE49-F238E27FC236}">
                  <a16:creationId xmlns:a16="http://schemas.microsoft.com/office/drawing/2014/main" id="{F10F3C39-4749-4E72-4C07-C223C2BF2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34314"/>
            <a:stretch>
              <a:fillRect/>
            </a:stretch>
          </p:blipFill>
          <p:spPr>
            <a:xfrm>
              <a:off x="5813508" y="2121472"/>
              <a:ext cx="6155759" cy="375474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Picture 4" descr="A graph of a function&#10;&#10;AI-generated content may be incorrect.">
              <a:extLst>
                <a:ext uri="{FF2B5EF4-FFF2-40B4-BE49-F238E27FC236}">
                  <a16:creationId xmlns:a16="http://schemas.microsoft.com/office/drawing/2014/main" id="{C8BE5309-C2F6-1CBF-5B5B-C9211263C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4706" t="25501" r="11275" b="29799"/>
            <a:stretch>
              <a:fillRect/>
            </a:stretch>
          </p:blipFill>
          <p:spPr>
            <a:xfrm>
              <a:off x="6640135" y="3164006"/>
              <a:ext cx="2251005" cy="1678362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8" name="Picture 7" descr="A logo for a university&#10;&#10;AI-generated content may be incorrect.">
            <a:extLst>
              <a:ext uri="{FF2B5EF4-FFF2-40B4-BE49-F238E27FC236}">
                <a16:creationId xmlns:a16="http://schemas.microsoft.com/office/drawing/2014/main" id="{F85E56CC-6927-DAD3-D7B3-7BF5ECFC16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FF37A-FE19-017D-D574-EAF025E681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693" y="527425"/>
            <a:ext cx="10363196" cy="1187567"/>
          </a:xfrm>
        </p:spPr>
        <p:txBody>
          <a:bodyPr anchor="t"/>
          <a:lstStyle/>
          <a:p>
            <a:pPr lvl="0"/>
            <a:r>
              <a:rPr lang="en-US" sz="3700"/>
              <a:t>The TDCCWP Method </a:t>
            </a:r>
            <a:br>
              <a:rPr lang="en-US" sz="3700"/>
            </a:br>
            <a:r>
              <a:rPr lang="en-US" sz="2800"/>
              <a:t>Reflection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DF38D-9D17-3C00-F48F-150CF5DD0B8A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877046" y="1919435"/>
                <a:ext cx="4996327" cy="3935129"/>
              </a:xfrm>
            </p:spPr>
            <p:txBody>
              <a:bodyPr>
                <a:no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/>
                  <a:t>Cutoff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US"/>
                  <a:t> fm</a:t>
                </a:r>
              </a:p>
              <a:p>
                <a:pPr lvl="0">
                  <a:lnSpc>
                    <a:spcPct val="110000"/>
                  </a:lnSpc>
                </a:pPr>
                <a:r>
                  <a:rPr lang="en-US"/>
                  <a:t>Only ground state normalization contributes to reflection</a:t>
                </a:r>
              </a:p>
              <a:p>
                <a:pPr lvl="1">
                  <a:lnSpc>
                    <a:spcPct val="110000"/>
                  </a:lnSpc>
                  <a:buFont typeface="Courier New" pitchFamily="34"/>
                  <a:buChar char="o"/>
                </a:pPr>
                <a:r>
                  <a:rPr lang="en-US" sz="2000"/>
                  <a:t>No Absorption</a:t>
                </a:r>
              </a:p>
              <a:p>
                <a:pPr lvl="1">
                  <a:lnSpc>
                    <a:spcPct val="110000"/>
                  </a:lnSpc>
                  <a:buFont typeface="Courier New" pitchFamily="34"/>
                  <a:buChar char="o"/>
                </a:pPr>
                <a:r>
                  <a:rPr lang="en-US" sz="2000"/>
                  <a:t>Normalisation from excited states assumed to be inside the nucleus and treated as absorption.</a:t>
                </a:r>
                <a:endParaRPr lang="en-US" sz="2200"/>
              </a:p>
              <a:p>
                <a:pPr marL="265176" lvl="1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=(1−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DF38D-9D17-3C00-F48F-150CF5DD0B8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7046" y="1919435"/>
                <a:ext cx="4996327" cy="3935129"/>
              </a:xfrm>
              <a:blipFill>
                <a:blip r:embed="rId2"/>
                <a:stretch>
                  <a:fillRect l="-2198" t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13943C7-A723-913E-4AAD-779B4EA19319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12A347-06B9-4C77-B611-961E23C0F17E}" type="slidenum">
              <a:rPr/>
              <a:t>21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926DF45-0699-B6F1-2676-F13B12485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374" y="1976713"/>
            <a:ext cx="6151278" cy="38205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3" descr="A logo for a university&#10;&#10;AI-generated content may be incorrect.">
            <a:extLst>
              <a:ext uri="{FF2B5EF4-FFF2-40B4-BE49-F238E27FC236}">
                <a16:creationId xmlns:a16="http://schemas.microsoft.com/office/drawing/2014/main" id="{9CE79179-F276-3D27-D980-848DC40BFD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659C-6B0C-E684-1C6A-DBDCDF3C87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36529"/>
            <a:ext cx="10515600" cy="1860401"/>
          </a:xfrm>
        </p:spPr>
        <p:txBody>
          <a:bodyPr/>
          <a:lstStyle/>
          <a:p>
            <a:pPr lvl="0"/>
            <a:r>
              <a:rPr lang="en-US" sz="3700"/>
              <a:t>The TDCCWP Method </a:t>
            </a:r>
            <a:br>
              <a:rPr lang="en-US" sz="3700"/>
            </a:br>
            <a:r>
              <a:rPr lang="en-US" sz="2800"/>
              <a:t>Transmission Coefficients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901106B-AB0B-C16F-6908-3D70AE364609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6712EC-14B9-4A20-A301-7C0D230334DC}" type="slidenum">
              <a:t>22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8ADF1D-BBA5-5D2B-8C26-36465C28A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888" y="2500509"/>
            <a:ext cx="5828257" cy="36572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960AF06-4685-5743-F6FC-BE5AA460F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31" y="2443697"/>
            <a:ext cx="5828257" cy="3628092"/>
          </a:xfrm>
          <a:prstGeom prst="rect">
            <a:avLst/>
          </a:prstGeom>
          <a:noFill/>
          <a:ln cap="flat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02AD67D6-9183-130E-506B-FD15CDC4239D}"/>
                  </a:ext>
                </a:extLst>
              </p:cNvPr>
              <p:cNvSpPr txBox="1"/>
              <p:nvPr/>
            </p:nvSpPr>
            <p:spPr>
              <a:xfrm>
                <a:off x="3948744" y="1708044"/>
                <a:ext cx="5070329" cy="79246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/>
                        <m:e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02AD67D6-9183-130E-506B-FD15CDC42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744" y="1708044"/>
                <a:ext cx="5070329" cy="7924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logo for a university&#10;&#10;AI-generated content may be incorrect.">
            <a:extLst>
              <a:ext uri="{FF2B5EF4-FFF2-40B4-BE49-F238E27FC236}">
                <a16:creationId xmlns:a16="http://schemas.microsoft.com/office/drawing/2014/main" id="{B5019147-364F-18E4-54DE-85DAB083D8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DB30-0015-3EA9-E415-42F88CC999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662" y="386928"/>
            <a:ext cx="10066117" cy="1298448"/>
          </a:xfrm>
        </p:spPr>
        <p:txBody>
          <a:bodyPr anchor="b"/>
          <a:lstStyle/>
          <a:p>
            <a:pPr lvl="0"/>
            <a:r>
              <a:rPr lang="en-US" sz="4100"/>
              <a:t>The TDCCWP Method</a:t>
            </a:r>
            <a:br>
              <a:rPr lang="en-US" sz="4100"/>
            </a:br>
            <a:r>
              <a:rPr lang="en-US" sz="2800"/>
              <a:t>Temperature Dependent Cross Sections with Errorsbir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6C3E2F4-4097-7686-BE57-8EEBD06C1246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6DDA1F-0D4E-45D6-B6A7-51607399977C}" type="slidenum">
              <a:rPr/>
              <a:t>23</a:t>
            </a:fld>
            <a:endParaRPr lang="en-GB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4" name="Picture 5" descr="A logo for a university&#10;&#10;AI-generated content may be incorrect.">
            <a:extLst>
              <a:ext uri="{FF2B5EF4-FFF2-40B4-BE49-F238E27FC236}">
                <a16:creationId xmlns:a16="http://schemas.microsoft.com/office/drawing/2014/main" id="{B0AE02FD-18CA-17B4-0396-C4DDA36EF7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375C00B-F8B4-697D-1B38-013031173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471" y="1658941"/>
            <a:ext cx="8406563" cy="51990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998E1-9418-156D-EE73-5C260B9FF2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441015"/>
            <a:ext cx="10363196" cy="1187567"/>
          </a:xfrm>
        </p:spPr>
        <p:txBody>
          <a:bodyPr/>
          <a:lstStyle/>
          <a:p>
            <a:pPr lvl="0"/>
            <a:r>
              <a:rPr lang="en-US" sz="3600"/>
              <a:t>Introduction</a:t>
            </a:r>
            <a:br>
              <a:rPr lang="en-US" sz="3600"/>
            </a:br>
            <a:r>
              <a:rPr lang="en-US" sz="3600"/>
              <a:t>Energy Levels for Os188</a:t>
            </a:r>
            <a:endParaRPr lang="en-US" sz="2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F7B1F-2885-747A-78AD-A01E1F3220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2151912"/>
            <a:ext cx="6107149" cy="3382658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US"/>
              <a:t>Low lying energy levels</a:t>
            </a:r>
          </a:p>
          <a:p>
            <a:pPr marL="493391" lvl="1">
              <a:lnSpc>
                <a:spcPct val="80000"/>
              </a:lnSpc>
              <a:buFont typeface="Courier New" pitchFamily="34"/>
              <a:buChar char="o"/>
            </a:pPr>
            <a:r>
              <a:rPr lang="en-US"/>
              <a:t>Obvious observations of thermal effects</a:t>
            </a:r>
          </a:p>
          <a:p>
            <a:pPr lvl="0">
              <a:lnSpc>
                <a:spcPct val="80000"/>
              </a:lnSpc>
            </a:pPr>
            <a:r>
              <a:rPr lang="en-US"/>
              <a:t>The slow neutron capture process is dominant</a:t>
            </a:r>
          </a:p>
          <a:p>
            <a:pPr marL="493391" lvl="1">
              <a:lnSpc>
                <a:spcPct val="80000"/>
              </a:lnSpc>
              <a:buFont typeface="Courier New" pitchFamily="34"/>
              <a:buChar char="o"/>
            </a:pPr>
            <a:r>
              <a:rPr lang="en-US"/>
              <a:t>Reduces the thermal energy scale to lower energies</a:t>
            </a:r>
          </a:p>
          <a:p>
            <a:pPr marL="493391" lvl="1">
              <a:lnSpc>
                <a:spcPct val="80000"/>
              </a:lnSpc>
              <a:buFont typeface="Courier New" pitchFamily="34"/>
              <a:buChar char="o"/>
            </a:pPr>
            <a:r>
              <a:rPr lang="en-US"/>
              <a:t>Process found in stellar nucleosynthesis</a:t>
            </a:r>
          </a:p>
          <a:p>
            <a:pPr lvl="0">
              <a:lnSpc>
                <a:spcPct val="80000"/>
              </a:lnSpc>
            </a:pPr>
            <a:r>
              <a:rPr lang="en-US"/>
              <a:t>Useful reaction in the Re-Os clock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C4D90B66-E9FD-9231-9B75-286ED0565655}"/>
              </a:ext>
            </a:extLst>
          </p:cNvPr>
          <p:cNvSpPr txBox="1"/>
          <p:nvPr/>
        </p:nvSpPr>
        <p:spPr>
          <a:xfrm>
            <a:off x="2872404" y="6356351"/>
            <a:ext cx="691185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Warner LB, Sheline RK. Levels of Os188. Nuclear Physics. 1962 Jun 1;36:207-27.</a:t>
            </a:r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11D30C8-BFBA-026E-3D67-0F0826380363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D29B10-978C-40F9-A868-478F563E1BAB}" type="slidenum">
              <a:rPr/>
              <a:t>24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6" name="Picture 4" descr="A logo for a university&#10;&#10;AI-generated content may be incorrect.">
            <a:extLst>
              <a:ext uri="{FF2B5EF4-FFF2-40B4-BE49-F238E27FC236}">
                <a16:creationId xmlns:a16="http://schemas.microsoft.com/office/drawing/2014/main" id="{A7B2D798-0AE6-27FD-186C-EC99FEFABE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 descr="A line with numbers and a line&#10;&#10;AI-generated content may be incorrect.">
            <a:extLst>
              <a:ext uri="{FF2B5EF4-FFF2-40B4-BE49-F238E27FC236}">
                <a16:creationId xmlns:a16="http://schemas.microsoft.com/office/drawing/2014/main" id="{DA583296-C9C9-69BF-C2D3-450ECBF06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223" y="366345"/>
            <a:ext cx="3270580" cy="59054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92E1-5F7B-837C-64DE-679C864B4A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441015"/>
            <a:ext cx="10363196" cy="1187567"/>
          </a:xfrm>
        </p:spPr>
        <p:txBody>
          <a:bodyPr/>
          <a:lstStyle/>
          <a:p>
            <a:pPr lvl="0"/>
            <a:r>
              <a:rPr lang="en-US"/>
              <a:t>Introduction</a:t>
            </a:r>
            <a:br>
              <a:rPr lang="en-US"/>
            </a:br>
            <a:r>
              <a:rPr lang="en-US" sz="2800"/>
              <a:t>Why Osmium?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8B6EA-11A7-753A-43C7-77C0C7F399A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2151912"/>
            <a:ext cx="5613991" cy="338265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Low lying energy levels</a:t>
            </a:r>
          </a:p>
          <a:p>
            <a:pPr marL="493391" lvl="1">
              <a:buFont typeface="Courier New" pitchFamily="34"/>
              <a:buChar char="o"/>
            </a:pPr>
            <a:r>
              <a:rPr lang="en-US" dirty="0"/>
              <a:t>Obvious observations of thermal effects</a:t>
            </a:r>
          </a:p>
          <a:p>
            <a:pPr lvl="0"/>
            <a:r>
              <a:rPr lang="en-US" dirty="0"/>
              <a:t>The slow neutron capture process is dominant</a:t>
            </a:r>
          </a:p>
          <a:p>
            <a:pPr marL="493391" lvl="1">
              <a:buFont typeface="Courier New" pitchFamily="34"/>
              <a:buChar char="o"/>
            </a:pPr>
            <a:r>
              <a:rPr lang="en-US" dirty="0"/>
              <a:t>Reduces the thermal energy scale to lower energies</a:t>
            </a:r>
          </a:p>
          <a:p>
            <a:pPr lvl="0"/>
            <a:r>
              <a:rPr lang="en-US" dirty="0"/>
              <a:t>Useful reaction in the Re-</a:t>
            </a:r>
            <a:r>
              <a:rPr lang="en-US" dirty="0" err="1"/>
              <a:t>Os</a:t>
            </a:r>
            <a:r>
              <a:rPr lang="en-US" dirty="0"/>
              <a:t> clock [1]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EB2363C6-A159-0225-7E0A-E2389615975F}"/>
              </a:ext>
            </a:extLst>
          </p:cNvPr>
          <p:cNvSpPr txBox="1"/>
          <p:nvPr/>
        </p:nvSpPr>
        <p:spPr>
          <a:xfrm>
            <a:off x="3045586" y="6275533"/>
            <a:ext cx="691185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0" i="0" u="none" strike="noStrike" kern="1200" cap="none" spc="0" baseline="0" dirty="0">
                <a:solidFill>
                  <a:srgbClr val="767676"/>
                </a:solidFill>
                <a:uFillTx/>
                <a:latin typeface="Aptos"/>
              </a:rPr>
              <a:t>1. Warner LB, Sheline RK</a:t>
            </a:r>
            <a:r>
              <a:rPr lang="en-GB" dirty="0">
                <a:solidFill>
                  <a:srgbClr val="767676"/>
                </a:solidFill>
                <a:latin typeface="Aptos"/>
              </a:rPr>
              <a:t>.</a:t>
            </a:r>
            <a:r>
              <a:rPr lang="en-GB" b="0" i="0" u="none" strike="noStrike" kern="1200" cap="none" spc="0" baseline="0" dirty="0">
                <a:solidFill>
                  <a:srgbClr val="767676"/>
                </a:solidFill>
                <a:uFillTx/>
                <a:latin typeface="Aptos"/>
              </a:rPr>
              <a:t> Nuclear Physics. 1962 Jun 1;36:207-27.</a:t>
            </a:r>
            <a:endParaRPr lang="en-US" b="0" i="0" u="none" strike="noStrike" kern="1200" cap="none" spc="0" baseline="0" dirty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1782588-C0D1-38F3-6789-ADFDAC283495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3CE3ED-E648-498A-BAE7-EA00E9C6CFAA}" type="slidenum">
              <a:rPr/>
              <a:t>3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6" name="Picture 4" descr="A logo for a university&#10;&#10;AI-generated content may be incorrect.">
            <a:extLst>
              <a:ext uri="{FF2B5EF4-FFF2-40B4-BE49-F238E27FC236}">
                <a16:creationId xmlns:a16="http://schemas.microsoft.com/office/drawing/2014/main" id="{25275A3B-580C-5ADF-DD5E-354DAC74E1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26" name="Picture 2" descr="Astronomy:Neutron star merger - HandWiki">
            <a:extLst>
              <a:ext uri="{FF2B5EF4-FFF2-40B4-BE49-F238E27FC236}">
                <a16:creationId xmlns:a16="http://schemas.microsoft.com/office/drawing/2014/main" id="{E9F0BE14-8656-C5A2-EA79-EB0E201F9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380" y="1716307"/>
            <a:ext cx="5171082" cy="338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A57DD-08E9-EFAD-C75E-C3BB502C94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2626" y="476576"/>
            <a:ext cx="3859398" cy="1471543"/>
          </a:xfrm>
        </p:spPr>
        <p:txBody>
          <a:bodyPr anchor="t"/>
          <a:lstStyle/>
          <a:p>
            <a:pPr lvl="0"/>
            <a:r>
              <a:rPr lang="en-US"/>
              <a:t>Introduction</a:t>
            </a:r>
            <a:br>
              <a:rPr lang="en-US"/>
            </a:br>
            <a:r>
              <a:rPr lang="en-US" sz="2800"/>
              <a:t>The Re-Os Clock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1FA634-8A26-B716-E447-981620CA1ED8}"/>
                  </a:ext>
                </a:extLst>
              </p:cNvPr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912626" y="1948065"/>
                <a:ext cx="5076236" cy="2934401"/>
              </a:xfrm>
            </p:spPr>
            <p:txBody>
              <a:bodyPr>
                <a:noAutofit/>
              </a:bodyPr>
              <a:lstStyle/>
              <a:p>
                <a:pPr marL="285750" lvl="0" indent="-285750">
                  <a:lnSpc>
                    <a:spcPct val="110000"/>
                  </a:lnSpc>
                  <a:buChar char="•"/>
                </a:pPr>
                <a:r>
                  <a:rPr lang="en-US" sz="2800" baseline="30000" dirty="0"/>
                  <a:t>187</a:t>
                </a:r>
                <a:r>
                  <a:rPr lang="en-US" sz="2800" dirty="0"/>
                  <a:t>Re goes through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/>
                  <a:t>decay into </a:t>
                </a:r>
                <a:r>
                  <a:rPr lang="en-US" sz="2800" baseline="30000" dirty="0"/>
                  <a:t>187</a:t>
                </a:r>
                <a:r>
                  <a:rPr lang="en-US" sz="2800" dirty="0"/>
                  <a:t>Os (~ 41 Gyr) [2]</a:t>
                </a:r>
              </a:p>
              <a:p>
                <a:pPr marL="285750" lvl="0" indent="-285750">
                  <a:lnSpc>
                    <a:spcPct val="110000"/>
                  </a:lnSpc>
                  <a:buChar char="•"/>
                </a:pPr>
                <a:r>
                  <a:rPr lang="en-US" sz="2800" baseline="30000" dirty="0"/>
                  <a:t>186</a:t>
                </a:r>
                <a:r>
                  <a:rPr lang="en-US" sz="2800" dirty="0"/>
                  <a:t>Os captures a neutron to create </a:t>
                </a:r>
                <a:r>
                  <a:rPr lang="en-US" sz="2800" baseline="30000" dirty="0"/>
                  <a:t>187</a:t>
                </a:r>
                <a:r>
                  <a:rPr lang="en-US" sz="2800" dirty="0"/>
                  <a:t>Os</a:t>
                </a:r>
              </a:p>
              <a:p>
                <a:pPr marL="285750" lvl="0" indent="-285750">
                  <a:lnSpc>
                    <a:spcPct val="110000"/>
                  </a:lnSpc>
                  <a:buChar char="•"/>
                </a:pPr>
                <a:r>
                  <a:rPr lang="en-US" sz="2800" dirty="0"/>
                  <a:t>Results in more accurate estimation of the age of the universe (~ 14 Gyr)</a:t>
                </a:r>
              </a:p>
              <a:p>
                <a:pPr marL="285750" lvl="0" indent="-285750">
                  <a:lnSpc>
                    <a:spcPct val="110000"/>
                  </a:lnSpc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1FA634-8A26-B716-E447-981620CA1ED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912626" y="1948065"/>
                <a:ext cx="5076236" cy="2934401"/>
              </a:xfrm>
              <a:blipFill>
                <a:blip r:embed="rId2"/>
                <a:stretch>
                  <a:fillRect l="-2163" t="-1455" b="-288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876B28C-4D2E-E085-D7A3-6ECB7463B943}"/>
              </a:ext>
            </a:extLst>
          </p:cNvPr>
          <p:cNvSpPr txBox="1"/>
          <p:nvPr/>
        </p:nvSpPr>
        <p:spPr>
          <a:xfrm>
            <a:off x="2829339" y="6300381"/>
            <a:ext cx="8160714" cy="1467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767676"/>
                </a:solidFill>
                <a:latin typeface="Aptos"/>
              </a:rPr>
              <a:t>2. Mosconi M, et al, Physical Review C—Nuclear Physics. 2010 Jul;82(1):015802.</a:t>
            </a:r>
            <a:endParaRPr lang="en-US" dirty="0">
              <a:solidFill>
                <a:srgbClr val="767676"/>
              </a:solidFill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DE56E55-99FE-5123-50F3-66B921EDB975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CB58F2-541C-4B0C-BE2A-5E11C1C2CBBB}" type="slidenum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4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6CDD7151-7641-0441-A90B-1F18B6C2193D}"/>
              </a:ext>
            </a:extLst>
          </p:cNvPr>
          <p:cNvGrpSpPr/>
          <p:nvPr/>
        </p:nvGrpSpPr>
        <p:grpSpPr>
          <a:xfrm>
            <a:off x="5993526" y="1042891"/>
            <a:ext cx="6046954" cy="8537387"/>
            <a:chOff x="5993526" y="1042891"/>
            <a:chExt cx="6046954" cy="8537387"/>
          </a:xfrm>
        </p:grpSpPr>
        <p:pic>
          <p:nvPicPr>
            <p:cNvPr id="7" name="Graphic 8">
              <a:extLst>
                <a:ext uri="{FF2B5EF4-FFF2-40B4-BE49-F238E27FC236}">
                  <a16:creationId xmlns:a16="http://schemas.microsoft.com/office/drawing/2014/main" id="{D799686E-2539-7295-ED1A-B934B060312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93526" y="1042891"/>
              <a:ext cx="6046954" cy="853738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Arrow: Right 10">
              <a:extLst>
                <a:ext uri="{FF2B5EF4-FFF2-40B4-BE49-F238E27FC236}">
                  <a16:creationId xmlns:a16="http://schemas.microsoft.com/office/drawing/2014/main" id="{14946EC6-4AA7-19E3-8046-25239258D3B1}"/>
                </a:ext>
              </a:extLst>
            </p:cNvPr>
            <p:cNvSpPr/>
            <p:nvPr/>
          </p:nvSpPr>
          <p:spPr>
            <a:xfrm>
              <a:off x="8083177" y="4303056"/>
              <a:ext cx="3570942" cy="448238"/>
            </a:xfrm>
            <a:custGeom>
              <a:avLst>
                <a:gd name="f0" fmla="val 20244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+- f8 0 f7"/>
                <a:gd name="f15" fmla="pin 0 f0 21600"/>
                <a:gd name="f16" fmla="pin 0 f1 108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20"/>
                <a:gd name="f27" fmla="+- 21600 0 f19"/>
                <a:gd name="f28" fmla="*/ 0 f21 1"/>
                <a:gd name="f29" fmla="*/ 21600 f21 1"/>
                <a:gd name="f30" fmla="*/ f20 f13 1"/>
                <a:gd name="f31" fmla="*/ f19 f12 1"/>
                <a:gd name="f32" fmla="+- f24 0 f3"/>
                <a:gd name="f33" fmla="+- f25 0 f3"/>
                <a:gd name="f34" fmla="*/ f27 f20 1"/>
                <a:gd name="f35" fmla="*/ f28 1 f21"/>
                <a:gd name="f36" fmla="*/ f29 1 f21"/>
                <a:gd name="f37" fmla="*/ f26 f13 1"/>
                <a:gd name="f38" fmla="*/ f34 1 10800"/>
                <a:gd name="f39" fmla="*/ f35 f12 1"/>
                <a:gd name="f40" fmla="*/ f35 f13 1"/>
                <a:gd name="f41" fmla="*/ f36 f13 1"/>
                <a:gd name="f42" fmla="+- f19 f38 0"/>
                <a:gd name="f43" fmla="*/ f42 f12 1"/>
              </a:gdLst>
              <a:ahLst>
                <a:ahXY gdRefX="f0" minX="f7" maxX="f8" gdRefY="f1" minY="f7" maxY="f9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0"/>
                </a:cxn>
                <a:cxn ang="f33">
                  <a:pos x="f31" y="f41"/>
                </a:cxn>
              </a:cxnLst>
              <a:rect l="f39" t="f30" r="f43" b="f37"/>
              <a:pathLst>
                <a:path w="21600" h="21600">
                  <a:moveTo>
                    <a:pt x="f7" y="f20"/>
                  </a:moveTo>
                  <a:lnTo>
                    <a:pt x="f19" y="f20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6"/>
                  </a:lnTo>
                  <a:lnTo>
                    <a:pt x="f7" y="f26"/>
                  </a:lnTo>
                  <a:close/>
                </a:path>
              </a:pathLst>
            </a:custGeom>
            <a:solidFill>
              <a:srgbClr val="000000"/>
            </a:solidFill>
            <a:ln w="19046" cap="flat">
              <a:solidFill>
                <a:srgbClr val="04243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  <p:sp>
        <p:nvSpPr>
          <p:cNvPr id="9" name="Arrow: Right 12">
            <a:extLst>
              <a:ext uri="{FF2B5EF4-FFF2-40B4-BE49-F238E27FC236}">
                <a16:creationId xmlns:a16="http://schemas.microsoft.com/office/drawing/2014/main" id="{8E27E374-D749-9332-0C33-754FC9F4ACCA}"/>
              </a:ext>
            </a:extLst>
          </p:cNvPr>
          <p:cNvSpPr/>
          <p:nvPr/>
        </p:nvSpPr>
        <p:spPr>
          <a:xfrm rot="12900007">
            <a:off x="10062022" y="2749269"/>
            <a:ext cx="649763" cy="330793"/>
          </a:xfrm>
          <a:custGeom>
            <a:avLst>
              <a:gd name="f0" fmla="val 1610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0000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Arrow: Right 13">
            <a:extLst>
              <a:ext uri="{FF2B5EF4-FFF2-40B4-BE49-F238E27FC236}">
                <a16:creationId xmlns:a16="http://schemas.microsoft.com/office/drawing/2014/main" id="{F31047DA-8E8E-7C84-3E9D-391E4B941D7B}"/>
              </a:ext>
            </a:extLst>
          </p:cNvPr>
          <p:cNvSpPr/>
          <p:nvPr/>
        </p:nvSpPr>
        <p:spPr>
          <a:xfrm>
            <a:off x="8907719" y="2504559"/>
            <a:ext cx="649763" cy="330793"/>
          </a:xfrm>
          <a:custGeom>
            <a:avLst>
              <a:gd name="f0" fmla="val 1610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0000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1" name="Arrow: Right 14">
            <a:extLst>
              <a:ext uri="{FF2B5EF4-FFF2-40B4-BE49-F238E27FC236}">
                <a16:creationId xmlns:a16="http://schemas.microsoft.com/office/drawing/2014/main" id="{DDC72F79-4926-FEE4-F3D2-6E5A92582D0C}"/>
              </a:ext>
            </a:extLst>
          </p:cNvPr>
          <p:cNvSpPr/>
          <p:nvPr/>
        </p:nvSpPr>
        <p:spPr>
          <a:xfrm>
            <a:off x="8907719" y="3579629"/>
            <a:ext cx="649763" cy="330793"/>
          </a:xfrm>
          <a:custGeom>
            <a:avLst>
              <a:gd name="f0" fmla="val 1610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0000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2" name="Arrow: Right 15">
            <a:extLst>
              <a:ext uri="{FF2B5EF4-FFF2-40B4-BE49-F238E27FC236}">
                <a16:creationId xmlns:a16="http://schemas.microsoft.com/office/drawing/2014/main" id="{8F88DB3F-AE0D-62DC-53CB-8309B17B49B4}"/>
              </a:ext>
            </a:extLst>
          </p:cNvPr>
          <p:cNvSpPr/>
          <p:nvPr/>
        </p:nvSpPr>
        <p:spPr>
          <a:xfrm>
            <a:off x="10159998" y="3579629"/>
            <a:ext cx="649763" cy="330793"/>
          </a:xfrm>
          <a:custGeom>
            <a:avLst>
              <a:gd name="f0" fmla="val 1610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0000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13" name="Picture 3" descr="A logo for a university&#10;&#10;AI-generated content may be incorrect.">
            <a:extLst>
              <a:ext uri="{FF2B5EF4-FFF2-40B4-BE49-F238E27FC236}">
                <a16:creationId xmlns:a16="http://schemas.microsoft.com/office/drawing/2014/main" id="{F91DF9FA-7064-47FB-F266-8B4371A178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94A2-3958-9310-FC83-18BE777D2A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426485"/>
            <a:ext cx="10363196" cy="1187567"/>
          </a:xfrm>
        </p:spPr>
        <p:txBody>
          <a:bodyPr/>
          <a:lstStyle/>
          <a:p>
            <a:pPr lvl="0"/>
            <a:r>
              <a:rPr lang="en-US"/>
              <a:t>The TDCCWP Method</a:t>
            </a:r>
            <a:br>
              <a:rPr lang="en-US"/>
            </a:br>
            <a:r>
              <a:rPr lang="en-US" sz="2800"/>
              <a:t>Static vs Dynamic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CA666-FA28-4AC1-2807-824570A7A1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2191624"/>
            <a:ext cx="10363196" cy="338265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/>
              <a:t>Static:</a:t>
            </a:r>
          </a:p>
          <a:p>
            <a:pPr lvl="0"/>
            <a:r>
              <a:rPr lang="en-US" sz="2600" err="1"/>
              <a:t>Initialise</a:t>
            </a:r>
            <a:r>
              <a:rPr lang="en-US" sz="2600"/>
              <a:t> the system</a:t>
            </a:r>
          </a:p>
          <a:p>
            <a:r>
              <a:rPr lang="en-US" sz="2600"/>
              <a:t>Solves a set of coupled Time-Independent </a:t>
            </a:r>
            <a:r>
              <a:rPr lang="en-US" sz="2600" err="1"/>
              <a:t>Schr</a:t>
            </a:r>
            <a:r>
              <a:rPr lang="az-AZ" sz="2600" err="1"/>
              <a:t>ӧ</a:t>
            </a:r>
            <a:r>
              <a:rPr lang="en-GB" sz="2600"/>
              <a:t>dinger equations with boundary conditions</a:t>
            </a:r>
            <a:endParaRPr lang="en-US" sz="2600"/>
          </a:p>
          <a:p>
            <a:pPr lvl="0"/>
            <a:r>
              <a:rPr lang="en-US" sz="2600"/>
              <a:t>Extracts final state transmission coefficients</a:t>
            </a:r>
          </a:p>
          <a:p>
            <a:pPr lvl="0"/>
            <a:r>
              <a:rPr lang="en-US" sz="2600"/>
              <a:t>Quick process, low computational time</a:t>
            </a:r>
          </a:p>
          <a:p>
            <a:pPr marL="0" indent="0">
              <a:buNone/>
            </a:pPr>
            <a:endParaRPr lang="en-US" sz="2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80668-1F94-EE50-A4AD-53F72EFB143F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91B8A7-9015-4549-ABED-888B2DB8E40E}" type="slidenum">
              <a:rPr/>
              <a:t>5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4" descr="A logo for a university&#10;&#10;AI-generated content may be incorrect.">
            <a:extLst>
              <a:ext uri="{FF2B5EF4-FFF2-40B4-BE49-F238E27FC236}">
                <a16:creationId xmlns:a16="http://schemas.microsoft.com/office/drawing/2014/main" id="{207E8A4B-DD0B-0346-A026-22B7F4969E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0333-6C09-BB21-5E7D-85C7D63116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484211"/>
            <a:ext cx="10363196" cy="1187567"/>
          </a:xfrm>
        </p:spPr>
        <p:txBody>
          <a:bodyPr anchor="t"/>
          <a:lstStyle/>
          <a:p>
            <a:pPr lvl="0"/>
            <a:r>
              <a:rPr lang="en-US" sz="3700"/>
              <a:t>The TDCCWP Method</a:t>
            </a:r>
            <a:br>
              <a:rPr lang="en-US" sz="3700"/>
            </a:br>
            <a:r>
              <a:rPr lang="en-US" sz="2800"/>
              <a:t>Static vs Dynamic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AADE-2990-220A-82D8-C805019B35D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825663"/>
            <a:ext cx="5105396" cy="407834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dirty="0"/>
              <a:t>Dynamic:</a:t>
            </a:r>
          </a:p>
          <a:p>
            <a:pPr lvl="0"/>
            <a:r>
              <a:rPr lang="en-US" sz="2600" dirty="0" err="1"/>
              <a:t>Initialise</a:t>
            </a:r>
            <a:r>
              <a:rPr lang="en-US" sz="2600" dirty="0"/>
              <a:t> the system wave-packet</a:t>
            </a:r>
          </a:p>
          <a:p>
            <a:pPr lvl="0"/>
            <a:r>
              <a:rPr lang="en-US" sz="2600" dirty="0"/>
              <a:t>Advance through time using the time evolution operator</a:t>
            </a:r>
          </a:p>
          <a:p>
            <a:pPr lvl="0"/>
            <a:r>
              <a:rPr lang="en-US" sz="2600" dirty="0"/>
              <a:t>Slower process</a:t>
            </a:r>
          </a:p>
          <a:p>
            <a:pPr lvl="0"/>
            <a:r>
              <a:rPr lang="en-US" sz="2600" dirty="0"/>
              <a:t>Intermediate data</a:t>
            </a:r>
          </a:p>
          <a:p>
            <a:r>
              <a:rPr lang="en-US" sz="2600" dirty="0"/>
              <a:t>Thermal effects implemented at the wave-packet level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241DE53-5214-2236-6F6A-69E8044AEC15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 lnSpcReduction="10000"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5766D3-BF20-45DB-B0DD-CD210FC87986}" type="slidenum">
              <a:rPr/>
              <a:t>6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BB5973A-554A-6A70-E276-D84034B7E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99547"/>
            <a:ext cx="5852160" cy="45321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 descr="A logo for a university&#10;&#10;AI-generated content may be incorrect.">
            <a:extLst>
              <a:ext uri="{FF2B5EF4-FFF2-40B4-BE49-F238E27FC236}">
                <a16:creationId xmlns:a16="http://schemas.microsoft.com/office/drawing/2014/main" id="{29A153D9-5C17-CF3F-7FDA-749EFE6E98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0B68-14A9-DB43-68B7-EADE209591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0130" y="487018"/>
            <a:ext cx="10363196" cy="1187567"/>
          </a:xfrm>
        </p:spPr>
        <p:txBody>
          <a:bodyPr anchor="t">
            <a:normAutofit fontScale="90000"/>
          </a:bodyPr>
          <a:lstStyle/>
          <a:p>
            <a:pPr lvl="0"/>
            <a:r>
              <a:rPr lang="en-US" sz="3700"/>
              <a:t>The TDCCWP Method</a:t>
            </a:r>
            <a:br>
              <a:rPr lang="en-US" sz="3700"/>
            </a:br>
            <a:r>
              <a:rPr lang="en-US" sz="2800"/>
              <a:t>Nuclear Potential for </a:t>
            </a:r>
            <a:r>
              <a:rPr lang="en-US" sz="2800" baseline="30000"/>
              <a:t>186</a:t>
            </a:r>
            <a:r>
              <a:rPr lang="en-US" sz="2800"/>
              <a:t>Os+n</a:t>
            </a:r>
            <a:br>
              <a:rPr lang="en-GB" sz="2800" b="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799F91-2AA2-7256-BAEF-F9BB1C59BF3D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914400" y="2261009"/>
                <a:ext cx="5405118" cy="3210476"/>
              </a:xfrm>
            </p:spPr>
            <p:txBody>
              <a:bodyPr>
                <a:noAutofit/>
              </a:bodyPr>
              <a:lstStyle/>
              <a:p>
                <a:pPr lvl="0"/>
                <a:r>
                  <a:rPr lang="en-US" sz="2600"/>
                  <a:t>Generate using a Hartree-Fock many-body model</a:t>
                </a:r>
              </a:p>
              <a:p>
                <a:pPr lvl="0"/>
                <a:r>
                  <a:rPr lang="en-US" sz="2600"/>
                  <a:t>Uses all the internal nucleons of the target plus a neutron to calculate an effective potential</a:t>
                </a:r>
              </a:p>
              <a:p>
                <a:pPr lvl="0"/>
                <a:r>
                  <a:rPr lang="en-US" sz="2600"/>
                  <a:t>Maps to a Woods-Saxon potential for simplicity</a:t>
                </a:r>
              </a:p>
              <a:p>
                <a:pPr lvl="0"/>
                <a:r>
                  <a:rPr lang="en-US" sz="2600"/>
                  <a:t>Centrifugal term added: 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799F91-2AA2-7256-BAEF-F9BB1C59BF3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261009"/>
                <a:ext cx="5405118" cy="3210476"/>
              </a:xfrm>
              <a:blipFill>
                <a:blip r:embed="rId2"/>
                <a:stretch>
                  <a:fillRect l="-1691" t="-2846" r="-3044" b="-1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CDA780C-ADCB-882C-0E0D-47ADECA9D15B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455CC2F-C33B-4B40-8237-72F77196FA5C}" type="slidenum">
              <a:rPr/>
              <a:t>7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4" descr="A logo for a university&#10;&#10;AI-generated content may be incorrect.">
            <a:extLst>
              <a:ext uri="{FF2B5EF4-FFF2-40B4-BE49-F238E27FC236}">
                <a16:creationId xmlns:a16="http://schemas.microsoft.com/office/drawing/2014/main" id="{9D23C6E8-3788-6FF3-06CB-2A8E89BA8C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6ACF8850-5B7B-CE74-95EE-0F1285DEE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130" y="1711564"/>
            <a:ext cx="5671035" cy="3640016"/>
          </a:xfrm>
          <a:prstGeom prst="rect">
            <a:avLst/>
          </a:prstGeom>
          <a:noFill/>
          <a:ln cap="flat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B2A7DC-8B1A-1896-8D68-8FDE75715526}"/>
                  </a:ext>
                </a:extLst>
              </p:cNvPr>
              <p:cNvSpPr txBox="1"/>
              <p:nvPr/>
            </p:nvSpPr>
            <p:spPr>
              <a:xfrm>
                <a:off x="4672481" y="4872602"/>
                <a:ext cx="1692002" cy="957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60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sz="26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sz="260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GB" sz="2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GB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6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B2A7DC-8B1A-1896-8D68-8FDE75715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481" y="4872602"/>
                <a:ext cx="1692002" cy="957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BF24D-2635-0FDB-86FD-E5CF42D157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438299"/>
            <a:ext cx="10363196" cy="1187567"/>
          </a:xfrm>
        </p:spPr>
        <p:txBody>
          <a:bodyPr/>
          <a:lstStyle/>
          <a:p>
            <a:pPr lvl="0"/>
            <a:r>
              <a:rPr lang="en-US"/>
              <a:t>The TDCCWP Method</a:t>
            </a:r>
            <a:br>
              <a:rPr lang="en-US"/>
            </a:br>
            <a:r>
              <a:rPr lang="en-US" sz="2800"/>
              <a:t>Coupled Channels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1BBFD9-5392-94F8-BD3A-BF5AE4F0AEC4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914400" y="2150559"/>
                <a:ext cx="10363196" cy="3382658"/>
              </a:xfrm>
            </p:spPr>
            <p:txBody>
              <a:bodyPr/>
              <a:lstStyle/>
              <a:p>
                <a:pPr lvl="0"/>
                <a:r>
                  <a:rPr lang="en-US"/>
                  <a:t>Introduce energy levels</a:t>
                </a:r>
              </a:p>
              <a:p>
                <a:pPr lvl="0"/>
                <a:r>
                  <a:rPr lang="en-US"/>
                  <a:t>Divide Hamiltonian and wave-function into components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⟩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0−0</m:t>
                                </m:r>
                              </m:e>
                              <m:e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0−2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2−0</m:t>
                                </m:r>
                              </m:e>
                              <m:e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2−2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num>
                            <m:den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/>
              </a:p>
              <a:p>
                <a:pPr lvl="0"/>
                <a:r>
                  <a:rPr lang="en-US"/>
                  <a:t>Each component gives the interactions of the target’s energy levels with the wave-packet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1BBFD9-5392-94F8-BD3A-BF5AE4F0AEC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150559"/>
                <a:ext cx="10363196" cy="3382658"/>
              </a:xfrm>
              <a:blipFill>
                <a:blip r:embed="rId2"/>
                <a:stretch>
                  <a:fillRect l="-1059" t="-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C065B-76E2-3002-AA3D-FE0996BBE49B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7A3229-752A-4C50-A979-1217D6A0F838}" type="slidenum">
              <a:rPr/>
              <a:t>8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4" descr="A logo for a university&#10;&#10;AI-generated content may be incorrect.">
            <a:extLst>
              <a:ext uri="{FF2B5EF4-FFF2-40B4-BE49-F238E27FC236}">
                <a16:creationId xmlns:a16="http://schemas.microsoft.com/office/drawing/2014/main" id="{768EF071-2F02-EFD7-9B14-734D1012D9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4A0FB7-CD59-324D-C8DB-0DB50ED5ABF8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793662" y="386928"/>
                <a:ext cx="10066117" cy="1298448"/>
              </a:xfrm>
            </p:spPr>
            <p:txBody>
              <a:bodyPr anchor="b"/>
              <a:lstStyle/>
              <a:p>
                <a:pPr lvl="0"/>
                <a:r>
                  <a:rPr lang="en-US" sz="4100"/>
                  <a:t>The TDCCWP Method</a:t>
                </a:r>
                <a:br>
                  <a:rPr lang="en-US" sz="4100"/>
                </a:br>
                <a:r>
                  <a:rPr lang="en-US" sz="2800"/>
                  <a:t>Coupled Channels: Varying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/>
                  <a:t> for </a:t>
                </a:r>
                <a:r>
                  <a:rPr lang="en-US" sz="2800" baseline="30000"/>
                  <a:t>186</a:t>
                </a:r>
                <a:r>
                  <a:rPr lang="en-US" sz="2800"/>
                  <a:t>Os+n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4A0FB7-CD59-324D-C8DB-0DB50ED5ABF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93662" y="386928"/>
                <a:ext cx="10066117" cy="1298448"/>
              </a:xfrm>
              <a:blipFill>
                <a:blip r:embed="rId3"/>
                <a:stretch>
                  <a:fillRect l="-2180" b="-13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00FC3-5D7B-03CD-CE57-8394C103184F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793662" y="2051913"/>
                <a:ext cx="4530897" cy="3639449"/>
              </a:xfrm>
            </p:spPr>
            <p:txBody>
              <a:bodyPr anchor="ctr"/>
              <a:lstStyle/>
              <a:p>
                <a:pPr lvl="0"/>
                <a:r>
                  <a:rPr lang="en-US" dirty="0"/>
                  <a:t>Quadrupole deformation changes:</a:t>
                </a:r>
              </a:p>
              <a:p>
                <a:pPr lvl="1"/>
                <a:r>
                  <a:rPr lang="en-US" dirty="0"/>
                  <a:t>Depth</a:t>
                </a:r>
              </a:p>
              <a:p>
                <a:pPr lvl="0"/>
                <a:r>
                  <a:rPr lang="en-US" dirty="0"/>
                  <a:t>Coupling determined by deformation above monopole order</a:t>
                </a:r>
              </a:p>
              <a:p>
                <a:pPr lvl="0"/>
                <a:r>
                  <a:rPr lang="en-US" dirty="0"/>
                  <a:t>Only looking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here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=.202</m:t>
                    </m:r>
                  </m:oMath>
                </a14:m>
                <a:r>
                  <a:rPr lang="en-US" dirty="0"/>
                  <a:t> in model</a:t>
                </a:r>
              </a:p>
              <a:p>
                <a:pPr lvl="0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00FC3-5D7B-03CD-CE57-8394C103184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662" y="2051913"/>
                <a:ext cx="4530897" cy="3639449"/>
              </a:xfrm>
              <a:blipFill>
                <a:blip r:embed="rId4"/>
                <a:stretch>
                  <a:fillRect l="-2423" t="-7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1DF2298-11D5-3F3D-A6BD-3701F706FFE1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B2734D5-B39F-4CCE-A5F1-366382A86B19}" type="slidenum">
              <a: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9</a:t>
            </a:fld>
            <a:endParaRPr lang="en-U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pic>
        <p:nvPicPr>
          <p:cNvPr id="5" name="Picture 5" descr="A graph of a function&#10;&#10;AI-generated content may be incorrect.">
            <a:extLst>
              <a:ext uri="{FF2B5EF4-FFF2-40B4-BE49-F238E27FC236}">
                <a16:creationId xmlns:a16="http://schemas.microsoft.com/office/drawing/2014/main" id="{7731E75E-571D-C1C6-1CDD-9C477B7BB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193" y="2049563"/>
            <a:ext cx="6574398" cy="43144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logo for a university&#10;&#10;AI-generated content may be incorrect.">
            <a:extLst>
              <a:ext uri="{FF2B5EF4-FFF2-40B4-BE49-F238E27FC236}">
                <a16:creationId xmlns:a16="http://schemas.microsoft.com/office/drawing/2014/main" id="{FA9BD6EA-F836-7F43-B93C-5E86127FBB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5533" b="23786"/>
          <a:stretch>
            <a:fillRect/>
          </a:stretch>
        </p:blipFill>
        <p:spPr>
          <a:xfrm>
            <a:off x="0" y="6057899"/>
            <a:ext cx="2807966" cy="800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C30CE29-43EC-D799-8B19-52B00133FE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5228" y="212650"/>
            <a:ext cx="6038468" cy="2204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89f2bfe-66a9-4af7-8f65-0636c77fe25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26A3514EA5F44851D5C8A50D35D3B" ma:contentTypeVersion="15" ma:contentTypeDescription="Create a new document." ma:contentTypeScope="" ma:versionID="85b59e2c07b985156344ff0f57257bc3">
  <xsd:schema xmlns:xsd="http://www.w3.org/2001/XMLSchema" xmlns:xs="http://www.w3.org/2001/XMLSchema" xmlns:p="http://schemas.microsoft.com/office/2006/metadata/properties" xmlns:ns3="e89f2bfe-66a9-4af7-8f65-0636c77fe25c" xmlns:ns4="370040a2-f46d-42e2-a5fa-a1e4c6384d4b" targetNamespace="http://schemas.microsoft.com/office/2006/metadata/properties" ma:root="true" ma:fieldsID="a665320a88cdc2ff34f4d19f69d16400" ns3:_="" ns4:_="">
    <xsd:import namespace="e89f2bfe-66a9-4af7-8f65-0636c77fe25c"/>
    <xsd:import namespace="370040a2-f46d-42e2-a5fa-a1e4c6384d4b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SearchPropertie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f2bfe-66a9-4af7-8f65-0636c77fe25c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0040a2-f46d-42e2-a5fa-a1e4c6384d4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178654-6E8C-4E45-A98D-7EFE9606BC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1998DD-541E-4699-9F0A-F298AD2D6946}">
  <ds:schemaRefs>
    <ds:schemaRef ds:uri="370040a2-f46d-42e2-a5fa-a1e4c6384d4b"/>
    <ds:schemaRef ds:uri="e89f2bfe-66a9-4af7-8f65-0636c77fe25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063A17-4F57-4C29-88DF-AA8903A0CC95}">
  <ds:schemaRefs>
    <ds:schemaRef ds:uri="370040a2-f46d-42e2-a5fa-a1e4c6384d4b"/>
    <ds:schemaRef ds:uri="e89f2bfe-66a9-4af7-8f65-0636c77fe2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b902693-1074-40aa-9e21-d89446a2ebb5}" enabled="0" method="" siteId="{6b902693-1074-40aa-9e21-d89446a2eb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6533</TotalTime>
  <Words>880</Words>
  <Application>Microsoft Office PowerPoint</Application>
  <PresentationFormat>Widescreen</PresentationFormat>
  <Paragraphs>154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Cambria Math</vt:lpstr>
      <vt:lpstr>Courier New</vt:lpstr>
      <vt:lpstr>Office Theme</vt:lpstr>
      <vt:lpstr>Thermal Effects in the dynamic simulation of the neutron capture reaction in 186Os</vt:lpstr>
      <vt:lpstr>Introduction Structure</vt:lpstr>
      <vt:lpstr>Introduction Why Osmium?</vt:lpstr>
      <vt:lpstr>Introduction The Re-Os Clock</vt:lpstr>
      <vt:lpstr>The TDCCWP Method Static vs Dynamic Methods</vt:lpstr>
      <vt:lpstr>The TDCCWP Method Static vs Dynamic Methods</vt:lpstr>
      <vt:lpstr>The TDCCWP Method Nuclear Potential for 186Os+n </vt:lpstr>
      <vt:lpstr>The TDCCWP Method Coupled Channels</vt:lpstr>
      <vt:lpstr>The TDCCWP Method Coupled Channels: Varying β_2 for 186Os+n</vt:lpstr>
      <vt:lpstr>The TDCCWP Method Coupled Channels: Varying β_4 for (186Os+n) </vt:lpstr>
      <vt:lpstr>The TDCCWP Method Temperature Dependent Cross Sections for 186Os+n</vt:lpstr>
      <vt:lpstr>The TDCCWP Method Reaction Rates</vt:lpstr>
      <vt:lpstr>Results Temperature Dependent Cross Sections in 186Os+n</vt:lpstr>
      <vt:lpstr>Conclusion Future Ideas</vt:lpstr>
      <vt:lpstr>Conclusion Recap</vt:lpstr>
      <vt:lpstr>Backup Slides</vt:lpstr>
      <vt:lpstr>The TDCCWP Method Temperature Dependent Cross Sections for 186Os+n</vt:lpstr>
      <vt:lpstr>The TDCCWP Method Coupled Channels: Coupling Potentials</vt:lpstr>
      <vt:lpstr>The TDCCWP Method Coupled Channels: Same Level Potential</vt:lpstr>
      <vt:lpstr>The TDCCWP Method Absorption Potential</vt:lpstr>
      <vt:lpstr>The TDCCWP Method  Reflection Coefficients</vt:lpstr>
      <vt:lpstr>The TDCCWP Method  Transmission Coefficients</vt:lpstr>
      <vt:lpstr>The TDCCWP Method Temperature Dependent Cross Sections with Errorsbir</vt:lpstr>
      <vt:lpstr>Introduction Energy Levels for Os188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Nick Lightfoot</dc:creator>
  <cp:lastModifiedBy>Lightfoot, Nick A (PG/R - Maths &amp; Physics)</cp:lastModifiedBy>
  <cp:revision>23</cp:revision>
  <cp:lastPrinted>2026-01-21T00:01:07Z</cp:lastPrinted>
  <dcterms:created xsi:type="dcterms:W3CDTF">2025-02-17T17:11:52Z</dcterms:created>
  <dcterms:modified xsi:type="dcterms:W3CDTF">2026-04-14T17:34:38Z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0x010100A0F26A3514EA5F44851D5C8A50D35D3B</vt:lpwstr>
  </property>
</Properties>
</file>