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9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3" r:id="rId9"/>
    <p:sldId id="265" r:id="rId10"/>
    <p:sldId id="281" r:id="rId11"/>
    <p:sldId id="282" r:id="rId12"/>
    <p:sldId id="283" r:id="rId13"/>
    <p:sldId id="284" r:id="rId14"/>
    <p:sldId id="285" r:id="rId15"/>
    <p:sldId id="287" r:id="rId16"/>
    <p:sldId id="264" r:id="rId17"/>
    <p:sldId id="289" r:id="rId18"/>
    <p:sldId id="290" r:id="rId19"/>
    <p:sldId id="280" r:id="rId20"/>
    <p:sldId id="292" r:id="rId21"/>
    <p:sldId id="291" r:id="rId22"/>
    <p:sldId id="279" r:id="rId23"/>
    <p:sldId id="286" r:id="rId2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Hind" panose="02000000000000000000" pitchFamily="2" charset="0"/>
      <p:regular r:id="rId28"/>
      <p:bold r:id="rId29"/>
    </p:embeddedFont>
    <p:embeddedFont>
      <p:font typeface="Inter" panose="020B0604020202020204" charset="0"/>
      <p:regular r:id="rId30"/>
      <p:bold r:id="rId31"/>
      <p:italic r:id="rId32"/>
      <p:boldItalic r:id="rId33"/>
    </p:embeddedFont>
    <p:embeddedFont>
      <p:font typeface="Inter SemiBold" panose="020B0604020202020204" charset="0"/>
      <p:regular r:id="rId34"/>
      <p:bold r:id="rId35"/>
      <p:italic r:id="rId36"/>
      <p:boldItalic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DB"/>
    <a:srgbClr val="DC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F0AFF-9AD3-4D2D-A67B-65CEFA9AF494}" v="657" dt="2026-04-01T15:39:26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7" autoAdjust="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4404127ca6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4404127ca6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4A95CC5C-3C3C-EED8-5DE2-F21D948E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89CE0818-BE4C-8893-A6B5-870567E5C4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B31D2BCC-5BDA-D53F-A02D-CCB2FE370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65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FAD62B31-00F8-F201-D35C-9642188D2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352668E7-9D87-6938-8D68-2C39B8B6E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C74F6213-19D2-9E6A-862D-7598FDDCD6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9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975141C5-468D-AECC-97B6-2D7CFDC54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20708DA4-2DFC-3D8D-F539-030EC0FEC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5B69867B-461F-87E4-AD4B-0583EFBDC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08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9B03513D-BCE3-1A71-8648-D11468AB9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3156453A-2816-73B7-8645-F5FC56709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C5147A1B-1F1F-054D-C390-72F748995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12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00738FC9-36F9-901E-23B9-3E0E79E4D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69C74F16-4174-3842-6D0C-E3A1B54F1C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8786F892-1468-E916-3EDA-0F8715E0D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0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d09e93988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d09e93988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>
          <a:extLst>
            <a:ext uri="{FF2B5EF4-FFF2-40B4-BE49-F238E27FC236}">
              <a16:creationId xmlns:a16="http://schemas.microsoft.com/office/drawing/2014/main" id="{56CAECC5-9487-89A7-E543-C93A754B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d09e93988b_0_24:notes">
            <a:extLst>
              <a:ext uri="{FF2B5EF4-FFF2-40B4-BE49-F238E27FC236}">
                <a16:creationId xmlns:a16="http://schemas.microsoft.com/office/drawing/2014/main" id="{E9A405A5-FEBA-00F4-EB5D-A47DD6FBA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d09e93988b_0_24:notes">
            <a:extLst>
              <a:ext uri="{FF2B5EF4-FFF2-40B4-BE49-F238E27FC236}">
                <a16:creationId xmlns:a16="http://schemas.microsoft.com/office/drawing/2014/main" id="{7FF67DE9-1C77-9BFD-26C6-9D7B4ED2D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2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98F8CEF7-2CB5-5FA4-5C2B-057D3B3D8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89C80224-8C4D-492D-7431-0D764B6F2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FA1E9A8B-A27F-C274-0DAE-F1270236C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06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cea2523f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cea2523f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cea2523fb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cea2523fb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cfa5b7ac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cfa5b7ac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d09e9398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d09e9398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d09e9398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d09e9398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d09e9398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d09e9398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>
          <a:extLst>
            <a:ext uri="{FF2B5EF4-FFF2-40B4-BE49-F238E27FC236}">
              <a16:creationId xmlns:a16="http://schemas.microsoft.com/office/drawing/2014/main" id="{5B63E5FA-3BC7-B50B-2654-865636CB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d09e93988b_0_32:notes">
            <a:extLst>
              <a:ext uri="{FF2B5EF4-FFF2-40B4-BE49-F238E27FC236}">
                <a16:creationId xmlns:a16="http://schemas.microsoft.com/office/drawing/2014/main" id="{4230E844-CE47-3926-353D-7B340769B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d09e93988b_0_32:notes">
            <a:extLst>
              <a:ext uri="{FF2B5EF4-FFF2-40B4-BE49-F238E27FC236}">
                <a16:creationId xmlns:a16="http://schemas.microsoft.com/office/drawing/2014/main" id="{E2C268E6-DF0D-BCD8-FE25-C669E1C43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6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blue">
  <p:cSld name="TITLE_1">
    <p:bg>
      <p:bgPr>
        <a:solidFill>
          <a:srgbClr val="001E8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green">
  <p:cSld name="CUSTOM_11">
    <p:bg>
      <p:bgPr>
        <a:solidFill>
          <a:srgbClr val="14483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orange">
  <p:cSld name="CUSTOM_11_1">
    <p:bg>
      <p:bgPr>
        <a:solidFill>
          <a:srgbClr val="FD5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en">
  <p:cSld name="CUSTOM_11_1_1_1">
    <p:bg>
      <p:bgPr>
        <a:solidFill>
          <a:srgbClr val="78BF2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74" name="Google Shape;7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purpl">
  <p:cSld name="CUSTOM_11_1_1_1_1">
    <p:bg>
      <p:bgPr>
        <a:solidFill>
          <a:srgbClr val="3C003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warm grey">
  <p:cSld name="CUSTOM_11_1_1_1_1_1">
    <p:bg>
      <p:bgPr>
        <a:solidFill>
          <a:srgbClr val="A6A09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84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y">
  <p:cSld name="CUSTOM_11_1_1_1_1_1_1">
    <p:bg>
      <p:bgPr>
        <a:solidFill>
          <a:srgbClr val="E6E4DB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89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y">
  <p:cSld name="CUSTOM_11_1_1_1_1_1_1_1">
    <p:bg>
      <p:bgPr>
        <a:solidFill>
          <a:srgbClr val="E6E4DB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94" name="Google Shape;9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yellow">
  <p:cSld name="CUSTOM_11_1_1_1_1_1_1_1_3">
    <p:bg>
      <p:bgPr>
        <a:solidFill>
          <a:srgbClr val="FFD2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99" name="Google Shape;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orange">
  <p:cSld name="CUSTOM_11_1_1_1_1_1_1_1_3_1">
    <p:bg>
      <p:bgPr>
        <a:solidFill>
          <a:srgbClr val="FD5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warm grey">
  <p:cSld name="CUSTOM_11_1_1_1_1_1_1_1_3_1_1">
    <p:bg>
      <p:bgPr>
        <a:solidFill>
          <a:srgbClr val="A6A09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09" name="Google Shape;10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light green">
  <p:cSld name="TITLE_1_1_2">
    <p:bg>
      <p:bgPr>
        <a:solidFill>
          <a:srgbClr val="78BF2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en">
  <p:cSld name="CUSTOM_11_1_1_1_1_1_1_1_3_1_1_1">
    <p:bg>
      <p:bgPr>
        <a:solidFill>
          <a:srgbClr val="78BF2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14" name="Google Shape;11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purple">
  <p:cSld name="CUSTOM_11_1_1_1_1_1_1_1_3_1_1_1_1_1">
    <p:bg>
      <p:bgPr>
        <a:solidFill>
          <a:srgbClr val="3C003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19" name="Google Shape;119;p23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green">
  <p:cSld name="CUSTOM_11_1_1_1_1_1_1_1_3_1_1_1_1_1_1">
    <p:bg>
      <p:bgPr>
        <a:solidFill>
          <a:srgbClr val="14483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blue">
  <p:cSld name="CUSTOM_11_1_1_1_1_1_1_1_3_1_1_1_1_1_1_1">
    <p:bg>
      <p:bgPr>
        <a:solidFill>
          <a:srgbClr val="001E8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y">
  <p:cSld name="CUSTOM_11_1_1_1_1_1_1_1_2">
    <p:bg>
      <p:bgPr>
        <a:solidFill>
          <a:srgbClr val="E6E4DB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yellow">
  <p:cSld name="CUSTOM_11_1_1_1_1_1_1_1_1">
    <p:bg>
      <p:bgPr>
        <a:solidFill>
          <a:srgbClr val="FFD2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orange">
  <p:cSld name="CUSTOM_11_1_1_1_1_1_1_1_1_1_1">
    <p:bg>
      <p:bgPr>
        <a:solidFill>
          <a:srgbClr val="FD5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en">
  <p:cSld name="CUSTOM_11_1_1_1_1_1_1_1_1_1_1_1_2">
    <p:bg>
      <p:bgPr>
        <a:solidFill>
          <a:srgbClr val="78BF2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warm grey">
  <p:cSld name="CUSTOM_11_1_1_1_1_1_1_1_1_1_1_1_1">
    <p:bg>
      <p:bgPr>
        <a:solidFill>
          <a:srgbClr val="A6A09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dark blue">
  <p:cSld name="CUSTOM_11_1_1_1_1_1_1_1_1_1_1_1_1_1">
    <p:bg>
      <p:bgPr>
        <a:solidFill>
          <a:srgbClr val="001E8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green">
  <p:cSld name="TITLE_1_1_1">
    <p:bg>
      <p:bgPr>
        <a:solidFill>
          <a:srgbClr val="14483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purple">
  <p:cSld name="CUSTOM_11_1_1_1_1_1_1_1_1_1_1_1_1_1_1_1">
    <p:bg>
      <p:bgPr>
        <a:solidFill>
          <a:srgbClr val="3C003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blue">
  <p:cSld name="CUSTOM_2_1">
    <p:bg>
      <p:bgPr>
        <a:solidFill>
          <a:srgbClr val="001E8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green">
  <p:cSld name="CUSTOM_2_1_3">
    <p:bg>
      <p:bgPr>
        <a:solidFill>
          <a:srgbClr val="14483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light green">
  <p:cSld name="CUSTOM_2_1_2">
    <p:bg>
      <p:bgPr>
        <a:solidFill>
          <a:srgbClr val="78BF2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76" name="Google Shape;17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orange">
  <p:cSld name="CUSTOM_2_1_2_2">
    <p:bg>
      <p:bgPr>
        <a:solidFill>
          <a:srgbClr val="FD5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81" name="Google Shape;181;p37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yellow">
  <p:cSld name="CUSTOM_2_1_2_1">
    <p:bg>
      <p:bgPr>
        <a:solidFill>
          <a:srgbClr val="FFD2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8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86" name="Google Shape;18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purple">
  <p:cSld name="CUSTOM_2_1_1">
    <p:bg>
      <p:bgPr>
        <a:solidFill>
          <a:srgbClr val="3C003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9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91" name="Google Shape;191;p39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warm grey">
  <p:cSld name="CUSTOM_2_1_1_1">
    <p:bg>
      <p:bgPr>
        <a:solidFill>
          <a:srgbClr val="A6A09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40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96" name="Google Shape;19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en">
  <p:cSld name="CUSTOM_4">
    <p:bg>
      <p:bgPr>
        <a:solidFill>
          <a:srgbClr val="78BF2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6" name="Google Shape;206;p42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7" name="Google Shape;207;p42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08" name="Google Shape;20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orange">
  <p:cSld name="CUSTOM_4_1">
    <p:bg>
      <p:bgPr>
        <a:solidFill>
          <a:srgbClr val="FD5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43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3" name="Google Shape;213;p43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4" name="Google Shape;214;p43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15" name="Google Shape;215;p43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orange">
  <p:cSld name="TITLE_1_1_1_1">
    <p:bg>
      <p:bgPr>
        <a:solidFill>
          <a:srgbClr val="FD500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yellow">
  <p:cSld name="CUSTOM_4_1_3">
    <p:bg>
      <p:bgPr>
        <a:solidFill>
          <a:srgbClr val="FFD2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4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0" name="Google Shape;220;p44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1" name="Google Shape;221;p44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2" name="Google Shape;22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blue">
  <p:cSld name="CUSTOM_4_1_2_1">
    <p:bg>
      <p:bgPr>
        <a:solidFill>
          <a:srgbClr val="001E8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5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7" name="Google Shape;227;p45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8" name="Google Shape;228;p45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9" name="Google Shape;229;p4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purple">
  <p:cSld name="CUSTOM_4_1_2_1_1">
    <p:bg>
      <p:bgPr>
        <a:solidFill>
          <a:srgbClr val="3C003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4" name="Google Shape;234;p46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5" name="Google Shape;235;p46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36" name="Google Shape;236;p46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green">
  <p:cSld name="CUSTOM_4_1_2_1_1_1">
    <p:bg>
      <p:bgPr>
        <a:solidFill>
          <a:srgbClr val="14483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7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1" name="Google Shape;241;p47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2" name="Google Shape;242;p47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43" name="Google Shape;243;p47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y">
  <p:cSld name="CUSTOM_4_1_2_1_1_1_1_2">
    <p:bg>
      <p:bgPr>
        <a:solidFill>
          <a:srgbClr val="E6E4DB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5" name="Google Shape;255;p49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6" name="Google Shape;256;p49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57" name="Google Shape;257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warm grey">
  <p:cSld name="CUSTOM_6_2">
    <p:bg>
      <p:bgPr>
        <a:solidFill>
          <a:srgbClr val="A6A09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2" name="Google Shape;272;p51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51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51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8" name="Google Shape;278;p51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9" name="Google Shape;279;p51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80" name="Google Shape;28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orange">
  <p:cSld name="CUSTOM_6_1">
    <p:bg>
      <p:bgPr>
        <a:solidFill>
          <a:srgbClr val="FD500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SemiBold"/>
              <a:buNone/>
              <a:defRPr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52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0" name="Google Shape;290;p52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1" name="Google Shape;291;p52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2" name="Google Shape;292;p52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93" name="Google Shape;293;p52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light green">
  <p:cSld name="CUSTOM_6_1_1">
    <p:bg>
      <p:bgPr>
        <a:solidFill>
          <a:srgbClr val="78BF2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00" name="Google Shape;300;p53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53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2" name="Google Shape;302;p53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3" name="Google Shape;303;p53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04" name="Google Shape;304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3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yellow">
  <p:cSld name="CUSTOM_6_1_1_1">
    <p:bg>
      <p:bgPr>
        <a:solidFill>
          <a:srgbClr val="FFD20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54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10" name="Google Shape;310;p54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54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4" name="Google Shape;314;p54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5" name="Google Shape;315;p54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16" name="Google Shape;316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4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blue">
  <p:cSld name="CUSTOM_6_1_1_1_1">
    <p:bg>
      <p:bgPr>
        <a:solidFill>
          <a:srgbClr val="001E8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0" name="Google Shape;320;p55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2" name="Google Shape;322;p55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4" name="Google Shape;324;p55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55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6" name="Google Shape;326;p55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7" name="Google Shape;327;p55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28" name="Google Shape;328;p5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5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yellow">
  <p:cSld name="TITLE_1_1_1_1_1">
    <p:bg>
      <p:bgPr>
        <a:solidFill>
          <a:srgbClr val="FFD2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purple">
  <p:cSld name="CUSTOM_6_1_1_1_1_1">
    <p:bg>
      <p:bgPr>
        <a:solidFill>
          <a:srgbClr val="3C003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2" name="Google Shape;332;p56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56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4" name="Google Shape;334;p56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56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6" name="Google Shape;336;p56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56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8" name="Google Shape;338;p56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9" name="Google Shape;339;p56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40" name="Google Shape;340;p56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6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green">
  <p:cSld name="CUSTOM_6_1_1_1_1_1_1">
    <p:bg>
      <p:bgPr>
        <a:solidFill>
          <a:srgbClr val="144835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44" name="Google Shape;344;p57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57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57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50" name="Google Shape;350;p57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51" name="Google Shape;351;p57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52" name="Google Shape;352;p57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7"/>
          <p:cNvSpPr txBox="1">
            <a:spLocks noGrp="1"/>
          </p:cNvSpPr>
          <p:nvPr>
            <p:ph type="title"/>
          </p:nvPr>
        </p:nvSpPr>
        <p:spPr>
          <a:xfrm>
            <a:off x="289500" y="198875"/>
            <a:ext cx="6233400" cy="7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en">
  <p:cSld name="CUSTOM_7">
    <p:bg>
      <p:bgPr>
        <a:solidFill>
          <a:srgbClr val="78BF26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56" name="Google Shape;356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warm grey">
  <p:cSld name="CUSTOM_7_1">
    <p:bg>
      <p:bgPr>
        <a:solidFill>
          <a:srgbClr val="A6A09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9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y">
  <p:cSld name="CUSTOM_7_1_1">
    <p:bg>
      <p:bgPr>
        <a:solidFill>
          <a:srgbClr val="E6E4D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0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yellow">
  <p:cSld name="CUSTOM_7_1_1_1">
    <p:bg>
      <p:bgPr>
        <a:solidFill>
          <a:srgbClr val="FFD200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1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orange">
  <p:cSld name="CUSTOM_7_1_1_1_1_1">
    <p:bg>
      <p:bgPr>
        <a:solidFill>
          <a:srgbClr val="FD50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68" name="Google Shape;368;p62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purple">
  <p:cSld name="CUSTOM_7_1_1_1_1_1_1">
    <p:bg>
      <p:bgPr>
        <a:solidFill>
          <a:srgbClr val="3C003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63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3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dark green">
  <p:cSld name="CUSTOM_7_1_1_1_1_1_1_1">
    <p:bg>
      <p:bgPr>
        <a:solidFill>
          <a:srgbClr val="144835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4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4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orange">
  <p:cSld name="CUSTOM_8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4" name="Google Shape;384;p66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66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86" name="Google Shape;386;p66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66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66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389" name="Google Shape;389;p66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66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66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66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6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6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66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purple">
  <p:cSld name="TITLE_1_1_1_1_1_1">
    <p:bg>
      <p:bgPr>
        <a:solidFill>
          <a:srgbClr val="3C003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warm grey">
  <p:cSld name="CUSTOM_8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17" name="Google Shape;417;p68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68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19" name="Google Shape;419;p68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0" name="Google Shape;420;p68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68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25" name="Google Shape;425;p68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68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68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8" name="Google Shape;42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8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8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8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blue">
  <p:cSld name="CUSTOM_8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" name="Google Shape;434;p69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5" name="Google Shape;435;p69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69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8" name="Google Shape;438;p69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69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40" name="Google Shape;440;p69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41" name="Google Shape;441;p69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69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43" name="Google Shape;443;p69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69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69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69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9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9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p69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purple">
  <p:cSld name="CUSTOM_8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0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2" name="Google Shape;452;p70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3" name="Google Shape;453;p70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70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70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58" name="Google Shape;458;p70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9" name="Google Shape;459;p70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70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61" name="Google Shape;461;p70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70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70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Google Shape;464;p70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70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70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7" name="Google Shape;467;p70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green">
  <p:cSld name="CUSTOM_8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1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0" name="Google Shape;470;p71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71" name="Google Shape;471;p71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71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73" name="Google Shape;473;p71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74" name="Google Shape;474;p71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71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76" name="Google Shape;476;p71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77" name="Google Shape;477;p71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71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79" name="Google Shape;479;p71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0" name="Google Shape;480;p71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71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71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71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1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5" name="Google Shape;485;p71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light green">
  <p:cSld name="CUSTOM_8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2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8" name="Google Shape;488;p72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89" name="Google Shape;489;p72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72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91" name="Google Shape;491;p72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92" name="Google Shape;492;p72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72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94" name="Google Shape;494;p72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95" name="Google Shape;495;p72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72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97" name="Google Shape;497;p72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72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72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0" name="Google Shape;50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2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72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72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green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3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6" name="Google Shape;506;p73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7" name="Google Shape;507;p73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73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9" name="Google Shape;509;p73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0" name="Google Shape;510;p73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light green">
  <p:cSld name="CUSTOM_9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4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3" name="Google Shape;513;p74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4" name="Google Shape;514;p74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74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6" name="Google Shape;516;p74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7" name="Google Shape;51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warm grey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5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75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1" name="Google Shape;521;p75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75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3" name="Google Shape;523;p75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24" name="Google Shape;52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purple">
  <p:cSld name="CUSTOM_9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78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42" name="Google Shape;542;p78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78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44" name="Google Shape;544;p78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45" name="Google Shape;545;p78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blue">
  <p:cSld name="CUSTOM_9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8" name="Google Shape;548;p79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49" name="Google Shape;549;p79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79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51" name="Google Shape;551;p79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2" name="Google Shape;552;p79"/>
          <p:cNvPicPr preferRelativeResize="0"/>
          <p:nvPr/>
        </p:nvPicPr>
        <p:blipFill rotWithShape="1">
          <a:blip r:embed="rId3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warm grey">
  <p:cSld name="TITLE_1_1_1_1_1_1_1">
    <p:bg>
      <p:bgPr>
        <a:solidFill>
          <a:srgbClr val="A6A09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y">
  <p:cSld name="CUSTOM_10_1">
    <p:bg>
      <p:bgPr>
        <a:solidFill>
          <a:srgbClr val="E6E4DB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0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5" name="Google Shape;555;p80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56" name="Google Shape;556;p80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yellow">
  <p:cSld name="CUSTOM_10_1_1">
    <p:bg>
      <p:bgPr>
        <a:solidFill>
          <a:srgbClr val="FFD200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9" name="Google Shape;559;p81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0" name="Google Shape;560;p81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orange">
  <p:cSld name="CUSTOM_10_1_1_1">
    <p:bg>
      <p:bgPr>
        <a:solidFill>
          <a:srgbClr val="FD5000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2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3" name="Google Shape;563;p82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4" name="Google Shape;564;p82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en">
  <p:cSld name="CUSTOM_10_1_1_1_1_1">
    <p:bg>
      <p:bgPr>
        <a:solidFill>
          <a:srgbClr val="78BF26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3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7" name="Google Shape;567;p83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8" name="Google Shape;568;p83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warm grey">
  <p:cSld name="CUSTOM_10_1_1_1_1_1_2">
    <p:bg>
      <p:bgPr>
        <a:solidFill>
          <a:srgbClr val="A6A09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4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71" name="Google Shape;571;p84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2" name="Google Shape;572;p84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blue">
  <p:cSld name="CUSTOM_10_1_1_1_1_1_1">
    <p:bg>
      <p:bgPr>
        <a:solidFill>
          <a:srgbClr val="001E8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5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75" name="Google Shape;575;p85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6" name="Google Shape;576;p85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green">
  <p:cSld name="CUSTOM_10_1_1_1_1_1_1_1_1">
    <p:bg>
      <p:bgPr>
        <a:solidFill>
          <a:srgbClr val="144835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83" name="Google Shape;583;p87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4" name="Google Shape;584;p87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light grey">
  <p:cSld name="CUSTOM_13">
    <p:bg>
      <p:bgPr>
        <a:solidFill>
          <a:srgbClr val="E6E4DB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8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87" name="Google Shape;587;p88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8" name="Google Shape;588;p88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9" name="Google Shape;589;p88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yellow">
  <p:cSld name="CUSTOM_13_1">
    <p:bg>
      <p:bgPr>
        <a:solidFill>
          <a:schemeClr val="accent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9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92" name="Google Shape;592;p89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3" name="Google Shape;593;p89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4" name="Google Shape;594;p89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orange">
  <p:cSld name="CUSTOM_13_1_1">
    <p:bg>
      <p:bgPr>
        <a:solidFill>
          <a:schemeClr val="accent1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0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97" name="Google Shape;597;p90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8" name="Google Shape;598;p90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9" name="Google Shape;599;p90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full page background image">
  <p:cSld name="TITLE_1_1_1_1_1_1_1_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ctrTitle" idx="3"/>
          </p:nvPr>
        </p:nvSpPr>
        <p:spPr>
          <a:xfrm>
            <a:off x="311700" y="1263875"/>
            <a:ext cx="4555500" cy="3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stone">
  <p:cSld name="CUSTOM_13_1_1_1_1">
    <p:bg>
      <p:bgPr>
        <a:solidFill>
          <a:srgbClr val="A6A09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2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607" name="Google Shape;607;p92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08" name="Google Shape;608;p92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09" name="Google Shape;609;p92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dark blue">
  <p:cSld name="CUSTOM_13_1_1_1_1_1">
    <p:bg>
      <p:bgPr>
        <a:solidFill>
          <a:schemeClr val="accent5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3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612" name="Google Shape;612;p93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3" name="Google Shape;613;p93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4" name="Google Shape;614;p93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plum">
  <p:cSld name="CUSTOM_13_1_1_1_1_1_1">
    <p:bg>
      <p:bgPr>
        <a:solidFill>
          <a:schemeClr val="accent6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4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617" name="Google Shape;617;p94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8" name="Google Shape;618;p94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9" name="Google Shape;619;p94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. Statement and two images, dark green">
  <p:cSld name="CUSTOM_13_1_1_1_1_1_1_1">
    <p:bg>
      <p:bgPr>
        <a:solidFill>
          <a:srgbClr val="144835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5"/>
          <p:cNvSpPr>
            <a:spLocks noGrp="1"/>
          </p:cNvSpPr>
          <p:nvPr>
            <p:ph type="pic" idx="2"/>
          </p:nvPr>
        </p:nvSpPr>
        <p:spPr>
          <a:xfrm>
            <a:off x="807400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622" name="Google Shape;622;p95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8543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23" name="Google Shape;623;p95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24" name="Google Shape;624;p95"/>
          <p:cNvSpPr>
            <a:spLocks noGrp="1"/>
          </p:cNvSpPr>
          <p:nvPr>
            <p:ph type="pic" idx="4"/>
          </p:nvPr>
        </p:nvSpPr>
        <p:spPr>
          <a:xfrm>
            <a:off x="4759075" y="1617150"/>
            <a:ext cx="3577500" cy="21876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light green">
  <p:cSld name="CUSTOM_14">
    <p:bg>
      <p:bgPr>
        <a:solidFill>
          <a:schemeClr val="accent3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6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7" name="Google Shape;627;p96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28" name="Google Shape;628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96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30" name="Google Shape;630;p96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yellow">
  <p:cSld name="CUSTOM_14_1">
    <p:bg>
      <p:bgPr>
        <a:solidFill>
          <a:schemeClr val="accen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7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97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34" name="Google Shape;634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97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36" name="Google Shape;636;p97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light grey">
  <p:cSld name="CUSTOM_14_1_1_1">
    <p:bg>
      <p:bgPr>
        <a:solidFill>
          <a:srgbClr val="E6E4DB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9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5" name="Google Shape;645;p99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46" name="Google Shape;646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9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48" name="Google Shape;648;p99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stone">
  <p:cSld name="CUSTOM_14_1_1_1_1">
    <p:bg>
      <p:bgPr>
        <a:solidFill>
          <a:srgbClr val="A6A09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0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1" name="Google Shape;651;p100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52" name="Google Shape;652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00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54" name="Google Shape;654;p100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dark blue">
  <p:cSld name="CUSTOM_14_1_1_1_1_1">
    <p:bg>
      <p:bgPr>
        <a:solidFill>
          <a:schemeClr val="accent5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1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7" name="Google Shape;657;p101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58" name="Google Shape;658;p101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01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60" name="Google Shape;660;p101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plum">
  <p:cSld name="CUSTOM_14_1_1_1_1_1_1">
    <p:bg>
      <p:bgPr>
        <a:solidFill>
          <a:schemeClr val="accent6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2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3" name="Google Shape;663;p102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64" name="Google Shape;664;p102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02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66" name="Google Shape;666;p102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blue">
  <p:cSld name="CUSTOM_12">
    <p:bg>
      <p:bgPr>
        <a:solidFill>
          <a:srgbClr val="001E8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. Text left hand side, two images, dark green">
  <p:cSld name="CUSTOM_14_1_1_1_1_1_1_1">
    <p:bg>
      <p:bgPr>
        <a:solidFill>
          <a:srgbClr val="144835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3"/>
          <p:cNvSpPr txBox="1">
            <a:spLocks noGrp="1"/>
          </p:cNvSpPr>
          <p:nvPr>
            <p:ph type="title"/>
          </p:nvPr>
        </p:nvSpPr>
        <p:spPr>
          <a:xfrm>
            <a:off x="412233" y="7093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103"/>
          <p:cNvSpPr txBox="1">
            <a:spLocks noGrp="1"/>
          </p:cNvSpPr>
          <p:nvPr>
            <p:ph type="body" idx="1"/>
          </p:nvPr>
        </p:nvSpPr>
        <p:spPr>
          <a:xfrm>
            <a:off x="412233" y="21108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103"/>
          <p:cNvSpPr>
            <a:spLocks noGrp="1"/>
          </p:cNvSpPr>
          <p:nvPr>
            <p:ph type="pic" idx="2"/>
          </p:nvPr>
        </p:nvSpPr>
        <p:spPr>
          <a:xfrm>
            <a:off x="5936043" y="12054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671" name="Google Shape;671;p103"/>
          <p:cNvSpPr>
            <a:spLocks noGrp="1"/>
          </p:cNvSpPr>
          <p:nvPr>
            <p:ph type="pic" idx="3"/>
          </p:nvPr>
        </p:nvSpPr>
        <p:spPr>
          <a:xfrm>
            <a:off x="5936043" y="3080875"/>
            <a:ext cx="2910900" cy="16659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672" name="Google Shape;672;p103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blue">
  <p:cSld name="BLANK_2">
    <p:bg>
      <p:bgPr>
        <a:solidFill>
          <a:srgbClr val="001E8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4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75" name="Google Shape;675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6" name="Google Shape;676;p104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orange">
  <p:cSld name="BLANK_2_1">
    <p:bg>
      <p:bgPr>
        <a:solidFill>
          <a:srgbClr val="FD5000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9" name="Google Shape;679;p105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680" name="Google Shape;680;p105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yellow">
  <p:cSld name="BLANK_1">
    <p:bg>
      <p:bgPr>
        <a:solidFill>
          <a:srgbClr val="FFD200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6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83" name="Google Shape;683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4" name="Google Shape;684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blue">
  <p:cSld name="BLANK_1_1_2">
    <p:bg>
      <p:bgPr>
        <a:solidFill>
          <a:schemeClr val="accent4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8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91" name="Google Shape;691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2" name="Google Shape;692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green">
  <p:cSld name="BLANK_1_1_1">
    <p:bg>
      <p:bgPr>
        <a:solidFill>
          <a:srgbClr val="144835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5" name="Google Shape;695;p109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696" name="Google Shape;696;p109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purple">
  <p:cSld name="BLANK_1_1_1_1">
    <p:bg>
      <p:bgPr>
        <a:solidFill>
          <a:srgbClr val="3C0032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9" name="Google Shape;699;p110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700" name="Google Shape;700;p110"/>
          <p:cNvPicPr preferRelativeResize="0"/>
          <p:nvPr/>
        </p:nvPicPr>
        <p:blipFill rotWithShape="1">
          <a:blip r:embed="rId2">
            <a:alphaModFix/>
          </a:blip>
          <a:srcRect l="-1722" t="-5350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">
    <p:bg>
      <p:bgPr>
        <a:solidFill>
          <a:srgbClr val="A6A091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1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03" name="Google Shape;703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4" name="Google Shape;704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_1">
    <p:bg>
      <p:bgPr>
        <a:solidFill>
          <a:srgbClr val="E6E4DB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2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07" name="Google Shape;707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8" name="Google Shape;708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5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  <p:sldLayoutId id="2147483710" r:id="rId58"/>
    <p:sldLayoutId id="2147483712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4" r:id="rId68"/>
    <p:sldLayoutId id="2147483725" r:id="rId69"/>
    <p:sldLayoutId id="2147483726" r:id="rId70"/>
    <p:sldLayoutId id="2147483727" r:id="rId71"/>
    <p:sldLayoutId id="2147483728" r:id="rId72"/>
    <p:sldLayoutId id="2147483729" r:id="rId73"/>
    <p:sldLayoutId id="2147483730" r:id="rId74"/>
    <p:sldLayoutId id="2147483731" r:id="rId75"/>
    <p:sldLayoutId id="2147483733" r:id="rId76"/>
    <p:sldLayoutId id="2147483734" r:id="rId77"/>
    <p:sldLayoutId id="2147483735" r:id="rId78"/>
    <p:sldLayoutId id="2147483736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2" r:id="rId93"/>
    <p:sldLayoutId id="2147483754" r:id="rId94"/>
    <p:sldLayoutId id="2147483755" r:id="rId95"/>
    <p:sldLayoutId id="2147483756" r:id="rId96"/>
    <p:sldLayoutId id="2147483757" r:id="rId97"/>
    <p:sldLayoutId id="2147483758" r:id="rId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3"/>
          <p:cNvSpPr txBox="1">
            <a:spLocks noGrp="1"/>
          </p:cNvSpPr>
          <p:nvPr>
            <p:ph type="title"/>
          </p:nvPr>
        </p:nvSpPr>
        <p:spPr>
          <a:xfrm>
            <a:off x="370225" y="3840225"/>
            <a:ext cx="4694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J. Fuller, D.G. Jenkins, C.D. Murphy</a:t>
            </a:r>
            <a:br>
              <a:rPr lang="en-GB" sz="1800" b="1" dirty="0"/>
            </a:br>
            <a:br>
              <a:rPr lang="en-GB" sz="1800" b="1" dirty="0"/>
            </a:br>
            <a:br>
              <a:rPr lang="en-GB" sz="1800" b="1" dirty="0"/>
            </a:br>
            <a:r>
              <a:rPr lang="en-GB" sz="1000" b="1" dirty="0"/>
              <a:t>UK Ministry of Defence © Crown owned copyright 2026/AWE</a:t>
            </a:r>
            <a:endParaRPr sz="1800" b="1" dirty="0"/>
          </a:p>
        </p:txBody>
      </p:sp>
      <p:sp>
        <p:nvSpPr>
          <p:cNvPr id="714" name="Google Shape;714;p113"/>
          <p:cNvSpPr txBox="1">
            <a:spLocks noGrp="1"/>
          </p:cNvSpPr>
          <p:nvPr>
            <p:ph type="ctrTitle" idx="2"/>
          </p:nvPr>
        </p:nvSpPr>
        <p:spPr>
          <a:xfrm>
            <a:off x="370225" y="768525"/>
            <a:ext cx="72585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A Novel Approach to Observing Nuclear Excitation by Electron Capture (NEEC)</a:t>
            </a:r>
            <a:endParaRPr sz="5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86B8F-C152-56F3-105D-1C589933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585" y="4583238"/>
            <a:ext cx="2898321" cy="429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21B9A192-0D02-06DE-3165-21E9F11A2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6B5336-379E-DE70-050D-3A76303ED982}"/>
              </a:ext>
            </a:extLst>
          </p:cNvPr>
          <p:cNvCxnSpPr>
            <a:cxnSpLocks/>
          </p:cNvCxnSpPr>
          <p:nvPr/>
        </p:nvCxnSpPr>
        <p:spPr>
          <a:xfrm>
            <a:off x="1197428" y="4275365"/>
            <a:ext cx="2721429" cy="6966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3CF5CD71-49D0-5E98-BD44-C63BABF89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2144BB-BA2B-6D8F-1A16-0499CEA2F926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C56667-3DBD-86D7-A501-3A0FFB5B5EA1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5EC0B0-ABCC-34FA-2944-2B0E8C8253D4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195AC-7951-370A-5097-5B6F72A78F26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A90CAC-D14F-F9AA-2F8B-76F67F7ED0E0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F1D8847-757B-05FE-247B-EB860584D432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23530BD-8430-ADA3-A688-D911418AF627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270286-04D3-CD32-291C-A5F85F545339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06F3F5-AD9D-94B9-BB75-C6B5F68E6BE0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7EEC80-71CC-C425-B545-C282BB18D031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6A9FE49-CFE4-3A8D-D3C0-E8D100107DB8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A2AAEC-73A0-EFB0-92C7-F8F4BD369FD1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7900D7-65EC-C72A-4E34-1DF8B0F5D0B2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5FF46F-1B53-CC07-B383-C1E70527A62E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C2211B-3249-9732-9958-1B3D342B5E84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EED43-1E8B-6767-90AA-98FD3686B6DC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E9E01D-16DE-9901-3527-B95080C61FED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D92548-8807-0FC7-31F6-AB4192F79CE9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B01E1-665F-459D-0633-33EFEE6707E8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BBA4317-BD74-C0B1-11AE-2FD4AE6827E3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71499C-A4D2-5A39-8490-B3A50FEE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86" y="3357018"/>
            <a:ext cx="3282043" cy="163551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57BB6A-3485-8E4D-200C-2F55B9E443EF}"/>
              </a:ext>
            </a:extLst>
          </p:cNvPr>
          <p:cNvCxnSpPr>
            <a:cxnSpLocks/>
          </p:cNvCxnSpPr>
          <p:nvPr/>
        </p:nvCxnSpPr>
        <p:spPr>
          <a:xfrm flipV="1">
            <a:off x="1183821" y="1412421"/>
            <a:ext cx="2759529" cy="26778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DF7DB26-11BF-BBDF-D619-40BD027C8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791" y="1400992"/>
            <a:ext cx="3252109" cy="195126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68D7BC-C12A-25D0-5505-F4D5534E183E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9ED5C0-C6A9-796B-5867-5730350F774A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1CD8B82-3494-231C-637C-D93CF3614569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FE7347-AAFD-20D0-A9F0-E0323C47CDB0}"/>
              </a:ext>
            </a:extLst>
          </p:cNvPr>
          <p:cNvCxnSpPr>
            <a:endCxn id="40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8;p1">
            <a:extLst>
              <a:ext uri="{FF2B5EF4-FFF2-40B4-BE49-F238E27FC236}">
                <a16:creationId xmlns:a16="http://schemas.microsoft.com/office/drawing/2014/main" id="{232E1E73-3604-B33E-0F0E-E8B044BE1284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56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9D7C7C49-CCF1-D298-E768-2880A283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43EC05-8C9A-C300-5CB3-57AC9BEA99F4}"/>
              </a:ext>
            </a:extLst>
          </p:cNvPr>
          <p:cNvCxnSpPr>
            <a:cxnSpLocks/>
          </p:cNvCxnSpPr>
          <p:nvPr/>
        </p:nvCxnSpPr>
        <p:spPr>
          <a:xfrm>
            <a:off x="1197428" y="4275365"/>
            <a:ext cx="2721429" cy="6966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C23197-B08F-0B5E-813E-59961100BB9E}"/>
              </a:ext>
            </a:extLst>
          </p:cNvPr>
          <p:cNvCxnSpPr>
            <a:cxnSpLocks/>
          </p:cNvCxnSpPr>
          <p:nvPr/>
        </p:nvCxnSpPr>
        <p:spPr>
          <a:xfrm flipV="1">
            <a:off x="1183821" y="1412421"/>
            <a:ext cx="2759529" cy="26778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5973C9CA-F465-5B67-BF7B-3B8FEBD5CB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C2421E-3354-F802-DF93-1975830199BC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6E57D99-A8F0-F8E3-723B-814F9659E906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55809B-DEF5-9ACA-D77C-E40ECBB4A14D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D2511E-BD6B-9B61-E184-F2AF6082606E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E11EEE0-D09F-65C7-19C1-7AD4F9B0A576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0630829-C95F-713C-ACE7-E2CA0F5351FC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97C4BC3-2DD0-A1D3-DAB1-39237908B2D3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1E0AA42-EC20-6324-B22D-927FFB8E32A6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306CEC-64AB-A544-59D3-388A925A3557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4B500D-2202-0569-2975-7797E8CC3D36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96B9E0-0210-92B0-2C9D-AB3151B07243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06174-3D5E-38EC-5C60-4AC9047EB5DE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34084-3B17-6A8D-649E-7587BCEDDC44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F26760-1EED-5891-900D-B2B475B13B12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A9551A-C18C-37BF-30CC-2C7B4E0E1B5F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5EEA414-5C92-C228-81C3-7380044255FC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843313-F7DA-FA0A-A651-5009D71D0974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AB81B1-8C1F-D65F-D473-6505851C121B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F1CFEC-6F5F-BEB8-DF93-760EFE520052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43A66EA-4239-C1A3-8C15-58FE043B3375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215F3B0-C177-99FF-1B1C-2480F105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86" y="3357018"/>
            <a:ext cx="3282043" cy="1635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30CC31-515C-4CB2-7F3E-5A0D6920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49" y="1403031"/>
            <a:ext cx="3282164" cy="187356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FD2189-75FF-BCD9-D80E-1976CBC9BB55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27AF42-B2B2-737E-31AC-21177B2F3DF9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E7312EB-7FE9-6A36-7753-429DE1BEA2DE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1AFFB4-EB52-05F6-FAB8-DEAD2D6E4896}"/>
              </a:ext>
            </a:extLst>
          </p:cNvPr>
          <p:cNvCxnSpPr>
            <a:endCxn id="29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8;p1">
            <a:extLst>
              <a:ext uri="{FF2B5EF4-FFF2-40B4-BE49-F238E27FC236}">
                <a16:creationId xmlns:a16="http://schemas.microsoft.com/office/drawing/2014/main" id="{313976D5-14A8-8628-C9DF-8F8AFFCC2BC3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592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E871FEB6-E9A4-C31A-0807-91E23B060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D0A524F0-88A7-B1C2-8B0A-F9DB5FDBF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969712-F112-3B03-68B4-F476E0116F60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71F264-0D72-FC25-8985-2D81A1B55672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2EC79C-347D-2759-FDA7-355B36B7311C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007E28-7A21-E07E-843C-AB87F76CFA7E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06138D-264A-DB44-EBD5-B4BE08A94950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B1A693F-92FB-C22F-E198-2AB52B393C97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415455-0F33-A1E7-10E2-15A44AAD56C4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7036C36-1402-9427-5B11-533886CEF715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BE1F2D-411C-F50D-7DD1-ACD46DBDFE04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EB21F-58FC-1D71-1EBA-40A3D19C9FC5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575B01-2D3B-8112-90B4-9E46EE681DEF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D36263-DFB2-06B2-9C74-B8F1402F55BF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518E91-9014-EF44-246F-62376E1A2684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4D4048-1F05-9F20-C0EC-70EE023563CC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25DA80-6B5A-6742-9474-19ECF4AC5A73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4BACD2-A8E2-45C3-7FCA-6508193CE3F7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9A82CF4-8136-9F93-9D18-1EEBFE365484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CA2ED-DA62-3F92-9C83-3250502F0C70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C081CD-73F0-8B2D-1A81-44FFA5987D03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627F35-5621-3D09-ECD0-4341C07DDC0B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C72015-C394-F134-944C-734BC0EF70F6}"/>
              </a:ext>
            </a:extLst>
          </p:cNvPr>
          <p:cNvCxnSpPr>
            <a:cxnSpLocks/>
          </p:cNvCxnSpPr>
          <p:nvPr/>
        </p:nvCxnSpPr>
        <p:spPr>
          <a:xfrm flipV="1">
            <a:off x="1270000" y="1409700"/>
            <a:ext cx="2159000" cy="18859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3ED9872-A311-3BB2-E573-3F480628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0" y="1381125"/>
            <a:ext cx="3187700" cy="15938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6F3ADC-23A5-CF08-6798-41D58FCCEC2F}"/>
              </a:ext>
            </a:extLst>
          </p:cNvPr>
          <p:cNvCxnSpPr>
            <a:cxnSpLocks/>
          </p:cNvCxnSpPr>
          <p:nvPr/>
        </p:nvCxnSpPr>
        <p:spPr>
          <a:xfrm>
            <a:off x="1250950" y="3314700"/>
            <a:ext cx="2197100" cy="1155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239E916-D548-42E0-9860-598104AA5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50" y="2980512"/>
            <a:ext cx="3187700" cy="152411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FC5AEB-7BBE-DB24-887F-D6EDE245B26A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84CAF2-9DAC-C706-60F4-09672B696B00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FC321F7-B90E-0B87-43CE-32D2E9CED269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46C599-9499-C3C6-6AFD-6207C461248E}"/>
              </a:ext>
            </a:extLst>
          </p:cNvPr>
          <p:cNvCxnSpPr>
            <a:endCxn id="38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8;p1">
            <a:extLst>
              <a:ext uri="{FF2B5EF4-FFF2-40B4-BE49-F238E27FC236}">
                <a16:creationId xmlns:a16="http://schemas.microsoft.com/office/drawing/2014/main" id="{BC61061D-D024-02DA-B0F5-ECD3A6A726A7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1520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5D603BDE-B172-3719-44F8-F070A4DF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CA48DB93-5C2A-473A-6EC5-A7AD71C5BE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E4207B-7F8C-1ABC-9A8B-FC8E23B135A4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3D3E7CC-5E29-7815-2A11-92CC872DDA32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B4F1FA-BAF5-27B6-AD7F-236E405FC2BB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87D7C7-2ED9-E7D8-1A02-62BE7CC31157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978887-64AC-1EDA-E283-EDB7BFD15A7D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87B8970-DFAF-A659-BD8C-F3F926E6E422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5A50D0-3DA9-7FA9-2695-E1321E97EF00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F2D2BC-100F-1ECD-67F1-57A3A2DD2D70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C254D1-D781-2A3F-82C2-EFC7B209D4B0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F616FA-9DA3-B796-0BE5-A6F85F30AA38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B04C987-9672-6F09-C904-921039D8DE5C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0051E3-5B4C-DE9F-E869-5650ABCA0A9B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FBECF4-9E9E-8250-58B9-AB0CCF76C265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A39BE1-5641-DDDF-F4A2-7815DFC30E6C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9F85D0-8727-3843-DB54-443F38273ADC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FE7E14B-1265-D5A4-B514-73FB75EF3C5C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AE750D-7DA2-2EDF-350E-B5147203E937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C5830C-2078-02F6-ED6E-4F3706D604D5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37119E-060C-65FF-946E-BE0387CE6F9A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90736C5-DDBE-E2FF-F8DD-F7BF53765EA5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878D60-F345-6E28-6B9B-D3A54174B7B9}"/>
              </a:ext>
            </a:extLst>
          </p:cNvPr>
          <p:cNvCxnSpPr>
            <a:cxnSpLocks/>
          </p:cNvCxnSpPr>
          <p:nvPr/>
        </p:nvCxnSpPr>
        <p:spPr>
          <a:xfrm flipV="1">
            <a:off x="1257300" y="1409700"/>
            <a:ext cx="2171700" cy="1905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263602C-68D7-829C-4872-DDE77FB93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0" y="1381125"/>
            <a:ext cx="3187700" cy="15938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2485B9-0195-8D1E-C779-3C0C0307C321}"/>
              </a:ext>
            </a:extLst>
          </p:cNvPr>
          <p:cNvCxnSpPr>
            <a:cxnSpLocks/>
          </p:cNvCxnSpPr>
          <p:nvPr/>
        </p:nvCxnSpPr>
        <p:spPr>
          <a:xfrm>
            <a:off x="1250950" y="3314700"/>
            <a:ext cx="2178050" cy="1143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EA5E703-B898-E966-0642-B7F6F5C4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50" y="2957652"/>
            <a:ext cx="3187700" cy="152411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88BA57B-6962-778D-4187-145FA657271C}"/>
              </a:ext>
            </a:extLst>
          </p:cNvPr>
          <p:cNvSpPr/>
          <p:nvPr/>
        </p:nvSpPr>
        <p:spPr>
          <a:xfrm>
            <a:off x="5226050" y="1860550"/>
            <a:ext cx="438150" cy="1022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3165BD-C124-D8B8-80A8-AFFF776C4386}"/>
              </a:ext>
            </a:extLst>
          </p:cNvPr>
          <p:cNvSpPr txBox="1"/>
          <p:nvPr/>
        </p:nvSpPr>
        <p:spPr>
          <a:xfrm>
            <a:off x="894289" y="2280892"/>
            <a:ext cx="1406247" cy="28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32</a:t>
            </a:r>
            <a:r>
              <a:rPr lang="en-GB" b="1" baseline="30000" dirty="0"/>
              <a:t>+</a:t>
            </a:r>
            <a:endParaRPr lang="en-GB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EB4732-2825-2C87-BA3A-7357EF7BCABF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57A657-9261-C06A-333E-22EB69D43AFC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6C8ED71-19F6-A5DC-C31C-4A2FCB6EE1B2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EF9696-7321-6B24-09D1-AC87EF6143DA}"/>
              </a:ext>
            </a:extLst>
          </p:cNvPr>
          <p:cNvCxnSpPr>
            <a:endCxn id="31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8;p1">
            <a:extLst>
              <a:ext uri="{FF2B5EF4-FFF2-40B4-BE49-F238E27FC236}">
                <a16:creationId xmlns:a16="http://schemas.microsoft.com/office/drawing/2014/main" id="{526D5755-8549-D85B-2F57-99B1942C446A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065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0627815E-1DC9-FD26-F591-AEDBAC738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90658A6C-FF77-1AB6-58AF-92378C453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CA5CCA-64CA-229C-6B52-FC93CBB26AFC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A945905-6523-14C6-333E-32FEAEA58DF4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803FB6-EF26-0664-5A71-CF561C9FD13B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46EB39-2D1B-A80E-52A0-537351EED95E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62F3642-70C8-A763-09D6-7717C9E784F6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C4D00B-2239-89F5-5DAA-54931B1ECBA6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18A691-447F-F314-0B04-29623CBC165C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7B02603-7208-4F2E-0C77-B540C28A916F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8FE7EC-7254-84C7-3F47-40401E0DB8C2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253A4B-418D-7F5F-DF07-FC9067B5D76E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917B52-1E79-538D-D251-A58139852F85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C0653F-2EEE-192F-90C6-2BEA76A6D3FC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81BD5A-9727-6439-A1A6-C52BBCC19F71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2C7658-E15A-1192-45E6-263DCE090D0D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187058-587B-6401-C94E-3A6C5FD33EE6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00C22A2-6066-34C6-FB7E-2A6EC028B10B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00A1247-80A2-8D31-876D-A717B796D297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5CA7B6-B2D6-A3B5-D40E-4992ADA661D9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0B0618-194C-7CEE-46A8-7B34DE93E04C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52D1CEA-3C8E-2DE3-B437-B7511AD13478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E67E13-9471-60D3-34F7-7BA307D40A1A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3AB587-E006-6663-B82F-743F8D7A4207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646A8C3-7F0D-35B6-9A39-BE18E1ACC16D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AC9493-7EA5-E463-7D59-CC4F61B91B76}"/>
              </a:ext>
            </a:extLst>
          </p:cNvPr>
          <p:cNvCxnSpPr>
            <a:endCxn id="24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DF7B0E-C103-170C-BF79-CB9F97FD24B2}"/>
              </a:ext>
            </a:extLst>
          </p:cNvPr>
          <p:cNvCxnSpPr>
            <a:cxnSpLocks/>
          </p:cNvCxnSpPr>
          <p:nvPr/>
        </p:nvCxnSpPr>
        <p:spPr>
          <a:xfrm>
            <a:off x="3686175" y="27210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1E7870-BA6D-AA63-9808-B8229F22D363}"/>
              </a:ext>
            </a:extLst>
          </p:cNvPr>
          <p:cNvCxnSpPr>
            <a:cxnSpLocks/>
          </p:cNvCxnSpPr>
          <p:nvPr/>
        </p:nvCxnSpPr>
        <p:spPr>
          <a:xfrm>
            <a:off x="3686175" y="23368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EA5E9F0-D51C-03BB-DA29-E80804FF39C0}"/>
              </a:ext>
            </a:extLst>
          </p:cNvPr>
          <p:cNvSpPr/>
          <p:nvPr/>
        </p:nvSpPr>
        <p:spPr>
          <a:xfrm>
            <a:off x="3860775" y="2667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B2689A-5ED0-0865-014E-33F70673C30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911600" y="2336800"/>
            <a:ext cx="3175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EAC75E-BC5B-B7DE-E78D-A04AC9CEB70A}"/>
              </a:ext>
            </a:extLst>
          </p:cNvPr>
          <p:cNvCxnSpPr/>
          <p:nvPr/>
        </p:nvCxnSpPr>
        <p:spPr>
          <a:xfrm>
            <a:off x="4032250" y="2482850"/>
            <a:ext cx="336550" cy="8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F40C92D-9E30-61AD-922C-6CCB23C15633}"/>
              </a:ext>
            </a:extLst>
          </p:cNvPr>
          <p:cNvSpPr txBox="1"/>
          <p:nvPr/>
        </p:nvSpPr>
        <p:spPr>
          <a:xfrm>
            <a:off x="3751789" y="2420592"/>
            <a:ext cx="140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e</a:t>
            </a:r>
            <a:r>
              <a:rPr lang="en-GB" b="1" baseline="30000" dirty="0"/>
              <a:t>-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17A633-EC4F-238E-DDDA-B49E5712ED8A}"/>
                  </a:ext>
                </a:extLst>
              </p:cNvPr>
              <p:cNvSpPr txBox="1"/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32</a:t>
                </a:r>
                <a:r>
                  <a:rPr lang="en-GB" b="1" baseline="30000" dirty="0"/>
                  <a:t>+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1" dirty="0"/>
                  <a:t>33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17A633-EC4F-238E-DDDA-B49E5712E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C7DF472-9F5C-375C-DEA4-25DC59581B85}"/>
              </a:ext>
            </a:extLst>
          </p:cNvPr>
          <p:cNvSpPr txBox="1"/>
          <p:nvPr/>
        </p:nvSpPr>
        <p:spPr>
          <a:xfrm>
            <a:off x="894289" y="2280892"/>
            <a:ext cx="1406247" cy="28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32</a:t>
            </a:r>
            <a:r>
              <a:rPr lang="en-GB" b="1" baseline="30000" dirty="0"/>
              <a:t>+</a:t>
            </a:r>
            <a:endParaRPr lang="en-GB" b="1" dirty="0"/>
          </a:p>
        </p:txBody>
      </p:sp>
      <p:sp>
        <p:nvSpPr>
          <p:cNvPr id="32" name="Google Shape;8;p1">
            <a:extLst>
              <a:ext uri="{FF2B5EF4-FFF2-40B4-BE49-F238E27FC236}">
                <a16:creationId xmlns:a16="http://schemas.microsoft.com/office/drawing/2014/main" id="{6C476FAF-48B7-BF4A-D0DA-AB358E5C1897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9125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204FF665-0B40-506D-E848-031796D08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015197-7F4D-5B84-999D-5ED8222EF447}"/>
              </a:ext>
            </a:extLst>
          </p:cNvPr>
          <p:cNvCxnSpPr>
            <a:cxnSpLocks/>
          </p:cNvCxnSpPr>
          <p:nvPr/>
        </p:nvCxnSpPr>
        <p:spPr>
          <a:xfrm flipV="1">
            <a:off x="5844540" y="3027956"/>
            <a:ext cx="2636510" cy="2115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3B0B59-D658-6955-F5C2-08FEEC96179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844540" y="3020336"/>
            <a:ext cx="1569710" cy="286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51B33E64-AD01-32C2-DE87-D55C031CA5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6F9963-1E93-6315-DBB0-C090DCB04669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EDAED40-909C-CBA2-9B73-C46AA31A6376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1E024B-0EAA-1053-8450-F56B12C60216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48655B-8269-3849-162D-D9E59930CE19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1F406CC-80B1-4CEC-E5D1-3C50C8F5CABE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F64AA31-B99E-861A-E4D2-357AAE14B524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7AB4BA9-05BC-5A31-2559-AF0966B0D78F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E1E1E2B-E462-ED64-D73F-711271DFF773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048183-292F-50BE-399A-6BC4E6430169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7647E8-FC24-1002-2FF6-57F9F6263856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256119-9D46-512D-D88E-C20025FADCA5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204F1-F0FA-B877-E848-ACFE27577AD9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5D655-4107-B7ED-84F5-4D0047FED646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660991-A158-6499-7D5F-9B31E05CA0D2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0DC2C8-81E7-54DD-E2EC-489E225BF112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A24E7E-B05B-F78B-FDE9-889E305A0D2F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2B2E9DE-EF72-A844-615B-BCFD6AA04016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F359C-BF78-733C-65EC-B834615313BA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42505D-9EEC-72B7-2DFD-F24238407DD9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DA2229-AB91-0329-AD81-8D31C0DFD8BB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D95905-87EE-B075-CCA6-9C8273178758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F5A0DA-FEC1-D819-2CE8-EB67A5B46A5A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539EFD9-56ED-769D-FEEB-FC2CBAF24897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33315-322B-9541-134D-6A7928F1612D}"/>
              </a:ext>
            </a:extLst>
          </p:cNvPr>
          <p:cNvCxnSpPr>
            <a:endCxn id="24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A9D720-40D5-9623-670C-637A4EDF642A}"/>
              </a:ext>
            </a:extLst>
          </p:cNvPr>
          <p:cNvCxnSpPr>
            <a:cxnSpLocks/>
          </p:cNvCxnSpPr>
          <p:nvPr/>
        </p:nvCxnSpPr>
        <p:spPr>
          <a:xfrm>
            <a:off x="3686175" y="27210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DD86F7-0D58-0D7D-48F1-1E26B4D8D8A5}"/>
              </a:ext>
            </a:extLst>
          </p:cNvPr>
          <p:cNvCxnSpPr>
            <a:cxnSpLocks/>
          </p:cNvCxnSpPr>
          <p:nvPr/>
        </p:nvCxnSpPr>
        <p:spPr>
          <a:xfrm>
            <a:off x="3686175" y="23368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F0473DB-30C9-A864-7261-A08F5268FF83}"/>
              </a:ext>
            </a:extLst>
          </p:cNvPr>
          <p:cNvSpPr/>
          <p:nvPr/>
        </p:nvSpPr>
        <p:spPr>
          <a:xfrm>
            <a:off x="3860775" y="2667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3AC8384-123C-A774-1FB1-39947AC6009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911600" y="2336800"/>
            <a:ext cx="3175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07CBF-72FA-809F-2FAF-44C5B2519CE8}"/>
              </a:ext>
            </a:extLst>
          </p:cNvPr>
          <p:cNvCxnSpPr/>
          <p:nvPr/>
        </p:nvCxnSpPr>
        <p:spPr>
          <a:xfrm>
            <a:off x="4032250" y="2482850"/>
            <a:ext cx="336550" cy="8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60DCB1-6753-11CA-F31C-2BCEC05ADFFE}"/>
              </a:ext>
            </a:extLst>
          </p:cNvPr>
          <p:cNvSpPr txBox="1"/>
          <p:nvPr/>
        </p:nvSpPr>
        <p:spPr>
          <a:xfrm>
            <a:off x="3751789" y="2420592"/>
            <a:ext cx="140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e</a:t>
            </a:r>
            <a:r>
              <a:rPr lang="en-GB" b="1" baseline="30000" dirty="0"/>
              <a:t>-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A56E77-6C6F-AD74-22C6-5949083D7483}"/>
                  </a:ext>
                </a:extLst>
              </p:cNvPr>
              <p:cNvSpPr txBox="1"/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32</a:t>
                </a:r>
                <a:r>
                  <a:rPr lang="en-GB" b="1" baseline="30000" dirty="0"/>
                  <a:t>+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1" dirty="0"/>
                  <a:t>33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A56E77-6C6F-AD74-22C6-5949083D7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83735FE-E067-347C-1334-E7B489FB9CD8}"/>
              </a:ext>
            </a:extLst>
          </p:cNvPr>
          <p:cNvSpPr txBox="1"/>
          <p:nvPr/>
        </p:nvSpPr>
        <p:spPr>
          <a:xfrm>
            <a:off x="894289" y="2280892"/>
            <a:ext cx="1406247" cy="28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32</a:t>
            </a:r>
            <a:r>
              <a:rPr lang="en-GB" b="1" baseline="30000" dirty="0"/>
              <a:t>+</a:t>
            </a:r>
            <a:endParaRPr lang="en-GB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B4C975-D25A-C22D-1737-44C7A543E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3284221"/>
            <a:ext cx="2974846" cy="1859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Google Shape;8;p1">
            <a:extLst>
              <a:ext uri="{FF2B5EF4-FFF2-40B4-BE49-F238E27FC236}">
                <a16:creationId xmlns:a16="http://schemas.microsoft.com/office/drawing/2014/main" id="{44E5E2CC-D34B-F668-F473-2E4B64FA74F2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2722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D0A44C-5617-2412-4F0F-FDA6357D7C2C}"/>
              </a:ext>
            </a:extLst>
          </p:cNvPr>
          <p:cNvSpPr/>
          <p:nvPr/>
        </p:nvSpPr>
        <p:spPr>
          <a:xfrm>
            <a:off x="3505200" y="2895600"/>
            <a:ext cx="2453640" cy="172212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2" name="Google Shape;772;p121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Reducing Background</a:t>
            </a:r>
            <a:endParaRPr dirty="0"/>
          </a:p>
        </p:txBody>
      </p:sp>
      <p:sp>
        <p:nvSpPr>
          <p:cNvPr id="774" name="Google Shape;774;p121"/>
          <p:cNvSpPr txBox="1">
            <a:spLocks noGrp="1"/>
          </p:cNvSpPr>
          <p:nvPr>
            <p:ph type="body" idx="2"/>
          </p:nvPr>
        </p:nvSpPr>
        <p:spPr>
          <a:xfrm>
            <a:off x="314274" y="1600200"/>
            <a:ext cx="8593505" cy="348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dirty="0"/>
              <a:t>Primary nuclear excitation mechanism for an ion beam incident upon a target is </a:t>
            </a:r>
            <a:r>
              <a:rPr lang="en-GB" sz="1400" b="1" dirty="0"/>
              <a:t>Coulomb excitation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dirty="0"/>
              <a:t>Coulomb excitation has an angular dependence, so restricting apertures along the beamline will reduce significantly background nuclear excitation mechanisms</a:t>
            </a:r>
            <a:endParaRPr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18CFAD-70EE-AFE5-106B-7792DCAC0B0C}"/>
              </a:ext>
            </a:extLst>
          </p:cNvPr>
          <p:cNvSpPr/>
          <p:nvPr/>
        </p:nvSpPr>
        <p:spPr>
          <a:xfrm>
            <a:off x="4372020" y="3396660"/>
            <a:ext cx="720000" cy="720000"/>
          </a:xfrm>
          <a:prstGeom prst="ellipse">
            <a:avLst/>
          </a:prstGeom>
          <a:solidFill>
            <a:srgbClr val="E6E4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E0E2D5-F6CE-1874-1243-77FBFEBFC87A}"/>
              </a:ext>
            </a:extLst>
          </p:cNvPr>
          <p:cNvCxnSpPr>
            <a:cxnSpLocks/>
          </p:cNvCxnSpPr>
          <p:nvPr/>
        </p:nvCxnSpPr>
        <p:spPr>
          <a:xfrm flipV="1">
            <a:off x="4076700" y="3749040"/>
            <a:ext cx="640080" cy="5181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E47B2B-11DD-902A-313B-9021FBC0E863}"/>
              </a:ext>
            </a:extLst>
          </p:cNvPr>
          <p:cNvCxnSpPr>
            <a:cxnSpLocks/>
          </p:cNvCxnSpPr>
          <p:nvPr/>
        </p:nvCxnSpPr>
        <p:spPr>
          <a:xfrm flipV="1">
            <a:off x="4010025" y="3276600"/>
            <a:ext cx="352425" cy="10191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1A9137-0AA6-6A06-F1A4-C0F3CA8BF578}"/>
              </a:ext>
            </a:extLst>
          </p:cNvPr>
          <p:cNvSpPr/>
          <p:nvPr/>
        </p:nvSpPr>
        <p:spPr>
          <a:xfrm rot="19099582">
            <a:off x="3850466" y="3777308"/>
            <a:ext cx="168553" cy="1014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F5354-FE72-7001-E74B-C69FB4D557DA}"/>
              </a:ext>
            </a:extLst>
          </p:cNvPr>
          <p:cNvSpPr/>
          <p:nvPr/>
        </p:nvSpPr>
        <p:spPr>
          <a:xfrm>
            <a:off x="3642032" y="3852132"/>
            <a:ext cx="687618" cy="7632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C6FEB-C2DC-FD76-7487-69D3E33BD835}"/>
              </a:ext>
            </a:extLst>
          </p:cNvPr>
          <p:cNvSpPr/>
          <p:nvPr/>
        </p:nvSpPr>
        <p:spPr>
          <a:xfrm>
            <a:off x="3536866" y="3968275"/>
            <a:ext cx="687618" cy="763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86D440-CDDB-1DCE-4D7E-DB6A8D8CA516}"/>
              </a:ext>
            </a:extLst>
          </p:cNvPr>
          <p:cNvCxnSpPr>
            <a:cxnSpLocks/>
          </p:cNvCxnSpPr>
          <p:nvPr/>
        </p:nvCxnSpPr>
        <p:spPr>
          <a:xfrm flipV="1">
            <a:off x="1381125" y="4324350"/>
            <a:ext cx="2552700" cy="1790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E3B0AB-F1B7-8993-5EEE-19EF16BFF163}"/>
              </a:ext>
            </a:extLst>
          </p:cNvPr>
          <p:cNvSpPr txBox="1"/>
          <p:nvPr/>
        </p:nvSpPr>
        <p:spPr>
          <a:xfrm>
            <a:off x="3304146" y="2955482"/>
            <a:ext cx="1201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0000"/>
                </a:solidFill>
              </a:rPr>
              <a:t>Coulomb Excitation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10427B-25CC-9964-AC12-1E225EF39C28}"/>
              </a:ext>
            </a:extLst>
          </p:cNvPr>
          <p:cNvSpPr txBox="1"/>
          <p:nvPr/>
        </p:nvSpPr>
        <p:spPr>
          <a:xfrm>
            <a:off x="4304270" y="4098482"/>
            <a:ext cx="1505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No Excitation/NEEC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959B90-43CA-C203-7A60-A74D5172D787}"/>
              </a:ext>
            </a:extLst>
          </p:cNvPr>
          <p:cNvSpPr/>
          <p:nvPr/>
        </p:nvSpPr>
        <p:spPr>
          <a:xfrm>
            <a:off x="4343400" y="30956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352E9672-6B56-5384-0BC6-F83B0D93F0EE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>
          <a:extLst>
            <a:ext uri="{FF2B5EF4-FFF2-40B4-BE49-F238E27FC236}">
              <a16:creationId xmlns:a16="http://schemas.microsoft.com/office/drawing/2014/main" id="{73621DCC-9A35-064C-84C5-C5311D25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1">
            <a:extLst>
              <a:ext uri="{FF2B5EF4-FFF2-40B4-BE49-F238E27FC236}">
                <a16:creationId xmlns:a16="http://schemas.microsoft.com/office/drawing/2014/main" id="{4F88193C-A83B-8B86-5638-34DDDA5B4A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Reducing Background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4" name="Google Shape;774;p121">
                <a:extLst>
                  <a:ext uri="{FF2B5EF4-FFF2-40B4-BE49-F238E27FC236}">
                    <a16:creationId xmlns:a16="http://schemas.microsoft.com/office/drawing/2014/main" id="{6DA552ED-13A6-A7B2-924E-B39D99A5B769}"/>
                  </a:ext>
                </a:extLst>
              </p:cNvPr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14274" y="1600200"/>
                <a:ext cx="8593505" cy="348232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14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400" dirty="0"/>
                  <a:t>Restricting apertures to prevent the detection of nuclei scattered greater than 0.25</a:t>
                </a:r>
                <a14:m>
                  <m:oMath xmlns:m="http://schemas.openxmlformats.org/officeDocument/2006/math">
                    <m:r>
                      <a:rPr lang="en-GB" sz="1400" b="0" i="1" baseline="3000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GB" sz="1400" baseline="30000" dirty="0"/>
                  <a:t> </a:t>
                </a:r>
                <a:r>
                  <a:rPr lang="en-GB" sz="1400" dirty="0"/>
                  <a:t>ensures NEEC is the primary nuclear excitation mechanism, and population of higher charge states at RITU can be  attributed to NEEC easily.</a:t>
                </a:r>
              </a:p>
              <a:p>
                <a:pPr marL="0" lvl="0" indent="0" algn="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400" baseline="30000" dirty="0"/>
                  <a:t>Li. Z, Li. T, Wang. X, Phys. Rev. C (2024)</a:t>
                </a:r>
                <a:endParaRPr sz="1400" baseline="30000" dirty="0"/>
              </a:p>
            </p:txBody>
          </p:sp>
        </mc:Choice>
        <mc:Fallback xmlns="">
          <p:sp>
            <p:nvSpPr>
              <p:cNvPr id="774" name="Google Shape;774;p121">
                <a:extLst>
                  <a:ext uri="{FF2B5EF4-FFF2-40B4-BE49-F238E27FC236}">
                    <a16:creationId xmlns:a16="http://schemas.microsoft.com/office/drawing/2014/main" id="{6DA552ED-13A6-A7B2-924E-B39D99A5B76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14274" y="1600200"/>
                <a:ext cx="8593505" cy="3482325"/>
              </a:xfrm>
              <a:prstGeom prst="rect">
                <a:avLst/>
              </a:prstGeom>
              <a:blipFill>
                <a:blip r:embed="rId3"/>
                <a:stretch>
                  <a:fillRect r="-994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22DE110-1644-0DA8-9E09-48CA5616E468}"/>
              </a:ext>
            </a:extLst>
          </p:cNvPr>
          <p:cNvGrpSpPr/>
          <p:nvPr/>
        </p:nvGrpSpPr>
        <p:grpSpPr>
          <a:xfrm>
            <a:off x="1747461" y="1597721"/>
            <a:ext cx="5770999" cy="2029399"/>
            <a:chOff x="1691640" y="2710241"/>
            <a:chExt cx="5770999" cy="2029399"/>
          </a:xfrm>
        </p:grpSpPr>
        <p:pic>
          <p:nvPicPr>
            <p:cNvPr id="3" name="Picture 2" descr="A graph with a line&#10;&#10;AI-generated content may be incorrect.">
              <a:extLst>
                <a:ext uri="{FF2B5EF4-FFF2-40B4-BE49-F238E27FC236}">
                  <a16:creationId xmlns:a16="http://schemas.microsoft.com/office/drawing/2014/main" id="{5BCAAD59-B9E8-0C2D-2C49-D65D3DCEB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447" y="2714979"/>
              <a:ext cx="2705192" cy="2024661"/>
            </a:xfrm>
            <a:prstGeom prst="rect">
              <a:avLst/>
            </a:prstGeom>
          </p:spPr>
        </p:pic>
        <p:pic>
          <p:nvPicPr>
            <p:cNvPr id="4" name="Picture 3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51D5425E-A8E7-8BDA-A5E5-7C5E7A33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40" y="2710241"/>
              <a:ext cx="2682240" cy="2001097"/>
            </a:xfrm>
            <a:prstGeom prst="rect">
              <a:avLst/>
            </a:prstGeom>
          </p:spPr>
        </p:pic>
      </p:grp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36312356-12BD-894A-E8C1-C600CBADB3A8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3390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>
          <a:extLst>
            <a:ext uri="{FF2B5EF4-FFF2-40B4-BE49-F238E27FC236}">
              <a16:creationId xmlns:a16="http://schemas.microsoft.com/office/drawing/2014/main" id="{31EBED7F-0B2F-F85D-A010-5AE139D7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2">
            <a:extLst>
              <a:ext uri="{FF2B5EF4-FFF2-40B4-BE49-F238E27FC236}">
                <a16:creationId xmlns:a16="http://schemas.microsoft.com/office/drawing/2014/main" id="{24769ADF-E60F-2688-AE08-F4EF9C66C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B4D4B5-EA03-52CE-96CF-5664ABAB2E75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B68ED61-33C7-E7AE-B112-825980E59CBC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2D50F6-8429-51FF-BDDB-B2820E256958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09F724-CF60-98AA-2972-309BBB6638CC}"/>
                </a:ext>
              </a:extLst>
            </p:cNvPr>
            <p:cNvGrpSpPr/>
            <p:nvPr/>
          </p:nvGrpSpPr>
          <p:grpSpPr>
            <a:xfrm>
              <a:off x="1409700" y="1003301"/>
              <a:ext cx="2806700" cy="2010727"/>
              <a:chOff x="2832100" y="419101"/>
              <a:chExt cx="2806700" cy="2010727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C5C4E00-D9ED-93D4-3B1A-81DC88FB68FE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BD1F80-1EF5-3736-4092-ACCBC8D36AA3}"/>
                  </a:ext>
                </a:extLst>
              </p:cNvPr>
              <p:cNvSpPr/>
              <p:nvPr/>
            </p:nvSpPr>
            <p:spPr>
              <a:xfrm>
                <a:off x="3886200" y="1248590"/>
                <a:ext cx="1447800" cy="770711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B56C974-DD95-C6B4-D057-77F233AC3F74}"/>
                  </a:ext>
                </a:extLst>
              </p:cNvPr>
              <p:cNvSpPr/>
              <p:nvPr/>
            </p:nvSpPr>
            <p:spPr>
              <a:xfrm>
                <a:off x="2832100" y="419101"/>
                <a:ext cx="2603500" cy="1397000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7655FAC-0158-2B41-9DAE-9796C009527D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861B42-52D0-4976-859A-2DECFA07FDE5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42AEEA-9B70-DCE6-B16E-120BFB203C81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29F2D1D-1CA4-8BBF-A0CC-7087FD2E1EAF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80B688-5DBC-465E-A649-AF517A7B5D90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F5FE9-3EB2-CB1B-D281-B3ED19B5F24B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F79BFE-DC89-A4C4-0640-57A8D457F8E8}"/>
                </a:ext>
              </a:extLst>
            </p:cNvPr>
            <p:cNvSpPr/>
            <p:nvPr/>
          </p:nvSpPr>
          <p:spPr>
            <a:xfrm>
              <a:off x="7848600" y="1295581"/>
              <a:ext cx="3352800" cy="118091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80919">
                  <a:moveTo>
                    <a:pt x="0" y="37919"/>
                  </a:moveTo>
                  <a:cubicBezTo>
                    <a:pt x="750358" y="-55215"/>
                    <a:pt x="1589617" y="42152"/>
                    <a:pt x="2044700" y="126819"/>
                  </a:cubicBezTo>
                  <a:cubicBezTo>
                    <a:pt x="2741083" y="414686"/>
                    <a:pt x="2964391" y="715252"/>
                    <a:pt x="3352800" y="118091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7E0AFB-9AE7-4A6F-DCB9-3AC39B58B3AB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0C7CBEC-FAAD-F71A-A145-8D4FCEDAFD3E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B9B907-EC25-C6AD-C5F7-DAAC7060E451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F7FB2F-7585-079D-20BA-223B27B6053A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B03A74-BDBE-4B9C-981E-9F042DB1F82E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9221747-0565-67E7-D478-B6294A4337E8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621C1-8666-2D19-5BBC-121AB62B8334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114037-E25E-CA54-D5CA-79FF7D1705EE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8450549-95D8-74B7-0B46-47EDCAE363AF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D1F1FC-98B5-DDB3-8420-C70A3BBAF2BB}"/>
              </a:ext>
            </a:extLst>
          </p:cNvPr>
          <p:cNvCxnSpPr>
            <a:endCxn id="24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25280B-9D13-B40F-3734-B78FABE40A9D}"/>
              </a:ext>
            </a:extLst>
          </p:cNvPr>
          <p:cNvCxnSpPr>
            <a:cxnSpLocks/>
          </p:cNvCxnSpPr>
          <p:nvPr/>
        </p:nvCxnSpPr>
        <p:spPr>
          <a:xfrm>
            <a:off x="3686175" y="27210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BBA17A-72B1-5C3B-6758-49ECB4193011}"/>
              </a:ext>
            </a:extLst>
          </p:cNvPr>
          <p:cNvCxnSpPr>
            <a:cxnSpLocks/>
          </p:cNvCxnSpPr>
          <p:nvPr/>
        </p:nvCxnSpPr>
        <p:spPr>
          <a:xfrm>
            <a:off x="3686175" y="23368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DE3E0C5-2569-114D-BA4A-B8B8D84E07D1}"/>
              </a:ext>
            </a:extLst>
          </p:cNvPr>
          <p:cNvSpPr/>
          <p:nvPr/>
        </p:nvSpPr>
        <p:spPr>
          <a:xfrm>
            <a:off x="3860775" y="2667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CFE2E9-903C-E802-F2ED-6CAB248A2CD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911600" y="2336800"/>
            <a:ext cx="3175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CBDDED-D6A7-C112-D320-00C9110D1022}"/>
              </a:ext>
            </a:extLst>
          </p:cNvPr>
          <p:cNvCxnSpPr/>
          <p:nvPr/>
        </p:nvCxnSpPr>
        <p:spPr>
          <a:xfrm>
            <a:off x="4032250" y="2482850"/>
            <a:ext cx="336550" cy="8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BA9F109-3E81-24D0-C0E0-92A389DF1A3F}"/>
              </a:ext>
            </a:extLst>
          </p:cNvPr>
          <p:cNvSpPr txBox="1"/>
          <p:nvPr/>
        </p:nvSpPr>
        <p:spPr>
          <a:xfrm>
            <a:off x="3751789" y="2420592"/>
            <a:ext cx="140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e</a:t>
            </a:r>
            <a:r>
              <a:rPr lang="en-GB" b="1" baseline="30000" dirty="0"/>
              <a:t>-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8289F5-1850-9C88-A2EE-E4E67703F576}"/>
                  </a:ext>
                </a:extLst>
              </p:cNvPr>
              <p:cNvSpPr txBox="1"/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32</a:t>
                </a:r>
                <a:r>
                  <a:rPr lang="en-GB" b="1" baseline="30000" dirty="0"/>
                  <a:t>+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1" dirty="0"/>
                  <a:t>33</a:t>
                </a:r>
                <a:r>
                  <a:rPr lang="en-GB" b="1" baseline="30000" dirty="0"/>
                  <a:t>+</a:t>
                </a:r>
                <a:endParaRPr lang="en-GB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8289F5-1850-9C88-A2EE-E4E67703F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239" y="2795242"/>
                <a:ext cx="1406247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4C07CB4-C700-2F2F-CF4C-12AA11E9C998}"/>
              </a:ext>
            </a:extLst>
          </p:cNvPr>
          <p:cNvSpPr txBox="1"/>
          <p:nvPr/>
        </p:nvSpPr>
        <p:spPr>
          <a:xfrm>
            <a:off x="894289" y="2280892"/>
            <a:ext cx="1406247" cy="28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32</a:t>
            </a:r>
            <a:r>
              <a:rPr lang="en-GB" b="1" baseline="30000" dirty="0"/>
              <a:t>+</a:t>
            </a:r>
            <a:endParaRPr lang="en-GB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89D0D0-93AE-1154-FCF5-5E66A73301D1}"/>
              </a:ext>
            </a:extLst>
          </p:cNvPr>
          <p:cNvCxnSpPr>
            <a:cxnSpLocks/>
          </p:cNvCxnSpPr>
          <p:nvPr/>
        </p:nvCxnSpPr>
        <p:spPr>
          <a:xfrm flipV="1">
            <a:off x="1390650" y="2800350"/>
            <a:ext cx="2476500" cy="342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0EFB7C-5635-D66A-7E18-9AE9DED12847}"/>
              </a:ext>
            </a:extLst>
          </p:cNvPr>
          <p:cNvCxnSpPr>
            <a:cxnSpLocks/>
          </p:cNvCxnSpPr>
          <p:nvPr/>
        </p:nvCxnSpPr>
        <p:spPr>
          <a:xfrm>
            <a:off x="1362075" y="3248025"/>
            <a:ext cx="2495550" cy="15144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graph with a line&#10;&#10;AI-generated content may be incorrect.">
            <a:extLst>
              <a:ext uri="{FF2B5EF4-FFF2-40B4-BE49-F238E27FC236}">
                <a16:creationId xmlns:a16="http://schemas.microsoft.com/office/drawing/2014/main" id="{FB4DABD7-14EF-2F06-322E-EF4800794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18" y="2783559"/>
            <a:ext cx="2705192" cy="2024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6D976-2360-8C58-237B-28B2780358B4}"/>
                  </a:ext>
                </a:extLst>
              </p:cNvPr>
              <p:cNvSpPr txBox="1"/>
              <p:nvPr/>
            </p:nvSpPr>
            <p:spPr>
              <a:xfrm>
                <a:off x="6339445" y="3546032"/>
                <a:ext cx="21663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3.5m target-dipole distance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1" dirty="0"/>
                  <a:t> 18mm opening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A6D976-2360-8C58-237B-28B278035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45" y="3546032"/>
                <a:ext cx="2166380" cy="738664"/>
              </a:xfrm>
              <a:prstGeom prst="rect">
                <a:avLst/>
              </a:prstGeom>
              <a:blipFill>
                <a:blip r:embed="rId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8;p1">
            <a:extLst>
              <a:ext uri="{FF2B5EF4-FFF2-40B4-BE49-F238E27FC236}">
                <a16:creationId xmlns:a16="http://schemas.microsoft.com/office/drawing/2014/main" id="{F65F04DB-1779-C6B5-401B-26D33E207A0E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1779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101D-4FD1-023B-47B0-FDEEB957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EEC611-7BC0-1305-5823-206DD9DAB43C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314275" y="1478280"/>
                <a:ext cx="3645404" cy="3604245"/>
              </a:xfrm>
            </p:spPr>
            <p:txBody>
              <a:bodyPr/>
              <a:lstStyle/>
              <a:p>
                <a:pPr marL="101600" indent="0" algn="ctr">
                  <a:buNone/>
                </a:pPr>
                <a:r>
                  <a:rPr lang="en-GB" dirty="0"/>
                  <a:t>With an expected beam intensity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pps</a:t>
                </a:r>
                <a:r>
                  <a:rPr lang="en-GB" dirty="0"/>
                  <a:t>, </a:t>
                </a:r>
                <a:r>
                  <a:rPr lang="en-GB" b="1" dirty="0"/>
                  <a:t>0.14 events per second </a:t>
                </a:r>
                <a:r>
                  <a:rPr lang="en-GB" dirty="0"/>
                  <a:t>are expected to be observed at the RITU DSSD which can be attributed to NEEC.</a:t>
                </a:r>
              </a:p>
              <a:p>
                <a:pPr marL="101600" indent="0" algn="ctr">
                  <a:buNone/>
                </a:pPr>
                <a:endParaRPr lang="en-GB" dirty="0"/>
              </a:p>
              <a:p>
                <a:pPr marL="101600" indent="0" algn="ctr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EEC611-7BC0-1305-5823-206DD9DAB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14275" y="1478280"/>
                <a:ext cx="3645404" cy="3604245"/>
              </a:xfrm>
              <a:blipFill>
                <a:blip r:embed="rId2"/>
                <a:stretch>
                  <a:fillRect r="-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0027C56-8F27-4D01-04A8-858D0764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1494064"/>
            <a:ext cx="4754885" cy="3566164"/>
          </a:xfrm>
          <a:prstGeom prst="rect">
            <a:avLst/>
          </a:prstGeom>
        </p:spPr>
      </p:pic>
      <p:sp>
        <p:nvSpPr>
          <p:cNvPr id="5" name="Google Shape;8;p1">
            <a:extLst>
              <a:ext uri="{FF2B5EF4-FFF2-40B4-BE49-F238E27FC236}">
                <a16:creationId xmlns:a16="http://schemas.microsoft.com/office/drawing/2014/main" id="{4AA51A0F-1C43-DCF9-45F2-1B004C8B7EFD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7936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14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Nuclear Excitation by Electron Capture (NEEC)</a:t>
            </a:r>
            <a:endParaRPr sz="2800"/>
          </a:p>
        </p:txBody>
      </p:sp>
      <p:pic>
        <p:nvPicPr>
          <p:cNvPr id="720" name="Google Shape;720;p114" title="neec_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863" y="1535550"/>
            <a:ext cx="6741473" cy="35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;p1">
            <a:extLst>
              <a:ext uri="{FF2B5EF4-FFF2-40B4-BE49-F238E27FC236}">
                <a16:creationId xmlns:a16="http://schemas.microsoft.com/office/drawing/2014/main" id="{1E691360-62BD-D88F-41CC-EAADE929562A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A67E-4195-13B0-CFF2-F98FA4F0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1DB43-EEA2-2E58-11E1-B2B8E1580F5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4275" y="1528354"/>
            <a:ext cx="8365994" cy="3554171"/>
          </a:xfrm>
        </p:spPr>
        <p:txBody>
          <a:bodyPr/>
          <a:lstStyle/>
          <a:p>
            <a:pPr marL="101600" indent="0" algn="ctr">
              <a:buNone/>
            </a:pPr>
            <a:r>
              <a:rPr lang="en-GB" dirty="0"/>
              <a:t>NEEC remains unconfirmed with major theoretical discrepancy</a:t>
            </a:r>
          </a:p>
          <a:p>
            <a:pPr marL="101600" indent="0" algn="ctr">
              <a:buNone/>
            </a:pPr>
            <a:endParaRPr lang="en-GB" dirty="0"/>
          </a:p>
          <a:p>
            <a:pPr marL="101600" indent="0" algn="ctr">
              <a:buNone/>
            </a:pPr>
            <a:r>
              <a:rPr lang="en-GB" dirty="0"/>
              <a:t>Proposed is a novel approach to observing nuclear excitation by electron capture, using an ion with a significant NEEC probability, with background suppressed via </a:t>
            </a:r>
            <a:r>
              <a:rPr lang="en-GB"/>
              <a:t>angular selection</a:t>
            </a:r>
            <a:endParaRPr lang="en-GB" dirty="0"/>
          </a:p>
          <a:p>
            <a:pPr marL="101600" indent="0" algn="ctr">
              <a:buNone/>
            </a:pPr>
            <a:endParaRPr lang="en-GB" dirty="0"/>
          </a:p>
          <a:p>
            <a:pPr marL="101600" indent="0" algn="ctr">
              <a:buNone/>
            </a:pPr>
            <a:endParaRPr lang="en-GB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50D075C-9E6A-DDC3-92A7-665BB86DB3E5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0749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EAB4-3D84-16A0-D5DB-3EA135B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Proposal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3A57-2B2E-9917-F7DE-0A3818424A0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76274" y="1425300"/>
            <a:ext cx="7248575" cy="822600"/>
          </a:xfrm>
        </p:spPr>
        <p:txBody>
          <a:bodyPr/>
          <a:lstStyle/>
          <a:p>
            <a:pPr marL="101600" indent="0" algn="ctr">
              <a:buNone/>
            </a:pPr>
            <a:r>
              <a:rPr lang="en-GB" dirty="0"/>
              <a:t>5 days of beam time approved at JYFL, expected to take place in the coming year.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1D0FA-EC01-9518-F3D8-6FBE1075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" t="1335" r="1299" b="1"/>
          <a:stretch>
            <a:fillRect/>
          </a:stretch>
        </p:blipFill>
        <p:spPr>
          <a:xfrm>
            <a:off x="1304925" y="2340913"/>
            <a:ext cx="6745061" cy="4983811"/>
          </a:xfrm>
          <a:prstGeom prst="rect">
            <a:avLst/>
          </a:prstGeom>
        </p:spPr>
      </p:pic>
      <p:sp>
        <p:nvSpPr>
          <p:cNvPr id="5" name="Google Shape;8;p1">
            <a:extLst>
              <a:ext uri="{FF2B5EF4-FFF2-40B4-BE49-F238E27FC236}">
                <a16:creationId xmlns:a16="http://schemas.microsoft.com/office/drawing/2014/main" id="{EE7825B9-CB59-0C48-076B-147684208DBA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0059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A20A-AC74-F01A-3683-60BF4EF4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98B4F-74CF-6264-A6A2-E5FB4297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25" y="1487350"/>
            <a:ext cx="8504450" cy="475800"/>
          </a:xfrm>
        </p:spPr>
        <p:txBody>
          <a:bodyPr/>
          <a:lstStyle/>
          <a:p>
            <a:r>
              <a:rPr lang="en-GB" sz="2000" b="1" dirty="0"/>
              <a:t>University of York</a:t>
            </a:r>
          </a:p>
          <a:p>
            <a:r>
              <a:rPr lang="en-GB" sz="2000" dirty="0"/>
              <a:t>D.G. Jenkins, C.D. Murphy, J. Towers, K. Ferreira, P. </a:t>
            </a:r>
            <a:r>
              <a:rPr lang="en-GB" sz="2000" dirty="0" err="1"/>
              <a:t>Gellersen</a:t>
            </a:r>
            <a:endParaRPr lang="en-GB" sz="2000" dirty="0"/>
          </a:p>
          <a:p>
            <a:r>
              <a:rPr lang="en-GB" sz="2000" b="1" dirty="0"/>
              <a:t>University of Surrey</a:t>
            </a:r>
          </a:p>
          <a:p>
            <a:r>
              <a:rPr lang="en-GB" sz="2000" dirty="0"/>
              <a:t>J. Henderson, J. Heery</a:t>
            </a:r>
          </a:p>
          <a:p>
            <a:r>
              <a:rPr lang="en-GB" sz="2000" b="1" dirty="0"/>
              <a:t>University of Jyväskylä</a:t>
            </a:r>
          </a:p>
          <a:p>
            <a:r>
              <a:rPr lang="en-GB" sz="2000" dirty="0"/>
              <a:t>J. </a:t>
            </a:r>
            <a:r>
              <a:rPr lang="en-GB" sz="2000" dirty="0" err="1"/>
              <a:t>Sar</a:t>
            </a:r>
            <a:r>
              <a:rPr lang="en-GB" sz="2000" dirty="0" err="1">
                <a:latin typeface="Inter SemiBold" panose="020B0604020202020204" charset="0"/>
                <a:ea typeface="Inter SemiBold" panose="020B0604020202020204" charset="0"/>
              </a:rPr>
              <a:t>én</a:t>
            </a:r>
            <a:r>
              <a:rPr lang="en-GB" sz="2000" dirty="0">
                <a:latin typeface="Inter SemiBold" panose="020B0604020202020204" charset="0"/>
                <a:ea typeface="Inter SemiBold" panose="020B0604020202020204" charset="0"/>
              </a:rPr>
              <a:t>, J. Uusitalo, T. </a:t>
            </a:r>
            <a:r>
              <a:rPr lang="en-GB" sz="2000" dirty="0" err="1">
                <a:latin typeface="Inter SemiBold" panose="020B0604020202020204" charset="0"/>
                <a:ea typeface="Inter SemiBold" panose="020B0604020202020204" charset="0"/>
              </a:rPr>
              <a:t>Kalvas</a:t>
            </a:r>
            <a:endParaRPr lang="en-GB" sz="2000" dirty="0">
              <a:latin typeface="Inter SemiBold" panose="020B0604020202020204" charset="0"/>
              <a:ea typeface="Inter SemiBold" panose="020B0604020202020204" charset="0"/>
            </a:endParaRPr>
          </a:p>
          <a:p>
            <a:r>
              <a:rPr lang="en-GB" sz="2000" b="1" dirty="0"/>
              <a:t>University of West Scotland</a:t>
            </a:r>
          </a:p>
          <a:p>
            <a:r>
              <a:rPr lang="en-GB" sz="2000" dirty="0"/>
              <a:t>B.S. Nara Singh, C. Cassels, S. Dutta</a:t>
            </a:r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91BD916-2348-2550-91F7-1861D89F34DF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3048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6599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17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6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NEEC in Ion-Beams</a:t>
            </a:r>
            <a:endParaRPr/>
          </a:p>
        </p:txBody>
      </p:sp>
      <p:pic>
        <p:nvPicPr>
          <p:cNvPr id="733" name="Google Shape;733;p116" title="neec_in_ionbe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5" y="1255725"/>
            <a:ext cx="5568753" cy="379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16"/>
          <p:cNvSpPr txBox="1">
            <a:spLocks noGrp="1"/>
          </p:cNvSpPr>
          <p:nvPr>
            <p:ph type="body" idx="4294967295"/>
          </p:nvPr>
        </p:nvSpPr>
        <p:spPr>
          <a:xfrm>
            <a:off x="5736875" y="1784900"/>
            <a:ext cx="33435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beam of ion with mass 𝑚</a:t>
            </a:r>
            <a:r>
              <a:rPr lang="en-GB" sz="1900" i="1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GB" sz="19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 and energy </a:t>
            </a:r>
            <a:r>
              <a:rPr lang="en-GB" i="1" dirty="0" err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GB" i="1" baseline="-25000" dirty="0" err="1">
                <a:latin typeface="Times New Roman"/>
                <a:ea typeface="Times New Roman"/>
                <a:cs typeface="Times New Roman"/>
                <a:sym typeface="Times New Roman"/>
              </a:rPr>
              <a:t>beam</a:t>
            </a:r>
            <a:r>
              <a:rPr lang="en-GB" i="1" dirty="0"/>
              <a:t> </a:t>
            </a:r>
            <a:r>
              <a:rPr lang="en-GB" dirty="0"/>
              <a:t>is incident upon a target.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A target electron is captured into an incident ion’s atomic orbital, inducing NEEC.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The excited state will then decay via either internal conversion or 𝜸 decay.</a:t>
            </a:r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055FFD4-6F13-21DA-60A3-944C23306B9D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7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 Reported Observation</a:t>
            </a:r>
            <a:endParaRPr/>
          </a:p>
        </p:txBody>
      </p:sp>
      <p:sp>
        <p:nvSpPr>
          <p:cNvPr id="740" name="Google Shape;740;p117"/>
          <p:cNvSpPr txBox="1">
            <a:spLocks noGrp="1"/>
          </p:cNvSpPr>
          <p:nvPr>
            <p:ph type="body" idx="4294967295"/>
          </p:nvPr>
        </p:nvSpPr>
        <p:spPr>
          <a:xfrm>
            <a:off x="242350" y="3500750"/>
            <a:ext cx="44448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Previous Observation [1]:</a:t>
            </a:r>
            <a:endParaRPr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NEEC claimed using secondary beam of </a:t>
            </a:r>
            <a:r>
              <a:rPr lang="en-GB" baseline="30000"/>
              <a:t>93</a:t>
            </a:r>
            <a:r>
              <a:rPr lang="en-GB"/>
              <a:t>Mo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Reported probability: </a:t>
            </a:r>
            <a:r>
              <a:rPr lang="en-GB" i="1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GB" i="1" baseline="-25000">
                <a:latin typeface="Times New Roman"/>
                <a:ea typeface="Times New Roman"/>
                <a:cs typeface="Times New Roman"/>
                <a:sym typeface="Times New Roman"/>
              </a:rPr>
              <a:t>exc</a:t>
            </a:r>
            <a:r>
              <a:rPr lang="en-GB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= 0.01 </a:t>
            </a:r>
            <a:r>
              <a:rPr lang="en-GB"/>
              <a:t>per ion</a:t>
            </a:r>
            <a:endParaRPr/>
          </a:p>
        </p:txBody>
      </p:sp>
      <p:pic>
        <p:nvPicPr>
          <p:cNvPr id="741" name="Google Shape;741;p117" title="93Mo_neec_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13" y="1405340"/>
            <a:ext cx="8722376" cy="209541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17"/>
          <p:cNvSpPr txBox="1">
            <a:spLocks noGrp="1"/>
          </p:cNvSpPr>
          <p:nvPr>
            <p:ph type="body" idx="4294967295"/>
          </p:nvPr>
        </p:nvSpPr>
        <p:spPr>
          <a:xfrm>
            <a:off x="4655625" y="3500750"/>
            <a:ext cx="42975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Subsequent Theoretical Predictions [2]:</a:t>
            </a:r>
            <a:endParaRPr b="1"/>
          </a:p>
          <a:p>
            <a:pPr marL="457200" lvl="0" indent="-33432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 i="1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GB" i="1" baseline="-25000">
                <a:latin typeface="Times New Roman"/>
                <a:ea typeface="Times New Roman"/>
                <a:cs typeface="Times New Roman"/>
                <a:sym typeface="Times New Roman"/>
              </a:rPr>
              <a:t>exc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≲ 10</a:t>
            </a:r>
            <a:r>
              <a:rPr lang="en-GB" baseline="30000">
                <a:latin typeface="Times New Roman"/>
                <a:ea typeface="Times New Roman"/>
                <a:cs typeface="Times New Roman"/>
                <a:sym typeface="Times New Roman"/>
              </a:rPr>
              <a:t>-11</a:t>
            </a:r>
            <a:endParaRPr baseline="30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81" baseline="30000">
                <a:solidFill>
                  <a:srgbClr val="FF0000"/>
                </a:solidFill>
              </a:rPr>
              <a:t>A 9-order of magnitude discrepancy</a:t>
            </a:r>
            <a:endParaRPr sz="2881" baseline="30000">
              <a:solidFill>
                <a:srgbClr val="FF0000"/>
              </a:solidFill>
            </a:endParaRPr>
          </a:p>
        </p:txBody>
      </p:sp>
      <p:sp>
        <p:nvSpPr>
          <p:cNvPr id="743" name="Google Shape;743;p117"/>
          <p:cNvSpPr txBox="1">
            <a:spLocks noGrp="1"/>
          </p:cNvSpPr>
          <p:nvPr>
            <p:ph type="body" idx="4294967295"/>
          </p:nvPr>
        </p:nvSpPr>
        <p:spPr>
          <a:xfrm>
            <a:off x="4876425" y="4733475"/>
            <a:ext cx="42975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GB" sz="1320" baseline="30000" dirty="0"/>
              <a:t>[1] Chiara. C.J., Nature (2018)</a:t>
            </a:r>
            <a:endParaRPr sz="1320" baseline="30000" dirty="0"/>
          </a:p>
          <a:p>
            <a:pPr marL="0" lvl="0" indent="0" algn="r" rtl="0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GB" sz="1320" baseline="30000" dirty="0"/>
              <a:t>[2] Wu. Y, Keitel. C, Palffy. A, Physical Review Letters (2019)</a:t>
            </a:r>
            <a:endParaRPr sz="1320" baseline="30000"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E840416-226A-10CF-ADA7-9A1E2A2FDD4B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NEEC Candidate Searching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Google Shape;749;p118"/>
              <p:cNvSpPr txBox="1">
                <a:spLocks noGrp="1"/>
              </p:cNvSpPr>
              <p:nvPr>
                <p:ph type="body" idx="4"/>
              </p:nvPr>
            </p:nvSpPr>
            <p:spPr>
              <a:xfrm>
                <a:off x="314275" y="1422200"/>
                <a:ext cx="8492400" cy="38038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2(2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GB" sz="1800" dirty="0"/>
              </a:p>
              <a:p>
                <a:pPr marL="0" lv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𝑖𝑜𝑛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  <m:sup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𝑖𝑜𝑛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GB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GB" sz="180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800" dirty="0"/>
                  <a:t>A comprehensive candidate search for the isotope that yields the greatest probability of NEEC through a carbon target.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800" dirty="0"/>
                  <a:t>Large batch calculations using nuclear and atomic databases ENSDF and NIST in conjunction with </a:t>
                </a:r>
                <a:r>
                  <a:rPr lang="en-GB" sz="1800" dirty="0">
                    <a:solidFill>
                      <a:srgbClr val="FF0000"/>
                    </a:solidFill>
                  </a:rPr>
                  <a:t>ETACHA</a:t>
                </a:r>
                <a:r>
                  <a:rPr lang="en-GB" sz="1800" dirty="0"/>
                  <a:t> charge state models and </a:t>
                </a:r>
                <a:r>
                  <a:rPr lang="en-GB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SRIM</a:t>
                </a:r>
                <a:r>
                  <a:rPr lang="en-GB" sz="1800" dirty="0"/>
                  <a:t> energy loss calculations.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749" name="Google Shape;749;p1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"/>
              </p:nvPr>
            </p:nvSpPr>
            <p:spPr>
              <a:xfrm>
                <a:off x="314275" y="1422200"/>
                <a:ext cx="8492400" cy="3803850"/>
              </a:xfrm>
              <a:prstGeom prst="rect">
                <a:avLst/>
              </a:prstGeom>
              <a:blipFill>
                <a:blip r:embed="rId3"/>
                <a:stretch>
                  <a:fillRect l="-646" r="-1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8;p1">
            <a:extLst>
              <a:ext uri="{FF2B5EF4-FFF2-40B4-BE49-F238E27FC236}">
                <a16:creationId xmlns:a16="http://schemas.microsoft.com/office/drawing/2014/main" id="{2448CC11-1D39-7CCD-018F-5126D96D6C89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NEEC Candidate Searching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BBABD-48A4-4EA1-A8AC-9AB7BEE6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29" y="1385770"/>
            <a:ext cx="7443792" cy="136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52B61-FD18-E272-50AD-EF68C0A8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66" y="2812552"/>
            <a:ext cx="4505234" cy="2330948"/>
          </a:xfrm>
          <a:prstGeom prst="rect">
            <a:avLst/>
          </a:prstGeom>
        </p:spPr>
      </p:pic>
      <p:sp>
        <p:nvSpPr>
          <p:cNvPr id="2" name="Google Shape;8;p1">
            <a:extLst>
              <a:ext uri="{FF2B5EF4-FFF2-40B4-BE49-F238E27FC236}">
                <a16:creationId xmlns:a16="http://schemas.microsoft.com/office/drawing/2014/main" id="{101A19DA-108C-61A8-35A7-7666E3A5F73B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0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NEEC in </a:t>
            </a:r>
            <a:r>
              <a:rPr lang="en-GB" baseline="30000" dirty="0"/>
              <a:t>83</a:t>
            </a:r>
            <a:r>
              <a:rPr lang="en-GB" dirty="0"/>
              <a:t>Kr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7" name="Google Shape;767;p120"/>
              <p:cNvSpPr txBox="1">
                <a:spLocks noGrp="1"/>
              </p:cNvSpPr>
              <p:nvPr>
                <p:ph type="body" idx="4"/>
              </p:nvPr>
            </p:nvSpPr>
            <p:spPr>
              <a:xfrm>
                <a:off x="5223085" y="1912620"/>
                <a:ext cx="3834900" cy="346708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baseline="30000" dirty="0"/>
                  <a:t>83</a:t>
                </a:r>
                <a:r>
                  <a:rPr lang="en-GB" dirty="0"/>
                  <a:t>Kr yields the largest probability of NEEC that can be feasibly achieved in a laboratory setting of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𝑒𝑥𝑐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=4.71×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aseline="30000" dirty="0"/>
                  <a:t> </a:t>
                </a:r>
                <a:r>
                  <a:rPr lang="en-GB" dirty="0"/>
                  <a:t>for capture into L1 atomic subshell (charge state </a:t>
                </a:r>
                <a:r>
                  <a:rPr lang="en-GB" b="1" dirty="0"/>
                  <a:t>33+</a:t>
                </a:r>
                <a:r>
                  <a:rPr lang="en-GB" dirty="0"/>
                  <a:t>)</a:t>
                </a:r>
                <a:endParaRPr baseline="30000" dirty="0"/>
              </a:p>
            </p:txBody>
          </p:sp>
        </mc:Choice>
        <mc:Fallback xmlns="">
          <p:sp>
            <p:nvSpPr>
              <p:cNvPr id="767" name="Google Shape;767;p1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"/>
              </p:nvPr>
            </p:nvSpPr>
            <p:spPr>
              <a:xfrm>
                <a:off x="5223085" y="1912620"/>
                <a:ext cx="3834900" cy="3467085"/>
              </a:xfrm>
              <a:prstGeom prst="rect">
                <a:avLst/>
              </a:prstGeom>
              <a:blipFill>
                <a:blip r:embed="rId3"/>
                <a:stretch>
                  <a:fillRect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9EBD02-07E9-C457-7303-695289C562C4}"/>
              </a:ext>
            </a:extLst>
          </p:cNvPr>
          <p:cNvCxnSpPr>
            <a:cxnSpLocks/>
          </p:cNvCxnSpPr>
          <p:nvPr/>
        </p:nvCxnSpPr>
        <p:spPr>
          <a:xfrm flipV="1">
            <a:off x="4035483" y="2232288"/>
            <a:ext cx="0" cy="1257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7F1CF-A714-AB62-28D2-690A58DA8482}"/>
              </a:ext>
            </a:extLst>
          </p:cNvPr>
          <p:cNvCxnSpPr>
            <a:cxnSpLocks/>
          </p:cNvCxnSpPr>
          <p:nvPr/>
        </p:nvCxnSpPr>
        <p:spPr>
          <a:xfrm>
            <a:off x="1255183" y="4403988"/>
            <a:ext cx="14859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3E2B9A-4CD8-3C9A-5B7D-46005C39B5D6}"/>
              </a:ext>
            </a:extLst>
          </p:cNvPr>
          <p:cNvCxnSpPr>
            <a:cxnSpLocks/>
          </p:cNvCxnSpPr>
          <p:nvPr/>
        </p:nvCxnSpPr>
        <p:spPr>
          <a:xfrm>
            <a:off x="1255183" y="3483238"/>
            <a:ext cx="14859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E45932-F57F-0F1A-EBAA-74B80883F4B3}"/>
              </a:ext>
            </a:extLst>
          </p:cNvPr>
          <p:cNvCxnSpPr>
            <a:cxnSpLocks/>
          </p:cNvCxnSpPr>
          <p:nvPr/>
        </p:nvCxnSpPr>
        <p:spPr>
          <a:xfrm>
            <a:off x="1255183" y="2943488"/>
            <a:ext cx="14859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C0E27B-5E63-6390-7118-3758A2C9C877}"/>
              </a:ext>
            </a:extLst>
          </p:cNvPr>
          <p:cNvCxnSpPr>
            <a:cxnSpLocks/>
          </p:cNvCxnSpPr>
          <p:nvPr/>
        </p:nvCxnSpPr>
        <p:spPr>
          <a:xfrm>
            <a:off x="1255183" y="2625988"/>
            <a:ext cx="14859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CD766F9-52C2-7DD0-6DFB-C53567E49E9E}"/>
              </a:ext>
            </a:extLst>
          </p:cNvPr>
          <p:cNvSpPr/>
          <p:nvPr/>
        </p:nvSpPr>
        <p:spPr>
          <a:xfrm>
            <a:off x="1242483" y="1711588"/>
            <a:ext cx="1511300" cy="812800"/>
          </a:xfrm>
          <a:prstGeom prst="rect">
            <a:avLst/>
          </a:prstGeom>
          <a:gradFill flip="none" rotWithShape="1">
            <a:gsLst>
              <a:gs pos="300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7D1D72-6E1C-15EF-20E2-5CFA738F9E84}"/>
              </a:ext>
            </a:extLst>
          </p:cNvPr>
          <p:cNvSpPr/>
          <p:nvPr/>
        </p:nvSpPr>
        <p:spPr>
          <a:xfrm>
            <a:off x="1839383" y="2067188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C9CCB-04AF-9902-5ECB-8D7D6EF5D024}"/>
                  </a:ext>
                </a:extLst>
              </p:cNvPr>
              <p:cNvSpPr txBox="1"/>
              <p:nvPr/>
            </p:nvSpPr>
            <p:spPr>
              <a:xfrm>
                <a:off x="1750483" y="1660788"/>
                <a:ext cx="546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7C9CCB-04AF-9902-5ECB-8D7D6EF5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83" y="1660788"/>
                <a:ext cx="5461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082381A-E3C3-EDCC-8745-3579DF27B842}"/>
              </a:ext>
            </a:extLst>
          </p:cNvPr>
          <p:cNvSpPr/>
          <p:nvPr/>
        </p:nvSpPr>
        <p:spPr>
          <a:xfrm>
            <a:off x="1824143" y="3367668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75CD85-AFED-BE54-6214-005A061A6130}"/>
              </a:ext>
            </a:extLst>
          </p:cNvPr>
          <p:cNvCxnSpPr>
            <a:cxnSpLocks/>
          </p:cNvCxnSpPr>
          <p:nvPr/>
        </p:nvCxnSpPr>
        <p:spPr>
          <a:xfrm>
            <a:off x="3293533" y="3483238"/>
            <a:ext cx="1485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9E07B1-1AE9-E8C2-3C2E-95E921631820}"/>
              </a:ext>
            </a:extLst>
          </p:cNvPr>
          <p:cNvCxnSpPr>
            <a:cxnSpLocks/>
          </p:cNvCxnSpPr>
          <p:nvPr/>
        </p:nvCxnSpPr>
        <p:spPr>
          <a:xfrm>
            <a:off x="3293533" y="2193188"/>
            <a:ext cx="1485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ED52AE-EA7D-DD16-1615-C0F8C8BD8D72}"/>
              </a:ext>
            </a:extLst>
          </p:cNvPr>
          <p:cNvCxnSpPr>
            <a:cxnSpLocks/>
          </p:cNvCxnSpPr>
          <p:nvPr/>
        </p:nvCxnSpPr>
        <p:spPr>
          <a:xfrm>
            <a:off x="1952683" y="2333888"/>
            <a:ext cx="0" cy="1028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FE6DB6-5DBB-C636-CC25-ED43BEF3485A}"/>
              </a:ext>
            </a:extLst>
          </p:cNvPr>
          <p:cNvSpPr/>
          <p:nvPr/>
        </p:nvSpPr>
        <p:spPr>
          <a:xfrm>
            <a:off x="1988820" y="2489689"/>
            <a:ext cx="2049779" cy="387759"/>
          </a:xfrm>
          <a:custGeom>
            <a:avLst/>
            <a:gdLst>
              <a:gd name="csX0" fmla="*/ 0 w 1866900"/>
              <a:gd name="csY0" fmla="*/ 209959 h 349659"/>
              <a:gd name="csX1" fmla="*/ 279400 w 1866900"/>
              <a:gd name="csY1" fmla="*/ 32159 h 349659"/>
              <a:gd name="csX2" fmla="*/ 609600 w 1866900"/>
              <a:gd name="csY2" fmla="*/ 349659 h 349659"/>
              <a:gd name="csX3" fmla="*/ 965200 w 1866900"/>
              <a:gd name="csY3" fmla="*/ 32159 h 349659"/>
              <a:gd name="csX4" fmla="*/ 1270000 w 1866900"/>
              <a:gd name="csY4" fmla="*/ 336959 h 349659"/>
              <a:gd name="csX5" fmla="*/ 1638300 w 1866900"/>
              <a:gd name="csY5" fmla="*/ 6759 h 349659"/>
              <a:gd name="csX6" fmla="*/ 1866900 w 1866900"/>
              <a:gd name="csY6" fmla="*/ 146459 h 3496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866900" h="349659">
                <a:moveTo>
                  <a:pt x="0" y="209959"/>
                </a:moveTo>
                <a:cubicBezTo>
                  <a:pt x="88900" y="109417"/>
                  <a:pt x="177800" y="8876"/>
                  <a:pt x="279400" y="32159"/>
                </a:cubicBezTo>
                <a:cubicBezTo>
                  <a:pt x="381000" y="55442"/>
                  <a:pt x="495300" y="349659"/>
                  <a:pt x="609600" y="349659"/>
                </a:cubicBezTo>
                <a:cubicBezTo>
                  <a:pt x="723900" y="349659"/>
                  <a:pt x="855133" y="34276"/>
                  <a:pt x="965200" y="32159"/>
                </a:cubicBezTo>
                <a:cubicBezTo>
                  <a:pt x="1075267" y="30042"/>
                  <a:pt x="1157817" y="341192"/>
                  <a:pt x="1270000" y="336959"/>
                </a:cubicBezTo>
                <a:cubicBezTo>
                  <a:pt x="1382183" y="332726"/>
                  <a:pt x="1538817" y="38509"/>
                  <a:pt x="1638300" y="6759"/>
                </a:cubicBezTo>
                <a:cubicBezTo>
                  <a:pt x="1737783" y="-24991"/>
                  <a:pt x="1802341" y="60734"/>
                  <a:pt x="1866900" y="146459"/>
                </a:cubicBezTo>
              </a:path>
            </a:pathLst>
          </a:custGeom>
          <a:noFill/>
          <a:ln>
            <a:solidFill>
              <a:srgbClr val="FFC000"/>
            </a:solidFill>
            <a:prstDash val="sysDash"/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39F2C4-E630-167E-7A1E-32CE71220FF6}"/>
              </a:ext>
            </a:extLst>
          </p:cNvPr>
          <p:cNvSpPr txBox="1"/>
          <p:nvPr/>
        </p:nvSpPr>
        <p:spPr>
          <a:xfrm>
            <a:off x="3649133" y="1648088"/>
            <a:ext cx="77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83</a:t>
            </a:r>
            <a:r>
              <a:rPr lang="en-GB" b="1" dirty="0"/>
              <a:t>Kr</a:t>
            </a:r>
            <a:endParaRPr lang="en-GB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58FD4-A093-2D9A-5954-485520B66342}"/>
              </a:ext>
            </a:extLst>
          </p:cNvPr>
          <p:cNvSpPr txBox="1"/>
          <p:nvPr/>
        </p:nvSpPr>
        <p:spPr>
          <a:xfrm>
            <a:off x="4229100" y="1952887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7/2</a:t>
            </a:r>
            <a:r>
              <a:rPr lang="en-GB" sz="1200" baseline="30000" dirty="0"/>
              <a:t>+</a:t>
            </a: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AF1C55-D4FF-7CEA-6264-CDF52C764D00}"/>
              </a:ext>
            </a:extLst>
          </p:cNvPr>
          <p:cNvSpPr txBox="1"/>
          <p:nvPr/>
        </p:nvSpPr>
        <p:spPr>
          <a:xfrm>
            <a:off x="4229100" y="3239820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9/2</a:t>
            </a:r>
            <a:r>
              <a:rPr lang="en-GB" sz="1200" baseline="30000" dirty="0"/>
              <a:t>+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A1868-EE0F-126A-6F62-44D00C180E3F}"/>
              </a:ext>
            </a:extLst>
          </p:cNvPr>
          <p:cNvSpPr txBox="1"/>
          <p:nvPr/>
        </p:nvSpPr>
        <p:spPr>
          <a:xfrm>
            <a:off x="4220634" y="2173020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9.41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4C00C0-A3B1-E382-8459-4E75B50EF120}"/>
              </a:ext>
            </a:extLst>
          </p:cNvPr>
          <p:cNvSpPr txBox="1"/>
          <p:nvPr/>
        </p:nvSpPr>
        <p:spPr>
          <a:xfrm>
            <a:off x="4203701" y="3451487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547EE9-3461-726B-E3DA-8AF0CBA236F2}"/>
              </a:ext>
            </a:extLst>
          </p:cNvPr>
          <p:cNvSpPr txBox="1"/>
          <p:nvPr/>
        </p:nvSpPr>
        <p:spPr>
          <a:xfrm>
            <a:off x="2615353" y="4259208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7B0C3A-8467-F7E5-BA25-C4C2B59913BD}"/>
              </a:ext>
            </a:extLst>
          </p:cNvPr>
          <p:cNvSpPr txBox="1"/>
          <p:nvPr/>
        </p:nvSpPr>
        <p:spPr>
          <a:xfrm>
            <a:off x="2615353" y="3291468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E65443-BAE8-2113-6E48-DE757C68C333}"/>
              </a:ext>
            </a:extLst>
          </p:cNvPr>
          <p:cNvSpPr txBox="1"/>
          <p:nvPr/>
        </p:nvSpPr>
        <p:spPr>
          <a:xfrm>
            <a:off x="2615353" y="2773308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B008D3-6541-C8C1-2918-78FF455E8DCD}"/>
              </a:ext>
            </a:extLst>
          </p:cNvPr>
          <p:cNvSpPr txBox="1"/>
          <p:nvPr/>
        </p:nvSpPr>
        <p:spPr>
          <a:xfrm>
            <a:off x="2615353" y="2468508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76A55E-0EEA-06D8-533E-E096A908DCBF}"/>
              </a:ext>
            </a:extLst>
          </p:cNvPr>
          <p:cNvCxnSpPr>
            <a:cxnSpLocks/>
          </p:cNvCxnSpPr>
          <p:nvPr/>
        </p:nvCxnSpPr>
        <p:spPr>
          <a:xfrm flipH="1">
            <a:off x="919346" y="2514600"/>
            <a:ext cx="2133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516F54-6258-CAFC-0941-BB5313E68564}"/>
              </a:ext>
            </a:extLst>
          </p:cNvPr>
          <p:cNvCxnSpPr>
            <a:cxnSpLocks/>
          </p:cNvCxnSpPr>
          <p:nvPr/>
        </p:nvCxnSpPr>
        <p:spPr>
          <a:xfrm flipH="1">
            <a:off x="919346" y="2171700"/>
            <a:ext cx="2133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26AFEA-FFEA-8C81-50AA-8D8AE9789811}"/>
              </a:ext>
            </a:extLst>
          </p:cNvPr>
          <p:cNvCxnSpPr>
            <a:cxnSpLocks/>
          </p:cNvCxnSpPr>
          <p:nvPr/>
        </p:nvCxnSpPr>
        <p:spPr>
          <a:xfrm flipH="1">
            <a:off x="919346" y="3474720"/>
            <a:ext cx="2133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64BF68-060F-BD3C-BB3D-61DA1F118A62}"/>
              </a:ext>
            </a:extLst>
          </p:cNvPr>
          <p:cNvCxnSpPr/>
          <p:nvPr/>
        </p:nvCxnSpPr>
        <p:spPr>
          <a:xfrm flipV="1">
            <a:off x="1026026" y="2506980"/>
            <a:ext cx="0" cy="9601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36B6DE-4097-79C3-3773-6B780D23FB3D}"/>
              </a:ext>
            </a:extLst>
          </p:cNvPr>
          <p:cNvCxnSpPr>
            <a:cxnSpLocks/>
          </p:cNvCxnSpPr>
          <p:nvPr/>
        </p:nvCxnSpPr>
        <p:spPr>
          <a:xfrm flipV="1">
            <a:off x="1026026" y="2186940"/>
            <a:ext cx="0" cy="3352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CA894A-2668-097B-2922-9AFE90CB00E2}"/>
                  </a:ext>
                </a:extLst>
              </p:cNvPr>
              <p:cNvSpPr txBox="1"/>
              <p:nvPr/>
            </p:nvSpPr>
            <p:spPr>
              <a:xfrm>
                <a:off x="-53340" y="2195880"/>
                <a:ext cx="10744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=5.3</m:t>
                    </m:r>
                  </m:oMath>
                </a14:m>
                <a:r>
                  <a:rPr lang="en-GB" sz="1200" dirty="0"/>
                  <a:t> keV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CA894A-2668-097B-2922-9AFE90CB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" y="2195880"/>
                <a:ext cx="1074420" cy="276999"/>
              </a:xfrm>
              <a:prstGeom prst="rect">
                <a:avLst/>
              </a:prstGeom>
              <a:blipFill>
                <a:blip r:embed="rId5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287A07-45F1-8EC9-125F-78FC9AB69AF5}"/>
                  </a:ext>
                </a:extLst>
              </p:cNvPr>
              <p:cNvSpPr txBox="1"/>
              <p:nvPr/>
            </p:nvSpPr>
            <p:spPr>
              <a:xfrm>
                <a:off x="-114300" y="2851200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=4.11</m:t>
                    </m:r>
                  </m:oMath>
                </a14:m>
                <a:r>
                  <a:rPr lang="en-GB" sz="1200" dirty="0"/>
                  <a:t> keV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287A07-45F1-8EC9-125F-78FC9AB6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2851200"/>
                <a:ext cx="1219200" cy="276999"/>
              </a:xfrm>
              <a:prstGeom prst="rect">
                <a:avLst/>
              </a:prstGeom>
              <a:blipFill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61E1F6-9433-BF86-764B-1A9132C75B65}"/>
                  </a:ext>
                </a:extLst>
              </p:cNvPr>
              <p:cNvSpPr txBox="1"/>
              <p:nvPr/>
            </p:nvSpPr>
            <p:spPr>
              <a:xfrm>
                <a:off x="3175635" y="1938705"/>
                <a:ext cx="10744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=156.8</m:t>
                    </m:r>
                  </m:oMath>
                </a14:m>
                <a:r>
                  <a:rPr lang="en-GB" sz="1200" dirty="0"/>
                  <a:t> ns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61E1F6-9433-BF86-764B-1A9132C7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35" y="1938705"/>
                <a:ext cx="1074420" cy="276999"/>
              </a:xfrm>
              <a:prstGeom prst="rect">
                <a:avLst/>
              </a:prstGeom>
              <a:blipFill>
                <a:blip r:embed="rId7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E417869-CED1-7B3B-E328-07CAF90885ED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9560-E8DC-E2E7-BFD3-1E0A9BA8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Jyväskylä Accelerator Laboratory</a:t>
            </a:r>
          </a:p>
        </p:txBody>
      </p:sp>
      <p:pic>
        <p:nvPicPr>
          <p:cNvPr id="1026" name="Picture 2" descr="UNIVERSITY OF JYVASKYLA (2026) All You Should Know BEFORE You Go (w/  Reviews)">
            <a:extLst>
              <a:ext uri="{FF2B5EF4-FFF2-40B4-BE49-F238E27FC236}">
                <a16:creationId xmlns:a16="http://schemas.microsoft.com/office/drawing/2014/main" id="{9189B643-F2B3-C422-9FED-CFF6BEFC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6" y="1949508"/>
            <a:ext cx="3977204" cy="22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-beam spectroscopy using the JYFL gas-filled magnetic recoil separator  RITU - ScienceDirect">
            <a:extLst>
              <a:ext uri="{FF2B5EF4-FFF2-40B4-BE49-F238E27FC236}">
                <a16:creationId xmlns:a16="http://schemas.microsoft.com/office/drawing/2014/main" id="{1E1C36D6-D908-9222-088D-9E97DEDE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67865"/>
            <a:ext cx="4403698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8;p1">
            <a:extLst>
              <a:ext uri="{FF2B5EF4-FFF2-40B4-BE49-F238E27FC236}">
                <a16:creationId xmlns:a16="http://schemas.microsoft.com/office/drawing/2014/main" id="{CC63122C-87D9-8B6E-45B6-793BB481EEB9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751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2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Setup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05433A-4082-4581-079F-CFF49B87ABD1}"/>
              </a:ext>
            </a:extLst>
          </p:cNvPr>
          <p:cNvGrpSpPr/>
          <p:nvPr/>
        </p:nvGrpSpPr>
        <p:grpSpPr>
          <a:xfrm>
            <a:off x="-172473" y="1399161"/>
            <a:ext cx="8964656" cy="6022889"/>
            <a:chOff x="-112486" y="279400"/>
            <a:chExt cx="12063186" cy="7903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5871744-CAE6-6199-5239-57CA69406B4F}"/>
                </a:ext>
              </a:extLst>
            </p:cNvPr>
            <p:cNvSpPr/>
            <p:nvPr/>
          </p:nvSpPr>
          <p:spPr>
            <a:xfrm>
              <a:off x="1443797" y="1320115"/>
              <a:ext cx="6366704" cy="3074086"/>
            </a:xfrm>
            <a:custGeom>
              <a:avLst/>
              <a:gdLst>
                <a:gd name="csX0" fmla="*/ 94574 w 5657174"/>
                <a:gd name="csY0" fmla="*/ 2334931 h 2334931"/>
                <a:gd name="csX1" fmla="*/ 754974 w 5657174"/>
                <a:gd name="csY1" fmla="*/ 252131 h 2334931"/>
                <a:gd name="csX2" fmla="*/ 5657174 w 5657174"/>
                <a:gd name="csY2" fmla="*/ 112431 h 2334931"/>
                <a:gd name="csX0" fmla="*/ 12058 w 5574658"/>
                <a:gd name="csY0" fmla="*/ 2620060 h 2620060"/>
                <a:gd name="csX1" fmla="*/ 1802758 w 5574658"/>
                <a:gd name="csY1" fmla="*/ 130860 h 2620060"/>
                <a:gd name="csX2" fmla="*/ 5574658 w 5574658"/>
                <a:gd name="csY2" fmla="*/ 397560 h 2620060"/>
                <a:gd name="csX0" fmla="*/ 9235 w 5914735"/>
                <a:gd name="csY0" fmla="*/ 3318560 h 3318560"/>
                <a:gd name="csX1" fmla="*/ 2142835 w 5914735"/>
                <a:gd name="csY1" fmla="*/ 130860 h 3318560"/>
                <a:gd name="csX2" fmla="*/ 5914735 w 5914735"/>
                <a:gd name="csY2" fmla="*/ 397560 h 3318560"/>
                <a:gd name="csX0" fmla="*/ 10020 w 5801220"/>
                <a:gd name="csY0" fmla="*/ 3153460 h 3153460"/>
                <a:gd name="csX1" fmla="*/ 2029320 w 5801220"/>
                <a:gd name="csY1" fmla="*/ 130860 h 3153460"/>
                <a:gd name="csX2" fmla="*/ 5801220 w 5801220"/>
                <a:gd name="csY2" fmla="*/ 397560 h 3153460"/>
                <a:gd name="csX0" fmla="*/ 10020 w 6944220"/>
                <a:gd name="csY0" fmla="*/ 3157696 h 3157696"/>
                <a:gd name="csX1" fmla="*/ 2029320 w 6944220"/>
                <a:gd name="csY1" fmla="*/ 135096 h 3157696"/>
                <a:gd name="csX2" fmla="*/ 6944220 w 6944220"/>
                <a:gd name="csY2" fmla="*/ 376396 h 3157696"/>
                <a:gd name="csX0" fmla="*/ 21251 w 6955451"/>
                <a:gd name="csY0" fmla="*/ 2958137 h 2958137"/>
                <a:gd name="csX1" fmla="*/ 1316651 w 6955451"/>
                <a:gd name="csY1" fmla="*/ 202237 h 2958137"/>
                <a:gd name="csX2" fmla="*/ 6955451 w 6955451"/>
                <a:gd name="csY2" fmla="*/ 176837 h 2958137"/>
                <a:gd name="csX0" fmla="*/ 14119 w 6948319"/>
                <a:gd name="csY0" fmla="*/ 2893732 h 2893732"/>
                <a:gd name="csX1" fmla="*/ 1639719 w 6948319"/>
                <a:gd name="csY1" fmla="*/ 252132 h 2893732"/>
                <a:gd name="csX2" fmla="*/ 6948319 w 6948319"/>
                <a:gd name="csY2" fmla="*/ 112432 h 2893732"/>
                <a:gd name="csX0" fmla="*/ 11059 w 7211959"/>
                <a:gd name="csY0" fmla="*/ 2957232 h 2957232"/>
                <a:gd name="csX1" fmla="*/ 1903359 w 7211959"/>
                <a:gd name="csY1" fmla="*/ 252132 h 2957232"/>
                <a:gd name="csX2" fmla="*/ 7211959 w 7211959"/>
                <a:gd name="csY2" fmla="*/ 112432 h 2957232"/>
                <a:gd name="csX0" fmla="*/ 14696 w 6910796"/>
                <a:gd name="csY0" fmla="*/ 3008032 h 3008032"/>
                <a:gd name="csX1" fmla="*/ 1602196 w 6910796"/>
                <a:gd name="csY1" fmla="*/ 252132 h 3008032"/>
                <a:gd name="csX2" fmla="*/ 6910796 w 6910796"/>
                <a:gd name="csY2" fmla="*/ 112432 h 3008032"/>
                <a:gd name="csX0" fmla="*/ 22992 w 6919092"/>
                <a:gd name="csY0" fmla="*/ 3014266 h 3014266"/>
                <a:gd name="csX1" fmla="*/ 1267592 w 6919092"/>
                <a:gd name="csY1" fmla="*/ 245666 h 3014266"/>
                <a:gd name="csX2" fmla="*/ 6919092 w 6919092"/>
                <a:gd name="csY2" fmla="*/ 118666 h 3014266"/>
                <a:gd name="csX0" fmla="*/ 22992 w 3312292"/>
                <a:gd name="csY0" fmla="*/ 3041677 h 3041677"/>
                <a:gd name="csX1" fmla="*/ 1267592 w 3312292"/>
                <a:gd name="csY1" fmla="*/ 273077 h 3041677"/>
                <a:gd name="csX2" fmla="*/ 3312292 w 3312292"/>
                <a:gd name="csY2" fmla="*/ 95277 h 3041677"/>
                <a:gd name="csX0" fmla="*/ 42473 w 3331773"/>
                <a:gd name="csY0" fmla="*/ 3036491 h 3036491"/>
                <a:gd name="csX1" fmla="*/ 982273 w 3331773"/>
                <a:gd name="csY1" fmla="*/ 280591 h 3036491"/>
                <a:gd name="csX2" fmla="*/ 3331773 w 3331773"/>
                <a:gd name="csY2" fmla="*/ 90091 h 3036491"/>
                <a:gd name="csX0" fmla="*/ 42473 w 3331773"/>
                <a:gd name="csY0" fmla="*/ 2997331 h 2997331"/>
                <a:gd name="csX1" fmla="*/ 982273 w 3331773"/>
                <a:gd name="csY1" fmla="*/ 241431 h 2997331"/>
                <a:gd name="csX2" fmla="*/ 3331773 w 3331773"/>
                <a:gd name="csY2" fmla="*/ 50931 h 2997331"/>
                <a:gd name="csX0" fmla="*/ 42473 w 3331773"/>
                <a:gd name="csY0" fmla="*/ 2985355 h 2985355"/>
                <a:gd name="csX1" fmla="*/ 982273 w 3331773"/>
                <a:gd name="csY1" fmla="*/ 229455 h 2985355"/>
                <a:gd name="csX2" fmla="*/ 3331773 w 3331773"/>
                <a:gd name="csY2" fmla="*/ 38955 h 2985355"/>
                <a:gd name="csX0" fmla="*/ 24480 w 3313780"/>
                <a:gd name="csY0" fmla="*/ 2982042 h 2982042"/>
                <a:gd name="csX1" fmla="*/ 1230980 w 3313780"/>
                <a:gd name="csY1" fmla="*/ 251542 h 2982042"/>
                <a:gd name="csX2" fmla="*/ 3313780 w 3313780"/>
                <a:gd name="csY2" fmla="*/ 35642 h 2982042"/>
                <a:gd name="csX0" fmla="*/ 24480 w 3313780"/>
                <a:gd name="csY0" fmla="*/ 2986668 h 2986668"/>
                <a:gd name="csX1" fmla="*/ 1230980 w 3313780"/>
                <a:gd name="csY1" fmla="*/ 256168 h 2986668"/>
                <a:gd name="csX2" fmla="*/ 3313780 w 3313780"/>
                <a:gd name="csY2" fmla="*/ 40268 h 2986668"/>
                <a:gd name="csX0" fmla="*/ 24480 w 3313780"/>
                <a:gd name="csY0" fmla="*/ 2946400 h 2946400"/>
                <a:gd name="csX1" fmla="*/ 1230980 w 3313780"/>
                <a:gd name="csY1" fmla="*/ 215900 h 2946400"/>
                <a:gd name="csX2" fmla="*/ 3313780 w 3313780"/>
                <a:gd name="csY2" fmla="*/ 0 h 2946400"/>
                <a:gd name="csX0" fmla="*/ 24480 w 5980780"/>
                <a:gd name="csY0" fmla="*/ 2933700 h 2933700"/>
                <a:gd name="csX1" fmla="*/ 1230980 w 5980780"/>
                <a:gd name="csY1" fmla="*/ 203200 h 2933700"/>
                <a:gd name="csX2" fmla="*/ 5980780 w 5980780"/>
                <a:gd name="csY2" fmla="*/ 0 h 2933700"/>
                <a:gd name="csX0" fmla="*/ 24480 w 6374480"/>
                <a:gd name="csY0" fmla="*/ 2882900 h 2882900"/>
                <a:gd name="csX1" fmla="*/ 1230980 w 6374480"/>
                <a:gd name="csY1" fmla="*/ 152400 h 2882900"/>
                <a:gd name="csX2" fmla="*/ 6374480 w 6374480"/>
                <a:gd name="csY2" fmla="*/ 0 h 2882900"/>
                <a:gd name="csX0" fmla="*/ 19062 w 6369062"/>
                <a:gd name="csY0" fmla="*/ 2922598 h 2922598"/>
                <a:gd name="csX1" fmla="*/ 1390662 w 6369062"/>
                <a:gd name="csY1" fmla="*/ 52398 h 2922598"/>
                <a:gd name="csX2" fmla="*/ 6369062 w 6369062"/>
                <a:gd name="csY2" fmla="*/ 39698 h 2922598"/>
                <a:gd name="csX0" fmla="*/ 19062 w 6369062"/>
                <a:gd name="csY0" fmla="*/ 2956972 h 2956972"/>
                <a:gd name="csX1" fmla="*/ 1390662 w 6369062"/>
                <a:gd name="csY1" fmla="*/ 86772 h 2956972"/>
                <a:gd name="csX2" fmla="*/ 6369062 w 6369062"/>
                <a:gd name="csY2" fmla="*/ 74072 h 2956972"/>
                <a:gd name="csX0" fmla="*/ 15997 w 6365997"/>
                <a:gd name="csY0" fmla="*/ 2924479 h 2924479"/>
                <a:gd name="csX1" fmla="*/ 1527297 w 6365997"/>
                <a:gd name="csY1" fmla="*/ 105079 h 2924479"/>
                <a:gd name="csX2" fmla="*/ 6365997 w 6365997"/>
                <a:gd name="csY2" fmla="*/ 41579 h 2924479"/>
                <a:gd name="csX0" fmla="*/ 25573 w 6375573"/>
                <a:gd name="csY0" fmla="*/ 2939904 h 2939904"/>
                <a:gd name="csX1" fmla="*/ 1206673 w 6375573"/>
                <a:gd name="csY1" fmla="*/ 95104 h 2939904"/>
                <a:gd name="csX2" fmla="*/ 6375573 w 6375573"/>
                <a:gd name="csY2" fmla="*/ 57004 h 2939904"/>
                <a:gd name="csX0" fmla="*/ 28732 w 6378732"/>
                <a:gd name="csY0" fmla="*/ 2911146 h 2911146"/>
                <a:gd name="csX1" fmla="*/ 1146332 w 6378732"/>
                <a:gd name="csY1" fmla="*/ 117146 h 2911146"/>
                <a:gd name="csX2" fmla="*/ 6378732 w 6378732"/>
                <a:gd name="csY2" fmla="*/ 28246 h 2911146"/>
                <a:gd name="csX0" fmla="*/ 28732 w 6378732"/>
                <a:gd name="csY0" fmla="*/ 2906635 h 2906635"/>
                <a:gd name="csX1" fmla="*/ 1146332 w 6378732"/>
                <a:gd name="csY1" fmla="*/ 112635 h 2906635"/>
                <a:gd name="csX2" fmla="*/ 6378732 w 6378732"/>
                <a:gd name="csY2" fmla="*/ 23735 h 2906635"/>
                <a:gd name="csX0" fmla="*/ 20700 w 6370700"/>
                <a:gd name="csY0" fmla="*/ 2906635 h 2906635"/>
                <a:gd name="csX1" fmla="*/ 1138300 w 6370700"/>
                <a:gd name="csY1" fmla="*/ 112635 h 2906635"/>
                <a:gd name="csX2" fmla="*/ 6370700 w 6370700"/>
                <a:gd name="csY2" fmla="*/ 23735 h 2906635"/>
                <a:gd name="csX0" fmla="*/ 19247 w 6369247"/>
                <a:gd name="csY0" fmla="*/ 2934452 h 2934452"/>
                <a:gd name="csX1" fmla="*/ 1187647 w 6369247"/>
                <a:gd name="csY1" fmla="*/ 89652 h 2934452"/>
                <a:gd name="csX2" fmla="*/ 6369247 w 6369247"/>
                <a:gd name="csY2" fmla="*/ 51552 h 2934452"/>
                <a:gd name="csX0" fmla="*/ 19247 w 6369247"/>
                <a:gd name="csY0" fmla="*/ 2903142 h 2903142"/>
                <a:gd name="csX1" fmla="*/ 1187647 w 6369247"/>
                <a:gd name="csY1" fmla="*/ 58342 h 2903142"/>
                <a:gd name="csX2" fmla="*/ 6369247 w 6369247"/>
                <a:gd name="csY2" fmla="*/ 20242 h 2903142"/>
                <a:gd name="csX0" fmla="*/ 13148 w 6363148"/>
                <a:gd name="csY0" fmla="*/ 2897350 h 2897350"/>
                <a:gd name="csX1" fmla="*/ 1511748 w 6363148"/>
                <a:gd name="csY1" fmla="*/ 65250 h 2897350"/>
                <a:gd name="csX2" fmla="*/ 6363148 w 6363148"/>
                <a:gd name="csY2" fmla="*/ 14450 h 2897350"/>
                <a:gd name="csX0" fmla="*/ 16003 w 6366003"/>
                <a:gd name="csY0" fmla="*/ 2897350 h 2897350"/>
                <a:gd name="csX1" fmla="*/ 1514603 w 6366003"/>
                <a:gd name="csY1" fmla="*/ 65250 h 2897350"/>
                <a:gd name="csX2" fmla="*/ 6366003 w 6366003"/>
                <a:gd name="csY2" fmla="*/ 14450 h 2897350"/>
                <a:gd name="csX0" fmla="*/ 17770 w 6367770"/>
                <a:gd name="csY0" fmla="*/ 2897350 h 2897350"/>
                <a:gd name="csX1" fmla="*/ 1516370 w 6367770"/>
                <a:gd name="csY1" fmla="*/ 65250 h 2897350"/>
                <a:gd name="csX2" fmla="*/ 6367770 w 6367770"/>
                <a:gd name="csY2" fmla="*/ 14450 h 2897350"/>
                <a:gd name="csX0" fmla="*/ 17231 w 6367231"/>
                <a:gd name="csY0" fmla="*/ 2897350 h 2897350"/>
                <a:gd name="csX1" fmla="*/ 1515831 w 6367231"/>
                <a:gd name="csY1" fmla="*/ 65250 h 2897350"/>
                <a:gd name="csX2" fmla="*/ 6367231 w 6367231"/>
                <a:gd name="csY2" fmla="*/ 14450 h 2897350"/>
                <a:gd name="csX0" fmla="*/ 17231 w 6367231"/>
                <a:gd name="csY0" fmla="*/ 2884879 h 2884879"/>
                <a:gd name="csX1" fmla="*/ 1515831 w 6367231"/>
                <a:gd name="csY1" fmla="*/ 52779 h 2884879"/>
                <a:gd name="csX2" fmla="*/ 6367231 w 6367231"/>
                <a:gd name="csY2" fmla="*/ 1979 h 2884879"/>
                <a:gd name="csX0" fmla="*/ 16704 w 6366704"/>
                <a:gd name="csY0" fmla="*/ 2883694 h 2883694"/>
                <a:gd name="csX1" fmla="*/ 1540704 w 6366704"/>
                <a:gd name="csY1" fmla="*/ 158883 h 2883694"/>
                <a:gd name="csX2" fmla="*/ 6366704 w 6366704"/>
                <a:gd name="csY2" fmla="*/ 794 h 2883694"/>
                <a:gd name="csX0" fmla="*/ 16704 w 6366704"/>
                <a:gd name="csY0" fmla="*/ 2885522 h 2885522"/>
                <a:gd name="csX1" fmla="*/ 1540704 w 6366704"/>
                <a:gd name="csY1" fmla="*/ 160711 h 2885522"/>
                <a:gd name="csX2" fmla="*/ 6366704 w 6366704"/>
                <a:gd name="csY2" fmla="*/ 2622 h 288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6366704" h="2885522">
                  <a:moveTo>
                    <a:pt x="16704" y="2885522"/>
                  </a:moveTo>
                  <a:cubicBezTo>
                    <a:pt x="-116646" y="2029330"/>
                    <a:pt x="562804" y="416828"/>
                    <a:pt x="1540704" y="160711"/>
                  </a:cubicBezTo>
                  <a:cubicBezTo>
                    <a:pt x="2010604" y="27463"/>
                    <a:pt x="4163254" y="-11137"/>
                    <a:pt x="6366704" y="2622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B2D189-31D6-2B02-3F7F-2A484E900266}"/>
                </a:ext>
              </a:extLst>
            </p:cNvPr>
            <p:cNvSpPr/>
            <p:nvPr/>
          </p:nvSpPr>
          <p:spPr>
            <a:xfrm rot="19099582">
              <a:off x="1376307" y="3207448"/>
              <a:ext cx="226811" cy="13309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7D724B-6F27-68FE-FC8C-5C39DB922113}"/>
                </a:ext>
              </a:extLst>
            </p:cNvPr>
            <p:cNvGrpSpPr/>
            <p:nvPr/>
          </p:nvGrpSpPr>
          <p:grpSpPr>
            <a:xfrm>
              <a:off x="1409700" y="1018134"/>
              <a:ext cx="2806700" cy="1995894"/>
              <a:chOff x="2832100" y="433934"/>
              <a:chExt cx="2806700" cy="1995894"/>
            </a:xfrm>
            <a:no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01482BF-6C5B-5B65-17A9-70DA811A0A71}"/>
                  </a:ext>
                </a:extLst>
              </p:cNvPr>
              <p:cNvSpPr/>
              <p:nvPr/>
            </p:nvSpPr>
            <p:spPr>
              <a:xfrm>
                <a:off x="2833914" y="1349828"/>
                <a:ext cx="1080000" cy="10800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F6001B6-4026-0BD8-7BB0-63CA86894C4C}"/>
                  </a:ext>
                </a:extLst>
              </p:cNvPr>
              <p:cNvSpPr/>
              <p:nvPr/>
            </p:nvSpPr>
            <p:spPr>
              <a:xfrm>
                <a:off x="3886200" y="1246330"/>
                <a:ext cx="1526596" cy="772972"/>
              </a:xfrm>
              <a:custGeom>
                <a:avLst/>
                <a:gdLst>
                  <a:gd name="csX0" fmla="*/ 0 w 1689100"/>
                  <a:gd name="csY0" fmla="*/ 948511 h 948511"/>
                  <a:gd name="csX1" fmla="*/ 444500 w 1689100"/>
                  <a:gd name="csY1" fmla="*/ 135711 h 948511"/>
                  <a:gd name="csX2" fmla="*/ 1689100 w 1689100"/>
                  <a:gd name="csY2" fmla="*/ 8711 h 948511"/>
                  <a:gd name="csX0" fmla="*/ 0 w 1689100"/>
                  <a:gd name="csY0" fmla="*/ 940740 h 940740"/>
                  <a:gd name="csX1" fmla="*/ 292100 w 1689100"/>
                  <a:gd name="csY1" fmla="*/ 305740 h 940740"/>
                  <a:gd name="csX2" fmla="*/ 1689100 w 1689100"/>
                  <a:gd name="csY2" fmla="*/ 940 h 940740"/>
                  <a:gd name="csX0" fmla="*/ 0 w 1460500"/>
                  <a:gd name="csY0" fmla="*/ 731161 h 731161"/>
                  <a:gd name="csX1" fmla="*/ 292100 w 1460500"/>
                  <a:gd name="csY1" fmla="*/ 96161 h 731161"/>
                  <a:gd name="csX2" fmla="*/ 1460500 w 1460500"/>
                  <a:gd name="csY2" fmla="*/ 32661 h 731161"/>
                  <a:gd name="csX0" fmla="*/ 0 w 1447800"/>
                  <a:gd name="csY0" fmla="*/ 770711 h 770711"/>
                  <a:gd name="csX1" fmla="*/ 292100 w 1447800"/>
                  <a:gd name="csY1" fmla="*/ 135711 h 770711"/>
                  <a:gd name="csX2" fmla="*/ 1447800 w 1447800"/>
                  <a:gd name="csY2" fmla="*/ 8711 h 7707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800" h="770711">
                    <a:moveTo>
                      <a:pt x="0" y="770711"/>
                    </a:moveTo>
                    <a:cubicBezTo>
                      <a:pt x="81491" y="442627"/>
                      <a:pt x="10583" y="292344"/>
                      <a:pt x="292100" y="135711"/>
                    </a:cubicBezTo>
                    <a:cubicBezTo>
                      <a:pt x="573617" y="-20922"/>
                      <a:pt x="966258" y="-6106"/>
                      <a:pt x="1447800" y="8711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3D02798-169F-9B4C-42DE-9E408FE6DFFB}"/>
                  </a:ext>
                </a:extLst>
              </p:cNvPr>
              <p:cNvSpPr/>
              <p:nvPr/>
            </p:nvSpPr>
            <p:spPr>
              <a:xfrm>
                <a:off x="2832100" y="433934"/>
                <a:ext cx="2542244" cy="1382166"/>
              </a:xfrm>
              <a:custGeom>
                <a:avLst/>
                <a:gdLst>
                  <a:gd name="csX0" fmla="*/ 0 w 3016195"/>
                  <a:gd name="csY0" fmla="*/ 1441953 h 1441953"/>
                  <a:gd name="csX1" fmla="*/ 673100 w 3016195"/>
                  <a:gd name="csY1" fmla="*/ 222753 h 1441953"/>
                  <a:gd name="csX2" fmla="*/ 2806700 w 3016195"/>
                  <a:gd name="csY2" fmla="*/ 19553 h 1441953"/>
                  <a:gd name="csX3" fmla="*/ 2819400 w 3016195"/>
                  <a:gd name="csY3" fmla="*/ 19553 h 1441953"/>
                  <a:gd name="csX0" fmla="*/ 0 w 2806700"/>
                  <a:gd name="csY0" fmla="*/ 1422400 h 1422400"/>
                  <a:gd name="csX1" fmla="*/ 673100 w 2806700"/>
                  <a:gd name="csY1" fmla="*/ 203200 h 1422400"/>
                  <a:gd name="csX2" fmla="*/ 2806700 w 2806700"/>
                  <a:gd name="csY2" fmla="*/ 0 h 1422400"/>
                  <a:gd name="csX0" fmla="*/ 0 w 2603500"/>
                  <a:gd name="csY0" fmla="*/ 1397000 h 1397000"/>
                  <a:gd name="csX1" fmla="*/ 673100 w 2603500"/>
                  <a:gd name="csY1" fmla="*/ 177800 h 1397000"/>
                  <a:gd name="csX2" fmla="*/ 2603500 w 2603500"/>
                  <a:gd name="csY2" fmla="*/ 0 h 139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03500" h="1397000">
                    <a:moveTo>
                      <a:pt x="0" y="1397000"/>
                    </a:moveTo>
                    <a:cubicBezTo>
                      <a:pt x="102658" y="905933"/>
                      <a:pt x="239183" y="410633"/>
                      <a:pt x="673100" y="177800"/>
                    </a:cubicBezTo>
                    <a:cubicBezTo>
                      <a:pt x="1107017" y="-55033"/>
                      <a:pt x="2245783" y="33867"/>
                      <a:pt x="2603500" y="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26B208E-9CC3-3667-5483-8A7F736E6AB6}"/>
                  </a:ext>
                </a:extLst>
              </p:cNvPr>
              <p:cNvSpPr/>
              <p:nvPr/>
            </p:nvSpPr>
            <p:spPr>
              <a:xfrm>
                <a:off x="5158014" y="435428"/>
                <a:ext cx="480786" cy="8218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A18AB4-35E2-0CCC-1916-5423845D1CD6}"/>
                </a:ext>
              </a:extLst>
            </p:cNvPr>
            <p:cNvSpPr/>
            <p:nvPr/>
          </p:nvSpPr>
          <p:spPr>
            <a:xfrm>
              <a:off x="1095830" y="3305629"/>
              <a:ext cx="925285" cy="10014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7BB406-A696-2C67-D8D9-7FE3AA02CE37}"/>
                </a:ext>
              </a:extLst>
            </p:cNvPr>
            <p:cNvSpPr/>
            <p:nvPr/>
          </p:nvSpPr>
          <p:spPr>
            <a:xfrm>
              <a:off x="954315" y="3458029"/>
              <a:ext cx="925285" cy="10014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CC9518-BCBC-5314-F6CC-E00DE39998E0}"/>
                </a:ext>
              </a:extLst>
            </p:cNvPr>
            <p:cNvCxnSpPr/>
            <p:nvPr/>
          </p:nvCxnSpPr>
          <p:spPr>
            <a:xfrm flipV="1">
              <a:off x="-112486" y="4002314"/>
              <a:ext cx="1480457" cy="41801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492CC5-6927-2A65-7D9C-E1F9B595C6CE}"/>
                </a:ext>
              </a:extLst>
            </p:cNvPr>
            <p:cNvSpPr txBox="1"/>
            <p:nvPr/>
          </p:nvSpPr>
          <p:spPr>
            <a:xfrm>
              <a:off x="9017000" y="25654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RITU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C9E089-862D-9AD9-26A8-077A44A6BADF}"/>
                </a:ext>
              </a:extLst>
            </p:cNvPr>
            <p:cNvSpPr txBox="1"/>
            <p:nvPr/>
          </p:nvSpPr>
          <p:spPr>
            <a:xfrm>
              <a:off x="998329" y="4546263"/>
              <a:ext cx="189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baseline="30000" dirty="0"/>
                <a:t>83</a:t>
              </a:r>
              <a:r>
                <a:rPr lang="en-GB" b="1" dirty="0"/>
                <a:t>Kr</a:t>
              </a:r>
            </a:p>
            <a:p>
              <a:pPr algn="ctr"/>
              <a:r>
                <a:rPr lang="en-GB" b="1" dirty="0"/>
                <a:t>9.75 MeV/u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9A78A4-015E-A730-B3D0-8523174FCAED}"/>
                </a:ext>
              </a:extLst>
            </p:cNvPr>
            <p:cNvSpPr/>
            <p:nvPr/>
          </p:nvSpPr>
          <p:spPr>
            <a:xfrm>
              <a:off x="7861193" y="1271202"/>
              <a:ext cx="3340207" cy="1205300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3352800"/>
                <a:gd name="csY0" fmla="*/ 37919 h 1180919"/>
                <a:gd name="csX1" fmla="*/ 2070432 w 3352800"/>
                <a:gd name="csY1" fmla="*/ 126818 h 1180919"/>
                <a:gd name="csX2" fmla="*/ 3352800 w 3352800"/>
                <a:gd name="csY2" fmla="*/ 1180919 h 1180919"/>
                <a:gd name="csX0" fmla="*/ 0 w 3352800"/>
                <a:gd name="csY0" fmla="*/ 37919 h 1180919"/>
                <a:gd name="csX1" fmla="*/ 2070432 w 3352800"/>
                <a:gd name="csY1" fmla="*/ 126818 h 1180919"/>
                <a:gd name="csX2" fmla="*/ 3352800 w 3352800"/>
                <a:gd name="csY2" fmla="*/ 1180919 h 1180919"/>
                <a:gd name="csX0" fmla="*/ 0 w 3352800"/>
                <a:gd name="csY0" fmla="*/ 37919 h 1180919"/>
                <a:gd name="csX1" fmla="*/ 2070432 w 3352800"/>
                <a:gd name="csY1" fmla="*/ 126818 h 1180919"/>
                <a:gd name="csX2" fmla="*/ 3352800 w 3352800"/>
                <a:gd name="csY2" fmla="*/ 1180919 h 1180919"/>
                <a:gd name="csX0" fmla="*/ 0 w 3352800"/>
                <a:gd name="csY0" fmla="*/ 35586 h 1178586"/>
                <a:gd name="csX1" fmla="*/ 1993238 w 3352800"/>
                <a:gd name="csY1" fmla="*/ 136700 h 1178586"/>
                <a:gd name="csX2" fmla="*/ 3352800 w 3352800"/>
                <a:gd name="csY2" fmla="*/ 1178586 h 1178586"/>
                <a:gd name="csX0" fmla="*/ 0 w 3352800"/>
                <a:gd name="csY0" fmla="*/ 29942 h 1172942"/>
                <a:gd name="csX1" fmla="*/ 1980373 w 3352800"/>
                <a:gd name="csY1" fmla="*/ 167698 h 1172942"/>
                <a:gd name="csX2" fmla="*/ 3352800 w 3352800"/>
                <a:gd name="csY2" fmla="*/ 1172942 h 1172942"/>
                <a:gd name="csX0" fmla="*/ 0 w 3352800"/>
                <a:gd name="csY0" fmla="*/ 34892 h 1177892"/>
                <a:gd name="csX1" fmla="*/ 1980373 w 3352800"/>
                <a:gd name="csY1" fmla="*/ 172648 h 1177892"/>
                <a:gd name="csX2" fmla="*/ 3352800 w 3352800"/>
                <a:gd name="csY2" fmla="*/ 1177892 h 1177892"/>
                <a:gd name="csX0" fmla="*/ 0 w 3352800"/>
                <a:gd name="csY0" fmla="*/ 34892 h 1177892"/>
                <a:gd name="csX1" fmla="*/ 1980373 w 3352800"/>
                <a:gd name="csY1" fmla="*/ 172648 h 1177892"/>
                <a:gd name="csX2" fmla="*/ 3352800 w 3352800"/>
                <a:gd name="csY2" fmla="*/ 1177892 h 1177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3352800" h="1177892">
                  <a:moveTo>
                    <a:pt x="0" y="34892"/>
                  </a:moveTo>
                  <a:cubicBezTo>
                    <a:pt x="750358" y="-58242"/>
                    <a:pt x="1396635" y="51338"/>
                    <a:pt x="1980373" y="172648"/>
                  </a:cubicBezTo>
                  <a:cubicBezTo>
                    <a:pt x="2277925" y="301730"/>
                    <a:pt x="2964391" y="712225"/>
                    <a:pt x="3352800" y="117789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B31FA3-0EAA-9589-F471-72B6DAF928EE}"/>
                </a:ext>
              </a:extLst>
            </p:cNvPr>
            <p:cNvSpPr/>
            <p:nvPr/>
          </p:nvSpPr>
          <p:spPr>
            <a:xfrm>
              <a:off x="7835900" y="1289411"/>
              <a:ext cx="2857500" cy="1212489"/>
            </a:xfrm>
            <a:custGeom>
              <a:avLst/>
              <a:gdLst>
                <a:gd name="csX0" fmla="*/ 0 w 3416300"/>
                <a:gd name="csY0" fmla="*/ 107541 h 1225141"/>
                <a:gd name="csX1" fmla="*/ 2070100 w 3416300"/>
                <a:gd name="csY1" fmla="*/ 107541 h 1225141"/>
                <a:gd name="csX2" fmla="*/ 3416300 w 3416300"/>
                <a:gd name="csY2" fmla="*/ 1225141 h 1225141"/>
                <a:gd name="csX0" fmla="*/ 0 w 3416300"/>
                <a:gd name="csY0" fmla="*/ 40469 h 1158069"/>
                <a:gd name="csX1" fmla="*/ 2070100 w 3416300"/>
                <a:gd name="csY1" fmla="*/ 40469 h 1158069"/>
                <a:gd name="csX2" fmla="*/ 3416300 w 3416300"/>
                <a:gd name="csY2" fmla="*/ 1158069 h 115806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43339 h 1160939"/>
                <a:gd name="csX1" fmla="*/ 2070100 w 3416300"/>
                <a:gd name="csY1" fmla="*/ 43339 h 1160939"/>
                <a:gd name="csX2" fmla="*/ 3416300 w 3416300"/>
                <a:gd name="csY2" fmla="*/ 1160939 h 1160939"/>
                <a:gd name="csX0" fmla="*/ 0 w 3416300"/>
                <a:gd name="csY0" fmla="*/ 27389 h 1144989"/>
                <a:gd name="csX1" fmla="*/ 2044700 w 3416300"/>
                <a:gd name="csY1" fmla="*/ 116289 h 1144989"/>
                <a:gd name="csX2" fmla="*/ 3416300 w 3416300"/>
                <a:gd name="csY2" fmla="*/ 1144989 h 114498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416300"/>
                <a:gd name="csY0" fmla="*/ 37919 h 1155519"/>
                <a:gd name="csX1" fmla="*/ 2044700 w 3416300"/>
                <a:gd name="csY1" fmla="*/ 126819 h 1155519"/>
                <a:gd name="csX2" fmla="*/ 3416300 w 3416300"/>
                <a:gd name="csY2" fmla="*/ 1155519 h 1155519"/>
                <a:gd name="csX0" fmla="*/ 0 w 3352800"/>
                <a:gd name="csY0" fmla="*/ 37919 h 1180919"/>
                <a:gd name="csX1" fmla="*/ 2044700 w 3352800"/>
                <a:gd name="csY1" fmla="*/ 126819 h 1180919"/>
                <a:gd name="csX2" fmla="*/ 3352800 w 3352800"/>
                <a:gd name="csY2" fmla="*/ 1180919 h 11809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37919 h 1219019"/>
                <a:gd name="csX1" fmla="*/ 2044700 w 2857500"/>
                <a:gd name="csY1" fmla="*/ 126819 h 1219019"/>
                <a:gd name="csX2" fmla="*/ 2857500 w 2857500"/>
                <a:gd name="csY2" fmla="*/ 1219019 h 1219019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24275 h 1205375"/>
                <a:gd name="csX1" fmla="*/ 1828800 w 2857500"/>
                <a:gd name="csY1" fmla="*/ 214775 h 1205375"/>
                <a:gd name="csX2" fmla="*/ 2857500 w 2857500"/>
                <a:gd name="csY2" fmla="*/ 1205375 h 1205375"/>
                <a:gd name="csX0" fmla="*/ 0 w 2857500"/>
                <a:gd name="csY0" fmla="*/ 19714 h 1200814"/>
                <a:gd name="csX1" fmla="*/ 1917700 w 2857500"/>
                <a:gd name="csY1" fmla="*/ 273714 h 1200814"/>
                <a:gd name="csX2" fmla="*/ 2857500 w 2857500"/>
                <a:gd name="csY2" fmla="*/ 1200814 h 1200814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  <a:gd name="csX0" fmla="*/ 0 w 2857500"/>
                <a:gd name="csY0" fmla="*/ 31389 h 1212489"/>
                <a:gd name="csX1" fmla="*/ 1917700 w 2857500"/>
                <a:gd name="csY1" fmla="*/ 285389 h 1212489"/>
                <a:gd name="csX2" fmla="*/ 2857500 w 2857500"/>
                <a:gd name="csY2" fmla="*/ 1212489 h 1212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857500" h="1212489">
                  <a:moveTo>
                    <a:pt x="0" y="31389"/>
                  </a:moveTo>
                  <a:cubicBezTo>
                    <a:pt x="750358" y="-61745"/>
                    <a:pt x="1335617" y="61022"/>
                    <a:pt x="1917700" y="285389"/>
                  </a:cubicBezTo>
                  <a:cubicBezTo>
                    <a:pt x="2537883" y="687556"/>
                    <a:pt x="2583391" y="632522"/>
                    <a:pt x="2857500" y="1212489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D74B56-27BC-D27A-845D-AC8D21067A58}"/>
                </a:ext>
              </a:extLst>
            </p:cNvPr>
            <p:cNvSpPr/>
            <p:nvPr/>
          </p:nvSpPr>
          <p:spPr>
            <a:xfrm>
              <a:off x="10096500" y="2349500"/>
              <a:ext cx="1447800" cy="1143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7F1BABE-2402-684A-D30D-6F5495EAE955}"/>
                </a:ext>
              </a:extLst>
            </p:cNvPr>
            <p:cNvSpPr/>
            <p:nvPr/>
          </p:nvSpPr>
          <p:spPr>
            <a:xfrm>
              <a:off x="7823200" y="279400"/>
              <a:ext cx="4127500" cy="2222500"/>
            </a:xfrm>
            <a:prstGeom prst="roundRect">
              <a:avLst>
                <a:gd name="adj" fmla="val 638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DD0C99-2A08-8EA5-3E99-A03F1515A0F7}"/>
                </a:ext>
              </a:extLst>
            </p:cNvPr>
            <p:cNvSpPr txBox="1"/>
            <p:nvPr/>
          </p:nvSpPr>
          <p:spPr>
            <a:xfrm>
              <a:off x="8953500" y="17780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32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648D84-E097-F85C-B7DE-576662A1FE12}"/>
                </a:ext>
              </a:extLst>
            </p:cNvPr>
            <p:cNvSpPr txBox="1"/>
            <p:nvPr/>
          </p:nvSpPr>
          <p:spPr>
            <a:xfrm>
              <a:off x="9893300" y="14351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33</a:t>
              </a:r>
              <a:r>
                <a:rPr lang="en-GB" b="1" baseline="30000" dirty="0"/>
                <a:t>+</a:t>
              </a:r>
              <a:endParaRPr lang="en-GB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292C367-D1F0-94CA-9A0F-74FE99DC33D7}"/>
              </a:ext>
            </a:extLst>
          </p:cNvPr>
          <p:cNvSpPr txBox="1"/>
          <p:nvPr/>
        </p:nvSpPr>
        <p:spPr>
          <a:xfrm>
            <a:off x="1370570" y="3869882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/>
              <a:t>12</a:t>
            </a:r>
            <a:r>
              <a:rPr lang="en-GB" b="1" dirty="0"/>
              <a:t>C</a:t>
            </a:r>
          </a:p>
          <a:p>
            <a:pPr algn="ctr"/>
            <a:r>
              <a:rPr lang="en-GB" b="1" dirty="0"/>
              <a:t>0.15 mg/cm</a:t>
            </a:r>
            <a:r>
              <a:rPr lang="en-GB" b="1" baseline="30000" dirty="0"/>
              <a:t>2</a:t>
            </a:r>
            <a:endParaRPr lang="en-GB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C512E-537B-FD18-FF60-C177DFF155DB}"/>
              </a:ext>
            </a:extLst>
          </p:cNvPr>
          <p:cNvCxnSpPr>
            <a:cxnSpLocks/>
          </p:cNvCxnSpPr>
          <p:nvPr/>
        </p:nvCxnSpPr>
        <p:spPr>
          <a:xfrm>
            <a:off x="60325" y="428625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6901C5-D547-F6BC-EDF9-F29E47009352}"/>
              </a:ext>
            </a:extLst>
          </p:cNvPr>
          <p:cNvCxnSpPr>
            <a:cxnSpLocks/>
          </p:cNvCxnSpPr>
          <p:nvPr/>
        </p:nvCxnSpPr>
        <p:spPr>
          <a:xfrm>
            <a:off x="60325" y="38989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74544AC-9A86-6812-F463-787000209922}"/>
              </a:ext>
            </a:extLst>
          </p:cNvPr>
          <p:cNvSpPr/>
          <p:nvPr/>
        </p:nvSpPr>
        <p:spPr>
          <a:xfrm>
            <a:off x="234925" y="384175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5433A6-3F1D-D1CA-BBF2-42A0D90EF21C}"/>
              </a:ext>
            </a:extLst>
          </p:cNvPr>
          <p:cNvCxnSpPr>
            <a:endCxn id="26" idx="4"/>
          </p:cNvCxnSpPr>
          <p:nvPr/>
        </p:nvCxnSpPr>
        <p:spPr>
          <a:xfrm flipV="1">
            <a:off x="285750" y="3949750"/>
            <a:ext cx="3175" cy="342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E792C6-BCDE-9604-5B94-CB2DC3798DF4}"/>
              </a:ext>
            </a:extLst>
          </p:cNvPr>
          <p:cNvCxnSpPr/>
          <p:nvPr/>
        </p:nvCxnSpPr>
        <p:spPr>
          <a:xfrm flipH="1" flipV="1">
            <a:off x="2362200" y="2600325"/>
            <a:ext cx="838200" cy="120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661682-D8C6-8E75-8F46-2A6A1D433680}"/>
              </a:ext>
            </a:extLst>
          </p:cNvPr>
          <p:cNvSpPr txBox="1"/>
          <p:nvPr/>
        </p:nvSpPr>
        <p:spPr>
          <a:xfrm>
            <a:off x="2970770" y="3727007"/>
            <a:ext cx="14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Magnetic Dipole</a:t>
            </a:r>
          </a:p>
        </p:txBody>
      </p:sp>
      <p:sp>
        <p:nvSpPr>
          <p:cNvPr id="22" name="Google Shape;8;p1">
            <a:extLst>
              <a:ext uri="{FF2B5EF4-FFF2-40B4-BE49-F238E27FC236}">
                <a16:creationId xmlns:a16="http://schemas.microsoft.com/office/drawing/2014/main" id="{A296FA5A-02C9-6406-240F-3572EE3BEB04}"/>
              </a:ext>
            </a:extLst>
          </p:cNvPr>
          <p:cNvSpPr txBox="1">
            <a:spLocks/>
          </p:cNvSpPr>
          <p:nvPr/>
        </p:nvSpPr>
        <p:spPr>
          <a:xfrm>
            <a:off x="0" y="4861560"/>
            <a:ext cx="266700" cy="28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nd template">
  <a:themeElements>
    <a:clrScheme name="Simple Light">
      <a:dk1>
        <a:srgbClr val="000000"/>
      </a:dk1>
      <a:lt1>
        <a:srgbClr val="FFFFFF"/>
      </a:lt1>
      <a:dk2>
        <a:srgbClr val="A6A091"/>
      </a:dk2>
      <a:lt2>
        <a:srgbClr val="EEEEEE"/>
      </a:lt2>
      <a:accent1>
        <a:srgbClr val="FD5000"/>
      </a:accent1>
      <a:accent2>
        <a:srgbClr val="FFD200"/>
      </a:accent2>
      <a:accent3>
        <a:srgbClr val="78BF26"/>
      </a:accent3>
      <a:accent4>
        <a:srgbClr val="00C2DE"/>
      </a:accent4>
      <a:accent5>
        <a:srgbClr val="001E82"/>
      </a:accent5>
      <a:accent6>
        <a:srgbClr val="3C003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750</Words>
  <Application>Microsoft Office PowerPoint</Application>
  <PresentationFormat>On-screen Show (16:9)</PresentationFormat>
  <Paragraphs>166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 New Roman</vt:lpstr>
      <vt:lpstr>Arial</vt:lpstr>
      <vt:lpstr>Cambria Math</vt:lpstr>
      <vt:lpstr>Inter SemiBold</vt:lpstr>
      <vt:lpstr>Roboto Condensed</vt:lpstr>
      <vt:lpstr>Inter</vt:lpstr>
      <vt:lpstr>Hind</vt:lpstr>
      <vt:lpstr>Bebas Neue</vt:lpstr>
      <vt:lpstr>Brand template</vt:lpstr>
      <vt:lpstr>J. Fuller, D.G. Jenkins, C.D. Murphy   UK Ministry of Defence © Crown owned copyright 2026/AWE</vt:lpstr>
      <vt:lpstr>Nuclear Excitation by Electron Capture (NEEC)</vt:lpstr>
      <vt:lpstr>NEEC in Ion-Beams</vt:lpstr>
      <vt:lpstr>Previous Reported Observation</vt:lpstr>
      <vt:lpstr>NEEC Candidate Searching</vt:lpstr>
      <vt:lpstr>NEEC Candidate Searching</vt:lpstr>
      <vt:lpstr>NEEC in 83Kr</vt:lpstr>
      <vt:lpstr>Jyväskylä Accelerator Laboratory</vt:lpstr>
      <vt:lpstr>The Setup</vt:lpstr>
      <vt:lpstr>The Setup</vt:lpstr>
      <vt:lpstr>The Setup</vt:lpstr>
      <vt:lpstr>The Setup</vt:lpstr>
      <vt:lpstr>The Setup</vt:lpstr>
      <vt:lpstr>The Setup</vt:lpstr>
      <vt:lpstr>The Setup</vt:lpstr>
      <vt:lpstr>Reducing Background</vt:lpstr>
      <vt:lpstr>Reducing Background</vt:lpstr>
      <vt:lpstr>The Setup</vt:lpstr>
      <vt:lpstr>Statistics</vt:lpstr>
      <vt:lpstr>Conclusion</vt:lpstr>
      <vt:lpstr>The Proposal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Fuller</dc:creator>
  <cp:lastModifiedBy>John Fuller</cp:lastModifiedBy>
  <cp:revision>2</cp:revision>
  <dcterms:modified xsi:type="dcterms:W3CDTF">2026-04-14T12:35:21Z</dcterms:modified>
</cp:coreProperties>
</file>