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02" r:id="rId1"/>
  </p:sldMasterIdLst>
  <p:notesMasterIdLst>
    <p:notesMasterId r:id="rId24"/>
  </p:notesMasterIdLst>
  <p:sldIdLst>
    <p:sldId id="301" r:id="rId2"/>
    <p:sldId id="320" r:id="rId3"/>
    <p:sldId id="321" r:id="rId4"/>
    <p:sldId id="323" r:id="rId5"/>
    <p:sldId id="322" r:id="rId6"/>
    <p:sldId id="330" r:id="rId7"/>
    <p:sldId id="334" r:id="rId8"/>
    <p:sldId id="324" r:id="rId9"/>
    <p:sldId id="325" r:id="rId10"/>
    <p:sldId id="326" r:id="rId11"/>
    <p:sldId id="331" r:id="rId12"/>
    <p:sldId id="332" r:id="rId13"/>
    <p:sldId id="336" r:id="rId14"/>
    <p:sldId id="338" r:id="rId15"/>
    <p:sldId id="339" r:id="rId16"/>
    <p:sldId id="340" r:id="rId17"/>
    <p:sldId id="333" r:id="rId18"/>
    <p:sldId id="328" r:id="rId19"/>
    <p:sldId id="327" r:id="rId20"/>
    <p:sldId id="329" r:id="rId21"/>
    <p:sldId id="335" r:id="rId22"/>
    <p:sldId id="33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30219A73-386F-495D-B937-D6C1CE78E95D}">
          <p14:sldIdLst>
            <p14:sldId id="301"/>
          </p14:sldIdLst>
        </p14:section>
        <p14:section name="Astrophysical Motivation" id="{2D7DABB4-9E4F-4FD7-ADFE-A016510907CD}">
          <p14:sldIdLst>
            <p14:sldId id="320"/>
            <p14:sldId id="321"/>
            <p14:sldId id="323"/>
            <p14:sldId id="322"/>
            <p14:sldId id="330"/>
            <p14:sldId id="334"/>
          </p14:sldIdLst>
        </p14:section>
        <p14:section name="Experimental Details" id="{6197C0F9-DB58-4B50-9EB2-971521066B37}">
          <p14:sldIdLst>
            <p14:sldId id="324"/>
            <p14:sldId id="325"/>
            <p14:sldId id="326"/>
          </p14:sldIdLst>
        </p14:section>
        <p14:section name="Data Analysis" id="{3F562F52-5FFC-44D0-B90E-D6E70C50F81F}">
          <p14:sldIdLst>
            <p14:sldId id="331"/>
            <p14:sldId id="332"/>
            <p14:sldId id="336"/>
            <p14:sldId id="338"/>
            <p14:sldId id="339"/>
            <p14:sldId id="340"/>
            <p14:sldId id="333"/>
            <p14:sldId id="328"/>
          </p14:sldIdLst>
        </p14:section>
        <p14:section name="Preliminary Results and Summary" id="{C29F083D-D507-4C3E-8E50-9595984719B6}">
          <p14:sldIdLst>
            <p14:sldId id="327"/>
            <p14:sldId id="329"/>
            <p14:sldId id="335"/>
            <p14:sldId id="33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E0"/>
    <a:srgbClr val="2098BD"/>
    <a:srgbClr val="169C9A"/>
    <a:srgbClr val="365AC4"/>
    <a:srgbClr val="F5D6D8"/>
    <a:srgbClr val="25384A"/>
    <a:srgbClr val="E9EBED"/>
    <a:srgbClr val="872046"/>
    <a:srgbClr val="FC9BC1"/>
    <a:srgbClr val="EF6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7A9859-9F5C-7EB3-9AE0-C3341E696153}" v="361" dt="2026-04-09T12:33:40.084"/>
    <p1510:client id="{2D9DD36F-ADA8-FB9A-ABFB-A3B21DBE589F}" v="18" dt="2026-04-09T12:55:15.612"/>
    <p1510:client id="{470614E8-F16A-A027-C98F-C5EB7195BA4F}" v="134" dt="2026-04-10T10:55:01.081"/>
    <p1510:client id="{9EA49D1B-74DC-5056-4208-A7DF4E9567DE}" v="1293" dt="2026-04-09T09:05:21.046"/>
    <p1510:client id="{E1FE32DE-767D-0D43-F1EA-7F845353D7B7}" v="36" dt="2026-04-09T15:32:36.5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D2D71-F84C-234F-8709-9097672961D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59787-1E21-8F46-B778-F1B8A493E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90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0979-F579-4E9B-A675-1F5ABBFF00DB}" type="datetimeFigureOut">
              <a:rPr lang="en-US" dirty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5970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5" orient="horz" pos="2160" userDrawn="1">
          <p15:clr>
            <a:srgbClr val="FBAE40"/>
          </p15:clr>
        </p15:guide>
        <p15:guide id="6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6D0F-5A12-4D0A-80B0-1A6122B61E7B}" type="datetimeFigureOut">
              <a:rPr lang="en-US" dirty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8020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8C84-89CA-44AB-B0BE-5C91BAF75478}" type="datetimeFigureOut">
              <a:rPr lang="en-US" dirty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87179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5176672-0E65-E3A9-3460-482E9AD4FF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6314" y="1591733"/>
            <a:ext cx="3753681" cy="1411112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200" b="1" cap="all" spc="7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6C82845-606C-6B6A-8247-030236E9A7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6314" y="3025423"/>
            <a:ext cx="3753681" cy="11401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200" b="1" cap="all" spc="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TITLE</a:t>
            </a:r>
            <a:endParaRPr lang="en-US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B361C2B7-268A-8B7D-0308-EEC2B6E993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6315" y="4165600"/>
            <a:ext cx="3753681" cy="711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Version | Date | Author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1268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95086C1-255A-B11E-1A14-A1D75DA629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91733"/>
            <a:ext cx="9144000" cy="1411112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200" b="1" cap="all" spc="7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DIVIDER SLIDE</a:t>
            </a:r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4D685F9-F397-874F-C24A-A0C1C8D65D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025423"/>
            <a:ext cx="9144000" cy="11401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200" b="1" cap="all" spc="6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DIVIDER 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67945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tx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B0762-2658-BA91-BF54-8C5E011303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6655" y="494452"/>
            <a:ext cx="8595361" cy="5505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200" b="1" cap="all" spc="600" baseline="0">
                <a:solidFill>
                  <a:srgbClr val="25384A"/>
                </a:solidFill>
                <a:latin typeface="+mj-lt"/>
              </a:defRPr>
            </a:lvl1pPr>
          </a:lstStyle>
          <a:p>
            <a:r>
              <a:rPr lang="en-GB"/>
              <a:t>Blank Slide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7429F4-9DF5-8042-BC0C-1B1126301F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7519" y="0"/>
            <a:ext cx="3784481" cy="119069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1F560-62F5-A931-CD5E-B4B0BA7053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46AFF-25F8-97CF-F8D7-91EEFDD938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28F9EF-70E5-F04A-8CB7-DB6F82CAB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04827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156E-175E-4DBA-9D21-B772C320F342}" type="datetimeFigureOut">
              <a:rPr lang="en-US" dirty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0728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5F6E-3D02-4292-95D1-C62B3126321B}" type="datetimeFigureOut">
              <a:rPr lang="en-US" dirty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05060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5ACB-D10C-44A8-9570-124370F4CB38}" type="datetimeFigureOut">
              <a:rPr lang="en-US" dirty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24452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84F4-0E7A-4BDE-98C6-AE68FB974645}" type="datetimeFigureOut">
              <a:rPr lang="en-US" dirty="0"/>
              <a:t>4/10/2026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6882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F1D8-9801-4C4B-92F3-66C9A863BD74}" type="datetimeFigureOut">
              <a:rPr lang="en-US" dirty="0"/>
              <a:t>4/10/2026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9970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E8FD-B23E-4E1A-83EF-0847EBEA0105}" type="datetimeFigureOut">
              <a:rPr lang="en-US" dirty="0"/>
              <a:t>4/10/2026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92199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891E-A7C2-465C-AD39-8EDCB0F58E3C}" type="datetimeFigureOut">
              <a:rPr lang="en-US" dirty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56256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93E5-AFB6-485C-8E3C-32F92A07875F}" type="datetimeFigureOut">
              <a:rPr lang="en-US" dirty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395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3A332BE1-279E-4118-9FE3-7952B079A510}" type="datetimeFigureOut">
              <a:rPr lang="en-US" dirty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5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97BAFD-C491-2A8E-459D-E7273F9D5A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6368" y="4406232"/>
            <a:ext cx="3753681" cy="711200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Claire Jameson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933420-BA96-F2AB-4006-EB4BEDE36E3D}"/>
              </a:ext>
            </a:extLst>
          </p:cNvPr>
          <p:cNvSpPr txBox="1"/>
          <p:nvPr/>
        </p:nvSpPr>
        <p:spPr>
          <a:xfrm>
            <a:off x="501315" y="922421"/>
            <a:ext cx="6346657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400" b="1" dirty="0">
                <a:solidFill>
                  <a:srgbClr val="FFFFFF"/>
                </a:solidFill>
                <a:latin typeface="Arial"/>
                <a:cs typeface="Arial"/>
              </a:rPr>
              <a:t>First Cross-Section Measurements of the </a:t>
            </a:r>
            <a:r>
              <a:rPr lang="en-GB" sz="4400" b="1" baseline="30000">
                <a:solidFill>
                  <a:srgbClr val="FFFFFF"/>
                </a:solidFill>
                <a:latin typeface="Arial"/>
                <a:cs typeface="Arial"/>
              </a:rPr>
              <a:t>93</a:t>
            </a:r>
            <a:r>
              <a:rPr lang="en-GB" sz="4400" b="1">
                <a:solidFill>
                  <a:srgbClr val="FFFFFF"/>
                </a:solidFill>
                <a:latin typeface="Arial"/>
                <a:cs typeface="Arial"/>
              </a:rPr>
              <a:t>Sr(α,xn) Reactions: </a:t>
            </a:r>
            <a:r>
              <a:rPr lang="en-GB" sz="4400" b="1" dirty="0">
                <a:solidFill>
                  <a:srgbClr val="FFFFFF"/>
                </a:solidFill>
                <a:latin typeface="Arial"/>
                <a:cs typeface="Arial"/>
              </a:rPr>
              <a:t>Implications for the Weak r-Process</a:t>
            </a:r>
          </a:p>
        </p:txBody>
      </p:sp>
    </p:spTree>
    <p:extLst>
      <p:ext uri="{BB962C8B-B14F-4D97-AF65-F5344CB8AC3E}">
        <p14:creationId xmlns:p14="http://schemas.microsoft.com/office/powerpoint/2010/main" val="2565519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776F63-B24E-A10F-5768-EE9896644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5F9695-C380-7F5B-78C4-460338CC4035}"/>
              </a:ext>
            </a:extLst>
          </p:cNvPr>
          <p:cNvSpPr txBox="1"/>
          <p:nvPr/>
        </p:nvSpPr>
        <p:spPr>
          <a:xfrm>
            <a:off x="675190" y="424405"/>
            <a:ext cx="898967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>
                <a:solidFill>
                  <a:srgbClr val="FFFFFF"/>
                </a:solidFill>
                <a:cs typeface="Arial"/>
              </a:rPr>
              <a:t>EMMA</a:t>
            </a:r>
          </a:p>
        </p:txBody>
      </p:sp>
      <p:pic>
        <p:nvPicPr>
          <p:cNvPr id="6" name="Picture 5" descr="A large yellow machine in a factory&#10;&#10;AI-generated content may be incorrect.">
            <a:extLst>
              <a:ext uri="{FF2B5EF4-FFF2-40B4-BE49-F238E27FC236}">
                <a16:creationId xmlns:a16="http://schemas.microsoft.com/office/drawing/2014/main" id="{36A846A3-4753-08B0-1F68-CFCDF6419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52" y="1200737"/>
            <a:ext cx="11384096" cy="52644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EAD870-E454-8C35-32D0-0D65C50670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28F9EF-70E5-F04A-8CB7-DB6F82CAB613}" type="slidenum"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pPr/>
              <a:t>10</a:t>
            </a:fld>
            <a:endParaRPr lang="en-GB" sz="160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4" descr="A black and white logo of a deer holding a key&#10;&#10;AI-generated content may be incorrect.">
            <a:extLst>
              <a:ext uri="{FF2B5EF4-FFF2-40B4-BE49-F238E27FC236}">
                <a16:creationId xmlns:a16="http://schemas.microsoft.com/office/drawing/2014/main" id="{D75F792F-DE52-F2C9-7429-924FB92DC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6232" y="416440"/>
            <a:ext cx="691118" cy="68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34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BFCE53-63E7-AC40-D226-BC761DB3C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E6F9C6-DE5B-A882-DC78-D98F59033DDF}"/>
              </a:ext>
            </a:extLst>
          </p:cNvPr>
          <p:cNvSpPr txBox="1"/>
          <p:nvPr/>
        </p:nvSpPr>
        <p:spPr>
          <a:xfrm>
            <a:off x="675190" y="424405"/>
            <a:ext cx="898967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>
                <a:solidFill>
                  <a:srgbClr val="FFFFFF"/>
                </a:solidFill>
                <a:cs typeface="Arial"/>
              </a:rPr>
              <a:t>Pulse Shape Discrimination (PSD)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715B39-A7EA-0D19-EE1F-4B0FC0F95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39" y="1529241"/>
            <a:ext cx="9491762" cy="477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A1EEFD-412A-6791-2905-8BC48DD5322B}"/>
              </a:ext>
            </a:extLst>
          </p:cNvPr>
          <p:cNvSpPr txBox="1"/>
          <p:nvPr/>
        </p:nvSpPr>
        <p:spPr>
          <a:xfrm>
            <a:off x="9734936" y="2575626"/>
            <a:ext cx="2461891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400">
                <a:solidFill>
                  <a:schemeClr val="bg1"/>
                </a:solidFill>
                <a:latin typeface="Arial"/>
                <a:ea typeface="Calibri"/>
                <a:cs typeface="Arial"/>
              </a:rPr>
              <a:t>Gating on neutrons allows for easier gating on other histograms.</a:t>
            </a:r>
          </a:p>
          <a:p>
            <a:pPr marL="342900" indent="-342900">
              <a:buFont typeface="Arial"/>
              <a:buChar char="•"/>
            </a:pPr>
            <a:endParaRPr lang="en-GB" sz="2400" dirty="0">
              <a:solidFill>
                <a:schemeClr val="bg1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C8134B-6BF5-044F-3175-8F77F3854A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28F9EF-70E5-F04A-8CB7-DB6F82CAB613}" type="slidenum"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pPr/>
              <a:t>11</a:t>
            </a:fld>
            <a:endParaRPr lang="en-GB" sz="160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 descr="A black and white logo of a deer holding a key&#10;&#10;AI-generated content may be incorrect.">
            <a:extLst>
              <a:ext uri="{FF2B5EF4-FFF2-40B4-BE49-F238E27FC236}">
                <a16:creationId xmlns:a16="http://schemas.microsoft.com/office/drawing/2014/main" id="{EF5F73C0-24BA-138D-BA21-DEA748715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6232" y="416440"/>
            <a:ext cx="691118" cy="68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63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970AD3-B7D2-3AF7-52D7-6F8B4A422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7F55BD-5D1F-CA0A-5AAC-FB93CFA6F885}"/>
              </a:ext>
            </a:extLst>
          </p:cNvPr>
          <p:cNvSpPr txBox="1"/>
          <p:nvPr/>
        </p:nvSpPr>
        <p:spPr>
          <a:xfrm>
            <a:off x="675190" y="424405"/>
            <a:ext cx="898967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>
                <a:solidFill>
                  <a:srgbClr val="FFFFFF"/>
                </a:solidFill>
                <a:cs typeface="Arial"/>
              </a:rPr>
              <a:t>Ionisation Chamber Gating</a:t>
            </a:r>
          </a:p>
        </p:txBody>
      </p:sp>
      <p:pic>
        <p:nvPicPr>
          <p:cNvPr id="2" name="Picture 1" descr="A blue and white graph&#10;&#10;AI-generated content may be incorrect.">
            <a:extLst>
              <a:ext uri="{FF2B5EF4-FFF2-40B4-BE49-F238E27FC236}">
                <a16:creationId xmlns:a16="http://schemas.microsoft.com/office/drawing/2014/main" id="{EBED5CAB-6BA1-1FC7-5D78-C7B74FC3F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367" y="1366684"/>
            <a:ext cx="8771702" cy="50833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FD1A3E-3C14-D073-AA7F-125D3A1E87F3}"/>
              </a:ext>
            </a:extLst>
          </p:cNvPr>
          <p:cNvSpPr txBox="1"/>
          <p:nvPr/>
        </p:nvSpPr>
        <p:spPr>
          <a:xfrm>
            <a:off x="101891" y="2825835"/>
            <a:ext cx="246189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Selection of </a:t>
            </a:r>
            <a:r>
              <a:rPr lang="en-GB" sz="2400" baseline="3000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96</a:t>
            </a:r>
            <a:r>
              <a:rPr lang="en-GB" sz="240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Zr recoils.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GB" sz="2400" dirty="0">
              <a:solidFill>
                <a:schemeClr val="bg1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48A1BB-8B96-0E30-53A6-DD807314E7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28F9EF-70E5-F04A-8CB7-DB6F82CAB613}" type="slidenum"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pPr/>
              <a:t>12</a:t>
            </a:fld>
            <a:endParaRPr lang="en-GB" sz="160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 descr="A black and white logo of a deer holding a key&#10;&#10;AI-generated content may be incorrect.">
            <a:extLst>
              <a:ext uri="{FF2B5EF4-FFF2-40B4-BE49-F238E27FC236}">
                <a16:creationId xmlns:a16="http://schemas.microsoft.com/office/drawing/2014/main" id="{ACC77231-1EFA-63B2-B977-7FCDD19F3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6232" y="416440"/>
            <a:ext cx="691118" cy="68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75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E9CFC0-19C1-A5B1-512D-0F2D66429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D0EBEB-F370-BEBD-8E7F-A7BFA6CAFCFF}"/>
              </a:ext>
            </a:extLst>
          </p:cNvPr>
          <p:cNvSpPr txBox="1"/>
          <p:nvPr/>
        </p:nvSpPr>
        <p:spPr>
          <a:xfrm>
            <a:off x="675190" y="424405"/>
            <a:ext cx="898967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>
                <a:solidFill>
                  <a:srgbClr val="FFFFFF"/>
                </a:solidFill>
                <a:cs typeface="Arial"/>
              </a:rPr>
              <a:t>Ionisation Chamber Gating</a:t>
            </a:r>
          </a:p>
        </p:txBody>
      </p:sp>
      <p:pic>
        <p:nvPicPr>
          <p:cNvPr id="5" name="Picture 4" descr="A barcode diagram with numbers&#10;&#10;AI-generated content may be incorrect.">
            <a:extLst>
              <a:ext uri="{FF2B5EF4-FFF2-40B4-BE49-F238E27FC236}">
                <a16:creationId xmlns:a16="http://schemas.microsoft.com/office/drawing/2014/main" id="{977AD054-1FE1-7678-EC36-5D6BE4BD1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781" y="1366683"/>
            <a:ext cx="8801413" cy="50342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DD8859-37B1-4EC1-17B1-5144AE8C5AA5}"/>
              </a:ext>
            </a:extLst>
          </p:cNvPr>
          <p:cNvSpPr txBox="1"/>
          <p:nvPr/>
        </p:nvSpPr>
        <p:spPr>
          <a:xfrm>
            <a:off x="101891" y="2825835"/>
            <a:ext cx="246189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Selection of </a:t>
            </a:r>
            <a:r>
              <a:rPr lang="en-GB" sz="2400" baseline="3000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96</a:t>
            </a:r>
            <a:r>
              <a:rPr lang="en-GB" sz="240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Zr recoils.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GB" sz="2400" dirty="0">
              <a:solidFill>
                <a:schemeClr val="bg1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FF7D03-66E8-48CA-A492-11037E9A2D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28F9EF-70E5-F04A-8CB7-DB6F82CAB613}" type="slidenum"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pPr/>
              <a:t>13</a:t>
            </a:fld>
            <a:endParaRPr lang="en-GB" sz="160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Picture 7" descr="A black and white logo of a deer holding a key&#10;&#10;AI-generated content may be incorrect.">
            <a:extLst>
              <a:ext uri="{FF2B5EF4-FFF2-40B4-BE49-F238E27FC236}">
                <a16:creationId xmlns:a16="http://schemas.microsoft.com/office/drawing/2014/main" id="{EB674028-84A7-F83B-AD51-3324AB689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6232" y="416440"/>
            <a:ext cx="691118" cy="68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31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B79FF5-2758-5985-DD8E-F36C48172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CCAAD5-9867-787E-017D-463B04EFF692}"/>
              </a:ext>
            </a:extLst>
          </p:cNvPr>
          <p:cNvSpPr txBox="1"/>
          <p:nvPr/>
        </p:nvSpPr>
        <p:spPr>
          <a:xfrm>
            <a:off x="675190" y="424405"/>
            <a:ext cx="898967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>
                <a:solidFill>
                  <a:srgbClr val="FFFFFF"/>
                </a:solidFill>
                <a:cs typeface="Arial"/>
              </a:rPr>
              <a:t>Time of Flight (TOF) Peaks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749A1-1A24-7CC9-E5B7-F76503E353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28F9EF-70E5-F04A-8CB7-DB6F82CAB613}" type="slidenum"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pPr/>
              <a:t>14</a:t>
            </a:fld>
            <a:endParaRPr lang="en-GB" sz="160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Picture 7" descr="A black and white logo of a deer holding a key&#10;&#10;AI-generated content may be incorrect.">
            <a:extLst>
              <a:ext uri="{FF2B5EF4-FFF2-40B4-BE49-F238E27FC236}">
                <a16:creationId xmlns:a16="http://schemas.microsoft.com/office/drawing/2014/main" id="{F02751EA-86CD-AB12-DFC3-416106231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6232" y="416440"/>
            <a:ext cx="691118" cy="682259"/>
          </a:xfrm>
          <a:prstGeom prst="rect">
            <a:avLst/>
          </a:prstGeom>
        </p:spPr>
      </p:pic>
      <p:pic>
        <p:nvPicPr>
          <p:cNvPr id="7" name="Picture 6" descr="A graph of a graph&#10;&#10;AI-generated content may be incorrect.">
            <a:extLst>
              <a:ext uri="{FF2B5EF4-FFF2-40B4-BE49-F238E27FC236}">
                <a16:creationId xmlns:a16="http://schemas.microsoft.com/office/drawing/2014/main" id="{F395486B-EEC0-0874-3D67-AAC113073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221" y="1228107"/>
            <a:ext cx="9271557" cy="540745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5671AD3-E053-C260-4A42-AF7658C7EEAA}"/>
              </a:ext>
            </a:extLst>
          </p:cNvPr>
          <p:cNvCxnSpPr>
            <a:cxnSpLocks/>
          </p:cNvCxnSpPr>
          <p:nvPr/>
        </p:nvCxnSpPr>
        <p:spPr>
          <a:xfrm>
            <a:off x="2090677" y="1903325"/>
            <a:ext cx="328886" cy="935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880999F-F7A8-E2F2-E227-0890CDA22FB1}"/>
              </a:ext>
            </a:extLst>
          </p:cNvPr>
          <p:cNvCxnSpPr>
            <a:cxnSpLocks/>
          </p:cNvCxnSpPr>
          <p:nvPr/>
        </p:nvCxnSpPr>
        <p:spPr>
          <a:xfrm>
            <a:off x="2090677" y="2206036"/>
            <a:ext cx="328886" cy="935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26B0C27-C3A7-3D71-9FF1-8B66EBD74AB0}"/>
              </a:ext>
            </a:extLst>
          </p:cNvPr>
          <p:cNvSpPr txBox="1"/>
          <p:nvPr/>
        </p:nvSpPr>
        <p:spPr>
          <a:xfrm>
            <a:off x="2519962" y="1757465"/>
            <a:ext cx="265006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DEMAND/EMMA</a:t>
            </a:r>
            <a:endParaRPr lang="en-GB" dirty="0"/>
          </a:p>
          <a:p>
            <a:r>
              <a:rPr lang="en-GB"/>
              <a:t>TIGRESS/EMMA</a:t>
            </a:r>
          </a:p>
        </p:txBody>
      </p:sp>
    </p:spTree>
    <p:extLst>
      <p:ext uri="{BB962C8B-B14F-4D97-AF65-F5344CB8AC3E}">
        <p14:creationId xmlns:p14="http://schemas.microsoft.com/office/powerpoint/2010/main" val="3749067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F8A9AE-2420-EF38-089C-6A6B107E9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AB6129-3D98-9DB8-31A2-A81E87E9A958}"/>
              </a:ext>
            </a:extLst>
          </p:cNvPr>
          <p:cNvSpPr txBox="1"/>
          <p:nvPr/>
        </p:nvSpPr>
        <p:spPr>
          <a:xfrm>
            <a:off x="675190" y="424405"/>
            <a:ext cx="898967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>
                <a:solidFill>
                  <a:srgbClr val="FFFFFF"/>
                </a:solidFill>
                <a:cs typeface="Arial"/>
              </a:rPr>
              <a:t>EMMA PGAC Position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FD1FF-C7A0-0F22-E389-7E9C6153ED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28F9EF-70E5-F04A-8CB7-DB6F82CAB613}" type="slidenum"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pPr/>
              <a:t>15</a:t>
            </a:fld>
            <a:endParaRPr lang="en-GB" sz="160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Picture 7" descr="A black and white logo of a deer holding a key&#10;&#10;AI-generated content may be incorrect.">
            <a:extLst>
              <a:ext uri="{FF2B5EF4-FFF2-40B4-BE49-F238E27FC236}">
                <a16:creationId xmlns:a16="http://schemas.microsoft.com/office/drawing/2014/main" id="{0002723A-DEE7-D70B-DB84-E3EC2B175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6232" y="416440"/>
            <a:ext cx="691118" cy="6822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0183206-298A-6337-EA54-0CB349B5D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9314" y="1275705"/>
            <a:ext cx="8783551" cy="517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20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FAA2E1-64EC-9D5F-ED04-017130452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00B6AC-A294-9C52-3806-B98909D35DF8}"/>
              </a:ext>
            </a:extLst>
          </p:cNvPr>
          <p:cNvSpPr txBox="1"/>
          <p:nvPr/>
        </p:nvSpPr>
        <p:spPr>
          <a:xfrm>
            <a:off x="675190" y="424405"/>
            <a:ext cx="898967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>
                <a:solidFill>
                  <a:srgbClr val="FFFFFF"/>
                </a:solidFill>
                <a:cs typeface="Arial"/>
              </a:rPr>
              <a:t>EMMA PGAC Position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2F64C-FF10-7864-0FD4-183FBB321A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28F9EF-70E5-F04A-8CB7-DB6F82CAB613}" type="slidenum"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pPr/>
              <a:t>16</a:t>
            </a:fld>
            <a:endParaRPr lang="en-GB" sz="160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Picture 7" descr="A black and white logo of a deer holding a key&#10;&#10;AI-generated content may be incorrect.">
            <a:extLst>
              <a:ext uri="{FF2B5EF4-FFF2-40B4-BE49-F238E27FC236}">
                <a16:creationId xmlns:a16="http://schemas.microsoft.com/office/drawing/2014/main" id="{84378A02-5739-35FE-4EB6-0600769F9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6232" y="416440"/>
            <a:ext cx="691118" cy="682259"/>
          </a:xfrm>
          <a:prstGeom prst="rect">
            <a:avLst/>
          </a:prstGeom>
        </p:spPr>
      </p:pic>
      <p:pic>
        <p:nvPicPr>
          <p:cNvPr id="5" name="Picture 4" descr="A graph of blue dots&#10;&#10;AI-generated content may be incorrect.">
            <a:extLst>
              <a:ext uri="{FF2B5EF4-FFF2-40B4-BE49-F238E27FC236}">
                <a16:creationId xmlns:a16="http://schemas.microsoft.com/office/drawing/2014/main" id="{2FD74C32-76A3-27FE-6C28-BBD4C31B1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9117" y="1258529"/>
            <a:ext cx="8804025" cy="519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0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378E17-AE45-4245-5D48-E2B737581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7C14AA-C8EF-1132-9F78-E5868F57254B}"/>
              </a:ext>
            </a:extLst>
          </p:cNvPr>
          <p:cNvSpPr txBox="1"/>
          <p:nvPr/>
        </p:nvSpPr>
        <p:spPr>
          <a:xfrm>
            <a:off x="675190" y="424405"/>
            <a:ext cx="898967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>
                <a:solidFill>
                  <a:srgbClr val="FFFFFF"/>
                </a:solidFill>
                <a:cs typeface="Arial"/>
              </a:rPr>
              <a:t>Silicon Surface Barrier Detectors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9B2135-CF9E-2B60-385F-BA9068345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066" y="1269244"/>
            <a:ext cx="9082315" cy="51702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1A8A12-7FEE-542C-FB95-8369AA98B611}"/>
              </a:ext>
            </a:extLst>
          </p:cNvPr>
          <p:cNvSpPr txBox="1"/>
          <p:nvPr/>
        </p:nvSpPr>
        <p:spPr>
          <a:xfrm>
            <a:off x="79145" y="2461894"/>
            <a:ext cx="2461891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400">
                <a:solidFill>
                  <a:schemeClr val="bg1"/>
                </a:solidFill>
                <a:latin typeface="Arial"/>
                <a:ea typeface="Calibri"/>
                <a:cs typeface="Arial"/>
              </a:rPr>
              <a:t>Measurement of scattered He for beam normalisation.</a:t>
            </a:r>
          </a:p>
          <a:p>
            <a:pPr marL="342900" indent="-342900">
              <a:buFont typeface="Arial"/>
              <a:buChar char="•"/>
            </a:pPr>
            <a:endParaRPr lang="en-GB" sz="2400" dirty="0">
              <a:solidFill>
                <a:schemeClr val="bg1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3B975-9D9B-4C22-66B6-6FA0449380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28F9EF-70E5-F04A-8CB7-DB6F82CAB613}" type="slidenum"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pPr/>
              <a:t>17</a:t>
            </a:fld>
            <a:endParaRPr lang="en-GB" sz="160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 descr="A black and white logo of a deer holding a key&#10;&#10;AI-generated content may be incorrect.">
            <a:extLst>
              <a:ext uri="{FF2B5EF4-FFF2-40B4-BE49-F238E27FC236}">
                <a16:creationId xmlns:a16="http://schemas.microsoft.com/office/drawing/2014/main" id="{65BA8DDF-6B64-9B65-82BA-5B85A22D3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6232" y="416440"/>
            <a:ext cx="691118" cy="68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00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7A5B70-48CF-0775-B0B1-509DB0C4B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5A70D1-C248-31F2-8728-5A2B974EFBD5}"/>
              </a:ext>
            </a:extLst>
          </p:cNvPr>
          <p:cNvSpPr txBox="1"/>
          <p:nvPr/>
        </p:nvSpPr>
        <p:spPr>
          <a:xfrm>
            <a:off x="675190" y="424405"/>
            <a:ext cx="898967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>
                <a:solidFill>
                  <a:srgbClr val="FFFFFF"/>
                </a:solidFill>
                <a:cs typeface="Arial"/>
              </a:rPr>
              <a:t>Target Composition Analysis</a:t>
            </a:r>
          </a:p>
        </p:txBody>
      </p:sp>
      <p:pic>
        <p:nvPicPr>
          <p:cNvPr id="7" name="Picture 6" descr="A metal object with holes and holes&#10;&#10;AI-generated content may be incorrect.">
            <a:extLst>
              <a:ext uri="{FF2B5EF4-FFF2-40B4-BE49-F238E27FC236}">
                <a16:creationId xmlns:a16="http://schemas.microsoft.com/office/drawing/2014/main" id="{A3DA98EC-C650-D60C-9191-4562E64B22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1796" r="3343" b="25915"/>
          <a:stretch>
            <a:fillRect/>
          </a:stretch>
        </p:blipFill>
        <p:spPr>
          <a:xfrm>
            <a:off x="273480" y="1851305"/>
            <a:ext cx="4060278" cy="38770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A machine with a circular object&#10;&#10;AI-generated content may be incorrect.">
            <a:extLst>
              <a:ext uri="{FF2B5EF4-FFF2-40B4-BE49-F238E27FC236}">
                <a16:creationId xmlns:a16="http://schemas.microsoft.com/office/drawing/2014/main" id="{ED0C115A-72C9-3237-4902-945441AFD90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173" r="304"/>
          <a:stretch>
            <a:fillRect/>
          </a:stretch>
        </p:blipFill>
        <p:spPr>
          <a:xfrm>
            <a:off x="4646320" y="1066176"/>
            <a:ext cx="2724266" cy="55208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A large factory with many machines&#10;&#10;AI-generated content may be incorrect.">
            <a:extLst>
              <a:ext uri="{FF2B5EF4-FFF2-40B4-BE49-F238E27FC236}">
                <a16:creationId xmlns:a16="http://schemas.microsoft.com/office/drawing/2014/main" id="{CFF435EA-B1DC-4BA7-BA44-F749D2BEED1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8" t="37271" r="216" b="12236"/>
          <a:stretch>
            <a:fillRect/>
          </a:stretch>
        </p:blipFill>
        <p:spPr>
          <a:xfrm>
            <a:off x="7688750" y="1383936"/>
            <a:ext cx="4285488" cy="4814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7A105C-6D48-AA31-3A0A-FAA4533CA5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28F9EF-70E5-F04A-8CB7-DB6F82CAB613}" type="slidenum"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pPr/>
              <a:t>18</a:t>
            </a:fld>
            <a:endParaRPr lang="en-GB" sz="160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4" descr="A black and white logo of a deer holding a key&#10;&#10;AI-generated content may be incorrect.">
            <a:extLst>
              <a:ext uri="{FF2B5EF4-FFF2-40B4-BE49-F238E27FC236}">
                <a16:creationId xmlns:a16="http://schemas.microsoft.com/office/drawing/2014/main" id="{4F3B8B2A-BBED-6F64-976E-310F9FA548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6232" y="416440"/>
            <a:ext cx="691118" cy="68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64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EDF51C-0802-57EB-C6BE-0B43CE095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number of red and blue lines&#10;&#10;AI-generated content may be incorrect.">
            <a:extLst>
              <a:ext uri="{FF2B5EF4-FFF2-40B4-BE49-F238E27FC236}">
                <a16:creationId xmlns:a16="http://schemas.microsoft.com/office/drawing/2014/main" id="{AE452C46-0703-834E-6DC7-F05048956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644" y="1248696"/>
            <a:ext cx="10322933" cy="53756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9EA51FE-433F-800A-56D3-3683460B6EF2}"/>
              </a:ext>
            </a:extLst>
          </p:cNvPr>
          <p:cNvSpPr txBox="1"/>
          <p:nvPr/>
        </p:nvSpPr>
        <p:spPr>
          <a:xfrm>
            <a:off x="675190" y="424405"/>
            <a:ext cx="898967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>
                <a:solidFill>
                  <a:srgbClr val="FFFFFF"/>
                </a:solidFill>
                <a:cs typeface="Arial"/>
              </a:rPr>
              <a:t>Preliminary Results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B162AB-6096-8D71-3D21-C9B2305E0C60}"/>
              </a:ext>
            </a:extLst>
          </p:cNvPr>
          <p:cNvSpPr txBox="1"/>
          <p:nvPr/>
        </p:nvSpPr>
        <p:spPr>
          <a:xfrm>
            <a:off x="2158632" y="2314523"/>
            <a:ext cx="88739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>
                <a:cs typeface="Arial"/>
              </a:rPr>
              <a:t>1222.7</a:t>
            </a:r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918A4B-C14A-C97E-1E46-7DB8A2A3EB5A}"/>
              </a:ext>
            </a:extLst>
          </p:cNvPr>
          <p:cNvSpPr txBox="1"/>
          <p:nvPr/>
        </p:nvSpPr>
        <p:spPr>
          <a:xfrm>
            <a:off x="5934339" y="3059062"/>
            <a:ext cx="115363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>
                <a:cs typeface="Arial"/>
              </a:rPr>
              <a:t>1750.42</a:t>
            </a: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4A2415-C9B4-DD72-AE54-FD1B1C7767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28F9EF-70E5-F04A-8CB7-DB6F82CAB613}" type="slidenum"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pPr/>
              <a:t>19</a:t>
            </a:fld>
            <a:endParaRPr lang="en-GB" sz="16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317C91-69D4-68C2-BC4A-C5CCBE39D3F1}"/>
              </a:ext>
            </a:extLst>
          </p:cNvPr>
          <p:cNvSpPr txBox="1"/>
          <p:nvPr/>
        </p:nvSpPr>
        <p:spPr>
          <a:xfrm>
            <a:off x="7997896" y="1814858"/>
            <a:ext cx="242855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GB"/>
              <a:t>Data</a:t>
            </a:r>
            <a:endParaRPr lang="en-US"/>
          </a:p>
          <a:p>
            <a:pPr lvl="1" algn="r"/>
            <a:r>
              <a:rPr lang="en-GB"/>
              <a:t>Background </a:t>
            </a:r>
            <a:endParaRPr lang="en-GB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173BCCF-5DD8-21BD-AD3E-B2A4E48E97B7}"/>
              </a:ext>
            </a:extLst>
          </p:cNvPr>
          <p:cNvCxnSpPr/>
          <p:nvPr/>
        </p:nvCxnSpPr>
        <p:spPr>
          <a:xfrm>
            <a:off x="10519147" y="1981716"/>
            <a:ext cx="328886" cy="935"/>
          </a:xfrm>
          <a:prstGeom prst="straightConnector1">
            <a:avLst/>
          </a:prstGeom>
          <a:ln w="28575">
            <a:solidFill>
              <a:srgbClr val="365A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279A2BA-FD46-6658-6089-1D6E774E3811}"/>
              </a:ext>
            </a:extLst>
          </p:cNvPr>
          <p:cNvCxnSpPr>
            <a:cxnSpLocks/>
          </p:cNvCxnSpPr>
          <p:nvPr/>
        </p:nvCxnSpPr>
        <p:spPr>
          <a:xfrm>
            <a:off x="10519147" y="2253113"/>
            <a:ext cx="328886" cy="935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ack and white logo of a deer holding a key&#10;&#10;AI-generated content may be incorrect.">
            <a:extLst>
              <a:ext uri="{FF2B5EF4-FFF2-40B4-BE49-F238E27FC236}">
                <a16:creationId xmlns:a16="http://schemas.microsoft.com/office/drawing/2014/main" id="{9A57C2F7-639E-50D3-6D4C-6DD2748EE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6232" y="416440"/>
            <a:ext cx="691118" cy="68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03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EAB633-449A-5001-7D89-398C09C6C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5D56B79-DE77-AA31-9945-57668FA0A23A}"/>
              </a:ext>
            </a:extLst>
          </p:cNvPr>
          <p:cNvSpPr txBox="1"/>
          <p:nvPr/>
        </p:nvSpPr>
        <p:spPr>
          <a:xfrm>
            <a:off x="590824" y="5912719"/>
            <a:ext cx="3029815" cy="450393"/>
          </a:xfrm>
          <a:prstGeom prst="rect">
            <a:avLst/>
          </a:prstGeom>
          <a:ln>
            <a:noFill/>
          </a:ln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r" defTabSz="457200">
              <a:spcAft>
                <a:spcPts val="1000"/>
              </a:spcAft>
            </a:pPr>
            <a:r>
              <a:rPr lang="en-GB" cap="all">
                <a:solidFill>
                  <a:schemeClr val="bg1"/>
                </a:solidFill>
                <a:latin typeface="Arial"/>
                <a:ea typeface="Calibri"/>
                <a:cs typeface="Arial"/>
              </a:rPr>
              <a:t>F.-K. Thielemann, 2023.</a:t>
            </a:r>
            <a:endParaRPr lang="en-US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Picture 2" descr="A diagram of a graph showing the process of a star&#10;&#10;AI-generated content may be incorrect.">
            <a:extLst>
              <a:ext uri="{FF2B5EF4-FFF2-40B4-BE49-F238E27FC236}">
                <a16:creationId xmlns:a16="http://schemas.microsoft.com/office/drawing/2014/main" id="{ACC403B1-FEEC-5639-7B55-AE67A9676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78" y="1576223"/>
            <a:ext cx="7702370" cy="42084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BA0793-CE11-E732-7D6C-114F490F307B}"/>
              </a:ext>
            </a:extLst>
          </p:cNvPr>
          <p:cNvSpPr txBox="1"/>
          <p:nvPr/>
        </p:nvSpPr>
        <p:spPr>
          <a:xfrm>
            <a:off x="407370" y="327435"/>
            <a:ext cx="878923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400" b="1">
                <a:solidFill>
                  <a:srgbClr val="FFFFFF"/>
                </a:solidFill>
                <a:latin typeface="Arial"/>
                <a:cs typeface="Arial"/>
              </a:rPr>
              <a:t>Heavy Element Nucleosynthesis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9FBDAE-6F31-044A-6CD0-919312FF564D}"/>
              </a:ext>
            </a:extLst>
          </p:cNvPr>
          <p:cNvSpPr txBox="1"/>
          <p:nvPr/>
        </p:nvSpPr>
        <p:spPr>
          <a:xfrm>
            <a:off x="8079132" y="1575880"/>
            <a:ext cx="3792549" cy="44319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400">
                <a:solidFill>
                  <a:schemeClr val="bg1"/>
                </a:solidFill>
                <a:latin typeface="Arial"/>
                <a:cs typeface="Arial"/>
              </a:rPr>
              <a:t>Beyond iron: </a:t>
            </a:r>
            <a:r>
              <a:rPr lang="en-GB" sz="2400" b="1">
                <a:solidFill>
                  <a:schemeClr val="bg1"/>
                </a:solidFill>
                <a:latin typeface="Arial"/>
                <a:cs typeface="Arial"/>
              </a:rPr>
              <a:t>neutron induced reactions</a:t>
            </a:r>
            <a:r>
              <a:rPr lang="en-GB" sz="2400">
                <a:solidFill>
                  <a:schemeClr val="bg1"/>
                </a:solidFill>
                <a:latin typeface="Arial"/>
                <a:cs typeface="Arial"/>
              </a:rPr>
              <a:t> become important.</a:t>
            </a:r>
            <a:br>
              <a:rPr lang="en-GB" sz="2400" dirty="0">
                <a:latin typeface="Arial"/>
                <a:cs typeface="Arial"/>
              </a:rPr>
            </a:br>
            <a:endParaRPr lang="en-US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en-GB" sz="2400" b="1">
                <a:solidFill>
                  <a:schemeClr val="bg1"/>
                </a:solidFill>
                <a:latin typeface="Arial"/>
                <a:cs typeface="Arial"/>
              </a:rPr>
              <a:t>r-process</a:t>
            </a:r>
            <a:r>
              <a:rPr lang="en-GB" sz="2400">
                <a:solidFill>
                  <a:schemeClr val="bg1"/>
                </a:solidFill>
                <a:latin typeface="Arial"/>
                <a:cs typeface="Arial"/>
              </a:rPr>
              <a:t>: near neutron dripline – rapid.</a:t>
            </a:r>
            <a:br>
              <a:rPr lang="en-GB" sz="2400" dirty="0">
                <a:latin typeface="Arial"/>
                <a:cs typeface="Arial"/>
              </a:rPr>
            </a:br>
            <a:endParaRPr lang="en-GB" sz="2400">
              <a:solidFill>
                <a:schemeClr val="bg1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GB" sz="2400">
                <a:solidFill>
                  <a:schemeClr val="bg1"/>
                </a:solidFill>
                <a:latin typeface="Arial"/>
                <a:cs typeface="Arial"/>
              </a:rPr>
              <a:t>r-process is less well understood, the search for r-process sites is ongoing.</a:t>
            </a:r>
          </a:p>
          <a:p>
            <a:pPr marL="342900" indent="-342900">
              <a:buFont typeface="Arial"/>
              <a:buChar char="•"/>
            </a:pPr>
            <a:endParaRPr lang="en-GB" sz="24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780F8-7772-12AC-6540-40CBCD750F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28F9EF-70E5-F04A-8CB7-DB6F82CAB613}" type="slidenum"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pPr/>
              <a:t>2</a:t>
            </a:fld>
            <a:endParaRPr lang="en-GB" sz="160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3" name="Picture 12" descr="A black and white logo of a deer holding a key&#10;&#10;AI-generated content may be incorrect.">
            <a:extLst>
              <a:ext uri="{FF2B5EF4-FFF2-40B4-BE49-F238E27FC236}">
                <a16:creationId xmlns:a16="http://schemas.microsoft.com/office/drawing/2014/main" id="{2B406271-7168-8D12-D964-BF7B2A9D9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6232" y="416440"/>
            <a:ext cx="691118" cy="68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85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34961D-234A-4751-91A1-97ADA577A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9B92824-C834-1187-66AF-D8E6CB6B8A64}"/>
              </a:ext>
            </a:extLst>
          </p:cNvPr>
          <p:cNvSpPr txBox="1"/>
          <p:nvPr/>
        </p:nvSpPr>
        <p:spPr>
          <a:xfrm>
            <a:off x="675190" y="424405"/>
            <a:ext cx="898967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>
                <a:solidFill>
                  <a:srgbClr val="FFFFFF"/>
                </a:solidFill>
                <a:cs typeface="Arial"/>
              </a:rPr>
              <a:t>Preliminary 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AD0C73-E8E2-5EBC-EACC-12DC36D32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38" y="1211593"/>
            <a:ext cx="10677417" cy="543436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A4EE0E-C669-3B85-8010-7B2C58C7FC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28F9EF-70E5-F04A-8CB7-DB6F82CAB613}" type="slidenum"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pPr/>
              <a:t>20</a:t>
            </a:fld>
            <a:endParaRPr lang="en-GB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C4F194-248C-EEEA-84F6-ECF706ECCD89}"/>
              </a:ext>
            </a:extLst>
          </p:cNvPr>
          <p:cNvSpPr txBox="1"/>
          <p:nvPr/>
        </p:nvSpPr>
        <p:spPr>
          <a:xfrm>
            <a:off x="7533021" y="1775529"/>
            <a:ext cx="281477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GB"/>
              <a:t>Data</a:t>
            </a:r>
            <a:endParaRPr lang="en-US"/>
          </a:p>
          <a:p>
            <a:pPr lvl="1" algn="r"/>
            <a:r>
              <a:rPr lang="en-GB"/>
              <a:t>Background </a:t>
            </a:r>
          </a:p>
          <a:p>
            <a:pPr lvl="1" algn="r"/>
            <a:r>
              <a:rPr lang="en-GB"/>
              <a:t>Triple Coincidences</a:t>
            </a:r>
            <a:endParaRPr lang="en-GB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EFB636C-9C5B-A7BA-CBD1-90928F3D5AC4}"/>
              </a:ext>
            </a:extLst>
          </p:cNvPr>
          <p:cNvCxnSpPr/>
          <p:nvPr/>
        </p:nvCxnSpPr>
        <p:spPr>
          <a:xfrm>
            <a:off x="10440490" y="1942387"/>
            <a:ext cx="328886" cy="935"/>
          </a:xfrm>
          <a:prstGeom prst="straightConnector1">
            <a:avLst/>
          </a:prstGeom>
          <a:ln w="28575">
            <a:solidFill>
              <a:srgbClr val="365A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9519FB1-FB9D-2D77-FCE2-27F9F88811EC}"/>
              </a:ext>
            </a:extLst>
          </p:cNvPr>
          <p:cNvCxnSpPr>
            <a:cxnSpLocks/>
          </p:cNvCxnSpPr>
          <p:nvPr/>
        </p:nvCxnSpPr>
        <p:spPr>
          <a:xfrm>
            <a:off x="10440490" y="2213784"/>
            <a:ext cx="328886" cy="935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9C74B50-E83C-CA60-B6C2-D2358D44F1C2}"/>
              </a:ext>
            </a:extLst>
          </p:cNvPr>
          <p:cNvCxnSpPr>
            <a:cxnSpLocks/>
          </p:cNvCxnSpPr>
          <p:nvPr/>
        </p:nvCxnSpPr>
        <p:spPr>
          <a:xfrm>
            <a:off x="10440490" y="2516495"/>
            <a:ext cx="328886" cy="935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and white logo of a deer holding a key&#10;&#10;AI-generated content may be incorrect.">
            <a:extLst>
              <a:ext uri="{FF2B5EF4-FFF2-40B4-BE49-F238E27FC236}">
                <a16:creationId xmlns:a16="http://schemas.microsoft.com/office/drawing/2014/main" id="{C34D9A3C-64DC-45A6-111A-59777A1F8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6232" y="416440"/>
            <a:ext cx="691118" cy="68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02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F3614E-D7C9-98D0-1229-BA457E7C8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9C7D6D9-703E-B298-97B2-2DA24DD89CBD}"/>
              </a:ext>
            </a:extLst>
          </p:cNvPr>
          <p:cNvSpPr txBox="1"/>
          <p:nvPr/>
        </p:nvSpPr>
        <p:spPr>
          <a:xfrm>
            <a:off x="675190" y="424405"/>
            <a:ext cx="898967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>
                <a:solidFill>
                  <a:srgbClr val="FFFFFF"/>
                </a:solidFill>
                <a:cs typeface="Arial"/>
              </a:rPr>
              <a:t>Summary and Future 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893BDE-9F37-9B39-F950-966DEAB3A3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28F9EF-70E5-F04A-8CB7-DB6F82CAB613}" type="slidenum"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pPr/>
              <a:t>21</a:t>
            </a:fld>
            <a:endParaRPr lang="en-GB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C363FF-079F-280C-1775-FBA4B09A7A32}"/>
              </a:ext>
            </a:extLst>
          </p:cNvPr>
          <p:cNvSpPr txBox="1"/>
          <p:nvPr/>
        </p:nvSpPr>
        <p:spPr>
          <a:xfrm>
            <a:off x="674131" y="2169620"/>
            <a:ext cx="10603808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400">
                <a:solidFill>
                  <a:schemeClr val="bg1"/>
                </a:solidFill>
                <a:latin typeface="Arial"/>
                <a:ea typeface="Calibri"/>
                <a:cs typeface="Arial"/>
              </a:rPr>
              <a:t>Preliminary calculations (with efficiency estimates) result in a cross-section which is smaller than the TALYS calculated value by a factor of between 2 and 5.</a:t>
            </a:r>
            <a:endParaRPr lang="en-GB" sz="2400" dirty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GB" sz="2400" dirty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GB" sz="2400">
                <a:solidFill>
                  <a:schemeClr val="bg1"/>
                </a:solidFill>
                <a:latin typeface="Arial"/>
                <a:ea typeface="Calibri"/>
                <a:cs typeface="Arial"/>
              </a:rPr>
              <a:t>Efficiency calculations will be calculated and incorporated into the cross-section calculation, and the 2n reaction channel will be analysed.</a:t>
            </a:r>
            <a:endParaRPr lang="en-GB" sz="2400" dirty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GB" sz="2400" dirty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endParaRPr lang="en-GB" sz="2400" dirty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GB" sz="2400" dirty="0">
              <a:solidFill>
                <a:schemeClr val="bg1"/>
              </a:solidFill>
              <a:latin typeface="Arial"/>
              <a:ea typeface="Calibri"/>
              <a:cs typeface="Arial"/>
            </a:endParaRPr>
          </a:p>
        </p:txBody>
      </p:sp>
      <p:pic>
        <p:nvPicPr>
          <p:cNvPr id="4" name="Picture 3" descr="A black and white logo of a deer holding a key&#10;&#10;AI-generated content may be incorrect.">
            <a:extLst>
              <a:ext uri="{FF2B5EF4-FFF2-40B4-BE49-F238E27FC236}">
                <a16:creationId xmlns:a16="http://schemas.microsoft.com/office/drawing/2014/main" id="{32A4F4FC-7B1E-DB18-7AD0-B583DA225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6232" y="416440"/>
            <a:ext cx="691118" cy="68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27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E0E7AE-F03C-0B01-F703-E9F1F821A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4D4A9A-A611-B0BD-A41D-107BEBF973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28F9EF-70E5-F04A-8CB7-DB6F82CAB613}" type="slidenum"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pPr/>
              <a:t>22</a:t>
            </a:fld>
            <a:endParaRPr lang="en-GB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60C14D-1E8F-9064-1229-A0BB0A763239}"/>
              </a:ext>
            </a:extLst>
          </p:cNvPr>
          <p:cNvSpPr txBox="1"/>
          <p:nvPr/>
        </p:nvSpPr>
        <p:spPr>
          <a:xfrm>
            <a:off x="674131" y="1908661"/>
            <a:ext cx="10603808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600" b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With thanks to:</a:t>
            </a:r>
            <a:r>
              <a:rPr lang="en-GB" sz="280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 </a:t>
            </a:r>
            <a:endParaRPr lang="en-US"/>
          </a:p>
          <a:p>
            <a:pPr algn="ctr"/>
            <a:endParaRPr lang="en-GB" sz="2400" dirty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Matthew Williams, Gavin </a:t>
            </a:r>
            <a:r>
              <a:rPr lang="en-GB" sz="2400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Lotay</a:t>
            </a:r>
            <a:r>
              <a:rPr lang="en-GB" sz="240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,</a:t>
            </a:r>
            <a:br>
              <a:rPr lang="en-GB" sz="240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</a:br>
            <a:endParaRPr lang="en-GB" sz="2400" dirty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and all of my other collaborators</a:t>
            </a:r>
          </a:p>
          <a:p>
            <a:pPr algn="ctr"/>
            <a:endParaRPr lang="en-GB" sz="2400" dirty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algn="ctr"/>
            <a:r>
              <a:rPr lang="en-GB" sz="3600" b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Thank you for listening.</a:t>
            </a:r>
            <a:endParaRPr lang="en-GB">
              <a:solidFill>
                <a:schemeClr val="bg1"/>
              </a:solidFill>
            </a:endParaRPr>
          </a:p>
          <a:p>
            <a:pPr marL="342900" indent="-342900" algn="ctr">
              <a:buFont typeface="Arial"/>
              <a:buChar char="•"/>
            </a:pPr>
            <a:endParaRPr lang="en-GB" sz="2400" dirty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marL="342900" indent="-342900" algn="ctr">
              <a:buFont typeface="Arial"/>
              <a:buChar char="•"/>
            </a:pPr>
            <a:endParaRPr lang="en-GB" sz="2400" dirty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marL="342900" indent="-342900" algn="ctr">
              <a:buFont typeface="Arial"/>
              <a:buChar char="•"/>
            </a:pPr>
            <a:endParaRPr lang="en-GB" sz="2400" dirty="0">
              <a:solidFill>
                <a:schemeClr val="bg1"/>
              </a:solidFill>
              <a:latin typeface="Arial"/>
              <a:ea typeface="Calibri"/>
              <a:cs typeface="Arial"/>
            </a:endParaRPr>
          </a:p>
        </p:txBody>
      </p:sp>
      <p:pic>
        <p:nvPicPr>
          <p:cNvPr id="4" name="Picture 3" descr="A black and white logo of a deer holding a key&#10;&#10;AI-generated content may be incorrect.">
            <a:extLst>
              <a:ext uri="{FF2B5EF4-FFF2-40B4-BE49-F238E27FC236}">
                <a16:creationId xmlns:a16="http://schemas.microsoft.com/office/drawing/2014/main" id="{823C8C4B-3893-7F49-96C3-2B1F6DFE8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6232" y="416440"/>
            <a:ext cx="691118" cy="68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86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889FFB-BF08-E66C-5F57-D02DEBFC9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476517-FE5C-B2EC-06C0-5609443E15C7}"/>
              </a:ext>
            </a:extLst>
          </p:cNvPr>
          <p:cNvSpPr txBox="1"/>
          <p:nvPr/>
        </p:nvSpPr>
        <p:spPr>
          <a:xfrm>
            <a:off x="5648718" y="6490033"/>
            <a:ext cx="5837734" cy="37732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r" defTabSz="457200"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en-GB" sz="1800" baseline="0">
                <a:solidFill>
                  <a:srgbClr val="FFFFFF"/>
                </a:solidFill>
                <a:latin typeface="Arial"/>
                <a:cs typeface="Arial"/>
              </a:rPr>
              <a:t>S. NIKAS et al.,</a:t>
            </a:r>
            <a:r>
              <a:rPr lang="en-US" cap="all">
                <a:solidFill>
                  <a:srgbClr val="FFFFFF"/>
                </a:solidFill>
                <a:latin typeface="Arial"/>
                <a:cs typeface="Arial"/>
              </a:rPr>
              <a:t>2022.</a:t>
            </a:r>
            <a:endParaRPr lang="en-US" cap="all">
              <a:latin typeface="Arial"/>
              <a:ea typeface="Calibri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577C67-499C-8430-6254-672B10EC7EAF}"/>
              </a:ext>
            </a:extLst>
          </p:cNvPr>
          <p:cNvSpPr txBox="1"/>
          <p:nvPr/>
        </p:nvSpPr>
        <p:spPr>
          <a:xfrm>
            <a:off x="407370" y="327435"/>
            <a:ext cx="878923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400" b="1">
                <a:solidFill>
                  <a:srgbClr val="FFFFFF"/>
                </a:solidFill>
                <a:latin typeface="Arial"/>
                <a:cs typeface="Arial"/>
              </a:rPr>
              <a:t>r-Process Abundances</a:t>
            </a:r>
            <a:endParaRPr lang="en-GB" sz="4400" b="1">
              <a:latin typeface="Arial"/>
              <a:cs typeface="Arial"/>
            </a:endParaRPr>
          </a:p>
        </p:txBody>
      </p:sp>
      <p:pic>
        <p:nvPicPr>
          <p:cNvPr id="6" name="Picture 5" descr="A graph of a mass number&#10;&#10;AI-generated content may be incorrect.">
            <a:extLst>
              <a:ext uri="{FF2B5EF4-FFF2-40B4-BE49-F238E27FC236}">
                <a16:creationId xmlns:a16="http://schemas.microsoft.com/office/drawing/2014/main" id="{FCF74C1B-9ACE-2750-6EBA-1A62C9F42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477" y="1472233"/>
            <a:ext cx="7129532" cy="4862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C8DF3D-1D31-E2DC-85B5-4A2F5A882A73}"/>
              </a:ext>
            </a:extLst>
          </p:cNvPr>
          <p:cNvSpPr txBox="1"/>
          <p:nvPr/>
        </p:nvSpPr>
        <p:spPr>
          <a:xfrm>
            <a:off x="262830" y="2025041"/>
            <a:ext cx="4168328" cy="3323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400">
                <a:solidFill>
                  <a:schemeClr val="bg1"/>
                </a:solidFill>
                <a:latin typeface="Arial"/>
                <a:cs typeface="Arial"/>
              </a:rPr>
              <a:t>r-process abundances are calculated by subtracting s-process abundances from solar abundances.</a:t>
            </a:r>
            <a:br>
              <a:rPr lang="en-GB" sz="2400">
                <a:solidFill>
                  <a:schemeClr val="bg1"/>
                </a:solidFill>
                <a:latin typeface="Arial"/>
                <a:cs typeface="Arial"/>
              </a:rPr>
            </a:br>
            <a:endParaRPr lang="en-US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GB" sz="2400">
                <a:solidFill>
                  <a:schemeClr val="bg1"/>
                </a:solidFill>
                <a:latin typeface="Arial"/>
                <a:cs typeface="Arial"/>
              </a:rPr>
              <a:t>Peaks occur due to accumulation near closed neutron shells.</a:t>
            </a:r>
          </a:p>
          <a:p>
            <a:pPr marL="342900" indent="-342900">
              <a:buFont typeface="Arial"/>
              <a:buChar char="•"/>
            </a:pPr>
            <a:endParaRPr lang="en-GB" sz="24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BD2FAD-A4F9-333E-3721-15D8A199E6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28F9EF-70E5-F04A-8CB7-DB6F82CAB613}" type="slidenum"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pPr/>
              <a:t>3</a:t>
            </a:fld>
            <a:endParaRPr lang="en-GB" sz="160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Picture 7" descr="A black and white logo of a deer holding a key&#10;&#10;AI-generated content may be incorrect.">
            <a:extLst>
              <a:ext uri="{FF2B5EF4-FFF2-40B4-BE49-F238E27FC236}">
                <a16:creationId xmlns:a16="http://schemas.microsoft.com/office/drawing/2014/main" id="{5C1CCCC6-55CC-96A1-014D-9FA3929D9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6232" y="416440"/>
            <a:ext cx="691118" cy="68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04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9FD8A3-FFF7-AD33-D5DA-BAF57154E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2430DB-5DBF-8F81-D31E-7E0B6CC60765}"/>
              </a:ext>
            </a:extLst>
          </p:cNvPr>
          <p:cNvSpPr txBox="1"/>
          <p:nvPr/>
        </p:nvSpPr>
        <p:spPr>
          <a:xfrm>
            <a:off x="-4459" y="6370109"/>
            <a:ext cx="8794746" cy="57066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r" defTabSz="457200">
              <a:spcAft>
                <a:spcPts val="1000"/>
              </a:spcAft>
            </a:pPr>
            <a:r>
              <a:rPr lang="en-US" cap="all">
                <a:solidFill>
                  <a:schemeClr val="bg1"/>
                </a:solidFill>
                <a:latin typeface="Arial"/>
                <a:ea typeface="Calibri"/>
                <a:cs typeface="Arial"/>
              </a:rPr>
              <a:t>CXC/M. Weiss; X-ray: NASA/CXC/Trinity University/D. Pooley et al.</a:t>
            </a:r>
            <a:endParaRPr lang="en-US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E8AF6C-5D40-A714-96D5-14EC475B6C18}"/>
              </a:ext>
            </a:extLst>
          </p:cNvPr>
          <p:cNvSpPr txBox="1"/>
          <p:nvPr/>
        </p:nvSpPr>
        <p:spPr>
          <a:xfrm>
            <a:off x="407370" y="327435"/>
            <a:ext cx="878923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400" b="1">
                <a:solidFill>
                  <a:srgbClr val="FFFFFF"/>
                </a:solidFill>
                <a:latin typeface="Arial"/>
                <a:cs typeface="Arial"/>
              </a:rPr>
              <a:t>r-Process Sites</a:t>
            </a:r>
            <a:endParaRPr lang="en-GB" sz="4400" b="1">
              <a:latin typeface="Arial"/>
              <a:cs typeface="Arial"/>
            </a:endParaRPr>
          </a:p>
        </p:txBody>
      </p:sp>
      <p:pic>
        <p:nvPicPr>
          <p:cNvPr id="7" name="Picture 6" descr="Chandra Black hole">
            <a:extLst>
              <a:ext uri="{FF2B5EF4-FFF2-40B4-BE49-F238E27FC236}">
                <a16:creationId xmlns:a16="http://schemas.microsoft.com/office/drawing/2014/main" id="{58FE0070-30BB-FA9D-BE78-A15203B1F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56" y="1166946"/>
            <a:ext cx="5167891" cy="5111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C3A0BF-68E3-CCFE-FD68-91A4495B91BF}"/>
              </a:ext>
            </a:extLst>
          </p:cNvPr>
          <p:cNvSpPr txBox="1"/>
          <p:nvPr/>
        </p:nvSpPr>
        <p:spPr>
          <a:xfrm>
            <a:off x="6095533" y="1608909"/>
            <a:ext cx="5578131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400">
                <a:solidFill>
                  <a:schemeClr val="bg1"/>
                </a:solidFill>
                <a:latin typeface="Arial"/>
                <a:ea typeface="Calibri"/>
                <a:cs typeface="Arial"/>
              </a:rPr>
              <a:t>GW170817 confirmed that neutron star mergers are an r-process site.</a:t>
            </a:r>
            <a:br>
              <a:rPr lang="en-GB" sz="2400" dirty="0">
                <a:latin typeface="Arial"/>
                <a:ea typeface="Calibri"/>
                <a:cs typeface="Arial"/>
              </a:rPr>
            </a:br>
            <a:endParaRPr lang="en-GB" sz="240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GB" sz="2400">
                <a:solidFill>
                  <a:schemeClr val="bg1"/>
                </a:solidFill>
                <a:latin typeface="Arial"/>
                <a:ea typeface="Calibri"/>
                <a:cs typeface="Arial"/>
              </a:rPr>
              <a:t>Simulations of </a:t>
            </a:r>
            <a:r>
              <a:rPr lang="en-GB" sz="2400" b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neutron star mergers as the only r-process site do not match observations</a:t>
            </a:r>
            <a:r>
              <a:rPr lang="en-GB" sz="2400">
                <a:solidFill>
                  <a:schemeClr val="bg1"/>
                </a:solidFill>
                <a:latin typeface="Arial"/>
                <a:ea typeface="Calibri"/>
                <a:cs typeface="Arial"/>
              </a:rPr>
              <a:t>.</a:t>
            </a:r>
          </a:p>
          <a:p>
            <a:pPr marL="342900" indent="-342900">
              <a:buFont typeface="Arial"/>
              <a:buChar char="•"/>
            </a:pPr>
            <a:endParaRPr lang="en-GB" sz="240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An </a:t>
            </a:r>
            <a:r>
              <a:rPr lang="en-GB" sz="2400" b="1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additional process</a:t>
            </a:r>
            <a:r>
              <a:rPr lang="en-GB" sz="240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may be contributing to the production of the lighter heavy elements – </a:t>
            </a:r>
            <a:br>
              <a:rPr lang="en-GB" sz="240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</a:br>
            <a:r>
              <a:rPr lang="en-GB" sz="240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the</a:t>
            </a:r>
            <a:r>
              <a:rPr lang="en-GB" sz="2400" b="1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weak r-process.</a:t>
            </a:r>
          </a:p>
          <a:p>
            <a:pPr marL="342900" indent="-342900">
              <a:buFont typeface="Arial"/>
              <a:buChar char="•"/>
            </a:pPr>
            <a:endParaRPr lang="en-GB" sz="24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04C562-2793-13FF-B713-3A60C074DA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28F9EF-70E5-F04A-8CB7-DB6F82CAB613}" type="slidenum"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pPr/>
              <a:t>4</a:t>
            </a:fld>
            <a:endParaRPr lang="en-GB" sz="160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Picture 5" descr="A black and white logo of a deer holding a key&#10;&#10;AI-generated content may be incorrect.">
            <a:extLst>
              <a:ext uri="{FF2B5EF4-FFF2-40B4-BE49-F238E27FC236}">
                <a16:creationId xmlns:a16="http://schemas.microsoft.com/office/drawing/2014/main" id="{3B116B1A-0C44-BCC4-CE6B-81EDE58646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6232" y="416440"/>
            <a:ext cx="691118" cy="68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9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C50ABD-CD44-55BA-FB54-12982D200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EC30723-03B7-B8AE-18D7-9B71739FA463}"/>
              </a:ext>
            </a:extLst>
          </p:cNvPr>
          <p:cNvSpPr txBox="1"/>
          <p:nvPr/>
        </p:nvSpPr>
        <p:spPr>
          <a:xfrm>
            <a:off x="7860802" y="6510892"/>
            <a:ext cx="3562171" cy="47127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r" defTabSz="457200"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en-US" cap="all">
                <a:solidFill>
                  <a:schemeClr val="bg1"/>
                </a:solidFill>
                <a:latin typeface="Arial"/>
                <a:ea typeface="Calibri"/>
                <a:cs typeface="Arial"/>
              </a:rPr>
              <a:t>D. Watson et al., 2019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0A3B2F-D155-F0CC-5911-777475969F6B}"/>
              </a:ext>
            </a:extLst>
          </p:cNvPr>
          <p:cNvSpPr txBox="1"/>
          <p:nvPr/>
        </p:nvSpPr>
        <p:spPr>
          <a:xfrm>
            <a:off x="407370" y="327435"/>
            <a:ext cx="878923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400" b="1">
                <a:solidFill>
                  <a:srgbClr val="FFFFFF"/>
                </a:solidFill>
                <a:latin typeface="Arial"/>
                <a:cs typeface="Arial"/>
              </a:rPr>
              <a:t>Weak r-Process Abundances</a:t>
            </a:r>
            <a:endParaRPr lang="en-GB" sz="4400" b="1">
              <a:latin typeface="Arial"/>
              <a:cs typeface="Arial"/>
            </a:endParaRPr>
          </a:p>
        </p:txBody>
      </p:sp>
      <p:pic>
        <p:nvPicPr>
          <p:cNvPr id="3" name="Picture 2" descr="A graph of solar energy&#10;&#10;AI-generated content may be incorrect.">
            <a:extLst>
              <a:ext uri="{FF2B5EF4-FFF2-40B4-BE49-F238E27FC236}">
                <a16:creationId xmlns:a16="http://schemas.microsoft.com/office/drawing/2014/main" id="{ECFE5264-FF8A-1BCB-EB60-C47F2A20A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679" y="1320493"/>
            <a:ext cx="6785324" cy="50331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22E4E8-9926-89EC-8B76-CC6365645AE3}"/>
              </a:ext>
            </a:extLst>
          </p:cNvPr>
          <p:cNvSpPr txBox="1"/>
          <p:nvPr/>
        </p:nvSpPr>
        <p:spPr>
          <a:xfrm>
            <a:off x="408967" y="1878903"/>
            <a:ext cx="4168328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400">
                <a:solidFill>
                  <a:schemeClr val="bg1"/>
                </a:solidFill>
                <a:latin typeface="Arial"/>
                <a:cs typeface="Arial"/>
              </a:rPr>
              <a:t>Ultra-metal poor (UMP) stars show enhancement around the first r-process peak.</a:t>
            </a:r>
            <a:endParaRPr lang="en-US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GB" sz="2400">
              <a:solidFill>
                <a:schemeClr val="bg1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GB" sz="2400">
                <a:solidFill>
                  <a:schemeClr val="bg1"/>
                </a:solidFill>
                <a:latin typeface="Arial"/>
                <a:cs typeface="Arial"/>
              </a:rPr>
              <a:t>Formed before s-process could play a key role so expected to reproduce r-process abundances.</a:t>
            </a:r>
          </a:p>
          <a:p>
            <a:pPr marL="342900" indent="-342900">
              <a:buFont typeface="Arial"/>
              <a:buChar char="•"/>
            </a:pPr>
            <a:endParaRPr lang="en-GB" sz="24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F4B23B-CBE0-5904-9F70-C4092121EE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28F9EF-70E5-F04A-8CB7-DB6F82CAB613}" type="slidenum"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pPr/>
              <a:t>5</a:t>
            </a:fld>
            <a:endParaRPr lang="en-GB" sz="160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Picture 7" descr="A black and white logo of a deer holding a key&#10;&#10;AI-generated content may be incorrect.">
            <a:extLst>
              <a:ext uri="{FF2B5EF4-FFF2-40B4-BE49-F238E27FC236}">
                <a16:creationId xmlns:a16="http://schemas.microsoft.com/office/drawing/2014/main" id="{E74F3FBA-AEFA-0CC5-31B1-08648F8DB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6232" y="416440"/>
            <a:ext cx="691118" cy="6822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1784DF3-577D-FFA0-F65B-A6D1267F31D2}"/>
              </a:ext>
            </a:extLst>
          </p:cNvPr>
          <p:cNvSpPr/>
          <p:nvPr/>
        </p:nvSpPr>
        <p:spPr>
          <a:xfrm>
            <a:off x="6168677" y="1318077"/>
            <a:ext cx="1002690" cy="4566504"/>
          </a:xfrm>
          <a:prstGeom prst="rect">
            <a:avLst/>
          </a:prstGeom>
          <a:solidFill>
            <a:srgbClr val="2098B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115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DB4AB8-F529-7E47-CAB2-DD6244E41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13AA7F-7C3C-CBD6-EEAD-BB14E554288C}"/>
              </a:ext>
            </a:extLst>
          </p:cNvPr>
          <p:cNvSpPr txBox="1"/>
          <p:nvPr/>
        </p:nvSpPr>
        <p:spPr>
          <a:xfrm>
            <a:off x="-518809" y="4360334"/>
            <a:ext cx="3136896" cy="57066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r" defTabSz="457200">
              <a:spcAft>
                <a:spcPts val="1000"/>
              </a:spcAft>
            </a:pPr>
            <a:r>
              <a:rPr lang="en-US" cap="all">
                <a:solidFill>
                  <a:schemeClr val="bg1"/>
                </a:solidFill>
                <a:latin typeface="Arial"/>
                <a:ea typeface="Calibri"/>
                <a:cs typeface="Arial"/>
              </a:rPr>
              <a:t>Foucart, F., 2023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8064B3-C310-1DAD-B94B-DDCC2B9D4502}"/>
              </a:ext>
            </a:extLst>
          </p:cNvPr>
          <p:cNvSpPr txBox="1"/>
          <p:nvPr/>
        </p:nvSpPr>
        <p:spPr>
          <a:xfrm>
            <a:off x="407370" y="327435"/>
            <a:ext cx="878923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400" b="1">
                <a:solidFill>
                  <a:srgbClr val="FFFFFF"/>
                </a:solidFill>
                <a:latin typeface="Arial"/>
                <a:cs typeface="Arial"/>
              </a:rPr>
              <a:t>Weak r-Process Sites?</a:t>
            </a:r>
            <a:endParaRPr lang="en-GB" sz="4400" b="1">
              <a:latin typeface="Arial"/>
              <a:cs typeface="Arial"/>
            </a:endParaRPr>
          </a:p>
        </p:txBody>
      </p:sp>
      <p:pic>
        <p:nvPicPr>
          <p:cNvPr id="2" name="Picture 1" descr="A close-up of a colorful planet&#10;&#10;AI-generated content may be incorrect.">
            <a:extLst>
              <a:ext uri="{FF2B5EF4-FFF2-40B4-BE49-F238E27FC236}">
                <a16:creationId xmlns:a16="http://schemas.microsoft.com/office/drawing/2014/main" id="{44D89331-CA89-BE07-3168-236571C0F8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9" r="3113"/>
          <a:stretch>
            <a:fillRect/>
          </a:stretch>
        </p:blipFill>
        <p:spPr>
          <a:xfrm>
            <a:off x="171450" y="1298582"/>
            <a:ext cx="6096003" cy="29495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Grains of Silica from Ancient Supernova Found in Meteorites">
            <a:extLst>
              <a:ext uri="{FF2B5EF4-FFF2-40B4-BE49-F238E27FC236}">
                <a16:creationId xmlns:a16="http://schemas.microsoft.com/office/drawing/2014/main" id="{1FEC8C61-505E-2F08-C512-87824159E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100" y="2297217"/>
            <a:ext cx="5362574" cy="39018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DC83E1-F76F-A979-7BBA-A8A09E0C8AB6}"/>
              </a:ext>
            </a:extLst>
          </p:cNvPr>
          <p:cNvSpPr txBox="1"/>
          <p:nvPr/>
        </p:nvSpPr>
        <p:spPr>
          <a:xfrm>
            <a:off x="5081891" y="6284384"/>
            <a:ext cx="6794496" cy="57066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2500"/>
          </a:bodyPr>
          <a:lstStyle/>
          <a:p>
            <a:pPr algn="r" defTabSz="457200">
              <a:spcAft>
                <a:spcPts val="1000"/>
              </a:spcAft>
            </a:pPr>
            <a:r>
              <a:rPr lang="en-US" cap="all">
                <a:solidFill>
                  <a:schemeClr val="bg1"/>
                </a:solidFill>
                <a:latin typeface="Arial"/>
                <a:ea typeface="Calibri"/>
                <a:cs typeface="Arial"/>
              </a:rPr>
              <a:t>NASA/JPL-Caltech/ O. Krause (Steward Observatory)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E4AAB4-D24C-DAF3-F3E9-C3427D27D715}"/>
              </a:ext>
            </a:extLst>
          </p:cNvPr>
          <p:cNvSpPr txBox="1"/>
          <p:nvPr/>
        </p:nvSpPr>
        <p:spPr>
          <a:xfrm>
            <a:off x="409575" y="4933950"/>
            <a:ext cx="585787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,Sans-Serif"/>
              <a:buChar char="•"/>
            </a:pPr>
            <a:r>
              <a:rPr lang="en-GB" sz="2400">
                <a:solidFill>
                  <a:srgbClr val="FFFFFF"/>
                </a:solidFill>
                <a:latin typeface="Arial"/>
                <a:ea typeface="Arial"/>
                <a:cs typeface="Arial"/>
              </a:rPr>
              <a:t>Neutrino-driven winds around neutron star mergers and core-collapse supernovae are likely candidates.</a:t>
            </a:r>
            <a:endParaRPr lang="en-GB" sz="2400" b="0" i="0">
              <a:solidFill>
                <a:srgbClr val="FFFFFF"/>
              </a:solidFill>
              <a:latin typeface="Arial"/>
              <a:ea typeface="Calibri"/>
              <a:cs typeface="Arial"/>
            </a:endParaRPr>
          </a:p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119632-9CCF-1E1A-DB71-CC46FE8808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28F9EF-70E5-F04A-8CB7-DB6F82CAB613}" type="slidenum"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pPr/>
              <a:t>6</a:t>
            </a:fld>
            <a:endParaRPr lang="en-GB" sz="160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9" name="Picture 8" descr="A black and white logo of a deer holding a key&#10;&#10;AI-generated content may be incorrect.">
            <a:extLst>
              <a:ext uri="{FF2B5EF4-FFF2-40B4-BE49-F238E27FC236}">
                <a16:creationId xmlns:a16="http://schemas.microsoft.com/office/drawing/2014/main" id="{2992EE93-1732-DA28-EAB9-ACCD125534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6232" y="416440"/>
            <a:ext cx="691118" cy="68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81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3F47B7-23DD-B299-BB8E-B09DECE71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647818-9340-6D3B-D28B-1C2F04572A0D}"/>
              </a:ext>
            </a:extLst>
          </p:cNvPr>
          <p:cNvSpPr txBox="1"/>
          <p:nvPr/>
        </p:nvSpPr>
        <p:spPr>
          <a:xfrm>
            <a:off x="407370" y="327435"/>
            <a:ext cx="878923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400" b="1" dirty="0">
                <a:solidFill>
                  <a:srgbClr val="FFFFFF"/>
                </a:solidFill>
                <a:latin typeface="Arial"/>
                <a:cs typeface="Arial"/>
              </a:rPr>
              <a:t>Impact of </a:t>
            </a:r>
            <a:r>
              <a:rPr lang="en-GB" sz="4400" b="1" baseline="30000" dirty="0">
                <a:solidFill>
                  <a:srgbClr val="FFFFFF"/>
                </a:solidFill>
                <a:latin typeface="Arial"/>
                <a:cs typeface="Arial"/>
              </a:rPr>
              <a:t>93</a:t>
            </a:r>
            <a:r>
              <a:rPr lang="en-GB" sz="4400" b="1" dirty="0">
                <a:solidFill>
                  <a:srgbClr val="FFFFFF"/>
                </a:solidFill>
                <a:latin typeface="Arial"/>
                <a:cs typeface="Arial"/>
              </a:rPr>
              <a:t>Sr(α,</a:t>
            </a:r>
            <a:r>
              <a:rPr lang="en-GB" sz="4400" b="1" dirty="0" err="1">
                <a:solidFill>
                  <a:srgbClr val="FFFFFF"/>
                </a:solidFill>
                <a:latin typeface="Arial"/>
                <a:cs typeface="Arial"/>
              </a:rPr>
              <a:t>xn</a:t>
            </a:r>
            <a:r>
              <a:rPr lang="en-GB" sz="4400" b="1" dirty="0">
                <a:solidFill>
                  <a:srgbClr val="FFFFFF"/>
                </a:solidFill>
                <a:latin typeface="Arial"/>
                <a:cs typeface="Arial"/>
              </a:rPr>
              <a:t>) 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0B8A5A-61E6-B8EE-A053-CFD50950A5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28F9EF-70E5-F04A-8CB7-DB6F82CAB613}" type="slidenum"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pPr/>
              <a:t>7</a:t>
            </a:fld>
            <a:endParaRPr lang="en-GB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008D661-19D4-C765-CC73-1E7288F08A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56" t="-59" r="332" b="44693"/>
          <a:stretch>
            <a:fillRect/>
          </a:stretch>
        </p:blipFill>
        <p:spPr>
          <a:xfrm>
            <a:off x="6749121" y="4596393"/>
            <a:ext cx="4889795" cy="15747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4F32D3-00D4-6C0E-5E92-4A602A04647D}"/>
              </a:ext>
            </a:extLst>
          </p:cNvPr>
          <p:cNvSpPr txBox="1"/>
          <p:nvPr/>
        </p:nvSpPr>
        <p:spPr>
          <a:xfrm>
            <a:off x="6622642" y="1517614"/>
            <a:ext cx="5219172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(α,n) </a:t>
            </a:r>
            <a:r>
              <a:rPr lang="en-GB" sz="2400">
                <a:solidFill>
                  <a:schemeClr val="bg1"/>
                </a:solidFill>
                <a:latin typeface="Arial"/>
                <a:ea typeface="Calibri"/>
                <a:cs typeface="Arial"/>
              </a:rPr>
              <a:t>reactions</a:t>
            </a:r>
            <a:r>
              <a:rPr lang="en-GB" sz="240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are key to the weak r-process</a:t>
            </a:r>
          </a:p>
          <a:p>
            <a:pPr marL="342900" indent="-342900">
              <a:buFont typeface="Arial"/>
              <a:buChar char="•"/>
            </a:pPr>
            <a:endParaRPr lang="en-GB" sz="2400" dirty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Varying </a:t>
            </a:r>
            <a:r>
              <a:rPr lang="en-GB" sz="2400" baseline="3000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93</a:t>
            </a:r>
            <a:r>
              <a:rPr lang="en-GB" sz="240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Sr(α,</a:t>
            </a:r>
            <a:r>
              <a:rPr lang="en-GB" sz="2400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xn</a:t>
            </a:r>
            <a:r>
              <a:rPr lang="en-GB" sz="240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) by a factor of 3 changes the final abundances of weak r-process tracers (Rb, Mo, Ru, Pd) by a factor of up to 5.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6E414D-C5A8-4499-4C2D-EE561F2D2909}"/>
              </a:ext>
            </a:extLst>
          </p:cNvPr>
          <p:cNvSpPr txBox="1"/>
          <p:nvPr/>
        </p:nvSpPr>
        <p:spPr>
          <a:xfrm>
            <a:off x="406978" y="6296240"/>
            <a:ext cx="2864204" cy="56225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457200">
              <a:spcAft>
                <a:spcPts val="1000"/>
              </a:spcAft>
            </a:pPr>
            <a:r>
              <a:rPr lang="en-GB" cap="all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J. </a:t>
            </a:r>
            <a:r>
              <a:rPr lang="en-GB" cap="all" dirty="0" err="1">
                <a:solidFill>
                  <a:schemeClr val="bg1"/>
                </a:solidFill>
                <a:latin typeface="Arial"/>
                <a:ea typeface="Calibri"/>
                <a:cs typeface="Arial"/>
              </a:rPr>
              <a:t>BlISS</a:t>
            </a:r>
            <a:r>
              <a:rPr lang="en-GB" cap="all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et al.,  2017.</a:t>
            </a:r>
            <a:endParaRPr lang="en-US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Picture 7" descr="A black and white logo of a deer holding a key&#10;&#10;AI-generated content may be incorrect.">
            <a:extLst>
              <a:ext uri="{FF2B5EF4-FFF2-40B4-BE49-F238E27FC236}">
                <a16:creationId xmlns:a16="http://schemas.microsoft.com/office/drawing/2014/main" id="{4C6565F4-145A-64CE-7F41-EB3AA1FFA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6232" y="416440"/>
            <a:ext cx="691118" cy="682259"/>
          </a:xfrm>
          <a:prstGeom prst="rect">
            <a:avLst/>
          </a:prstGeom>
        </p:spPr>
      </p:pic>
      <p:pic>
        <p:nvPicPr>
          <p:cNvPr id="5" name="Picture 4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92F91B4A-A9D2-EC61-4059-CDFC7E40FE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225" y="1193800"/>
            <a:ext cx="6075364" cy="497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87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FFE81F-BC93-6B35-DEC2-6DE772FCD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3E6A2D-FD69-1721-A0B4-CFE83830989A}"/>
              </a:ext>
            </a:extLst>
          </p:cNvPr>
          <p:cNvSpPr txBox="1"/>
          <p:nvPr/>
        </p:nvSpPr>
        <p:spPr>
          <a:xfrm>
            <a:off x="1060718" y="6295952"/>
            <a:ext cx="2466145" cy="47127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2500"/>
          </a:bodyPr>
          <a:lstStyle/>
          <a:p>
            <a:pPr algn="r" defTabSz="457200">
              <a:spcAft>
                <a:spcPts val="1000"/>
              </a:spcAft>
            </a:pPr>
            <a:r>
              <a:rPr lang="en-GB" cap="all">
                <a:solidFill>
                  <a:schemeClr val="bg1"/>
                </a:solidFill>
                <a:latin typeface="Arial"/>
                <a:ea typeface="Calibri"/>
                <a:cs typeface="Arial"/>
              </a:rPr>
              <a:t>G. Ball et al.,  2016.</a:t>
            </a:r>
            <a:endParaRPr lang="en-US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AE8914-7877-020E-5F91-53F4F1887E60}"/>
              </a:ext>
            </a:extLst>
          </p:cNvPr>
          <p:cNvSpPr txBox="1"/>
          <p:nvPr/>
        </p:nvSpPr>
        <p:spPr>
          <a:xfrm>
            <a:off x="407370" y="327435"/>
            <a:ext cx="878923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400" b="1">
                <a:solidFill>
                  <a:srgbClr val="FFFFFF"/>
                </a:solidFill>
                <a:latin typeface="Arial"/>
                <a:cs typeface="Arial"/>
              </a:rPr>
              <a:t>TRIUMF</a:t>
            </a:r>
            <a:endParaRPr lang="en-GB" sz="4400" b="1">
              <a:latin typeface="Arial"/>
              <a:cs typeface="Arial"/>
            </a:endParaRPr>
          </a:p>
        </p:txBody>
      </p:sp>
      <p:pic>
        <p:nvPicPr>
          <p:cNvPr id="9" name="Picture 8" descr="Diagram of a factory with several machines&#10;&#10;AI-generated content may be incorrect.">
            <a:extLst>
              <a:ext uri="{FF2B5EF4-FFF2-40B4-BE49-F238E27FC236}">
                <a16:creationId xmlns:a16="http://schemas.microsoft.com/office/drawing/2014/main" id="{7CA2E721-2BA3-63CB-7E40-01F0EAE793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650" r="-131" b="4197"/>
          <a:stretch>
            <a:fillRect/>
          </a:stretch>
        </p:blipFill>
        <p:spPr>
          <a:xfrm>
            <a:off x="406384" y="1313025"/>
            <a:ext cx="7536060" cy="4970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E2BA7C-2A9D-AB9A-5A20-CF4E188A676C}"/>
              </a:ext>
            </a:extLst>
          </p:cNvPr>
          <p:cNvSpPr txBox="1"/>
          <p:nvPr/>
        </p:nvSpPr>
        <p:spPr>
          <a:xfrm>
            <a:off x="8233683" y="2279923"/>
            <a:ext cx="3644696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400">
                <a:solidFill>
                  <a:schemeClr val="bg1"/>
                </a:solidFill>
                <a:latin typeface="Arial"/>
                <a:ea typeface="Calibri"/>
                <a:cs typeface="Arial"/>
              </a:rPr>
              <a:t>Beam: </a:t>
            </a:r>
            <a:r>
              <a:rPr lang="en-GB" sz="2400" baseline="30000">
                <a:solidFill>
                  <a:schemeClr val="bg1"/>
                </a:solidFill>
                <a:latin typeface="Arial"/>
                <a:ea typeface="Calibri"/>
                <a:cs typeface="Arial"/>
              </a:rPr>
              <a:t>93</a:t>
            </a:r>
            <a:r>
              <a:rPr lang="en-GB" sz="2400">
                <a:solidFill>
                  <a:schemeClr val="bg1"/>
                </a:solidFill>
                <a:latin typeface="Arial"/>
                <a:ea typeface="Calibri"/>
                <a:cs typeface="Arial"/>
              </a:rPr>
              <a:t>Sr at 279MeV</a:t>
            </a:r>
          </a:p>
          <a:p>
            <a:pPr marL="342900" indent="-342900">
              <a:buFont typeface="Arial"/>
              <a:buChar char="•"/>
            </a:pPr>
            <a:endParaRPr lang="en-GB" sz="2400" dirty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GB" sz="2400">
                <a:solidFill>
                  <a:schemeClr val="bg1"/>
                </a:solidFill>
                <a:latin typeface="Arial"/>
                <a:ea typeface="Calibri"/>
                <a:cs typeface="Arial"/>
              </a:rPr>
              <a:t>Target: </a:t>
            </a:r>
            <a:r>
              <a:rPr lang="en-GB" sz="2400" baseline="30000">
                <a:solidFill>
                  <a:schemeClr val="bg1"/>
                </a:solidFill>
                <a:latin typeface="Arial"/>
                <a:ea typeface="Calibri"/>
                <a:cs typeface="Arial"/>
              </a:rPr>
              <a:t>4</a:t>
            </a:r>
            <a:r>
              <a:rPr lang="en-GB" sz="2400">
                <a:solidFill>
                  <a:schemeClr val="bg1"/>
                </a:solidFill>
                <a:latin typeface="Arial"/>
                <a:ea typeface="Calibri"/>
                <a:cs typeface="Arial"/>
              </a:rPr>
              <a:t>He </a:t>
            </a:r>
            <a:endParaRPr lang="en-GB" sz="2400" dirty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GB" sz="2400" dirty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GB" sz="2400">
                <a:solidFill>
                  <a:schemeClr val="bg1"/>
                </a:solidFill>
                <a:latin typeface="Arial"/>
                <a:ea typeface="Calibri"/>
                <a:cs typeface="Arial"/>
              </a:rPr>
              <a:t>Aim: to measure the reaction cross section.</a:t>
            </a:r>
            <a:endParaRPr lang="en-GB" sz="2400" dirty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GB" sz="2400" dirty="0">
              <a:solidFill>
                <a:schemeClr val="bg1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F923E4-2CE9-FA7E-27AD-A571A9CDF5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28F9EF-70E5-F04A-8CB7-DB6F82CAB613}" type="slidenum"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pPr/>
              <a:t>8</a:t>
            </a:fld>
            <a:endParaRPr lang="en-GB" sz="160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 descr="A black and white logo of a deer holding a key&#10;&#10;AI-generated content may be incorrect.">
            <a:extLst>
              <a:ext uri="{FF2B5EF4-FFF2-40B4-BE49-F238E27FC236}">
                <a16:creationId xmlns:a16="http://schemas.microsoft.com/office/drawing/2014/main" id="{D18CBA2C-1E2E-1313-83A5-7ECE6F1B9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6232" y="416440"/>
            <a:ext cx="691118" cy="68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97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108864-C630-4883-6082-4DB2B8006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62167F-F483-788A-C667-2E5A61BDE441}"/>
              </a:ext>
            </a:extLst>
          </p:cNvPr>
          <p:cNvSpPr txBox="1"/>
          <p:nvPr/>
        </p:nvSpPr>
        <p:spPr>
          <a:xfrm>
            <a:off x="675190" y="424405"/>
            <a:ext cx="898967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>
                <a:solidFill>
                  <a:srgbClr val="FFFFFF"/>
                </a:solidFill>
                <a:cs typeface="Arial"/>
              </a:rPr>
              <a:t>TIGRESS and DEMAND</a:t>
            </a:r>
          </a:p>
        </p:txBody>
      </p:sp>
      <p:pic>
        <p:nvPicPr>
          <p:cNvPr id="7" name="Picture 6" descr="A large machine with many wires&#10;&#10;AI-generated content may be incorrect.">
            <a:extLst>
              <a:ext uri="{FF2B5EF4-FFF2-40B4-BE49-F238E27FC236}">
                <a16:creationId xmlns:a16="http://schemas.microsoft.com/office/drawing/2014/main" id="{7C3EA0C7-05D3-CF49-EBB1-ACEFCBDC43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7" t="26506" r="587" b="26506"/>
          <a:stretch>
            <a:fillRect/>
          </a:stretch>
        </p:blipFill>
        <p:spPr>
          <a:xfrm>
            <a:off x="417495" y="1120047"/>
            <a:ext cx="5371180" cy="54900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A close up of a machine&#10;&#10;AI-generated content may be incorrect.">
            <a:extLst>
              <a:ext uri="{FF2B5EF4-FFF2-40B4-BE49-F238E27FC236}">
                <a16:creationId xmlns:a16="http://schemas.microsoft.com/office/drawing/2014/main" id="{8485971B-BF60-EFF5-0D6A-9752CB05623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248" b="28040"/>
          <a:stretch>
            <a:fillRect/>
          </a:stretch>
        </p:blipFill>
        <p:spPr>
          <a:xfrm>
            <a:off x="6232563" y="1120047"/>
            <a:ext cx="5659254" cy="54940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6C786D-C545-A479-D37F-D7E07D336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28F9EF-70E5-F04A-8CB7-DB6F82CAB613}" type="slidenum"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pPr/>
              <a:t>9</a:t>
            </a:fld>
            <a:endParaRPr lang="en-GB" sz="160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4" descr="A black and white logo of a deer holding a key&#10;&#10;AI-generated content may be incorrect.">
            <a:extLst>
              <a:ext uri="{FF2B5EF4-FFF2-40B4-BE49-F238E27FC236}">
                <a16:creationId xmlns:a16="http://schemas.microsoft.com/office/drawing/2014/main" id="{1A524ADA-63D4-0355-FD75-DB3437909A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6232" y="416440"/>
            <a:ext cx="691118" cy="68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33943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VTI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VanillaVTI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Vanilla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AACC6CF0-9F86-48CC-9C4E-CA578EE0A0A0}" vid="{3BDE51FE-56D6-4100-AFB5-5B4AEDCE2E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6b902693-1074-40aa-9e21-d89446a2ebb5}" enabled="0" method="" siteId="{6b902693-1074-40aa-9e21-d89446a2ebb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509</Words>
  <Application>Microsoft Office PowerPoint</Application>
  <PresentationFormat>Widescreen</PresentationFormat>
  <Paragraphs>96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Arial,Sans-Serif</vt:lpstr>
      <vt:lpstr>Calibri</vt:lpstr>
      <vt:lpstr>Neue Haas Grotesk Text Pro</vt:lpstr>
      <vt:lpstr>VanillaVTI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Jameson, Claire A (PG/R - Maths &amp; Physics)</cp:lastModifiedBy>
  <cp:revision>405</cp:revision>
  <dcterms:created xsi:type="dcterms:W3CDTF">2023-06-20T09:42:08Z</dcterms:created>
  <dcterms:modified xsi:type="dcterms:W3CDTF">2026-04-10T17:22:13Z</dcterms:modified>
</cp:coreProperties>
</file>