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70" r:id="rId3"/>
    <p:sldId id="269" r:id="rId4"/>
    <p:sldId id="1190" r:id="rId5"/>
    <p:sldId id="1189" r:id="rId6"/>
    <p:sldId id="1146" r:id="rId7"/>
    <p:sldId id="1180" r:id="rId8"/>
    <p:sldId id="704" r:id="rId9"/>
    <p:sldId id="263" r:id="rId10"/>
    <p:sldId id="258" r:id="rId11"/>
    <p:sldId id="308" r:id="rId12"/>
    <p:sldId id="1140" r:id="rId13"/>
    <p:sldId id="1145" r:id="rId14"/>
    <p:sldId id="373" r:id="rId15"/>
    <p:sldId id="1175" r:id="rId16"/>
    <p:sldId id="1188" r:id="rId17"/>
    <p:sldId id="1185" r:id="rId18"/>
    <p:sldId id="1184" r:id="rId19"/>
    <p:sldId id="1143" r:id="rId20"/>
    <p:sldId id="1142" r:id="rId21"/>
    <p:sldId id="404" r:id="rId22"/>
    <p:sldId id="118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BE1B51C-3F94-621C-A5CD-C186B5A87D71}" name="Rhys Bonnell" initials="RB" userId="S::s2508780@ed.ac.uk::04533164-a63b-4bac-97ef-12e56529489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762"/>
  </p:normalViewPr>
  <p:slideViewPr>
    <p:cSldViewPr snapToGrid="0">
      <p:cViewPr>
        <p:scale>
          <a:sx n="176" d="100"/>
          <a:sy n="176" d="100"/>
        </p:scale>
        <p:origin x="-3232" y="-1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D5B67A-1C53-2548-A0EC-39EAF7BEFBBD}" type="datetimeFigureOut">
              <a:rPr lang="en-US" smtClean="0"/>
              <a:t>4/14/26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4DF20D-ED8B-0742-8D27-5380F1969C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72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A7106-6403-79B5-7116-EFC25DD77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11E840-B4DD-7673-9B18-601C95D1C4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7DFA24-6D17-5AFB-DA9E-2A0FDED974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1925BE-7133-7016-D17D-3D043885B8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516B3A-8081-E544-98B1-F228FCBBBB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521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4DF20D-ED8B-0742-8D27-5380F1969C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09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3C062-1902-DBE9-21CB-AF36B53BA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FFA871-CEED-4B16-DAD1-A320A7FEC7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33786C-72AF-7DAC-B558-7FB81D0DF9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3C897B-E13A-D45F-6718-6F3CC35132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DCF02-0DA8-534B-B361-0CB5E862315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257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5483B4-1E5B-A14A-BC3B-52230D60C04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32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5483B4-1E5B-A14A-BC3B-52230D60C04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03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B3BCC-537E-F86A-2E13-AB779B43F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4AEF32-EBE0-9998-7271-BF14DC42F4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E07647-0044-F836-C5E0-CD111FF773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BAADFA-F5B0-5464-953F-56DB192A22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61147-B031-344A-B2E4-715DA9786C4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1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84035-3018-F30A-DCC2-2152EA85F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47C741-2A5D-F18B-932B-F9826A4BF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2667C-8762-AFA7-A051-7B531B0D1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966B3-849E-154A-A8E2-86C98E40DF6C}" type="datetime1">
              <a:rPr lang="en-GB" smtClean="0"/>
              <a:t>14/04/2026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93E7E-9DFB-740D-2AE9-EC3B519D4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862F1-0C12-B83A-26BD-748F42A45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D814-367B-1B40-984E-139EC0A35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02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DE35D-2F21-5C2D-AA8E-FB2BB2D35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F4CFC6-C07C-B20D-89B7-971DBA59DA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AC4F2-3022-253C-7137-32910792D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BDDF3-C59F-594A-BA73-0E447E78EA71}" type="datetime1">
              <a:rPr lang="en-GB" smtClean="0"/>
              <a:t>14/04/2026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A5247-EBC4-26BB-A934-2838324D5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2C289-4691-C472-CC58-49FCA843A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D814-367B-1B40-984E-139EC0A35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2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79C91B-7AAF-7023-B704-EA85F57692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0F4116-AD33-143B-EEA5-BFE2324803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A3F21-8DC1-0CCA-1EC9-622833E36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4843D-9475-174F-A9E0-D7B696699166}" type="datetime1">
              <a:rPr lang="en-GB" smtClean="0"/>
              <a:t>14/04/2026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16ED4-DCCA-E422-244E-4FD76D5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31C19-E3A1-70A8-4E1F-87D47E5B6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D814-367B-1B40-984E-139EC0A35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00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DEC35-CA70-5250-A729-72D93CF68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9CC31-E721-86CC-885D-14363D3EA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2ED66-51C3-C3D7-8F69-199A6046F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D6A9B-8745-BE48-9220-70BEE281027F}" type="datetime1">
              <a:rPr lang="en-GB" smtClean="0"/>
              <a:t>14/04/2026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64AB2-2758-F1C2-F24E-B470BD985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3D427-AB70-81A6-4726-0DCEB27CD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D814-367B-1B40-984E-139EC0A35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13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ADB43-1C4C-AEA8-0A71-CA0AC63BF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2A0EB-F338-E940-4CFC-7D0CF1BF0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CB969-C9E1-B5FE-F135-9282B6F83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9647C-968E-314E-BFB6-39084F039E38}" type="datetime1">
              <a:rPr lang="en-GB" smtClean="0"/>
              <a:t>14/04/2026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B4715-1F47-8D2C-D397-0A1C68949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7BA84-B258-8F26-6DFD-153A62F77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D814-367B-1B40-984E-139EC0A35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84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FABFA-C243-7BF3-366F-A7E32C82D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6AFDA-C69A-878D-6C1B-EA6C83B08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8FF0B6-D396-F0CB-4FD0-B1B096FE61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4F1BDD-243F-B115-EAB2-101BDC2CF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F1CAB-3072-E84E-85EA-1830ABD6A8F8}" type="datetime1">
              <a:rPr lang="en-GB" smtClean="0"/>
              <a:t>14/04/2026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4EE567-6A2B-57F6-7A66-0AE9B97A8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FB6DC0-240F-7437-D56A-0568675B3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D814-367B-1B40-984E-139EC0A35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40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C21F1-D684-DC84-6489-232E0EEE0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F4FDA5-4298-EFA9-4336-164083F15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687D99-14F1-F5D8-3B6B-3852A34FF0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9D4DAD-FEA2-0035-5AF8-F041C9115C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C848CB-932D-EBB9-ECCB-D4763C4A06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6DFDE3-4754-9D48-F291-5CC56FF06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D2985-CC05-8948-9680-3F089394F91E}" type="datetime1">
              <a:rPr lang="en-GB" smtClean="0"/>
              <a:t>14/04/2026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BFB4C9-358E-7687-0404-EE100582D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E38379-7C53-3F62-F667-30C558BB5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D814-367B-1B40-984E-139EC0A35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402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F8E0A-EE2D-6D7A-6E9F-735B47ACE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161C08-CB81-4922-713F-C4FEC782E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AFC94-D2B4-F64E-B0BD-41010C8DDD58}" type="datetime1">
              <a:rPr lang="en-GB" smtClean="0"/>
              <a:t>14/04/2026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AC974F-EE2B-4FE0-0E3D-B4AC207D1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2314FA-FEC1-DB9D-4361-8105D9C94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D814-367B-1B40-984E-139EC0A35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7AFB68-9C0A-0DCF-4A69-435D41284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9DC30-57BA-C545-BB9F-2C8719B8001D}" type="datetime1">
              <a:rPr lang="en-GB" smtClean="0"/>
              <a:t>14/04/2026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161D40-246A-595C-302A-CE6C042E2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69B08-0C7D-03B1-EA3F-D1C9D1562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D814-367B-1B40-984E-139EC0A35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58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DB784-0AD8-D98E-8A56-0B8E9A98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E79FD-0028-458D-F6EE-404BB5615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B615C-C494-9236-F8DD-2ABB61BD1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1EEBA0-E344-2ACB-96C8-B38AC41D3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6B7FF-F903-B147-B08B-770F4C91CA63}" type="datetime1">
              <a:rPr lang="en-GB" smtClean="0"/>
              <a:t>14/04/2026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80F452-14B9-4ABC-6145-DFFF461E1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1392D5-2148-ADC6-4139-C09DDF8F1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D814-367B-1B40-984E-139EC0A35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404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EEBBB-B537-6BAA-D1C0-74C48FAE9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952C93-E833-B25A-3461-467479A8AA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B6747D-F9E1-4AA4-55FC-25DEE8F30C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A69D9-0F57-C917-3F0B-FA87180FF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616F9-A840-894C-B93D-5EFE9F1FEB39}" type="datetime1">
              <a:rPr lang="en-GB" smtClean="0"/>
              <a:t>14/04/2026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8F098E-B390-5189-6F20-E4A541327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9723BE-7F02-9258-5673-D000A4832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D814-367B-1B40-984E-139EC0A35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35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0A4E10-93FB-E84D-58EA-985576DBB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E8711-9A68-36D9-BB0C-AD757254A8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491DD9-79C7-68CE-FB01-BBA96A0B9F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E6BA1B-D2D6-2B42-A4AF-646992EAC0CC}" type="datetime1">
              <a:rPr lang="en-GB" smtClean="0"/>
              <a:t>14/04/2026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DD0DC-45D5-5D8B-12E6-A61C168BF3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797D5-3959-C478-BA86-21933C4A9E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82D814-367B-1B40-984E-139EC0A35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85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40.jpe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39.png"/><Relationship Id="rId17" Type="http://schemas.openxmlformats.org/officeDocument/2006/relationships/image" Target="../media/image43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5" Type="http://schemas.openxmlformats.org/officeDocument/2006/relationships/image" Target="../media/image42.png"/><Relationship Id="rId10" Type="http://schemas.openxmlformats.org/officeDocument/2006/relationships/image" Target="../media/image3.png"/><Relationship Id="rId4" Type="http://schemas.openxmlformats.org/officeDocument/2006/relationships/image" Target="../media/image34.png"/><Relationship Id="rId9" Type="http://schemas.openxmlformats.org/officeDocument/2006/relationships/image" Target="../media/image2.jpeg"/><Relationship Id="rId1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34A7B-5C6C-A649-18DA-9F792275E1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82555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accent2"/>
                </a:solidFill>
              </a:rPr>
              <a:t>Probing the </a:t>
            </a:r>
            <a:r>
              <a:rPr lang="en-GB" baseline="30000" dirty="0">
                <a:solidFill>
                  <a:schemeClr val="accent2"/>
                </a:solidFill>
              </a:rPr>
              <a:t>10</a:t>
            </a:r>
            <a:r>
              <a:rPr lang="en-GB" dirty="0">
                <a:solidFill>
                  <a:schemeClr val="accent2"/>
                </a:solidFill>
              </a:rPr>
              <a:t>B + </a:t>
            </a:r>
            <a:r>
              <a:rPr lang="en-GB" dirty="0">
                <a:solidFill>
                  <a:schemeClr val="accent2"/>
                </a:solidFill>
                <a:latin typeface="Symbol" pitchFamily="2" charset="2"/>
              </a:rPr>
              <a:t>a </a:t>
            </a:r>
            <a:r>
              <a:rPr lang="en-GB" dirty="0">
                <a:solidFill>
                  <a:schemeClr val="accent2"/>
                </a:solidFill>
              </a:rPr>
              <a:t>pathway for primordial stars at LUNA:</a:t>
            </a:r>
            <a:br>
              <a:rPr lang="en-GB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31AAB7-2D65-2AEC-70A0-6586807DD7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2595678"/>
            <a:ext cx="9144000" cy="1655762"/>
          </a:xfrm>
        </p:spPr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Experimental techniques and preliminary results</a:t>
            </a:r>
          </a:p>
          <a:p>
            <a:r>
              <a:rPr lang="en-GB" sz="1600" dirty="0">
                <a:solidFill>
                  <a:schemeClr val="accent2"/>
                </a:solidFill>
              </a:rPr>
              <a:t>Rhys Bonnell</a:t>
            </a:r>
          </a:p>
          <a:p>
            <a:r>
              <a:rPr lang="en-GB" sz="1600" dirty="0">
                <a:solidFill>
                  <a:schemeClr val="accent2"/>
                </a:solidFill>
              </a:rPr>
              <a:t>University of Edinburgh</a:t>
            </a:r>
            <a:endParaRPr lang="en-US" sz="1600" dirty="0">
              <a:solidFill>
                <a:schemeClr val="accent2"/>
              </a:solidFill>
            </a:endParaRPr>
          </a:p>
        </p:txBody>
      </p:sp>
      <p:pic>
        <p:nvPicPr>
          <p:cNvPr id="4" name="Picture 3" descr="Logos | ERC">
            <a:extLst>
              <a:ext uri="{FF2B5EF4-FFF2-40B4-BE49-F238E27FC236}">
                <a16:creationId xmlns:a16="http://schemas.microsoft.com/office/drawing/2014/main" id="{13501BD1-2FF9-C02B-16F4-4FB6F03F5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358" y="5410604"/>
            <a:ext cx="961411" cy="96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A guide to understanding and using our brand">
            <a:extLst>
              <a:ext uri="{FF2B5EF4-FFF2-40B4-BE49-F238E27FC236}">
                <a16:creationId xmlns:a16="http://schemas.microsoft.com/office/drawing/2014/main" id="{241ED7E6-82D9-2AD1-CECC-8BADB98F9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30" y="5531488"/>
            <a:ext cx="882557" cy="94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logo for a company&#10;&#10;Description automatically generated with medium confidence">
            <a:extLst>
              <a:ext uri="{FF2B5EF4-FFF2-40B4-BE49-F238E27FC236}">
                <a16:creationId xmlns:a16="http://schemas.microsoft.com/office/drawing/2014/main" id="{AA888DFA-4DDF-254B-7F12-149D184886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5588"/>
          <a:stretch/>
        </p:blipFill>
        <p:spPr>
          <a:xfrm>
            <a:off x="5111769" y="5410604"/>
            <a:ext cx="1968461" cy="943563"/>
          </a:xfrm>
          <a:prstGeom prst="rect">
            <a:avLst/>
          </a:prstGeom>
        </p:spPr>
      </p:pic>
      <p:pic>
        <p:nvPicPr>
          <p:cNvPr id="7" name="Picture 6" descr="logo_v5nd.jpg">
            <a:extLst>
              <a:ext uri="{FF2B5EF4-FFF2-40B4-BE49-F238E27FC236}">
                <a16:creationId xmlns:a16="http://schemas.microsoft.com/office/drawing/2014/main" id="{B483DD94-6080-778F-047F-856526F80D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819" y="4120507"/>
            <a:ext cx="1291564" cy="1169213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31E4E71-043E-A6A5-FC99-D3173B513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D814-367B-1B40-984E-139EC0A35591}" type="slidenum">
              <a:rPr lang="en-US" smtClean="0"/>
              <a:t>1</a:t>
            </a:fld>
            <a:endParaRPr lang="en-US"/>
          </a:p>
        </p:txBody>
      </p:sp>
      <p:pic>
        <p:nvPicPr>
          <p:cNvPr id="10" name="Picture 9" descr="A logo of a university&#10;&#10;AI-generated content may be incorrect.">
            <a:extLst>
              <a:ext uri="{FF2B5EF4-FFF2-40B4-BE49-F238E27FC236}">
                <a16:creationId xmlns:a16="http://schemas.microsoft.com/office/drawing/2014/main" id="{A7E43554-2E39-EE75-5C5F-66E687A25E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0619" y="4010667"/>
            <a:ext cx="1388892" cy="138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165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74710-B0B2-4EB6-F8EB-406FFF7CE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E75AC-5A8D-F479-8D58-0DB990E61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64" y="-111872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Enriched Boron-10 Targets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5B9BE-11D2-3448-5843-3C59CB8EF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5263" y="1605693"/>
            <a:ext cx="5885082" cy="850893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chemeClr val="accent2"/>
                </a:solidFill>
              </a:rPr>
              <a:t>FIB-SEM</a:t>
            </a:r>
            <a:r>
              <a:rPr lang="en-GB" dirty="0"/>
              <a:t> (milled cross section)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44EF0-14BB-1F64-2983-9259734ACC1B}"/>
              </a:ext>
            </a:extLst>
          </p:cNvPr>
          <p:cNvSpPr txBox="1"/>
          <p:nvPr/>
        </p:nvSpPr>
        <p:spPr>
          <a:xfrm>
            <a:off x="3353249" y="5859000"/>
            <a:ext cx="5418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Beam-exposed (blistered) surface portion</a:t>
            </a:r>
          </a:p>
        </p:txBody>
      </p:sp>
      <p:pic>
        <p:nvPicPr>
          <p:cNvPr id="6" name="Picture 5" descr="A close-up of a surface&#10;&#10;AI-generated content may be incorrect.">
            <a:extLst>
              <a:ext uri="{FF2B5EF4-FFF2-40B4-BE49-F238E27FC236}">
                <a16:creationId xmlns:a16="http://schemas.microsoft.com/office/drawing/2014/main" id="{B5F36DDA-EF53-A956-9A78-C1BFC4C6D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263" y="2156644"/>
            <a:ext cx="4516856" cy="3518247"/>
          </a:xfrm>
          <a:prstGeom prst="rect">
            <a:avLst/>
          </a:prstGeom>
        </p:spPr>
      </p:pic>
      <p:pic>
        <p:nvPicPr>
          <p:cNvPr id="11" name="Picture 10" descr="A close-up of a microscope&#10;&#10;AI-generated content may be incorrect.">
            <a:extLst>
              <a:ext uri="{FF2B5EF4-FFF2-40B4-BE49-F238E27FC236}">
                <a16:creationId xmlns:a16="http://schemas.microsoft.com/office/drawing/2014/main" id="{D891A811-C453-688A-5026-4883077E8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2100" y="1625804"/>
            <a:ext cx="4035548" cy="30266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54393C0-E696-5996-B360-EA82ADB6E2A9}"/>
              </a:ext>
            </a:extLst>
          </p:cNvPr>
          <p:cNvSpPr/>
          <p:nvPr/>
        </p:nvSpPr>
        <p:spPr>
          <a:xfrm>
            <a:off x="6812071" y="3297554"/>
            <a:ext cx="703388" cy="48909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0254CE-7A9E-70D5-A7AB-77625773D73D}"/>
              </a:ext>
            </a:extLst>
          </p:cNvPr>
          <p:cNvCxnSpPr>
            <a:cxnSpLocks/>
          </p:cNvCxnSpPr>
          <p:nvPr/>
        </p:nvCxnSpPr>
        <p:spPr>
          <a:xfrm flipV="1">
            <a:off x="6804684" y="1615619"/>
            <a:ext cx="1337416" cy="168193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155F567-10A8-9166-6906-3B8D4BB31019}"/>
              </a:ext>
            </a:extLst>
          </p:cNvPr>
          <p:cNvCxnSpPr>
            <a:cxnSpLocks/>
          </p:cNvCxnSpPr>
          <p:nvPr/>
        </p:nvCxnSpPr>
        <p:spPr>
          <a:xfrm>
            <a:off x="6804684" y="3801572"/>
            <a:ext cx="1337416" cy="85089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B2349F1-8530-63DB-F9BF-1BC17AB14027}"/>
              </a:ext>
            </a:extLst>
          </p:cNvPr>
          <p:cNvSpPr txBox="1"/>
          <p:nvPr/>
        </p:nvSpPr>
        <p:spPr>
          <a:xfrm>
            <a:off x="8156453" y="5221588"/>
            <a:ext cx="4035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Mean projected 400 keV 4He+ range in tantalum: ~700 nm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6352CF4-8DB1-483D-58C3-10A6F2C4FCF0}"/>
              </a:ext>
            </a:extLst>
          </p:cNvPr>
          <p:cNvCxnSpPr>
            <a:cxnSpLocks/>
          </p:cNvCxnSpPr>
          <p:nvPr/>
        </p:nvCxnSpPr>
        <p:spPr>
          <a:xfrm>
            <a:off x="9295336" y="2194927"/>
            <a:ext cx="0" cy="191733"/>
          </a:xfrm>
          <a:prstGeom prst="line">
            <a:avLst/>
          </a:prstGeom>
          <a:ln w="4445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A4B85A9-D137-9990-FF2E-0124C2C17594}"/>
              </a:ext>
            </a:extLst>
          </p:cNvPr>
          <p:cNvCxnSpPr>
            <a:cxnSpLocks/>
          </p:cNvCxnSpPr>
          <p:nvPr/>
        </p:nvCxnSpPr>
        <p:spPr>
          <a:xfrm>
            <a:off x="10739585" y="1786585"/>
            <a:ext cx="0" cy="1549252"/>
          </a:xfrm>
          <a:prstGeom prst="line">
            <a:avLst/>
          </a:prstGeom>
          <a:ln w="4445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191F33B-CCEC-F5F9-7602-E8762C8DF4DA}"/>
              </a:ext>
            </a:extLst>
          </p:cNvPr>
          <p:cNvSpPr txBox="1"/>
          <p:nvPr/>
        </p:nvSpPr>
        <p:spPr>
          <a:xfrm>
            <a:off x="9370163" y="2108487"/>
            <a:ext cx="11791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10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</a:t>
            </a:r>
            <a:r>
              <a:rPr kumimoji="0" lang="en-GB" sz="16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 layer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A29CB3-4FF1-7280-BCE7-875BF297CD07}"/>
              </a:ext>
            </a:extLst>
          </p:cNvPr>
          <p:cNvSpPr txBox="1"/>
          <p:nvPr/>
        </p:nvSpPr>
        <p:spPr>
          <a:xfrm>
            <a:off x="10739585" y="2703133"/>
            <a:ext cx="11791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</a:t>
            </a:r>
            <a:r>
              <a:rPr kumimoji="0" lang="en-GB" sz="1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range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0C43B97-9236-FDBE-F519-37C502C807F8}"/>
              </a:ext>
            </a:extLst>
          </p:cNvPr>
          <p:cNvSpPr txBox="1"/>
          <p:nvPr/>
        </p:nvSpPr>
        <p:spPr>
          <a:xfrm>
            <a:off x="4099691" y="2928222"/>
            <a:ext cx="2175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Pt deposition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B394B4-43F9-0136-B5D5-C1C694DA1D3A}"/>
              </a:ext>
            </a:extLst>
          </p:cNvPr>
          <p:cNvSpPr txBox="1"/>
          <p:nvPr/>
        </p:nvSpPr>
        <p:spPr>
          <a:xfrm>
            <a:off x="40790" y="1789072"/>
            <a:ext cx="33145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/>
                </a:solidFill>
              </a:rPr>
              <a:t>Enriched</a:t>
            </a:r>
            <a:r>
              <a:rPr lang="en-US" sz="2400" dirty="0"/>
              <a:t> </a:t>
            </a:r>
            <a:r>
              <a:rPr lang="en-US" sz="2400" baseline="30000" dirty="0"/>
              <a:t>10</a:t>
            </a:r>
            <a:r>
              <a:rPr lang="en-US" sz="2400" dirty="0"/>
              <a:t>B</a:t>
            </a:r>
            <a:r>
              <a:rPr lang="en-US" sz="2400" baseline="-25000" dirty="0"/>
              <a:t>4</a:t>
            </a:r>
            <a:r>
              <a:rPr lang="en-US" sz="2400" dirty="0"/>
              <a:t>C targets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/>
                </a:solidFill>
              </a:rPr>
              <a:t>Multiple thickness used</a:t>
            </a:r>
            <a:r>
              <a:rPr lang="en-US" sz="2400" dirty="0"/>
              <a:t>: 50,100,200nm</a:t>
            </a:r>
          </a:p>
          <a:p>
            <a:pPr lvl="1"/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Sputtered </a:t>
            </a:r>
            <a:r>
              <a:rPr lang="en-US" sz="2400" baseline="30000" dirty="0"/>
              <a:t>10</a:t>
            </a:r>
            <a:r>
              <a:rPr lang="en-US" sz="2400" dirty="0"/>
              <a:t>B</a:t>
            </a:r>
            <a:r>
              <a:rPr lang="en-US" sz="2400" baseline="-25000" dirty="0"/>
              <a:t>4</a:t>
            </a:r>
            <a:r>
              <a:rPr lang="en-US" sz="2400" dirty="0"/>
              <a:t>C on tantalum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BE71F0D-9496-98D8-3519-27285CA24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D814-367B-1B40-984E-139EC0A355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488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8FAB3-9471-90E2-7C68-8AC7D426C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820" y="1827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aseline="30000" dirty="0">
                <a:solidFill>
                  <a:schemeClr val="accent2"/>
                </a:solidFill>
                <a:latin typeface="Aptos" panose="02110004020202020204"/>
              </a:rPr>
              <a:t>10</a:t>
            </a:r>
            <a:r>
              <a:rPr lang="en-US" sz="3600" dirty="0">
                <a:solidFill>
                  <a:schemeClr val="accent2"/>
                </a:solidFill>
                <a:latin typeface="Aptos" panose="02110004020202020204"/>
              </a:rPr>
              <a:t>B(</a:t>
            </a:r>
            <a:r>
              <a:rPr lang="en-US" sz="3600" dirty="0" err="1">
                <a:solidFill>
                  <a:schemeClr val="accent2"/>
                </a:solidFill>
                <a:latin typeface="Symbol" pitchFamily="2" charset="2"/>
              </a:rPr>
              <a:t>a</a:t>
            </a:r>
            <a:r>
              <a:rPr lang="en-US" sz="3600" dirty="0" err="1">
                <a:solidFill>
                  <a:schemeClr val="accent2"/>
                </a:solidFill>
                <a:latin typeface="Aptos" panose="02110004020202020204"/>
              </a:rPr>
              <a:t>,n</a:t>
            </a:r>
            <a:r>
              <a:rPr lang="en-US" sz="3600" dirty="0">
                <a:solidFill>
                  <a:schemeClr val="accent2"/>
                </a:solidFill>
                <a:latin typeface="Aptos" panose="02110004020202020204"/>
              </a:rPr>
              <a:t>)</a:t>
            </a:r>
            <a:r>
              <a:rPr lang="en-US" sz="3600" baseline="30000" dirty="0">
                <a:solidFill>
                  <a:schemeClr val="accent2"/>
                </a:solidFill>
                <a:latin typeface="Aptos" panose="02110004020202020204"/>
              </a:rPr>
              <a:t>13</a:t>
            </a:r>
            <a:r>
              <a:rPr lang="en-US" sz="3600" dirty="0">
                <a:solidFill>
                  <a:schemeClr val="accent2"/>
                </a:solidFill>
                <a:latin typeface="Aptos" panose="02110004020202020204"/>
              </a:rPr>
              <a:t>N </a:t>
            </a:r>
            <a:r>
              <a:rPr lang="en-US" sz="3600" dirty="0">
                <a:solidFill>
                  <a:schemeClr val="accent2"/>
                </a:solidFill>
                <a:latin typeface="Aptos" panose="020B0004020202020204" pitchFamily="34" charset="0"/>
              </a:rPr>
              <a:t>Reaction Channel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7D28CA-54BB-3223-0515-418453ED3F8C}"/>
              </a:ext>
            </a:extLst>
          </p:cNvPr>
          <p:cNvSpPr txBox="1"/>
          <p:nvPr/>
        </p:nvSpPr>
        <p:spPr>
          <a:xfrm>
            <a:off x="4254249" y="1041369"/>
            <a:ext cx="26606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aseline="30000" dirty="0">
                <a:solidFill>
                  <a:schemeClr val="accent2"/>
                </a:solidFill>
                <a:latin typeface="Aptos" panose="02110004020202020204"/>
              </a:rPr>
              <a:t>10</a:t>
            </a:r>
            <a:r>
              <a:rPr lang="en-US" sz="2400" dirty="0">
                <a:solidFill>
                  <a:schemeClr val="accent2"/>
                </a:solidFill>
                <a:latin typeface="Aptos" panose="02110004020202020204"/>
              </a:rPr>
              <a:t>B(</a:t>
            </a:r>
            <a:r>
              <a:rPr lang="en-US" sz="2400" dirty="0" err="1">
                <a:solidFill>
                  <a:schemeClr val="accent2"/>
                </a:solidFill>
                <a:latin typeface="Symbol" pitchFamily="2" charset="2"/>
              </a:rPr>
              <a:t>a</a:t>
            </a:r>
            <a:r>
              <a:rPr lang="en-US" sz="2400" dirty="0" err="1">
                <a:solidFill>
                  <a:schemeClr val="accent2"/>
                </a:solidFill>
                <a:latin typeface="Aptos" panose="02110004020202020204"/>
              </a:rPr>
              <a:t>,n</a:t>
            </a:r>
            <a:r>
              <a:rPr lang="en-US" sz="2400" dirty="0">
                <a:solidFill>
                  <a:schemeClr val="accent2"/>
                </a:solidFill>
                <a:latin typeface="Aptos" panose="02110004020202020204"/>
              </a:rPr>
              <a:t>)</a:t>
            </a:r>
            <a:r>
              <a:rPr lang="en-US" sz="2400" baseline="30000" dirty="0">
                <a:solidFill>
                  <a:schemeClr val="accent2"/>
                </a:solidFill>
                <a:latin typeface="Aptos" panose="02110004020202020204"/>
              </a:rPr>
              <a:t>13</a:t>
            </a:r>
            <a:r>
              <a:rPr lang="en-US" sz="2400" dirty="0">
                <a:solidFill>
                  <a:schemeClr val="accent2"/>
                </a:solidFill>
                <a:latin typeface="Aptos" panose="02110004020202020204"/>
              </a:rPr>
              <a:t>N</a:t>
            </a:r>
          </a:p>
          <a:p>
            <a:pPr algn="ctr">
              <a:defRPr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110004020202020204"/>
              </a:rPr>
              <a:t>Q = 1.054 MeV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0A63958-D2E8-FA99-6E32-5D8AF41DE4CF}"/>
              </a:ext>
            </a:extLst>
          </p:cNvPr>
          <p:cNvGrpSpPr/>
          <p:nvPr/>
        </p:nvGrpSpPr>
        <p:grpSpPr>
          <a:xfrm>
            <a:off x="3822180" y="1715785"/>
            <a:ext cx="4880031" cy="5018557"/>
            <a:chOff x="8106505" y="2211919"/>
            <a:chExt cx="3944817" cy="439530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84678D-D3A1-E6B5-D422-A9DBF0283609}"/>
                </a:ext>
              </a:extLst>
            </p:cNvPr>
            <p:cNvSpPr txBox="1"/>
            <p:nvPr/>
          </p:nvSpPr>
          <p:spPr>
            <a:xfrm>
              <a:off x="8194432" y="3305910"/>
              <a:ext cx="659155" cy="300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1" dirty="0"/>
                <a:t>10B+a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CF44959-A41E-C968-71AB-719950E0B2BA}"/>
                </a:ext>
              </a:extLst>
            </p:cNvPr>
            <p:cNvCxnSpPr/>
            <p:nvPr/>
          </p:nvCxnSpPr>
          <p:spPr>
            <a:xfrm>
              <a:off x="8106505" y="3288325"/>
              <a:ext cx="928025" cy="0"/>
            </a:xfrm>
            <a:prstGeom prst="line">
              <a:avLst/>
            </a:prstGeom>
            <a:ln w="635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382F1F5-3EF7-360B-1E69-1DBDD213BA2C}"/>
                </a:ext>
              </a:extLst>
            </p:cNvPr>
            <p:cNvCxnSpPr/>
            <p:nvPr/>
          </p:nvCxnSpPr>
          <p:spPr>
            <a:xfrm>
              <a:off x="9067797" y="6289436"/>
              <a:ext cx="928025" cy="0"/>
            </a:xfrm>
            <a:prstGeom prst="line">
              <a:avLst/>
            </a:prstGeom>
            <a:ln w="635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49CAD1A-56E0-BF3C-BACF-1C764F1EE304}"/>
                </a:ext>
              </a:extLst>
            </p:cNvPr>
            <p:cNvCxnSpPr/>
            <p:nvPr/>
          </p:nvCxnSpPr>
          <p:spPr>
            <a:xfrm>
              <a:off x="9995822" y="4032744"/>
              <a:ext cx="928025" cy="0"/>
            </a:xfrm>
            <a:prstGeom prst="line">
              <a:avLst/>
            </a:prstGeom>
            <a:ln w="635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52BD57F-6714-9C26-B731-85C925F21879}"/>
                </a:ext>
              </a:extLst>
            </p:cNvPr>
            <p:cNvCxnSpPr/>
            <p:nvPr/>
          </p:nvCxnSpPr>
          <p:spPr>
            <a:xfrm>
              <a:off x="11123297" y="4835775"/>
              <a:ext cx="928025" cy="0"/>
            </a:xfrm>
            <a:prstGeom prst="line">
              <a:avLst/>
            </a:prstGeom>
            <a:ln w="635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189E5A3-299C-068B-A70C-C6A38BC67D71}"/>
                </a:ext>
              </a:extLst>
            </p:cNvPr>
            <p:cNvSpPr txBox="1"/>
            <p:nvPr/>
          </p:nvSpPr>
          <p:spPr>
            <a:xfrm>
              <a:off x="10070122" y="4056181"/>
              <a:ext cx="681597" cy="300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1" dirty="0"/>
                <a:t>13N+n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57E7C40-52AC-4C21-DAB5-CC1B636C5183}"/>
                </a:ext>
              </a:extLst>
            </p:cNvPr>
            <p:cNvCxnSpPr/>
            <p:nvPr/>
          </p:nvCxnSpPr>
          <p:spPr>
            <a:xfrm>
              <a:off x="10923847" y="4056181"/>
              <a:ext cx="289275" cy="7795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5DAC866-1CEE-FE64-EE04-02AE09E468D3}"/>
                </a:ext>
              </a:extLst>
            </p:cNvPr>
            <p:cNvSpPr txBox="1"/>
            <p:nvPr/>
          </p:nvSpPr>
          <p:spPr>
            <a:xfrm>
              <a:off x="11213122" y="5032493"/>
              <a:ext cx="817853" cy="300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1" dirty="0"/>
                <a:t>13C </a:t>
              </a:r>
              <a:r>
                <a:rPr lang="en-US" sz="1351" dirty="0">
                  <a:solidFill>
                    <a:schemeClr val="bg2">
                      <a:lumMod val="75000"/>
                    </a:schemeClr>
                  </a:solidFill>
                </a:rPr>
                <a:t>(+n)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3013D19-3D6E-8DCA-B525-62250FA5DDE7}"/>
                </a:ext>
              </a:extLst>
            </p:cNvPr>
            <p:cNvSpPr txBox="1"/>
            <p:nvPr/>
          </p:nvSpPr>
          <p:spPr>
            <a:xfrm>
              <a:off x="9120553" y="6307012"/>
              <a:ext cx="492443" cy="300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1" dirty="0"/>
                <a:t>14N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5F52588-CCEC-77B0-1DF7-2C6E54994308}"/>
                </a:ext>
              </a:extLst>
            </p:cNvPr>
            <p:cNvSpPr/>
            <p:nvPr/>
          </p:nvSpPr>
          <p:spPr>
            <a:xfrm>
              <a:off x="9120553" y="2825256"/>
              <a:ext cx="875269" cy="30480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C17A718-5D7B-559F-D7C9-E3420BB2FC27}"/>
                </a:ext>
              </a:extLst>
            </p:cNvPr>
            <p:cNvCxnSpPr>
              <a:cxnSpLocks/>
            </p:cNvCxnSpPr>
            <p:nvPr/>
          </p:nvCxnSpPr>
          <p:spPr>
            <a:xfrm>
              <a:off x="10017367" y="2971797"/>
              <a:ext cx="402515" cy="9261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5BE875B-7B4E-69C1-34EE-0E197FDBA9B7}"/>
                </a:ext>
              </a:extLst>
            </p:cNvPr>
            <p:cNvCxnSpPr/>
            <p:nvPr/>
          </p:nvCxnSpPr>
          <p:spPr>
            <a:xfrm>
              <a:off x="9102967" y="3282460"/>
              <a:ext cx="928025" cy="0"/>
            </a:xfrm>
            <a:prstGeom prst="line">
              <a:avLst/>
            </a:prstGeom>
            <a:ln w="63500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0075C36-5E46-63CA-26F3-5996ABA510AD}"/>
                </a:ext>
              </a:extLst>
            </p:cNvPr>
            <p:cNvSpPr txBox="1"/>
            <p:nvPr/>
          </p:nvSpPr>
          <p:spPr>
            <a:xfrm>
              <a:off x="11095890" y="4132387"/>
              <a:ext cx="372218" cy="300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1" dirty="0">
                  <a:latin typeface="Symbol" pitchFamily="2" charset="2"/>
                </a:rPr>
                <a:t>b</a:t>
              </a:r>
              <a:r>
                <a:rPr lang="en-US" sz="1351" dirty="0"/>
                <a:t>+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08A2F14-4C47-0012-22C0-81FE9609F419}"/>
                </a:ext>
              </a:extLst>
            </p:cNvPr>
            <p:cNvCxnSpPr>
              <a:cxnSpLocks/>
            </p:cNvCxnSpPr>
            <p:nvPr/>
          </p:nvCxnSpPr>
          <p:spPr>
            <a:xfrm>
              <a:off x="9003320" y="3323494"/>
              <a:ext cx="0" cy="295421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047CE27-9ADF-E469-F7CC-44133077AC46}"/>
                </a:ext>
              </a:extLst>
            </p:cNvPr>
            <p:cNvSpPr txBox="1"/>
            <p:nvPr/>
          </p:nvSpPr>
          <p:spPr>
            <a:xfrm>
              <a:off x="8212013" y="5205045"/>
              <a:ext cx="160633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</a:t>
              </a:r>
              <a:r>
                <a:rPr lang="en-US" sz="1600" baseline="-25000" dirty="0">
                  <a:latin typeface="Symbol" pitchFamily="2" charset="2"/>
                </a:rPr>
                <a:t>a</a:t>
              </a:r>
              <a:r>
                <a:rPr lang="en-US" sz="1600" dirty="0"/>
                <a:t> = 11.612 MeV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E0C01AA-DA6F-68EF-DFB8-F94FD28F9CC5}"/>
                </a:ext>
              </a:extLst>
            </p:cNvPr>
            <p:cNvCxnSpPr/>
            <p:nvPr/>
          </p:nvCxnSpPr>
          <p:spPr>
            <a:xfrm>
              <a:off x="9067799" y="3651737"/>
              <a:ext cx="928025" cy="0"/>
            </a:xfrm>
            <a:prstGeom prst="line">
              <a:avLst/>
            </a:prstGeom>
            <a:ln w="635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EA55E26-A57F-734C-E126-648A1DAF0D78}"/>
                </a:ext>
              </a:extLst>
            </p:cNvPr>
            <p:cNvSpPr txBox="1"/>
            <p:nvPr/>
          </p:nvSpPr>
          <p:spPr>
            <a:xfrm>
              <a:off x="9020852" y="3378362"/>
              <a:ext cx="9794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11510 keV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21FE742-9E0F-09C3-7EF1-814C1655BE14}"/>
                </a:ext>
              </a:extLst>
            </p:cNvPr>
            <p:cNvCxnSpPr/>
            <p:nvPr/>
          </p:nvCxnSpPr>
          <p:spPr>
            <a:xfrm>
              <a:off x="9114689" y="2520465"/>
              <a:ext cx="928025" cy="0"/>
            </a:xfrm>
            <a:prstGeom prst="line">
              <a:avLst/>
            </a:prstGeom>
            <a:ln w="635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F559982-C5D9-A900-1849-908BA039E306}"/>
                </a:ext>
              </a:extLst>
            </p:cNvPr>
            <p:cNvSpPr txBox="1"/>
            <p:nvPr/>
          </p:nvSpPr>
          <p:spPr>
            <a:xfrm>
              <a:off x="9067742" y="2211919"/>
              <a:ext cx="9794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11680 keV</a:t>
              </a: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0EEC3-C8EE-8AF4-5D9F-BF70A415D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2101" y="6317442"/>
            <a:ext cx="3393542" cy="416900"/>
          </a:xfrm>
        </p:spPr>
        <p:txBody>
          <a:bodyPr/>
          <a:lstStyle/>
          <a:p>
            <a:fld id="{CC82D814-367B-1B40-984E-139EC0A3559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25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9B42A-4388-CF7C-37B6-2C22D7D40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135" y="134687"/>
            <a:ext cx="10515600" cy="159719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accent2"/>
                </a:solidFill>
                <a:latin typeface="Aptos" panose="020B0004020202020204" pitchFamily="34" charset="0"/>
              </a:rPr>
              <a:t>Neutron-channel </a:t>
            </a:r>
            <a:r>
              <a:rPr lang="en-US" sz="3600" baseline="30000" dirty="0">
                <a:solidFill>
                  <a:schemeClr val="accent2"/>
                </a:solidFill>
                <a:latin typeface="Aptos" panose="020B0004020202020204" pitchFamily="34" charset="0"/>
              </a:rPr>
              <a:t>10</a:t>
            </a:r>
            <a:r>
              <a:rPr lang="en-US" sz="3600" dirty="0">
                <a:solidFill>
                  <a:schemeClr val="accent2"/>
                </a:solidFill>
                <a:latin typeface="Aptos" panose="020B0004020202020204" pitchFamily="34" charset="0"/>
              </a:rPr>
              <a:t>B(</a:t>
            </a:r>
            <a:r>
              <a:rPr lang="en-US" sz="3600" dirty="0">
                <a:solidFill>
                  <a:schemeClr val="accent2"/>
                </a:solidFill>
                <a:latin typeface="Symbol" pitchFamily="2" charset="2"/>
              </a:rPr>
              <a:t>a</a:t>
            </a:r>
            <a:r>
              <a:rPr lang="en-US" sz="3600" dirty="0">
                <a:solidFill>
                  <a:schemeClr val="accent2"/>
                </a:solidFill>
                <a:latin typeface="Aptos" panose="020B0004020202020204" pitchFamily="34" charset="0"/>
              </a:rPr>
              <a:t>,n)</a:t>
            </a:r>
            <a:r>
              <a:rPr lang="en-US" sz="3600" baseline="30000" dirty="0">
                <a:solidFill>
                  <a:schemeClr val="accent2"/>
                </a:solidFill>
                <a:latin typeface="Aptos" panose="020B0004020202020204" pitchFamily="34" charset="0"/>
              </a:rPr>
              <a:t>13</a:t>
            </a:r>
            <a:r>
              <a:rPr lang="en-US" sz="3600" dirty="0">
                <a:solidFill>
                  <a:schemeClr val="accent2"/>
                </a:solidFill>
                <a:latin typeface="Aptos" panose="020B0004020202020204" pitchFamily="34" charset="0"/>
              </a:rPr>
              <a:t>N:</a:t>
            </a:r>
            <a:br>
              <a:rPr lang="en-US" sz="3600" dirty="0">
                <a:solidFill>
                  <a:schemeClr val="accent2"/>
                </a:solidFill>
                <a:latin typeface="Aptos" panose="020B0004020202020204" pitchFamily="34" charset="0"/>
              </a:rPr>
            </a:br>
            <a:r>
              <a:rPr lang="en-US" sz="3600" dirty="0">
                <a:solidFill>
                  <a:schemeClr val="accent2"/>
                </a:solidFill>
                <a:latin typeface="Aptos" panose="020B0004020202020204" pitchFamily="34" charset="0"/>
              </a:rPr>
              <a:t>Activation Technique </a:t>
            </a:r>
          </a:p>
        </p:txBody>
      </p:sp>
      <p:pic>
        <p:nvPicPr>
          <p:cNvPr id="3" name="Content Placeholder 6" descr="A close-up of a machine&#10;&#10;Description automatically generated">
            <a:extLst>
              <a:ext uri="{FF2B5EF4-FFF2-40B4-BE49-F238E27FC236}">
                <a16:creationId xmlns:a16="http://schemas.microsoft.com/office/drawing/2014/main" id="{27E00A27-45D1-949F-012F-9B5D71F5D6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4103" y="4368800"/>
            <a:ext cx="2547091" cy="214126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07C07B-8E9A-0ECB-7ACB-F6E5F2CF61D5}"/>
              </a:ext>
            </a:extLst>
          </p:cNvPr>
          <p:cNvSpPr txBox="1"/>
          <p:nvPr/>
        </p:nvSpPr>
        <p:spPr>
          <a:xfrm>
            <a:off x="247137" y="2044576"/>
            <a:ext cx="5848864" cy="3702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</a:rPr>
              <a:t>activation technique </a:t>
            </a:r>
            <a:r>
              <a:rPr lang="en-US" sz="2000" dirty="0"/>
              <a:t>(</a:t>
            </a:r>
            <a:r>
              <a:rPr lang="en-US" sz="2000" baseline="30000" dirty="0"/>
              <a:t>13</a:t>
            </a:r>
            <a:r>
              <a:rPr lang="en-US" sz="2000" dirty="0"/>
              <a:t>N lifetime ~ 10 min)</a:t>
            </a:r>
          </a:p>
          <a:p>
            <a:pPr marL="285744" indent="-285744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</a:rPr>
              <a:t>coincident measurement </a:t>
            </a:r>
            <a:r>
              <a:rPr lang="en-US" sz="2000" dirty="0"/>
              <a:t>of 511 keV annihilation </a:t>
            </a:r>
            <a:r>
              <a:rPr lang="en-US" sz="2000" dirty="0">
                <a:latin typeface="Symbol" pitchFamily="2" charset="2"/>
              </a:rPr>
              <a:t>g</a:t>
            </a:r>
            <a:r>
              <a:rPr lang="en-US" sz="2000" dirty="0"/>
              <a:t> rays following </a:t>
            </a:r>
            <a:r>
              <a:rPr lang="en-US" sz="2000" dirty="0">
                <a:latin typeface="Symbol" pitchFamily="2" charset="2"/>
              </a:rPr>
              <a:t>b</a:t>
            </a:r>
            <a:r>
              <a:rPr lang="en-US" sz="2000" baseline="30000" dirty="0"/>
              <a:t>+</a:t>
            </a:r>
            <a:r>
              <a:rPr lang="en-US" sz="2000" dirty="0"/>
              <a:t> decay of </a:t>
            </a:r>
            <a:r>
              <a:rPr lang="en-US" sz="2000" baseline="30000" dirty="0"/>
              <a:t>13</a:t>
            </a:r>
            <a:r>
              <a:rPr lang="en-US" sz="2000" dirty="0"/>
              <a:t>N</a:t>
            </a:r>
          </a:p>
          <a:p>
            <a:pPr marL="285744" indent="-285744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6-segments </a:t>
            </a:r>
            <a:r>
              <a:rPr lang="en-US" sz="2000" dirty="0">
                <a:solidFill>
                  <a:schemeClr val="accent2"/>
                </a:solidFill>
              </a:rPr>
              <a:t>BGO detector</a:t>
            </a:r>
          </a:p>
          <a:p>
            <a:pPr marL="285744" indent="-285744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</a:rPr>
              <a:t>coincidence in opposite crystals </a:t>
            </a:r>
            <a:r>
              <a:rPr lang="en-US" sz="2000" dirty="0">
                <a:solidFill>
                  <a:schemeClr val="accent2"/>
                </a:solidFill>
                <a:sym typeface="Wingdings" pitchFamily="2" charset="2"/>
              </a:rPr>
              <a:t>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dirty="0">
                <a:solidFill>
                  <a:schemeClr val="accent2"/>
                </a:solidFill>
              </a:rPr>
              <a:t>reduce</a:t>
            </a:r>
            <a:r>
              <a:rPr lang="en-US" sz="2000" dirty="0"/>
              <a:t> intrinsic and environmental </a:t>
            </a:r>
            <a:r>
              <a:rPr lang="en-US" sz="2000" dirty="0">
                <a:solidFill>
                  <a:schemeClr val="accent2"/>
                </a:solidFill>
              </a:rPr>
              <a:t>background</a:t>
            </a:r>
          </a:p>
        </p:txBody>
      </p:sp>
      <p:pic>
        <p:nvPicPr>
          <p:cNvPr id="4" name="Immagine 21">
            <a:extLst>
              <a:ext uri="{FF2B5EF4-FFF2-40B4-BE49-F238E27FC236}">
                <a16:creationId xmlns:a16="http://schemas.microsoft.com/office/drawing/2014/main" id="{BDC4A911-5CCB-A9AD-6D73-5FAB829FED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7"/>
          <a:stretch/>
        </p:blipFill>
        <p:spPr>
          <a:xfrm>
            <a:off x="6547143" y="427282"/>
            <a:ext cx="5365707" cy="377488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5B1EBF2-CE73-3804-CE0B-066CDA61B9B7}"/>
              </a:ext>
            </a:extLst>
          </p:cNvPr>
          <p:cNvGrpSpPr/>
          <p:nvPr/>
        </p:nvGrpSpPr>
        <p:grpSpPr>
          <a:xfrm>
            <a:off x="9325065" y="4534968"/>
            <a:ext cx="2310491" cy="1956233"/>
            <a:chOff x="6745540" y="866351"/>
            <a:chExt cx="4884953" cy="451130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DAFB0B0-DF53-9D75-35C0-CF77305E9F89}"/>
                </a:ext>
              </a:extLst>
            </p:cNvPr>
            <p:cNvSpPr/>
            <p:nvPr/>
          </p:nvSpPr>
          <p:spPr>
            <a:xfrm>
              <a:off x="7539671" y="870811"/>
              <a:ext cx="1642429" cy="1639753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BGO 6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D5BD2CC-039F-0BC3-234E-AA2AEA67AEC5}"/>
                </a:ext>
              </a:extLst>
            </p:cNvPr>
            <p:cNvSpPr/>
            <p:nvPr/>
          </p:nvSpPr>
          <p:spPr>
            <a:xfrm>
              <a:off x="9182100" y="866351"/>
              <a:ext cx="1642429" cy="1639753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BGO 1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DF9A087-B5E8-B227-ECAB-58AD65F532BF}"/>
                </a:ext>
              </a:extLst>
            </p:cNvPr>
            <p:cNvSpPr/>
            <p:nvPr/>
          </p:nvSpPr>
          <p:spPr>
            <a:xfrm>
              <a:off x="6745540" y="2312066"/>
              <a:ext cx="1642429" cy="1639753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BGO 5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3549048-3249-DCF1-F3BA-3DCD35448F54}"/>
                </a:ext>
              </a:extLst>
            </p:cNvPr>
            <p:cNvSpPr/>
            <p:nvPr/>
          </p:nvSpPr>
          <p:spPr>
            <a:xfrm>
              <a:off x="9988064" y="2300220"/>
              <a:ext cx="1642429" cy="1639753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BGO 2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79F3203-1A98-D2F7-A7D7-E30698D6CD96}"/>
                </a:ext>
              </a:extLst>
            </p:cNvPr>
            <p:cNvSpPr/>
            <p:nvPr/>
          </p:nvSpPr>
          <p:spPr>
            <a:xfrm>
              <a:off x="7587870" y="3713340"/>
              <a:ext cx="1642429" cy="1639753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BGO 4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9AF13F1-61A1-4418-9845-40F7D65B559D}"/>
                </a:ext>
              </a:extLst>
            </p:cNvPr>
            <p:cNvSpPr/>
            <p:nvPr/>
          </p:nvSpPr>
          <p:spPr>
            <a:xfrm>
              <a:off x="9234254" y="3737903"/>
              <a:ext cx="1642429" cy="1639753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BGO 3</a:t>
              </a:r>
            </a:p>
          </p:txBody>
        </p:sp>
        <p:cxnSp>
          <p:nvCxnSpPr>
            <p:cNvPr id="17" name="Curved Connector 16">
              <a:extLst>
                <a:ext uri="{FF2B5EF4-FFF2-40B4-BE49-F238E27FC236}">
                  <a16:creationId xmlns:a16="http://schemas.microsoft.com/office/drawing/2014/main" id="{A502874D-6781-B4FF-F25E-FA708FD59EDB}"/>
                </a:ext>
              </a:extLst>
            </p:cNvPr>
            <p:cNvCxnSpPr/>
            <p:nvPr/>
          </p:nvCxnSpPr>
          <p:spPr>
            <a:xfrm rot="5400000" flipH="1" flipV="1">
              <a:off x="9215696" y="2593968"/>
              <a:ext cx="507120" cy="331393"/>
            </a:xfrm>
            <a:prstGeom prst="curvedConnector3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urved Connector 17">
              <a:extLst>
                <a:ext uri="{FF2B5EF4-FFF2-40B4-BE49-F238E27FC236}">
                  <a16:creationId xmlns:a16="http://schemas.microsoft.com/office/drawing/2014/main" id="{57780A9C-F43F-64CC-4C24-749A35A5187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24174" y="3329801"/>
              <a:ext cx="461291" cy="354914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957E63-0428-B23D-B2A0-F1508B709255}"/>
                </a:ext>
              </a:extLst>
            </p:cNvPr>
            <p:cNvSpPr txBox="1"/>
            <p:nvPr/>
          </p:nvSpPr>
          <p:spPr>
            <a:xfrm>
              <a:off x="8152255" y="2413971"/>
              <a:ext cx="1450210" cy="603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511keV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13F28E9-43EB-80F5-6DB1-679CD087437E}"/>
                </a:ext>
              </a:extLst>
            </p:cNvPr>
            <p:cNvSpPr txBox="1"/>
            <p:nvPr/>
          </p:nvSpPr>
          <p:spPr>
            <a:xfrm>
              <a:off x="8912417" y="3320151"/>
              <a:ext cx="1450210" cy="603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511keV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7CF9587-BFD5-0BCF-3DF9-F074FA333C7B}"/>
              </a:ext>
            </a:extLst>
          </p:cNvPr>
          <p:cNvSpPr txBox="1"/>
          <p:nvPr/>
        </p:nvSpPr>
        <p:spPr>
          <a:xfrm>
            <a:off x="3263900" y="6096302"/>
            <a:ext cx="3150381" cy="593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LUNA BGO Detector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CA908E-769D-33BE-ABB0-8EBE9871E482}"/>
              </a:ext>
            </a:extLst>
          </p:cNvPr>
          <p:cNvSpPr txBox="1"/>
          <p:nvPr/>
        </p:nvSpPr>
        <p:spPr>
          <a:xfrm>
            <a:off x="4946074" y="1200673"/>
            <a:ext cx="1721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Lead shielding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407C235-931A-D691-C5A0-BC1E1A7DF302}"/>
              </a:ext>
            </a:extLst>
          </p:cNvPr>
          <p:cNvCxnSpPr/>
          <p:nvPr/>
        </p:nvCxnSpPr>
        <p:spPr>
          <a:xfrm>
            <a:off x="6534103" y="1413164"/>
            <a:ext cx="816723" cy="2731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9AD5721A-FB5A-64A0-DEFC-3FCDDC1AB3E4}"/>
              </a:ext>
            </a:extLst>
          </p:cNvPr>
          <p:cNvSpPr txBox="1"/>
          <p:nvPr/>
        </p:nvSpPr>
        <p:spPr>
          <a:xfrm>
            <a:off x="5035136" y="1720483"/>
            <a:ext cx="1822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BGO crystals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39769FB-A60B-C47A-B62E-97C2ECEEAF13}"/>
              </a:ext>
            </a:extLst>
          </p:cNvPr>
          <p:cNvCxnSpPr/>
          <p:nvPr/>
        </p:nvCxnSpPr>
        <p:spPr>
          <a:xfrm>
            <a:off x="6414281" y="1917865"/>
            <a:ext cx="146499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4090AF8-C608-FF4D-E42D-F3AB9D820310}"/>
              </a:ext>
            </a:extLst>
          </p:cNvPr>
          <p:cNvSpPr txBox="1"/>
          <p:nvPr/>
        </p:nvSpPr>
        <p:spPr>
          <a:xfrm>
            <a:off x="6547143" y="66119"/>
            <a:ext cx="535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LUNA BGO in lead shielding mounted to beam line 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91B12A-41D9-9ED7-5B00-72A78DA319DF}"/>
              </a:ext>
            </a:extLst>
          </p:cNvPr>
          <p:cNvSpPr txBox="1"/>
          <p:nvPr/>
        </p:nvSpPr>
        <p:spPr>
          <a:xfrm>
            <a:off x="6534103" y="6504942"/>
            <a:ext cx="2603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LUNA BGO no shielding 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59F022BC-7CED-767C-99E6-4EF00E408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2" y="6368801"/>
            <a:ext cx="2743200" cy="365125"/>
          </a:xfrm>
        </p:spPr>
        <p:txBody>
          <a:bodyPr/>
          <a:lstStyle/>
          <a:p>
            <a:fld id="{CC82D814-367B-1B40-984E-139EC0A3559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333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281D5-7DF9-E6A6-228D-7D93B18FF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58B36BF-58CA-3620-692A-2B6087D9DE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47"/>
          <a:stretch>
            <a:fillRect/>
          </a:stretch>
        </p:blipFill>
        <p:spPr>
          <a:xfrm>
            <a:off x="4632918" y="174660"/>
            <a:ext cx="7458170" cy="6683339"/>
          </a:xfrm>
          <a:prstGeom prst="rect">
            <a:avLst/>
          </a:prstGeom>
        </p:spPr>
      </p:pic>
      <p:pic>
        <p:nvPicPr>
          <p:cNvPr id="20" name="Picture 19" descr="A close up of a math equation&#10;&#10;AI-generated content may be incorrect.">
            <a:extLst>
              <a:ext uri="{FF2B5EF4-FFF2-40B4-BE49-F238E27FC236}">
                <a16:creationId xmlns:a16="http://schemas.microsoft.com/office/drawing/2014/main" id="{6E949BE9-0DEF-1A95-732E-9CB910377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75" y="4906830"/>
            <a:ext cx="4574546" cy="6202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E19F1A-AC68-66FF-653A-323B40067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149" y="-134572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Activation Fitting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baseline="30000" dirty="0">
                <a:solidFill>
                  <a:schemeClr val="accent2"/>
                </a:solidFill>
                <a:latin typeface="Aptos" panose="020B0004020202020204" pitchFamily="34" charset="0"/>
              </a:rPr>
              <a:t>10</a:t>
            </a:r>
            <a:r>
              <a:rPr lang="en-US" dirty="0">
                <a:solidFill>
                  <a:schemeClr val="accent2"/>
                </a:solidFill>
                <a:latin typeface="Aptos" panose="020B0004020202020204" pitchFamily="34" charset="0"/>
              </a:rPr>
              <a:t>B(</a:t>
            </a:r>
            <a:r>
              <a:rPr lang="en-US" dirty="0" err="1">
                <a:solidFill>
                  <a:schemeClr val="accent2"/>
                </a:solidFill>
                <a:latin typeface="Symbol" pitchFamily="2" charset="2"/>
              </a:rPr>
              <a:t>a</a:t>
            </a:r>
            <a:r>
              <a:rPr lang="en-US" dirty="0" err="1">
                <a:solidFill>
                  <a:schemeClr val="accent2"/>
                </a:solidFill>
                <a:latin typeface="Aptos" panose="020B0004020202020204" pitchFamily="34" charset="0"/>
              </a:rPr>
              <a:t>,n</a:t>
            </a:r>
            <a:r>
              <a:rPr lang="en-US" dirty="0">
                <a:solidFill>
                  <a:schemeClr val="accent2"/>
                </a:solidFill>
                <a:latin typeface="Aptos" panose="020B0004020202020204" pitchFamily="34" charset="0"/>
              </a:rPr>
              <a:t>)</a:t>
            </a:r>
            <a:r>
              <a:rPr lang="en-US" baseline="30000" dirty="0">
                <a:solidFill>
                  <a:schemeClr val="accent2"/>
                </a:solidFill>
                <a:latin typeface="Aptos" panose="020B0004020202020204" pitchFamily="34" charset="0"/>
              </a:rPr>
              <a:t>13</a:t>
            </a:r>
            <a:r>
              <a:rPr lang="en-US" dirty="0">
                <a:solidFill>
                  <a:schemeClr val="accent2"/>
                </a:solidFill>
                <a:latin typeface="Aptos" panose="020B0004020202020204" pitchFamily="34" charset="0"/>
              </a:rPr>
              <a:t>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8A902-079B-B5D3-56F9-C5E81F4C0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12" y="1555120"/>
            <a:ext cx="4532006" cy="3224697"/>
          </a:xfrm>
        </p:spPr>
        <p:txBody>
          <a:bodyPr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200" dirty="0">
                <a:solidFill>
                  <a:schemeClr val="accent2"/>
                </a:solidFill>
              </a:rPr>
              <a:t>Yield</a:t>
            </a:r>
            <a:r>
              <a:rPr lang="en-US" sz="2200" dirty="0"/>
              <a:t> obtained</a:t>
            </a:r>
            <a:r>
              <a:rPr lang="en-US" sz="2200" dirty="0">
                <a:solidFill>
                  <a:schemeClr val="accent2"/>
                </a:solidFill>
              </a:rPr>
              <a:t> </a:t>
            </a:r>
            <a:r>
              <a:rPr lang="en-US" sz="2200" dirty="0"/>
              <a:t>from</a:t>
            </a:r>
            <a:r>
              <a:rPr lang="en-US" sz="2200" dirty="0">
                <a:solidFill>
                  <a:schemeClr val="accent2"/>
                </a:solidFill>
              </a:rPr>
              <a:t> fitting rate function</a:t>
            </a:r>
          </a:p>
          <a:p>
            <a:pPr>
              <a:lnSpc>
                <a:spcPct val="110000"/>
              </a:lnSpc>
            </a:pPr>
            <a:endParaRPr lang="en-US" sz="2200" dirty="0">
              <a:solidFill>
                <a:schemeClr val="accent2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2200" dirty="0"/>
              <a:t>Target degrades from beam bombardment which is accounted for in the fitting function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5070363-424C-A439-7AEE-AF5657538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19847"/>
            <a:ext cx="2743200" cy="365125"/>
          </a:xfrm>
        </p:spPr>
        <p:txBody>
          <a:bodyPr/>
          <a:lstStyle/>
          <a:p>
            <a:fld id="{CC82D814-367B-1B40-984E-139EC0A35591}" type="slidenum">
              <a:rPr lang="en-US" smtClean="0"/>
              <a:t>13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41550F-04A5-5BDB-8802-D9C28BE9DC95}"/>
              </a:ext>
            </a:extLst>
          </p:cNvPr>
          <p:cNvSpPr txBox="1"/>
          <p:nvPr/>
        </p:nvSpPr>
        <p:spPr>
          <a:xfrm>
            <a:off x="6585735" y="287676"/>
            <a:ext cx="2445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chemeClr val="accent2"/>
                </a:solidFill>
              </a:rPr>
              <a:t>E</a:t>
            </a:r>
            <a:r>
              <a:rPr lang="en-US" baseline="-25000" dirty="0" err="1">
                <a:solidFill>
                  <a:schemeClr val="accent2"/>
                </a:solidFill>
                <a:latin typeface="Symbol" pitchFamily="2" charset="2"/>
              </a:rPr>
              <a:t>a</a:t>
            </a:r>
            <a:r>
              <a:rPr lang="en-US" dirty="0">
                <a:solidFill>
                  <a:schemeClr val="accent2"/>
                </a:solidFill>
              </a:rPr>
              <a:t> = 400 keV</a:t>
            </a:r>
          </a:p>
        </p:txBody>
      </p:sp>
    </p:spTree>
    <p:extLst>
      <p:ext uri="{BB962C8B-B14F-4D97-AF65-F5344CB8AC3E}">
        <p14:creationId xmlns:p14="http://schemas.microsoft.com/office/powerpoint/2010/main" val="2914523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aph with green and white lines&#10;&#10;AI-generated content may be incorrect.">
            <a:extLst>
              <a:ext uri="{FF2B5EF4-FFF2-40B4-BE49-F238E27FC236}">
                <a16:creationId xmlns:a16="http://schemas.microsoft.com/office/drawing/2014/main" id="{35B326A0-3881-A2A9-85FA-FDC7032B4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416" y="607919"/>
            <a:ext cx="7772400" cy="62500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99D9FA-7352-460E-5B19-81FCCFB76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" y="-24769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Preliminary yield results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26864C-0012-E3AC-519F-4F913F5F77B8}"/>
              </a:ext>
            </a:extLst>
          </p:cNvPr>
          <p:cNvSpPr txBox="1"/>
          <p:nvPr/>
        </p:nvSpPr>
        <p:spPr>
          <a:xfrm>
            <a:off x="78179" y="1609300"/>
            <a:ext cx="407323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</a:rPr>
              <a:t>Lowest energy </a:t>
            </a:r>
            <a:r>
              <a:rPr lang="en-US" sz="2000" dirty="0"/>
              <a:t>measurement </a:t>
            </a:r>
            <a:r>
              <a:rPr lang="en-US" sz="2000" dirty="0">
                <a:solidFill>
                  <a:schemeClr val="accent2"/>
                </a:solidFill>
              </a:rPr>
              <a:t>to date </a:t>
            </a:r>
            <a:r>
              <a:rPr lang="en-US" sz="2000" dirty="0"/>
              <a:t>(previous lowest point      575 keV </a:t>
            </a:r>
            <a:r>
              <a:rPr lang="en-US" sz="2000" dirty="0" err="1"/>
              <a:t>Q.liu</a:t>
            </a:r>
            <a:r>
              <a:rPr lang="en-US" sz="2000" dirty="0"/>
              <a:t> et 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Lowest point </a:t>
            </a:r>
            <a:r>
              <a:rPr lang="en-US" sz="2000" dirty="0">
                <a:solidFill>
                  <a:schemeClr val="accent2"/>
                </a:solidFill>
              </a:rPr>
              <a:t>at 310 keV </a:t>
            </a:r>
            <a:r>
              <a:rPr lang="en-US" sz="2000" dirty="0"/>
              <a:t>has </a:t>
            </a:r>
            <a:r>
              <a:rPr lang="en-US" sz="2000" dirty="0">
                <a:solidFill>
                  <a:schemeClr val="accent2"/>
                </a:solidFill>
              </a:rPr>
              <a:t>reached</a:t>
            </a:r>
            <a:r>
              <a:rPr lang="en-US" sz="2000" dirty="0"/>
              <a:t> the </a:t>
            </a:r>
            <a:r>
              <a:rPr lang="en-US" sz="2000" dirty="0">
                <a:solidFill>
                  <a:schemeClr val="accent2"/>
                </a:solidFill>
              </a:rPr>
              <a:t>limit of sensitivity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Still undergoing analysis and further review 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F31C347-0EE9-1A96-8638-5EFBF43B9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CC82D814-367B-1B40-984E-139EC0A3559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850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B1A51-0688-C296-F06E-1C54E4E55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1469B98-F04C-953A-6B18-30273A425B51}"/>
              </a:ext>
            </a:extLst>
          </p:cNvPr>
          <p:cNvGrpSpPr/>
          <p:nvPr/>
        </p:nvGrpSpPr>
        <p:grpSpPr>
          <a:xfrm>
            <a:off x="7403495" y="2904681"/>
            <a:ext cx="5587052" cy="1449538"/>
            <a:chOff x="236153" y="2502736"/>
            <a:chExt cx="5722843" cy="1449538"/>
          </a:xfrm>
        </p:grpSpPr>
        <p:sp>
          <p:nvSpPr>
            <p:cNvPr id="19" name="CasellaDiTesto 12">
              <a:extLst>
                <a:ext uri="{FF2B5EF4-FFF2-40B4-BE49-F238E27FC236}">
                  <a16:creationId xmlns:a16="http://schemas.microsoft.com/office/drawing/2014/main" id="{AD5DB899-F2BF-0EF3-1535-4C48E7962BB1}"/>
                </a:ext>
              </a:extLst>
            </p:cNvPr>
            <p:cNvSpPr txBox="1"/>
            <p:nvPr/>
          </p:nvSpPr>
          <p:spPr>
            <a:xfrm>
              <a:off x="236153" y="2502736"/>
              <a:ext cx="57228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800000"/>
                  </a:solidFill>
                  <a:latin typeface="Calibri"/>
                </a:rPr>
                <a:t>THE LUNA COLLABORATION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C8A2413-95CC-246C-9AF1-7BAE196A63AD}"/>
                </a:ext>
              </a:extLst>
            </p:cNvPr>
            <p:cNvSpPr txBox="1"/>
            <p:nvPr/>
          </p:nvSpPr>
          <p:spPr>
            <a:xfrm>
              <a:off x="1910117" y="3652064"/>
              <a:ext cx="1744716" cy="300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1" u="sng">
                  <a:solidFill>
                    <a:srgbClr val="800000"/>
                  </a:solidFill>
                  <a:latin typeface="Calibri"/>
                </a:rPr>
                <a:t>http://</a:t>
              </a:r>
              <a:r>
                <a:rPr lang="en-US" sz="1351" u="sng" err="1">
                  <a:solidFill>
                    <a:srgbClr val="800000"/>
                  </a:solidFill>
                  <a:latin typeface="Calibri"/>
                </a:rPr>
                <a:t>luna.lngs.infn.it</a:t>
              </a:r>
              <a:endParaRPr lang="en-US" sz="1351" u="sng">
                <a:solidFill>
                  <a:srgbClr val="800000"/>
                </a:solidFill>
                <a:latin typeface="Calibri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11EA54A-5FC1-32F1-54CD-D62C98D7D774}"/>
                </a:ext>
              </a:extLst>
            </p:cNvPr>
            <p:cNvGrpSpPr/>
            <p:nvPr/>
          </p:nvGrpSpPr>
          <p:grpSpPr>
            <a:xfrm>
              <a:off x="1754316" y="3136802"/>
              <a:ext cx="2663103" cy="378871"/>
              <a:chOff x="6210754" y="765070"/>
              <a:chExt cx="2663103" cy="378871"/>
            </a:xfrm>
          </p:grpSpPr>
          <p:pic>
            <p:nvPicPr>
              <p:cNvPr id="22" name="Immagine 17">
                <a:extLst>
                  <a:ext uri="{FF2B5EF4-FFF2-40B4-BE49-F238E27FC236}">
                    <a16:creationId xmlns:a16="http://schemas.microsoft.com/office/drawing/2014/main" id="{A0C4BD47-645F-F9A7-0605-2F3F046D54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10754" y="765345"/>
                <a:ext cx="568036" cy="378596"/>
              </a:xfrm>
              <a:prstGeom prst="rect">
                <a:avLst/>
              </a:prstGeom>
            </p:spPr>
          </p:pic>
          <p:pic>
            <p:nvPicPr>
              <p:cNvPr id="23" name="Immagine 18">
                <a:extLst>
                  <a:ext uri="{FF2B5EF4-FFF2-40B4-BE49-F238E27FC236}">
                    <a16:creationId xmlns:a16="http://schemas.microsoft.com/office/drawing/2014/main" id="{06090007-3977-D0FD-6140-4B0F17E2B0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02904" y="783957"/>
                <a:ext cx="568036" cy="340821"/>
              </a:xfrm>
              <a:prstGeom prst="rect">
                <a:avLst/>
              </a:prstGeom>
            </p:spPr>
          </p:pic>
          <p:pic>
            <p:nvPicPr>
              <p:cNvPr id="24" name="Immagine 19">
                <a:extLst>
                  <a:ext uri="{FF2B5EF4-FFF2-40B4-BE49-F238E27FC236}">
                    <a16:creationId xmlns:a16="http://schemas.microsoft.com/office/drawing/2014/main" id="{635393A8-1AFE-1D03-67D1-E8569DCA34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85456" y="765070"/>
                <a:ext cx="567894" cy="378596"/>
              </a:xfrm>
              <a:prstGeom prst="rect">
                <a:avLst/>
              </a:prstGeom>
            </p:spPr>
          </p:pic>
          <p:pic>
            <p:nvPicPr>
              <p:cNvPr id="25" name="Immagine 20">
                <a:extLst>
                  <a:ext uri="{FF2B5EF4-FFF2-40B4-BE49-F238E27FC236}">
                    <a16:creationId xmlns:a16="http://schemas.microsoft.com/office/drawing/2014/main" id="{451541F4-9C6C-BECD-B3EE-ACEAF80F98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05821" y="783957"/>
                <a:ext cx="568036" cy="340821"/>
              </a:xfrm>
              <a:prstGeom prst="rect">
                <a:avLst/>
              </a:prstGeom>
            </p:spPr>
          </p:pic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3B58C15-E702-3B3F-A3A8-A2C52329F6BF}"/>
              </a:ext>
            </a:extLst>
          </p:cNvPr>
          <p:cNvGrpSpPr/>
          <p:nvPr/>
        </p:nvGrpSpPr>
        <p:grpSpPr>
          <a:xfrm>
            <a:off x="8570078" y="5005856"/>
            <a:ext cx="3167277" cy="1609863"/>
            <a:chOff x="8091954" y="4097401"/>
            <a:chExt cx="3167277" cy="160986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1B6E81C-3FCE-7665-4E74-2D6F76A61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05787" y="4097401"/>
              <a:ext cx="2661325" cy="89766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2AB38B4-EE85-3993-B32E-2A139679A958}"/>
                </a:ext>
              </a:extLst>
            </p:cNvPr>
            <p:cNvSpPr txBox="1"/>
            <p:nvPr/>
          </p:nvSpPr>
          <p:spPr>
            <a:xfrm>
              <a:off x="8091954" y="5184043"/>
              <a:ext cx="31672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/>
                <a:t>M. </a:t>
              </a:r>
              <a:r>
                <a:rPr lang="en-US" sz="1400" err="1"/>
                <a:t>Wiescher</a:t>
              </a:r>
              <a:r>
                <a:rPr lang="en-US" sz="1400"/>
                <a:t>, J. </a:t>
              </a:r>
              <a:r>
                <a:rPr lang="en-US" sz="1400" err="1"/>
                <a:t>deBoer</a:t>
              </a:r>
              <a:r>
                <a:rPr lang="en-US" sz="1400"/>
                <a:t>, V. Picciotto,</a:t>
              </a:r>
            </a:p>
            <a:p>
              <a:pPr algn="ctr"/>
              <a:r>
                <a:rPr lang="en-US" sz="1400"/>
                <a:t>K. Manukyan + local staff and students</a:t>
              </a:r>
            </a:p>
          </p:txBody>
        </p:sp>
      </p:grpSp>
      <p:pic>
        <p:nvPicPr>
          <p:cNvPr id="29" name="Picture 28" descr="logo_v5nd.jpg">
            <a:extLst>
              <a:ext uri="{FF2B5EF4-FFF2-40B4-BE49-F238E27FC236}">
                <a16:creationId xmlns:a16="http://schemas.microsoft.com/office/drawing/2014/main" id="{B039CE9B-C4EE-ADFB-ADF3-4C58C57AAF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098" y="1728314"/>
            <a:ext cx="1202263" cy="1152971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B40D9EB-0A6D-6D19-6168-FC4D66EEDB52}"/>
              </a:ext>
            </a:extLst>
          </p:cNvPr>
          <p:cNvGrpSpPr/>
          <p:nvPr/>
        </p:nvGrpSpPr>
        <p:grpSpPr>
          <a:xfrm>
            <a:off x="4006531" y="5067101"/>
            <a:ext cx="3699983" cy="1197069"/>
            <a:chOff x="3995653" y="5243386"/>
            <a:chExt cx="3699983" cy="1197069"/>
          </a:xfrm>
        </p:grpSpPr>
        <p:pic>
          <p:nvPicPr>
            <p:cNvPr id="31" name="Picture 2" descr="A guide to understanding and using our brand">
              <a:extLst>
                <a:ext uri="{FF2B5EF4-FFF2-40B4-BE49-F238E27FC236}">
                  <a16:creationId xmlns:a16="http://schemas.microsoft.com/office/drawing/2014/main" id="{39A1BEFA-B8DD-4AFA-EA3A-2DF16A8C2D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0534" y="5350960"/>
              <a:ext cx="945102" cy="1010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3A28691-852B-82CE-EDC9-A3B87AC41C26}"/>
                </a:ext>
              </a:extLst>
            </p:cNvPr>
            <p:cNvSpPr txBox="1"/>
            <p:nvPr/>
          </p:nvSpPr>
          <p:spPr>
            <a:xfrm>
              <a:off x="4268417" y="6140245"/>
              <a:ext cx="3124200" cy="300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351">
                  <a:solidFill>
                    <a:schemeClr val="accent2"/>
                  </a:solidFill>
                </a:rPr>
                <a:t>https://</a:t>
              </a:r>
              <a:r>
                <a:rPr lang="en-US" sz="1351" err="1">
                  <a:solidFill>
                    <a:schemeClr val="accent2"/>
                  </a:solidFill>
                </a:rPr>
                <a:t>www.erc-nuclear.uk</a:t>
              </a:r>
              <a:endParaRPr lang="en-US" sz="1351">
                <a:solidFill>
                  <a:schemeClr val="accent2"/>
                </a:solidFill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84ADFBD-D68B-8872-D2B2-12F94F50EDF9}"/>
                </a:ext>
              </a:extLst>
            </p:cNvPr>
            <p:cNvGrpSpPr/>
            <p:nvPr/>
          </p:nvGrpSpPr>
          <p:grpSpPr>
            <a:xfrm>
              <a:off x="3995653" y="5243386"/>
              <a:ext cx="2827644" cy="890187"/>
              <a:chOff x="544508" y="569469"/>
              <a:chExt cx="4761797" cy="1483141"/>
            </a:xfrm>
          </p:grpSpPr>
          <p:pic>
            <p:nvPicPr>
              <p:cNvPr id="35" name="Picture 34" descr="A logo for a company&#10;&#10;Description automatically generated with medium confidence">
                <a:extLst>
                  <a:ext uri="{FF2B5EF4-FFF2-40B4-BE49-F238E27FC236}">
                    <a16:creationId xmlns:a16="http://schemas.microsoft.com/office/drawing/2014/main" id="{0678DAE1-024D-61C8-8282-C73A40F96E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 b="15588"/>
              <a:stretch/>
            </p:blipFill>
            <p:spPr>
              <a:xfrm>
                <a:off x="1889425" y="569469"/>
                <a:ext cx="3416880" cy="1483141"/>
              </a:xfrm>
              <a:prstGeom prst="rect">
                <a:avLst/>
              </a:prstGeom>
            </p:spPr>
          </p:pic>
          <p:pic>
            <p:nvPicPr>
              <p:cNvPr id="36" name="Picture 35" descr="A logo with orange dots&#10;&#10;Description automatically generated">
                <a:extLst>
                  <a:ext uri="{FF2B5EF4-FFF2-40B4-BE49-F238E27FC236}">
                    <a16:creationId xmlns:a16="http://schemas.microsoft.com/office/drawing/2014/main" id="{95AE0369-40CB-3EB7-07C0-CC864B7942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4508" y="611191"/>
                <a:ext cx="1363546" cy="1363546"/>
              </a:xfrm>
              <a:prstGeom prst="rect">
                <a:avLst/>
              </a:prstGeom>
            </p:spPr>
          </p:pic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25EFC23-4D8B-834A-0909-4E7D75728A12}"/>
              </a:ext>
            </a:extLst>
          </p:cNvPr>
          <p:cNvGrpSpPr/>
          <p:nvPr/>
        </p:nvGrpSpPr>
        <p:grpSpPr>
          <a:xfrm>
            <a:off x="397178" y="256129"/>
            <a:ext cx="2570224" cy="5024040"/>
            <a:chOff x="382220" y="1024665"/>
            <a:chExt cx="1927668" cy="3768030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B7D47F4-98D9-D61D-9147-D039E5D9CFCE}"/>
                </a:ext>
              </a:extLst>
            </p:cNvPr>
            <p:cNvGrpSpPr/>
            <p:nvPr/>
          </p:nvGrpSpPr>
          <p:grpSpPr>
            <a:xfrm>
              <a:off x="382220" y="1024665"/>
              <a:ext cx="1927668" cy="3768030"/>
              <a:chOff x="402052" y="702828"/>
              <a:chExt cx="2570224" cy="5024041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1A639E-4A21-6259-7038-35EE3E060E99}"/>
                  </a:ext>
                </a:extLst>
              </p:cNvPr>
              <p:cNvSpPr txBox="1"/>
              <p:nvPr/>
            </p:nvSpPr>
            <p:spPr>
              <a:xfrm>
                <a:off x="758593" y="702828"/>
                <a:ext cx="178407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2000" b="1">
                    <a:solidFill>
                      <a:srgbClr val="E97132"/>
                    </a:solidFill>
                    <a:latin typeface="Aptos" panose="02110004020202020204"/>
                  </a:rPr>
                  <a:t>PhD Students</a:t>
                </a: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C5B7BFE7-591B-B471-77DA-044E5E69EEF8}"/>
                  </a:ext>
                </a:extLst>
              </p:cNvPr>
              <p:cNvGrpSpPr/>
              <p:nvPr/>
            </p:nvGrpSpPr>
            <p:grpSpPr>
              <a:xfrm>
                <a:off x="450581" y="1180663"/>
                <a:ext cx="1191929" cy="1752684"/>
                <a:chOff x="2460264" y="509758"/>
                <a:chExt cx="1191929" cy="1752684"/>
              </a:xfrm>
            </p:grpSpPr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2547D6A-BF29-B975-9F53-EADAB6D6EE2A}"/>
                    </a:ext>
                  </a:extLst>
                </p:cNvPr>
                <p:cNvSpPr txBox="1"/>
                <p:nvPr/>
              </p:nvSpPr>
              <p:spPr>
                <a:xfrm>
                  <a:off x="2460264" y="1954665"/>
                  <a:ext cx="119192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1400">
                      <a:solidFill>
                        <a:prstClr val="black"/>
                      </a:solidFill>
                      <a:latin typeface="Aptos" panose="02110004020202020204"/>
                    </a:rPr>
                    <a:t>Rhys Bonnell</a:t>
                  </a:r>
                </a:p>
              </p:txBody>
            </p:sp>
            <p:pic>
              <p:nvPicPr>
                <p:cNvPr id="7" name="Picture 6" descr="A person with a beard and mustache&#10;&#10;Description automatically generated">
                  <a:extLst>
                    <a:ext uri="{FF2B5EF4-FFF2-40B4-BE49-F238E27FC236}">
                      <a16:creationId xmlns:a16="http://schemas.microsoft.com/office/drawing/2014/main" id="{34694FC8-7A2B-3E0D-147F-C6DCBC29BC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511706" y="509758"/>
                  <a:ext cx="1042348" cy="1367460"/>
                </a:xfrm>
                <a:prstGeom prst="rect">
                  <a:avLst/>
                </a:prstGeom>
              </p:spPr>
            </p:pic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C9293F7B-81F2-899D-7DA2-81BD7EFF98B4}"/>
                  </a:ext>
                </a:extLst>
              </p:cNvPr>
              <p:cNvGrpSpPr/>
              <p:nvPr/>
            </p:nvGrpSpPr>
            <p:grpSpPr>
              <a:xfrm>
                <a:off x="1733704" y="1167817"/>
                <a:ext cx="1238572" cy="1761118"/>
                <a:chOff x="482578" y="2354759"/>
                <a:chExt cx="1238572" cy="1761118"/>
              </a:xfrm>
            </p:grpSpPr>
            <p:pic>
              <p:nvPicPr>
                <p:cNvPr id="3" name="Picture 2" descr="Lavinia Dalla Vedova - Laser Manufacturing Engineer - M ...">
                  <a:extLst>
                    <a:ext uri="{FF2B5EF4-FFF2-40B4-BE49-F238E27FC236}">
                      <a16:creationId xmlns:a16="http://schemas.microsoft.com/office/drawing/2014/main" id="{F7652AF3-F6B3-18CA-3059-0A581C3382C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661" t="18455" r="14809" b="17130"/>
                <a:stretch/>
              </p:blipFill>
              <p:spPr bwMode="auto">
                <a:xfrm>
                  <a:off x="482578" y="2354759"/>
                  <a:ext cx="1238572" cy="12174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717D289-DB33-D453-781B-AF2E1C2A0289}"/>
                    </a:ext>
                  </a:extLst>
                </p:cNvPr>
                <p:cNvSpPr txBox="1"/>
                <p:nvPr/>
              </p:nvSpPr>
              <p:spPr>
                <a:xfrm>
                  <a:off x="503921" y="3592657"/>
                  <a:ext cx="119879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Aptos" panose="02110004020202020204"/>
                    </a:rPr>
                    <a:t>Lavinia </a:t>
                  </a:r>
                </a:p>
                <a:p>
                  <a:pPr algn="ctr"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Aptos" panose="02110004020202020204"/>
                    </a:rPr>
                    <a:t>Dalla </a:t>
                  </a:r>
                  <a:r>
                    <a:rPr lang="en-US" sz="1400" dirty="0" err="1">
                      <a:solidFill>
                        <a:prstClr val="black"/>
                      </a:solidFill>
                      <a:latin typeface="Aptos" panose="02110004020202020204"/>
                    </a:rPr>
                    <a:t>Vedova</a:t>
                  </a:r>
                  <a:endParaRPr lang="en-US" sz="1400" dirty="0">
                    <a:solidFill>
                      <a:prstClr val="black"/>
                    </a:solidFill>
                    <a:latin typeface="Aptos" panose="02110004020202020204"/>
                  </a:endParaRPr>
                </a:p>
              </p:txBody>
            </p: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1ECC88F-51CF-FBFC-ABC5-33DE7CE85FBF}"/>
                  </a:ext>
                </a:extLst>
              </p:cNvPr>
              <p:cNvSpPr txBox="1"/>
              <p:nvPr/>
            </p:nvSpPr>
            <p:spPr>
              <a:xfrm>
                <a:off x="402052" y="3224225"/>
                <a:ext cx="125701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2000" b="1" dirty="0">
                    <a:solidFill>
                      <a:srgbClr val="E97132"/>
                    </a:solidFill>
                    <a:latin typeface="Aptos" panose="02110004020202020204"/>
                  </a:rPr>
                  <a:t>Post-Doc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F49B107-4E39-A4F3-333D-A1B1C956CB33}"/>
                  </a:ext>
                </a:extLst>
              </p:cNvPr>
              <p:cNvSpPr txBox="1"/>
              <p:nvPr/>
            </p:nvSpPr>
            <p:spPr>
              <a:xfrm>
                <a:off x="403574" y="5203649"/>
                <a:ext cx="12795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Aptos" panose="02110004020202020204"/>
                  </a:rPr>
                  <a:t>Alessandro </a:t>
                </a:r>
              </a:p>
              <a:p>
                <a:pPr algn="ctr">
                  <a:defRPr/>
                </a:pPr>
                <a:r>
                  <a:rPr lang="en-US" sz="1400" dirty="0" err="1">
                    <a:solidFill>
                      <a:prstClr val="black"/>
                    </a:solidFill>
                    <a:latin typeface="Aptos" panose="02110004020202020204"/>
                  </a:rPr>
                  <a:t>Compagnucci</a:t>
                </a:r>
                <a:endParaRPr lang="en-US" sz="1400" dirty="0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p:grpSp>
        <p:pic>
          <p:nvPicPr>
            <p:cNvPr id="14" name="Picture 13" descr="A person wearing glasses and a plaid shirt&#10;&#10;AI-generated content may be incorrect.">
              <a:extLst>
                <a:ext uri="{FF2B5EF4-FFF2-40B4-BE49-F238E27FC236}">
                  <a16:creationId xmlns:a16="http://schemas.microsoft.com/office/drawing/2014/main" id="{7160E041-3329-03E6-26EB-9778F9AF0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 l="25712" r="4364" b="26211"/>
            <a:stretch>
              <a:fillRect/>
            </a:stretch>
          </p:blipFill>
          <p:spPr>
            <a:xfrm>
              <a:off x="448040" y="3229923"/>
              <a:ext cx="845022" cy="1141919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E2246B6-C3E3-02EA-0D5B-D59779C6C20F}"/>
              </a:ext>
            </a:extLst>
          </p:cNvPr>
          <p:cNvSpPr txBox="1"/>
          <p:nvPr/>
        </p:nvSpPr>
        <p:spPr>
          <a:xfrm>
            <a:off x="2153164" y="2806551"/>
            <a:ext cx="415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E97132"/>
                </a:solidFill>
                <a:latin typeface="Aptos" panose="02110004020202020204"/>
              </a:rPr>
              <a:t>PI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D3B4433-0235-16AB-E361-A397904427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51145" y="3182986"/>
            <a:ext cx="1033940" cy="154953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68DDAC0-9314-D5A8-6047-139A7BE297DB}"/>
              </a:ext>
            </a:extLst>
          </p:cNvPr>
          <p:cNvSpPr txBox="1"/>
          <p:nvPr/>
        </p:nvSpPr>
        <p:spPr>
          <a:xfrm>
            <a:off x="1853627" y="4778676"/>
            <a:ext cx="10145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Aptos" panose="020B0004020202020204" pitchFamily="34" charset="0"/>
              </a:rPr>
              <a:t>Marialuisa</a:t>
            </a:r>
            <a:r>
              <a:rPr lang="en-GB" sz="1400" dirty="0"/>
              <a:t> Aliotta</a:t>
            </a:r>
          </a:p>
          <a:p>
            <a:endParaRPr lang="en-US" dirty="0"/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078EC244-EA0E-5C2B-9A2F-606A80895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0193" y="6492875"/>
            <a:ext cx="2743200" cy="365125"/>
          </a:xfrm>
        </p:spPr>
        <p:txBody>
          <a:bodyPr/>
          <a:lstStyle/>
          <a:p>
            <a:fld id="{CC82D814-367B-1B40-984E-139EC0A35591}" type="slidenum">
              <a:rPr lang="en-US" smtClean="0"/>
              <a:t>15</a:t>
            </a:fld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0EEC4C0-766B-F4AE-3DB8-A1A373BD35F2}"/>
              </a:ext>
            </a:extLst>
          </p:cNvPr>
          <p:cNvSpPr txBox="1"/>
          <p:nvPr/>
        </p:nvSpPr>
        <p:spPr>
          <a:xfrm>
            <a:off x="197097" y="5356724"/>
            <a:ext cx="3308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Special thanks to Peter Black and Thomas Davinson</a:t>
            </a:r>
          </a:p>
        </p:txBody>
      </p:sp>
      <p:pic>
        <p:nvPicPr>
          <p:cNvPr id="2" name="Picture 1" descr="A logo of a university&#10;&#10;AI-generated content may be incorrect.">
            <a:extLst>
              <a:ext uri="{FF2B5EF4-FFF2-40B4-BE49-F238E27FC236}">
                <a16:creationId xmlns:a16="http://schemas.microsoft.com/office/drawing/2014/main" id="{C460BF63-BF05-2B3C-B818-D6320EC309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47361" y="66116"/>
            <a:ext cx="1604472" cy="1604472"/>
          </a:xfrm>
          <a:prstGeom prst="rect">
            <a:avLst/>
          </a:prstGeom>
        </p:spPr>
      </p:pic>
      <p:pic>
        <p:nvPicPr>
          <p:cNvPr id="9" name="Picture 8" descr="A 3d person carrying a question mark&#10;&#10;AI-generated content may be incorrect.">
            <a:extLst>
              <a:ext uri="{FF2B5EF4-FFF2-40B4-BE49-F238E27FC236}">
                <a16:creationId xmlns:a16="http://schemas.microsoft.com/office/drawing/2014/main" id="{11232E65-029D-1506-7BBF-5AF0D4EDB7C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53819" y="529997"/>
            <a:ext cx="3584367" cy="425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947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6886D-9B75-2B34-C32C-C9CCD1956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600" y="2620645"/>
            <a:ext cx="10515600" cy="1325563"/>
          </a:xfrm>
        </p:spPr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0D0B1-1771-FBBD-D846-8F11761C8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D814-367B-1B40-984E-139EC0A3559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90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F23E3-19CD-4A2A-4B9E-CCA452439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91E8F-FF18-AB6E-10C6-7D0F46260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820" y="1827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aseline="30000" dirty="0">
                <a:solidFill>
                  <a:schemeClr val="accent2"/>
                </a:solidFill>
                <a:latin typeface="Aptos" panose="020B0004020202020204" pitchFamily="34" charset="0"/>
              </a:rPr>
              <a:t>10</a:t>
            </a:r>
            <a:r>
              <a:rPr lang="en-US" sz="3600" dirty="0">
                <a:solidFill>
                  <a:schemeClr val="accent2"/>
                </a:solidFill>
                <a:latin typeface="Aptos" panose="020B0004020202020204" pitchFamily="34" charset="0"/>
              </a:rPr>
              <a:t>B+</a:t>
            </a:r>
            <a:r>
              <a:rPr lang="en-US" sz="3600" dirty="0">
                <a:solidFill>
                  <a:schemeClr val="accent2"/>
                </a:solidFill>
                <a:latin typeface="Symbol" pitchFamily="2" charset="2"/>
              </a:rPr>
              <a:t>a</a:t>
            </a:r>
            <a:r>
              <a:rPr lang="en-US" sz="3600" dirty="0">
                <a:solidFill>
                  <a:schemeClr val="accent2"/>
                </a:solidFill>
                <a:latin typeface="Aptos" panose="020B0004020202020204" pitchFamily="34" charset="0"/>
              </a:rPr>
              <a:t> Reaction Channels</a:t>
            </a:r>
          </a:p>
        </p:txBody>
      </p:sp>
      <p:pic>
        <p:nvPicPr>
          <p:cNvPr id="5" name="Content Placeholder 4" descr="A diagram of a graph&#10;&#10;Description automatically generated">
            <a:extLst>
              <a:ext uri="{FF2B5EF4-FFF2-40B4-BE49-F238E27FC236}">
                <a16:creationId xmlns:a16="http://schemas.microsoft.com/office/drawing/2014/main" id="{C024AD47-0B52-7B40-8689-8F145C3139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862" y="2106412"/>
            <a:ext cx="4578935" cy="4719211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8E41B0-0297-DA87-85CB-4E52AB6E3F1A}"/>
              </a:ext>
            </a:extLst>
          </p:cNvPr>
          <p:cNvSpPr txBox="1"/>
          <p:nvPr/>
        </p:nvSpPr>
        <p:spPr>
          <a:xfrm>
            <a:off x="967388" y="1284091"/>
            <a:ext cx="21507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aseline="30000" dirty="0">
                <a:solidFill>
                  <a:schemeClr val="accent2"/>
                </a:solidFill>
                <a:latin typeface="Aptos" panose="02110004020202020204"/>
              </a:rPr>
              <a:t>10</a:t>
            </a:r>
            <a:r>
              <a:rPr lang="en-US" sz="2400" dirty="0">
                <a:solidFill>
                  <a:schemeClr val="accent2"/>
                </a:solidFill>
                <a:latin typeface="Aptos" panose="02110004020202020204"/>
              </a:rPr>
              <a:t>B(</a:t>
            </a:r>
            <a:r>
              <a:rPr lang="en-US" sz="2400" dirty="0" err="1">
                <a:solidFill>
                  <a:schemeClr val="accent2"/>
                </a:solidFill>
                <a:latin typeface="Symbol" pitchFamily="2" charset="2"/>
              </a:rPr>
              <a:t>a</a:t>
            </a:r>
            <a:r>
              <a:rPr lang="en-US" sz="2400" dirty="0" err="1">
                <a:solidFill>
                  <a:schemeClr val="accent2"/>
                </a:solidFill>
                <a:latin typeface="Aptos" panose="02110004020202020204"/>
              </a:rPr>
              <a:t>,p</a:t>
            </a:r>
            <a:r>
              <a:rPr lang="en-US" sz="2400" baseline="-25000" dirty="0">
                <a:solidFill>
                  <a:schemeClr val="accent2"/>
                </a:solidFill>
                <a:latin typeface="Aptos" panose="02110004020202020204"/>
              </a:rPr>
              <a:t>i</a:t>
            </a:r>
            <a:r>
              <a:rPr lang="en-US" sz="2400" dirty="0">
                <a:solidFill>
                  <a:schemeClr val="accent2"/>
                </a:solidFill>
                <a:latin typeface="Aptos" panose="02110004020202020204"/>
              </a:rPr>
              <a:t>)</a:t>
            </a:r>
            <a:r>
              <a:rPr lang="en-US" sz="2400" baseline="30000" dirty="0">
                <a:solidFill>
                  <a:schemeClr val="accent2"/>
                </a:solidFill>
                <a:latin typeface="Aptos" panose="02110004020202020204"/>
              </a:rPr>
              <a:t>13</a:t>
            </a:r>
            <a:r>
              <a:rPr lang="en-US" sz="2400" dirty="0">
                <a:solidFill>
                  <a:schemeClr val="accent2"/>
                </a:solidFill>
                <a:latin typeface="Aptos" panose="02110004020202020204"/>
              </a:rPr>
              <a:t>C</a:t>
            </a:r>
          </a:p>
          <a:p>
            <a:pPr algn="ctr">
              <a:defRPr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110004020202020204"/>
              </a:rPr>
              <a:t>Q = 4.061 MeV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580516-3707-593E-A9B3-F85E17DAB423}"/>
              </a:ext>
            </a:extLst>
          </p:cNvPr>
          <p:cNvSpPr txBox="1"/>
          <p:nvPr/>
        </p:nvSpPr>
        <p:spPr>
          <a:xfrm>
            <a:off x="8805701" y="1284091"/>
            <a:ext cx="21507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aseline="30000" dirty="0">
                <a:solidFill>
                  <a:schemeClr val="accent2"/>
                </a:solidFill>
                <a:latin typeface="Aptos" panose="02110004020202020204"/>
              </a:rPr>
              <a:t>10</a:t>
            </a:r>
            <a:r>
              <a:rPr lang="en-US" sz="2400" dirty="0">
                <a:solidFill>
                  <a:schemeClr val="accent2"/>
                </a:solidFill>
                <a:latin typeface="Aptos" panose="02110004020202020204"/>
              </a:rPr>
              <a:t>B(</a:t>
            </a:r>
            <a:r>
              <a:rPr lang="en-US" sz="2400" dirty="0" err="1">
                <a:solidFill>
                  <a:schemeClr val="accent2"/>
                </a:solidFill>
                <a:latin typeface="Symbol" pitchFamily="2" charset="2"/>
              </a:rPr>
              <a:t>a</a:t>
            </a:r>
            <a:r>
              <a:rPr lang="en-US" sz="2400" dirty="0" err="1">
                <a:solidFill>
                  <a:schemeClr val="accent2"/>
                </a:solidFill>
                <a:latin typeface="Aptos" panose="02110004020202020204"/>
              </a:rPr>
              <a:t>,n</a:t>
            </a:r>
            <a:r>
              <a:rPr lang="en-US" sz="2400" dirty="0">
                <a:solidFill>
                  <a:schemeClr val="accent2"/>
                </a:solidFill>
                <a:latin typeface="Aptos" panose="02110004020202020204"/>
              </a:rPr>
              <a:t>)</a:t>
            </a:r>
            <a:r>
              <a:rPr lang="en-US" sz="2400" baseline="30000" dirty="0">
                <a:solidFill>
                  <a:schemeClr val="accent2"/>
                </a:solidFill>
                <a:latin typeface="Aptos" panose="02110004020202020204"/>
              </a:rPr>
              <a:t>13</a:t>
            </a:r>
            <a:r>
              <a:rPr lang="en-US" sz="2400" dirty="0">
                <a:solidFill>
                  <a:schemeClr val="accent2"/>
                </a:solidFill>
                <a:latin typeface="Aptos" panose="02110004020202020204"/>
              </a:rPr>
              <a:t>N</a:t>
            </a:r>
          </a:p>
          <a:p>
            <a:pPr algn="ctr">
              <a:defRPr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110004020202020204"/>
              </a:rPr>
              <a:t>Q = 1.054 MeV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6C9EE64-68BC-9D37-22DA-AE69B920721C}"/>
              </a:ext>
            </a:extLst>
          </p:cNvPr>
          <p:cNvGrpSpPr/>
          <p:nvPr/>
        </p:nvGrpSpPr>
        <p:grpSpPr>
          <a:xfrm>
            <a:off x="8106504" y="2299844"/>
            <a:ext cx="3944817" cy="4395303"/>
            <a:chOff x="8106505" y="2211919"/>
            <a:chExt cx="3944817" cy="439530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F0F3E5F-403D-4506-47A3-7A615D07511F}"/>
                </a:ext>
              </a:extLst>
            </p:cNvPr>
            <p:cNvSpPr txBox="1"/>
            <p:nvPr/>
          </p:nvSpPr>
          <p:spPr>
            <a:xfrm>
              <a:off x="8194432" y="3305910"/>
              <a:ext cx="659155" cy="300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1" dirty="0"/>
                <a:t>10B+a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FB053AA-D3CD-453A-6889-37856CFE0364}"/>
                </a:ext>
              </a:extLst>
            </p:cNvPr>
            <p:cNvCxnSpPr/>
            <p:nvPr/>
          </p:nvCxnSpPr>
          <p:spPr>
            <a:xfrm>
              <a:off x="8106505" y="3288325"/>
              <a:ext cx="928025" cy="0"/>
            </a:xfrm>
            <a:prstGeom prst="line">
              <a:avLst/>
            </a:prstGeom>
            <a:ln w="635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267884D-2C35-73B2-29B2-7BDD92F61F86}"/>
                </a:ext>
              </a:extLst>
            </p:cNvPr>
            <p:cNvCxnSpPr/>
            <p:nvPr/>
          </p:nvCxnSpPr>
          <p:spPr>
            <a:xfrm>
              <a:off x="9067797" y="6289436"/>
              <a:ext cx="928025" cy="0"/>
            </a:xfrm>
            <a:prstGeom prst="line">
              <a:avLst/>
            </a:prstGeom>
            <a:ln w="635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0EB7EF2-E221-F9DE-8FA8-D7AEDD0249FF}"/>
                </a:ext>
              </a:extLst>
            </p:cNvPr>
            <p:cNvCxnSpPr/>
            <p:nvPr/>
          </p:nvCxnSpPr>
          <p:spPr>
            <a:xfrm>
              <a:off x="9995822" y="4032744"/>
              <a:ext cx="928025" cy="0"/>
            </a:xfrm>
            <a:prstGeom prst="line">
              <a:avLst/>
            </a:prstGeom>
            <a:ln w="635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B41695A-C4AB-EE62-85A5-7DC7921F84A2}"/>
                </a:ext>
              </a:extLst>
            </p:cNvPr>
            <p:cNvCxnSpPr/>
            <p:nvPr/>
          </p:nvCxnSpPr>
          <p:spPr>
            <a:xfrm>
              <a:off x="11123297" y="4835775"/>
              <a:ext cx="928025" cy="0"/>
            </a:xfrm>
            <a:prstGeom prst="line">
              <a:avLst/>
            </a:prstGeom>
            <a:ln w="635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450E480-A6D5-9AD7-E9FB-8AC011DC20B9}"/>
                </a:ext>
              </a:extLst>
            </p:cNvPr>
            <p:cNvSpPr txBox="1"/>
            <p:nvPr/>
          </p:nvSpPr>
          <p:spPr>
            <a:xfrm>
              <a:off x="10070122" y="4056181"/>
              <a:ext cx="681597" cy="300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1" dirty="0"/>
                <a:t>13N+n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420A24A-87FE-184E-9B70-2FA46FCAEBED}"/>
                </a:ext>
              </a:extLst>
            </p:cNvPr>
            <p:cNvCxnSpPr/>
            <p:nvPr/>
          </p:nvCxnSpPr>
          <p:spPr>
            <a:xfrm>
              <a:off x="10923847" y="4056181"/>
              <a:ext cx="289275" cy="7795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BB0CA7F-5FCB-26E9-64F4-C43F99F2101D}"/>
                </a:ext>
              </a:extLst>
            </p:cNvPr>
            <p:cNvSpPr txBox="1"/>
            <p:nvPr/>
          </p:nvSpPr>
          <p:spPr>
            <a:xfrm>
              <a:off x="11213122" y="5032493"/>
              <a:ext cx="817853" cy="300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1" dirty="0"/>
                <a:t>13C </a:t>
              </a:r>
              <a:r>
                <a:rPr lang="en-US" sz="1351" dirty="0">
                  <a:solidFill>
                    <a:schemeClr val="bg2">
                      <a:lumMod val="75000"/>
                    </a:schemeClr>
                  </a:solidFill>
                </a:rPr>
                <a:t>(+n)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4B42F72-45D5-DACE-C974-3FDC20C440FA}"/>
                </a:ext>
              </a:extLst>
            </p:cNvPr>
            <p:cNvSpPr txBox="1"/>
            <p:nvPr/>
          </p:nvSpPr>
          <p:spPr>
            <a:xfrm>
              <a:off x="9120553" y="6307012"/>
              <a:ext cx="492443" cy="300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1" dirty="0"/>
                <a:t>14N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47CA42F-A508-7292-46B2-0A76A7D156B5}"/>
                </a:ext>
              </a:extLst>
            </p:cNvPr>
            <p:cNvSpPr/>
            <p:nvPr/>
          </p:nvSpPr>
          <p:spPr>
            <a:xfrm>
              <a:off x="9120553" y="2825256"/>
              <a:ext cx="875269" cy="30480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49B7E89-AD52-3606-DFBF-4C8B772BDC94}"/>
                </a:ext>
              </a:extLst>
            </p:cNvPr>
            <p:cNvCxnSpPr>
              <a:cxnSpLocks/>
            </p:cNvCxnSpPr>
            <p:nvPr/>
          </p:nvCxnSpPr>
          <p:spPr>
            <a:xfrm>
              <a:off x="10017367" y="2971797"/>
              <a:ext cx="402515" cy="9261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16CDFED-8DAC-7000-FFAD-FDD39DD834A2}"/>
                </a:ext>
              </a:extLst>
            </p:cNvPr>
            <p:cNvCxnSpPr/>
            <p:nvPr/>
          </p:nvCxnSpPr>
          <p:spPr>
            <a:xfrm>
              <a:off x="9102967" y="3282460"/>
              <a:ext cx="928025" cy="0"/>
            </a:xfrm>
            <a:prstGeom prst="line">
              <a:avLst/>
            </a:prstGeom>
            <a:ln w="63500">
              <a:solidFill>
                <a:schemeClr val="accent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9343404-E4AA-EEA2-8BB2-E66F1CAAD769}"/>
                </a:ext>
              </a:extLst>
            </p:cNvPr>
            <p:cNvSpPr txBox="1"/>
            <p:nvPr/>
          </p:nvSpPr>
          <p:spPr>
            <a:xfrm>
              <a:off x="11095890" y="4132387"/>
              <a:ext cx="372218" cy="300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1" dirty="0">
                  <a:latin typeface="Symbol" pitchFamily="2" charset="2"/>
                </a:rPr>
                <a:t>b</a:t>
              </a:r>
              <a:r>
                <a:rPr lang="en-US" sz="1351" dirty="0"/>
                <a:t>+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34668B1-FDB6-0333-305D-CBC64B9CF3F7}"/>
                </a:ext>
              </a:extLst>
            </p:cNvPr>
            <p:cNvCxnSpPr>
              <a:cxnSpLocks/>
            </p:cNvCxnSpPr>
            <p:nvPr/>
          </p:nvCxnSpPr>
          <p:spPr>
            <a:xfrm>
              <a:off x="9003320" y="3323494"/>
              <a:ext cx="0" cy="295421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02BE8FF-0B8A-68CC-AEE0-811D406C7058}"/>
                </a:ext>
              </a:extLst>
            </p:cNvPr>
            <p:cNvSpPr txBox="1"/>
            <p:nvPr/>
          </p:nvSpPr>
          <p:spPr>
            <a:xfrm>
              <a:off x="8212013" y="5205045"/>
              <a:ext cx="160633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</a:t>
              </a:r>
              <a:r>
                <a:rPr lang="en-US" sz="1600" baseline="-25000" dirty="0">
                  <a:latin typeface="Symbol" pitchFamily="2" charset="2"/>
                </a:rPr>
                <a:t>a</a:t>
              </a:r>
              <a:r>
                <a:rPr lang="en-US" sz="1600" dirty="0"/>
                <a:t> = 11.612 MeV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8E2EC7D-1FF9-9BFE-9375-91C348F859CC}"/>
                </a:ext>
              </a:extLst>
            </p:cNvPr>
            <p:cNvCxnSpPr/>
            <p:nvPr/>
          </p:nvCxnSpPr>
          <p:spPr>
            <a:xfrm>
              <a:off x="9067799" y="3651737"/>
              <a:ext cx="928025" cy="0"/>
            </a:xfrm>
            <a:prstGeom prst="line">
              <a:avLst/>
            </a:prstGeom>
            <a:ln w="635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048656-3C2E-30FB-F492-88E4141EF9CE}"/>
                </a:ext>
              </a:extLst>
            </p:cNvPr>
            <p:cNvSpPr txBox="1"/>
            <p:nvPr/>
          </p:nvSpPr>
          <p:spPr>
            <a:xfrm>
              <a:off x="9020852" y="3378362"/>
              <a:ext cx="9794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11510 keV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D180869-DE09-50A5-0BF7-82E9958F119E}"/>
                </a:ext>
              </a:extLst>
            </p:cNvPr>
            <p:cNvCxnSpPr/>
            <p:nvPr/>
          </p:nvCxnSpPr>
          <p:spPr>
            <a:xfrm>
              <a:off x="9114689" y="2520465"/>
              <a:ext cx="928025" cy="0"/>
            </a:xfrm>
            <a:prstGeom prst="line">
              <a:avLst/>
            </a:prstGeom>
            <a:ln w="635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9975394-D94B-88F2-87A0-F85CCF0CA372}"/>
                </a:ext>
              </a:extLst>
            </p:cNvPr>
            <p:cNvSpPr txBox="1"/>
            <p:nvPr/>
          </p:nvSpPr>
          <p:spPr>
            <a:xfrm>
              <a:off x="9067742" y="2211919"/>
              <a:ext cx="9794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11680 keV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E02CA90-B684-EB6B-20CE-7BFA13D40E4C}"/>
              </a:ext>
            </a:extLst>
          </p:cNvPr>
          <p:cNvSpPr txBox="1"/>
          <p:nvPr/>
        </p:nvSpPr>
        <p:spPr>
          <a:xfrm>
            <a:off x="407660" y="5216063"/>
            <a:ext cx="147957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S</a:t>
            </a:r>
            <a:r>
              <a:rPr lang="en-US" sz="1600" baseline="-25000" dirty="0">
                <a:latin typeface="Symbol" pitchFamily="2" charset="2"/>
              </a:rPr>
              <a:t>a</a:t>
            </a:r>
            <a:r>
              <a:rPr lang="en-US" sz="1600" dirty="0"/>
              <a:t> = 11612 keV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0646C88-8C45-8CE2-7DC3-14ED4F3378B3}"/>
              </a:ext>
            </a:extLst>
          </p:cNvPr>
          <p:cNvGrpSpPr/>
          <p:nvPr/>
        </p:nvGrpSpPr>
        <p:grpSpPr>
          <a:xfrm>
            <a:off x="4654062" y="1284758"/>
            <a:ext cx="2817342" cy="5422110"/>
            <a:chOff x="4654061" y="1284757"/>
            <a:chExt cx="2817342" cy="54221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C58059D-4199-E222-9D0F-058ADEBF8831}"/>
                </a:ext>
              </a:extLst>
            </p:cNvPr>
            <p:cNvSpPr txBox="1"/>
            <p:nvPr/>
          </p:nvSpPr>
          <p:spPr>
            <a:xfrm>
              <a:off x="5248964" y="1284757"/>
              <a:ext cx="215072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baseline="30000" dirty="0">
                  <a:solidFill>
                    <a:schemeClr val="accent2"/>
                  </a:solidFill>
                  <a:latin typeface="Aptos" panose="02110004020202020204"/>
                </a:rPr>
                <a:t>10</a:t>
              </a:r>
              <a:r>
                <a:rPr lang="en-US" sz="2400" dirty="0">
                  <a:solidFill>
                    <a:schemeClr val="accent2"/>
                  </a:solidFill>
                  <a:latin typeface="Aptos" panose="02110004020202020204"/>
                </a:rPr>
                <a:t>B(</a:t>
              </a:r>
              <a:r>
                <a:rPr lang="en-US" sz="2400" dirty="0" err="1">
                  <a:solidFill>
                    <a:schemeClr val="accent2"/>
                  </a:solidFill>
                  <a:latin typeface="Symbol" pitchFamily="2" charset="2"/>
                </a:rPr>
                <a:t>a</a:t>
              </a:r>
              <a:r>
                <a:rPr lang="en-US" sz="2400" dirty="0" err="1">
                  <a:solidFill>
                    <a:schemeClr val="accent2"/>
                  </a:solidFill>
                  <a:latin typeface="Aptos" panose="02110004020202020204"/>
                </a:rPr>
                <a:t>,d</a:t>
              </a:r>
              <a:r>
                <a:rPr lang="en-US" sz="2400" dirty="0">
                  <a:solidFill>
                    <a:schemeClr val="accent2"/>
                  </a:solidFill>
                  <a:latin typeface="Aptos" panose="02110004020202020204"/>
                </a:rPr>
                <a:t>)</a:t>
              </a:r>
              <a:r>
                <a:rPr lang="en-US" sz="2400" baseline="30000" dirty="0">
                  <a:solidFill>
                    <a:schemeClr val="accent2"/>
                  </a:solidFill>
                  <a:latin typeface="Aptos" panose="02110004020202020204"/>
                </a:rPr>
                <a:t>12</a:t>
              </a:r>
              <a:r>
                <a:rPr lang="en-US" sz="2400" dirty="0">
                  <a:solidFill>
                    <a:schemeClr val="accent2"/>
                  </a:solidFill>
                  <a:latin typeface="Aptos" panose="02110004020202020204"/>
                </a:rPr>
                <a:t>C</a:t>
              </a:r>
            </a:p>
            <a:p>
              <a:pPr algn="ctr">
                <a:defRPr/>
              </a:pPr>
              <a: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ptos" panose="02110004020202020204"/>
                </a:rPr>
                <a:t>Q = 1.340 MeV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D264ADE-2B5C-4299-6B14-33E26F7C0513}"/>
                </a:ext>
              </a:extLst>
            </p:cNvPr>
            <p:cNvGrpSpPr/>
            <p:nvPr/>
          </p:nvGrpSpPr>
          <p:grpSpPr>
            <a:xfrm>
              <a:off x="4654061" y="2329149"/>
              <a:ext cx="2817342" cy="4377718"/>
              <a:chOff x="4654061" y="2241224"/>
              <a:chExt cx="2817342" cy="4377718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1A8CFA5-65E4-C857-E569-7053E8EB94F3}"/>
                  </a:ext>
                </a:extLst>
              </p:cNvPr>
              <p:cNvSpPr txBox="1"/>
              <p:nvPr/>
            </p:nvSpPr>
            <p:spPr>
              <a:xfrm>
                <a:off x="4741988" y="3317629"/>
                <a:ext cx="659155" cy="300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1" dirty="0"/>
                  <a:t>10B+a</a:t>
                </a: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FDE3FEB-F023-2FD9-A966-AB926FFDD6A8}"/>
                  </a:ext>
                </a:extLst>
              </p:cNvPr>
              <p:cNvCxnSpPr/>
              <p:nvPr/>
            </p:nvCxnSpPr>
            <p:spPr>
              <a:xfrm>
                <a:off x="4654061" y="3300045"/>
                <a:ext cx="928025" cy="0"/>
              </a:xfrm>
              <a:prstGeom prst="line">
                <a:avLst/>
              </a:prstGeom>
              <a:ln w="635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D078FD7-D8E9-3848-8208-118F4C60C01E}"/>
                  </a:ext>
                </a:extLst>
              </p:cNvPr>
              <p:cNvCxnSpPr/>
              <p:nvPr/>
            </p:nvCxnSpPr>
            <p:spPr>
              <a:xfrm>
                <a:off x="5615353" y="6301156"/>
                <a:ext cx="928025" cy="0"/>
              </a:xfrm>
              <a:prstGeom prst="line">
                <a:avLst/>
              </a:prstGeom>
              <a:ln w="635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FDDD4E92-DEC8-2531-F955-F49C2E7BC884}"/>
                  </a:ext>
                </a:extLst>
              </p:cNvPr>
              <p:cNvCxnSpPr/>
              <p:nvPr/>
            </p:nvCxnSpPr>
            <p:spPr>
              <a:xfrm>
                <a:off x="6543378" y="4413743"/>
                <a:ext cx="928025" cy="0"/>
              </a:xfrm>
              <a:prstGeom prst="line">
                <a:avLst/>
              </a:prstGeom>
              <a:ln w="635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E7CDF6C-377E-67FF-7A0F-E0218BC52FB2}"/>
                  </a:ext>
                </a:extLst>
              </p:cNvPr>
              <p:cNvSpPr txBox="1"/>
              <p:nvPr/>
            </p:nvSpPr>
            <p:spPr>
              <a:xfrm>
                <a:off x="6617678" y="4402011"/>
                <a:ext cx="681597" cy="300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1" dirty="0"/>
                  <a:t>12C+d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C485288-3EBC-FF30-DF6E-B296D2A1276E}"/>
                  </a:ext>
                </a:extLst>
              </p:cNvPr>
              <p:cNvSpPr txBox="1"/>
              <p:nvPr/>
            </p:nvSpPr>
            <p:spPr>
              <a:xfrm>
                <a:off x="5668109" y="6318732"/>
                <a:ext cx="492443" cy="300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1" dirty="0"/>
                  <a:t>14N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6441494-F319-E46A-7066-B89F1AF29F4B}"/>
                  </a:ext>
                </a:extLst>
              </p:cNvPr>
              <p:cNvSpPr/>
              <p:nvPr/>
            </p:nvSpPr>
            <p:spPr>
              <a:xfrm>
                <a:off x="5668109" y="2836976"/>
                <a:ext cx="875269" cy="304806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14CC8C8C-FE18-0E54-F379-3DD5E6248AB6}"/>
                  </a:ext>
                </a:extLst>
              </p:cNvPr>
              <p:cNvCxnSpPr>
                <a:cxnSpLocks/>
                <a:endCxn id="38" idx="0"/>
              </p:cNvCxnSpPr>
              <p:nvPr/>
            </p:nvCxnSpPr>
            <p:spPr>
              <a:xfrm>
                <a:off x="6564923" y="2983517"/>
                <a:ext cx="393554" cy="141849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8240729-3610-DE9D-F32F-D19A30546084}"/>
                  </a:ext>
                </a:extLst>
              </p:cNvPr>
              <p:cNvCxnSpPr/>
              <p:nvPr/>
            </p:nvCxnSpPr>
            <p:spPr>
              <a:xfrm>
                <a:off x="5650523" y="3294180"/>
                <a:ext cx="928025" cy="0"/>
              </a:xfrm>
              <a:prstGeom prst="line">
                <a:avLst/>
              </a:prstGeom>
              <a:ln w="63500">
                <a:solidFill>
                  <a:schemeClr val="accent2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5C8BFF50-C2A3-A2C8-1E24-0E0BA27DBE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68465" y="3352799"/>
                <a:ext cx="0" cy="2954219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A6BF8CB3-4ED6-8EC5-AF69-1B992F0821C5}"/>
                  </a:ext>
                </a:extLst>
              </p:cNvPr>
              <p:cNvCxnSpPr/>
              <p:nvPr/>
            </p:nvCxnSpPr>
            <p:spPr>
              <a:xfrm>
                <a:off x="5615355" y="3663457"/>
                <a:ext cx="928025" cy="0"/>
              </a:xfrm>
              <a:prstGeom prst="line">
                <a:avLst/>
              </a:prstGeom>
              <a:ln w="635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AC2A925-1A87-0706-A1E1-7CE5B460ABDD}"/>
                  </a:ext>
                </a:extLst>
              </p:cNvPr>
              <p:cNvSpPr txBox="1"/>
              <p:nvPr/>
            </p:nvSpPr>
            <p:spPr>
              <a:xfrm>
                <a:off x="5585993" y="3372496"/>
                <a:ext cx="97949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11510 keV</a:t>
                </a: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BF4B98B1-5922-2D4E-A5B6-A46DC5970A4C}"/>
                  </a:ext>
                </a:extLst>
              </p:cNvPr>
              <p:cNvCxnSpPr/>
              <p:nvPr/>
            </p:nvCxnSpPr>
            <p:spPr>
              <a:xfrm>
                <a:off x="5662245" y="2532185"/>
                <a:ext cx="928025" cy="0"/>
              </a:xfrm>
              <a:prstGeom prst="line">
                <a:avLst/>
              </a:prstGeom>
              <a:ln w="6350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72895EB-CF7A-679C-B01F-2EB45E324DB0}"/>
                  </a:ext>
                </a:extLst>
              </p:cNvPr>
              <p:cNvSpPr txBox="1"/>
              <p:nvPr/>
            </p:nvSpPr>
            <p:spPr>
              <a:xfrm>
                <a:off x="5615298" y="2241224"/>
                <a:ext cx="97949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11680 keV</a:t>
                </a:r>
              </a:p>
            </p:txBody>
          </p:sp>
        </p:grpSp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AD2D394-2A33-B315-B865-B330828C3A95}"/>
              </a:ext>
            </a:extLst>
          </p:cNvPr>
          <p:cNvCxnSpPr/>
          <p:nvPr/>
        </p:nvCxnSpPr>
        <p:spPr>
          <a:xfrm>
            <a:off x="1240229" y="3376245"/>
            <a:ext cx="928025" cy="0"/>
          </a:xfrm>
          <a:prstGeom prst="line">
            <a:avLst/>
          </a:prstGeom>
          <a:ln w="635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F5617-537F-CE73-02D5-266BE42AD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D814-367B-1B40-984E-139EC0A3559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7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1E11C-E26D-EA54-2867-927E9458F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D814-367B-1B40-984E-139EC0A35591}" type="slidenum">
              <a:rPr lang="en-US" smtClean="0"/>
              <a:t>18</a:t>
            </a:fld>
            <a:endParaRPr lang="en-US"/>
          </a:p>
        </p:txBody>
      </p:sp>
      <p:pic>
        <p:nvPicPr>
          <p:cNvPr id="5" name="Content Placeholder 4" descr="A diagram of a graph&#10;&#10;Description automatically generated">
            <a:extLst>
              <a:ext uri="{FF2B5EF4-FFF2-40B4-BE49-F238E27FC236}">
                <a16:creationId xmlns:a16="http://schemas.microsoft.com/office/drawing/2014/main" id="{AB95C671-9B5B-936F-78CB-9B0268606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532" y="1773664"/>
            <a:ext cx="4578935" cy="47192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70823B-7623-0F53-904C-6484382B9D2B}"/>
              </a:ext>
            </a:extLst>
          </p:cNvPr>
          <p:cNvSpPr txBox="1"/>
          <p:nvPr/>
        </p:nvSpPr>
        <p:spPr>
          <a:xfrm>
            <a:off x="4563058" y="951343"/>
            <a:ext cx="21507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aseline="30000" dirty="0">
                <a:solidFill>
                  <a:schemeClr val="accent2"/>
                </a:solidFill>
                <a:latin typeface="Aptos" panose="02110004020202020204"/>
              </a:rPr>
              <a:t>10</a:t>
            </a:r>
            <a:r>
              <a:rPr lang="en-US" sz="2400" dirty="0">
                <a:solidFill>
                  <a:schemeClr val="accent2"/>
                </a:solidFill>
                <a:latin typeface="Aptos" panose="02110004020202020204"/>
              </a:rPr>
              <a:t>B(</a:t>
            </a:r>
            <a:r>
              <a:rPr lang="en-US" sz="2400" dirty="0" err="1">
                <a:solidFill>
                  <a:schemeClr val="accent2"/>
                </a:solidFill>
                <a:latin typeface="Symbol" pitchFamily="2" charset="2"/>
              </a:rPr>
              <a:t>a</a:t>
            </a:r>
            <a:r>
              <a:rPr lang="en-US" sz="2400" dirty="0" err="1">
                <a:solidFill>
                  <a:schemeClr val="accent2"/>
                </a:solidFill>
                <a:latin typeface="Aptos" panose="02110004020202020204"/>
              </a:rPr>
              <a:t>,p</a:t>
            </a:r>
            <a:r>
              <a:rPr lang="en-US" sz="2400" baseline="-25000" dirty="0">
                <a:solidFill>
                  <a:schemeClr val="accent2"/>
                </a:solidFill>
                <a:latin typeface="Aptos" panose="02110004020202020204"/>
              </a:rPr>
              <a:t>i</a:t>
            </a:r>
            <a:r>
              <a:rPr lang="en-US" sz="2400" dirty="0">
                <a:solidFill>
                  <a:schemeClr val="accent2"/>
                </a:solidFill>
                <a:latin typeface="Aptos" panose="02110004020202020204"/>
              </a:rPr>
              <a:t>)</a:t>
            </a:r>
            <a:r>
              <a:rPr lang="en-US" sz="2400" baseline="30000" dirty="0">
                <a:solidFill>
                  <a:schemeClr val="accent2"/>
                </a:solidFill>
                <a:latin typeface="Aptos" panose="02110004020202020204"/>
              </a:rPr>
              <a:t>13</a:t>
            </a:r>
            <a:r>
              <a:rPr lang="en-US" sz="2400" dirty="0">
                <a:solidFill>
                  <a:schemeClr val="accent2"/>
                </a:solidFill>
                <a:latin typeface="Aptos" panose="02110004020202020204"/>
              </a:rPr>
              <a:t>C</a:t>
            </a:r>
          </a:p>
          <a:p>
            <a:pPr algn="ctr">
              <a:defRPr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110004020202020204"/>
              </a:rPr>
              <a:t>Q = 4.061 MeV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DACD56-7C35-5B93-25AE-EDA83680E865}"/>
              </a:ext>
            </a:extLst>
          </p:cNvPr>
          <p:cNvSpPr txBox="1"/>
          <p:nvPr/>
        </p:nvSpPr>
        <p:spPr>
          <a:xfrm>
            <a:off x="4003330" y="4883315"/>
            <a:ext cx="147957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S</a:t>
            </a:r>
            <a:r>
              <a:rPr lang="en-US" sz="1600" baseline="-25000" dirty="0">
                <a:latin typeface="Symbol" pitchFamily="2" charset="2"/>
              </a:rPr>
              <a:t>a</a:t>
            </a:r>
            <a:r>
              <a:rPr lang="en-US" sz="1600" dirty="0"/>
              <a:t> = 11612 keV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DE2E4C-BFB6-70EA-E5F4-D613957E4EDC}"/>
              </a:ext>
            </a:extLst>
          </p:cNvPr>
          <p:cNvCxnSpPr/>
          <p:nvPr/>
        </p:nvCxnSpPr>
        <p:spPr>
          <a:xfrm>
            <a:off x="4835899" y="3043497"/>
            <a:ext cx="928025" cy="0"/>
          </a:xfrm>
          <a:prstGeom prst="line">
            <a:avLst/>
          </a:prstGeom>
          <a:ln w="6350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3833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diagram of a graph&#10;&#10;AI-generated content may be incorrect.">
            <a:extLst>
              <a:ext uri="{FF2B5EF4-FFF2-40B4-BE49-F238E27FC236}">
                <a16:creationId xmlns:a16="http://schemas.microsoft.com/office/drawing/2014/main" id="{0F796084-A1B9-6C0C-08EE-A7B367E09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387" y="2996160"/>
            <a:ext cx="4864100" cy="3441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FCF109-0981-EEFB-4EB8-96C3F3F7C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376" y="18757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  <a:latin typeface="Symbol" pitchFamily="2" charset="2"/>
              </a:rPr>
              <a:t>g</a:t>
            </a:r>
            <a:r>
              <a:rPr lang="en-US" dirty="0">
                <a:solidFill>
                  <a:schemeClr val="accent2"/>
                </a:solidFill>
              </a:rPr>
              <a:t>-summing technique (Addback) for 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baseline="30000" dirty="0">
                <a:solidFill>
                  <a:schemeClr val="accent2"/>
                </a:solidFill>
              </a:rPr>
              <a:t>10</a:t>
            </a:r>
            <a:r>
              <a:rPr lang="en-US" dirty="0">
                <a:solidFill>
                  <a:schemeClr val="accent2"/>
                </a:solidFill>
              </a:rPr>
              <a:t>B(</a:t>
            </a:r>
            <a:r>
              <a:rPr lang="en-US" dirty="0" err="1">
                <a:solidFill>
                  <a:schemeClr val="accent2"/>
                </a:solidFill>
                <a:latin typeface="Symbol" pitchFamily="2" charset="2"/>
              </a:rPr>
              <a:t>a</a:t>
            </a:r>
            <a:r>
              <a:rPr lang="en-US" dirty="0" err="1">
                <a:solidFill>
                  <a:schemeClr val="accent2"/>
                </a:solidFill>
              </a:rPr>
              <a:t>,p</a:t>
            </a:r>
            <a:r>
              <a:rPr lang="en-US" baseline="-25000" dirty="0" err="1">
                <a:solidFill>
                  <a:schemeClr val="accent2"/>
                </a:solidFill>
              </a:rPr>
              <a:t>i</a:t>
            </a:r>
            <a:r>
              <a:rPr lang="en-US" dirty="0" err="1">
                <a:solidFill>
                  <a:schemeClr val="accent2"/>
                </a:solidFill>
                <a:latin typeface="Symbol" pitchFamily="2" charset="2"/>
              </a:rPr>
              <a:t>g</a:t>
            </a:r>
            <a:r>
              <a:rPr lang="en-US" dirty="0">
                <a:solidFill>
                  <a:schemeClr val="accent2"/>
                </a:solidFill>
              </a:rPr>
              <a:t>)</a:t>
            </a:r>
            <a:r>
              <a:rPr lang="en-US" baseline="30000" dirty="0">
                <a:solidFill>
                  <a:schemeClr val="accent2"/>
                </a:solidFill>
              </a:rPr>
              <a:t>13</a:t>
            </a:r>
            <a:r>
              <a:rPr lang="en-US" dirty="0">
                <a:solidFill>
                  <a:schemeClr val="accent2"/>
                </a:solidFill>
              </a:rPr>
              <a:t>C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90C75-3006-5E1F-BE2F-44D11C698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376" y="1688154"/>
            <a:ext cx="6175669" cy="4919867"/>
          </a:xfrm>
        </p:spPr>
        <p:txBody>
          <a:bodyPr/>
          <a:lstStyle/>
          <a:p>
            <a:r>
              <a:rPr lang="en-US" baseline="30000" dirty="0"/>
              <a:t>13</a:t>
            </a:r>
            <a:r>
              <a:rPr lang="en-US" dirty="0"/>
              <a:t>C can be </a:t>
            </a:r>
            <a:r>
              <a:rPr lang="en-US" dirty="0">
                <a:solidFill>
                  <a:schemeClr val="accent2"/>
                </a:solidFill>
              </a:rPr>
              <a:t>populated in 4 states</a:t>
            </a:r>
            <a:r>
              <a:rPr lang="en-US" dirty="0"/>
              <a:t> and </a:t>
            </a:r>
            <a:r>
              <a:rPr lang="en-US" dirty="0">
                <a:solidFill>
                  <a:schemeClr val="accent2"/>
                </a:solidFill>
                <a:latin typeface="Symbol" pitchFamily="2" charset="2"/>
              </a:rPr>
              <a:t>g</a:t>
            </a:r>
            <a:r>
              <a:rPr lang="en-US" dirty="0">
                <a:solidFill>
                  <a:schemeClr val="accent2"/>
                </a:solidFill>
              </a:rPr>
              <a:t>-decay</a:t>
            </a:r>
            <a:r>
              <a:rPr lang="en-US" dirty="0"/>
              <a:t> can occur </a:t>
            </a:r>
            <a:r>
              <a:rPr lang="en-US" dirty="0">
                <a:solidFill>
                  <a:schemeClr val="accent2"/>
                </a:solidFill>
              </a:rPr>
              <a:t>through multiple levels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dirty="0">
                <a:solidFill>
                  <a:schemeClr val="accent2"/>
                </a:solidFill>
                <a:latin typeface="Symbol" pitchFamily="2" charset="2"/>
              </a:rPr>
              <a:t>g</a:t>
            </a:r>
            <a:r>
              <a:rPr lang="en-US" dirty="0">
                <a:solidFill>
                  <a:schemeClr val="accent2"/>
                </a:solidFill>
              </a:rPr>
              <a:t>-rays</a:t>
            </a:r>
            <a:r>
              <a:rPr lang="en-US" dirty="0"/>
              <a:t> are commonly </a:t>
            </a:r>
            <a:r>
              <a:rPr lang="en-US" dirty="0">
                <a:solidFill>
                  <a:schemeClr val="accent2"/>
                </a:solidFill>
              </a:rPr>
              <a:t>emitted</a:t>
            </a:r>
            <a:r>
              <a:rPr lang="en-US" dirty="0"/>
              <a:t>  </a:t>
            </a:r>
            <a:r>
              <a:rPr lang="en-US" dirty="0">
                <a:solidFill>
                  <a:schemeClr val="accent2"/>
                </a:solidFill>
              </a:rPr>
              <a:t>within a few fs </a:t>
            </a:r>
            <a:r>
              <a:rPr lang="en-US" dirty="0"/>
              <a:t>of each other</a:t>
            </a:r>
          </a:p>
          <a:p>
            <a:endParaRPr lang="en-US" dirty="0"/>
          </a:p>
          <a:p>
            <a:r>
              <a:rPr lang="en-US" dirty="0">
                <a:solidFill>
                  <a:schemeClr val="accent2"/>
                </a:solidFill>
              </a:rPr>
              <a:t>Full energy </a:t>
            </a:r>
            <a:r>
              <a:rPr lang="en-US" dirty="0"/>
              <a:t>gamma ray can be </a:t>
            </a:r>
            <a:r>
              <a:rPr lang="en-US" dirty="0">
                <a:solidFill>
                  <a:schemeClr val="accent2"/>
                </a:solidFill>
              </a:rPr>
              <a:t>obtained</a:t>
            </a:r>
            <a:r>
              <a:rPr lang="en-US" dirty="0"/>
              <a:t> through </a:t>
            </a:r>
            <a:r>
              <a:rPr lang="en-US" dirty="0">
                <a:solidFill>
                  <a:schemeClr val="accent2"/>
                </a:solidFill>
              </a:rPr>
              <a:t>summing/addback </a:t>
            </a:r>
            <a:r>
              <a:rPr lang="en-US" dirty="0"/>
              <a:t>of all detectors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613F10F-E966-2DB1-8560-740033034296}"/>
              </a:ext>
            </a:extLst>
          </p:cNvPr>
          <p:cNvGrpSpPr/>
          <p:nvPr/>
        </p:nvGrpSpPr>
        <p:grpSpPr>
          <a:xfrm>
            <a:off x="8832098" y="289763"/>
            <a:ext cx="3066690" cy="2799148"/>
            <a:chOff x="6745540" y="866351"/>
            <a:chExt cx="4884953" cy="451130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5EB2693-E9D6-374D-0284-C59B15F5E656}"/>
                </a:ext>
              </a:extLst>
            </p:cNvPr>
            <p:cNvSpPr/>
            <p:nvPr/>
          </p:nvSpPr>
          <p:spPr>
            <a:xfrm>
              <a:off x="7539671" y="870811"/>
              <a:ext cx="1642429" cy="1639753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BGO 6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8D5574A-2478-720A-101B-F1D812D1B1EB}"/>
                </a:ext>
              </a:extLst>
            </p:cNvPr>
            <p:cNvSpPr/>
            <p:nvPr/>
          </p:nvSpPr>
          <p:spPr>
            <a:xfrm>
              <a:off x="9182100" y="866351"/>
              <a:ext cx="1642429" cy="1639753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BGO 1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CA06780-38DA-87E9-EFA2-BA81AD2A3094}"/>
                </a:ext>
              </a:extLst>
            </p:cNvPr>
            <p:cNvSpPr/>
            <p:nvPr/>
          </p:nvSpPr>
          <p:spPr>
            <a:xfrm>
              <a:off x="6745540" y="2312066"/>
              <a:ext cx="1642429" cy="1639753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BGO 5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F1C85AB-988F-86C8-012D-1B6DDDC2F6F3}"/>
                </a:ext>
              </a:extLst>
            </p:cNvPr>
            <p:cNvSpPr/>
            <p:nvPr/>
          </p:nvSpPr>
          <p:spPr>
            <a:xfrm>
              <a:off x="9988064" y="2300220"/>
              <a:ext cx="1642429" cy="1639753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BGO 2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960AD5E-E65F-ADF3-D9FF-860B7AF307C0}"/>
                </a:ext>
              </a:extLst>
            </p:cNvPr>
            <p:cNvSpPr/>
            <p:nvPr/>
          </p:nvSpPr>
          <p:spPr>
            <a:xfrm>
              <a:off x="7587870" y="3713340"/>
              <a:ext cx="1642429" cy="1639753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BGO 4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AF5A480-D8FC-9517-37D8-CC2D4C0D1A71}"/>
                </a:ext>
              </a:extLst>
            </p:cNvPr>
            <p:cNvSpPr/>
            <p:nvPr/>
          </p:nvSpPr>
          <p:spPr>
            <a:xfrm>
              <a:off x="9234254" y="3737903"/>
              <a:ext cx="1642429" cy="1639753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BGO 3</a:t>
              </a:r>
            </a:p>
          </p:txBody>
        </p:sp>
      </p:grpSp>
      <p:cxnSp>
        <p:nvCxnSpPr>
          <p:cNvPr id="19" name="Curved Connector 18">
            <a:extLst>
              <a:ext uri="{FF2B5EF4-FFF2-40B4-BE49-F238E27FC236}">
                <a16:creationId xmlns:a16="http://schemas.microsoft.com/office/drawing/2014/main" id="{796B8E92-6ADD-03C6-E083-7789C5FB1E2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258008" y="1384244"/>
            <a:ext cx="412530" cy="197656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4C1DEA5A-C685-1B8B-BA23-AF415C24BD52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10490817" y="1688154"/>
            <a:ext cx="376882" cy="80574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24CBBFCE-016B-CC07-C47D-4E959B395455}"/>
              </a:ext>
            </a:extLst>
          </p:cNvPr>
          <p:cNvCxnSpPr>
            <a:cxnSpLocks/>
          </p:cNvCxnSpPr>
          <p:nvPr/>
        </p:nvCxnSpPr>
        <p:spPr>
          <a:xfrm rot="5400000">
            <a:off x="10098913" y="1852826"/>
            <a:ext cx="282314" cy="250746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0A459F2-9095-3B1F-EA28-BE40D5C03477}"/>
              </a:ext>
            </a:extLst>
          </p:cNvPr>
          <p:cNvSpPr txBox="1"/>
          <p:nvPr/>
        </p:nvSpPr>
        <p:spPr>
          <a:xfrm>
            <a:off x="9970875" y="1288644"/>
            <a:ext cx="8377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3089 keV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2A35AB3-978B-F60B-44B0-75D9C64EE047}"/>
              </a:ext>
            </a:extLst>
          </p:cNvPr>
          <p:cNvSpPr txBox="1"/>
          <p:nvPr/>
        </p:nvSpPr>
        <p:spPr>
          <a:xfrm>
            <a:off x="10386773" y="1737163"/>
            <a:ext cx="8377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595 keV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A383B3-4C47-1F28-F8BF-D3E297F43BD3}"/>
              </a:ext>
            </a:extLst>
          </p:cNvPr>
          <p:cNvSpPr txBox="1"/>
          <p:nvPr/>
        </p:nvSpPr>
        <p:spPr>
          <a:xfrm>
            <a:off x="9869141" y="1784989"/>
            <a:ext cx="8377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169 keV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A651A1B-1F3B-E98F-E737-EE92A1F46993}"/>
              </a:ext>
            </a:extLst>
          </p:cNvPr>
          <p:cNvSpPr txBox="1"/>
          <p:nvPr/>
        </p:nvSpPr>
        <p:spPr>
          <a:xfrm>
            <a:off x="7078539" y="6393424"/>
            <a:ext cx="44137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Image from</a:t>
            </a:r>
            <a:r>
              <a:rPr lang="en-US" sz="800" dirty="0"/>
              <a:t>: </a:t>
            </a:r>
            <a:r>
              <a:rPr lang="en-GB" sz="1000" i="1" dirty="0"/>
              <a:t>C.S. Reingold1 et al </a:t>
            </a:r>
          </a:p>
          <a:p>
            <a:r>
              <a:rPr lang="en-GB" sz="1000" i="1" dirty="0"/>
              <a:t>Eur. Phys. J. A (2019) 55: 77, DOI 10.1140/</a:t>
            </a:r>
            <a:r>
              <a:rPr lang="en-GB" sz="1000" i="1" dirty="0" err="1"/>
              <a:t>epja</a:t>
            </a:r>
            <a:r>
              <a:rPr lang="en-GB" sz="1000" i="1" dirty="0"/>
              <a:t>/i2019-12748-8</a:t>
            </a:r>
            <a:endParaRPr lang="en-GB" sz="1000" dirty="0"/>
          </a:p>
          <a:p>
            <a:endParaRPr lang="en-US" sz="1000" dirty="0"/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9B4A21A8-6898-28CD-CCCC-545ABFA0A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D814-367B-1B40-984E-139EC0A3559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03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A240A-DE9D-EB72-AE54-16BB29F50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3" y="18942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Astrophysical interest for Pop III Stars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5A99E42-CE34-DF39-CD65-2023A6E04C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66343" y="1323772"/>
            <a:ext cx="7088514" cy="520923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85A479-4CF7-723C-D5FE-C9764ECBA252}"/>
              </a:ext>
            </a:extLst>
          </p:cNvPr>
          <p:cNvSpPr txBox="1"/>
          <p:nvPr/>
        </p:nvSpPr>
        <p:spPr>
          <a:xfrm>
            <a:off x="5468809" y="6231824"/>
            <a:ext cx="63770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A cosmic timeline of the evolution of our stars, galaxy and Universe after the Big Bang. Image credit: Shutterstock</a:t>
            </a:r>
            <a:endParaRPr 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CFA198-C599-E5BF-E045-9196FEFC8A18}"/>
              </a:ext>
            </a:extLst>
          </p:cNvPr>
          <p:cNvSpPr txBox="1"/>
          <p:nvPr/>
        </p:nvSpPr>
        <p:spPr>
          <a:xfrm>
            <a:off x="296883" y="1567543"/>
            <a:ext cx="50472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2"/>
                </a:solidFill>
              </a:rPr>
              <a:t>Population III (Pop III) stars </a:t>
            </a:r>
            <a:r>
              <a:rPr lang="en-GB" dirty="0"/>
              <a:t>are </a:t>
            </a:r>
            <a:r>
              <a:rPr lang="en-GB" dirty="0">
                <a:solidFill>
                  <a:schemeClr val="accent2"/>
                </a:solidFill>
              </a:rPr>
              <a:t>composed entirely </a:t>
            </a:r>
            <a:r>
              <a:rPr lang="en-GB" dirty="0"/>
              <a:t>of </a:t>
            </a:r>
            <a:r>
              <a:rPr lang="en-GB" dirty="0">
                <a:solidFill>
                  <a:schemeClr val="accent2"/>
                </a:solidFill>
              </a:rPr>
              <a:t>primordial gas </a:t>
            </a:r>
            <a:r>
              <a:rPr lang="en-GB" dirty="0"/>
              <a:t>– </a:t>
            </a:r>
            <a:r>
              <a:rPr lang="en-GB" dirty="0">
                <a:solidFill>
                  <a:schemeClr val="accent2"/>
                </a:solidFill>
              </a:rPr>
              <a:t>hydrogen</a:t>
            </a:r>
            <a:r>
              <a:rPr lang="en-GB" dirty="0"/>
              <a:t>, </a:t>
            </a:r>
            <a:r>
              <a:rPr lang="en-GB" dirty="0">
                <a:solidFill>
                  <a:schemeClr val="accent2"/>
                </a:solidFill>
              </a:rPr>
              <a:t>helium</a:t>
            </a:r>
            <a:r>
              <a:rPr lang="en-GB" dirty="0"/>
              <a:t> and very small amounts of lithium and beryllium.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Pop III stars considered to have been </a:t>
            </a:r>
            <a:r>
              <a:rPr lang="en-GB" dirty="0">
                <a:solidFill>
                  <a:schemeClr val="accent2"/>
                </a:solidFill>
              </a:rPr>
              <a:t>massive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aseline="-25000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aseline="-25000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Their </a:t>
            </a:r>
            <a:r>
              <a:rPr lang="en-GB" dirty="0">
                <a:solidFill>
                  <a:schemeClr val="accent2"/>
                </a:solidFill>
              </a:rPr>
              <a:t>large mass </a:t>
            </a:r>
            <a:r>
              <a:rPr lang="en-GB" dirty="0"/>
              <a:t>led to a </a:t>
            </a:r>
            <a:r>
              <a:rPr lang="en-GB" dirty="0">
                <a:solidFill>
                  <a:schemeClr val="accent2"/>
                </a:solidFill>
              </a:rPr>
              <a:t>faster evolution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2"/>
                </a:solidFill>
              </a:rPr>
              <a:t>All fuel burned</a:t>
            </a:r>
            <a:r>
              <a:rPr lang="en-GB" dirty="0"/>
              <a:t>, remnants seen in metallicity of current stars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accent2"/>
                </a:solidFill>
              </a:rPr>
              <a:t>pp</a:t>
            </a:r>
            <a:r>
              <a:rPr lang="en-US" dirty="0">
                <a:solidFill>
                  <a:schemeClr val="accent2"/>
                </a:solidFill>
              </a:rPr>
              <a:t>-chain</a:t>
            </a:r>
            <a:r>
              <a:rPr lang="en-US" dirty="0"/>
              <a:t> </a:t>
            </a:r>
            <a:r>
              <a:rPr lang="en-US" dirty="0">
                <a:solidFill>
                  <a:schemeClr val="accent2"/>
                </a:solidFill>
              </a:rPr>
              <a:t>insufficient</a:t>
            </a:r>
            <a:r>
              <a:rPr lang="en-US" dirty="0"/>
              <a:t> against core contraction, requires </a:t>
            </a:r>
            <a:r>
              <a:rPr lang="en-US" dirty="0">
                <a:solidFill>
                  <a:schemeClr val="accent2"/>
                </a:solidFill>
              </a:rPr>
              <a:t>CNO burning </a:t>
            </a:r>
            <a:r>
              <a:rPr lang="en-US" dirty="0"/>
              <a:t>to </a:t>
            </a:r>
            <a:r>
              <a:rPr lang="en-US" dirty="0">
                <a:solidFill>
                  <a:schemeClr val="accent2"/>
                </a:solidFill>
              </a:rPr>
              <a:t>counter contraction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/>
                </a:solidFill>
              </a:rPr>
              <a:t>How were the CNO elements produced?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314E25-8A54-6AD3-F024-4495FD350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D814-367B-1B40-984E-139EC0A355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352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3B1AA69-0D2E-F460-23ED-1E70D9199C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32"/>
          <a:stretch>
            <a:fillRect/>
          </a:stretch>
        </p:blipFill>
        <p:spPr>
          <a:xfrm>
            <a:off x="0" y="1093077"/>
            <a:ext cx="12192000" cy="57649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C0D3BB-64C0-C37B-B26F-CB8774D89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73" y="64913"/>
            <a:ext cx="10515600" cy="1325563"/>
          </a:xfrm>
        </p:spPr>
        <p:txBody>
          <a:bodyPr/>
          <a:lstStyle/>
          <a:p>
            <a:r>
              <a:rPr lang="en-US" baseline="30000" dirty="0">
                <a:solidFill>
                  <a:schemeClr val="accent2"/>
                </a:solidFill>
              </a:rPr>
              <a:t>10</a:t>
            </a:r>
            <a:r>
              <a:rPr lang="en-US" dirty="0">
                <a:solidFill>
                  <a:schemeClr val="accent2"/>
                </a:solidFill>
              </a:rPr>
              <a:t>B(</a:t>
            </a:r>
            <a:r>
              <a:rPr lang="en-US" dirty="0" err="1">
                <a:solidFill>
                  <a:schemeClr val="accent2"/>
                </a:solidFill>
                <a:latin typeface="Symbol" pitchFamily="2" charset="2"/>
              </a:rPr>
              <a:t>a</a:t>
            </a:r>
            <a:r>
              <a:rPr lang="en-US" dirty="0" err="1">
                <a:solidFill>
                  <a:schemeClr val="accent2"/>
                </a:solidFill>
              </a:rPr>
              <a:t>,p</a:t>
            </a:r>
            <a:r>
              <a:rPr lang="en-US" baseline="-25000" dirty="0" err="1">
                <a:solidFill>
                  <a:schemeClr val="accent2"/>
                </a:solidFill>
              </a:rPr>
              <a:t>i</a:t>
            </a:r>
            <a:r>
              <a:rPr lang="en-US" dirty="0" err="1">
                <a:solidFill>
                  <a:schemeClr val="accent2"/>
                </a:solidFill>
                <a:latin typeface="Symbol" pitchFamily="2" charset="2"/>
              </a:rPr>
              <a:t>g</a:t>
            </a:r>
            <a:r>
              <a:rPr lang="en-US" dirty="0">
                <a:solidFill>
                  <a:schemeClr val="accent2"/>
                </a:solidFill>
              </a:rPr>
              <a:t>)</a:t>
            </a:r>
            <a:r>
              <a:rPr lang="en-US" baseline="30000" dirty="0">
                <a:solidFill>
                  <a:schemeClr val="accent2"/>
                </a:solidFill>
              </a:rPr>
              <a:t>13</a:t>
            </a:r>
            <a:r>
              <a:rPr lang="en-US" dirty="0">
                <a:solidFill>
                  <a:schemeClr val="accent2"/>
                </a:solidFill>
              </a:rPr>
              <a:t>C: Addback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4D96F9-B254-9C4E-9689-B6622D40C27F}"/>
              </a:ext>
            </a:extLst>
          </p:cNvPr>
          <p:cNvSpPr txBox="1"/>
          <p:nvPr/>
        </p:nvSpPr>
        <p:spPr>
          <a:xfrm>
            <a:off x="3444473" y="2566871"/>
            <a:ext cx="771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/>
              <a:t>1</a:t>
            </a:r>
            <a:r>
              <a:rPr lang="en-US" dirty="0">
                <a:latin typeface="Symbol" pitchFamily="2" charset="2"/>
              </a:rPr>
              <a:t>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D37954-D0E9-E0C6-0A04-4AF826C262D1}"/>
              </a:ext>
            </a:extLst>
          </p:cNvPr>
          <p:cNvSpPr txBox="1"/>
          <p:nvPr/>
        </p:nvSpPr>
        <p:spPr>
          <a:xfrm>
            <a:off x="4874139" y="3452648"/>
            <a:ext cx="512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/>
              <a:t>2</a:t>
            </a:r>
            <a:r>
              <a:rPr lang="en-US" dirty="0">
                <a:latin typeface="Symbol" pitchFamily="2" charset="2"/>
              </a:rPr>
              <a:t>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58FB7F2-5A98-FECE-B8D4-8B3012FFF4BC}"/>
              </a:ext>
            </a:extLst>
          </p:cNvPr>
          <p:cNvCxnSpPr>
            <a:cxnSpLocks/>
          </p:cNvCxnSpPr>
          <p:nvPr/>
        </p:nvCxnSpPr>
        <p:spPr>
          <a:xfrm flipH="1">
            <a:off x="4967299" y="3798332"/>
            <a:ext cx="82649" cy="3319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05A1337-792F-0C28-6131-0AB7EAF51ACD}"/>
              </a:ext>
            </a:extLst>
          </p:cNvPr>
          <p:cNvSpPr txBox="1"/>
          <p:nvPr/>
        </p:nvSpPr>
        <p:spPr>
          <a:xfrm>
            <a:off x="6013406" y="3985739"/>
            <a:ext cx="39589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/>
              <a:t>3</a:t>
            </a:r>
            <a:r>
              <a:rPr lang="en-US" dirty="0">
                <a:latin typeface="Symbol" pitchFamily="2" charset="2"/>
              </a:rPr>
              <a:t>g </a:t>
            </a:r>
            <a:r>
              <a:rPr lang="en-US" dirty="0">
                <a:latin typeface="Aptos" panose="020B0004020202020204" pitchFamily="34" charset="0"/>
              </a:rPr>
              <a:t>[very low cross-section]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30B4367-D4A2-8306-214A-1B51315923C7}"/>
              </a:ext>
            </a:extLst>
          </p:cNvPr>
          <p:cNvCxnSpPr>
            <a:cxnSpLocks/>
          </p:cNvCxnSpPr>
          <p:nvPr/>
        </p:nvCxnSpPr>
        <p:spPr>
          <a:xfrm flipH="1">
            <a:off x="5205040" y="4314921"/>
            <a:ext cx="808366" cy="4777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4569895-5816-6C50-2774-59677D7B3AE5}"/>
              </a:ext>
            </a:extLst>
          </p:cNvPr>
          <p:cNvCxnSpPr>
            <a:cxnSpLocks/>
          </p:cNvCxnSpPr>
          <p:nvPr/>
        </p:nvCxnSpPr>
        <p:spPr>
          <a:xfrm>
            <a:off x="3830421" y="2951843"/>
            <a:ext cx="235649" cy="2856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C52A6B1-2A3B-771A-DA45-EEADB76D2739}"/>
              </a:ext>
            </a:extLst>
          </p:cNvPr>
          <p:cNvSpPr txBox="1"/>
          <p:nvPr/>
        </p:nvSpPr>
        <p:spPr>
          <a:xfrm>
            <a:off x="945380" y="1696390"/>
            <a:ext cx="1483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1022 keV</a:t>
            </a:r>
            <a:endParaRPr lang="en-US" dirty="0">
              <a:latin typeface="Symbol" pitchFamily="2" charset="2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26908AF-CD02-14A6-070A-D928829C5240}"/>
              </a:ext>
            </a:extLst>
          </p:cNvPr>
          <p:cNvCxnSpPr>
            <a:cxnSpLocks/>
          </p:cNvCxnSpPr>
          <p:nvPr/>
        </p:nvCxnSpPr>
        <p:spPr>
          <a:xfrm>
            <a:off x="1555531" y="2073048"/>
            <a:ext cx="131656" cy="4938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66370A25-AD93-1B39-E3CA-3C50B6F62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7073" y="6492875"/>
            <a:ext cx="2743200" cy="365125"/>
          </a:xfrm>
        </p:spPr>
        <p:txBody>
          <a:bodyPr/>
          <a:lstStyle/>
          <a:p>
            <a:fld id="{CC82D814-367B-1B40-984E-139EC0A3559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809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0D887-49D9-7C14-9E37-F76832ED44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34134-451C-D22A-C1A5-FCC5B6CED0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146" y="449268"/>
            <a:ext cx="11524235" cy="853561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chemeClr val="accent2"/>
                </a:solidFill>
              </a:rPr>
              <a:t>Charged particle </a:t>
            </a:r>
            <a:r>
              <a:rPr lang="en-US" sz="4000" baseline="30000" dirty="0">
                <a:solidFill>
                  <a:schemeClr val="accent2"/>
                </a:solidFill>
              </a:rPr>
              <a:t>10</a:t>
            </a:r>
            <a:r>
              <a:rPr lang="en-US" sz="4000" dirty="0">
                <a:solidFill>
                  <a:schemeClr val="accent2"/>
                </a:solidFill>
              </a:rPr>
              <a:t>B(</a:t>
            </a:r>
            <a:r>
              <a:rPr lang="en-US" sz="4000" dirty="0" err="1">
                <a:solidFill>
                  <a:schemeClr val="accent2"/>
                </a:solidFill>
                <a:latin typeface="Symbol" pitchFamily="2" charset="2"/>
              </a:rPr>
              <a:t>a</a:t>
            </a:r>
            <a:r>
              <a:rPr lang="en-US" sz="4000" dirty="0" err="1">
                <a:solidFill>
                  <a:schemeClr val="accent2"/>
                </a:solidFill>
              </a:rPr>
              <a:t>,d</a:t>
            </a:r>
            <a:r>
              <a:rPr lang="en-US" sz="4000" dirty="0">
                <a:solidFill>
                  <a:schemeClr val="accent2"/>
                </a:solidFill>
              </a:rPr>
              <a:t>)</a:t>
            </a:r>
            <a:r>
              <a:rPr lang="en-US" sz="4000" baseline="30000" dirty="0">
                <a:solidFill>
                  <a:schemeClr val="accent2"/>
                </a:solidFill>
              </a:rPr>
              <a:t>12</a:t>
            </a:r>
            <a:r>
              <a:rPr lang="en-US" sz="4000" dirty="0">
                <a:solidFill>
                  <a:schemeClr val="accent2"/>
                </a:solidFill>
              </a:rPr>
              <a:t>C, </a:t>
            </a:r>
            <a:r>
              <a:rPr lang="en-US" sz="4000" baseline="30000" dirty="0">
                <a:solidFill>
                  <a:schemeClr val="accent2"/>
                </a:solidFill>
              </a:rPr>
              <a:t>10</a:t>
            </a:r>
            <a:r>
              <a:rPr lang="en-US" sz="4000" dirty="0">
                <a:solidFill>
                  <a:schemeClr val="accent2"/>
                </a:solidFill>
              </a:rPr>
              <a:t>B(</a:t>
            </a:r>
            <a:r>
              <a:rPr lang="en-US" sz="4000" dirty="0" err="1">
                <a:solidFill>
                  <a:schemeClr val="accent2"/>
                </a:solidFill>
                <a:latin typeface="Symbol" pitchFamily="2" charset="2"/>
              </a:rPr>
              <a:t>a</a:t>
            </a:r>
            <a:r>
              <a:rPr lang="en-US" sz="4000" dirty="0" err="1">
                <a:solidFill>
                  <a:schemeClr val="accent2"/>
                </a:solidFill>
              </a:rPr>
              <a:t>,p</a:t>
            </a:r>
            <a:r>
              <a:rPr lang="en-US" sz="4000" dirty="0">
                <a:solidFill>
                  <a:schemeClr val="accent2"/>
                </a:solidFill>
              </a:rPr>
              <a:t>)</a:t>
            </a:r>
            <a:r>
              <a:rPr lang="en-US" sz="4000" baseline="30000" dirty="0">
                <a:solidFill>
                  <a:schemeClr val="accent2"/>
                </a:solidFill>
              </a:rPr>
              <a:t>13</a:t>
            </a:r>
            <a:r>
              <a:rPr lang="en-US" sz="4000" dirty="0">
                <a:solidFill>
                  <a:schemeClr val="accent2"/>
                </a:solidFill>
              </a:rPr>
              <a:t>C (Set-Up)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07233D-690A-91D7-9318-4808410CFEBC}"/>
              </a:ext>
            </a:extLst>
          </p:cNvPr>
          <p:cNvGrpSpPr/>
          <p:nvPr/>
        </p:nvGrpSpPr>
        <p:grpSpPr>
          <a:xfrm>
            <a:off x="634022" y="1657646"/>
            <a:ext cx="5192217" cy="2454009"/>
            <a:chOff x="3632200" y="1982896"/>
            <a:chExt cx="7772400" cy="40720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35F8348-7581-8A6F-81FD-EBEB44A16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32200" y="2555654"/>
              <a:ext cx="7772400" cy="349929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A172F10-466C-9614-832A-0CA4E39A5656}"/>
                </a:ext>
              </a:extLst>
            </p:cNvPr>
            <p:cNvSpPr txBox="1"/>
            <p:nvPr/>
          </p:nvSpPr>
          <p:spPr>
            <a:xfrm>
              <a:off x="5177972" y="3935967"/>
              <a:ext cx="1915351" cy="3945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20364">
                <a:spcAft>
                  <a:spcPts val="606"/>
                </a:spcAft>
                <a:defRPr/>
              </a:pPr>
              <a:r>
                <a:rPr lang="en-US" sz="945" dirty="0">
                  <a:solidFill>
                    <a:prstClr val="black"/>
                  </a:solidFill>
                  <a:latin typeface="Symbol" pitchFamily="2" charset="2"/>
                </a:rPr>
                <a:t>g</a:t>
              </a:r>
              <a:r>
                <a:rPr lang="en-US" sz="945" kern="1200" dirty="0">
                  <a:solidFill>
                    <a:prstClr val="black"/>
                  </a:solidFill>
                  <a:latin typeface="Aptos" panose="02110004020202020204"/>
                  <a:ea typeface="+mn-ea"/>
                  <a:cs typeface="+mn-cs"/>
                </a:rPr>
                <a:t> or neutron detector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7002E4-30BF-4C15-F1BC-205E1311C886}"/>
                </a:ext>
              </a:extLst>
            </p:cNvPr>
            <p:cNvSpPr txBox="1"/>
            <p:nvPr/>
          </p:nvSpPr>
          <p:spPr>
            <a:xfrm>
              <a:off x="5487710" y="2253046"/>
              <a:ext cx="2592213" cy="611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20364">
                <a:spcAft>
                  <a:spcPts val="606"/>
                </a:spcAft>
                <a:defRPr/>
              </a:pPr>
              <a:r>
                <a:rPr lang="en-US" sz="945" kern="1200" dirty="0">
                  <a:solidFill>
                    <a:prstClr val="black"/>
                  </a:solidFill>
                  <a:latin typeface="Aptos" panose="02110004020202020204"/>
                  <a:ea typeface="+mn-ea"/>
                  <a:cs typeface="+mn-cs"/>
                </a:rPr>
                <a:t>four 18x18 mm</a:t>
              </a:r>
              <a:r>
                <a:rPr lang="en-US" sz="945" kern="1200" baseline="30000" dirty="0">
                  <a:solidFill>
                    <a:prstClr val="black"/>
                  </a:solidFill>
                  <a:latin typeface="Aptos" panose="02110004020202020204"/>
                  <a:ea typeface="+mn-ea"/>
                  <a:cs typeface="+mn-cs"/>
                </a:rPr>
                <a:t>2</a:t>
              </a:r>
              <a:r>
                <a:rPr lang="en-US" sz="945" kern="1200" dirty="0">
                  <a:solidFill>
                    <a:prstClr val="black"/>
                  </a:solidFill>
                  <a:latin typeface="Aptos" panose="02110004020202020204"/>
                  <a:ea typeface="+mn-ea"/>
                  <a:cs typeface="+mn-cs"/>
                </a:rPr>
                <a:t> </a:t>
              </a:r>
            </a:p>
            <a:p>
              <a:pPr algn="ctr" defTabSz="720364">
                <a:spcAft>
                  <a:spcPts val="606"/>
                </a:spcAft>
                <a:defRPr/>
              </a:pPr>
              <a:r>
                <a:rPr lang="en-US" sz="945" kern="1200" dirty="0">
                  <a:solidFill>
                    <a:prstClr val="black"/>
                  </a:solidFill>
                  <a:latin typeface="Aptos" panose="02110004020202020204"/>
                  <a:ea typeface="+mn-ea"/>
                  <a:cs typeface="+mn-cs"/>
                </a:rPr>
                <a:t>Silicon detectors, @ </a:t>
              </a:r>
              <a:r>
                <a:rPr lang="en-US" sz="945" kern="1200" dirty="0">
                  <a:solidFill>
                    <a:prstClr val="black"/>
                  </a:solidFill>
                  <a:latin typeface="Symbol" pitchFamily="2" charset="2"/>
                  <a:ea typeface="+mn-ea"/>
                  <a:cs typeface="+mn-cs"/>
                </a:rPr>
                <a:t>q</a:t>
              </a:r>
              <a:r>
                <a:rPr lang="en-US" sz="945" kern="1200" dirty="0">
                  <a:solidFill>
                    <a:prstClr val="black"/>
                  </a:solidFill>
                  <a:latin typeface="Aptos" panose="02110004020202020204"/>
                  <a:ea typeface="+mn-ea"/>
                  <a:cs typeface="+mn-cs"/>
                </a:rPr>
                <a:t> = 135</a:t>
              </a:r>
              <a:r>
                <a:rPr lang="en-US" sz="945" kern="1200" baseline="30000" dirty="0">
                  <a:solidFill>
                    <a:prstClr val="black"/>
                  </a:solidFill>
                  <a:latin typeface="Aptos" panose="02110004020202020204"/>
                  <a:ea typeface="+mn-ea"/>
                  <a:cs typeface="+mn-cs"/>
                </a:rPr>
                <a:t>o</a:t>
              </a:r>
              <a:r>
                <a:rPr lang="en-US" sz="945" kern="1200" dirty="0">
                  <a:solidFill>
                    <a:prstClr val="black"/>
                  </a:solidFill>
                  <a:latin typeface="Aptos" panose="02110004020202020204"/>
                  <a:ea typeface="+mn-ea"/>
                  <a:cs typeface="+mn-cs"/>
                </a:rPr>
                <a:t> 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A37E0A0-D754-AD87-0690-7B298A9771B9}"/>
                </a:ext>
              </a:extLst>
            </p:cNvPr>
            <p:cNvCxnSpPr/>
            <p:nvPr/>
          </p:nvCxnSpPr>
          <p:spPr>
            <a:xfrm>
              <a:off x="7360660" y="2958959"/>
              <a:ext cx="691140" cy="977008"/>
            </a:xfrm>
            <a:prstGeom prst="straightConnector1">
              <a:avLst/>
            </a:prstGeom>
            <a:ln w="25400">
              <a:solidFill>
                <a:srgbClr val="E9713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05575EB-CCEF-9F45-4C2E-2DF5D232289C}"/>
                </a:ext>
              </a:extLst>
            </p:cNvPr>
            <p:cNvCxnSpPr>
              <a:cxnSpLocks/>
            </p:cNvCxnSpPr>
            <p:nvPr/>
          </p:nvCxnSpPr>
          <p:spPr>
            <a:xfrm>
              <a:off x="7360660" y="2958959"/>
              <a:ext cx="691140" cy="1819870"/>
            </a:xfrm>
            <a:prstGeom prst="straightConnector1">
              <a:avLst/>
            </a:prstGeom>
            <a:ln w="25400">
              <a:solidFill>
                <a:srgbClr val="E9713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2AA9102-429F-7FD9-AD18-48C76A33BFDB}"/>
                </a:ext>
              </a:extLst>
            </p:cNvPr>
            <p:cNvSpPr txBox="1"/>
            <p:nvPr/>
          </p:nvSpPr>
          <p:spPr>
            <a:xfrm>
              <a:off x="9368971" y="1982896"/>
              <a:ext cx="1240252" cy="3670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20364">
                <a:spcAft>
                  <a:spcPts val="606"/>
                </a:spcAft>
                <a:defRPr/>
              </a:pPr>
              <a:r>
                <a:rPr lang="en-US" sz="945" kern="1200">
                  <a:solidFill>
                    <a:prstClr val="black"/>
                  </a:solidFill>
                  <a:latin typeface="Aptos" panose="02110004020202020204"/>
                  <a:ea typeface="+mn-ea"/>
                  <a:cs typeface="+mn-cs"/>
                </a:rPr>
                <a:t>2</a:t>
              </a:r>
              <a:r>
                <a:rPr lang="en-US" sz="945" kern="1200" baseline="30000">
                  <a:solidFill>
                    <a:prstClr val="black"/>
                  </a:solidFill>
                  <a:latin typeface="Aptos" panose="02110004020202020204"/>
                  <a:ea typeface="+mn-ea"/>
                  <a:cs typeface="+mn-cs"/>
                </a:rPr>
                <a:t>nd</a:t>
              </a:r>
              <a:r>
                <a:rPr lang="en-US" sz="945" kern="1200">
                  <a:solidFill>
                    <a:prstClr val="black"/>
                  </a:solidFill>
                  <a:latin typeface="Aptos" panose="02110004020202020204"/>
                  <a:ea typeface="+mn-ea"/>
                  <a:cs typeface="+mn-cs"/>
                </a:rPr>
                <a:t> beamline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3431835-45CF-ACFB-0618-633A3F0213D7}"/>
                </a:ext>
              </a:extLst>
            </p:cNvPr>
            <p:cNvCxnSpPr>
              <a:stCxn id="11" idx="2"/>
            </p:cNvCxnSpPr>
            <p:nvPr/>
          </p:nvCxnSpPr>
          <p:spPr>
            <a:xfrm flipH="1">
              <a:off x="9673771" y="2349967"/>
              <a:ext cx="315327" cy="1488885"/>
            </a:xfrm>
            <a:prstGeom prst="straightConnector1">
              <a:avLst/>
            </a:prstGeom>
            <a:ln w="25400">
              <a:solidFill>
                <a:srgbClr val="E9713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A0967C-7973-D3F9-4448-4A26DA360066}"/>
                </a:ext>
              </a:extLst>
            </p:cNvPr>
            <p:cNvSpPr txBox="1"/>
            <p:nvPr/>
          </p:nvSpPr>
          <p:spPr>
            <a:xfrm>
              <a:off x="9673771" y="5410200"/>
              <a:ext cx="1056822" cy="3670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20364">
                <a:spcAft>
                  <a:spcPts val="606"/>
                </a:spcAft>
                <a:defRPr/>
              </a:pPr>
              <a:r>
                <a:rPr lang="en-US" sz="945" kern="1200">
                  <a:solidFill>
                    <a:prstClr val="black"/>
                  </a:solidFill>
                  <a:latin typeface="Aptos" panose="02110004020202020204"/>
                  <a:ea typeface="+mn-ea"/>
                  <a:cs typeface="+mn-cs"/>
                </a:rPr>
                <a:t>cold finger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270741B-5EDD-2032-522D-DDF694A3FDC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86535" y="4640855"/>
              <a:ext cx="364179" cy="736688"/>
            </a:xfrm>
            <a:prstGeom prst="straightConnector1">
              <a:avLst/>
            </a:prstGeom>
            <a:ln w="25400">
              <a:solidFill>
                <a:srgbClr val="E9713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3109D46-4B02-7D52-73D9-A31740D33C3B}"/>
                </a:ext>
              </a:extLst>
            </p:cNvPr>
            <p:cNvSpPr txBox="1"/>
            <p:nvPr/>
          </p:nvSpPr>
          <p:spPr>
            <a:xfrm>
              <a:off x="5735972" y="5410200"/>
              <a:ext cx="1359755" cy="6117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720364">
                <a:spcAft>
                  <a:spcPts val="606"/>
                </a:spcAft>
                <a:defRPr/>
              </a:pPr>
              <a:r>
                <a:rPr lang="en-US" sz="945" kern="1200" baseline="30000">
                  <a:solidFill>
                    <a:prstClr val="black"/>
                  </a:solidFill>
                  <a:latin typeface="Aptos" panose="02110004020202020204"/>
                  <a:ea typeface="+mn-ea"/>
                  <a:cs typeface="+mn-cs"/>
                </a:rPr>
                <a:t>10</a:t>
              </a:r>
              <a:r>
                <a:rPr lang="en-US" sz="945" kern="1200">
                  <a:solidFill>
                    <a:prstClr val="black"/>
                  </a:solidFill>
                  <a:latin typeface="Aptos" panose="02110004020202020204"/>
                  <a:ea typeface="+mn-ea"/>
                  <a:cs typeface="+mn-cs"/>
                </a:rPr>
                <a:t>B target</a:t>
              </a:r>
            </a:p>
            <a:p>
              <a:pPr algn="ctr" defTabSz="720364">
                <a:spcAft>
                  <a:spcPts val="606"/>
                </a:spcAft>
                <a:defRPr/>
              </a:pPr>
              <a:r>
                <a:rPr lang="en-US" sz="945" kern="1200">
                  <a:solidFill>
                    <a:prstClr val="black"/>
                  </a:solidFill>
                  <a:latin typeface="Aptos" panose="02110004020202020204"/>
                  <a:ea typeface="+mn-ea"/>
                  <a:cs typeface="+mn-cs"/>
                </a:rPr>
                <a:t>(water cooled)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7927207-9E5A-688C-F36E-1C6A8393CDE8}"/>
                </a:ext>
              </a:extLst>
            </p:cNvPr>
            <p:cNvCxnSpPr>
              <a:cxnSpLocks/>
              <a:stCxn id="15" idx="0"/>
            </p:cNvCxnSpPr>
            <p:nvPr/>
          </p:nvCxnSpPr>
          <p:spPr>
            <a:xfrm flipV="1">
              <a:off x="6415850" y="4398059"/>
              <a:ext cx="1308747" cy="1012142"/>
            </a:xfrm>
            <a:prstGeom prst="straightConnector1">
              <a:avLst/>
            </a:prstGeom>
            <a:ln w="25400">
              <a:solidFill>
                <a:srgbClr val="E97132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3760044-772C-4269-84CF-B276622F51D7}"/>
                </a:ext>
              </a:extLst>
            </p:cNvPr>
            <p:cNvSpPr txBox="1"/>
            <p:nvPr/>
          </p:nvSpPr>
          <p:spPr>
            <a:xfrm>
              <a:off x="3650727" y="5665201"/>
              <a:ext cx="1483628" cy="3262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20364">
                <a:spcAft>
                  <a:spcPts val="606"/>
                </a:spcAft>
                <a:defRPr/>
              </a:pPr>
              <a:r>
                <a:rPr lang="en-US" sz="788" kern="1200">
                  <a:solidFill>
                    <a:prstClr val="black"/>
                  </a:solidFill>
                  <a:latin typeface="Aptos" panose="02110004020202020204"/>
                  <a:ea typeface="+mn-ea"/>
                  <a:cs typeface="+mn-cs"/>
                </a:rPr>
                <a:t>design: Peter Black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18" name="Picture 17" descr="A machine with a tube attached to it&#10;&#10;AI-generated content may be incorrect.">
            <a:extLst>
              <a:ext uri="{FF2B5EF4-FFF2-40B4-BE49-F238E27FC236}">
                <a16:creationId xmlns:a16="http://schemas.microsoft.com/office/drawing/2014/main" id="{3BD72524-7855-02D4-5BFF-48EAD47795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145"/>
          <a:stretch>
            <a:fillRect/>
          </a:stretch>
        </p:blipFill>
        <p:spPr>
          <a:xfrm>
            <a:off x="6247681" y="1985379"/>
            <a:ext cx="5630274" cy="4647756"/>
          </a:xfrm>
          <a:prstGeom prst="rect">
            <a:avLst/>
          </a:prstGeom>
        </p:spPr>
      </p:pic>
      <p:pic>
        <p:nvPicPr>
          <p:cNvPr id="19" name="Picture 18" descr="A close up of a device&#10;&#10;AI-generated content may be incorrect.">
            <a:extLst>
              <a:ext uri="{FF2B5EF4-FFF2-40B4-BE49-F238E27FC236}">
                <a16:creationId xmlns:a16="http://schemas.microsoft.com/office/drawing/2014/main" id="{F731FE7B-AB69-F85F-9E01-00E70C0285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9" r="20265" b="2156"/>
          <a:stretch>
            <a:fillRect/>
          </a:stretch>
        </p:blipFill>
        <p:spPr>
          <a:xfrm>
            <a:off x="2450733" y="4497253"/>
            <a:ext cx="3375506" cy="2146663"/>
          </a:xfrm>
          <a:prstGeom prst="rect">
            <a:avLst/>
          </a:prstGeom>
        </p:spPr>
      </p:pic>
      <p:pic>
        <p:nvPicPr>
          <p:cNvPr id="20" name="Picture 19" descr="A metal object with wires&#10;&#10;AI-generated content may be incorrect.">
            <a:extLst>
              <a:ext uri="{FF2B5EF4-FFF2-40B4-BE49-F238E27FC236}">
                <a16:creationId xmlns:a16="http://schemas.microsoft.com/office/drawing/2014/main" id="{5373D0A6-918F-1335-4740-DCC817ED18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87" y="4524297"/>
            <a:ext cx="1581627" cy="2108838"/>
          </a:xfrm>
          <a:prstGeom prst="rect">
            <a:avLst/>
          </a:prstGeom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4CF9F091-3657-A6EC-9D79-886F083C5E6D}"/>
              </a:ext>
            </a:extLst>
          </p:cNvPr>
          <p:cNvSpPr/>
          <p:nvPr/>
        </p:nvSpPr>
        <p:spPr>
          <a:xfrm rot="5400000">
            <a:off x="5140534" y="2741801"/>
            <a:ext cx="308731" cy="629498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60C797-4146-AED0-2CCD-40A5B48311E4}"/>
              </a:ext>
            </a:extLst>
          </p:cNvPr>
          <p:cNvSpPr txBox="1"/>
          <p:nvPr/>
        </p:nvSpPr>
        <p:spPr>
          <a:xfrm>
            <a:off x="5105400" y="2933439"/>
            <a:ext cx="5042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Beam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97B62770-8589-5098-4D00-E43F642D6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CC82D814-367B-1B40-984E-139EC0A3559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104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0B042-7AF5-F02E-9819-B37D5207E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Hoyle state (Example of alpha clustering enhancement)</a:t>
            </a:r>
          </a:p>
        </p:txBody>
      </p:sp>
      <p:pic>
        <p:nvPicPr>
          <p:cNvPr id="6" name="Content Placeholder 5" descr="A diagram of a mathematical equation&#10;&#10;AI-generated content may be incorrect.">
            <a:extLst>
              <a:ext uri="{FF2B5EF4-FFF2-40B4-BE49-F238E27FC236}">
                <a16:creationId xmlns:a16="http://schemas.microsoft.com/office/drawing/2014/main" id="{EE024174-1AF6-690E-B9E4-B8DFD619B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7026" y="1758156"/>
            <a:ext cx="6448144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76FEB-334B-239E-9D22-61DF6CDEE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D814-367B-1B40-984E-139EC0A35591}" type="slidenum">
              <a:rPr lang="en-US" smtClean="0"/>
              <a:t>22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07CB8C-D789-DC30-5660-2B9DCD569585}"/>
              </a:ext>
            </a:extLst>
          </p:cNvPr>
          <p:cNvSpPr txBox="1"/>
          <p:nvPr/>
        </p:nvSpPr>
        <p:spPr>
          <a:xfrm>
            <a:off x="5760041" y="6061256"/>
            <a:ext cx="61296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from: </a:t>
            </a:r>
            <a:r>
              <a:rPr lang="en-GB" sz="1200" dirty="0" err="1"/>
              <a:t>M.Freer,H.O.U.Fynbo</a:t>
            </a:r>
            <a:r>
              <a:rPr lang="en-GB" sz="1200" dirty="0"/>
              <a:t> /ProgressinParticleandNuclearPhysics78(2014)1–23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FE3982-B240-1D8D-A55D-E9C9F7D2480B}"/>
              </a:ext>
            </a:extLst>
          </p:cNvPr>
          <p:cNvSpPr txBox="1"/>
          <p:nvPr/>
        </p:nvSpPr>
        <p:spPr>
          <a:xfrm>
            <a:off x="302348" y="2323842"/>
            <a:ext cx="42710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Symbol" pitchFamily="2" charset="2"/>
              </a:rPr>
              <a:t>a+a+a</a:t>
            </a:r>
            <a:r>
              <a:rPr lang="en-GB" sz="2400" dirty="0"/>
              <a:t> → </a:t>
            </a:r>
            <a:r>
              <a:rPr lang="en-GB" sz="2400" baseline="30000" dirty="0"/>
              <a:t>12</a:t>
            </a:r>
            <a:r>
              <a:rPr lang="en-GB" sz="2400" dirty="0"/>
              <a:t>C*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>
                <a:latin typeface="Symbol" pitchFamily="2" charset="2"/>
              </a:rPr>
              <a:t>a+a</a:t>
            </a:r>
            <a:r>
              <a:rPr lang="en-GB" sz="2400" dirty="0">
                <a:latin typeface="Symbol" pitchFamily="2" charset="2"/>
              </a:rPr>
              <a:t> </a:t>
            </a:r>
            <a:r>
              <a:rPr lang="en-GB" sz="2400" dirty="0"/>
              <a:t>→ </a:t>
            </a:r>
            <a:r>
              <a:rPr lang="en-GB" sz="2400" baseline="30000" dirty="0"/>
              <a:t>8</a:t>
            </a:r>
            <a:r>
              <a:rPr lang="en-GB" sz="2400" dirty="0"/>
              <a:t>Be  → </a:t>
            </a:r>
            <a:r>
              <a:rPr lang="en-GB" sz="2400" baseline="30000" dirty="0"/>
              <a:t>8</a:t>
            </a:r>
            <a:r>
              <a:rPr lang="en-GB" sz="2400" dirty="0"/>
              <a:t>Be</a:t>
            </a:r>
            <a:r>
              <a:rPr lang="en-GB" sz="2400" dirty="0">
                <a:latin typeface="Symbol" pitchFamily="2" charset="2"/>
              </a:rPr>
              <a:t>+a </a:t>
            </a:r>
            <a:r>
              <a:rPr lang="en-GB" sz="2400" dirty="0"/>
              <a:t>→ </a:t>
            </a:r>
            <a:r>
              <a:rPr lang="en-GB" sz="2400" baseline="30000" dirty="0"/>
              <a:t>12</a:t>
            </a:r>
            <a:r>
              <a:rPr lang="en-GB" sz="2400" dirty="0"/>
              <a:t>C*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A </a:t>
            </a:r>
            <a:r>
              <a:rPr lang="en-GB" sz="2400" dirty="0">
                <a:solidFill>
                  <a:schemeClr val="accent2"/>
                </a:solidFill>
              </a:rPr>
              <a:t>cluster</a:t>
            </a:r>
            <a:r>
              <a:rPr lang="en-GB" sz="2400" dirty="0"/>
              <a:t> of </a:t>
            </a:r>
            <a:r>
              <a:rPr lang="en-GB" sz="2400" dirty="0">
                <a:solidFill>
                  <a:schemeClr val="accent2"/>
                </a:solidFill>
              </a:rPr>
              <a:t>three</a:t>
            </a:r>
            <a:r>
              <a:rPr lang="en-GB" sz="2400" dirty="0"/>
              <a:t> </a:t>
            </a:r>
            <a:r>
              <a:rPr lang="en-GB" sz="2400" dirty="0">
                <a:solidFill>
                  <a:schemeClr val="accent2"/>
                </a:solidFill>
              </a:rPr>
              <a:t>alpha</a:t>
            </a:r>
            <a:r>
              <a:rPr lang="en-GB" sz="2400" dirty="0"/>
              <a:t> </a:t>
            </a:r>
            <a:r>
              <a:rPr lang="en-GB" sz="2400" dirty="0">
                <a:solidFill>
                  <a:schemeClr val="accent2"/>
                </a:solidFill>
              </a:rPr>
              <a:t>particles </a:t>
            </a:r>
            <a:r>
              <a:rPr lang="en-GB" sz="2400" dirty="0"/>
              <a:t>to form Hoyle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2"/>
                </a:solidFill>
              </a:rPr>
              <a:t>Increases</a:t>
            </a:r>
            <a:r>
              <a:rPr lang="en-GB" sz="2400" dirty="0"/>
              <a:t> alpha </a:t>
            </a:r>
            <a:r>
              <a:rPr lang="en-GB" sz="2400" dirty="0">
                <a:solidFill>
                  <a:schemeClr val="accent2"/>
                </a:solidFill>
              </a:rPr>
              <a:t>reaction rate </a:t>
            </a:r>
            <a:r>
              <a:rPr lang="en-GB" sz="2400" dirty="0"/>
              <a:t>by a </a:t>
            </a:r>
            <a:r>
              <a:rPr lang="en-GB" sz="2400" dirty="0">
                <a:solidFill>
                  <a:schemeClr val="accent2"/>
                </a:solidFill>
              </a:rPr>
              <a:t>factor</a:t>
            </a:r>
            <a:r>
              <a:rPr lang="en-GB" sz="2400" dirty="0"/>
              <a:t> of about </a:t>
            </a:r>
            <a:r>
              <a:rPr lang="en-GB" sz="2400" dirty="0">
                <a:solidFill>
                  <a:schemeClr val="accent2"/>
                </a:solidFill>
              </a:rPr>
              <a:t>10</a:t>
            </a:r>
            <a:r>
              <a:rPr lang="en-GB" sz="2400" baseline="30000" dirty="0">
                <a:solidFill>
                  <a:schemeClr val="accent2"/>
                </a:solidFill>
              </a:rPr>
              <a:t>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aseline="30000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aseline="30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657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70DC4-DB23-D121-FB5C-4D7BFD478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005" y="67291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The (potential) early reaction branches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F597C-2AB7-CC22-0E3C-E9250AA0E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005" y="1352691"/>
            <a:ext cx="4417512" cy="5275861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1800" dirty="0">
                <a:solidFill>
                  <a:schemeClr val="accent2"/>
                </a:solidFill>
              </a:rPr>
              <a:t>Two</a:t>
            </a:r>
            <a:r>
              <a:rPr lang="en-US" sz="1800" dirty="0"/>
              <a:t> interesting </a:t>
            </a:r>
            <a:r>
              <a:rPr lang="en-US" sz="1800" dirty="0">
                <a:solidFill>
                  <a:schemeClr val="accent2"/>
                </a:solidFill>
              </a:rPr>
              <a:t>branches</a:t>
            </a:r>
            <a:r>
              <a:rPr lang="en-US" sz="1800" dirty="0"/>
              <a:t> are </a:t>
            </a:r>
            <a:r>
              <a:rPr lang="en-US" sz="1800" dirty="0">
                <a:solidFill>
                  <a:schemeClr val="accent2"/>
                </a:solidFill>
                <a:latin typeface="Symbol" pitchFamily="2" charset="2"/>
              </a:rPr>
              <a:t>a</a:t>
            </a:r>
            <a:r>
              <a:rPr lang="en-US" sz="1800" dirty="0">
                <a:solidFill>
                  <a:schemeClr val="accent2"/>
                </a:solidFill>
              </a:rPr>
              <a:t> capture</a:t>
            </a:r>
            <a:r>
              <a:rPr lang="en-US" sz="1800" dirty="0"/>
              <a:t> on </a:t>
            </a:r>
            <a:r>
              <a:rPr lang="en-US" sz="1800" baseline="30000" dirty="0">
                <a:solidFill>
                  <a:schemeClr val="accent2"/>
                </a:solidFill>
              </a:rPr>
              <a:t>6</a:t>
            </a:r>
            <a:r>
              <a:rPr lang="en-US" sz="1800" dirty="0">
                <a:solidFill>
                  <a:schemeClr val="accent2"/>
                </a:solidFill>
              </a:rPr>
              <a:t>Li and </a:t>
            </a:r>
            <a:r>
              <a:rPr lang="en-US" sz="1800" baseline="30000" dirty="0">
                <a:solidFill>
                  <a:schemeClr val="accent2"/>
                </a:solidFill>
              </a:rPr>
              <a:t>7</a:t>
            </a:r>
            <a:r>
              <a:rPr lang="en-US" sz="1800" dirty="0">
                <a:solidFill>
                  <a:schemeClr val="accent2"/>
                </a:solidFill>
              </a:rPr>
              <a:t>Li</a:t>
            </a:r>
          </a:p>
          <a:p>
            <a:pPr marL="0" indent="0">
              <a:lnSpc>
                <a:spcPct val="110000"/>
              </a:lnSpc>
              <a:buNone/>
            </a:pPr>
            <a:endParaRPr lang="en-US" sz="1800" dirty="0">
              <a:solidFill>
                <a:schemeClr val="accent2"/>
              </a:solidFill>
            </a:endParaRPr>
          </a:p>
          <a:p>
            <a:r>
              <a:rPr lang="en-US" sz="1800" dirty="0"/>
              <a:t>One branch can provide the </a:t>
            </a:r>
            <a:r>
              <a:rPr lang="en-US" sz="1800" dirty="0">
                <a:solidFill>
                  <a:schemeClr val="accent2"/>
                </a:solidFill>
              </a:rPr>
              <a:t>recycle of deuterium fuel </a:t>
            </a:r>
            <a:r>
              <a:rPr lang="en-US" sz="1800" baseline="30000" dirty="0">
                <a:solidFill>
                  <a:schemeClr val="accent2"/>
                </a:solidFill>
              </a:rPr>
              <a:t>6</a:t>
            </a:r>
            <a:r>
              <a:rPr lang="en-US" sz="1800" dirty="0">
                <a:solidFill>
                  <a:schemeClr val="accent2"/>
                </a:solidFill>
              </a:rPr>
              <a:t>Li(</a:t>
            </a:r>
            <a:r>
              <a:rPr lang="en-US" sz="1800" dirty="0" err="1">
                <a:solidFill>
                  <a:schemeClr val="accent2"/>
                </a:solidFill>
                <a:latin typeface="Symbol" pitchFamily="2" charset="2"/>
              </a:rPr>
              <a:t>a,g</a:t>
            </a:r>
            <a:r>
              <a:rPr lang="en-US" sz="1800" dirty="0">
                <a:solidFill>
                  <a:schemeClr val="accent2"/>
                </a:solidFill>
              </a:rPr>
              <a:t>)</a:t>
            </a:r>
            <a:r>
              <a:rPr lang="en-US" sz="1800" baseline="30000" dirty="0">
                <a:solidFill>
                  <a:schemeClr val="accent2"/>
                </a:solidFill>
              </a:rPr>
              <a:t>10</a:t>
            </a:r>
            <a:r>
              <a:rPr lang="en-US" sz="1800" dirty="0">
                <a:solidFill>
                  <a:schemeClr val="accent2"/>
                </a:solidFill>
              </a:rPr>
              <a:t>B(</a:t>
            </a:r>
            <a:r>
              <a:rPr lang="en-US" sz="1800" dirty="0" err="1">
                <a:solidFill>
                  <a:schemeClr val="accent2"/>
                </a:solidFill>
                <a:latin typeface="Symbol" pitchFamily="2" charset="2"/>
              </a:rPr>
              <a:t>a</a:t>
            </a:r>
            <a:r>
              <a:rPr lang="en-US" sz="1800" dirty="0" err="1">
                <a:solidFill>
                  <a:schemeClr val="accent2"/>
                </a:solidFill>
              </a:rPr>
              <a:t>,d</a:t>
            </a:r>
            <a:r>
              <a:rPr lang="en-US" sz="1800" dirty="0">
                <a:solidFill>
                  <a:schemeClr val="accent2"/>
                </a:solidFill>
              </a:rPr>
              <a:t>)</a:t>
            </a:r>
            <a:r>
              <a:rPr lang="en-US" sz="1800" baseline="30000" dirty="0">
                <a:solidFill>
                  <a:schemeClr val="accent2"/>
                </a:solidFill>
              </a:rPr>
              <a:t>12</a:t>
            </a:r>
            <a:r>
              <a:rPr lang="en-US" sz="1800" dirty="0">
                <a:solidFill>
                  <a:schemeClr val="accent2"/>
                </a:solidFill>
              </a:rPr>
              <a:t>C</a:t>
            </a:r>
          </a:p>
          <a:p>
            <a:endParaRPr lang="en-US" sz="1800" dirty="0"/>
          </a:p>
          <a:p>
            <a:r>
              <a:rPr lang="en-US" sz="1800" dirty="0"/>
              <a:t>Another branch can provide a </a:t>
            </a:r>
            <a:r>
              <a:rPr lang="en-US" sz="1800" dirty="0">
                <a:solidFill>
                  <a:schemeClr val="accent2"/>
                </a:solidFill>
              </a:rPr>
              <a:t>possible neutron source </a:t>
            </a:r>
            <a:r>
              <a:rPr lang="en-US" sz="1800" baseline="30000" dirty="0">
                <a:solidFill>
                  <a:schemeClr val="accent2"/>
                </a:solidFill>
              </a:rPr>
              <a:t>6</a:t>
            </a:r>
            <a:r>
              <a:rPr lang="en-US" sz="1800" dirty="0">
                <a:solidFill>
                  <a:schemeClr val="accent2"/>
                </a:solidFill>
              </a:rPr>
              <a:t>Li(</a:t>
            </a:r>
            <a:r>
              <a:rPr lang="en-US" sz="1800" dirty="0" err="1">
                <a:solidFill>
                  <a:schemeClr val="accent2"/>
                </a:solidFill>
                <a:latin typeface="Symbol" pitchFamily="2" charset="2"/>
              </a:rPr>
              <a:t>a,g</a:t>
            </a:r>
            <a:r>
              <a:rPr lang="en-US" sz="1800" dirty="0">
                <a:solidFill>
                  <a:schemeClr val="accent2"/>
                </a:solidFill>
              </a:rPr>
              <a:t>)</a:t>
            </a:r>
            <a:r>
              <a:rPr lang="en-US" sz="1800" baseline="30000" dirty="0">
                <a:solidFill>
                  <a:schemeClr val="accent2"/>
                </a:solidFill>
              </a:rPr>
              <a:t>10</a:t>
            </a:r>
            <a:r>
              <a:rPr lang="en-US" sz="1800" dirty="0">
                <a:solidFill>
                  <a:schemeClr val="accent2"/>
                </a:solidFill>
              </a:rPr>
              <a:t>B(</a:t>
            </a:r>
            <a:r>
              <a:rPr lang="en-US" sz="1800" dirty="0" err="1">
                <a:solidFill>
                  <a:schemeClr val="accent2"/>
                </a:solidFill>
                <a:latin typeface="Symbol" pitchFamily="2" charset="2"/>
              </a:rPr>
              <a:t>a</a:t>
            </a:r>
            <a:r>
              <a:rPr lang="en-US" sz="1800" dirty="0" err="1">
                <a:solidFill>
                  <a:schemeClr val="accent2"/>
                </a:solidFill>
              </a:rPr>
              <a:t>,n</a:t>
            </a:r>
            <a:r>
              <a:rPr lang="en-US" sz="1800" dirty="0">
                <a:solidFill>
                  <a:schemeClr val="accent2"/>
                </a:solidFill>
              </a:rPr>
              <a:t>)</a:t>
            </a:r>
            <a:r>
              <a:rPr lang="en-US" sz="1800" baseline="30000" dirty="0">
                <a:solidFill>
                  <a:schemeClr val="accent2"/>
                </a:solidFill>
              </a:rPr>
              <a:t>13</a:t>
            </a:r>
            <a:r>
              <a:rPr lang="en-US" sz="1800" dirty="0">
                <a:solidFill>
                  <a:schemeClr val="accent2"/>
                </a:solidFill>
              </a:rPr>
              <a:t>N</a:t>
            </a:r>
          </a:p>
          <a:p>
            <a:pPr>
              <a:lnSpc>
                <a:spcPct val="110000"/>
              </a:lnSpc>
            </a:pPr>
            <a:endParaRPr lang="en-US" sz="1800" dirty="0"/>
          </a:p>
          <a:p>
            <a:pPr>
              <a:lnSpc>
                <a:spcPct val="110000"/>
              </a:lnSpc>
            </a:pPr>
            <a:r>
              <a:rPr lang="en-US" sz="1800" dirty="0"/>
              <a:t>Only beneficial if </a:t>
            </a:r>
            <a:r>
              <a:rPr lang="en-US" sz="1800" dirty="0">
                <a:solidFill>
                  <a:schemeClr val="accent2"/>
                </a:solidFill>
              </a:rPr>
              <a:t>cluster enhancements present</a:t>
            </a:r>
          </a:p>
          <a:p>
            <a:pPr>
              <a:lnSpc>
                <a:spcPct val="110000"/>
              </a:lnSpc>
            </a:pPr>
            <a:endParaRPr lang="en-US" sz="1800" dirty="0">
              <a:solidFill>
                <a:schemeClr val="accent2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chemeClr val="accent2"/>
                </a:solidFill>
              </a:rPr>
              <a:t>Cluster enhancements </a:t>
            </a:r>
            <a:r>
              <a:rPr lang="en-US" sz="1800" dirty="0">
                <a:solidFill>
                  <a:schemeClr val="tx2"/>
                </a:solidFill>
              </a:rPr>
              <a:t>already seen such as the </a:t>
            </a:r>
            <a:r>
              <a:rPr lang="en-US" sz="1800" dirty="0">
                <a:solidFill>
                  <a:schemeClr val="accent2"/>
                </a:solidFill>
              </a:rPr>
              <a:t>Carbon-12 Hoyle state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523AF1-EBC1-F0E7-1F6C-C1BBA078E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5982" y="1555011"/>
            <a:ext cx="6467409" cy="457291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A082D-B214-5C84-3735-C4B5E9322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D814-367B-1B40-984E-139EC0A355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701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aph of a graph of mass energy&#10;&#10;AI-generated content may be incorrect.">
            <a:extLst>
              <a:ext uri="{FF2B5EF4-FFF2-40B4-BE49-F238E27FC236}">
                <a16:creationId xmlns:a16="http://schemas.microsoft.com/office/drawing/2014/main" id="{F2DBDEF0-67BF-0749-2B97-2459EA406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1100" y="3429000"/>
            <a:ext cx="4902811" cy="3429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2F3782-4540-7E8E-D31D-0B517F24E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61" y="16561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The Astrophysical S-factor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94F4BB-DC0A-0815-94E3-DED5EF6E3AD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63602" y="1882348"/>
                <a:ext cx="5067300" cy="435133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∙ 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exp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⁡(2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𝜋𝜂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S-factor: Purely </a:t>
                </a:r>
                <a:r>
                  <a:rPr lang="en-GB" dirty="0">
                    <a:solidFill>
                      <a:schemeClr val="accent2"/>
                    </a:solidFill>
                  </a:rPr>
                  <a:t>nuclear component</a:t>
                </a:r>
              </a:p>
              <a:p>
                <a:endParaRPr lang="en-GB" dirty="0">
                  <a:solidFill>
                    <a:schemeClr val="accent2"/>
                  </a:solidFill>
                </a:endParaRPr>
              </a:p>
              <a:p>
                <a:r>
                  <a:rPr lang="en-GB" dirty="0"/>
                  <a:t>Easier to </a:t>
                </a:r>
                <a:r>
                  <a:rPr lang="en-GB" dirty="0">
                    <a:solidFill>
                      <a:schemeClr val="accent2"/>
                    </a:solidFill>
                  </a:rPr>
                  <a:t>extrapolate to lower energies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r>
                  <a:rPr lang="en-GB" dirty="0">
                    <a:solidFill>
                      <a:schemeClr val="accent2"/>
                    </a:solidFill>
                  </a:rPr>
                  <a:t>nuclear resonances visible</a:t>
                </a:r>
              </a:p>
              <a:p>
                <a:endParaRPr lang="en-GB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94F4BB-DC0A-0815-94E3-DED5EF6E3A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3602" y="1882348"/>
                <a:ext cx="5067300" cy="4351338"/>
              </a:xfrm>
              <a:blipFill>
                <a:blip r:embed="rId3"/>
                <a:stretch>
                  <a:fillRect l="-2000" t="-2035" b="-3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4C14E8-97F8-5225-27CB-180304BCE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CC82D814-367B-1B40-984E-139EC0A35591}" type="slidenum">
              <a:rPr lang="en-US" smtClean="0"/>
              <a:t>4</a:t>
            </a:fld>
            <a:endParaRPr lang="en-US" dirty="0"/>
          </a:p>
        </p:txBody>
      </p:sp>
      <p:pic>
        <p:nvPicPr>
          <p:cNvPr id="8" name="Picture 7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E837E135-1822-1F3C-494D-9DA5D5BF9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550" y="1"/>
            <a:ext cx="5312289" cy="342899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4054404-0CA8-5538-94B6-075BE6F43269}"/>
              </a:ext>
            </a:extLst>
          </p:cNvPr>
          <p:cNvSpPr/>
          <p:nvPr/>
        </p:nvSpPr>
        <p:spPr>
          <a:xfrm rot="19330149">
            <a:off x="7738946" y="2263698"/>
            <a:ext cx="970156" cy="702526"/>
          </a:xfrm>
          <a:prstGeom prst="ellipse">
            <a:avLst/>
          </a:prstGeom>
          <a:noFill/>
          <a:ln w="412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C3BA38-76CB-1CF5-280D-9E72133189CF}"/>
              </a:ext>
            </a:extLst>
          </p:cNvPr>
          <p:cNvSpPr/>
          <p:nvPr/>
        </p:nvSpPr>
        <p:spPr>
          <a:xfrm rot="2750619">
            <a:off x="7160235" y="4631997"/>
            <a:ext cx="2352582" cy="991472"/>
          </a:xfrm>
          <a:prstGeom prst="ellipse">
            <a:avLst/>
          </a:prstGeom>
          <a:noFill/>
          <a:ln w="412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34F9EB34-B08C-F8B1-1A70-DA581317EB54}"/>
              </a:ext>
            </a:extLst>
          </p:cNvPr>
          <p:cNvSpPr/>
          <p:nvPr/>
        </p:nvSpPr>
        <p:spPr>
          <a:xfrm rot="20268370">
            <a:off x="5340452" y="5424525"/>
            <a:ext cx="1196147" cy="215313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F620A0-A4A0-CA00-AB26-53B2AF6D9386}"/>
              </a:ext>
            </a:extLst>
          </p:cNvPr>
          <p:cNvSpPr txBox="1"/>
          <p:nvPr/>
        </p:nvSpPr>
        <p:spPr>
          <a:xfrm rot="5400000">
            <a:off x="9109982" y="3216627"/>
            <a:ext cx="5480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Q.Liu</a:t>
            </a:r>
            <a:r>
              <a:rPr lang="en-US" dirty="0"/>
              <a:t> </a:t>
            </a:r>
            <a:r>
              <a:rPr lang="en-US" dirty="0" err="1"/>
              <a:t>et.al</a:t>
            </a:r>
            <a:r>
              <a:rPr lang="en-US" dirty="0"/>
              <a:t>: </a:t>
            </a:r>
            <a:r>
              <a:rPr lang="en-GB" dirty="0"/>
              <a:t>PHYSICAL REVIEW C 101, 025808 (2020)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816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C219F-E3B9-21C1-4A83-BC037DCC1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8426E-21A3-1E58-7B5B-C347040C1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28" y="59377"/>
            <a:ext cx="7047830" cy="1325563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Cluster effects on enhancing fusion probabilities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6F37D-1510-0D66-DE0F-CB785632B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951" y="3567927"/>
            <a:ext cx="4747178" cy="3164775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chemeClr val="accent2"/>
                </a:solidFill>
              </a:rPr>
              <a:t>Do clusters exist </a:t>
            </a:r>
            <a:r>
              <a:rPr lang="en-GB" sz="2000" dirty="0"/>
              <a:t>near </a:t>
            </a:r>
            <a:r>
              <a:rPr lang="en-GB" sz="2000" baseline="30000" dirty="0">
                <a:solidFill>
                  <a:schemeClr val="accent2"/>
                </a:solidFill>
              </a:rPr>
              <a:t>10</a:t>
            </a:r>
            <a:r>
              <a:rPr lang="en-GB" sz="2000" dirty="0">
                <a:solidFill>
                  <a:schemeClr val="accent2"/>
                </a:solidFill>
              </a:rPr>
              <a:t>B+</a:t>
            </a:r>
            <a:r>
              <a:rPr lang="en-GB" sz="2000" dirty="0">
                <a:solidFill>
                  <a:schemeClr val="accent2"/>
                </a:solidFill>
                <a:latin typeface="Symbol" pitchFamily="2" charset="2"/>
              </a:rPr>
              <a:t>a</a:t>
            </a:r>
            <a:r>
              <a:rPr lang="en-GB" sz="2000" dirty="0">
                <a:solidFill>
                  <a:schemeClr val="accent2"/>
                </a:solidFill>
              </a:rPr>
              <a:t> </a:t>
            </a:r>
            <a:r>
              <a:rPr lang="en-GB" sz="2000" dirty="0"/>
              <a:t>threshold?</a:t>
            </a:r>
          </a:p>
          <a:p>
            <a:endParaRPr lang="en-GB" sz="2000" dirty="0"/>
          </a:p>
          <a:p>
            <a:r>
              <a:rPr lang="en-GB" sz="2000" dirty="0"/>
              <a:t>Previous measurements </a:t>
            </a:r>
            <a:r>
              <a:rPr lang="en-GB" sz="2000" dirty="0">
                <a:solidFill>
                  <a:schemeClr val="accent2"/>
                </a:solidFill>
              </a:rPr>
              <a:t>suggest enhancement near threshold</a:t>
            </a:r>
          </a:p>
          <a:p>
            <a:endParaRPr lang="en-GB" sz="2000" dirty="0">
              <a:solidFill>
                <a:schemeClr val="accent2"/>
              </a:solidFill>
            </a:endParaRPr>
          </a:p>
          <a:p>
            <a:r>
              <a:rPr lang="en-GB" sz="2000" dirty="0">
                <a:solidFill>
                  <a:schemeClr val="accent2"/>
                </a:solidFill>
              </a:rPr>
              <a:t>Magnitude</a:t>
            </a:r>
            <a:r>
              <a:rPr lang="en-GB" sz="2000" dirty="0"/>
              <a:t> of </a:t>
            </a:r>
            <a:r>
              <a:rPr lang="en-GB" sz="2000" dirty="0">
                <a:solidFill>
                  <a:schemeClr val="accent2"/>
                </a:solidFill>
              </a:rPr>
              <a:t>enhancement unknown</a:t>
            </a:r>
          </a:p>
          <a:p>
            <a:endParaRPr lang="en-GB" sz="2000" dirty="0">
              <a:solidFill>
                <a:schemeClr val="accent2"/>
              </a:solidFill>
            </a:endParaRPr>
          </a:p>
          <a:p>
            <a:r>
              <a:rPr lang="en-GB" sz="2000" dirty="0">
                <a:solidFill>
                  <a:schemeClr val="accent2"/>
                </a:solidFill>
              </a:rPr>
              <a:t>Further data needed </a:t>
            </a:r>
            <a:r>
              <a:rPr lang="en-GB" sz="2000" dirty="0"/>
              <a:t>in</a:t>
            </a:r>
            <a:r>
              <a:rPr lang="en-GB" sz="2000" dirty="0">
                <a:solidFill>
                  <a:schemeClr val="accent2"/>
                </a:solidFill>
              </a:rPr>
              <a:t> all exit channels</a:t>
            </a:r>
            <a:endParaRPr lang="en-GB" sz="1600" dirty="0">
              <a:solidFill>
                <a:schemeClr val="accent2"/>
              </a:solidFill>
            </a:endParaRPr>
          </a:p>
          <a:p>
            <a:endParaRPr lang="en-GB" dirty="0">
              <a:solidFill>
                <a:schemeClr val="accent2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B23D8E2-3CBF-97EF-9726-465AE4454291}"/>
              </a:ext>
            </a:extLst>
          </p:cNvPr>
          <p:cNvGrpSpPr/>
          <p:nvPr/>
        </p:nvGrpSpPr>
        <p:grpSpPr>
          <a:xfrm>
            <a:off x="232899" y="1520571"/>
            <a:ext cx="5127625" cy="1769502"/>
            <a:chOff x="6393363" y="1780519"/>
            <a:chExt cx="5385887" cy="164710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CB771D-C7A4-7117-81AF-06D6DE46E4F8}"/>
                </a:ext>
              </a:extLst>
            </p:cNvPr>
            <p:cNvSpPr txBox="1"/>
            <p:nvPr/>
          </p:nvSpPr>
          <p:spPr>
            <a:xfrm>
              <a:off x="6393363" y="1780519"/>
              <a:ext cx="5385887" cy="1647103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67" dirty="0">
                  <a:latin typeface="Aptos" panose="020B0004020202020204" pitchFamily="34" charset="0"/>
                </a:rPr>
                <a:t>  d +  </a:t>
              </a:r>
              <a:r>
                <a:rPr lang="en-US" sz="1867" dirty="0">
                  <a:latin typeface="Symbol" pitchFamily="2" charset="2"/>
                </a:rPr>
                <a:t>a </a:t>
              </a:r>
              <a:r>
                <a:rPr lang="en-US" sz="1867" dirty="0">
                  <a:latin typeface="Aptos" panose="020B0004020202020204" pitchFamily="34" charset="0"/>
                </a:rPr>
                <a:t>   </a:t>
              </a:r>
              <a:r>
                <a:rPr lang="en-US" sz="1867" dirty="0">
                  <a:latin typeface="Aptos" panose="020B0004020202020204" pitchFamily="34" charset="0"/>
                  <a:sym typeface="Wingdings" pitchFamily="2" charset="2"/>
                </a:rPr>
                <a:t>  </a:t>
              </a:r>
              <a:r>
                <a:rPr lang="en-US" sz="1867" baseline="30000" dirty="0">
                  <a:latin typeface="Aptos" panose="020B0004020202020204" pitchFamily="34" charset="0"/>
                  <a:sym typeface="Wingdings" panose="05000000000000000000" pitchFamily="2" charset="2"/>
                </a:rPr>
                <a:t>6</a:t>
              </a:r>
              <a:r>
                <a:rPr lang="en-US" sz="1867" dirty="0">
                  <a:latin typeface="Aptos" panose="020B0004020202020204" pitchFamily="34" charset="0"/>
                  <a:sym typeface="Wingdings" panose="05000000000000000000" pitchFamily="2" charset="2"/>
                </a:rPr>
                <a:t>Li   +   </a:t>
              </a:r>
              <a:r>
                <a:rPr lang="en-US" sz="1867" dirty="0">
                  <a:latin typeface="Symbol" pitchFamily="2" charset="2"/>
                </a:rPr>
                <a:t>a</a:t>
              </a:r>
              <a:r>
                <a:rPr lang="en-US" sz="1867" dirty="0">
                  <a:latin typeface="Aptos" panose="020B0004020202020204" pitchFamily="34" charset="0"/>
                  <a:sym typeface="Wingdings" panose="05000000000000000000" pitchFamily="2" charset="2"/>
                </a:rPr>
                <a:t>      </a:t>
              </a:r>
              <a:r>
                <a:rPr lang="en-US" sz="1867" baseline="30000" dirty="0">
                  <a:latin typeface="Aptos" panose="020B0004020202020204" pitchFamily="34" charset="0"/>
                  <a:sym typeface="Wingdings" panose="05000000000000000000" pitchFamily="2" charset="2"/>
                </a:rPr>
                <a:t>10</a:t>
              </a:r>
              <a:r>
                <a:rPr lang="en-US" sz="1867" dirty="0">
                  <a:latin typeface="Aptos" panose="020B0004020202020204" pitchFamily="34" charset="0"/>
                  <a:sym typeface="Wingdings" panose="05000000000000000000" pitchFamily="2" charset="2"/>
                </a:rPr>
                <a:t>B      +     </a:t>
              </a:r>
              <a:r>
                <a:rPr lang="en-US" sz="1867" dirty="0">
                  <a:latin typeface="Symbol" pitchFamily="2" charset="2"/>
                  <a:sym typeface="Wingdings" panose="05000000000000000000" pitchFamily="2" charset="2"/>
                </a:rPr>
                <a:t>a</a:t>
              </a:r>
              <a:r>
                <a:rPr lang="en-US" sz="1867" dirty="0">
                  <a:latin typeface="Aptos" panose="020B0004020202020204" pitchFamily="34" charset="0"/>
                  <a:sym typeface="Wingdings" panose="05000000000000000000" pitchFamily="2" charset="2"/>
                </a:rPr>
                <a:t>         </a:t>
              </a:r>
              <a:r>
                <a:rPr lang="en-US" sz="1867" baseline="30000" dirty="0">
                  <a:latin typeface="Aptos" panose="020B0004020202020204" pitchFamily="34" charset="0"/>
                  <a:sym typeface="Wingdings" panose="05000000000000000000" pitchFamily="2" charset="2"/>
                </a:rPr>
                <a:t>14</a:t>
              </a:r>
              <a:r>
                <a:rPr lang="en-US" sz="1867" dirty="0">
                  <a:latin typeface="Aptos" panose="020B0004020202020204" pitchFamily="34" charset="0"/>
                  <a:sym typeface="Wingdings" panose="05000000000000000000" pitchFamily="2" charset="2"/>
                </a:rPr>
                <a:t>N</a:t>
              </a:r>
            </a:p>
            <a:p>
              <a:endParaRPr lang="en-US" sz="1867" dirty="0">
                <a:latin typeface="Aptos" panose="020B0004020202020204" pitchFamily="34" charset="0"/>
                <a:sym typeface="Wingdings" panose="05000000000000000000" pitchFamily="2" charset="2"/>
              </a:endParaRPr>
            </a:p>
            <a:p>
              <a:endParaRPr lang="en-US" sz="1867" dirty="0">
                <a:latin typeface="Aptos" panose="020B0004020202020204" pitchFamily="34" charset="0"/>
                <a:sym typeface="Wingdings" panose="05000000000000000000" pitchFamily="2" charset="2"/>
              </a:endParaRPr>
            </a:p>
            <a:p>
              <a:endParaRPr lang="en-US" sz="1867" dirty="0">
                <a:latin typeface="Aptos" panose="020B0004020202020204" pitchFamily="34" charset="0"/>
                <a:sym typeface="Wingdings" panose="05000000000000000000" pitchFamily="2" charset="2"/>
              </a:endParaRPr>
            </a:p>
            <a:p>
              <a:endParaRPr lang="en-US" sz="1867" dirty="0">
                <a:latin typeface="Aptos" panose="020B0004020202020204" pitchFamily="34" charset="0"/>
              </a:endParaRPr>
            </a:p>
            <a:p>
              <a:r>
                <a:rPr lang="en-US" sz="1600" dirty="0">
                  <a:latin typeface="Aptos" panose="020B0004020202020204" pitchFamily="34" charset="0"/>
                </a:rPr>
                <a:t>                    </a:t>
              </a:r>
              <a:r>
                <a:rPr lang="en-US" sz="1600" dirty="0">
                  <a:latin typeface="Aptos" panose="020B0004020202020204" pitchFamily="34" charset="0"/>
                  <a:sym typeface="Wingdings" panose="05000000000000000000" pitchFamily="2" charset="2"/>
                </a:rPr>
                <a:t>       </a:t>
              </a:r>
              <a:r>
                <a:rPr lang="en-US" sz="1600" dirty="0">
                  <a:latin typeface="Aptos" panose="020B0004020202020204" pitchFamily="34" charset="0"/>
                  <a:sym typeface="Symbol" panose="05050102010706020507" pitchFamily="18" charset="2"/>
                </a:rPr>
                <a:t></a:t>
              </a:r>
              <a:r>
                <a:rPr lang="en-US" sz="1600" dirty="0">
                  <a:latin typeface="Aptos" panose="020B0004020202020204" pitchFamily="34" charset="0"/>
                  <a:sym typeface="Wingdings" panose="05000000000000000000" pitchFamily="2" charset="2"/>
                </a:rPr>
                <a:t> </a:t>
              </a:r>
              <a:r>
                <a:rPr lang="en-US" sz="1600" dirty="0">
                  <a:solidFill>
                    <a:prstClr val="black"/>
                  </a:solidFill>
                  <a:latin typeface="Aptos" panose="020B0004020202020204" pitchFamily="34" charset="0"/>
                  <a:sym typeface="Wingdings" panose="05000000000000000000" pitchFamily="2" charset="2"/>
                </a:rPr>
                <a:t>⊕ d</a:t>
              </a:r>
              <a:r>
                <a:rPr lang="en-US" sz="1600" dirty="0">
                  <a:latin typeface="Aptos" panose="020B0004020202020204" pitchFamily="34" charset="0"/>
                  <a:sym typeface="Wingdings" panose="05000000000000000000" pitchFamily="2" charset="2"/>
                </a:rPr>
                <a:t>             </a:t>
              </a:r>
              <a:r>
                <a:rPr lang="en-US" sz="1600" dirty="0">
                  <a:solidFill>
                    <a:prstClr val="black"/>
                  </a:solidFill>
                  <a:latin typeface="Aptos" panose="020B0004020202020204" pitchFamily="34" charset="0"/>
                  <a:sym typeface="Symbol" panose="05050102010706020507" pitchFamily="18" charset="2"/>
                </a:rPr>
                <a:t></a:t>
              </a:r>
              <a:r>
                <a:rPr lang="en-US" sz="1600" dirty="0">
                  <a:solidFill>
                    <a:prstClr val="black"/>
                  </a:solidFill>
                  <a:latin typeface="Aptos" panose="020B0004020202020204" pitchFamily="34" charset="0"/>
                  <a:sym typeface="Wingdings" panose="05000000000000000000" pitchFamily="2" charset="2"/>
                </a:rPr>
                <a:t> ⊕ </a:t>
              </a:r>
              <a:r>
                <a:rPr lang="en-US" sz="1600" dirty="0">
                  <a:latin typeface="Aptos" panose="020B0004020202020204" pitchFamily="34" charset="0"/>
                  <a:sym typeface="Wingdings" panose="05000000000000000000" pitchFamily="2" charset="2"/>
                </a:rPr>
                <a:t>d </a:t>
              </a:r>
              <a:r>
                <a:rPr lang="en-US" sz="1600" dirty="0">
                  <a:solidFill>
                    <a:prstClr val="black"/>
                  </a:solidFill>
                  <a:latin typeface="Aptos" panose="020B0004020202020204" pitchFamily="34" charset="0"/>
                  <a:sym typeface="Wingdings" panose="05000000000000000000" pitchFamily="2" charset="2"/>
                </a:rPr>
                <a:t>⊕ </a:t>
              </a:r>
              <a:r>
                <a:rPr lang="en-US" sz="1600" dirty="0">
                  <a:solidFill>
                    <a:prstClr val="black"/>
                  </a:solidFill>
                  <a:latin typeface="Aptos" panose="020B0004020202020204" pitchFamily="34" charset="0"/>
                </a:rPr>
                <a:t>a</a:t>
              </a:r>
              <a:r>
                <a:rPr lang="en-US" sz="1600" dirty="0">
                  <a:latin typeface="Aptos" panose="020B0004020202020204" pitchFamily="34" charset="0"/>
                  <a:sym typeface="Wingdings" panose="05000000000000000000" pitchFamily="2" charset="2"/>
                </a:rPr>
                <a:t>                    </a:t>
              </a:r>
              <a:r>
                <a:rPr lang="en-US" sz="1600" baseline="30000" dirty="0">
                  <a:latin typeface="Aptos" panose="020B0004020202020204" pitchFamily="34" charset="0"/>
                  <a:sym typeface="Symbol" panose="05050102010706020507" pitchFamily="18" charset="2"/>
                </a:rPr>
                <a:t>12</a:t>
              </a:r>
              <a:r>
                <a:rPr lang="en-US" sz="1600" dirty="0">
                  <a:latin typeface="Aptos" panose="020B0004020202020204" pitchFamily="34" charset="0"/>
                  <a:sym typeface="Symbol" panose="05050102010706020507" pitchFamily="18" charset="2"/>
                </a:rPr>
                <a:t>C  </a:t>
              </a:r>
              <a:r>
                <a:rPr lang="en-US" sz="1600" dirty="0">
                  <a:solidFill>
                    <a:prstClr val="black"/>
                  </a:solidFill>
                  <a:latin typeface="Aptos" panose="020B0004020202020204" pitchFamily="34" charset="0"/>
                  <a:sym typeface="Wingdings" panose="05000000000000000000" pitchFamily="2" charset="2"/>
                </a:rPr>
                <a:t>⊕  </a:t>
              </a:r>
              <a:r>
                <a:rPr lang="en-US" sz="1600" dirty="0">
                  <a:solidFill>
                    <a:prstClr val="black"/>
                  </a:solidFill>
                  <a:latin typeface="Aptos" panose="020B0004020202020204" pitchFamily="34" charset="0"/>
                </a:rPr>
                <a:t>d</a:t>
              </a:r>
              <a:r>
                <a:rPr lang="en-US" sz="1600" dirty="0">
                  <a:latin typeface="Aptos" panose="020B0004020202020204" pitchFamily="34" charset="0"/>
                  <a:sym typeface="Wingdings" panose="05000000000000000000" pitchFamily="2" charset="2"/>
                </a:rPr>
                <a:t> </a:t>
              </a:r>
              <a:endParaRPr lang="en-US" sz="1600" dirty="0">
                <a:latin typeface="Aptos" panose="020B000402020202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A41E7EA-5E7C-DAEC-D6CC-C73B994C834A}"/>
                </a:ext>
              </a:extLst>
            </p:cNvPr>
            <p:cNvGrpSpPr/>
            <p:nvPr/>
          </p:nvGrpSpPr>
          <p:grpSpPr>
            <a:xfrm>
              <a:off x="6508857" y="2274284"/>
              <a:ext cx="5063808" cy="894697"/>
              <a:chOff x="2104541" y="4219361"/>
              <a:chExt cx="5218149" cy="96592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C4AB4B7-EC26-E0F3-9527-C2DE3BF2BF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75247" y="4225156"/>
                <a:ext cx="1127502" cy="839501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7454173F-6FAA-32BE-8333-AA23D4223C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4541" y="4296888"/>
                <a:ext cx="304524" cy="839501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BC6BB0F-A5A7-FFD0-DC5C-8C9DC6EE6A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39331" y="4263253"/>
                <a:ext cx="838200" cy="85725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3F9707A-AE26-AADF-5129-D8E74444A9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07150" y="4219361"/>
                <a:ext cx="415540" cy="965925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3C85352F-98AB-2EDA-F8D1-1BCFC7EE52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1482" y="4272780"/>
                <a:ext cx="876300" cy="839501"/>
              </a:xfrm>
              <a:prstGeom prst="rect">
                <a:avLst/>
              </a:prstGeom>
              <a:solidFill>
                <a:schemeClr val="accent2"/>
              </a:solidFill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3B1E13A-A61A-A258-1E8F-9BA091D77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054" y="2184591"/>
              <a:ext cx="332758" cy="30879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919F87C-87B8-CEF6-BB00-CA0719D13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0873" y="2172060"/>
              <a:ext cx="332758" cy="30879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76B1CC9-09B3-5540-5702-60D843E7E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0757" y="2159530"/>
              <a:ext cx="332758" cy="308792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6DA74C66-03BC-E8AB-E4BD-0D808547B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424" y="59377"/>
            <a:ext cx="51276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1BAC4B-BB5F-802F-D8C7-3BAB835964EF}"/>
              </a:ext>
            </a:extLst>
          </p:cNvPr>
          <p:cNvSpPr txBox="1"/>
          <p:nvPr/>
        </p:nvSpPr>
        <p:spPr>
          <a:xfrm>
            <a:off x="10558558" y="324428"/>
            <a:ext cx="582675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i="1" dirty="0"/>
              <a:t>courtesy </a:t>
            </a:r>
            <a:r>
              <a:rPr lang="en-GB" sz="800" i="1" dirty="0" err="1"/>
              <a:t>J.deBoer</a:t>
            </a:r>
            <a:endParaRPr lang="en-GB" sz="800" dirty="0"/>
          </a:p>
          <a:p>
            <a:endParaRPr lang="en-US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525CCFC-B67E-3094-3EB4-7BEE58CFB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50938" y="6351009"/>
            <a:ext cx="2743200" cy="365125"/>
          </a:xfrm>
        </p:spPr>
        <p:txBody>
          <a:bodyPr/>
          <a:lstStyle/>
          <a:p>
            <a:fld id="{CC82D814-367B-1B40-984E-139EC0A35591}" type="slidenum">
              <a:rPr lang="en-US" smtClean="0"/>
              <a:t>5</a:t>
            </a:fld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16C4F-92E2-82FA-513F-0830C4240591}"/>
              </a:ext>
            </a:extLst>
          </p:cNvPr>
          <p:cNvSpPr/>
          <p:nvPr/>
        </p:nvSpPr>
        <p:spPr>
          <a:xfrm>
            <a:off x="7503459" y="585627"/>
            <a:ext cx="498249" cy="1808252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39A4B43-EE04-935A-9D18-86B13C7354F5}"/>
              </a:ext>
            </a:extLst>
          </p:cNvPr>
          <p:cNvSpPr/>
          <p:nvPr/>
        </p:nvSpPr>
        <p:spPr>
          <a:xfrm>
            <a:off x="7503458" y="2512304"/>
            <a:ext cx="869980" cy="1808252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1C858D-274F-F7E8-CAAF-9CA0DF55596C}"/>
              </a:ext>
            </a:extLst>
          </p:cNvPr>
          <p:cNvSpPr/>
          <p:nvPr/>
        </p:nvSpPr>
        <p:spPr>
          <a:xfrm>
            <a:off x="7503458" y="4464122"/>
            <a:ext cx="572031" cy="1808252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843898-3E1A-A347-8A35-9855568CF208}"/>
              </a:ext>
            </a:extLst>
          </p:cNvPr>
          <p:cNvSpPr txBox="1"/>
          <p:nvPr/>
        </p:nvSpPr>
        <p:spPr>
          <a:xfrm>
            <a:off x="5614309" y="6100581"/>
            <a:ext cx="1552449" cy="651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Not measured astrophysical region of interest </a:t>
            </a: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5E54F1FB-9D80-4D71-D653-A0D765CB98E4}"/>
              </a:ext>
            </a:extLst>
          </p:cNvPr>
          <p:cNvSpPr/>
          <p:nvPr/>
        </p:nvSpPr>
        <p:spPr>
          <a:xfrm rot="18738266">
            <a:off x="7075491" y="6250278"/>
            <a:ext cx="655839" cy="7683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263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CF68BC-350B-8A27-EB32-319873E57A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07" r="2748"/>
          <a:stretch>
            <a:fillRect/>
          </a:stretch>
        </p:blipFill>
        <p:spPr>
          <a:xfrm>
            <a:off x="5404203" y="1257266"/>
            <a:ext cx="6625633" cy="55082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AD62AF-5215-AEAD-7E98-0DE5BC193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76" y="92451"/>
            <a:ext cx="11794071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The </a:t>
            </a:r>
            <a:r>
              <a:rPr lang="en-US" baseline="30000" dirty="0">
                <a:solidFill>
                  <a:schemeClr val="accent2"/>
                </a:solidFill>
              </a:rPr>
              <a:t>10</a:t>
            </a:r>
            <a:r>
              <a:rPr lang="en-US" dirty="0">
                <a:solidFill>
                  <a:schemeClr val="accent2"/>
                </a:solidFill>
              </a:rPr>
              <a:t>B(</a:t>
            </a:r>
            <a:r>
              <a:rPr lang="en-US" dirty="0" err="1">
                <a:solidFill>
                  <a:schemeClr val="accent2"/>
                </a:solidFill>
                <a:latin typeface="Symbol" pitchFamily="2" charset="2"/>
              </a:rPr>
              <a:t>a,</a:t>
            </a:r>
            <a:r>
              <a:rPr lang="en-US" dirty="0" err="1">
                <a:solidFill>
                  <a:schemeClr val="accent2"/>
                </a:solidFill>
                <a:latin typeface="+mn-lt"/>
              </a:rPr>
              <a:t>n</a:t>
            </a:r>
            <a:r>
              <a:rPr lang="en-US" dirty="0">
                <a:solidFill>
                  <a:schemeClr val="accent2"/>
                </a:solidFill>
                <a:latin typeface="+mn-lt"/>
              </a:rPr>
              <a:t>)</a:t>
            </a:r>
            <a:r>
              <a:rPr lang="en-US" baseline="30000" dirty="0">
                <a:solidFill>
                  <a:schemeClr val="accent2"/>
                </a:solidFill>
                <a:latin typeface="+mn-lt"/>
              </a:rPr>
              <a:t>13</a:t>
            </a:r>
            <a:r>
              <a:rPr lang="en-US" dirty="0">
                <a:solidFill>
                  <a:schemeClr val="accent2"/>
                </a:solidFill>
                <a:latin typeface="+mn-lt"/>
              </a:rPr>
              <a:t>N </a:t>
            </a:r>
            <a:r>
              <a:rPr lang="en-US" dirty="0">
                <a:solidFill>
                  <a:schemeClr val="accent2"/>
                </a:solidFill>
              </a:rPr>
              <a:t>reaction and previous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048F4-426C-86FB-9594-B35D0C93A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77" y="1796807"/>
            <a:ext cx="5060207" cy="485074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r>
              <a:rPr lang="en-US" baseline="30000" dirty="0">
                <a:solidFill>
                  <a:schemeClr val="accent2"/>
                </a:solidFill>
              </a:rPr>
              <a:t>10</a:t>
            </a:r>
            <a:r>
              <a:rPr lang="en-US" dirty="0">
                <a:solidFill>
                  <a:schemeClr val="accent2"/>
                </a:solidFill>
              </a:rPr>
              <a:t>B(</a:t>
            </a:r>
            <a:r>
              <a:rPr lang="en-US" dirty="0" err="1">
                <a:solidFill>
                  <a:schemeClr val="accent2"/>
                </a:solidFill>
                <a:latin typeface="Symbol" pitchFamily="2" charset="2"/>
              </a:rPr>
              <a:t>a</a:t>
            </a:r>
            <a:r>
              <a:rPr lang="en-US" dirty="0" err="1">
                <a:solidFill>
                  <a:schemeClr val="accent2"/>
                </a:solidFill>
              </a:rPr>
              <a:t>,n</a:t>
            </a:r>
            <a:r>
              <a:rPr lang="en-US" dirty="0">
                <a:solidFill>
                  <a:schemeClr val="accent2"/>
                </a:solidFill>
              </a:rPr>
              <a:t>)</a:t>
            </a:r>
            <a:r>
              <a:rPr lang="en-US" baseline="30000" dirty="0">
                <a:solidFill>
                  <a:schemeClr val="accent2"/>
                </a:solidFill>
              </a:rPr>
              <a:t>13</a:t>
            </a:r>
            <a:r>
              <a:rPr lang="en-US" dirty="0">
                <a:solidFill>
                  <a:schemeClr val="accent2"/>
                </a:solidFill>
              </a:rPr>
              <a:t>N  </a:t>
            </a:r>
            <a:r>
              <a:rPr lang="en-US" dirty="0"/>
              <a:t>[Q = 1.054 MeV]</a:t>
            </a:r>
          </a:p>
          <a:p>
            <a:pPr lvl="1"/>
            <a:r>
              <a:rPr lang="en-US" dirty="0"/>
              <a:t>Lowest literature measurement is </a:t>
            </a:r>
            <a:r>
              <a:rPr lang="en-US" i="1" dirty="0" err="1"/>
              <a:t>E</a:t>
            </a:r>
            <a:r>
              <a:rPr lang="en-US" baseline="-25000" dirty="0" err="1">
                <a:latin typeface="Symbol" pitchFamily="2" charset="2"/>
              </a:rPr>
              <a:t>a</a:t>
            </a:r>
            <a:r>
              <a:rPr lang="en-US" dirty="0">
                <a:latin typeface="Symbol" pitchFamily="2" charset="2"/>
              </a:rPr>
              <a:t> ≃ </a:t>
            </a:r>
            <a:r>
              <a:rPr lang="en-US" dirty="0"/>
              <a:t>575 keV                           </a:t>
            </a:r>
            <a:r>
              <a:rPr lang="en-US" sz="1300" dirty="0"/>
              <a:t>[</a:t>
            </a:r>
            <a:r>
              <a:rPr lang="en-GB" sz="1300" dirty="0"/>
              <a:t>Q. Liu </a:t>
            </a:r>
            <a:r>
              <a:rPr lang="en-GB" sz="1300" i="1" dirty="0"/>
              <a:t>et al.</a:t>
            </a:r>
            <a:r>
              <a:rPr lang="en-GB" sz="1300" dirty="0"/>
              <a:t>, Phys. Rev. C </a:t>
            </a:r>
            <a:r>
              <a:rPr lang="en-GB" sz="1300" b="1" dirty="0"/>
              <a:t>101</a:t>
            </a:r>
            <a:r>
              <a:rPr lang="en-GB" sz="1300" dirty="0"/>
              <a:t>, 025808 (2020).</a:t>
            </a:r>
            <a:r>
              <a:rPr lang="en-US" sz="1300" dirty="0"/>
              <a:t>]</a:t>
            </a:r>
          </a:p>
          <a:p>
            <a:pPr lvl="2"/>
            <a:endParaRPr lang="en-US" dirty="0"/>
          </a:p>
          <a:p>
            <a:r>
              <a:rPr lang="en-US" dirty="0">
                <a:solidFill>
                  <a:schemeClr val="accent2"/>
                </a:solidFill>
              </a:rPr>
              <a:t>Potential enhancements at </a:t>
            </a:r>
            <a:r>
              <a:rPr lang="en-US" i="1" dirty="0" err="1">
                <a:solidFill>
                  <a:schemeClr val="accent2"/>
                </a:solidFill>
              </a:rPr>
              <a:t>E</a:t>
            </a:r>
            <a:r>
              <a:rPr lang="en-US" baseline="-25000" dirty="0" err="1">
                <a:solidFill>
                  <a:schemeClr val="accent2"/>
                </a:solidFill>
                <a:latin typeface="Symbol" pitchFamily="2" charset="2"/>
              </a:rPr>
              <a:t>a</a:t>
            </a:r>
            <a:r>
              <a:rPr lang="en-US" dirty="0">
                <a:solidFill>
                  <a:schemeClr val="accent2"/>
                </a:solidFill>
              </a:rPr>
              <a:t>&lt; 575 keV </a:t>
            </a:r>
            <a:r>
              <a:rPr lang="en-US" dirty="0"/>
              <a:t>may be present but </a:t>
            </a:r>
            <a:r>
              <a:rPr lang="en-US" dirty="0">
                <a:solidFill>
                  <a:schemeClr val="accent2"/>
                </a:solidFill>
              </a:rPr>
              <a:t>must be measured for all channels </a:t>
            </a:r>
          </a:p>
          <a:p>
            <a:pPr lvl="1"/>
            <a:endParaRPr lang="en-US" dirty="0">
              <a:solidFill>
                <a:schemeClr val="accent2"/>
              </a:solidFill>
            </a:endParaRPr>
          </a:p>
          <a:p>
            <a:pPr lvl="1"/>
            <a:endParaRPr lang="en-US" dirty="0">
              <a:solidFill>
                <a:schemeClr val="accent2"/>
              </a:solidFill>
            </a:endParaRPr>
          </a:p>
          <a:p>
            <a:pPr lvl="1"/>
            <a:endParaRPr lang="en-US" dirty="0">
              <a:solidFill>
                <a:schemeClr val="accent2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C2C00D-867F-3963-ECB4-2BE346AD4F0E}"/>
              </a:ext>
            </a:extLst>
          </p:cNvPr>
          <p:cNvSpPr txBox="1"/>
          <p:nvPr/>
        </p:nvSpPr>
        <p:spPr>
          <a:xfrm>
            <a:off x="8937320" y="5655501"/>
            <a:ext cx="30925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>
                <a:latin typeface="Aptos" panose="020B0004020202020204" pitchFamily="34" charset="0"/>
              </a:rPr>
              <a:t>Wiescher</a:t>
            </a:r>
            <a:r>
              <a:rPr lang="en-US" sz="1050" dirty="0">
                <a:latin typeface="Aptos" panose="020B0004020202020204" pitchFamily="34" charset="0"/>
              </a:rPr>
              <a:t> et al. Rev. Mod. Phys. 97 (2025) 025003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6DC87-7DD8-6D7A-18FA-9CC1973B0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D814-367B-1B40-984E-139EC0A3559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169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F5F19-BD29-74F8-DF4A-F5AE829FF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99EEFB4-99D2-7765-F1A2-E4444B862BB6}"/>
              </a:ext>
            </a:extLst>
          </p:cNvPr>
          <p:cNvSpPr txBox="1"/>
          <p:nvPr/>
        </p:nvSpPr>
        <p:spPr>
          <a:xfrm>
            <a:off x="443274" y="193443"/>
            <a:ext cx="3645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accent2"/>
                </a:solidFill>
                <a:latin typeface="Aptos" panose="020B0004020202020204" pitchFamily="34" charset="0"/>
              </a:rPr>
              <a:t>The LUNA Facility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7254355-4B36-90B9-5A2F-8A5369033284}"/>
              </a:ext>
            </a:extLst>
          </p:cNvPr>
          <p:cNvGrpSpPr/>
          <p:nvPr/>
        </p:nvGrpSpPr>
        <p:grpSpPr>
          <a:xfrm>
            <a:off x="5688140" y="2198751"/>
            <a:ext cx="5404785" cy="4462996"/>
            <a:chOff x="5648948" y="1537358"/>
            <a:chExt cx="5438638" cy="4876415"/>
          </a:xfrm>
        </p:grpSpPr>
        <p:pic>
          <p:nvPicPr>
            <p:cNvPr id="12" name="Immagine 4">
              <a:extLst>
                <a:ext uri="{FF2B5EF4-FFF2-40B4-BE49-F238E27FC236}">
                  <a16:creationId xmlns:a16="http://schemas.microsoft.com/office/drawing/2014/main" id="{D05BAA01-53F1-9957-3176-0A8324AED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/>
              <a:alphaModFix/>
            </a:blip>
            <a:srcRect l="-605" t="15" r="605" b="6458"/>
            <a:stretch/>
          </p:blipFill>
          <p:spPr>
            <a:xfrm>
              <a:off x="5909935" y="1537358"/>
              <a:ext cx="5177651" cy="48764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Connettore diritto 5">
              <a:extLst>
                <a:ext uri="{FF2B5EF4-FFF2-40B4-BE49-F238E27FC236}">
                  <a16:creationId xmlns:a16="http://schemas.microsoft.com/office/drawing/2014/main" id="{0662060B-1D67-DFE1-32C6-9BD5C5CFB170}"/>
                </a:ext>
              </a:extLst>
            </p:cNvPr>
            <p:cNvSpPr/>
            <p:nvPr/>
          </p:nvSpPr>
          <p:spPr>
            <a:xfrm flipH="1">
              <a:off x="7383581" y="1950777"/>
              <a:ext cx="14331" cy="2508933"/>
            </a:xfrm>
            <a:prstGeom prst="line">
              <a:avLst/>
            </a:prstGeom>
            <a:noFill/>
            <a:ln w="36720">
              <a:solidFill>
                <a:srgbClr val="FF0000"/>
              </a:solidFill>
              <a:prstDash val="solid"/>
              <a:headEnd type="arrow"/>
              <a:tailEnd type="arrow"/>
            </a:ln>
          </p:spPr>
          <p:txBody>
            <a:bodyPr wrap="none" lIns="108000" tIns="63000" rIns="108000" bIns="63000" anchor="ctr" anchorCtr="0" compatLnSpc="0"/>
            <a:lstStyle/>
            <a:p>
              <a:pPr hangingPunct="0"/>
              <a:endParaRPr lang="it-IT" sz="2400"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14" name="CasellaDiTesto 6">
              <a:extLst>
                <a:ext uri="{FF2B5EF4-FFF2-40B4-BE49-F238E27FC236}">
                  <a16:creationId xmlns:a16="http://schemas.microsoft.com/office/drawing/2014/main" id="{1224D53F-234F-0709-E86D-C60A83961DD9}"/>
                </a:ext>
              </a:extLst>
            </p:cNvPr>
            <p:cNvSpPr txBox="1"/>
            <p:nvPr/>
          </p:nvSpPr>
          <p:spPr>
            <a:xfrm>
              <a:off x="5648948" y="2579743"/>
              <a:ext cx="1999828" cy="92025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 anchorCtr="0" compatLnSpc="0">
              <a:spAutoFit/>
            </a:bodyPr>
            <a:lstStyle/>
            <a:p>
              <a:pPr algn="ctr" hangingPunct="0"/>
              <a:r>
                <a:rPr lang="it-IT" sz="2400" b="1" dirty="0">
                  <a:solidFill>
                    <a:srgbClr val="FF0000"/>
                  </a:solidFill>
                  <a:latin typeface="Aptos" panose="020B0004020202020204" pitchFamily="34" charset="0"/>
                  <a:ea typeface="Arial" pitchFamily="34"/>
                  <a:cs typeface="Arial" pitchFamily="34"/>
                </a:rPr>
                <a:t>~ </a:t>
              </a:r>
              <a:r>
                <a:rPr lang="it-IT" sz="2400" b="1" dirty="0">
                  <a:solidFill>
                    <a:srgbClr val="FF0000"/>
                  </a:solidFill>
                  <a:latin typeface="Aptos" panose="020B0004020202020204" pitchFamily="34" charset="0"/>
                  <a:ea typeface="Droid Sans Fallback" pitchFamily="2"/>
                  <a:cs typeface="FreeSans" pitchFamily="2"/>
                </a:rPr>
                <a:t>1400 m</a:t>
              </a:r>
            </a:p>
            <a:p>
              <a:pPr algn="ctr" hangingPunct="0"/>
              <a:r>
                <a:rPr lang="it-IT" sz="2400" b="1" dirty="0">
                  <a:solidFill>
                    <a:srgbClr val="FF0000"/>
                  </a:solidFill>
                  <a:latin typeface="Aptos" panose="020B0004020202020204" pitchFamily="34" charset="0"/>
                  <a:ea typeface="Droid Sans Fallback" pitchFamily="2"/>
                  <a:cs typeface="FreeSans" pitchFamily="2"/>
                </a:rPr>
                <a:t>(3800 </a:t>
              </a:r>
              <a:r>
                <a:rPr lang="it-IT" sz="2400" b="1" dirty="0" err="1">
                  <a:solidFill>
                    <a:srgbClr val="FF0000"/>
                  </a:solidFill>
                  <a:latin typeface="Aptos" panose="020B0004020202020204" pitchFamily="34" charset="0"/>
                  <a:ea typeface="Droid Sans Fallback" pitchFamily="2"/>
                  <a:cs typeface="FreeSans" pitchFamily="2"/>
                </a:rPr>
                <a:t>m.w.e</a:t>
              </a:r>
              <a:r>
                <a:rPr lang="it-IT" sz="2400" b="1" dirty="0">
                  <a:solidFill>
                    <a:srgbClr val="FF0000"/>
                  </a:solidFill>
                  <a:latin typeface="Aptos" panose="020B0004020202020204" pitchFamily="34" charset="0"/>
                  <a:ea typeface="Droid Sans Fallback" pitchFamily="2"/>
                  <a:cs typeface="FreeSans" pitchFamily="2"/>
                </a:rPr>
                <a:t>.)</a:t>
              </a:r>
            </a:p>
          </p:txBody>
        </p:sp>
        <p:sp>
          <p:nvSpPr>
            <p:cNvPr id="22" name="Figura a mano libera: forma 7">
              <a:extLst>
                <a:ext uri="{FF2B5EF4-FFF2-40B4-BE49-F238E27FC236}">
                  <a16:creationId xmlns:a16="http://schemas.microsoft.com/office/drawing/2014/main" id="{3E9B74C6-C42C-E635-E1C5-60A76E391330}"/>
                </a:ext>
              </a:extLst>
            </p:cNvPr>
            <p:cNvSpPr/>
            <p:nvPr/>
          </p:nvSpPr>
          <p:spPr>
            <a:xfrm>
              <a:off x="9303331" y="4615187"/>
              <a:ext cx="101520" cy="104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FF00"/>
            </a:solidFill>
            <a:ln w="9360" cap="sq">
              <a:solidFill>
                <a:srgbClr val="66FF33"/>
              </a:solidFill>
              <a:prstDash val="solid"/>
              <a:miter/>
            </a:ln>
          </p:spPr>
          <p:txBody>
            <a:bodyPr wrap="none" lIns="90000" tIns="46800" rIns="90000" bIns="46800" anchor="ctr" anchorCtr="0" compatLnSpc="0">
              <a:noAutofit/>
            </a:bodyPr>
            <a:lstStyle/>
            <a:p>
              <a:pPr hangingPunct="0"/>
              <a:endParaRPr lang="it-IT" sz="2400"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35" name="Figura a mano libera: forma 8">
              <a:extLst>
                <a:ext uri="{FF2B5EF4-FFF2-40B4-BE49-F238E27FC236}">
                  <a16:creationId xmlns:a16="http://schemas.microsoft.com/office/drawing/2014/main" id="{BFB9FEC1-65C5-7D9D-1141-D3D7B92178C7}"/>
                </a:ext>
              </a:extLst>
            </p:cNvPr>
            <p:cNvSpPr/>
            <p:nvPr/>
          </p:nvSpPr>
          <p:spPr>
            <a:xfrm>
              <a:off x="9074402" y="3568665"/>
              <a:ext cx="1256344" cy="9240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808080">
                <a:alpha val="50000"/>
              </a:srgbClr>
            </a:solidFill>
            <a:ln>
              <a:noFill/>
              <a:prstDash val="solid"/>
            </a:ln>
          </p:spPr>
          <p:txBody>
            <a:bodyPr wrap="none" lIns="90000" tIns="46800" rIns="90000" bIns="46800" anchor="t" anchorCtr="0" compatLnSpc="0">
              <a:spAutoFit/>
            </a:bodyPr>
            <a:lstStyle/>
            <a:p>
              <a:pPr algn="ctr"/>
              <a:r>
                <a:rPr lang="it-IT" sz="1600" b="1">
                  <a:solidFill>
                    <a:srgbClr val="00FF00"/>
                  </a:solidFill>
                  <a:latin typeface="Aptos" panose="020B0004020202020204" pitchFamily="34" charset="0"/>
                  <a:ea typeface="Droid Sans Fallback" pitchFamily="2"/>
                  <a:cs typeface="FreeSans" pitchFamily="2"/>
                </a:rPr>
                <a:t>LUNA 1</a:t>
              </a:r>
            </a:p>
            <a:p>
              <a:pPr algn="ctr"/>
              <a:r>
                <a:rPr lang="it-IT" sz="1600" b="1">
                  <a:solidFill>
                    <a:srgbClr val="00FF00"/>
                  </a:solidFill>
                  <a:latin typeface="Aptos" panose="020B0004020202020204" pitchFamily="34" charset="0"/>
                  <a:ea typeface="Droid Sans Fallback" pitchFamily="2"/>
                  <a:cs typeface="FreeSans" pitchFamily="2"/>
                </a:rPr>
                <a:t>50 kV</a:t>
              </a:r>
            </a:p>
            <a:p>
              <a:pPr algn="ctr"/>
              <a:r>
                <a:rPr lang="it-IT" sz="1600" b="1">
                  <a:solidFill>
                    <a:srgbClr val="00FF00"/>
                  </a:solidFill>
                  <a:latin typeface="Aptos" panose="020B0004020202020204" pitchFamily="34" charset="0"/>
                  <a:ea typeface="Droid Sans Fallback" pitchFamily="2"/>
                  <a:cs typeface="FreeSans" pitchFamily="2"/>
                </a:rPr>
                <a:t>(1991-2001)</a:t>
              </a:r>
            </a:p>
          </p:txBody>
        </p:sp>
        <p:sp>
          <p:nvSpPr>
            <p:cNvPr id="36" name="Figura a mano libera: forma 9">
              <a:extLst>
                <a:ext uri="{FF2B5EF4-FFF2-40B4-BE49-F238E27FC236}">
                  <a16:creationId xmlns:a16="http://schemas.microsoft.com/office/drawing/2014/main" id="{4DF51C9D-5643-A4ED-7A9F-3527BB177CA9}"/>
                </a:ext>
              </a:extLst>
            </p:cNvPr>
            <p:cNvSpPr/>
            <p:nvPr/>
          </p:nvSpPr>
          <p:spPr>
            <a:xfrm>
              <a:off x="8127431" y="4771094"/>
              <a:ext cx="171360" cy="1648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FF00"/>
            </a:solidFill>
            <a:ln w="9360" cap="sq">
              <a:solidFill>
                <a:srgbClr val="FF7F00"/>
              </a:solidFill>
              <a:prstDash val="solid"/>
              <a:miter/>
            </a:ln>
          </p:spPr>
          <p:txBody>
            <a:bodyPr wrap="none" lIns="90000" tIns="46800" rIns="90000" bIns="46800" anchor="ctr" anchorCtr="0" compatLnSpc="0">
              <a:noAutofit/>
            </a:bodyPr>
            <a:lstStyle/>
            <a:p>
              <a:pPr hangingPunct="0"/>
              <a:endParaRPr lang="it-IT" sz="2400">
                <a:latin typeface="Liberation Sans" pitchFamily="18"/>
                <a:ea typeface="Droid Sans Fallback" pitchFamily="2"/>
                <a:cs typeface="FreeSans" pitchFamily="2"/>
              </a:endParaRPr>
            </a:p>
          </p:txBody>
        </p:sp>
        <p:sp>
          <p:nvSpPr>
            <p:cNvPr id="37" name="Figura a mano libera: forma 10">
              <a:extLst>
                <a:ext uri="{FF2B5EF4-FFF2-40B4-BE49-F238E27FC236}">
                  <a16:creationId xmlns:a16="http://schemas.microsoft.com/office/drawing/2014/main" id="{E41F0FAC-D102-F71E-22B8-490C422B0E45}"/>
                </a:ext>
              </a:extLst>
            </p:cNvPr>
            <p:cNvSpPr/>
            <p:nvPr/>
          </p:nvSpPr>
          <p:spPr>
            <a:xfrm>
              <a:off x="6475080" y="4595951"/>
              <a:ext cx="1676898" cy="9240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808080">
                <a:alpha val="50000"/>
              </a:srgbClr>
            </a:solidFill>
            <a:ln>
              <a:noFill/>
              <a:prstDash val="solid"/>
            </a:ln>
          </p:spPr>
          <p:txBody>
            <a:bodyPr wrap="none" lIns="90000" tIns="46800" rIns="90000" bIns="46800" anchor="t" anchorCtr="0" compatLnSpc="0">
              <a:spAutoFit/>
            </a:bodyPr>
            <a:lstStyle/>
            <a:p>
              <a:pPr algn="ctr"/>
              <a:r>
                <a:rPr lang="it-IT" sz="1600" b="1">
                  <a:solidFill>
                    <a:srgbClr val="FFFF00"/>
                  </a:solidFill>
                  <a:latin typeface="Aptos" panose="020B0004020202020204" pitchFamily="34" charset="0"/>
                  <a:ea typeface="Droid Sans Fallback" pitchFamily="2"/>
                  <a:cs typeface="FreeSans" pitchFamily="2"/>
                </a:rPr>
                <a:t>LUNA 2</a:t>
              </a:r>
            </a:p>
            <a:p>
              <a:pPr algn="ctr"/>
              <a:r>
                <a:rPr lang="it-IT" sz="1600" b="1">
                  <a:solidFill>
                    <a:srgbClr val="FFFF00"/>
                  </a:solidFill>
                  <a:latin typeface="Aptos" panose="020B0004020202020204" pitchFamily="34" charset="0"/>
                  <a:ea typeface="Droid Sans Fallback" pitchFamily="2"/>
                  <a:cs typeface="FreeSans" pitchFamily="2"/>
                </a:rPr>
                <a:t>400 kV</a:t>
              </a:r>
            </a:p>
            <a:p>
              <a:pPr algn="ctr"/>
              <a:r>
                <a:rPr lang="it-IT" sz="1600" b="1">
                  <a:solidFill>
                    <a:srgbClr val="FFFF00"/>
                  </a:solidFill>
                  <a:latin typeface="Aptos" panose="020B0004020202020204" pitchFamily="34" charset="0"/>
                  <a:ea typeface="Droid Sans Fallback" pitchFamily="2"/>
                  <a:cs typeface="FreeSans" pitchFamily="2"/>
                </a:rPr>
                <a:t>(2000 → </a:t>
              </a:r>
              <a:r>
                <a:rPr lang="it-IT" sz="1600" b="1" err="1">
                  <a:solidFill>
                    <a:srgbClr val="FFFF00"/>
                  </a:solidFill>
                  <a:latin typeface="Aptos" panose="020B0004020202020204" pitchFamily="34" charset="0"/>
                  <a:ea typeface="Droid Sans Fallback" pitchFamily="2"/>
                  <a:cs typeface="FreeSans" pitchFamily="2"/>
                </a:rPr>
                <a:t>present</a:t>
              </a:r>
              <a:r>
                <a:rPr lang="it-IT" sz="1600" b="1">
                  <a:solidFill>
                    <a:srgbClr val="FFFF00"/>
                  </a:solidFill>
                  <a:latin typeface="Aptos" panose="020B0004020202020204" pitchFamily="34" charset="0"/>
                  <a:ea typeface="Droid Sans Fallback" pitchFamily="2"/>
                  <a:cs typeface="FreeSans" pitchFamily="2"/>
                </a:rPr>
                <a:t>)</a:t>
              </a:r>
            </a:p>
          </p:txBody>
        </p:sp>
        <p:sp>
          <p:nvSpPr>
            <p:cNvPr id="38" name="CustomShape 8">
              <a:extLst>
                <a:ext uri="{FF2B5EF4-FFF2-40B4-BE49-F238E27FC236}">
                  <a16:creationId xmlns:a16="http://schemas.microsoft.com/office/drawing/2014/main" id="{0BC994EC-70B9-F4F6-60CE-C3C09400DE6E}"/>
                </a:ext>
              </a:extLst>
            </p:cNvPr>
            <p:cNvSpPr/>
            <p:nvPr/>
          </p:nvSpPr>
          <p:spPr>
            <a:xfrm>
              <a:off x="9480086" y="4856774"/>
              <a:ext cx="457200" cy="365760"/>
            </a:xfrm>
            <a:prstGeom prst="ellipse">
              <a:avLst/>
            </a:prstGeom>
            <a:noFill/>
            <a:ln w="38160">
              <a:solidFill>
                <a:srgbClr val="FF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US" sz="1351"/>
            </a:p>
          </p:txBody>
        </p:sp>
        <p:sp>
          <p:nvSpPr>
            <p:cNvPr id="39" name="CustomShape 13">
              <a:extLst>
                <a:ext uri="{FF2B5EF4-FFF2-40B4-BE49-F238E27FC236}">
                  <a16:creationId xmlns:a16="http://schemas.microsoft.com/office/drawing/2014/main" id="{624AFED2-F71C-C283-61D0-06C95A249E43}"/>
                </a:ext>
              </a:extLst>
            </p:cNvPr>
            <p:cNvSpPr/>
            <p:nvPr/>
          </p:nvSpPr>
          <p:spPr>
            <a:xfrm>
              <a:off x="8824541" y="5250141"/>
              <a:ext cx="1756066" cy="641328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7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6800" rIns="90000" bIns="468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it-IT" sz="1600" b="1" spc="-1">
                  <a:solidFill>
                    <a:srgbClr val="FF0000"/>
                  </a:solidFill>
                  <a:latin typeface="Aptos" panose="020B0004020202020204" pitchFamily="34" charset="0"/>
                </a:rPr>
                <a:t>LUNA MV</a:t>
              </a:r>
            </a:p>
            <a:p>
              <a:pPr algn="ctr">
                <a:lnSpc>
                  <a:spcPct val="100000"/>
                </a:lnSpc>
              </a:pPr>
              <a:r>
                <a:rPr lang="it-IT" sz="1600" b="1" spc="-1">
                  <a:solidFill>
                    <a:srgbClr val="FF0000"/>
                  </a:solidFill>
                  <a:latin typeface="Aptos" panose="020B0004020202020204" pitchFamily="34" charset="0"/>
                </a:rPr>
                <a:t>(2023 </a:t>
              </a:r>
              <a:r>
                <a:rPr lang="it-IT" sz="1600" b="1" spc="-1">
                  <a:solidFill>
                    <a:srgbClr val="FF0000"/>
                  </a:solidFill>
                  <a:latin typeface="Aptos" panose="020B0004020202020204" pitchFamily="34" charset="0"/>
                  <a:sym typeface="Wingdings" pitchFamily="2" charset="2"/>
                </a:rPr>
                <a:t></a:t>
              </a:r>
              <a:r>
                <a:rPr lang="it-IT" sz="1600" b="1" spc="-1">
                  <a:solidFill>
                    <a:srgbClr val="FF0000"/>
                  </a:solidFill>
                  <a:latin typeface="Aptos" panose="020B0004020202020204" pitchFamily="34" charset="0"/>
                </a:rPr>
                <a:t> </a:t>
              </a:r>
              <a:r>
                <a:rPr lang="it-IT" sz="1600" b="1" spc="-1" err="1">
                  <a:solidFill>
                    <a:srgbClr val="FF0000"/>
                  </a:solidFill>
                  <a:latin typeface="Aptos" panose="020B0004020202020204" pitchFamily="34" charset="0"/>
                </a:rPr>
                <a:t>present</a:t>
              </a:r>
              <a:r>
                <a:rPr lang="it-IT" sz="1600" b="1" spc="-1">
                  <a:solidFill>
                    <a:srgbClr val="FF0000"/>
                  </a:solidFill>
                  <a:latin typeface="Aptos" panose="020B0004020202020204" pitchFamily="34" charset="0"/>
                </a:rPr>
                <a:t>)</a:t>
              </a:r>
              <a:endParaRPr lang="en-US" sz="1600" spc="-1">
                <a:latin typeface="Aptos" panose="020B0004020202020204" pitchFamily="34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7F2C69C5-B6E8-5FBA-A1ED-3C47804AD7C6}"/>
              </a:ext>
            </a:extLst>
          </p:cNvPr>
          <p:cNvSpPr txBox="1"/>
          <p:nvPr/>
        </p:nvSpPr>
        <p:spPr>
          <a:xfrm>
            <a:off x="5515757" y="1387756"/>
            <a:ext cx="6435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>
                <a:solidFill>
                  <a:schemeClr val="accent2"/>
                </a:solidFill>
                <a:latin typeface="Aptos" panose="020B0004020202020204" pitchFamily="34" charset="0"/>
              </a:rPr>
              <a:t>LUNA</a:t>
            </a:r>
            <a:r>
              <a:rPr lang="en-US" sz="2000">
                <a:solidFill>
                  <a:schemeClr val="accent2"/>
                </a:solidFill>
                <a:latin typeface="Aptos" panose="020B0004020202020204" pitchFamily="34" charset="0"/>
              </a:rPr>
              <a:t>:</a:t>
            </a:r>
            <a:r>
              <a:rPr lang="en-US" sz="2000">
                <a:solidFill>
                  <a:srgbClr val="8A0F00"/>
                </a:solidFill>
                <a:latin typeface="Aptos" panose="020B0004020202020204" pitchFamily="34" charset="0"/>
              </a:rPr>
              <a:t> </a:t>
            </a:r>
            <a:r>
              <a:rPr lang="en-US" sz="2000">
                <a:solidFill>
                  <a:schemeClr val="accent2"/>
                </a:solidFill>
                <a:latin typeface="Aptos" panose="020B0004020202020204" pitchFamily="34" charset="0"/>
              </a:rPr>
              <a:t>L</a:t>
            </a:r>
            <a:r>
              <a:rPr lang="en-US" sz="2000">
                <a:latin typeface="Aptos" panose="020B0004020202020204" pitchFamily="34" charset="0"/>
              </a:rPr>
              <a:t>aboratory for </a:t>
            </a:r>
            <a:r>
              <a:rPr lang="en-US" sz="2000">
                <a:solidFill>
                  <a:schemeClr val="accent2"/>
                </a:solidFill>
                <a:latin typeface="Aptos" panose="020B0004020202020204" pitchFamily="34" charset="0"/>
              </a:rPr>
              <a:t>U</a:t>
            </a:r>
            <a:r>
              <a:rPr lang="en-US" sz="2000">
                <a:latin typeface="Aptos" panose="020B0004020202020204" pitchFamily="34" charset="0"/>
              </a:rPr>
              <a:t>nderground</a:t>
            </a:r>
            <a:r>
              <a:rPr lang="en-US" sz="2000">
                <a:solidFill>
                  <a:srgbClr val="8A0F00"/>
                </a:solidFill>
                <a:latin typeface="Aptos" panose="020B0004020202020204" pitchFamily="34" charset="0"/>
              </a:rPr>
              <a:t> </a:t>
            </a:r>
            <a:r>
              <a:rPr lang="en-US" sz="2000">
                <a:solidFill>
                  <a:schemeClr val="accent2"/>
                </a:solidFill>
                <a:latin typeface="Aptos" panose="020B0004020202020204" pitchFamily="34" charset="0"/>
              </a:rPr>
              <a:t>N</a:t>
            </a:r>
            <a:r>
              <a:rPr lang="en-US" sz="2000">
                <a:latin typeface="Aptos" panose="020B0004020202020204" pitchFamily="34" charset="0"/>
              </a:rPr>
              <a:t>uclear</a:t>
            </a:r>
            <a:r>
              <a:rPr lang="en-US" sz="2000">
                <a:solidFill>
                  <a:srgbClr val="8A0F00"/>
                </a:solidFill>
                <a:latin typeface="Aptos" panose="020B0004020202020204" pitchFamily="34" charset="0"/>
              </a:rPr>
              <a:t> </a:t>
            </a:r>
            <a:r>
              <a:rPr lang="en-US" sz="2000">
                <a:solidFill>
                  <a:schemeClr val="accent2"/>
                </a:solidFill>
                <a:latin typeface="Aptos" panose="020B0004020202020204" pitchFamily="34" charset="0"/>
              </a:rPr>
              <a:t>A</a:t>
            </a:r>
            <a:r>
              <a:rPr lang="en-US" sz="2000">
                <a:latin typeface="Aptos" panose="020B0004020202020204" pitchFamily="34" charset="0"/>
              </a:rPr>
              <a:t>strophysics</a:t>
            </a:r>
          </a:p>
          <a:p>
            <a:pPr algn="ctr"/>
            <a:r>
              <a:rPr lang="en-US" sz="2000">
                <a:latin typeface="Aptos" panose="020B0004020202020204" pitchFamily="34" charset="0"/>
              </a:rPr>
              <a:t>at </a:t>
            </a:r>
            <a:r>
              <a:rPr lang="en-US" sz="2000" err="1">
                <a:latin typeface="Aptos" panose="020B0004020202020204" pitchFamily="34" charset="0"/>
              </a:rPr>
              <a:t>Laboratori</a:t>
            </a:r>
            <a:r>
              <a:rPr lang="en-US" sz="2000">
                <a:latin typeface="Aptos" panose="020B0004020202020204" pitchFamily="34" charset="0"/>
              </a:rPr>
              <a:t> </a:t>
            </a:r>
            <a:r>
              <a:rPr lang="en-US" sz="2000" err="1">
                <a:latin typeface="Aptos" panose="020B0004020202020204" pitchFamily="34" charset="0"/>
              </a:rPr>
              <a:t>Nazionali</a:t>
            </a:r>
            <a:r>
              <a:rPr lang="en-US" sz="2000">
                <a:latin typeface="Aptos" panose="020B0004020202020204" pitchFamily="34" charset="0"/>
              </a:rPr>
              <a:t> del Gran Sasso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056257F-944C-2AF8-0EA5-17BDC92ED311}"/>
              </a:ext>
            </a:extLst>
          </p:cNvPr>
          <p:cNvSpPr txBox="1"/>
          <p:nvPr/>
        </p:nvSpPr>
        <p:spPr>
          <a:xfrm>
            <a:off x="443274" y="1352317"/>
            <a:ext cx="46496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91" indent="-342891"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 marL="342891" indent="-342891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ptos" panose="020B0004020202020204" pitchFamily="34" charset="0"/>
              </a:rPr>
              <a:t>ultra-low background @LUNA</a:t>
            </a:r>
          </a:p>
        </p:txBody>
      </p:sp>
      <p:pic>
        <p:nvPicPr>
          <p:cNvPr id="44" name="Immagine 4">
            <a:extLst>
              <a:ext uri="{FF2B5EF4-FFF2-40B4-BE49-F238E27FC236}">
                <a16:creationId xmlns:a16="http://schemas.microsoft.com/office/drawing/2014/main" id="{52D13B5D-6822-0BC1-4977-AD126B85D87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66848" y="3058147"/>
            <a:ext cx="3361899" cy="35438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CC25884-BC9A-72F0-2605-88BBD6C1EC8C}"/>
              </a:ext>
            </a:extLst>
          </p:cNvPr>
          <p:cNvCxnSpPr>
            <a:cxnSpLocks/>
          </p:cNvCxnSpPr>
          <p:nvPr/>
        </p:nvCxnSpPr>
        <p:spPr>
          <a:xfrm flipV="1">
            <a:off x="2768093" y="2198751"/>
            <a:ext cx="3213035" cy="24207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FE0E670-2513-C1B9-D405-714F7640FA20}"/>
              </a:ext>
            </a:extLst>
          </p:cNvPr>
          <p:cNvCxnSpPr>
            <a:cxnSpLocks/>
          </p:cNvCxnSpPr>
          <p:nvPr/>
        </p:nvCxnSpPr>
        <p:spPr>
          <a:xfrm>
            <a:off x="2768093" y="4619490"/>
            <a:ext cx="3213035" cy="20422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logo_v5nd.jpg">
            <a:extLst>
              <a:ext uri="{FF2B5EF4-FFF2-40B4-BE49-F238E27FC236}">
                <a16:creationId xmlns:a16="http://schemas.microsoft.com/office/drawing/2014/main" id="{4B4954C7-04C5-AE15-8610-C0A4789A00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37" y="79763"/>
            <a:ext cx="1291564" cy="116921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9E89BC-1BC6-BE4B-602B-96ABBEDB4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03019" y="6352680"/>
            <a:ext cx="2743200" cy="365125"/>
          </a:xfrm>
        </p:spPr>
        <p:txBody>
          <a:bodyPr/>
          <a:lstStyle/>
          <a:p>
            <a:fld id="{CC82D814-367B-1B40-984E-139EC0A35591}" type="slidenum">
              <a:rPr lang="en-US" smtClean="0"/>
              <a:t>7</a:t>
            </a:fld>
            <a:endParaRPr lang="en-US" dirty="0"/>
          </a:p>
        </p:txBody>
      </p:sp>
      <p:sp>
        <p:nvSpPr>
          <p:cNvPr id="9" name="CasellaDiTesto 13">
            <a:extLst>
              <a:ext uri="{FF2B5EF4-FFF2-40B4-BE49-F238E27FC236}">
                <a16:creationId xmlns:a16="http://schemas.microsoft.com/office/drawing/2014/main" id="{6425EBDE-BAAA-4375-3F7D-33FE3B6DE1AE}"/>
              </a:ext>
            </a:extLst>
          </p:cNvPr>
          <p:cNvSpPr txBox="1"/>
          <p:nvPr/>
        </p:nvSpPr>
        <p:spPr>
          <a:xfrm>
            <a:off x="7923929" y="2552920"/>
            <a:ext cx="4021213" cy="716819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prstDash val="solid"/>
          </a:ln>
          <a:effectLst>
            <a:outerShdw dist="76200" dir="2700000" algn="tl">
              <a:srgbClr val="808080"/>
            </a:outerShdw>
          </a:effectLst>
        </p:spPr>
        <p:txBody>
          <a:bodyPr wrap="square" lIns="90000" tIns="45000" rIns="90000" bIns="45000" anchorCtr="0" compatLnSpc="0">
            <a:spAutoFit/>
          </a:bodyPr>
          <a:lstStyle/>
          <a:p>
            <a:pPr hangingPunct="0"/>
            <a:r>
              <a:rPr lang="it-IT" sz="2000" dirty="0" err="1">
                <a:latin typeface="Aptos" panose="020B0004020202020204" pitchFamily="34" charset="0"/>
                <a:ea typeface="Droid Sans Fallback" pitchFamily="2"/>
                <a:cs typeface="FreeSans" pitchFamily="2"/>
              </a:rPr>
              <a:t>Cosmic</a:t>
            </a:r>
            <a:r>
              <a:rPr lang="it-IT" sz="2000" dirty="0">
                <a:latin typeface="Aptos" panose="020B0004020202020204" pitchFamily="34" charset="0"/>
                <a:ea typeface="Droid Sans Fallback" pitchFamily="2"/>
                <a:cs typeface="FreeSans" pitchFamily="2"/>
              </a:rPr>
              <a:t> ray </a:t>
            </a:r>
            <a:r>
              <a:rPr lang="it-IT" sz="2000" dirty="0" err="1">
                <a:latin typeface="Aptos" panose="020B0004020202020204" pitchFamily="34" charset="0"/>
                <a:ea typeface="Droid Sans Fallback" pitchFamily="2"/>
                <a:cs typeface="FreeSans" pitchFamily="2"/>
              </a:rPr>
              <a:t>attenuation</a:t>
            </a:r>
            <a:r>
              <a:rPr lang="it-IT" sz="2000" dirty="0">
                <a:latin typeface="Aptos" panose="020B0004020202020204" pitchFamily="34" charset="0"/>
                <a:ea typeface="Droid Sans Fallback" pitchFamily="2"/>
                <a:cs typeface="FreeSans" pitchFamily="2"/>
              </a:rPr>
              <a:t>: 	</a:t>
            </a:r>
            <a:r>
              <a:rPr lang="it-IT" sz="2000" dirty="0" err="1">
                <a:latin typeface="Aptos" panose="020B0004020202020204" pitchFamily="34" charset="0"/>
                <a:ea typeface="Liberation Sans" pitchFamily="34"/>
                <a:cs typeface="Liberation Sans" pitchFamily="34"/>
              </a:rPr>
              <a:t>μ</a:t>
            </a:r>
            <a:r>
              <a:rPr lang="it-IT" sz="2000" dirty="0">
                <a:latin typeface="Aptos" panose="020B0004020202020204" pitchFamily="34" charset="0"/>
                <a:ea typeface="Droid Sans Fallback" pitchFamily="2"/>
                <a:cs typeface="FreeSans" pitchFamily="2"/>
              </a:rPr>
              <a:t> → 10</a:t>
            </a:r>
            <a:r>
              <a:rPr lang="it-IT" sz="2000" baseline="33000" dirty="0">
                <a:latin typeface="Aptos" panose="020B0004020202020204" pitchFamily="34" charset="0"/>
                <a:ea typeface="Droid Sans Fallback" pitchFamily="2"/>
                <a:cs typeface="FreeSans" pitchFamily="2"/>
              </a:rPr>
              <a:t>-6</a:t>
            </a:r>
          </a:p>
          <a:p>
            <a:pPr hangingPunct="0"/>
            <a:r>
              <a:rPr lang="it-IT" sz="2000" dirty="0">
                <a:latin typeface="Aptos" panose="020B0004020202020204" pitchFamily="34" charset="0"/>
                <a:ea typeface="Droid Sans Fallback" pitchFamily="2"/>
                <a:cs typeface="FreeSans" pitchFamily="2"/>
              </a:rPr>
              <a:t>			</a:t>
            </a:r>
            <a:r>
              <a:rPr lang="it-IT" sz="2000" dirty="0" err="1">
                <a:latin typeface="Aptos" panose="020B0004020202020204" pitchFamily="34" charset="0"/>
                <a:ea typeface="Droid Sans Fallback" pitchFamily="2"/>
                <a:cs typeface="FreeSans" pitchFamily="2"/>
              </a:rPr>
              <a:t>n</a:t>
            </a:r>
            <a:r>
              <a:rPr lang="it-IT" sz="2000" dirty="0">
                <a:latin typeface="Aptos" panose="020B0004020202020204" pitchFamily="34" charset="0"/>
                <a:ea typeface="Droid Sans Fallback" pitchFamily="2"/>
                <a:cs typeface="FreeSans" pitchFamily="2"/>
              </a:rPr>
              <a:t> → 10</a:t>
            </a:r>
            <a:r>
              <a:rPr lang="it-IT" sz="2000" baseline="33000" dirty="0">
                <a:latin typeface="Aptos" panose="020B0004020202020204" pitchFamily="34" charset="0"/>
                <a:ea typeface="Droid Sans Fallback" pitchFamily="2"/>
                <a:cs typeface="FreeSans" pitchFamily="2"/>
              </a:rPr>
              <a:t>-3</a:t>
            </a:r>
          </a:p>
        </p:txBody>
      </p:sp>
    </p:spTree>
    <p:extLst>
      <p:ext uri="{BB962C8B-B14F-4D97-AF65-F5344CB8AC3E}">
        <p14:creationId xmlns:p14="http://schemas.microsoft.com/office/powerpoint/2010/main" val="1128089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7355F-F5E9-FE9C-B14A-DA24E758A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89E1A2FC-1D93-67A6-7653-8957A6B8B75B}"/>
              </a:ext>
            </a:extLst>
          </p:cNvPr>
          <p:cNvGrpSpPr/>
          <p:nvPr/>
        </p:nvGrpSpPr>
        <p:grpSpPr>
          <a:xfrm>
            <a:off x="7362455" y="3569622"/>
            <a:ext cx="4562021" cy="3137278"/>
            <a:chOff x="7353833" y="3629428"/>
            <a:chExt cx="4562022" cy="313727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CE9EF5B-545B-C0AB-F1AD-812EEFF964CA}"/>
                </a:ext>
              </a:extLst>
            </p:cNvPr>
            <p:cNvGrpSpPr/>
            <p:nvPr/>
          </p:nvGrpSpPr>
          <p:grpSpPr>
            <a:xfrm>
              <a:off x="7353833" y="3997453"/>
              <a:ext cx="4562022" cy="2769254"/>
              <a:chOff x="7039933" y="3901917"/>
              <a:chExt cx="4562022" cy="2769254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CCF09BC6-D3DC-7231-AA93-9AE499ED5526}"/>
                  </a:ext>
                </a:extLst>
              </p:cNvPr>
              <p:cNvGrpSpPr/>
              <p:nvPr/>
            </p:nvGrpSpPr>
            <p:grpSpPr>
              <a:xfrm>
                <a:off x="7039933" y="3904162"/>
                <a:ext cx="4347898" cy="2767009"/>
                <a:chOff x="339451" y="828133"/>
                <a:chExt cx="8270548" cy="5797113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EEEE0649-FBD6-149B-AD7A-F4B3275E28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39451" y="828133"/>
                  <a:ext cx="8270548" cy="5797113"/>
                </a:xfrm>
                <a:prstGeom prst="rect">
                  <a:avLst/>
                </a:prstGeom>
              </p:spPr>
            </p:pic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0767700-B500-7723-79BE-8FB786A7A2AC}"/>
                    </a:ext>
                  </a:extLst>
                </p:cNvPr>
                <p:cNvSpPr txBox="1"/>
                <p:nvPr/>
              </p:nvSpPr>
              <p:spPr>
                <a:xfrm>
                  <a:off x="6698040" y="2734663"/>
                  <a:ext cx="1362228" cy="148308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/>
                    <a:t>intrinsic </a:t>
                  </a:r>
                </a:p>
                <a:p>
                  <a:pPr algn="ctr"/>
                  <a:r>
                    <a:rPr lang="en-US" sz="1000" dirty="0">
                      <a:latin typeface="Symbol" pitchFamily="2" charset="2"/>
                    </a:rPr>
                    <a:t>a</a:t>
                  </a:r>
                  <a:r>
                    <a:rPr lang="en-US" sz="1000" dirty="0"/>
                    <a:t>-particle activity</a:t>
                  </a:r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4AF9894-4128-51D1-1BAD-FAC4E8999A70}"/>
                  </a:ext>
                </a:extLst>
              </p:cNvPr>
              <p:cNvSpPr txBox="1"/>
              <p:nvPr/>
            </p:nvSpPr>
            <p:spPr>
              <a:xfrm rot="16200000">
                <a:off x="10246776" y="4949319"/>
                <a:ext cx="240258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/>
                  <a:t>Bruno et al EJPA 51 (2015) 94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D07F32A-1A0E-787D-737A-7DE153D5812F}"/>
                </a:ext>
              </a:extLst>
            </p:cNvPr>
            <p:cNvSpPr txBox="1"/>
            <p:nvPr/>
          </p:nvSpPr>
          <p:spPr>
            <a:xfrm>
              <a:off x="7852813" y="3629428"/>
              <a:ext cx="2843784" cy="300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351" dirty="0">
                  <a:solidFill>
                    <a:schemeClr val="accent2"/>
                  </a:solidFill>
                </a:rPr>
                <a:t>charged-particle detection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425400-4820-0438-B140-86D840E55404}"/>
              </a:ext>
            </a:extLst>
          </p:cNvPr>
          <p:cNvGrpSpPr/>
          <p:nvPr/>
        </p:nvGrpSpPr>
        <p:grpSpPr>
          <a:xfrm>
            <a:off x="3044913" y="37016"/>
            <a:ext cx="9086386" cy="3576650"/>
            <a:chOff x="3165144" y="37016"/>
            <a:chExt cx="8652253" cy="362109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EE9B55-FA73-1ACD-02D4-4A9E1669C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56345" y="661295"/>
              <a:ext cx="3987293" cy="2996818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21FF3CC-DA09-50A8-C14B-8850DC3EE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65144" y="627445"/>
              <a:ext cx="4025015" cy="299681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FC93310-0393-6326-5B13-82CB6BB9B163}"/>
                </a:ext>
              </a:extLst>
            </p:cNvPr>
            <p:cNvSpPr txBox="1"/>
            <p:nvPr/>
          </p:nvSpPr>
          <p:spPr>
            <a:xfrm>
              <a:off x="6158669" y="320648"/>
              <a:ext cx="2526621" cy="300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351">
                  <a:solidFill>
                    <a:schemeClr val="accent2"/>
                  </a:solidFill>
                </a:rPr>
                <a:t>gamma-ray detection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37DD74E-A06C-34D3-3007-7AFF693185D9}"/>
                </a:ext>
              </a:extLst>
            </p:cNvPr>
            <p:cNvSpPr txBox="1"/>
            <p:nvPr/>
          </p:nvSpPr>
          <p:spPr>
            <a:xfrm rot="16200000">
              <a:off x="9814958" y="1516235"/>
              <a:ext cx="34816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Costantini et al. Rep. Prog. Phys. 72 (2009) </a:t>
              </a:r>
            </a:p>
            <a:p>
              <a:r>
                <a:rPr lang="en-US" sz="1400"/>
                <a:t>086301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42B44D6-ACC7-1C6B-4C50-A68D6016DB12}"/>
              </a:ext>
            </a:extLst>
          </p:cNvPr>
          <p:cNvSpPr txBox="1"/>
          <p:nvPr/>
        </p:nvSpPr>
        <p:spPr>
          <a:xfrm>
            <a:off x="269871" y="549986"/>
            <a:ext cx="373075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Aptos" panose="020B0004020202020204" pitchFamily="34" charset="0"/>
              </a:rPr>
              <a:t>Background Suppression</a:t>
            </a:r>
          </a:p>
          <a:p>
            <a:r>
              <a:rPr lang="en-US" sz="3600" dirty="0">
                <a:solidFill>
                  <a:schemeClr val="accent2"/>
                </a:solidFill>
                <a:latin typeface="Aptos" panose="020B0004020202020204" pitchFamily="34" charset="0"/>
              </a:rPr>
              <a:t>@LUNA</a:t>
            </a:r>
          </a:p>
          <a:p>
            <a:endParaRPr lang="en-US" sz="3600" dirty="0">
              <a:solidFill>
                <a:schemeClr val="accent2"/>
              </a:solidFill>
              <a:latin typeface="Aptos" panose="020B0004020202020204" pitchFamily="34" charset="0"/>
            </a:endParaRPr>
          </a:p>
          <a:p>
            <a:r>
              <a:rPr lang="en-US" sz="2000" dirty="0">
                <a:latin typeface="Aptos" panose="020B0004020202020204" pitchFamily="34" charset="0"/>
                <a:sym typeface="Wingdings" pitchFamily="2" charset="2"/>
              </a:rPr>
              <a:t>Ideal location</a:t>
            </a:r>
          </a:p>
          <a:p>
            <a:r>
              <a:rPr lang="en-US" sz="2000" dirty="0">
                <a:latin typeface="Aptos" panose="020B0004020202020204" pitchFamily="34" charset="0"/>
                <a:sym typeface="Wingdings" pitchFamily="2" charset="2"/>
              </a:rPr>
              <a:t>for low-energy studies</a:t>
            </a:r>
            <a:r>
              <a:rPr lang="en-US" sz="2000" dirty="0">
                <a:latin typeface="Aptos" panose="020B0004020202020204" pitchFamily="34" charset="0"/>
              </a:rPr>
              <a:t>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F6EA463-8AD9-3167-B183-3781B3A4CD47}"/>
              </a:ext>
            </a:extLst>
          </p:cNvPr>
          <p:cNvGrpSpPr/>
          <p:nvPr/>
        </p:nvGrpSpPr>
        <p:grpSpPr>
          <a:xfrm>
            <a:off x="2033763" y="3619830"/>
            <a:ext cx="4994789" cy="3187823"/>
            <a:chOff x="750864" y="3483349"/>
            <a:chExt cx="4994790" cy="318782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B928D9-23A3-E03B-EB56-6B0809B5EF73}"/>
                </a:ext>
              </a:extLst>
            </p:cNvPr>
            <p:cNvSpPr txBox="1"/>
            <p:nvPr/>
          </p:nvSpPr>
          <p:spPr>
            <a:xfrm>
              <a:off x="1265635" y="3483349"/>
              <a:ext cx="2843785" cy="3002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351">
                  <a:solidFill>
                    <a:schemeClr val="accent2"/>
                  </a:solidFill>
                </a:rPr>
                <a:t>neutron detection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0F89C2E-DFE3-4943-AD10-372A50296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0864" y="3801122"/>
              <a:ext cx="4471568" cy="287004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2A4BE12-34A3-64AA-BDAD-3F8D7BEE8378}"/>
                </a:ext>
              </a:extLst>
            </p:cNvPr>
            <p:cNvSpPr txBox="1"/>
            <p:nvPr/>
          </p:nvSpPr>
          <p:spPr>
            <a:xfrm rot="16200000">
              <a:off x="4163426" y="4912228"/>
              <a:ext cx="26412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err="1"/>
                <a:t>Csedreki</a:t>
              </a:r>
              <a:r>
                <a:rPr lang="en-US" sz="1400"/>
                <a:t> et al. NIMA 994 (2021) </a:t>
              </a:r>
            </a:p>
            <a:p>
              <a:r>
                <a:rPr lang="en-US" sz="1400"/>
                <a:t>165081</a:t>
              </a: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E03DF0-FFD8-A6B8-F678-B877D33EF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D814-367B-1B40-984E-139EC0A35591}" type="slidenum">
              <a:rPr lang="en-US" smtClean="0"/>
              <a:t>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CEB8FA-DCB1-ED35-3ACD-616F878EB97C}"/>
              </a:ext>
            </a:extLst>
          </p:cNvPr>
          <p:cNvSpPr txBox="1"/>
          <p:nvPr/>
        </p:nvSpPr>
        <p:spPr>
          <a:xfrm>
            <a:off x="3049030" y="3244334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000000"/>
                </a:solidFill>
                <a:effectLst/>
                <a:latin typeface="-webkit-standard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745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diagram of a space station&#10;&#10;AI-generated content may be incorrect.">
            <a:extLst>
              <a:ext uri="{FF2B5EF4-FFF2-40B4-BE49-F238E27FC236}">
                <a16:creationId xmlns:a16="http://schemas.microsoft.com/office/drawing/2014/main" id="{1397E58E-EE90-E508-C2E1-F7A17FA1A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7465" y="1390505"/>
            <a:ext cx="9197045" cy="42584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DEF994-A581-3F6E-EB32-D0D21435B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89" y="317400"/>
            <a:ext cx="11291411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baseline="30000" dirty="0">
                <a:solidFill>
                  <a:schemeClr val="accent2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10</a:t>
            </a:r>
            <a:r>
              <a:rPr lang="en-US" dirty="0">
                <a:solidFill>
                  <a:schemeClr val="accent2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B + </a:t>
            </a:r>
            <a:r>
              <a:rPr lang="en-US" dirty="0">
                <a:solidFill>
                  <a:schemeClr val="accent2"/>
                </a:solidFill>
                <a:latin typeface="Symbol" pitchFamily="2" charset="2"/>
                <a:cs typeface="Calibri" panose="020F0502020204030204" pitchFamily="34" charset="0"/>
              </a:rPr>
              <a:t>a</a:t>
            </a:r>
            <a:r>
              <a:rPr lang="en-US" dirty="0">
                <a:solidFill>
                  <a:schemeClr val="accent2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Reaction Studies </a:t>
            </a:r>
            <a:r>
              <a:rPr lang="en-US" dirty="0">
                <a:solidFill>
                  <a:schemeClr val="accent2"/>
                </a:solidFill>
                <a:latin typeface="Aptos" panose="020B0004020202020204" pitchFamily="34" charset="0"/>
              </a:rPr>
              <a:t>@</a:t>
            </a:r>
            <a:r>
              <a:rPr lang="en-US" dirty="0">
                <a:solidFill>
                  <a:schemeClr val="accent2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LUNA </a:t>
            </a:r>
            <a:br>
              <a:rPr lang="en-US" dirty="0">
                <a:solidFill>
                  <a:schemeClr val="accent2"/>
                </a:solidFill>
                <a:latin typeface="Aptos" panose="020B000402020202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accent2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             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D059E8C-7570-DBDF-9F0C-C930D3400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574" y="2145344"/>
            <a:ext cx="3989071" cy="4351339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000" dirty="0">
                <a:solidFill>
                  <a:schemeClr val="accent2"/>
                </a:solidFill>
                <a:latin typeface="Aptos" panose="020B0004020202020204" pitchFamily="34" charset="0"/>
              </a:rPr>
              <a:t>LUNA Facility</a:t>
            </a:r>
            <a:r>
              <a:rPr lang="en-US" sz="2000" dirty="0">
                <a:latin typeface="Aptos" panose="020B0004020202020204" pitchFamily="34" charset="0"/>
              </a:rPr>
              <a:t>: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Aptos" panose="020B0004020202020204" pitchFamily="34" charset="0"/>
              </a:rPr>
              <a:t>400keV accelerator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Aptos" panose="020B0004020202020204" pitchFamily="34" charset="0"/>
              </a:rPr>
              <a:t>H</a:t>
            </a:r>
            <a:r>
              <a:rPr lang="en-US" sz="2000" baseline="30000" dirty="0">
                <a:latin typeface="Aptos" panose="020B0004020202020204" pitchFamily="34" charset="0"/>
              </a:rPr>
              <a:t>+</a:t>
            </a:r>
            <a:r>
              <a:rPr lang="en-US" sz="2000" dirty="0">
                <a:latin typeface="Aptos" panose="020B0004020202020204" pitchFamily="34" charset="0"/>
              </a:rPr>
              <a:t> and </a:t>
            </a:r>
            <a:r>
              <a:rPr lang="en-US" sz="2000" dirty="0">
                <a:solidFill>
                  <a:schemeClr val="accent2"/>
                </a:solidFill>
                <a:latin typeface="Aptos" panose="020B0004020202020204" pitchFamily="34" charset="0"/>
              </a:rPr>
              <a:t>He</a:t>
            </a:r>
            <a:r>
              <a:rPr lang="en-US" sz="2000" baseline="30000" dirty="0">
                <a:solidFill>
                  <a:schemeClr val="accent2"/>
                </a:solidFill>
                <a:latin typeface="Aptos" panose="020B0004020202020204" pitchFamily="34" charset="0"/>
              </a:rPr>
              <a:t>+</a:t>
            </a:r>
            <a:r>
              <a:rPr lang="en-US" sz="2000" dirty="0">
                <a:latin typeface="Aptos" panose="020B0004020202020204" pitchFamily="34" charset="0"/>
              </a:rPr>
              <a:t> beams</a:t>
            </a:r>
          </a:p>
          <a:p>
            <a:pPr>
              <a:lnSpc>
                <a:spcPct val="110000"/>
              </a:lnSpc>
            </a:pPr>
            <a:r>
              <a:rPr lang="en-US" sz="2000" dirty="0">
                <a:latin typeface="Aptos" panose="020B0004020202020204" pitchFamily="34" charset="0"/>
              </a:rPr>
              <a:t>I = 100 – 300 </a:t>
            </a:r>
            <a:r>
              <a:rPr lang="en-US" sz="2000" dirty="0" err="1">
                <a:latin typeface="Aptos" panose="020B0004020202020204" pitchFamily="34" charset="0"/>
              </a:rPr>
              <a:t>uA</a:t>
            </a:r>
            <a:endParaRPr lang="en-US" sz="2000" dirty="0">
              <a:latin typeface="Aptos" panose="020B00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000" dirty="0">
                <a:latin typeface="Symbol" pitchFamily="2" charset="2"/>
              </a:rPr>
              <a:t>D</a:t>
            </a:r>
            <a:r>
              <a:rPr lang="en-US" sz="2000" dirty="0">
                <a:latin typeface="Aptos" panose="020B0004020202020204" pitchFamily="34" charset="0"/>
              </a:rPr>
              <a:t>E = 100 eV 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000" dirty="0">
              <a:latin typeface="Aptos" panose="020B00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2000" dirty="0">
                <a:solidFill>
                  <a:schemeClr val="accent2"/>
                </a:solidFill>
                <a:latin typeface="Aptos" panose="020B0004020202020204" pitchFamily="34" charset="0"/>
              </a:rPr>
              <a:t>Goal</a:t>
            </a:r>
            <a:r>
              <a:rPr lang="en-US" sz="2000" dirty="0">
                <a:latin typeface="Aptos" panose="020B0004020202020204" pitchFamily="34" charset="0"/>
              </a:rPr>
              <a:t>: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000" dirty="0">
                <a:latin typeface="Aptos" panose="020B0004020202020204" pitchFamily="34" charset="0"/>
              </a:rPr>
              <a:t>Measure </a:t>
            </a:r>
            <a:r>
              <a:rPr lang="en-US" sz="2000" baseline="30000" dirty="0">
                <a:solidFill>
                  <a:schemeClr val="accent2"/>
                </a:solidFill>
                <a:latin typeface="Aptos" panose="020B0004020202020204" pitchFamily="34" charset="0"/>
              </a:rPr>
              <a:t>10</a:t>
            </a:r>
            <a:r>
              <a:rPr lang="en-US" sz="2000" dirty="0">
                <a:solidFill>
                  <a:schemeClr val="accent2"/>
                </a:solidFill>
                <a:latin typeface="Aptos" panose="020B0004020202020204" pitchFamily="34" charset="0"/>
              </a:rPr>
              <a:t>B+</a:t>
            </a:r>
            <a:r>
              <a:rPr lang="en-US" sz="2000" dirty="0">
                <a:solidFill>
                  <a:schemeClr val="accent2"/>
                </a:solidFill>
                <a:latin typeface="Symbol" pitchFamily="2" charset="2"/>
              </a:rPr>
              <a:t>a</a:t>
            </a:r>
            <a:r>
              <a:rPr lang="en-US" sz="2000" dirty="0">
                <a:solidFill>
                  <a:schemeClr val="accent2"/>
                </a:solidFill>
                <a:latin typeface="Aptos" panose="020B0004020202020204" pitchFamily="34" charset="0"/>
              </a:rPr>
              <a:t> reactions </a:t>
            </a:r>
            <a:r>
              <a:rPr lang="en-US" sz="2000" dirty="0">
                <a:latin typeface="Aptos" panose="020B0004020202020204" pitchFamily="34" charset="0"/>
              </a:rPr>
              <a:t>down to </a:t>
            </a:r>
            <a:r>
              <a:rPr lang="en-US" sz="2000" dirty="0">
                <a:solidFill>
                  <a:schemeClr val="accent2"/>
                </a:solidFill>
                <a:latin typeface="Aptos" panose="020B0004020202020204" pitchFamily="34" charset="0"/>
              </a:rPr>
              <a:t>lowest accessible energies</a:t>
            </a:r>
            <a:endParaRPr lang="en-US" sz="2000" dirty="0">
              <a:latin typeface="Aptos" panose="020B0004020202020204" pitchFamily="34" charset="0"/>
            </a:endParaRPr>
          </a:p>
        </p:txBody>
      </p:sp>
      <p:pic>
        <p:nvPicPr>
          <p:cNvPr id="3" name="Picture 2" descr="logo_v5nd.jpg">
            <a:extLst>
              <a:ext uri="{FF2B5EF4-FFF2-40B4-BE49-F238E27FC236}">
                <a16:creationId xmlns:a16="http://schemas.microsoft.com/office/drawing/2014/main" id="{E1207EE0-A456-789D-E793-1A7797C4A8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37" y="79763"/>
            <a:ext cx="1291564" cy="1169213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60A5BE7-C8B7-8966-8A2B-D5E9A82A0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2D814-367B-1B40-984E-139EC0A35591}" type="slidenum">
              <a:rPr lang="en-US" smtClean="0"/>
              <a:t>9</a:t>
            </a:fld>
            <a:endParaRPr lang="en-US"/>
          </a:p>
        </p:txBody>
      </p:sp>
      <p:pic>
        <p:nvPicPr>
          <p:cNvPr id="17" name="Picture 16" descr="A machine with many wires and wires&#10;&#10;AI-generated content may be incorrect.">
            <a:extLst>
              <a:ext uri="{FF2B5EF4-FFF2-40B4-BE49-F238E27FC236}">
                <a16:creationId xmlns:a16="http://schemas.microsoft.com/office/drawing/2014/main" id="{F6DB765E-39F5-25E2-6FF1-B347B983A2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7833" y="1248976"/>
            <a:ext cx="2803066" cy="276023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661AE1A3-865E-A13C-FF68-E9D6EA8F53F6}"/>
              </a:ext>
            </a:extLst>
          </p:cNvPr>
          <p:cNvSpPr/>
          <p:nvPr/>
        </p:nvSpPr>
        <p:spPr>
          <a:xfrm>
            <a:off x="4327634" y="2145344"/>
            <a:ext cx="961697" cy="629387"/>
          </a:xfrm>
          <a:prstGeom prst="ellipse">
            <a:avLst/>
          </a:prstGeom>
          <a:noFill/>
          <a:ln w="476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F9E6C7-9B62-C701-D8AF-10AE077B7094}"/>
              </a:ext>
            </a:extLst>
          </p:cNvPr>
          <p:cNvSpPr txBox="1"/>
          <p:nvPr/>
        </p:nvSpPr>
        <p:spPr>
          <a:xfrm>
            <a:off x="6569104" y="1434065"/>
            <a:ext cx="151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4</a:t>
            </a:r>
            <a:r>
              <a:rPr lang="en-US" dirty="0"/>
              <a:t>He</a:t>
            </a:r>
            <a:r>
              <a:rPr lang="en-US" baseline="30000" dirty="0"/>
              <a:t>+</a:t>
            </a:r>
            <a:r>
              <a:rPr lang="en-US" dirty="0"/>
              <a:t> plasma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42B853D9-6431-5090-D493-BF9A9C0E8212}"/>
              </a:ext>
            </a:extLst>
          </p:cNvPr>
          <p:cNvSpPr/>
          <p:nvPr/>
        </p:nvSpPr>
        <p:spPr>
          <a:xfrm rot="9383897">
            <a:off x="5280912" y="1870626"/>
            <a:ext cx="1415124" cy="253606"/>
          </a:xfrm>
          <a:prstGeom prst="rightArrow">
            <a:avLst>
              <a:gd name="adj1" fmla="val 29265"/>
              <a:gd name="adj2" fmla="val 50000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626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14962</TotalTime>
  <Words>1221</Words>
  <Application>Microsoft Macintosh PowerPoint</Application>
  <PresentationFormat>Widescreen</PresentationFormat>
  <Paragraphs>270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-webkit-standard</vt:lpstr>
      <vt:lpstr>Aptos</vt:lpstr>
      <vt:lpstr>Aptos Display</vt:lpstr>
      <vt:lpstr>Arial</vt:lpstr>
      <vt:lpstr>Calibri</vt:lpstr>
      <vt:lpstr>Cambria Math</vt:lpstr>
      <vt:lpstr>Liberation Sans</vt:lpstr>
      <vt:lpstr>Symbol</vt:lpstr>
      <vt:lpstr>Wingdings</vt:lpstr>
      <vt:lpstr>Office Theme</vt:lpstr>
      <vt:lpstr>Probing the 10B + a pathway for primordial stars at LUNA: </vt:lpstr>
      <vt:lpstr>Astrophysical interest for Pop III Stars</vt:lpstr>
      <vt:lpstr>The (potential) early reaction branches</vt:lpstr>
      <vt:lpstr>The Astrophysical S-factor</vt:lpstr>
      <vt:lpstr>Cluster effects on enhancing fusion probabilities</vt:lpstr>
      <vt:lpstr>The 10B(a,n)13N reaction and previous studies</vt:lpstr>
      <vt:lpstr>PowerPoint Presentation</vt:lpstr>
      <vt:lpstr>PowerPoint Presentation</vt:lpstr>
      <vt:lpstr>10B + a Reaction Studies @LUNA                 </vt:lpstr>
      <vt:lpstr>Enriched Boron-10 Targets</vt:lpstr>
      <vt:lpstr>10B(a,n)13N Reaction Channel</vt:lpstr>
      <vt:lpstr>Neutron-channel 10B(a,n)13N: Activation Technique </vt:lpstr>
      <vt:lpstr>Activation Fitting  10B(a,n)13N</vt:lpstr>
      <vt:lpstr>Preliminary yield results</vt:lpstr>
      <vt:lpstr>PowerPoint Presentation</vt:lpstr>
      <vt:lpstr>Backup slides</vt:lpstr>
      <vt:lpstr>10B+a Reaction Channels</vt:lpstr>
      <vt:lpstr>PowerPoint Presentation</vt:lpstr>
      <vt:lpstr>g-summing technique (Addback) for  10B(a,pig)13C measurement</vt:lpstr>
      <vt:lpstr>10B(a,pig)13C: Addback</vt:lpstr>
      <vt:lpstr>Charged particle 10B(a,d)12C, 10B(a,p)13C (Set-Up)</vt:lpstr>
      <vt:lpstr>Hoyle state (Example of alpha clustering enhancement)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Rhys Bonnell</dc:creator>
  <cp:lastModifiedBy>Rhys Bonnell</cp:lastModifiedBy>
  <cp:revision>63</cp:revision>
  <dcterms:created xsi:type="dcterms:W3CDTF">2026-02-20T09:33:44Z</dcterms:created>
  <dcterms:modified xsi:type="dcterms:W3CDTF">2026-04-14T15:31:44Z</dcterms:modified>
</cp:coreProperties>
</file>