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0" r:id="rId3"/>
    <p:sldId id="311" r:id="rId4"/>
    <p:sldId id="313" r:id="rId5"/>
    <p:sldId id="314" r:id="rId6"/>
    <p:sldId id="316" r:id="rId7"/>
    <p:sldId id="317" r:id="rId8"/>
    <p:sldId id="318" r:id="rId9"/>
    <p:sldId id="319" r:id="rId10"/>
    <p:sldId id="321" r:id="rId11"/>
    <p:sldId id="320" r:id="rId12"/>
    <p:sldId id="330" r:id="rId13"/>
    <p:sldId id="325" r:id="rId14"/>
    <p:sldId id="323" r:id="rId15"/>
    <p:sldId id="324" r:id="rId16"/>
    <p:sldId id="328" r:id="rId17"/>
    <p:sldId id="327" r:id="rId18"/>
    <p:sldId id="322" r:id="rId19"/>
    <p:sldId id="329" r:id="rId20"/>
    <p:sldId id="32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6E"/>
    <a:srgbClr val="D55C00"/>
    <a:srgbClr val="212B58"/>
    <a:srgbClr val="0072B2"/>
    <a:srgbClr val="02025A"/>
    <a:srgbClr val="030397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595" autoAdjust="0"/>
  </p:normalViewPr>
  <p:slideViewPr>
    <p:cSldViewPr snapToGrid="0">
      <p:cViewPr varScale="1">
        <p:scale>
          <a:sx n="74" d="100"/>
          <a:sy n="74" d="100"/>
        </p:scale>
        <p:origin x="96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4D6A8-B054-8845-59E1-EC01AD15C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359C2C-937D-49DA-4B83-508E0591B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17AB9-4D91-63E6-FF6D-B305ECBCD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A8E2-A24C-4EB7-A7DD-351EC92A8653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F471C-91EB-7E6A-DF80-6B756EF77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00ECE-B9B4-646C-0FD2-613C6FF25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F6CD-8CB8-48F0-90FE-B537AF7DD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498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219FF-A212-58F5-7E1B-1DCCF0E84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BB148F-CB66-5AF5-49FF-FBBA3E7DA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839F2-7CD4-7B6B-987E-4467E9C5D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A8E2-A24C-4EB7-A7DD-351EC92A8653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F160D-F861-83F2-F94B-0D962E263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F781E-BB75-A824-8D4E-6F185D0D0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F6CD-8CB8-48F0-90FE-B537AF7DD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90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D61BAE-FC4C-01DB-C144-C20F479F42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DD6454-1CAF-2676-F579-AE659514E5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BB1F5-533E-AC1A-1436-6AC9D4E2B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A8E2-A24C-4EB7-A7DD-351EC92A8653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F1938-D936-FA37-719C-27914A3AE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EAEF4-4AF6-449B-A9DC-129AAA1AB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F6CD-8CB8-48F0-90FE-B537AF7DD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405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767FC-7F7C-81E4-B142-9A4D209A2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5A237-FC38-DAB1-55E2-287E00B71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AAAFE-FE14-35C3-5EEB-3772D677E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A8E2-A24C-4EB7-A7DD-351EC92A8653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61DEB-937F-92D6-D6DA-49B1693F1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8A04C-E4B3-94D6-ED99-D4F59C764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F6CD-8CB8-48F0-90FE-B537AF7DD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78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46C99-0DF7-C0BD-C034-70717FED5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CBC14-B384-0D37-AABB-F1C99EB37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CE66E-E92D-3BE2-BBB0-CD91C6EC0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A8E2-A24C-4EB7-A7DD-351EC92A8653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811E2-2C20-1A88-8DDB-D9F920B0F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C7212-541F-98C9-C813-F0F8341FB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F6CD-8CB8-48F0-90FE-B537AF7DD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926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31EA8-D168-84AA-1936-BF9B445D5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3B6D6-3401-C645-2422-8DEA68DF97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E7CE8C-0E44-483C-F283-07DF8C7A4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756218-C867-8C16-FC18-41B6BCD94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A8E2-A24C-4EB7-A7DD-351EC92A8653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9B9FCE-A6D5-3714-83A8-165D72930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931E0E-68EE-59C5-DFD6-9F1F9B699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F6CD-8CB8-48F0-90FE-B537AF7DD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361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BEB7A-5155-6625-15FB-4FD57FB61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3F81F-6D42-4D6C-3852-BB174E857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9B2CD-AEB6-D87F-428E-B74F369D4C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048C12-2918-DBD0-7ED9-B18E8365A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83913A-131D-7384-5248-8A3F18BC58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DFD3B7-AC50-562E-29F5-ECA91F77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A8E2-A24C-4EB7-A7DD-351EC92A8653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32935E-0157-EEE5-E1F5-1A158DDFF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3BB0CE-959E-EFDC-927C-D96424257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F6CD-8CB8-48F0-90FE-B537AF7DD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22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88AA8-4D59-D0CF-6AE6-DBD4F95FF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DE8706-E018-48C9-73B0-C2A3E375B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A8E2-A24C-4EB7-A7DD-351EC92A8653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C4D6D4-F9FE-BA14-D817-F0DFA6846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87BA55-B16A-BB13-94A0-AC828F53E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F6CD-8CB8-48F0-90FE-B537AF7DD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958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B635CD-CC38-560B-2222-E7A71FACE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A8E2-A24C-4EB7-A7DD-351EC92A8653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034FA7-B62D-D264-64F3-169F1A584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94E89-29F4-F1FD-AB83-03FDD2455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F6CD-8CB8-48F0-90FE-B537AF7DD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621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3DA4D-77B2-0F15-9594-9E5A992D3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684FB-2236-3117-CE6E-D114A5EAA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3C0A51-0CFE-6573-0F99-7CDB8D63C0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058FD-C089-EE09-68D1-BDB8A203B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A8E2-A24C-4EB7-A7DD-351EC92A8653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73CE4B-563D-1ED7-2009-B54DCEE06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0BB5A7-0811-B550-8B7E-61B06C7E9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F6CD-8CB8-48F0-90FE-B537AF7DD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000BE-5AC8-795B-A5EE-11D2E79CF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35E6F0-CC3F-AAF1-A05F-E6B9900D15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8CDDDE-B106-B33C-8486-D343F9609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2FECD4-9057-69E5-5875-BAD1ADA1D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A8E2-A24C-4EB7-A7DD-351EC92A8653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7FF986-268C-D12E-AAD8-16FF362CA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D91DA-528E-3BA3-685B-95D7B2831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F6CD-8CB8-48F0-90FE-B537AF7DD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173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6FDD14-0DFA-A844-DDAC-40EEB853D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A1345D-F3A4-A458-2752-4B8F5198BF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D3415-EA0F-6D35-A462-A4A6233F5E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FEA8E2-A24C-4EB7-A7DD-351EC92A8653}" type="datetimeFigureOut">
              <a:rPr lang="en-GB" smtClean="0"/>
              <a:t>13/04/2026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D84A0-C883-4B5C-4F40-D1D5D23679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24D72-B5D9-7B74-1194-7BD3C309D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F2F6CD-8CB8-48F0-90FE-B537AF7DD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8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tmp"/><Relationship Id="rId7" Type="http://schemas.openxmlformats.org/officeDocument/2006/relationships/image" Target="../media/image5.jpe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tmp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7" Type="http://schemas.openxmlformats.org/officeDocument/2006/relationships/image" Target="../media/image21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7" Type="http://schemas.openxmlformats.org/officeDocument/2006/relationships/image" Target="../media/image13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tmp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mp"/><Relationship Id="rId3" Type="http://schemas.openxmlformats.org/officeDocument/2006/relationships/image" Target="../media/image2.tmp"/><Relationship Id="rId7" Type="http://schemas.openxmlformats.org/officeDocument/2006/relationships/image" Target="../media/image14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7" Type="http://schemas.openxmlformats.org/officeDocument/2006/relationships/image" Target="../media/image19.pn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tmp"/><Relationship Id="rId7" Type="http://schemas.openxmlformats.org/officeDocument/2006/relationships/image" Target="../media/image5.jpe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7" Type="http://schemas.openxmlformats.org/officeDocument/2006/relationships/image" Target="../media/image8.pn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tmp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tm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tmp"/><Relationship Id="rId7" Type="http://schemas.openxmlformats.org/officeDocument/2006/relationships/image" Target="../media/image9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7" Type="http://schemas.openxmlformats.org/officeDocument/2006/relationships/image" Target="../media/image8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7" Type="http://schemas.openxmlformats.org/officeDocument/2006/relationships/image" Target="../media/image9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7" Type="http://schemas.openxmlformats.org/officeDocument/2006/relationships/image" Target="../media/image9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7" Type="http://schemas.openxmlformats.org/officeDocument/2006/relationships/image" Target="../media/image110.pn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814C544-C70C-4FE2-A6F2-D80ED82FD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86" y="1413490"/>
            <a:ext cx="12224385" cy="18968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4E1541-C3D1-963D-41F3-EEA2F74E2856}"/>
              </a:ext>
            </a:extLst>
          </p:cNvPr>
          <p:cNvSpPr txBox="1"/>
          <p:nvPr/>
        </p:nvSpPr>
        <p:spPr>
          <a:xfrm>
            <a:off x="4585040" y="5369978"/>
            <a:ext cx="3021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212B58"/>
                </a:solidFill>
              </a:rPr>
              <a:t>Presentation by Jack Hughes</a:t>
            </a:r>
          </a:p>
          <a:p>
            <a:pPr algn="ctr"/>
            <a:r>
              <a:rPr lang="en-GB" dirty="0">
                <a:solidFill>
                  <a:srgbClr val="212B58"/>
                </a:solidFill>
              </a:rPr>
              <a:t>sgjhugh3@liverpool.ac.uk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84256B-45BD-E62E-BD77-314B4A8C48E2}"/>
              </a:ext>
            </a:extLst>
          </p:cNvPr>
          <p:cNvSpPr txBox="1"/>
          <p:nvPr/>
        </p:nvSpPr>
        <p:spPr>
          <a:xfrm>
            <a:off x="4809362" y="3888020"/>
            <a:ext cx="2573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212B58"/>
                </a:solidFill>
              </a:rPr>
              <a:t>IOP Brighton 2026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95AEF2-4200-A2E8-4B5B-7810087CBEF9}"/>
              </a:ext>
            </a:extLst>
          </p:cNvPr>
          <p:cNvSpPr/>
          <p:nvPr/>
        </p:nvSpPr>
        <p:spPr>
          <a:xfrm>
            <a:off x="0" y="29496"/>
            <a:ext cx="12192000" cy="683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4A11A70-6278-8013-18B6-4CB6DB4C5071}"/>
              </a:ext>
            </a:extLst>
          </p:cNvPr>
          <p:cNvGrpSpPr/>
          <p:nvPr/>
        </p:nvGrpSpPr>
        <p:grpSpPr>
          <a:xfrm>
            <a:off x="0" y="6094384"/>
            <a:ext cx="12192000" cy="763616"/>
            <a:chOff x="0" y="6094384"/>
            <a:chExt cx="12192000" cy="76361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13FDBEC-F509-4E0B-3DBA-055E6EA09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25587"/>
              <a:ext cx="12192000" cy="73241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C2216BA-2C81-EC2A-BBAD-9E8B5898F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25587"/>
              <a:ext cx="2658388" cy="732413"/>
            </a:xfrm>
            <a:prstGeom prst="rect">
              <a:avLst/>
            </a:prstGeom>
          </p:spPr>
        </p:pic>
        <p:pic>
          <p:nvPicPr>
            <p:cNvPr id="1030" name="Picture 6" descr="CERN - Wikipedia">
              <a:extLst>
                <a:ext uri="{FF2B5EF4-FFF2-40B4-BE49-F238E27FC236}">
                  <a16:creationId xmlns:a16="http://schemas.microsoft.com/office/drawing/2014/main" id="{CF40E9F5-3EFE-9A39-47DE-0CB44DD714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9219" l="10000" r="98750">
                          <a14:foregroundMark x1="89219" y1="10781" x2="98047" y2="11797"/>
                          <a14:foregroundMark x1="98047" y1="11797" x2="98750" y2="11563"/>
                          <a14:foregroundMark x1="75506" y1="27192" x2="75859" y2="27344"/>
                          <a14:foregroundMark x1="75859" y1="27344" x2="76468" y2="28311"/>
                          <a14:foregroundMark x1="18750" y1="40938" x2="18750" y2="40938"/>
                          <a14:foregroundMark x1="32422" y1="40391" x2="32422" y2="40391"/>
                          <a14:foregroundMark x1="44297" y1="40391" x2="44297" y2="40391"/>
                          <a14:foregroundMark x1="55781" y1="36875" x2="55781" y2="36875"/>
                          <a14:foregroundMark x1="25078" y1="55547" x2="25078" y2="55547"/>
                          <a14:foregroundMark x1="42969" y1="79531" x2="42969" y2="79531"/>
                          <a14:foregroundMark x1="69844" y1="79297" x2="69844" y2="79297"/>
                          <a14:foregroundMark x1="38516" y1="91406" x2="38516" y2="91406"/>
                          <a14:foregroundMark x1="34531" y1="96016" x2="34531" y2="96016"/>
                          <a14:foregroundMark x1="30469" y1="98906" x2="30469" y2="98906"/>
                          <a14:foregroundMark x1="87266" y1="99219" x2="87266" y2="99219"/>
                          <a14:foregroundMark x1="90625" y1="33438" x2="90625" y2="33438"/>
                          <a14:foregroundMark x1="83672" y1="35703" x2="83672" y2="35703"/>
                          <a14:foregroundMark x1="83672" y1="36953" x2="83672" y2="36953"/>
                          <a14:foregroundMark x1="67656" y1="24844" x2="67656" y2="24844"/>
                          <a14:foregroundMark x1="68203" y1="25000" x2="68203" y2="25000"/>
                          <a14:foregroundMark x1="69141" y1="25781" x2="67813" y2="24609"/>
                          <a14:foregroundMark x1="68750" y1="25391" x2="67344" y2="24375"/>
                          <a14:foregroundMark x1="68906" y1="24922" x2="68906" y2="24922"/>
                          <a14:foregroundMark x1="69141" y1="24844" x2="69141" y2="24844"/>
                          <a14:foregroundMark x1="69219" y1="25391" x2="69219" y2="25391"/>
                          <a14:foregroundMark x1="69219" y1="25156" x2="69219" y2="25156"/>
                          <a14:foregroundMark x1="69219" y1="25000" x2="69219" y2="25000"/>
                          <a14:foregroundMark x1="68984" y1="24375" x2="68984" y2="24375"/>
                          <a14:foregroundMark x1="68984" y1="25156" x2="68984" y2="25156"/>
                          <a14:foregroundMark x1="69141" y1="25000" x2="69375" y2="26016"/>
                          <a14:foregroundMark x1="68750" y1="25938" x2="67266" y2="24063"/>
                          <a14:foregroundMark x1="68359" y1="25156" x2="66250" y2="23750"/>
                          <a14:foregroundMark x1="82188" y1="33359" x2="84844" y2="38203"/>
                          <a14:foregroundMark x1="80000" y1="30859" x2="76484" y2="27813"/>
                          <a14:foregroundMark x1="77813" y1="28984" x2="75078" y2="26719"/>
                          <a14:foregroundMark x1="77578" y1="28906" x2="74922" y2="26719"/>
                          <a14:foregroundMark x1="75391" y1="27266" x2="75391" y2="27266"/>
                          <a14:foregroundMark x1="75625" y1="27109" x2="76250" y2="28203"/>
                          <a14:foregroundMark x1="75313" y1="26328" x2="76484" y2="27813"/>
                          <a14:foregroundMark x1="75313" y1="26719" x2="76016" y2="27656"/>
                          <a14:foregroundMark x1="88281" y1="48047" x2="88281" y2="45625"/>
                          <a14:foregroundMark x1="88828" y1="47500" x2="88828" y2="44844"/>
                          <a14:foregroundMark x1="88438" y1="46484" x2="87813" y2="47813"/>
                          <a14:backgroundMark x1="64453" y1="22891" x2="64453" y2="22891"/>
                          <a14:backgroundMark x1="65391" y1="23125" x2="65391" y2="23125"/>
                          <a14:backgroundMark x1="65391" y1="23125" x2="65391" y2="23125"/>
                          <a14:backgroundMark x1="87891" y1="45313" x2="87891" y2="45313"/>
                          <a14:backgroundMark x1="82734" y1="40234" x2="80313" y2="34688"/>
                          <a14:backgroundMark x1="83281" y1="41406" x2="77813" y2="30781"/>
                          <a14:backgroundMark x1="77734" y1="30859" x2="80887" y2="34012"/>
                          <a14:backgroundMark x1="83687" y1="39545" x2="83438" y2="39297"/>
                          <a14:backgroundMark x1="81953" y1="37813" x2="83179" y2="39038"/>
                          <a14:backgroundMark x1="83485" y1="39177" x2="83750" y2="39531"/>
                          <a14:backgroundMark x1="81641" y1="36719" x2="83325" y2="38965"/>
                          <a14:backgroundMark x1="83359" y1="38948" x2="83516" y2="39219"/>
                          <a14:backgroundMark x1="84177" y1="40440" x2="84219" y2="40547"/>
                          <a14:backgroundMark x1="70236" y1="25391" x2="74289" y2="27012"/>
                          <a14:backgroundMark x1="62422" y1="22266" x2="66277" y2="23808"/>
                          <a14:backgroundMark x1="76172" y1="28438" x2="77031" y2="303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5495" y="6094384"/>
              <a:ext cx="734120" cy="734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2014D39-C080-B3A9-12E9-2034CE284996}"/>
              </a:ext>
            </a:extLst>
          </p:cNvPr>
          <p:cNvSpPr txBox="1"/>
          <p:nvPr/>
        </p:nvSpPr>
        <p:spPr>
          <a:xfrm>
            <a:off x="1747556" y="1588899"/>
            <a:ext cx="86968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Collinear laser spectroscopy at COLLAPS and analysis of </a:t>
            </a:r>
            <a:r>
              <a:rPr lang="en-GB" sz="4400" baseline="30000" dirty="0">
                <a:solidFill>
                  <a:schemeClr val="bg1"/>
                </a:solidFill>
              </a:rPr>
              <a:t>151-175</a:t>
            </a:r>
            <a:r>
              <a:rPr lang="en-GB" sz="4400" dirty="0">
                <a:solidFill>
                  <a:schemeClr val="bg1"/>
                </a:solidFill>
              </a:rPr>
              <a:t>Tm</a:t>
            </a:r>
          </a:p>
        </p:txBody>
      </p:sp>
      <p:pic>
        <p:nvPicPr>
          <p:cNvPr id="1032" name="Picture 8" descr="ISOLDE Logos, Layouts and Templates | ISOLDE">
            <a:extLst>
              <a:ext uri="{FF2B5EF4-FFF2-40B4-BE49-F238E27FC236}">
                <a16:creationId xmlns:a16="http://schemas.microsoft.com/office/drawing/2014/main" id="{C4777E7D-793E-D0FD-69FD-82B581ED5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1" t="31772" r="9398" b="34758"/>
          <a:stretch>
            <a:fillRect/>
          </a:stretch>
        </p:blipFill>
        <p:spPr bwMode="auto">
          <a:xfrm>
            <a:off x="8542115" y="108129"/>
            <a:ext cx="3649883" cy="109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KRI Science and Technology Facilities Council (STFC) - The Association for  Science and Discovery Centres">
            <a:extLst>
              <a:ext uri="{FF2B5EF4-FFF2-40B4-BE49-F238E27FC236}">
                <a16:creationId xmlns:a16="http://schemas.microsoft.com/office/drawing/2014/main" id="{42795222-4DCE-35E0-CF0A-CD24E4468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7" y="45613"/>
            <a:ext cx="38100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&amp;LLAP$ ">
            <a:extLst>
              <a:ext uri="{FF2B5EF4-FFF2-40B4-BE49-F238E27FC236}">
                <a16:creationId xmlns:a16="http://schemas.microsoft.com/office/drawing/2014/main" id="{A0428FA6-4485-9741-C2AD-B229C0871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1" y="84455"/>
            <a:ext cx="36004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201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6C5F8-11DC-0E33-6255-9D3FBECA6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C25206E-28FE-6BF1-8296-95FD96BF653E}"/>
              </a:ext>
            </a:extLst>
          </p:cNvPr>
          <p:cNvGrpSpPr/>
          <p:nvPr/>
        </p:nvGrpSpPr>
        <p:grpSpPr>
          <a:xfrm>
            <a:off x="0" y="6094384"/>
            <a:ext cx="12192000" cy="763616"/>
            <a:chOff x="0" y="6094384"/>
            <a:chExt cx="12192000" cy="76361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D8E62DA-9034-0499-F0CC-BBA7699BD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25587"/>
              <a:ext cx="12192000" cy="73241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53F86B9-3401-C800-2A35-2756A69A2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25587"/>
              <a:ext cx="2658388" cy="732413"/>
            </a:xfrm>
            <a:prstGeom prst="rect">
              <a:avLst/>
            </a:prstGeom>
          </p:spPr>
        </p:pic>
        <p:pic>
          <p:nvPicPr>
            <p:cNvPr id="1030" name="Picture 6" descr="CERN - Wikipedia">
              <a:extLst>
                <a:ext uri="{FF2B5EF4-FFF2-40B4-BE49-F238E27FC236}">
                  <a16:creationId xmlns:a16="http://schemas.microsoft.com/office/drawing/2014/main" id="{2CB7FCF8-46FB-12F7-4E13-5C3605520B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9219" l="10000" r="98750">
                          <a14:foregroundMark x1="89219" y1="10781" x2="98047" y2="11797"/>
                          <a14:foregroundMark x1="98047" y1="11797" x2="98750" y2="11563"/>
                          <a14:foregroundMark x1="75506" y1="27192" x2="75859" y2="27344"/>
                          <a14:foregroundMark x1="75859" y1="27344" x2="76468" y2="28311"/>
                          <a14:foregroundMark x1="18750" y1="40938" x2="18750" y2="40938"/>
                          <a14:foregroundMark x1="32422" y1="40391" x2="32422" y2="40391"/>
                          <a14:foregroundMark x1="44297" y1="40391" x2="44297" y2="40391"/>
                          <a14:foregroundMark x1="55781" y1="36875" x2="55781" y2="36875"/>
                          <a14:foregroundMark x1="25078" y1="55547" x2="25078" y2="55547"/>
                          <a14:foregroundMark x1="42969" y1="79531" x2="42969" y2="79531"/>
                          <a14:foregroundMark x1="69844" y1="79297" x2="69844" y2="79297"/>
                          <a14:foregroundMark x1="38516" y1="91406" x2="38516" y2="91406"/>
                          <a14:foregroundMark x1="34531" y1="96016" x2="34531" y2="96016"/>
                          <a14:foregroundMark x1="30469" y1="98906" x2="30469" y2="98906"/>
                          <a14:foregroundMark x1="87266" y1="99219" x2="87266" y2="99219"/>
                          <a14:foregroundMark x1="90625" y1="33438" x2="90625" y2="33438"/>
                          <a14:foregroundMark x1="83672" y1="35703" x2="83672" y2="35703"/>
                          <a14:foregroundMark x1="83672" y1="36953" x2="83672" y2="36953"/>
                          <a14:foregroundMark x1="67656" y1="24844" x2="67656" y2="24844"/>
                          <a14:foregroundMark x1="68203" y1="25000" x2="68203" y2="25000"/>
                          <a14:foregroundMark x1="69141" y1="25781" x2="67813" y2="24609"/>
                          <a14:foregroundMark x1="68750" y1="25391" x2="67344" y2="24375"/>
                          <a14:foregroundMark x1="68906" y1="24922" x2="68906" y2="24922"/>
                          <a14:foregroundMark x1="69141" y1="24844" x2="69141" y2="24844"/>
                          <a14:foregroundMark x1="69219" y1="25391" x2="69219" y2="25391"/>
                          <a14:foregroundMark x1="69219" y1="25156" x2="69219" y2="25156"/>
                          <a14:foregroundMark x1="69219" y1="25000" x2="69219" y2="25000"/>
                          <a14:foregroundMark x1="68984" y1="24375" x2="68984" y2="24375"/>
                          <a14:foregroundMark x1="68984" y1="25156" x2="68984" y2="25156"/>
                          <a14:foregroundMark x1="69141" y1="25000" x2="69375" y2="26016"/>
                          <a14:foregroundMark x1="68750" y1="25938" x2="67266" y2="24063"/>
                          <a14:foregroundMark x1="68359" y1="25156" x2="66250" y2="23750"/>
                          <a14:foregroundMark x1="82188" y1="33359" x2="84844" y2="38203"/>
                          <a14:foregroundMark x1="80000" y1="30859" x2="76484" y2="27813"/>
                          <a14:foregroundMark x1="77813" y1="28984" x2="75078" y2="26719"/>
                          <a14:foregroundMark x1="77578" y1="28906" x2="74922" y2="26719"/>
                          <a14:foregroundMark x1="75391" y1="27266" x2="75391" y2="27266"/>
                          <a14:foregroundMark x1="75625" y1="27109" x2="76250" y2="28203"/>
                          <a14:foregroundMark x1="75313" y1="26328" x2="76484" y2="27813"/>
                          <a14:foregroundMark x1="75313" y1="26719" x2="76016" y2="27656"/>
                          <a14:foregroundMark x1="88281" y1="48047" x2="88281" y2="45625"/>
                          <a14:foregroundMark x1="88828" y1="47500" x2="88828" y2="44844"/>
                          <a14:foregroundMark x1="88438" y1="46484" x2="87813" y2="47813"/>
                          <a14:backgroundMark x1="64453" y1="22891" x2="64453" y2="22891"/>
                          <a14:backgroundMark x1="65391" y1="23125" x2="65391" y2="23125"/>
                          <a14:backgroundMark x1="65391" y1="23125" x2="65391" y2="23125"/>
                          <a14:backgroundMark x1="87891" y1="45313" x2="87891" y2="45313"/>
                          <a14:backgroundMark x1="82734" y1="40234" x2="80313" y2="34688"/>
                          <a14:backgroundMark x1="83281" y1="41406" x2="77813" y2="30781"/>
                          <a14:backgroundMark x1="77734" y1="30859" x2="80887" y2="34012"/>
                          <a14:backgroundMark x1="83687" y1="39545" x2="83438" y2="39297"/>
                          <a14:backgroundMark x1="81953" y1="37813" x2="83179" y2="39038"/>
                          <a14:backgroundMark x1="83485" y1="39177" x2="83750" y2="39531"/>
                          <a14:backgroundMark x1="81641" y1="36719" x2="83325" y2="38965"/>
                          <a14:backgroundMark x1="83359" y1="38948" x2="83516" y2="39219"/>
                          <a14:backgroundMark x1="84177" y1="40440" x2="84219" y2="40547"/>
                          <a14:backgroundMark x1="70236" y1="25391" x2="74289" y2="27012"/>
                          <a14:backgroundMark x1="62422" y1="22266" x2="66277" y2="23808"/>
                          <a14:backgroundMark x1="76172" y1="28438" x2="77031" y2="303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5495" y="6094384"/>
              <a:ext cx="734120" cy="734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1D760EA9-F67A-D346-C7BF-21C9961EB9F5}"/>
              </a:ext>
            </a:extLst>
          </p:cNvPr>
          <p:cNvSpPr/>
          <p:nvPr/>
        </p:nvSpPr>
        <p:spPr>
          <a:xfrm>
            <a:off x="4721352" y="29496"/>
            <a:ext cx="2952663" cy="683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CCAF60-8E6F-7E34-23E6-D6384B09B2BB}"/>
              </a:ext>
            </a:extLst>
          </p:cNvPr>
          <p:cNvSpPr txBox="1"/>
          <p:nvPr/>
        </p:nvSpPr>
        <p:spPr>
          <a:xfrm>
            <a:off x="3641658" y="29496"/>
            <a:ext cx="51170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212B58"/>
                </a:solidFill>
              </a:rPr>
              <a:t>Motivation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087057-A8F6-4028-EEDD-60F3D9C63FC1}"/>
              </a:ext>
            </a:extLst>
          </p:cNvPr>
          <p:cNvSpPr txBox="1"/>
          <p:nvPr/>
        </p:nvSpPr>
        <p:spPr>
          <a:xfrm>
            <a:off x="8766540" y="6291738"/>
            <a:ext cx="217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IOP Brighton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23FA1A-1A89-5A36-E030-BB8B9ED1F0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670" y="947451"/>
            <a:ext cx="6782031" cy="22143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13FE7B-BEB9-3793-0B01-16427D326C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669" y="3515574"/>
            <a:ext cx="6782031" cy="221439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535CC6B-820E-3C93-F265-F3383FFD51AA}"/>
              </a:ext>
            </a:extLst>
          </p:cNvPr>
          <p:cNvSpPr/>
          <p:nvPr/>
        </p:nvSpPr>
        <p:spPr>
          <a:xfrm>
            <a:off x="7584441" y="4598670"/>
            <a:ext cx="309372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310E69-4850-9B8E-9173-5EC4D4A604ED}"/>
              </a:ext>
            </a:extLst>
          </p:cNvPr>
          <p:cNvSpPr/>
          <p:nvPr/>
        </p:nvSpPr>
        <p:spPr>
          <a:xfrm>
            <a:off x="7015480" y="4598670"/>
            <a:ext cx="386844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4917A2-DCA8-2FA7-56EC-40DC610D7178}"/>
              </a:ext>
            </a:extLst>
          </p:cNvPr>
          <p:cNvSpPr/>
          <p:nvPr/>
        </p:nvSpPr>
        <p:spPr>
          <a:xfrm>
            <a:off x="5909311" y="2026256"/>
            <a:ext cx="228599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7F3E8F-CEDE-4CEE-674D-F80DE9F7C580}"/>
              </a:ext>
            </a:extLst>
          </p:cNvPr>
          <p:cNvSpPr txBox="1"/>
          <p:nvPr/>
        </p:nvSpPr>
        <p:spPr>
          <a:xfrm>
            <a:off x="175097" y="1351508"/>
            <a:ext cx="496658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212B58"/>
                </a:solidFill>
              </a:rPr>
              <a:t>The eventual goal is to reach the heavily neutron deficient side of thulium to reach </a:t>
            </a:r>
            <a:r>
              <a:rPr lang="en-GB" sz="2400" baseline="30000" dirty="0">
                <a:solidFill>
                  <a:srgbClr val="FF0000"/>
                </a:solidFill>
              </a:rPr>
              <a:t>147</a:t>
            </a:r>
            <a:r>
              <a:rPr lang="en-GB" sz="2400" dirty="0">
                <a:solidFill>
                  <a:srgbClr val="FF0000"/>
                </a:solidFill>
              </a:rPr>
              <a:t>Tm</a:t>
            </a:r>
            <a:r>
              <a:rPr lang="en-GB" sz="2400" dirty="0">
                <a:solidFill>
                  <a:srgbClr val="212B58"/>
                </a:solidFill>
              </a:rPr>
              <a:t>. This is because </a:t>
            </a:r>
            <a:r>
              <a:rPr lang="en-GB" sz="2400" baseline="30000" dirty="0">
                <a:solidFill>
                  <a:srgbClr val="212B58"/>
                </a:solidFill>
              </a:rPr>
              <a:t>147</a:t>
            </a:r>
            <a:r>
              <a:rPr lang="en-GB" sz="2400" dirty="0">
                <a:solidFill>
                  <a:srgbClr val="212B58"/>
                </a:solidFill>
              </a:rPr>
              <a:t>Tm is a </a:t>
            </a:r>
            <a:r>
              <a:rPr lang="en-GB" sz="2400" dirty="0">
                <a:solidFill>
                  <a:srgbClr val="FF0000"/>
                </a:solidFill>
              </a:rPr>
              <a:t>proton emitter </a:t>
            </a:r>
            <a:r>
              <a:rPr lang="en-GB" sz="2400" dirty="0">
                <a:solidFill>
                  <a:srgbClr val="212B58"/>
                </a:solidFill>
              </a:rPr>
              <a:t>with a 15% proton emission branch.</a:t>
            </a:r>
          </a:p>
          <a:p>
            <a:endParaRPr lang="en-GB" sz="2400" dirty="0">
              <a:solidFill>
                <a:srgbClr val="212B58"/>
              </a:solidFill>
            </a:endParaRPr>
          </a:p>
          <a:p>
            <a:r>
              <a:rPr lang="en-GB" sz="2400" dirty="0">
                <a:solidFill>
                  <a:srgbClr val="212B58"/>
                </a:solidFill>
              </a:rPr>
              <a:t>A model independent change in charge radii measurement of a proton emitter would provide valuable information to benchmark theory models.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7D95C4-AB43-9DEC-1A37-68FED7D68DE9}"/>
              </a:ext>
            </a:extLst>
          </p:cNvPr>
          <p:cNvSpPr txBox="1"/>
          <p:nvPr/>
        </p:nvSpPr>
        <p:spPr>
          <a:xfrm>
            <a:off x="8344162" y="596633"/>
            <a:ext cx="157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Target isotope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0CC51A-F1EA-76EC-134B-5B1574FF2882}"/>
              </a:ext>
            </a:extLst>
          </p:cNvPr>
          <p:cNvSpPr txBox="1"/>
          <p:nvPr/>
        </p:nvSpPr>
        <p:spPr>
          <a:xfrm>
            <a:off x="7980568" y="3179107"/>
            <a:ext cx="2301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Previously measured</a:t>
            </a:r>
          </a:p>
        </p:txBody>
      </p:sp>
    </p:spTree>
    <p:extLst>
      <p:ext uri="{BB962C8B-B14F-4D97-AF65-F5344CB8AC3E}">
        <p14:creationId xmlns:p14="http://schemas.microsoft.com/office/powerpoint/2010/main" val="2052640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19FE4-8528-7117-8DC4-5169485E1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2C54550-01C1-D938-228F-D16D0F2C8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670" y="947451"/>
            <a:ext cx="6782031" cy="221439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BA46880-4BEC-F1CF-D4A0-8B88B924D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669" y="3515574"/>
            <a:ext cx="6782031" cy="221439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2CB8BF0-D467-1586-3F66-D24E4439148C}"/>
              </a:ext>
            </a:extLst>
          </p:cNvPr>
          <p:cNvGrpSpPr/>
          <p:nvPr/>
        </p:nvGrpSpPr>
        <p:grpSpPr>
          <a:xfrm>
            <a:off x="0" y="6094384"/>
            <a:ext cx="12192000" cy="763616"/>
            <a:chOff x="0" y="6094384"/>
            <a:chExt cx="12192000" cy="76361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18371CD-27F9-D35C-5767-0DC1A7F8B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25587"/>
              <a:ext cx="12192000" cy="73241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140A915-05B1-23D2-A19E-AF57C2893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25587"/>
              <a:ext cx="2658388" cy="732413"/>
            </a:xfrm>
            <a:prstGeom prst="rect">
              <a:avLst/>
            </a:prstGeom>
          </p:spPr>
        </p:pic>
        <p:pic>
          <p:nvPicPr>
            <p:cNvPr id="1030" name="Picture 6" descr="CERN - Wikipedia">
              <a:extLst>
                <a:ext uri="{FF2B5EF4-FFF2-40B4-BE49-F238E27FC236}">
                  <a16:creationId xmlns:a16="http://schemas.microsoft.com/office/drawing/2014/main" id="{A52ED6CC-8C81-F3F7-8817-BC44C10EF1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9219" l="10000" r="98750">
                          <a14:foregroundMark x1="89219" y1="10781" x2="98047" y2="11797"/>
                          <a14:foregroundMark x1="98047" y1="11797" x2="98750" y2="11563"/>
                          <a14:foregroundMark x1="75506" y1="27192" x2="75859" y2="27344"/>
                          <a14:foregroundMark x1="75859" y1="27344" x2="76468" y2="28311"/>
                          <a14:foregroundMark x1="18750" y1="40938" x2="18750" y2="40938"/>
                          <a14:foregroundMark x1="32422" y1="40391" x2="32422" y2="40391"/>
                          <a14:foregroundMark x1="44297" y1="40391" x2="44297" y2="40391"/>
                          <a14:foregroundMark x1="55781" y1="36875" x2="55781" y2="36875"/>
                          <a14:foregroundMark x1="25078" y1="55547" x2="25078" y2="55547"/>
                          <a14:foregroundMark x1="42969" y1="79531" x2="42969" y2="79531"/>
                          <a14:foregroundMark x1="69844" y1="79297" x2="69844" y2="79297"/>
                          <a14:foregroundMark x1="38516" y1="91406" x2="38516" y2="91406"/>
                          <a14:foregroundMark x1="34531" y1="96016" x2="34531" y2="96016"/>
                          <a14:foregroundMark x1="30469" y1="98906" x2="30469" y2="98906"/>
                          <a14:foregroundMark x1="87266" y1="99219" x2="87266" y2="99219"/>
                          <a14:foregroundMark x1="90625" y1="33438" x2="90625" y2="33438"/>
                          <a14:foregroundMark x1="83672" y1="35703" x2="83672" y2="35703"/>
                          <a14:foregroundMark x1="83672" y1="36953" x2="83672" y2="36953"/>
                          <a14:foregroundMark x1="67656" y1="24844" x2="67656" y2="24844"/>
                          <a14:foregroundMark x1="68203" y1="25000" x2="68203" y2="25000"/>
                          <a14:foregroundMark x1="69141" y1="25781" x2="67813" y2="24609"/>
                          <a14:foregroundMark x1="68750" y1="25391" x2="67344" y2="24375"/>
                          <a14:foregroundMark x1="68906" y1="24922" x2="68906" y2="24922"/>
                          <a14:foregroundMark x1="69141" y1="24844" x2="69141" y2="24844"/>
                          <a14:foregroundMark x1="69219" y1="25391" x2="69219" y2="25391"/>
                          <a14:foregroundMark x1="69219" y1="25156" x2="69219" y2="25156"/>
                          <a14:foregroundMark x1="69219" y1="25000" x2="69219" y2="25000"/>
                          <a14:foregroundMark x1="68984" y1="24375" x2="68984" y2="24375"/>
                          <a14:foregroundMark x1="68984" y1="25156" x2="68984" y2="25156"/>
                          <a14:foregroundMark x1="69141" y1="25000" x2="69375" y2="26016"/>
                          <a14:foregroundMark x1="68750" y1="25938" x2="67266" y2="24063"/>
                          <a14:foregroundMark x1="68359" y1="25156" x2="66250" y2="23750"/>
                          <a14:foregroundMark x1="82188" y1="33359" x2="84844" y2="38203"/>
                          <a14:foregroundMark x1="80000" y1="30859" x2="76484" y2="27813"/>
                          <a14:foregroundMark x1="77813" y1="28984" x2="75078" y2="26719"/>
                          <a14:foregroundMark x1="77578" y1="28906" x2="74922" y2="26719"/>
                          <a14:foregroundMark x1="75391" y1="27266" x2="75391" y2="27266"/>
                          <a14:foregroundMark x1="75625" y1="27109" x2="76250" y2="28203"/>
                          <a14:foregroundMark x1="75313" y1="26328" x2="76484" y2="27813"/>
                          <a14:foregroundMark x1="75313" y1="26719" x2="76016" y2="27656"/>
                          <a14:foregroundMark x1="88281" y1="48047" x2="88281" y2="45625"/>
                          <a14:foregroundMark x1="88828" y1="47500" x2="88828" y2="44844"/>
                          <a14:foregroundMark x1="88438" y1="46484" x2="87813" y2="47813"/>
                          <a14:backgroundMark x1="64453" y1="22891" x2="64453" y2="22891"/>
                          <a14:backgroundMark x1="65391" y1="23125" x2="65391" y2="23125"/>
                          <a14:backgroundMark x1="65391" y1="23125" x2="65391" y2="23125"/>
                          <a14:backgroundMark x1="87891" y1="45313" x2="87891" y2="45313"/>
                          <a14:backgroundMark x1="82734" y1="40234" x2="80313" y2="34688"/>
                          <a14:backgroundMark x1="83281" y1="41406" x2="77813" y2="30781"/>
                          <a14:backgroundMark x1="77734" y1="30859" x2="80887" y2="34012"/>
                          <a14:backgroundMark x1="83687" y1="39545" x2="83438" y2="39297"/>
                          <a14:backgroundMark x1="81953" y1="37813" x2="83179" y2="39038"/>
                          <a14:backgroundMark x1="83485" y1="39177" x2="83750" y2="39531"/>
                          <a14:backgroundMark x1="81641" y1="36719" x2="83325" y2="38965"/>
                          <a14:backgroundMark x1="83359" y1="38948" x2="83516" y2="39219"/>
                          <a14:backgroundMark x1="84177" y1="40440" x2="84219" y2="40547"/>
                          <a14:backgroundMark x1="70236" y1="25391" x2="74289" y2="27012"/>
                          <a14:backgroundMark x1="62422" y1="22266" x2="66277" y2="23808"/>
                          <a14:backgroundMark x1="76172" y1="28438" x2="77031" y2="303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5495" y="6094384"/>
              <a:ext cx="734120" cy="734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C6B0DA92-D8E4-C527-CDE4-7923952AF6B9}"/>
              </a:ext>
            </a:extLst>
          </p:cNvPr>
          <p:cNvSpPr/>
          <p:nvPr/>
        </p:nvSpPr>
        <p:spPr>
          <a:xfrm>
            <a:off x="4721352" y="29496"/>
            <a:ext cx="2952663" cy="683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BD7C87-8C68-9174-533C-31FC200252FC}"/>
              </a:ext>
            </a:extLst>
          </p:cNvPr>
          <p:cNvSpPr txBox="1"/>
          <p:nvPr/>
        </p:nvSpPr>
        <p:spPr>
          <a:xfrm>
            <a:off x="3641658" y="29496"/>
            <a:ext cx="51170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212B58"/>
                </a:solidFill>
              </a:rPr>
              <a:t>Data collection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19A01D-4F61-BB1C-330B-2162A58458A7}"/>
              </a:ext>
            </a:extLst>
          </p:cNvPr>
          <p:cNvSpPr txBox="1"/>
          <p:nvPr/>
        </p:nvSpPr>
        <p:spPr>
          <a:xfrm>
            <a:off x="8766540" y="6291738"/>
            <a:ext cx="217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IOP Brighton 2026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CC22EA-ED70-6139-45A6-793F7CE68B5B}"/>
              </a:ext>
            </a:extLst>
          </p:cNvPr>
          <p:cNvSpPr/>
          <p:nvPr/>
        </p:nvSpPr>
        <p:spPr>
          <a:xfrm>
            <a:off x="7402324" y="2032375"/>
            <a:ext cx="3836669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02D47C7-95C8-0C06-B5E8-F8898C7C7AB6}"/>
                  </a:ext>
                </a:extLst>
              </p:cNvPr>
              <p:cNvSpPr txBox="1"/>
              <p:nvPr/>
            </p:nvSpPr>
            <p:spPr>
              <a:xfrm>
                <a:off x="-32385" y="858065"/>
                <a:ext cx="5579746" cy="52629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212B58"/>
                    </a:solidFill>
                  </a:rPr>
                  <a:t>Data was collected across 3 campaigns at ISOLDE, using a </a:t>
                </a:r>
                <a:r>
                  <a:rPr lang="en-GB" sz="2400" dirty="0">
                    <a:solidFill>
                      <a:srgbClr val="FF0000"/>
                    </a:solidFill>
                  </a:rPr>
                  <a:t>Ta foil thick target </a:t>
                </a:r>
                <a:r>
                  <a:rPr lang="en-GB" sz="2400" dirty="0">
                    <a:solidFill>
                      <a:srgbClr val="212B5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an efficient </a:t>
                </a:r>
                <a:r>
                  <a:rPr lang="en-GB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ionic 313nm</a:t>
                </a:r>
                <a14:m>
                  <m:oMath xmlns:m="http://schemas.openxmlformats.org/officeDocument/2006/math">
                    <m:r>
                      <a:rPr lang="en-GB" sz="2400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transition </a:t>
                </a:r>
                <a:r>
                  <a:rPr lang="en-GB" sz="2400" dirty="0">
                    <a:solidFill>
                      <a:srgbClr val="212B5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from the ground state.</a:t>
                </a:r>
                <a:endParaRPr lang="en-GB" sz="2400" dirty="0">
                  <a:solidFill>
                    <a:srgbClr val="212B58"/>
                  </a:solidFill>
                </a:endParaRPr>
              </a:p>
              <a:p>
                <a:endParaRPr lang="en-GB" sz="2400" dirty="0">
                  <a:solidFill>
                    <a:srgbClr val="212B58"/>
                  </a:solidFill>
                </a:endParaRPr>
              </a:p>
              <a:p>
                <a:r>
                  <a:rPr lang="en-GB" sz="2400" dirty="0">
                    <a:solidFill>
                      <a:srgbClr val="212B5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Initially, significant molecular </a:t>
                </a:r>
                <a:r>
                  <a:rPr lang="en-GB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rare earth contamination</a:t>
                </a:r>
                <a:r>
                  <a:rPr lang="en-GB" sz="2400" dirty="0">
                    <a:solidFill>
                      <a:srgbClr val="212B5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was found in the beam, limiting the potential of ion bunching in ISCOOL and increasing background</a:t>
                </a:r>
              </a:p>
              <a:p>
                <a:endParaRPr lang="en-GB" sz="2400" dirty="0">
                  <a:solidFill>
                    <a:srgbClr val="212B5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400" dirty="0">
                    <a:solidFill>
                      <a:srgbClr val="212B5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-GB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LIST target </a:t>
                </a:r>
                <a:r>
                  <a:rPr lang="en-GB" sz="2400" dirty="0">
                    <a:solidFill>
                      <a:srgbClr val="212B5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was then used, reduced rare earth contamination of beam, </a:t>
                </a:r>
                <a:r>
                  <a:rPr lang="en-GB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increased current measurement limit </a:t>
                </a:r>
                <a:r>
                  <a:rPr lang="en-GB" sz="2400" dirty="0">
                    <a:solidFill>
                      <a:srgbClr val="212B5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from </a:t>
                </a:r>
                <a:r>
                  <a:rPr lang="en-GB" sz="2400" baseline="30000" dirty="0">
                    <a:solidFill>
                      <a:srgbClr val="212B5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155</a:t>
                </a:r>
                <a:r>
                  <a:rPr lang="en-GB" sz="2400" dirty="0">
                    <a:solidFill>
                      <a:srgbClr val="212B5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Tm to </a:t>
                </a:r>
                <a:r>
                  <a:rPr lang="en-GB" sz="2400" baseline="30000" dirty="0">
                    <a:solidFill>
                      <a:srgbClr val="212B5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151</a:t>
                </a:r>
                <a:r>
                  <a:rPr lang="en-GB" sz="2400" dirty="0">
                    <a:solidFill>
                      <a:srgbClr val="212B5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Tm</a:t>
                </a:r>
                <a:endParaRPr lang="en-GB" sz="2400" dirty="0">
                  <a:solidFill>
                    <a:srgbClr val="212B58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02D47C7-95C8-0C06-B5E8-F8898C7C7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385" y="858065"/>
                <a:ext cx="5579746" cy="5262979"/>
              </a:xfrm>
              <a:prstGeom prst="rect">
                <a:avLst/>
              </a:prstGeom>
              <a:blipFill>
                <a:blip r:embed="rId7"/>
                <a:stretch>
                  <a:fillRect l="-1749" t="-927" r="-546" b="-16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F644AC4C-79A8-C579-5382-1426FEE30D53}"/>
              </a:ext>
            </a:extLst>
          </p:cNvPr>
          <p:cNvSpPr/>
          <p:nvPr/>
        </p:nvSpPr>
        <p:spPr>
          <a:xfrm>
            <a:off x="6644640" y="4596975"/>
            <a:ext cx="4594353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E75A61-6EF9-A3B1-A37B-294F6CB4C0AE}"/>
              </a:ext>
            </a:extLst>
          </p:cNvPr>
          <p:cNvSpPr txBox="1"/>
          <p:nvPr/>
        </p:nvSpPr>
        <p:spPr>
          <a:xfrm>
            <a:off x="7867118" y="596633"/>
            <a:ext cx="2907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Isotopes measured initially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F08D4-14BD-B5F6-FB73-7B9A3AAADA65}"/>
              </a:ext>
            </a:extLst>
          </p:cNvPr>
          <p:cNvSpPr txBox="1"/>
          <p:nvPr/>
        </p:nvSpPr>
        <p:spPr>
          <a:xfrm>
            <a:off x="8097951" y="3190218"/>
            <a:ext cx="2445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All isotopes measured</a:t>
            </a:r>
          </a:p>
        </p:txBody>
      </p:sp>
    </p:spTree>
    <p:extLst>
      <p:ext uri="{BB962C8B-B14F-4D97-AF65-F5344CB8AC3E}">
        <p14:creationId xmlns:p14="http://schemas.microsoft.com/office/powerpoint/2010/main" val="3974860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8A85D-AEBD-5AC0-83F9-A984BD9BC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E36CB6F-0259-02CE-E67A-5C32EE4D753C}"/>
              </a:ext>
            </a:extLst>
          </p:cNvPr>
          <p:cNvGrpSpPr/>
          <p:nvPr/>
        </p:nvGrpSpPr>
        <p:grpSpPr>
          <a:xfrm>
            <a:off x="0" y="6094384"/>
            <a:ext cx="12192000" cy="763616"/>
            <a:chOff x="0" y="6094384"/>
            <a:chExt cx="12192000" cy="76361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0BAAA0E-9FCB-C8D9-5000-4B0445269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25587"/>
              <a:ext cx="12192000" cy="73241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017BC23-F14C-31BD-5AF6-0BAE7AE54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25587"/>
              <a:ext cx="2658388" cy="732413"/>
            </a:xfrm>
            <a:prstGeom prst="rect">
              <a:avLst/>
            </a:prstGeom>
          </p:spPr>
        </p:pic>
        <p:pic>
          <p:nvPicPr>
            <p:cNvPr id="1030" name="Picture 6" descr="CERN - Wikipedia">
              <a:extLst>
                <a:ext uri="{FF2B5EF4-FFF2-40B4-BE49-F238E27FC236}">
                  <a16:creationId xmlns:a16="http://schemas.microsoft.com/office/drawing/2014/main" id="{1C0B758B-1259-B16C-1DDA-FD13D93861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9219" l="10000" r="98750">
                          <a14:foregroundMark x1="89219" y1="10781" x2="98047" y2="11797"/>
                          <a14:foregroundMark x1="98047" y1="11797" x2="98750" y2="11563"/>
                          <a14:foregroundMark x1="75506" y1="27192" x2="75859" y2="27344"/>
                          <a14:foregroundMark x1="75859" y1="27344" x2="76468" y2="28311"/>
                          <a14:foregroundMark x1="18750" y1="40938" x2="18750" y2="40938"/>
                          <a14:foregroundMark x1="32422" y1="40391" x2="32422" y2="40391"/>
                          <a14:foregroundMark x1="44297" y1="40391" x2="44297" y2="40391"/>
                          <a14:foregroundMark x1="55781" y1="36875" x2="55781" y2="36875"/>
                          <a14:foregroundMark x1="25078" y1="55547" x2="25078" y2="55547"/>
                          <a14:foregroundMark x1="42969" y1="79531" x2="42969" y2="79531"/>
                          <a14:foregroundMark x1="69844" y1="79297" x2="69844" y2="79297"/>
                          <a14:foregroundMark x1="38516" y1="91406" x2="38516" y2="91406"/>
                          <a14:foregroundMark x1="34531" y1="96016" x2="34531" y2="96016"/>
                          <a14:foregroundMark x1="30469" y1="98906" x2="30469" y2="98906"/>
                          <a14:foregroundMark x1="87266" y1="99219" x2="87266" y2="99219"/>
                          <a14:foregroundMark x1="90625" y1="33438" x2="90625" y2="33438"/>
                          <a14:foregroundMark x1="83672" y1="35703" x2="83672" y2="35703"/>
                          <a14:foregroundMark x1="83672" y1="36953" x2="83672" y2="36953"/>
                          <a14:foregroundMark x1="67656" y1="24844" x2="67656" y2="24844"/>
                          <a14:foregroundMark x1="68203" y1="25000" x2="68203" y2="25000"/>
                          <a14:foregroundMark x1="69141" y1="25781" x2="67813" y2="24609"/>
                          <a14:foregroundMark x1="68750" y1="25391" x2="67344" y2="24375"/>
                          <a14:foregroundMark x1="68906" y1="24922" x2="68906" y2="24922"/>
                          <a14:foregroundMark x1="69141" y1="24844" x2="69141" y2="24844"/>
                          <a14:foregroundMark x1="69219" y1="25391" x2="69219" y2="25391"/>
                          <a14:foregroundMark x1="69219" y1="25156" x2="69219" y2="25156"/>
                          <a14:foregroundMark x1="69219" y1="25000" x2="69219" y2="25000"/>
                          <a14:foregroundMark x1="68984" y1="24375" x2="68984" y2="24375"/>
                          <a14:foregroundMark x1="68984" y1="25156" x2="68984" y2="25156"/>
                          <a14:foregroundMark x1="69141" y1="25000" x2="69375" y2="26016"/>
                          <a14:foregroundMark x1="68750" y1="25938" x2="67266" y2="24063"/>
                          <a14:foregroundMark x1="68359" y1="25156" x2="66250" y2="23750"/>
                          <a14:foregroundMark x1="82188" y1="33359" x2="84844" y2="38203"/>
                          <a14:foregroundMark x1="80000" y1="30859" x2="76484" y2="27813"/>
                          <a14:foregroundMark x1="77813" y1="28984" x2="75078" y2="26719"/>
                          <a14:foregroundMark x1="77578" y1="28906" x2="74922" y2="26719"/>
                          <a14:foregroundMark x1="75391" y1="27266" x2="75391" y2="27266"/>
                          <a14:foregroundMark x1="75625" y1="27109" x2="76250" y2="28203"/>
                          <a14:foregroundMark x1="75313" y1="26328" x2="76484" y2="27813"/>
                          <a14:foregroundMark x1="75313" y1="26719" x2="76016" y2="27656"/>
                          <a14:foregroundMark x1="88281" y1="48047" x2="88281" y2="45625"/>
                          <a14:foregroundMark x1="88828" y1="47500" x2="88828" y2="44844"/>
                          <a14:foregroundMark x1="88438" y1="46484" x2="87813" y2="47813"/>
                          <a14:backgroundMark x1="64453" y1="22891" x2="64453" y2="22891"/>
                          <a14:backgroundMark x1="65391" y1="23125" x2="65391" y2="23125"/>
                          <a14:backgroundMark x1="65391" y1="23125" x2="65391" y2="23125"/>
                          <a14:backgroundMark x1="87891" y1="45313" x2="87891" y2="45313"/>
                          <a14:backgroundMark x1="82734" y1="40234" x2="80313" y2="34688"/>
                          <a14:backgroundMark x1="83281" y1="41406" x2="77813" y2="30781"/>
                          <a14:backgroundMark x1="77734" y1="30859" x2="80887" y2="34012"/>
                          <a14:backgroundMark x1="83687" y1="39545" x2="83438" y2="39297"/>
                          <a14:backgroundMark x1="81953" y1="37813" x2="83179" y2="39038"/>
                          <a14:backgroundMark x1="83485" y1="39177" x2="83750" y2="39531"/>
                          <a14:backgroundMark x1="81641" y1="36719" x2="83325" y2="38965"/>
                          <a14:backgroundMark x1="83359" y1="38948" x2="83516" y2="39219"/>
                          <a14:backgroundMark x1="84177" y1="40440" x2="84219" y2="40547"/>
                          <a14:backgroundMark x1="70236" y1="25391" x2="74289" y2="27012"/>
                          <a14:backgroundMark x1="62422" y1="22266" x2="66277" y2="23808"/>
                          <a14:backgroundMark x1="76172" y1="28438" x2="77031" y2="303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5495" y="6094384"/>
              <a:ext cx="734120" cy="734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638496D-134B-5FD2-A664-C034B750CDAE}"/>
              </a:ext>
            </a:extLst>
          </p:cNvPr>
          <p:cNvSpPr txBox="1"/>
          <p:nvPr/>
        </p:nvSpPr>
        <p:spPr>
          <a:xfrm>
            <a:off x="8766540" y="6291738"/>
            <a:ext cx="217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IOP Brighton 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781DB9-C3DE-45C4-C913-D728C3EDF412}"/>
              </a:ext>
            </a:extLst>
          </p:cNvPr>
          <p:cNvSpPr txBox="1"/>
          <p:nvPr/>
        </p:nvSpPr>
        <p:spPr>
          <a:xfrm>
            <a:off x="1803250" y="0"/>
            <a:ext cx="8585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212B58"/>
                </a:solidFill>
              </a:rPr>
              <a:t>LIST target vs ion guide target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5BD093B-90A3-1D8E-4CCA-127EB6D94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95303"/>
            <a:ext cx="690217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Fink, D. A., Richter, S. D., Bastin, B., Blaum, K., Catherall, R.,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Cocolios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T. E., Fedorov, D. v,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Fedosseev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V. N., Flanagan, K. T., Ghys, L., Gottberg, A., Imai, N., Kron, T., Lecesne, N., Lynch, K. M., Marsh, B. A., Mendonca, T. M., Pauwels, D., Rapisarda, E., … Wendt, K. D. A. (2013). </a:t>
            </a:r>
            <a:r>
              <a:rPr kumimoji="0" lang="en-US" altLang="en-US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First application of the Laser Ion Source and Trap (LIST) for on-line experiments at ISOLDE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https://doi.org/10.1016/j.nimb.2013.06.039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F0A87B-40B9-B263-D055-056A7FA76B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" r="10612"/>
          <a:stretch>
            <a:fillRect/>
          </a:stretch>
        </p:blipFill>
        <p:spPr>
          <a:xfrm>
            <a:off x="5536796" y="1489057"/>
            <a:ext cx="6556664" cy="297601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4291345-4602-CC8C-61AB-6B585002675D}"/>
              </a:ext>
            </a:extLst>
          </p:cNvPr>
          <p:cNvSpPr txBox="1"/>
          <p:nvPr/>
        </p:nvSpPr>
        <p:spPr>
          <a:xfrm>
            <a:off x="7281794" y="5189994"/>
            <a:ext cx="46885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 err="1"/>
              <a:t>Bouquerel</a:t>
            </a:r>
            <a:r>
              <a:rPr lang="en-GB" sz="1100" dirty="0"/>
              <a:t>, Elian &amp; Berthier, B &amp; </a:t>
            </a:r>
            <a:r>
              <a:rPr lang="en-GB" sz="1100" dirty="0" err="1"/>
              <a:t>Lettry</a:t>
            </a:r>
            <a:r>
              <a:rPr lang="en-GB" sz="1100" dirty="0"/>
              <a:t>, J &amp; Stora, Thierry. (2009). Atomic Beam Merging and Suppression of Alkali Contaminants in Multi Body High Power Targets: Design and Test of Target and Ion Source Prototypes at ISOLDE.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B81077-BD46-167B-B445-7803D076DF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0" y="730704"/>
            <a:ext cx="5470987" cy="389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93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4E32A-9EC6-B719-E718-D99A60E0E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7460A6E3-F718-2A95-B103-9B40A0291CC3}"/>
              </a:ext>
            </a:extLst>
          </p:cNvPr>
          <p:cNvGrpSpPr/>
          <p:nvPr/>
        </p:nvGrpSpPr>
        <p:grpSpPr>
          <a:xfrm>
            <a:off x="0" y="6094384"/>
            <a:ext cx="12192000" cy="763616"/>
            <a:chOff x="0" y="6094384"/>
            <a:chExt cx="12192000" cy="76361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2EA1763-9184-6D30-8690-1D458C805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25587"/>
              <a:ext cx="12192000" cy="73241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44D66D9-F7C6-F2B8-06E6-F7D9C6C1A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25587"/>
              <a:ext cx="2658388" cy="732413"/>
            </a:xfrm>
            <a:prstGeom prst="rect">
              <a:avLst/>
            </a:prstGeom>
          </p:spPr>
        </p:pic>
        <p:pic>
          <p:nvPicPr>
            <p:cNvPr id="1030" name="Picture 6" descr="CERN - Wikipedia">
              <a:extLst>
                <a:ext uri="{FF2B5EF4-FFF2-40B4-BE49-F238E27FC236}">
                  <a16:creationId xmlns:a16="http://schemas.microsoft.com/office/drawing/2014/main" id="{091AECE9-6C04-D0F6-EB3D-050765D74A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9219" l="10000" r="98750">
                          <a14:foregroundMark x1="89219" y1="10781" x2="98047" y2="11797"/>
                          <a14:foregroundMark x1="98047" y1="11797" x2="98750" y2="11563"/>
                          <a14:foregroundMark x1="75506" y1="27192" x2="75859" y2="27344"/>
                          <a14:foregroundMark x1="75859" y1="27344" x2="76468" y2="28311"/>
                          <a14:foregroundMark x1="18750" y1="40938" x2="18750" y2="40938"/>
                          <a14:foregroundMark x1="32422" y1="40391" x2="32422" y2="40391"/>
                          <a14:foregroundMark x1="44297" y1="40391" x2="44297" y2="40391"/>
                          <a14:foregroundMark x1="55781" y1="36875" x2="55781" y2="36875"/>
                          <a14:foregroundMark x1="25078" y1="55547" x2="25078" y2="55547"/>
                          <a14:foregroundMark x1="42969" y1="79531" x2="42969" y2="79531"/>
                          <a14:foregroundMark x1="69844" y1="79297" x2="69844" y2="79297"/>
                          <a14:foregroundMark x1="38516" y1="91406" x2="38516" y2="91406"/>
                          <a14:foregroundMark x1="34531" y1="96016" x2="34531" y2="96016"/>
                          <a14:foregroundMark x1="30469" y1="98906" x2="30469" y2="98906"/>
                          <a14:foregroundMark x1="87266" y1="99219" x2="87266" y2="99219"/>
                          <a14:foregroundMark x1="90625" y1="33438" x2="90625" y2="33438"/>
                          <a14:foregroundMark x1="83672" y1="35703" x2="83672" y2="35703"/>
                          <a14:foregroundMark x1="83672" y1="36953" x2="83672" y2="36953"/>
                          <a14:foregroundMark x1="67656" y1="24844" x2="67656" y2="24844"/>
                          <a14:foregroundMark x1="68203" y1="25000" x2="68203" y2="25000"/>
                          <a14:foregroundMark x1="69141" y1="25781" x2="67813" y2="24609"/>
                          <a14:foregroundMark x1="68750" y1="25391" x2="67344" y2="24375"/>
                          <a14:foregroundMark x1="68906" y1="24922" x2="68906" y2="24922"/>
                          <a14:foregroundMark x1="69141" y1="24844" x2="69141" y2="24844"/>
                          <a14:foregroundMark x1="69219" y1="25391" x2="69219" y2="25391"/>
                          <a14:foregroundMark x1="69219" y1="25156" x2="69219" y2="25156"/>
                          <a14:foregroundMark x1="69219" y1="25000" x2="69219" y2="25000"/>
                          <a14:foregroundMark x1="68984" y1="24375" x2="68984" y2="24375"/>
                          <a14:foregroundMark x1="68984" y1="25156" x2="68984" y2="25156"/>
                          <a14:foregroundMark x1="69141" y1="25000" x2="69375" y2="26016"/>
                          <a14:foregroundMark x1="68750" y1="25938" x2="67266" y2="24063"/>
                          <a14:foregroundMark x1="68359" y1="25156" x2="66250" y2="23750"/>
                          <a14:foregroundMark x1="82188" y1="33359" x2="84844" y2="38203"/>
                          <a14:foregroundMark x1="80000" y1="30859" x2="76484" y2="27813"/>
                          <a14:foregroundMark x1="77813" y1="28984" x2="75078" y2="26719"/>
                          <a14:foregroundMark x1="77578" y1="28906" x2="74922" y2="26719"/>
                          <a14:foregroundMark x1="75391" y1="27266" x2="75391" y2="27266"/>
                          <a14:foregroundMark x1="75625" y1="27109" x2="76250" y2="28203"/>
                          <a14:foregroundMark x1="75313" y1="26328" x2="76484" y2="27813"/>
                          <a14:foregroundMark x1="75313" y1="26719" x2="76016" y2="27656"/>
                          <a14:foregroundMark x1="88281" y1="48047" x2="88281" y2="45625"/>
                          <a14:foregroundMark x1="88828" y1="47500" x2="88828" y2="44844"/>
                          <a14:foregroundMark x1="88438" y1="46484" x2="87813" y2="47813"/>
                          <a14:backgroundMark x1="64453" y1="22891" x2="64453" y2="22891"/>
                          <a14:backgroundMark x1="65391" y1="23125" x2="65391" y2="23125"/>
                          <a14:backgroundMark x1="65391" y1="23125" x2="65391" y2="23125"/>
                          <a14:backgroundMark x1="87891" y1="45313" x2="87891" y2="45313"/>
                          <a14:backgroundMark x1="82734" y1="40234" x2="80313" y2="34688"/>
                          <a14:backgroundMark x1="83281" y1="41406" x2="77813" y2="30781"/>
                          <a14:backgroundMark x1="77734" y1="30859" x2="80887" y2="34012"/>
                          <a14:backgroundMark x1="83687" y1="39545" x2="83438" y2="39297"/>
                          <a14:backgroundMark x1="81953" y1="37813" x2="83179" y2="39038"/>
                          <a14:backgroundMark x1="83485" y1="39177" x2="83750" y2="39531"/>
                          <a14:backgroundMark x1="81641" y1="36719" x2="83325" y2="38965"/>
                          <a14:backgroundMark x1="83359" y1="38948" x2="83516" y2="39219"/>
                          <a14:backgroundMark x1="84177" y1="40440" x2="84219" y2="40547"/>
                          <a14:backgroundMark x1="70236" y1="25391" x2="74289" y2="27012"/>
                          <a14:backgroundMark x1="62422" y1="22266" x2="66277" y2="23808"/>
                          <a14:backgroundMark x1="76172" y1="28438" x2="77031" y2="303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5495" y="6094384"/>
              <a:ext cx="734120" cy="734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DECCCB5-1C70-ED1B-22AC-B3C51A75A940}"/>
              </a:ext>
            </a:extLst>
          </p:cNvPr>
          <p:cNvSpPr txBox="1"/>
          <p:nvPr/>
        </p:nvSpPr>
        <p:spPr>
          <a:xfrm>
            <a:off x="1118377" y="29496"/>
            <a:ext cx="51170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212B58"/>
                </a:solidFill>
              </a:rPr>
              <a:t>Data collection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B678DC-C154-7DF9-4485-D1454F9B5732}"/>
              </a:ext>
            </a:extLst>
          </p:cNvPr>
          <p:cNvSpPr txBox="1"/>
          <p:nvPr/>
        </p:nvSpPr>
        <p:spPr>
          <a:xfrm>
            <a:off x="8766540" y="6291738"/>
            <a:ext cx="217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IOP Brighton 2026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4C6B871-F359-FFA6-762B-5F64BF88B96C}"/>
                  </a:ext>
                </a:extLst>
              </p:cNvPr>
              <p:cNvSpPr txBox="1"/>
              <p:nvPr/>
            </p:nvSpPr>
            <p:spPr>
              <a:xfrm>
                <a:off x="-32385" y="858065"/>
                <a:ext cx="5579746" cy="52629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212B58"/>
                    </a:solidFill>
                  </a:rPr>
                  <a:t>Data was collected across 3 campaigns at ISOLDE, using a </a:t>
                </a:r>
                <a:r>
                  <a:rPr lang="en-GB" sz="2400" dirty="0">
                    <a:solidFill>
                      <a:srgbClr val="FF0000"/>
                    </a:solidFill>
                  </a:rPr>
                  <a:t>Ta foil thick target </a:t>
                </a:r>
                <a:r>
                  <a:rPr lang="en-GB" sz="2400" dirty="0">
                    <a:solidFill>
                      <a:srgbClr val="212B5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an efficient </a:t>
                </a:r>
                <a:r>
                  <a:rPr lang="en-GB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ionic 313nm</a:t>
                </a:r>
                <a14:m>
                  <m:oMath xmlns:m="http://schemas.openxmlformats.org/officeDocument/2006/math">
                    <m:r>
                      <a:rPr lang="en-GB" sz="2400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transition </a:t>
                </a:r>
                <a:r>
                  <a:rPr lang="en-GB" sz="2400" dirty="0">
                    <a:solidFill>
                      <a:srgbClr val="212B5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from the ground state.</a:t>
                </a:r>
                <a:endParaRPr lang="en-GB" sz="2400" dirty="0">
                  <a:solidFill>
                    <a:srgbClr val="212B58"/>
                  </a:solidFill>
                </a:endParaRPr>
              </a:p>
              <a:p>
                <a:endParaRPr lang="en-GB" sz="2400" dirty="0">
                  <a:solidFill>
                    <a:srgbClr val="212B58"/>
                  </a:solidFill>
                </a:endParaRPr>
              </a:p>
              <a:p>
                <a:r>
                  <a:rPr lang="en-GB" sz="2400" dirty="0">
                    <a:solidFill>
                      <a:srgbClr val="212B5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Initially, significant molecular </a:t>
                </a:r>
                <a:r>
                  <a:rPr lang="en-GB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rare earth contamination</a:t>
                </a:r>
                <a:r>
                  <a:rPr lang="en-GB" sz="2400" dirty="0">
                    <a:solidFill>
                      <a:srgbClr val="212B5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was found in the beam, limiting the potential of ion bunching in ISCOOL and increasing background.</a:t>
                </a:r>
              </a:p>
              <a:p>
                <a:endParaRPr lang="en-GB" sz="2400" dirty="0">
                  <a:solidFill>
                    <a:srgbClr val="212B5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400" dirty="0">
                    <a:solidFill>
                      <a:srgbClr val="212B5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-GB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LIST target set up </a:t>
                </a:r>
                <a:r>
                  <a:rPr lang="en-GB" sz="2400" dirty="0">
                    <a:solidFill>
                      <a:srgbClr val="212B5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was then used, reduced rare earth contamination of beam, </a:t>
                </a:r>
                <a:r>
                  <a:rPr lang="en-GB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increased current measurement limit </a:t>
                </a:r>
                <a:r>
                  <a:rPr lang="en-GB" sz="2400" dirty="0">
                    <a:solidFill>
                      <a:srgbClr val="212B5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from </a:t>
                </a:r>
                <a:r>
                  <a:rPr lang="en-GB" sz="2400" baseline="30000" dirty="0">
                    <a:solidFill>
                      <a:srgbClr val="212B5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155</a:t>
                </a:r>
                <a:r>
                  <a:rPr lang="en-GB" sz="2400" dirty="0">
                    <a:solidFill>
                      <a:srgbClr val="212B5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Tm to </a:t>
                </a:r>
                <a:r>
                  <a:rPr lang="en-GB" sz="2400" baseline="30000" dirty="0">
                    <a:solidFill>
                      <a:srgbClr val="212B5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151</a:t>
                </a:r>
                <a:r>
                  <a:rPr lang="en-GB" sz="2400" dirty="0">
                    <a:solidFill>
                      <a:srgbClr val="212B5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Tm.</a:t>
                </a:r>
                <a:endParaRPr lang="en-GB" sz="2400" dirty="0">
                  <a:solidFill>
                    <a:srgbClr val="212B58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4C6B871-F359-FFA6-762B-5F64BF88B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385" y="858065"/>
                <a:ext cx="5579746" cy="5262979"/>
              </a:xfrm>
              <a:prstGeom prst="rect">
                <a:avLst/>
              </a:prstGeom>
              <a:blipFill>
                <a:blip r:embed="rId6"/>
                <a:stretch>
                  <a:fillRect l="-1749" t="-927" r="-1967" b="-16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graph of a graph showing a number of data&#10;&#10;AI-generated content may be incorrect.">
            <a:extLst>
              <a:ext uri="{FF2B5EF4-FFF2-40B4-BE49-F238E27FC236}">
                <a16:creationId xmlns:a16="http://schemas.microsoft.com/office/drawing/2014/main" id="{754246A6-BFE5-136A-F094-A09B7F2B27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233" y="133078"/>
            <a:ext cx="5676706" cy="2912077"/>
          </a:xfrm>
          <a:prstGeom prst="rect">
            <a:avLst/>
          </a:prstGeom>
        </p:spPr>
      </p:pic>
      <p:pic>
        <p:nvPicPr>
          <p:cNvPr id="9" name="Picture 8" descr="A graph of a graph&#10;&#10;AI-generated content may be incorrect.">
            <a:extLst>
              <a:ext uri="{FF2B5EF4-FFF2-40B4-BE49-F238E27FC236}">
                <a16:creationId xmlns:a16="http://schemas.microsoft.com/office/drawing/2014/main" id="{28E05BCC-FE57-A55F-55AB-752F9A9176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233" y="3128230"/>
            <a:ext cx="5579745" cy="29142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968DA3-6979-AF6F-3514-C78DBA7AEA09}"/>
              </a:ext>
            </a:extLst>
          </p:cNvPr>
          <p:cNvSpPr txBox="1"/>
          <p:nvPr/>
        </p:nvSpPr>
        <p:spPr>
          <a:xfrm>
            <a:off x="7934128" y="396964"/>
            <a:ext cx="1917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venir Next LT Pro" panose="020B0504020202020204" pitchFamily="34" charset="0"/>
              </a:rPr>
              <a:t>Signal to background: 1.7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2EB775-E240-E944-8261-53A8E650CF41}"/>
              </a:ext>
            </a:extLst>
          </p:cNvPr>
          <p:cNvSpPr txBox="1"/>
          <p:nvPr/>
        </p:nvSpPr>
        <p:spPr>
          <a:xfrm>
            <a:off x="7571209" y="3429000"/>
            <a:ext cx="2232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venir Next LT Pro" panose="020B0504020202020204" pitchFamily="34" charset="0"/>
              </a:rPr>
              <a:t>Signal to background: 4.8</a:t>
            </a:r>
          </a:p>
        </p:txBody>
      </p:sp>
    </p:spTree>
    <p:extLst>
      <p:ext uri="{BB962C8B-B14F-4D97-AF65-F5344CB8AC3E}">
        <p14:creationId xmlns:p14="http://schemas.microsoft.com/office/powerpoint/2010/main" val="3861559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5C95B-D92F-D0C5-B7BC-8EF201015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8231AC6-2A9D-E385-1139-E0323C44A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630" y="755645"/>
            <a:ext cx="8854769" cy="517258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BE236F8-1A4B-14C7-C346-F5625B41AC4F}"/>
              </a:ext>
            </a:extLst>
          </p:cNvPr>
          <p:cNvGrpSpPr/>
          <p:nvPr/>
        </p:nvGrpSpPr>
        <p:grpSpPr>
          <a:xfrm>
            <a:off x="0" y="6094384"/>
            <a:ext cx="12192000" cy="763616"/>
            <a:chOff x="0" y="6094384"/>
            <a:chExt cx="12192000" cy="76361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365C810-EA4A-DD76-389C-1FC466406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25587"/>
              <a:ext cx="12192000" cy="73241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B0996F2-3F54-AF3B-AE3B-38E9AB45F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25587"/>
              <a:ext cx="2658388" cy="732413"/>
            </a:xfrm>
            <a:prstGeom prst="rect">
              <a:avLst/>
            </a:prstGeom>
          </p:spPr>
        </p:pic>
        <p:pic>
          <p:nvPicPr>
            <p:cNvPr id="1030" name="Picture 6" descr="CERN - Wikipedia">
              <a:extLst>
                <a:ext uri="{FF2B5EF4-FFF2-40B4-BE49-F238E27FC236}">
                  <a16:creationId xmlns:a16="http://schemas.microsoft.com/office/drawing/2014/main" id="{D4C1314C-E26B-BB0E-8028-2C46D27C5E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9219" l="10000" r="98750">
                          <a14:foregroundMark x1="89219" y1="10781" x2="98047" y2="11797"/>
                          <a14:foregroundMark x1="98047" y1="11797" x2="98750" y2="11563"/>
                          <a14:foregroundMark x1="75506" y1="27192" x2="75859" y2="27344"/>
                          <a14:foregroundMark x1="75859" y1="27344" x2="76468" y2="28311"/>
                          <a14:foregroundMark x1="18750" y1="40938" x2="18750" y2="40938"/>
                          <a14:foregroundMark x1="32422" y1="40391" x2="32422" y2="40391"/>
                          <a14:foregroundMark x1="44297" y1="40391" x2="44297" y2="40391"/>
                          <a14:foregroundMark x1="55781" y1="36875" x2="55781" y2="36875"/>
                          <a14:foregroundMark x1="25078" y1="55547" x2="25078" y2="55547"/>
                          <a14:foregroundMark x1="42969" y1="79531" x2="42969" y2="79531"/>
                          <a14:foregroundMark x1="69844" y1="79297" x2="69844" y2="79297"/>
                          <a14:foregroundMark x1="38516" y1="91406" x2="38516" y2="91406"/>
                          <a14:foregroundMark x1="34531" y1="96016" x2="34531" y2="96016"/>
                          <a14:foregroundMark x1="30469" y1="98906" x2="30469" y2="98906"/>
                          <a14:foregroundMark x1="87266" y1="99219" x2="87266" y2="99219"/>
                          <a14:foregroundMark x1="90625" y1="33438" x2="90625" y2="33438"/>
                          <a14:foregroundMark x1="83672" y1="35703" x2="83672" y2="35703"/>
                          <a14:foregroundMark x1="83672" y1="36953" x2="83672" y2="36953"/>
                          <a14:foregroundMark x1="67656" y1="24844" x2="67656" y2="24844"/>
                          <a14:foregroundMark x1="68203" y1="25000" x2="68203" y2="25000"/>
                          <a14:foregroundMark x1="69141" y1="25781" x2="67813" y2="24609"/>
                          <a14:foregroundMark x1="68750" y1="25391" x2="67344" y2="24375"/>
                          <a14:foregroundMark x1="68906" y1="24922" x2="68906" y2="24922"/>
                          <a14:foregroundMark x1="69141" y1="24844" x2="69141" y2="24844"/>
                          <a14:foregroundMark x1="69219" y1="25391" x2="69219" y2="25391"/>
                          <a14:foregroundMark x1="69219" y1="25156" x2="69219" y2="25156"/>
                          <a14:foregroundMark x1="69219" y1="25000" x2="69219" y2="25000"/>
                          <a14:foregroundMark x1="68984" y1="24375" x2="68984" y2="24375"/>
                          <a14:foregroundMark x1="68984" y1="25156" x2="68984" y2="25156"/>
                          <a14:foregroundMark x1="69141" y1="25000" x2="69375" y2="26016"/>
                          <a14:foregroundMark x1="68750" y1="25938" x2="67266" y2="24063"/>
                          <a14:foregroundMark x1="68359" y1="25156" x2="66250" y2="23750"/>
                          <a14:foregroundMark x1="82188" y1="33359" x2="84844" y2="38203"/>
                          <a14:foregroundMark x1="80000" y1="30859" x2="76484" y2="27813"/>
                          <a14:foregroundMark x1="77813" y1="28984" x2="75078" y2="26719"/>
                          <a14:foregroundMark x1="77578" y1="28906" x2="74922" y2="26719"/>
                          <a14:foregroundMark x1="75391" y1="27266" x2="75391" y2="27266"/>
                          <a14:foregroundMark x1="75625" y1="27109" x2="76250" y2="28203"/>
                          <a14:foregroundMark x1="75313" y1="26328" x2="76484" y2="27813"/>
                          <a14:foregroundMark x1="75313" y1="26719" x2="76016" y2="27656"/>
                          <a14:foregroundMark x1="88281" y1="48047" x2="88281" y2="45625"/>
                          <a14:foregroundMark x1="88828" y1="47500" x2="88828" y2="44844"/>
                          <a14:foregroundMark x1="88438" y1="46484" x2="87813" y2="47813"/>
                          <a14:backgroundMark x1="64453" y1="22891" x2="64453" y2="22891"/>
                          <a14:backgroundMark x1="65391" y1="23125" x2="65391" y2="23125"/>
                          <a14:backgroundMark x1="65391" y1="23125" x2="65391" y2="23125"/>
                          <a14:backgroundMark x1="87891" y1="45313" x2="87891" y2="45313"/>
                          <a14:backgroundMark x1="82734" y1="40234" x2="80313" y2="34688"/>
                          <a14:backgroundMark x1="83281" y1="41406" x2="77813" y2="30781"/>
                          <a14:backgroundMark x1="77734" y1="30859" x2="80887" y2="34012"/>
                          <a14:backgroundMark x1="83687" y1="39545" x2="83438" y2="39297"/>
                          <a14:backgroundMark x1="81953" y1="37813" x2="83179" y2="39038"/>
                          <a14:backgroundMark x1="83485" y1="39177" x2="83750" y2="39531"/>
                          <a14:backgroundMark x1="81641" y1="36719" x2="83325" y2="38965"/>
                          <a14:backgroundMark x1="83359" y1="38948" x2="83516" y2="39219"/>
                          <a14:backgroundMark x1="84177" y1="40440" x2="84219" y2="40547"/>
                          <a14:backgroundMark x1="70236" y1="25391" x2="74289" y2="27012"/>
                          <a14:backgroundMark x1="62422" y1="22266" x2="66277" y2="23808"/>
                          <a14:backgroundMark x1="76172" y1="28438" x2="77031" y2="303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5495" y="6094384"/>
              <a:ext cx="734120" cy="734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C4F6046-906E-9DEC-2EEA-5652CEC24EEC}"/>
              </a:ext>
            </a:extLst>
          </p:cNvPr>
          <p:cNvSpPr/>
          <p:nvPr/>
        </p:nvSpPr>
        <p:spPr>
          <a:xfrm>
            <a:off x="4721352" y="29496"/>
            <a:ext cx="2952663" cy="683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ACBAEF-D0B7-AEB7-2B17-839D529FEC37}"/>
              </a:ext>
            </a:extLst>
          </p:cNvPr>
          <p:cNvSpPr txBox="1"/>
          <p:nvPr/>
        </p:nvSpPr>
        <p:spPr>
          <a:xfrm>
            <a:off x="-48169" y="-10170"/>
            <a:ext cx="34148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212B58"/>
                </a:solidFill>
              </a:rPr>
              <a:t>Results:</a:t>
            </a:r>
          </a:p>
          <a:p>
            <a:pPr algn="ctr"/>
            <a:r>
              <a:rPr lang="en-GB" sz="4400" dirty="0">
                <a:solidFill>
                  <a:srgbClr val="212B58"/>
                </a:solidFill>
              </a:rPr>
              <a:t>Charge radii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570B31-2C64-CD28-F134-DE38A8574C64}"/>
              </a:ext>
            </a:extLst>
          </p:cNvPr>
          <p:cNvSpPr txBox="1"/>
          <p:nvPr/>
        </p:nvSpPr>
        <p:spPr>
          <a:xfrm>
            <a:off x="8766540" y="6291738"/>
            <a:ext cx="217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IOP Brighton 2026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92203C-D2B4-B2C7-5F6F-5755FBAF7A4B}"/>
              </a:ext>
            </a:extLst>
          </p:cNvPr>
          <p:cNvSpPr txBox="1"/>
          <p:nvPr/>
        </p:nvSpPr>
        <p:spPr>
          <a:xfrm>
            <a:off x="5586714" y="3056946"/>
            <a:ext cx="1936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Preliminary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739BF6-691F-E65B-E222-F4DBDE4758E0}"/>
              </a:ext>
            </a:extLst>
          </p:cNvPr>
          <p:cNvSpPr txBox="1"/>
          <p:nvPr/>
        </p:nvSpPr>
        <p:spPr>
          <a:xfrm>
            <a:off x="0" y="1595348"/>
            <a:ext cx="341482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212B58"/>
                </a:solidFill>
              </a:rPr>
              <a:t>Charge radii is what would be expected of the mid-shell region. </a:t>
            </a:r>
          </a:p>
          <a:p>
            <a:endParaRPr lang="en-GB" sz="2400" dirty="0">
              <a:solidFill>
                <a:srgbClr val="212B58"/>
              </a:solidFill>
            </a:endParaRPr>
          </a:p>
          <a:p>
            <a:r>
              <a:rPr lang="en-GB" sz="2400" dirty="0">
                <a:solidFill>
                  <a:srgbClr val="212B58"/>
                </a:solidFill>
              </a:rPr>
              <a:t>A kink would be expected to be seen after the N=82 shell closure</a:t>
            </a:r>
          </a:p>
          <a:p>
            <a:endParaRPr lang="en-GB" sz="2400" dirty="0">
              <a:solidFill>
                <a:srgbClr val="212B58"/>
              </a:solidFill>
            </a:endParaRPr>
          </a:p>
          <a:p>
            <a:r>
              <a:rPr lang="en-GB" sz="2400" dirty="0">
                <a:solidFill>
                  <a:srgbClr val="212B58"/>
                </a:solidFill>
              </a:rPr>
              <a:t>And perhaps an increase at N=78 (</a:t>
            </a:r>
            <a:r>
              <a:rPr lang="en-GB" sz="2400" baseline="30000" dirty="0">
                <a:solidFill>
                  <a:srgbClr val="212B58"/>
                </a:solidFill>
              </a:rPr>
              <a:t>147</a:t>
            </a:r>
            <a:r>
              <a:rPr lang="en-GB" sz="2400" dirty="0">
                <a:solidFill>
                  <a:srgbClr val="212B58"/>
                </a:solidFill>
              </a:rPr>
              <a:t>Tm)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3A79049-DABC-7D0D-7732-002C2A7E2603}"/>
              </a:ext>
            </a:extLst>
          </p:cNvPr>
          <p:cNvSpPr/>
          <p:nvPr/>
        </p:nvSpPr>
        <p:spPr>
          <a:xfrm rot="1772362">
            <a:off x="3900917" y="4120766"/>
            <a:ext cx="1488472" cy="200479"/>
          </a:xfrm>
          <a:prstGeom prst="ellipse">
            <a:avLst/>
          </a:prstGeom>
          <a:solidFill>
            <a:srgbClr val="008D9F"/>
          </a:solidFill>
          <a:ln>
            <a:solidFill>
              <a:srgbClr val="008D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79528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396F1-8792-87AE-75F2-2983045D0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71157B-61BE-631E-E5CF-85D90FBDC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467" y="849760"/>
            <a:ext cx="8327691" cy="495995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A12E0A1-0D98-C8E9-4F6C-60BA64B60118}"/>
              </a:ext>
            </a:extLst>
          </p:cNvPr>
          <p:cNvGrpSpPr/>
          <p:nvPr/>
        </p:nvGrpSpPr>
        <p:grpSpPr>
          <a:xfrm>
            <a:off x="0" y="6094384"/>
            <a:ext cx="12192000" cy="763616"/>
            <a:chOff x="0" y="6094384"/>
            <a:chExt cx="12192000" cy="76361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9BF9F4E-FEB8-5619-C9A4-A8E1E252A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25587"/>
              <a:ext cx="12192000" cy="73241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7D0C39A-98D7-824D-3B51-8693CD645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25587"/>
              <a:ext cx="2658388" cy="732413"/>
            </a:xfrm>
            <a:prstGeom prst="rect">
              <a:avLst/>
            </a:prstGeom>
          </p:spPr>
        </p:pic>
        <p:pic>
          <p:nvPicPr>
            <p:cNvPr id="1030" name="Picture 6" descr="CERN - Wikipedia">
              <a:extLst>
                <a:ext uri="{FF2B5EF4-FFF2-40B4-BE49-F238E27FC236}">
                  <a16:creationId xmlns:a16="http://schemas.microsoft.com/office/drawing/2014/main" id="{D9D7BC28-A9D0-E2AB-BBAF-B3BBBF8456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9219" l="10000" r="98750">
                          <a14:foregroundMark x1="89219" y1="10781" x2="98047" y2="11797"/>
                          <a14:foregroundMark x1="98047" y1="11797" x2="98750" y2="11563"/>
                          <a14:foregroundMark x1="75506" y1="27192" x2="75859" y2="27344"/>
                          <a14:foregroundMark x1="75859" y1="27344" x2="76468" y2="28311"/>
                          <a14:foregroundMark x1="18750" y1="40938" x2="18750" y2="40938"/>
                          <a14:foregroundMark x1="32422" y1="40391" x2="32422" y2="40391"/>
                          <a14:foregroundMark x1="44297" y1="40391" x2="44297" y2="40391"/>
                          <a14:foregroundMark x1="55781" y1="36875" x2="55781" y2="36875"/>
                          <a14:foregroundMark x1="25078" y1="55547" x2="25078" y2="55547"/>
                          <a14:foregroundMark x1="42969" y1="79531" x2="42969" y2="79531"/>
                          <a14:foregroundMark x1="69844" y1="79297" x2="69844" y2="79297"/>
                          <a14:foregroundMark x1="38516" y1="91406" x2="38516" y2="91406"/>
                          <a14:foregroundMark x1="34531" y1="96016" x2="34531" y2="96016"/>
                          <a14:foregroundMark x1="30469" y1="98906" x2="30469" y2="98906"/>
                          <a14:foregroundMark x1="87266" y1="99219" x2="87266" y2="99219"/>
                          <a14:foregroundMark x1="90625" y1="33438" x2="90625" y2="33438"/>
                          <a14:foregroundMark x1="83672" y1="35703" x2="83672" y2="35703"/>
                          <a14:foregroundMark x1="83672" y1="36953" x2="83672" y2="36953"/>
                          <a14:foregroundMark x1="67656" y1="24844" x2="67656" y2="24844"/>
                          <a14:foregroundMark x1="68203" y1="25000" x2="68203" y2="25000"/>
                          <a14:foregroundMark x1="69141" y1="25781" x2="67813" y2="24609"/>
                          <a14:foregroundMark x1="68750" y1="25391" x2="67344" y2="24375"/>
                          <a14:foregroundMark x1="68906" y1="24922" x2="68906" y2="24922"/>
                          <a14:foregroundMark x1="69141" y1="24844" x2="69141" y2="24844"/>
                          <a14:foregroundMark x1="69219" y1="25391" x2="69219" y2="25391"/>
                          <a14:foregroundMark x1="69219" y1="25156" x2="69219" y2="25156"/>
                          <a14:foregroundMark x1="69219" y1="25000" x2="69219" y2="25000"/>
                          <a14:foregroundMark x1="68984" y1="24375" x2="68984" y2="24375"/>
                          <a14:foregroundMark x1="68984" y1="25156" x2="68984" y2="25156"/>
                          <a14:foregroundMark x1="69141" y1="25000" x2="69375" y2="26016"/>
                          <a14:foregroundMark x1="68750" y1="25938" x2="67266" y2="24063"/>
                          <a14:foregroundMark x1="68359" y1="25156" x2="66250" y2="23750"/>
                          <a14:foregroundMark x1="82188" y1="33359" x2="84844" y2="38203"/>
                          <a14:foregroundMark x1="80000" y1="30859" x2="76484" y2="27813"/>
                          <a14:foregroundMark x1="77813" y1="28984" x2="75078" y2="26719"/>
                          <a14:foregroundMark x1="77578" y1="28906" x2="74922" y2="26719"/>
                          <a14:foregroundMark x1="75391" y1="27266" x2="75391" y2="27266"/>
                          <a14:foregroundMark x1="75625" y1="27109" x2="76250" y2="28203"/>
                          <a14:foregroundMark x1="75313" y1="26328" x2="76484" y2="27813"/>
                          <a14:foregroundMark x1="75313" y1="26719" x2="76016" y2="27656"/>
                          <a14:foregroundMark x1="88281" y1="48047" x2="88281" y2="45625"/>
                          <a14:foregroundMark x1="88828" y1="47500" x2="88828" y2="44844"/>
                          <a14:foregroundMark x1="88438" y1="46484" x2="87813" y2="47813"/>
                          <a14:backgroundMark x1="64453" y1="22891" x2="64453" y2="22891"/>
                          <a14:backgroundMark x1="65391" y1="23125" x2="65391" y2="23125"/>
                          <a14:backgroundMark x1="65391" y1="23125" x2="65391" y2="23125"/>
                          <a14:backgroundMark x1="87891" y1="45313" x2="87891" y2="45313"/>
                          <a14:backgroundMark x1="82734" y1="40234" x2="80313" y2="34688"/>
                          <a14:backgroundMark x1="83281" y1="41406" x2="77813" y2="30781"/>
                          <a14:backgroundMark x1="77734" y1="30859" x2="80887" y2="34012"/>
                          <a14:backgroundMark x1="83687" y1="39545" x2="83438" y2="39297"/>
                          <a14:backgroundMark x1="81953" y1="37813" x2="83179" y2="39038"/>
                          <a14:backgroundMark x1="83485" y1="39177" x2="83750" y2="39531"/>
                          <a14:backgroundMark x1="81641" y1="36719" x2="83325" y2="38965"/>
                          <a14:backgroundMark x1="83359" y1="38948" x2="83516" y2="39219"/>
                          <a14:backgroundMark x1="84177" y1="40440" x2="84219" y2="40547"/>
                          <a14:backgroundMark x1="70236" y1="25391" x2="74289" y2="27012"/>
                          <a14:backgroundMark x1="62422" y1="22266" x2="66277" y2="23808"/>
                          <a14:backgroundMark x1="76172" y1="28438" x2="77031" y2="303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5495" y="6094384"/>
              <a:ext cx="734120" cy="734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9C5A4F2-47EA-E77B-E1C5-0DB6BB5179C7}"/>
              </a:ext>
            </a:extLst>
          </p:cNvPr>
          <p:cNvSpPr/>
          <p:nvPr/>
        </p:nvSpPr>
        <p:spPr>
          <a:xfrm>
            <a:off x="4721352" y="29496"/>
            <a:ext cx="2952663" cy="683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6A323A-2A7C-13A8-9EAD-F23ACD4D53E5}"/>
              </a:ext>
            </a:extLst>
          </p:cNvPr>
          <p:cNvSpPr txBox="1"/>
          <p:nvPr/>
        </p:nvSpPr>
        <p:spPr>
          <a:xfrm>
            <a:off x="8766540" y="6291738"/>
            <a:ext cx="217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IOP Brighton 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58B12B-1E14-DFFC-8CD6-4DBBD351BCC0}"/>
              </a:ext>
            </a:extLst>
          </p:cNvPr>
          <p:cNvSpPr txBox="1"/>
          <p:nvPr/>
        </p:nvSpPr>
        <p:spPr>
          <a:xfrm>
            <a:off x="-44173" y="-10170"/>
            <a:ext cx="6902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212B58"/>
                </a:solidFill>
              </a:rPr>
              <a:t>Results: Nuclear moments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930F76-9044-AF84-7295-9F3601213260}"/>
                  </a:ext>
                </a:extLst>
              </p:cNvPr>
              <p:cNvSpPr txBox="1"/>
              <p:nvPr/>
            </p:nvSpPr>
            <p:spPr>
              <a:xfrm>
                <a:off x="0" y="1212716"/>
                <a:ext cx="3616036" cy="4090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212B58"/>
                    </a:solidFill>
                  </a:rPr>
                  <a:t>Trends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212B58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GB" sz="2400" b="0" i="1" smtClean="0">
                        <a:solidFill>
                          <a:srgbClr val="212B58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b="0" i="1" smtClean="0">
                            <a:solidFill>
                              <a:srgbClr val="212B5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212B58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212B58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212B58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212B58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GB" sz="2400" b="0" i="1" smtClean="0">
                        <a:solidFill>
                          <a:srgbClr val="212B58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b="0" i="1" smtClean="0">
                            <a:solidFill>
                              <a:srgbClr val="212B5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212B58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212B58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212B58"/>
                    </a:solidFill>
                  </a:rPr>
                  <a:t> dipole moments can be seen. </a:t>
                </a:r>
              </a:p>
              <a:p>
                <a:endParaRPr lang="en-GB" sz="2400" dirty="0">
                  <a:solidFill>
                    <a:srgbClr val="212B58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212B58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GB" sz="2400" b="0" i="1" smtClean="0">
                        <a:solidFill>
                          <a:srgbClr val="212B58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b="0" i="1" smtClean="0">
                            <a:solidFill>
                              <a:srgbClr val="212B5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212B58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212B58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212B58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212B58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GB" sz="2400" b="0" i="1" smtClean="0">
                        <a:solidFill>
                          <a:srgbClr val="212B58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b="0" i="1" smtClean="0">
                            <a:solidFill>
                              <a:srgbClr val="212B5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212B58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212B58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212B58"/>
                    </a:solidFill>
                  </a:rPr>
                  <a:t> can be seen to become more single particle like towards the shell closure (Schmidt values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212B58"/>
                        </a:solidFill>
                        <a:latin typeface="Cambria Math" panose="02040503050406030204" pitchFamily="18" charset="0"/>
                      </a:rPr>
                      <m:t>≈2.8</m:t>
                    </m:r>
                  </m:oMath>
                </a14:m>
                <a:r>
                  <a:rPr lang="en-GB" sz="2400" dirty="0">
                    <a:solidFill>
                      <a:srgbClr val="212B58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212B58"/>
                        </a:solidFill>
                        <a:latin typeface="Cambria Math" panose="02040503050406030204" pitchFamily="18" charset="0"/>
                      </a:rPr>
                      <m:t>≈7.8</m:t>
                    </m:r>
                  </m:oMath>
                </a14:m>
                <a:r>
                  <a:rPr lang="en-GB" sz="2400" dirty="0">
                    <a:solidFill>
                      <a:srgbClr val="212B58"/>
                    </a:solidFill>
                  </a:rPr>
                  <a:t> ,respectively.)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930F76-9044-AF84-7295-9F3601213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12716"/>
                <a:ext cx="3616036" cy="4090094"/>
              </a:xfrm>
              <a:prstGeom prst="rect">
                <a:avLst/>
              </a:prstGeom>
              <a:blipFill>
                <a:blip r:embed="rId7"/>
                <a:stretch>
                  <a:fillRect l="-2530" r="-337" b="-25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AAEE3DD-59AF-2E70-F57A-1DE313036819}"/>
              </a:ext>
            </a:extLst>
          </p:cNvPr>
          <p:cNvSpPr txBox="1"/>
          <p:nvPr/>
        </p:nvSpPr>
        <p:spPr>
          <a:xfrm>
            <a:off x="7888134" y="4293464"/>
            <a:ext cx="2192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1749012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67903-6C8C-8273-0E54-877646902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A6577D6-3859-5E1E-5C17-9DE205A9A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729" y="743628"/>
            <a:ext cx="8636271" cy="501751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0477145-CE2B-65F4-1422-1FAF077F12D8}"/>
              </a:ext>
            </a:extLst>
          </p:cNvPr>
          <p:cNvGrpSpPr/>
          <p:nvPr/>
        </p:nvGrpSpPr>
        <p:grpSpPr>
          <a:xfrm>
            <a:off x="0" y="6094384"/>
            <a:ext cx="12192000" cy="763616"/>
            <a:chOff x="0" y="6094384"/>
            <a:chExt cx="12192000" cy="76361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7BE5369-2BF6-E964-F1C0-AF61896E9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25587"/>
              <a:ext cx="12192000" cy="73241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4AB697A-C718-DA36-1290-7609D5739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25587"/>
              <a:ext cx="2658388" cy="732413"/>
            </a:xfrm>
            <a:prstGeom prst="rect">
              <a:avLst/>
            </a:prstGeom>
          </p:spPr>
        </p:pic>
        <p:pic>
          <p:nvPicPr>
            <p:cNvPr id="1030" name="Picture 6" descr="CERN - Wikipedia">
              <a:extLst>
                <a:ext uri="{FF2B5EF4-FFF2-40B4-BE49-F238E27FC236}">
                  <a16:creationId xmlns:a16="http://schemas.microsoft.com/office/drawing/2014/main" id="{3F3D97B0-A4AE-4F48-3279-85DC557057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9219" l="10000" r="98750">
                          <a14:foregroundMark x1="89219" y1="10781" x2="98047" y2="11797"/>
                          <a14:foregroundMark x1="98047" y1="11797" x2="98750" y2="11563"/>
                          <a14:foregroundMark x1="75506" y1="27192" x2="75859" y2="27344"/>
                          <a14:foregroundMark x1="75859" y1="27344" x2="76468" y2="28311"/>
                          <a14:foregroundMark x1="18750" y1="40938" x2="18750" y2="40938"/>
                          <a14:foregroundMark x1="32422" y1="40391" x2="32422" y2="40391"/>
                          <a14:foregroundMark x1="44297" y1="40391" x2="44297" y2="40391"/>
                          <a14:foregroundMark x1="55781" y1="36875" x2="55781" y2="36875"/>
                          <a14:foregroundMark x1="25078" y1="55547" x2="25078" y2="55547"/>
                          <a14:foregroundMark x1="42969" y1="79531" x2="42969" y2="79531"/>
                          <a14:foregroundMark x1="69844" y1="79297" x2="69844" y2="79297"/>
                          <a14:foregroundMark x1="38516" y1="91406" x2="38516" y2="91406"/>
                          <a14:foregroundMark x1="34531" y1="96016" x2="34531" y2="96016"/>
                          <a14:foregroundMark x1="30469" y1="98906" x2="30469" y2="98906"/>
                          <a14:foregroundMark x1="87266" y1="99219" x2="87266" y2="99219"/>
                          <a14:foregroundMark x1="90625" y1="33438" x2="90625" y2="33438"/>
                          <a14:foregroundMark x1="83672" y1="35703" x2="83672" y2="35703"/>
                          <a14:foregroundMark x1="83672" y1="36953" x2="83672" y2="36953"/>
                          <a14:foregroundMark x1="67656" y1="24844" x2="67656" y2="24844"/>
                          <a14:foregroundMark x1="68203" y1="25000" x2="68203" y2="25000"/>
                          <a14:foregroundMark x1="69141" y1="25781" x2="67813" y2="24609"/>
                          <a14:foregroundMark x1="68750" y1="25391" x2="67344" y2="24375"/>
                          <a14:foregroundMark x1="68906" y1="24922" x2="68906" y2="24922"/>
                          <a14:foregroundMark x1="69141" y1="24844" x2="69141" y2="24844"/>
                          <a14:foregroundMark x1="69219" y1="25391" x2="69219" y2="25391"/>
                          <a14:foregroundMark x1="69219" y1="25156" x2="69219" y2="25156"/>
                          <a14:foregroundMark x1="69219" y1="25000" x2="69219" y2="25000"/>
                          <a14:foregroundMark x1="68984" y1="24375" x2="68984" y2="24375"/>
                          <a14:foregroundMark x1="68984" y1="25156" x2="68984" y2="25156"/>
                          <a14:foregroundMark x1="69141" y1="25000" x2="69375" y2="26016"/>
                          <a14:foregroundMark x1="68750" y1="25938" x2="67266" y2="24063"/>
                          <a14:foregroundMark x1="68359" y1="25156" x2="66250" y2="23750"/>
                          <a14:foregroundMark x1="82188" y1="33359" x2="84844" y2="38203"/>
                          <a14:foregroundMark x1="80000" y1="30859" x2="76484" y2="27813"/>
                          <a14:foregroundMark x1="77813" y1="28984" x2="75078" y2="26719"/>
                          <a14:foregroundMark x1="77578" y1="28906" x2="74922" y2="26719"/>
                          <a14:foregroundMark x1="75391" y1="27266" x2="75391" y2="27266"/>
                          <a14:foregroundMark x1="75625" y1="27109" x2="76250" y2="28203"/>
                          <a14:foregroundMark x1="75313" y1="26328" x2="76484" y2="27813"/>
                          <a14:foregroundMark x1="75313" y1="26719" x2="76016" y2="27656"/>
                          <a14:foregroundMark x1="88281" y1="48047" x2="88281" y2="45625"/>
                          <a14:foregroundMark x1="88828" y1="47500" x2="88828" y2="44844"/>
                          <a14:foregroundMark x1="88438" y1="46484" x2="87813" y2="47813"/>
                          <a14:backgroundMark x1="64453" y1="22891" x2="64453" y2="22891"/>
                          <a14:backgroundMark x1="65391" y1="23125" x2="65391" y2="23125"/>
                          <a14:backgroundMark x1="65391" y1="23125" x2="65391" y2="23125"/>
                          <a14:backgroundMark x1="87891" y1="45313" x2="87891" y2="45313"/>
                          <a14:backgroundMark x1="82734" y1="40234" x2="80313" y2="34688"/>
                          <a14:backgroundMark x1="83281" y1="41406" x2="77813" y2="30781"/>
                          <a14:backgroundMark x1="77734" y1="30859" x2="80887" y2="34012"/>
                          <a14:backgroundMark x1="83687" y1="39545" x2="83438" y2="39297"/>
                          <a14:backgroundMark x1="81953" y1="37813" x2="83179" y2="39038"/>
                          <a14:backgroundMark x1="83485" y1="39177" x2="83750" y2="39531"/>
                          <a14:backgroundMark x1="81641" y1="36719" x2="83325" y2="38965"/>
                          <a14:backgroundMark x1="83359" y1="38948" x2="83516" y2="39219"/>
                          <a14:backgroundMark x1="84177" y1="40440" x2="84219" y2="40547"/>
                          <a14:backgroundMark x1="70236" y1="25391" x2="74289" y2="27012"/>
                          <a14:backgroundMark x1="62422" y1="22266" x2="66277" y2="23808"/>
                          <a14:backgroundMark x1="76172" y1="28438" x2="77031" y2="303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5495" y="6094384"/>
              <a:ext cx="734120" cy="734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43534FD-DD97-DEA9-0878-D0047EFC1B36}"/>
              </a:ext>
            </a:extLst>
          </p:cNvPr>
          <p:cNvSpPr/>
          <p:nvPr/>
        </p:nvSpPr>
        <p:spPr>
          <a:xfrm>
            <a:off x="4721352" y="29496"/>
            <a:ext cx="2952663" cy="683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D1BFFB-EB7C-80EB-4C3A-C769824D3CC8}"/>
              </a:ext>
            </a:extLst>
          </p:cNvPr>
          <p:cNvSpPr txBox="1"/>
          <p:nvPr/>
        </p:nvSpPr>
        <p:spPr>
          <a:xfrm>
            <a:off x="8766540" y="6291738"/>
            <a:ext cx="217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IOP Brighton 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B6AABA-5038-9439-4149-09DEBC68529C}"/>
              </a:ext>
            </a:extLst>
          </p:cNvPr>
          <p:cNvSpPr txBox="1"/>
          <p:nvPr/>
        </p:nvSpPr>
        <p:spPr>
          <a:xfrm>
            <a:off x="-44173" y="-10170"/>
            <a:ext cx="6902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212B58"/>
                </a:solidFill>
              </a:rPr>
              <a:t>Results: Nuclear moments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AB17A1-563F-6FAB-8C1C-42FCA62FA2AA}"/>
              </a:ext>
            </a:extLst>
          </p:cNvPr>
          <p:cNvSpPr txBox="1"/>
          <p:nvPr/>
        </p:nvSpPr>
        <p:spPr>
          <a:xfrm>
            <a:off x="142863" y="2734542"/>
            <a:ext cx="32640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212B58"/>
                </a:solidFill>
              </a:rPr>
              <a:t>Only odd-evens are shown here.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7013AE-3FC7-639F-6E17-149B4705B520}"/>
              </a:ext>
            </a:extLst>
          </p:cNvPr>
          <p:cNvSpPr txBox="1"/>
          <p:nvPr/>
        </p:nvSpPr>
        <p:spPr>
          <a:xfrm>
            <a:off x="5653467" y="2857654"/>
            <a:ext cx="2192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3296630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9D8E3-3644-2A29-ABFC-6FA5179E2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A60495C3-55AC-BCF6-2D53-C026C6A6E099}"/>
              </a:ext>
            </a:extLst>
          </p:cNvPr>
          <p:cNvGrpSpPr/>
          <p:nvPr/>
        </p:nvGrpSpPr>
        <p:grpSpPr>
          <a:xfrm>
            <a:off x="0" y="6094384"/>
            <a:ext cx="12192000" cy="763616"/>
            <a:chOff x="0" y="6094384"/>
            <a:chExt cx="12192000" cy="76361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DF4FBB7-0311-4207-4394-45A7A8DFE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25587"/>
              <a:ext cx="12192000" cy="73241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770C6CE-D008-BB08-C26C-19AFB17D6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25587"/>
              <a:ext cx="2658388" cy="732413"/>
            </a:xfrm>
            <a:prstGeom prst="rect">
              <a:avLst/>
            </a:prstGeom>
          </p:spPr>
        </p:pic>
        <p:pic>
          <p:nvPicPr>
            <p:cNvPr id="1030" name="Picture 6" descr="CERN - Wikipedia">
              <a:extLst>
                <a:ext uri="{FF2B5EF4-FFF2-40B4-BE49-F238E27FC236}">
                  <a16:creationId xmlns:a16="http://schemas.microsoft.com/office/drawing/2014/main" id="{5AB2D029-0F2D-A58A-9598-E8AC31EB69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9219" l="10000" r="98750">
                          <a14:foregroundMark x1="89219" y1="10781" x2="98047" y2="11797"/>
                          <a14:foregroundMark x1="98047" y1="11797" x2="98750" y2="11563"/>
                          <a14:foregroundMark x1="75506" y1="27192" x2="75859" y2="27344"/>
                          <a14:foregroundMark x1="75859" y1="27344" x2="76468" y2="28311"/>
                          <a14:foregroundMark x1="18750" y1="40938" x2="18750" y2="40938"/>
                          <a14:foregroundMark x1="32422" y1="40391" x2="32422" y2="40391"/>
                          <a14:foregroundMark x1="44297" y1="40391" x2="44297" y2="40391"/>
                          <a14:foregroundMark x1="55781" y1="36875" x2="55781" y2="36875"/>
                          <a14:foregroundMark x1="25078" y1="55547" x2="25078" y2="55547"/>
                          <a14:foregroundMark x1="42969" y1="79531" x2="42969" y2="79531"/>
                          <a14:foregroundMark x1="69844" y1="79297" x2="69844" y2="79297"/>
                          <a14:foregroundMark x1="38516" y1="91406" x2="38516" y2="91406"/>
                          <a14:foregroundMark x1="34531" y1="96016" x2="34531" y2="96016"/>
                          <a14:foregroundMark x1="30469" y1="98906" x2="30469" y2="98906"/>
                          <a14:foregroundMark x1="87266" y1="99219" x2="87266" y2="99219"/>
                          <a14:foregroundMark x1="90625" y1="33438" x2="90625" y2="33438"/>
                          <a14:foregroundMark x1="83672" y1="35703" x2="83672" y2="35703"/>
                          <a14:foregroundMark x1="83672" y1="36953" x2="83672" y2="36953"/>
                          <a14:foregroundMark x1="67656" y1="24844" x2="67656" y2="24844"/>
                          <a14:foregroundMark x1="68203" y1="25000" x2="68203" y2="25000"/>
                          <a14:foregroundMark x1="69141" y1="25781" x2="67813" y2="24609"/>
                          <a14:foregroundMark x1="68750" y1="25391" x2="67344" y2="24375"/>
                          <a14:foregroundMark x1="68906" y1="24922" x2="68906" y2="24922"/>
                          <a14:foregroundMark x1="69141" y1="24844" x2="69141" y2="24844"/>
                          <a14:foregroundMark x1="69219" y1="25391" x2="69219" y2="25391"/>
                          <a14:foregroundMark x1="69219" y1="25156" x2="69219" y2="25156"/>
                          <a14:foregroundMark x1="69219" y1="25000" x2="69219" y2="25000"/>
                          <a14:foregroundMark x1="68984" y1="24375" x2="68984" y2="24375"/>
                          <a14:foregroundMark x1="68984" y1="25156" x2="68984" y2="25156"/>
                          <a14:foregroundMark x1="69141" y1="25000" x2="69375" y2="26016"/>
                          <a14:foregroundMark x1="68750" y1="25938" x2="67266" y2="24063"/>
                          <a14:foregroundMark x1="68359" y1="25156" x2="66250" y2="23750"/>
                          <a14:foregroundMark x1="82188" y1="33359" x2="84844" y2="38203"/>
                          <a14:foregroundMark x1="80000" y1="30859" x2="76484" y2="27813"/>
                          <a14:foregroundMark x1="77813" y1="28984" x2="75078" y2="26719"/>
                          <a14:foregroundMark x1="77578" y1="28906" x2="74922" y2="26719"/>
                          <a14:foregroundMark x1="75391" y1="27266" x2="75391" y2="27266"/>
                          <a14:foregroundMark x1="75625" y1="27109" x2="76250" y2="28203"/>
                          <a14:foregroundMark x1="75313" y1="26328" x2="76484" y2="27813"/>
                          <a14:foregroundMark x1="75313" y1="26719" x2="76016" y2="27656"/>
                          <a14:foregroundMark x1="88281" y1="48047" x2="88281" y2="45625"/>
                          <a14:foregroundMark x1="88828" y1="47500" x2="88828" y2="44844"/>
                          <a14:foregroundMark x1="88438" y1="46484" x2="87813" y2="47813"/>
                          <a14:backgroundMark x1="64453" y1="22891" x2="64453" y2="22891"/>
                          <a14:backgroundMark x1="65391" y1="23125" x2="65391" y2="23125"/>
                          <a14:backgroundMark x1="65391" y1="23125" x2="65391" y2="23125"/>
                          <a14:backgroundMark x1="87891" y1="45313" x2="87891" y2="45313"/>
                          <a14:backgroundMark x1="82734" y1="40234" x2="80313" y2="34688"/>
                          <a14:backgroundMark x1="83281" y1="41406" x2="77813" y2="30781"/>
                          <a14:backgroundMark x1="77734" y1="30859" x2="80887" y2="34012"/>
                          <a14:backgroundMark x1="83687" y1="39545" x2="83438" y2="39297"/>
                          <a14:backgroundMark x1="81953" y1="37813" x2="83179" y2="39038"/>
                          <a14:backgroundMark x1="83485" y1="39177" x2="83750" y2="39531"/>
                          <a14:backgroundMark x1="81641" y1="36719" x2="83325" y2="38965"/>
                          <a14:backgroundMark x1="83359" y1="38948" x2="83516" y2="39219"/>
                          <a14:backgroundMark x1="84177" y1="40440" x2="84219" y2="40547"/>
                          <a14:backgroundMark x1="70236" y1="25391" x2="74289" y2="27012"/>
                          <a14:backgroundMark x1="62422" y1="22266" x2="66277" y2="23808"/>
                          <a14:backgroundMark x1="76172" y1="28438" x2="77031" y2="303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5495" y="6094384"/>
              <a:ext cx="734120" cy="734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CE19423-B30A-4AAD-3825-4F3BEFFE7EC4}"/>
              </a:ext>
            </a:extLst>
          </p:cNvPr>
          <p:cNvSpPr/>
          <p:nvPr/>
        </p:nvSpPr>
        <p:spPr>
          <a:xfrm>
            <a:off x="4721352" y="29496"/>
            <a:ext cx="2952663" cy="683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78523A-46C9-665A-55FF-E20EA7D22FE5}"/>
              </a:ext>
            </a:extLst>
          </p:cNvPr>
          <p:cNvSpPr txBox="1"/>
          <p:nvPr/>
        </p:nvSpPr>
        <p:spPr>
          <a:xfrm>
            <a:off x="2234908" y="99939"/>
            <a:ext cx="7722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212B58"/>
                </a:solidFill>
              </a:rPr>
              <a:t>Conclusions and future work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ADDF3C-ED6A-26E5-7FDC-A7D988D2083D}"/>
              </a:ext>
            </a:extLst>
          </p:cNvPr>
          <p:cNvSpPr txBox="1"/>
          <p:nvPr/>
        </p:nvSpPr>
        <p:spPr>
          <a:xfrm>
            <a:off x="8766540" y="6291738"/>
            <a:ext cx="217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IOP Brighton 2026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35FBF2-5475-818A-DD9A-B55D99E5BBC2}"/>
              </a:ext>
            </a:extLst>
          </p:cNvPr>
          <p:cNvSpPr txBox="1"/>
          <p:nvPr/>
        </p:nvSpPr>
        <p:spPr>
          <a:xfrm>
            <a:off x="455536" y="1487550"/>
            <a:ext cx="1096995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12B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Measurements of the ground states and isomers of </a:t>
            </a:r>
            <a:r>
              <a:rPr lang="en-GB" sz="2400" baseline="30000" dirty="0">
                <a:solidFill>
                  <a:srgbClr val="212B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151-175</a:t>
            </a:r>
            <a:r>
              <a:rPr lang="en-GB" sz="2400" dirty="0">
                <a:solidFill>
                  <a:srgbClr val="212B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 have been made using colinear laser spectroscopy, with many being made for the first time.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12B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Obtain theory values for Mass and Field shift. And compare to current results calculated using previous reference data.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12B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Seek DFT calculations of the charge radii and nuclear moments.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12B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current data, can speculate about the charge radii and moments of the proton emitter </a:t>
            </a:r>
            <a:r>
              <a:rPr lang="en-GB" sz="2400" baseline="30000" dirty="0">
                <a:solidFill>
                  <a:srgbClr val="212B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147</a:t>
            </a:r>
            <a:r>
              <a:rPr lang="en-GB" sz="2400" dirty="0">
                <a:solidFill>
                  <a:srgbClr val="212B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12B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Potentially use PI-LIST to measure past the shell closure to likely observe a kink at the N=82 shell closure and measure </a:t>
            </a:r>
            <a:r>
              <a:rPr lang="en-GB" sz="2400" baseline="30000" dirty="0">
                <a:solidFill>
                  <a:srgbClr val="212B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147</a:t>
            </a:r>
            <a:r>
              <a:rPr lang="en-GB" sz="2400" dirty="0">
                <a:solidFill>
                  <a:srgbClr val="212B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Tm.</a:t>
            </a:r>
          </a:p>
        </p:txBody>
      </p:sp>
    </p:spTree>
    <p:extLst>
      <p:ext uri="{BB962C8B-B14F-4D97-AF65-F5344CB8AC3E}">
        <p14:creationId xmlns:p14="http://schemas.microsoft.com/office/powerpoint/2010/main" val="1687861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71EDB-EE80-8536-495C-1BBFF60C7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284204E-15CD-647F-2922-0C02F1D39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86" y="1413490"/>
            <a:ext cx="12224385" cy="18968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7E4528-6343-D907-7697-0ED2C71CC6CB}"/>
              </a:ext>
            </a:extLst>
          </p:cNvPr>
          <p:cNvSpPr txBox="1"/>
          <p:nvPr/>
        </p:nvSpPr>
        <p:spPr>
          <a:xfrm>
            <a:off x="4585040" y="5369978"/>
            <a:ext cx="3021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212B58"/>
                </a:solidFill>
              </a:rPr>
              <a:t>Presentation by Jack Hughes</a:t>
            </a:r>
          </a:p>
          <a:p>
            <a:pPr algn="ctr"/>
            <a:r>
              <a:rPr lang="en-GB" dirty="0">
                <a:solidFill>
                  <a:srgbClr val="212B58"/>
                </a:solidFill>
              </a:rPr>
              <a:t>sgjhugh3@liverpool.ac.uk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96FE40-AF19-B515-BA83-ECEAC6767D38}"/>
              </a:ext>
            </a:extLst>
          </p:cNvPr>
          <p:cNvSpPr txBox="1"/>
          <p:nvPr/>
        </p:nvSpPr>
        <p:spPr>
          <a:xfrm>
            <a:off x="4809362" y="3888020"/>
            <a:ext cx="2573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212B58"/>
                </a:solidFill>
              </a:rPr>
              <a:t>IOP Brighton 2026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033111-CCF6-211A-D537-2A9357E1F8EF}"/>
              </a:ext>
            </a:extLst>
          </p:cNvPr>
          <p:cNvSpPr/>
          <p:nvPr/>
        </p:nvSpPr>
        <p:spPr>
          <a:xfrm>
            <a:off x="0" y="29496"/>
            <a:ext cx="12192000" cy="683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36DF959-25F3-2E49-9574-9CBFE166F56E}"/>
              </a:ext>
            </a:extLst>
          </p:cNvPr>
          <p:cNvGrpSpPr/>
          <p:nvPr/>
        </p:nvGrpSpPr>
        <p:grpSpPr>
          <a:xfrm>
            <a:off x="0" y="6094384"/>
            <a:ext cx="12192000" cy="763616"/>
            <a:chOff x="0" y="6094384"/>
            <a:chExt cx="12192000" cy="76361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A839F80-8577-47CE-BE0F-1F29B5FB6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25587"/>
              <a:ext cx="12192000" cy="73241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C6BDA58-B009-F596-74D7-569E0F219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25587"/>
              <a:ext cx="2658388" cy="732413"/>
            </a:xfrm>
            <a:prstGeom prst="rect">
              <a:avLst/>
            </a:prstGeom>
          </p:spPr>
        </p:pic>
        <p:pic>
          <p:nvPicPr>
            <p:cNvPr id="1030" name="Picture 6" descr="CERN - Wikipedia">
              <a:extLst>
                <a:ext uri="{FF2B5EF4-FFF2-40B4-BE49-F238E27FC236}">
                  <a16:creationId xmlns:a16="http://schemas.microsoft.com/office/drawing/2014/main" id="{6F804F67-CC05-BFF6-2D6D-B33F4CF367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9219" l="10000" r="98750">
                          <a14:foregroundMark x1="89219" y1="10781" x2="98047" y2="11797"/>
                          <a14:foregroundMark x1="98047" y1="11797" x2="98750" y2="11563"/>
                          <a14:foregroundMark x1="75506" y1="27192" x2="75859" y2="27344"/>
                          <a14:foregroundMark x1="75859" y1="27344" x2="76468" y2="28311"/>
                          <a14:foregroundMark x1="18750" y1="40938" x2="18750" y2="40938"/>
                          <a14:foregroundMark x1="32422" y1="40391" x2="32422" y2="40391"/>
                          <a14:foregroundMark x1="44297" y1="40391" x2="44297" y2="40391"/>
                          <a14:foregroundMark x1="55781" y1="36875" x2="55781" y2="36875"/>
                          <a14:foregroundMark x1="25078" y1="55547" x2="25078" y2="55547"/>
                          <a14:foregroundMark x1="42969" y1="79531" x2="42969" y2="79531"/>
                          <a14:foregroundMark x1="69844" y1="79297" x2="69844" y2="79297"/>
                          <a14:foregroundMark x1="38516" y1="91406" x2="38516" y2="91406"/>
                          <a14:foregroundMark x1="34531" y1="96016" x2="34531" y2="96016"/>
                          <a14:foregroundMark x1="30469" y1="98906" x2="30469" y2="98906"/>
                          <a14:foregroundMark x1="87266" y1="99219" x2="87266" y2="99219"/>
                          <a14:foregroundMark x1="90625" y1="33438" x2="90625" y2="33438"/>
                          <a14:foregroundMark x1="83672" y1="35703" x2="83672" y2="35703"/>
                          <a14:foregroundMark x1="83672" y1="36953" x2="83672" y2="36953"/>
                          <a14:foregroundMark x1="67656" y1="24844" x2="67656" y2="24844"/>
                          <a14:foregroundMark x1="68203" y1="25000" x2="68203" y2="25000"/>
                          <a14:foregroundMark x1="69141" y1="25781" x2="67813" y2="24609"/>
                          <a14:foregroundMark x1="68750" y1="25391" x2="67344" y2="24375"/>
                          <a14:foregroundMark x1="68906" y1="24922" x2="68906" y2="24922"/>
                          <a14:foregroundMark x1="69141" y1="24844" x2="69141" y2="24844"/>
                          <a14:foregroundMark x1="69219" y1="25391" x2="69219" y2="25391"/>
                          <a14:foregroundMark x1="69219" y1="25156" x2="69219" y2="25156"/>
                          <a14:foregroundMark x1="69219" y1="25000" x2="69219" y2="25000"/>
                          <a14:foregroundMark x1="68984" y1="24375" x2="68984" y2="24375"/>
                          <a14:foregroundMark x1="68984" y1="25156" x2="68984" y2="25156"/>
                          <a14:foregroundMark x1="69141" y1="25000" x2="69375" y2="26016"/>
                          <a14:foregroundMark x1="68750" y1="25938" x2="67266" y2="24063"/>
                          <a14:foregroundMark x1="68359" y1="25156" x2="66250" y2="23750"/>
                          <a14:foregroundMark x1="82188" y1="33359" x2="84844" y2="38203"/>
                          <a14:foregroundMark x1="80000" y1="30859" x2="76484" y2="27813"/>
                          <a14:foregroundMark x1="77813" y1="28984" x2="75078" y2="26719"/>
                          <a14:foregroundMark x1="77578" y1="28906" x2="74922" y2="26719"/>
                          <a14:foregroundMark x1="75391" y1="27266" x2="75391" y2="27266"/>
                          <a14:foregroundMark x1="75625" y1="27109" x2="76250" y2="28203"/>
                          <a14:foregroundMark x1="75313" y1="26328" x2="76484" y2="27813"/>
                          <a14:foregroundMark x1="75313" y1="26719" x2="76016" y2="27656"/>
                          <a14:foregroundMark x1="88281" y1="48047" x2="88281" y2="45625"/>
                          <a14:foregroundMark x1="88828" y1="47500" x2="88828" y2="44844"/>
                          <a14:foregroundMark x1="88438" y1="46484" x2="87813" y2="47813"/>
                          <a14:backgroundMark x1="64453" y1="22891" x2="64453" y2="22891"/>
                          <a14:backgroundMark x1="65391" y1="23125" x2="65391" y2="23125"/>
                          <a14:backgroundMark x1="65391" y1="23125" x2="65391" y2="23125"/>
                          <a14:backgroundMark x1="87891" y1="45313" x2="87891" y2="45313"/>
                          <a14:backgroundMark x1="82734" y1="40234" x2="80313" y2="34688"/>
                          <a14:backgroundMark x1="83281" y1="41406" x2="77813" y2="30781"/>
                          <a14:backgroundMark x1="77734" y1="30859" x2="80887" y2="34012"/>
                          <a14:backgroundMark x1="83687" y1="39545" x2="83438" y2="39297"/>
                          <a14:backgroundMark x1="81953" y1="37813" x2="83179" y2="39038"/>
                          <a14:backgroundMark x1="83485" y1="39177" x2="83750" y2="39531"/>
                          <a14:backgroundMark x1="81641" y1="36719" x2="83325" y2="38965"/>
                          <a14:backgroundMark x1="83359" y1="38948" x2="83516" y2="39219"/>
                          <a14:backgroundMark x1="84177" y1="40440" x2="84219" y2="40547"/>
                          <a14:backgroundMark x1="70236" y1="25391" x2="74289" y2="27012"/>
                          <a14:backgroundMark x1="62422" y1="22266" x2="66277" y2="23808"/>
                          <a14:backgroundMark x1="76172" y1="28438" x2="77031" y2="303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5495" y="6094384"/>
              <a:ext cx="734120" cy="734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211AB5A-E55C-7D4D-D897-283494D2E88E}"/>
              </a:ext>
            </a:extLst>
          </p:cNvPr>
          <p:cNvSpPr txBox="1"/>
          <p:nvPr/>
        </p:nvSpPr>
        <p:spPr>
          <a:xfrm>
            <a:off x="1747556" y="1588899"/>
            <a:ext cx="86968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Thank you for your attention!</a:t>
            </a:r>
          </a:p>
          <a:p>
            <a:pPr algn="ctr"/>
            <a:r>
              <a:rPr lang="en-GB" sz="4400" dirty="0">
                <a:solidFill>
                  <a:schemeClr val="bg1"/>
                </a:solidFill>
              </a:rPr>
              <a:t>Any questions?</a:t>
            </a:r>
          </a:p>
        </p:txBody>
      </p:sp>
      <p:pic>
        <p:nvPicPr>
          <p:cNvPr id="1032" name="Picture 8" descr="ISOLDE Logos, Layouts and Templates | ISOLDE">
            <a:extLst>
              <a:ext uri="{FF2B5EF4-FFF2-40B4-BE49-F238E27FC236}">
                <a16:creationId xmlns:a16="http://schemas.microsoft.com/office/drawing/2014/main" id="{1EACA335-9589-F12F-D58D-34129FE64D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1" t="31772" r="9398" b="34758"/>
          <a:stretch>
            <a:fillRect/>
          </a:stretch>
        </p:blipFill>
        <p:spPr bwMode="auto">
          <a:xfrm>
            <a:off x="8542115" y="108129"/>
            <a:ext cx="3649883" cy="109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KRI Science and Technology Facilities Council (STFC) - The Association for  Science and Discovery Centres">
            <a:extLst>
              <a:ext uri="{FF2B5EF4-FFF2-40B4-BE49-F238E27FC236}">
                <a16:creationId xmlns:a16="http://schemas.microsoft.com/office/drawing/2014/main" id="{23186010-6251-C958-7574-4197F74DD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7" y="45613"/>
            <a:ext cx="38100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&amp;LLAP$ ">
            <a:extLst>
              <a:ext uri="{FF2B5EF4-FFF2-40B4-BE49-F238E27FC236}">
                <a16:creationId xmlns:a16="http://schemas.microsoft.com/office/drawing/2014/main" id="{17979E43-9BEA-D160-4332-0DF302B2D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1" y="84455"/>
            <a:ext cx="36004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EC583A-FD73-1708-283E-B5FEA69C47D5}"/>
              </a:ext>
            </a:extLst>
          </p:cNvPr>
          <p:cNvSpPr txBox="1"/>
          <p:nvPr/>
        </p:nvSpPr>
        <p:spPr>
          <a:xfrm>
            <a:off x="3770932" y="6243729"/>
            <a:ext cx="4650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Thanks to all involved with the data collection and analysis at COLLAPS and the running of ISOLDE</a:t>
            </a:r>
          </a:p>
        </p:txBody>
      </p:sp>
    </p:spTree>
    <p:extLst>
      <p:ext uri="{BB962C8B-B14F-4D97-AF65-F5344CB8AC3E}">
        <p14:creationId xmlns:p14="http://schemas.microsoft.com/office/powerpoint/2010/main" val="3084647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471F1-C30C-D188-72F9-78DFF0947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FB8724-0E19-F43B-5D47-B7F80A60D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325" y="713105"/>
            <a:ext cx="9089349" cy="532940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2092601-0368-E368-2EB5-D2EB262431E3}"/>
              </a:ext>
            </a:extLst>
          </p:cNvPr>
          <p:cNvGrpSpPr/>
          <p:nvPr/>
        </p:nvGrpSpPr>
        <p:grpSpPr>
          <a:xfrm>
            <a:off x="0" y="6094384"/>
            <a:ext cx="12192000" cy="763616"/>
            <a:chOff x="0" y="6094384"/>
            <a:chExt cx="12192000" cy="76361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9CF01D7-AA0B-6CAF-E3B0-942C1E8BF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25587"/>
              <a:ext cx="12192000" cy="73241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96B73EA-8406-3BD5-8FC3-4B64DBE20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25587"/>
              <a:ext cx="2658388" cy="732413"/>
            </a:xfrm>
            <a:prstGeom prst="rect">
              <a:avLst/>
            </a:prstGeom>
          </p:spPr>
        </p:pic>
        <p:pic>
          <p:nvPicPr>
            <p:cNvPr id="1030" name="Picture 6" descr="CERN - Wikipedia">
              <a:extLst>
                <a:ext uri="{FF2B5EF4-FFF2-40B4-BE49-F238E27FC236}">
                  <a16:creationId xmlns:a16="http://schemas.microsoft.com/office/drawing/2014/main" id="{1B095584-0A64-8DD1-6213-D4C4364D09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9219" l="10000" r="98750">
                          <a14:foregroundMark x1="89219" y1="10781" x2="98047" y2="11797"/>
                          <a14:foregroundMark x1="98047" y1="11797" x2="98750" y2="11563"/>
                          <a14:foregroundMark x1="75506" y1="27192" x2="75859" y2="27344"/>
                          <a14:foregroundMark x1="75859" y1="27344" x2="76468" y2="28311"/>
                          <a14:foregroundMark x1="18750" y1="40938" x2="18750" y2="40938"/>
                          <a14:foregroundMark x1="32422" y1="40391" x2="32422" y2="40391"/>
                          <a14:foregroundMark x1="44297" y1="40391" x2="44297" y2="40391"/>
                          <a14:foregroundMark x1="55781" y1="36875" x2="55781" y2="36875"/>
                          <a14:foregroundMark x1="25078" y1="55547" x2="25078" y2="55547"/>
                          <a14:foregroundMark x1="42969" y1="79531" x2="42969" y2="79531"/>
                          <a14:foregroundMark x1="69844" y1="79297" x2="69844" y2="79297"/>
                          <a14:foregroundMark x1="38516" y1="91406" x2="38516" y2="91406"/>
                          <a14:foregroundMark x1="34531" y1="96016" x2="34531" y2="96016"/>
                          <a14:foregroundMark x1="30469" y1="98906" x2="30469" y2="98906"/>
                          <a14:foregroundMark x1="87266" y1="99219" x2="87266" y2="99219"/>
                          <a14:foregroundMark x1="90625" y1="33438" x2="90625" y2="33438"/>
                          <a14:foregroundMark x1="83672" y1="35703" x2="83672" y2="35703"/>
                          <a14:foregroundMark x1="83672" y1="36953" x2="83672" y2="36953"/>
                          <a14:foregroundMark x1="67656" y1="24844" x2="67656" y2="24844"/>
                          <a14:foregroundMark x1="68203" y1="25000" x2="68203" y2="25000"/>
                          <a14:foregroundMark x1="69141" y1="25781" x2="67813" y2="24609"/>
                          <a14:foregroundMark x1="68750" y1="25391" x2="67344" y2="24375"/>
                          <a14:foregroundMark x1="68906" y1="24922" x2="68906" y2="24922"/>
                          <a14:foregroundMark x1="69141" y1="24844" x2="69141" y2="24844"/>
                          <a14:foregroundMark x1="69219" y1="25391" x2="69219" y2="25391"/>
                          <a14:foregroundMark x1="69219" y1="25156" x2="69219" y2="25156"/>
                          <a14:foregroundMark x1="69219" y1="25000" x2="69219" y2="25000"/>
                          <a14:foregroundMark x1="68984" y1="24375" x2="68984" y2="24375"/>
                          <a14:foregroundMark x1="68984" y1="25156" x2="68984" y2="25156"/>
                          <a14:foregroundMark x1="69141" y1="25000" x2="69375" y2="26016"/>
                          <a14:foregroundMark x1="68750" y1="25938" x2="67266" y2="24063"/>
                          <a14:foregroundMark x1="68359" y1="25156" x2="66250" y2="23750"/>
                          <a14:foregroundMark x1="82188" y1="33359" x2="84844" y2="38203"/>
                          <a14:foregroundMark x1="80000" y1="30859" x2="76484" y2="27813"/>
                          <a14:foregroundMark x1="77813" y1="28984" x2="75078" y2="26719"/>
                          <a14:foregroundMark x1="77578" y1="28906" x2="74922" y2="26719"/>
                          <a14:foregroundMark x1="75391" y1="27266" x2="75391" y2="27266"/>
                          <a14:foregroundMark x1="75625" y1="27109" x2="76250" y2="28203"/>
                          <a14:foregroundMark x1="75313" y1="26328" x2="76484" y2="27813"/>
                          <a14:foregroundMark x1="75313" y1="26719" x2="76016" y2="27656"/>
                          <a14:foregroundMark x1="88281" y1="48047" x2="88281" y2="45625"/>
                          <a14:foregroundMark x1="88828" y1="47500" x2="88828" y2="44844"/>
                          <a14:foregroundMark x1="88438" y1="46484" x2="87813" y2="47813"/>
                          <a14:backgroundMark x1="64453" y1="22891" x2="64453" y2="22891"/>
                          <a14:backgroundMark x1="65391" y1="23125" x2="65391" y2="23125"/>
                          <a14:backgroundMark x1="65391" y1="23125" x2="65391" y2="23125"/>
                          <a14:backgroundMark x1="87891" y1="45313" x2="87891" y2="45313"/>
                          <a14:backgroundMark x1="82734" y1="40234" x2="80313" y2="34688"/>
                          <a14:backgroundMark x1="83281" y1="41406" x2="77813" y2="30781"/>
                          <a14:backgroundMark x1="77734" y1="30859" x2="80887" y2="34012"/>
                          <a14:backgroundMark x1="83687" y1="39545" x2="83438" y2="39297"/>
                          <a14:backgroundMark x1="81953" y1="37813" x2="83179" y2="39038"/>
                          <a14:backgroundMark x1="83485" y1="39177" x2="83750" y2="39531"/>
                          <a14:backgroundMark x1="81641" y1="36719" x2="83325" y2="38965"/>
                          <a14:backgroundMark x1="83359" y1="38948" x2="83516" y2="39219"/>
                          <a14:backgroundMark x1="84177" y1="40440" x2="84219" y2="40547"/>
                          <a14:backgroundMark x1="70236" y1="25391" x2="74289" y2="27012"/>
                          <a14:backgroundMark x1="62422" y1="22266" x2="66277" y2="23808"/>
                          <a14:backgroundMark x1="76172" y1="28438" x2="77031" y2="303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5495" y="6094384"/>
              <a:ext cx="734120" cy="734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07700CF-B5D6-B2A3-4D14-CBDE769B3D12}"/>
              </a:ext>
            </a:extLst>
          </p:cNvPr>
          <p:cNvSpPr txBox="1"/>
          <p:nvPr/>
        </p:nvSpPr>
        <p:spPr>
          <a:xfrm>
            <a:off x="8766540" y="6291738"/>
            <a:ext cx="217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IOP Brighton 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D20760-2E36-F221-E800-DEDF92E78232}"/>
              </a:ext>
            </a:extLst>
          </p:cNvPr>
          <p:cNvSpPr txBox="1"/>
          <p:nvPr/>
        </p:nvSpPr>
        <p:spPr>
          <a:xfrm>
            <a:off x="-44173" y="-10170"/>
            <a:ext cx="6902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212B58"/>
                </a:solidFill>
              </a:rPr>
              <a:t>Results: Nuclear moments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0AFBEA-35F1-892A-D310-A5B08A199395}"/>
              </a:ext>
            </a:extLst>
          </p:cNvPr>
          <p:cNvSpPr txBox="1"/>
          <p:nvPr/>
        </p:nvSpPr>
        <p:spPr>
          <a:xfrm>
            <a:off x="6858000" y="1830069"/>
            <a:ext cx="2192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bg2">
                    <a:lumMod val="75000"/>
                  </a:schemeClr>
                </a:solidFill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1340943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98FDD-31D4-AA3D-0230-13FE14087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CFA5DB9-522C-2AA6-C4E9-7C5F0F6EEE50}"/>
              </a:ext>
            </a:extLst>
          </p:cNvPr>
          <p:cNvGrpSpPr/>
          <p:nvPr/>
        </p:nvGrpSpPr>
        <p:grpSpPr>
          <a:xfrm>
            <a:off x="0" y="6094384"/>
            <a:ext cx="12192000" cy="763616"/>
            <a:chOff x="0" y="6094384"/>
            <a:chExt cx="12192000" cy="76361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592F8D1-C014-3143-F305-DE7D3E6DD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25587"/>
              <a:ext cx="12192000" cy="73241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21846B9-C274-5136-E07A-DA9B01C91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25587"/>
              <a:ext cx="2658388" cy="732413"/>
            </a:xfrm>
            <a:prstGeom prst="rect">
              <a:avLst/>
            </a:prstGeom>
          </p:spPr>
        </p:pic>
        <p:pic>
          <p:nvPicPr>
            <p:cNvPr id="1030" name="Picture 6" descr="CERN - Wikipedia">
              <a:extLst>
                <a:ext uri="{FF2B5EF4-FFF2-40B4-BE49-F238E27FC236}">
                  <a16:creationId xmlns:a16="http://schemas.microsoft.com/office/drawing/2014/main" id="{5A423ADE-EDBC-B459-9794-BB9FD314EB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9219" l="10000" r="98750">
                          <a14:foregroundMark x1="89219" y1="10781" x2="98047" y2="11797"/>
                          <a14:foregroundMark x1="98047" y1="11797" x2="98750" y2="11563"/>
                          <a14:foregroundMark x1="75506" y1="27192" x2="75859" y2="27344"/>
                          <a14:foregroundMark x1="75859" y1="27344" x2="76468" y2="28311"/>
                          <a14:foregroundMark x1="18750" y1="40938" x2="18750" y2="40938"/>
                          <a14:foregroundMark x1="32422" y1="40391" x2="32422" y2="40391"/>
                          <a14:foregroundMark x1="44297" y1="40391" x2="44297" y2="40391"/>
                          <a14:foregroundMark x1="55781" y1="36875" x2="55781" y2="36875"/>
                          <a14:foregroundMark x1="25078" y1="55547" x2="25078" y2="55547"/>
                          <a14:foregroundMark x1="42969" y1="79531" x2="42969" y2="79531"/>
                          <a14:foregroundMark x1="69844" y1="79297" x2="69844" y2="79297"/>
                          <a14:foregroundMark x1="38516" y1="91406" x2="38516" y2="91406"/>
                          <a14:foregroundMark x1="34531" y1="96016" x2="34531" y2="96016"/>
                          <a14:foregroundMark x1="30469" y1="98906" x2="30469" y2="98906"/>
                          <a14:foregroundMark x1="87266" y1="99219" x2="87266" y2="99219"/>
                          <a14:foregroundMark x1="90625" y1="33438" x2="90625" y2="33438"/>
                          <a14:foregroundMark x1="83672" y1="35703" x2="83672" y2="35703"/>
                          <a14:foregroundMark x1="83672" y1="36953" x2="83672" y2="36953"/>
                          <a14:foregroundMark x1="67656" y1="24844" x2="67656" y2="24844"/>
                          <a14:foregroundMark x1="68203" y1="25000" x2="68203" y2="25000"/>
                          <a14:foregroundMark x1="69141" y1="25781" x2="67813" y2="24609"/>
                          <a14:foregroundMark x1="68750" y1="25391" x2="67344" y2="24375"/>
                          <a14:foregroundMark x1="68906" y1="24922" x2="68906" y2="24922"/>
                          <a14:foregroundMark x1="69141" y1="24844" x2="69141" y2="24844"/>
                          <a14:foregroundMark x1="69219" y1="25391" x2="69219" y2="25391"/>
                          <a14:foregroundMark x1="69219" y1="25156" x2="69219" y2="25156"/>
                          <a14:foregroundMark x1="69219" y1="25000" x2="69219" y2="25000"/>
                          <a14:foregroundMark x1="68984" y1="24375" x2="68984" y2="24375"/>
                          <a14:foregroundMark x1="68984" y1="25156" x2="68984" y2="25156"/>
                          <a14:foregroundMark x1="69141" y1="25000" x2="69375" y2="26016"/>
                          <a14:foregroundMark x1="68750" y1="25938" x2="67266" y2="24063"/>
                          <a14:foregroundMark x1="68359" y1="25156" x2="66250" y2="23750"/>
                          <a14:foregroundMark x1="82188" y1="33359" x2="84844" y2="38203"/>
                          <a14:foregroundMark x1="80000" y1="30859" x2="76484" y2="27813"/>
                          <a14:foregroundMark x1="77813" y1="28984" x2="75078" y2="26719"/>
                          <a14:foregroundMark x1="77578" y1="28906" x2="74922" y2="26719"/>
                          <a14:foregroundMark x1="75391" y1="27266" x2="75391" y2="27266"/>
                          <a14:foregroundMark x1="75625" y1="27109" x2="76250" y2="28203"/>
                          <a14:foregroundMark x1="75313" y1="26328" x2="76484" y2="27813"/>
                          <a14:foregroundMark x1="75313" y1="26719" x2="76016" y2="27656"/>
                          <a14:foregroundMark x1="88281" y1="48047" x2="88281" y2="45625"/>
                          <a14:foregroundMark x1="88828" y1="47500" x2="88828" y2="44844"/>
                          <a14:foregroundMark x1="88438" y1="46484" x2="87813" y2="47813"/>
                          <a14:backgroundMark x1="64453" y1="22891" x2="64453" y2="22891"/>
                          <a14:backgroundMark x1="65391" y1="23125" x2="65391" y2="23125"/>
                          <a14:backgroundMark x1="65391" y1="23125" x2="65391" y2="23125"/>
                          <a14:backgroundMark x1="87891" y1="45313" x2="87891" y2="45313"/>
                          <a14:backgroundMark x1="82734" y1="40234" x2="80313" y2="34688"/>
                          <a14:backgroundMark x1="83281" y1="41406" x2="77813" y2="30781"/>
                          <a14:backgroundMark x1="77734" y1="30859" x2="80887" y2="34012"/>
                          <a14:backgroundMark x1="83687" y1="39545" x2="83438" y2="39297"/>
                          <a14:backgroundMark x1="81953" y1="37813" x2="83179" y2="39038"/>
                          <a14:backgroundMark x1="83485" y1="39177" x2="83750" y2="39531"/>
                          <a14:backgroundMark x1="81641" y1="36719" x2="83325" y2="38965"/>
                          <a14:backgroundMark x1="83359" y1="38948" x2="83516" y2="39219"/>
                          <a14:backgroundMark x1="84177" y1="40440" x2="84219" y2="40547"/>
                          <a14:backgroundMark x1="70236" y1="25391" x2="74289" y2="27012"/>
                          <a14:backgroundMark x1="62422" y1="22266" x2="66277" y2="23808"/>
                          <a14:backgroundMark x1="76172" y1="28438" x2="77031" y2="303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5495" y="6094384"/>
              <a:ext cx="734120" cy="734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7268F41-0432-5672-CFA4-EE972BE37A55}"/>
              </a:ext>
            </a:extLst>
          </p:cNvPr>
          <p:cNvSpPr/>
          <p:nvPr/>
        </p:nvSpPr>
        <p:spPr>
          <a:xfrm>
            <a:off x="0" y="29496"/>
            <a:ext cx="12192000" cy="683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D5478F-7DAF-3181-F4D9-3ED3B0114F89}"/>
              </a:ext>
            </a:extLst>
          </p:cNvPr>
          <p:cNvSpPr txBox="1"/>
          <p:nvPr/>
        </p:nvSpPr>
        <p:spPr>
          <a:xfrm>
            <a:off x="3764610" y="29496"/>
            <a:ext cx="46627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212B58"/>
                </a:solidFill>
              </a:rPr>
              <a:t>Hyperfine Splitting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FCD284-54FA-C5C8-1E2B-AA14D9440DB2}"/>
              </a:ext>
            </a:extLst>
          </p:cNvPr>
          <p:cNvSpPr txBox="1"/>
          <p:nvPr/>
        </p:nvSpPr>
        <p:spPr>
          <a:xfrm>
            <a:off x="176707" y="1668270"/>
            <a:ext cx="52624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212B58"/>
                </a:solidFill>
              </a:rPr>
              <a:t>Hyperfine structure arises from fine structure of electron energy levels due to </a:t>
            </a:r>
            <a:r>
              <a:rPr lang="en-GB" sz="2400" dirty="0">
                <a:solidFill>
                  <a:srgbClr val="FF0000"/>
                </a:solidFill>
              </a:rPr>
              <a:t>interactions between electrons and the nucleus.</a:t>
            </a:r>
          </a:p>
          <a:p>
            <a:endParaRPr lang="en-GB" sz="2400" dirty="0">
              <a:solidFill>
                <a:srgbClr val="212B58"/>
              </a:solidFill>
            </a:endParaRPr>
          </a:p>
          <a:p>
            <a:r>
              <a:rPr lang="en-GB" sz="2400" dirty="0">
                <a:solidFill>
                  <a:srgbClr val="212B58"/>
                </a:solidFill>
              </a:rPr>
              <a:t>With enough resolution, a single electronic transition can be seen to split into multiple transitions between different levels.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107AC1-BBD5-39A2-E2B8-3445C1DFD197}"/>
              </a:ext>
            </a:extLst>
          </p:cNvPr>
          <p:cNvSpPr txBox="1"/>
          <p:nvPr/>
        </p:nvSpPr>
        <p:spPr>
          <a:xfrm>
            <a:off x="8766540" y="6291738"/>
            <a:ext cx="217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IOP Brighton 2026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2F819B6-6381-B752-5401-CAAF5B7F8576}"/>
              </a:ext>
            </a:extLst>
          </p:cNvPr>
          <p:cNvGrpSpPr/>
          <p:nvPr/>
        </p:nvGrpSpPr>
        <p:grpSpPr>
          <a:xfrm>
            <a:off x="6075879" y="1140923"/>
            <a:ext cx="5791201" cy="4464166"/>
            <a:chOff x="6075879" y="1140923"/>
            <a:chExt cx="5791201" cy="446416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4730E2A-C519-F739-104D-808470307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5879" y="1140923"/>
              <a:ext cx="5791201" cy="446416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758CF58-CE85-4FBB-4E5F-414767239574}"/>
                    </a:ext>
                  </a:extLst>
                </p:cNvPr>
                <p:cNvSpPr txBox="1"/>
                <p:nvPr/>
              </p:nvSpPr>
              <p:spPr>
                <a:xfrm>
                  <a:off x="6374584" y="5235757"/>
                  <a:ext cx="259689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rgbClr val="212B58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GB" b="0" i="1" smtClean="0">
                            <a:solidFill>
                              <a:srgbClr val="212B58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b="0" i="1" smtClean="0">
                            <a:solidFill>
                              <a:srgbClr val="212B58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GB" b="0" i="1" smtClean="0">
                            <a:solidFill>
                              <a:srgbClr val="212B58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solidFill>
                              <a:srgbClr val="212B58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GB" b="0" i="1" smtClean="0">
                            <a:solidFill>
                              <a:srgbClr val="212B58"/>
                            </a:solidFill>
                            <a:latin typeface="Cambria Math" panose="02040503050406030204" pitchFamily="18" charset="0"/>
                          </a:rPr>
                          <m:t> ≥</m:t>
                        </m:r>
                        <m:r>
                          <a:rPr lang="en-GB" b="0" i="1" smtClean="0">
                            <a:solidFill>
                              <a:srgbClr val="212B5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r>
                          <a:rPr lang="en-GB" b="0" i="1" smtClean="0">
                            <a:solidFill>
                              <a:srgbClr val="212B5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GB" b="0" i="1" smtClean="0">
                                <a:solidFill>
                                  <a:srgbClr val="212B5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rgbClr val="212B5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GB" b="0" i="1" smtClean="0">
                                <a:solidFill>
                                  <a:srgbClr val="212B5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0" i="1" smtClean="0">
                                <a:solidFill>
                                  <a:srgbClr val="212B5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𝐽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758CF58-CE85-4FBB-4E5F-4147672395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4584" y="5235757"/>
                  <a:ext cx="2596896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425A5DD-5FBE-958A-A2F7-01721434B0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16148" y="2040255"/>
              <a:ext cx="0" cy="2139315"/>
            </a:xfrm>
            <a:prstGeom prst="straightConnector1">
              <a:avLst/>
            </a:prstGeom>
            <a:ln w="19050" cap="flat" cmpd="sng" algn="ctr">
              <a:solidFill>
                <a:srgbClr val="0072B2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9439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074D7-4BC5-7FEF-AB2E-E29FF9421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4C8F3C1-3742-74DA-241A-A6D6781E2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018" y="744308"/>
            <a:ext cx="8915329" cy="520566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122698F-8F9B-B9AA-317A-41EB1E440AC4}"/>
              </a:ext>
            </a:extLst>
          </p:cNvPr>
          <p:cNvGrpSpPr/>
          <p:nvPr/>
        </p:nvGrpSpPr>
        <p:grpSpPr>
          <a:xfrm>
            <a:off x="0" y="6094384"/>
            <a:ext cx="12192000" cy="763616"/>
            <a:chOff x="0" y="6094384"/>
            <a:chExt cx="12192000" cy="76361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DC1B02F-CE3D-0515-076F-B5D296733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25587"/>
              <a:ext cx="12192000" cy="73241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48DE6C4-7509-3AB1-5D46-52968FE29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25587"/>
              <a:ext cx="2658388" cy="732413"/>
            </a:xfrm>
            <a:prstGeom prst="rect">
              <a:avLst/>
            </a:prstGeom>
          </p:spPr>
        </p:pic>
        <p:pic>
          <p:nvPicPr>
            <p:cNvPr id="1030" name="Picture 6" descr="CERN - Wikipedia">
              <a:extLst>
                <a:ext uri="{FF2B5EF4-FFF2-40B4-BE49-F238E27FC236}">
                  <a16:creationId xmlns:a16="http://schemas.microsoft.com/office/drawing/2014/main" id="{EF3F835A-E967-75AF-708A-0A7024A151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9219" l="10000" r="98750">
                          <a14:foregroundMark x1="89219" y1="10781" x2="98047" y2="11797"/>
                          <a14:foregroundMark x1="98047" y1="11797" x2="98750" y2="11563"/>
                          <a14:foregroundMark x1="75506" y1="27192" x2="75859" y2="27344"/>
                          <a14:foregroundMark x1="75859" y1="27344" x2="76468" y2="28311"/>
                          <a14:foregroundMark x1="18750" y1="40938" x2="18750" y2="40938"/>
                          <a14:foregroundMark x1="32422" y1="40391" x2="32422" y2="40391"/>
                          <a14:foregroundMark x1="44297" y1="40391" x2="44297" y2="40391"/>
                          <a14:foregroundMark x1="55781" y1="36875" x2="55781" y2="36875"/>
                          <a14:foregroundMark x1="25078" y1="55547" x2="25078" y2="55547"/>
                          <a14:foregroundMark x1="42969" y1="79531" x2="42969" y2="79531"/>
                          <a14:foregroundMark x1="69844" y1="79297" x2="69844" y2="79297"/>
                          <a14:foregroundMark x1="38516" y1="91406" x2="38516" y2="91406"/>
                          <a14:foregroundMark x1="34531" y1="96016" x2="34531" y2="96016"/>
                          <a14:foregroundMark x1="30469" y1="98906" x2="30469" y2="98906"/>
                          <a14:foregroundMark x1="87266" y1="99219" x2="87266" y2="99219"/>
                          <a14:foregroundMark x1="90625" y1="33438" x2="90625" y2="33438"/>
                          <a14:foregroundMark x1="83672" y1="35703" x2="83672" y2="35703"/>
                          <a14:foregroundMark x1="83672" y1="36953" x2="83672" y2="36953"/>
                          <a14:foregroundMark x1="67656" y1="24844" x2="67656" y2="24844"/>
                          <a14:foregroundMark x1="68203" y1="25000" x2="68203" y2="25000"/>
                          <a14:foregroundMark x1="69141" y1="25781" x2="67813" y2="24609"/>
                          <a14:foregroundMark x1="68750" y1="25391" x2="67344" y2="24375"/>
                          <a14:foregroundMark x1="68906" y1="24922" x2="68906" y2="24922"/>
                          <a14:foregroundMark x1="69141" y1="24844" x2="69141" y2="24844"/>
                          <a14:foregroundMark x1="69219" y1="25391" x2="69219" y2="25391"/>
                          <a14:foregroundMark x1="69219" y1="25156" x2="69219" y2="25156"/>
                          <a14:foregroundMark x1="69219" y1="25000" x2="69219" y2="25000"/>
                          <a14:foregroundMark x1="68984" y1="24375" x2="68984" y2="24375"/>
                          <a14:foregroundMark x1="68984" y1="25156" x2="68984" y2="25156"/>
                          <a14:foregroundMark x1="69141" y1="25000" x2="69375" y2="26016"/>
                          <a14:foregroundMark x1="68750" y1="25938" x2="67266" y2="24063"/>
                          <a14:foregroundMark x1="68359" y1="25156" x2="66250" y2="23750"/>
                          <a14:foregroundMark x1="82188" y1="33359" x2="84844" y2="38203"/>
                          <a14:foregroundMark x1="80000" y1="30859" x2="76484" y2="27813"/>
                          <a14:foregroundMark x1="77813" y1="28984" x2="75078" y2="26719"/>
                          <a14:foregroundMark x1="77578" y1="28906" x2="74922" y2="26719"/>
                          <a14:foregroundMark x1="75391" y1="27266" x2="75391" y2="27266"/>
                          <a14:foregroundMark x1="75625" y1="27109" x2="76250" y2="28203"/>
                          <a14:foregroundMark x1="75313" y1="26328" x2="76484" y2="27813"/>
                          <a14:foregroundMark x1="75313" y1="26719" x2="76016" y2="27656"/>
                          <a14:foregroundMark x1="88281" y1="48047" x2="88281" y2="45625"/>
                          <a14:foregroundMark x1="88828" y1="47500" x2="88828" y2="44844"/>
                          <a14:foregroundMark x1="88438" y1="46484" x2="87813" y2="47813"/>
                          <a14:backgroundMark x1="64453" y1="22891" x2="64453" y2="22891"/>
                          <a14:backgroundMark x1="65391" y1="23125" x2="65391" y2="23125"/>
                          <a14:backgroundMark x1="65391" y1="23125" x2="65391" y2="23125"/>
                          <a14:backgroundMark x1="87891" y1="45313" x2="87891" y2="45313"/>
                          <a14:backgroundMark x1="82734" y1="40234" x2="80313" y2="34688"/>
                          <a14:backgroundMark x1="83281" y1="41406" x2="77813" y2="30781"/>
                          <a14:backgroundMark x1="77734" y1="30859" x2="80887" y2="34012"/>
                          <a14:backgroundMark x1="83687" y1="39545" x2="83438" y2="39297"/>
                          <a14:backgroundMark x1="81953" y1="37813" x2="83179" y2="39038"/>
                          <a14:backgroundMark x1="83485" y1="39177" x2="83750" y2="39531"/>
                          <a14:backgroundMark x1="81641" y1="36719" x2="83325" y2="38965"/>
                          <a14:backgroundMark x1="83359" y1="38948" x2="83516" y2="39219"/>
                          <a14:backgroundMark x1="84177" y1="40440" x2="84219" y2="40547"/>
                          <a14:backgroundMark x1="70236" y1="25391" x2="74289" y2="27012"/>
                          <a14:backgroundMark x1="62422" y1="22266" x2="66277" y2="23808"/>
                          <a14:backgroundMark x1="76172" y1="28438" x2="77031" y2="303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5495" y="6094384"/>
              <a:ext cx="734120" cy="734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E0C28200-E359-9506-C201-EAD2DE6E7277}"/>
              </a:ext>
            </a:extLst>
          </p:cNvPr>
          <p:cNvSpPr/>
          <p:nvPr/>
        </p:nvSpPr>
        <p:spPr>
          <a:xfrm>
            <a:off x="4721352" y="29496"/>
            <a:ext cx="2952663" cy="683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8098BD-9EBE-D8AB-B2E5-09D7A9650756}"/>
              </a:ext>
            </a:extLst>
          </p:cNvPr>
          <p:cNvSpPr txBox="1"/>
          <p:nvPr/>
        </p:nvSpPr>
        <p:spPr>
          <a:xfrm>
            <a:off x="8766540" y="6291738"/>
            <a:ext cx="217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IOP Brighton 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D74DC1-4A98-39D0-A631-6EA923439380}"/>
              </a:ext>
            </a:extLst>
          </p:cNvPr>
          <p:cNvSpPr txBox="1"/>
          <p:nvPr/>
        </p:nvSpPr>
        <p:spPr>
          <a:xfrm>
            <a:off x="-44173" y="-10170"/>
            <a:ext cx="6902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212B58"/>
                </a:solidFill>
              </a:rPr>
              <a:t>Results: Nuclear moments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862F17-0251-B458-9A81-47D4B8D400D3}"/>
              </a:ext>
            </a:extLst>
          </p:cNvPr>
          <p:cNvSpPr txBox="1"/>
          <p:nvPr/>
        </p:nvSpPr>
        <p:spPr>
          <a:xfrm>
            <a:off x="2993394" y="3347142"/>
            <a:ext cx="2192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bg2">
                    <a:lumMod val="75000"/>
                  </a:schemeClr>
                </a:solidFill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3405265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5029B-8BD2-42E7-E54B-77083E646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F318B73-032D-0671-4081-1C23FD821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879" y="1140923"/>
            <a:ext cx="5791201" cy="4464166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58DEBFD-9F9C-33CB-93AE-5AAFBAAA4E37}"/>
              </a:ext>
            </a:extLst>
          </p:cNvPr>
          <p:cNvCxnSpPr>
            <a:cxnSpLocks/>
          </p:cNvCxnSpPr>
          <p:nvPr/>
        </p:nvCxnSpPr>
        <p:spPr>
          <a:xfrm flipV="1">
            <a:off x="6416148" y="2040255"/>
            <a:ext cx="0" cy="2139315"/>
          </a:xfrm>
          <a:prstGeom prst="straightConnector1">
            <a:avLst/>
          </a:prstGeom>
          <a:ln w="19050" cap="flat" cmpd="sng" algn="ctr">
            <a:solidFill>
              <a:srgbClr val="0072B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0C83F69-5FAF-4313-1722-9828DB831546}"/>
              </a:ext>
            </a:extLst>
          </p:cNvPr>
          <p:cNvGrpSpPr/>
          <p:nvPr/>
        </p:nvGrpSpPr>
        <p:grpSpPr>
          <a:xfrm>
            <a:off x="0" y="6094384"/>
            <a:ext cx="12192000" cy="763616"/>
            <a:chOff x="0" y="6094384"/>
            <a:chExt cx="12192000" cy="76361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C21C813-F78F-B27A-53AF-780834639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25587"/>
              <a:ext cx="12192000" cy="73241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7C6AC63-AE85-93F7-AC0F-377C82FAD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25587"/>
              <a:ext cx="2658388" cy="732413"/>
            </a:xfrm>
            <a:prstGeom prst="rect">
              <a:avLst/>
            </a:prstGeom>
          </p:spPr>
        </p:pic>
        <p:pic>
          <p:nvPicPr>
            <p:cNvPr id="1030" name="Picture 6" descr="CERN - Wikipedia">
              <a:extLst>
                <a:ext uri="{FF2B5EF4-FFF2-40B4-BE49-F238E27FC236}">
                  <a16:creationId xmlns:a16="http://schemas.microsoft.com/office/drawing/2014/main" id="{29BCD78E-29E2-2820-1BD1-7B9B43017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9219" l="10000" r="98750">
                          <a14:foregroundMark x1="89219" y1="10781" x2="98047" y2="11797"/>
                          <a14:foregroundMark x1="98047" y1="11797" x2="98750" y2="11563"/>
                          <a14:foregroundMark x1="75506" y1="27192" x2="75859" y2="27344"/>
                          <a14:foregroundMark x1="75859" y1="27344" x2="76468" y2="28311"/>
                          <a14:foregroundMark x1="18750" y1="40938" x2="18750" y2="40938"/>
                          <a14:foregroundMark x1="32422" y1="40391" x2="32422" y2="40391"/>
                          <a14:foregroundMark x1="44297" y1="40391" x2="44297" y2="40391"/>
                          <a14:foregroundMark x1="55781" y1="36875" x2="55781" y2="36875"/>
                          <a14:foregroundMark x1="25078" y1="55547" x2="25078" y2="55547"/>
                          <a14:foregroundMark x1="42969" y1="79531" x2="42969" y2="79531"/>
                          <a14:foregroundMark x1="69844" y1="79297" x2="69844" y2="79297"/>
                          <a14:foregroundMark x1="38516" y1="91406" x2="38516" y2="91406"/>
                          <a14:foregroundMark x1="34531" y1="96016" x2="34531" y2="96016"/>
                          <a14:foregroundMark x1="30469" y1="98906" x2="30469" y2="98906"/>
                          <a14:foregroundMark x1="87266" y1="99219" x2="87266" y2="99219"/>
                          <a14:foregroundMark x1="90625" y1="33438" x2="90625" y2="33438"/>
                          <a14:foregroundMark x1="83672" y1="35703" x2="83672" y2="35703"/>
                          <a14:foregroundMark x1="83672" y1="36953" x2="83672" y2="36953"/>
                          <a14:foregroundMark x1="67656" y1="24844" x2="67656" y2="24844"/>
                          <a14:foregroundMark x1="68203" y1="25000" x2="68203" y2="25000"/>
                          <a14:foregroundMark x1="69141" y1="25781" x2="67813" y2="24609"/>
                          <a14:foregroundMark x1="68750" y1="25391" x2="67344" y2="24375"/>
                          <a14:foregroundMark x1="68906" y1="24922" x2="68906" y2="24922"/>
                          <a14:foregroundMark x1="69141" y1="24844" x2="69141" y2="24844"/>
                          <a14:foregroundMark x1="69219" y1="25391" x2="69219" y2="25391"/>
                          <a14:foregroundMark x1="69219" y1="25156" x2="69219" y2="25156"/>
                          <a14:foregroundMark x1="69219" y1="25000" x2="69219" y2="25000"/>
                          <a14:foregroundMark x1="68984" y1="24375" x2="68984" y2="24375"/>
                          <a14:foregroundMark x1="68984" y1="25156" x2="68984" y2="25156"/>
                          <a14:foregroundMark x1="69141" y1="25000" x2="69375" y2="26016"/>
                          <a14:foregroundMark x1="68750" y1="25938" x2="67266" y2="24063"/>
                          <a14:foregroundMark x1="68359" y1="25156" x2="66250" y2="23750"/>
                          <a14:foregroundMark x1="82188" y1="33359" x2="84844" y2="38203"/>
                          <a14:foregroundMark x1="80000" y1="30859" x2="76484" y2="27813"/>
                          <a14:foregroundMark x1="77813" y1="28984" x2="75078" y2="26719"/>
                          <a14:foregroundMark x1="77578" y1="28906" x2="74922" y2="26719"/>
                          <a14:foregroundMark x1="75391" y1="27266" x2="75391" y2="27266"/>
                          <a14:foregroundMark x1="75625" y1="27109" x2="76250" y2="28203"/>
                          <a14:foregroundMark x1="75313" y1="26328" x2="76484" y2="27813"/>
                          <a14:foregroundMark x1="75313" y1="26719" x2="76016" y2="27656"/>
                          <a14:foregroundMark x1="88281" y1="48047" x2="88281" y2="45625"/>
                          <a14:foregroundMark x1="88828" y1="47500" x2="88828" y2="44844"/>
                          <a14:foregroundMark x1="88438" y1="46484" x2="87813" y2="47813"/>
                          <a14:backgroundMark x1="64453" y1="22891" x2="64453" y2="22891"/>
                          <a14:backgroundMark x1="65391" y1="23125" x2="65391" y2="23125"/>
                          <a14:backgroundMark x1="65391" y1="23125" x2="65391" y2="23125"/>
                          <a14:backgroundMark x1="87891" y1="45313" x2="87891" y2="45313"/>
                          <a14:backgroundMark x1="82734" y1="40234" x2="80313" y2="34688"/>
                          <a14:backgroundMark x1="83281" y1="41406" x2="77813" y2="30781"/>
                          <a14:backgroundMark x1="77734" y1="30859" x2="80887" y2="34012"/>
                          <a14:backgroundMark x1="83687" y1="39545" x2="83438" y2="39297"/>
                          <a14:backgroundMark x1="81953" y1="37813" x2="83179" y2="39038"/>
                          <a14:backgroundMark x1="83485" y1="39177" x2="83750" y2="39531"/>
                          <a14:backgroundMark x1="81641" y1="36719" x2="83325" y2="38965"/>
                          <a14:backgroundMark x1="83359" y1="38948" x2="83516" y2="39219"/>
                          <a14:backgroundMark x1="84177" y1="40440" x2="84219" y2="40547"/>
                          <a14:backgroundMark x1="70236" y1="25391" x2="74289" y2="27012"/>
                          <a14:backgroundMark x1="62422" y1="22266" x2="66277" y2="23808"/>
                          <a14:backgroundMark x1="76172" y1="28438" x2="77031" y2="303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5495" y="6094384"/>
              <a:ext cx="734120" cy="734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14CBF72C-46BA-3100-8E6F-87E508D9C2CF}"/>
              </a:ext>
            </a:extLst>
          </p:cNvPr>
          <p:cNvSpPr/>
          <p:nvPr/>
        </p:nvSpPr>
        <p:spPr>
          <a:xfrm>
            <a:off x="0" y="29496"/>
            <a:ext cx="12192000" cy="683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BFB244-42C6-5865-D68C-B8AF5CBC8C18}"/>
              </a:ext>
            </a:extLst>
          </p:cNvPr>
          <p:cNvSpPr txBox="1"/>
          <p:nvPr/>
        </p:nvSpPr>
        <p:spPr>
          <a:xfrm>
            <a:off x="3764610" y="29496"/>
            <a:ext cx="46627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212B58"/>
                </a:solidFill>
              </a:rPr>
              <a:t>Hyperfine Splitting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1AFD04-9954-E1AE-DBFC-EF9F042AABB8}"/>
                  </a:ext>
                </a:extLst>
              </p:cNvPr>
              <p:cNvSpPr txBox="1"/>
              <p:nvPr/>
            </p:nvSpPr>
            <p:spPr>
              <a:xfrm>
                <a:off x="72531" y="929592"/>
                <a:ext cx="6127641" cy="5253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212B58"/>
                    </a:solidFill>
                  </a:rPr>
                  <a:t>With enough resolution, a single electronic transition can be seen to split into multiple transitions between different levels.</a:t>
                </a:r>
              </a:p>
              <a:p>
                <a:endParaRPr lang="en-GB" sz="2400" dirty="0">
                  <a:solidFill>
                    <a:srgbClr val="212B58"/>
                  </a:solidFill>
                </a:endParaRPr>
              </a:p>
              <a:p>
                <a:r>
                  <a:rPr lang="en-GB" sz="2400" dirty="0">
                    <a:solidFill>
                      <a:srgbClr val="212B58"/>
                    </a:solidFill>
                  </a:rPr>
                  <a:t>This splitting is given by:</a:t>
                </a:r>
              </a:p>
              <a:p>
                <a:endParaRPr lang="en-GB" sz="2000" b="0" i="1" dirty="0">
                  <a:solidFill>
                    <a:srgbClr val="212B58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2400" b="0" i="0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rgbClr val="212B58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400" b="0" i="1" smtClean="0">
                          <a:solidFill>
                            <a:srgbClr val="212B58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en-GB" sz="2400" b="0" i="1" smtClean="0">
                                  <a:solidFill>
                                    <a:srgbClr val="212B5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solidFill>
                                    <a:srgbClr val="212B58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GB" sz="2400" b="0" i="1" smtClean="0">
                                  <a:solidFill>
                                    <a:srgbClr val="212B58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GB" sz="2400" b="0" i="1" smtClean="0">
                                  <a:solidFill>
                                    <a:srgbClr val="212B5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solidFill>
                                    <a:srgbClr val="212B58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GB" sz="2400" b="0" i="1" smtClean="0">
                                  <a:solidFill>
                                    <a:srgbClr val="212B58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GB" sz="2400" b="0" i="1" smtClean="0">
                                  <a:solidFill>
                                    <a:srgbClr val="212B5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solidFill>
                                    <a:srgbClr val="212B58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400" b="0" i="1" smtClean="0">
                                  <a:solidFill>
                                    <a:srgbClr val="212B58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GB" sz="2400" b="0" i="1" smtClean="0">
                                  <a:solidFill>
                                    <a:srgbClr val="212B58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  <a:p>
                <a:r>
                  <a:rPr lang="en-GB" sz="2000" dirty="0">
                    <a:solidFill>
                      <a:srgbClr val="212B58"/>
                    </a:solidFill>
                  </a:rPr>
                  <a:t> </a:t>
                </a:r>
                <a:r>
                  <a:rPr lang="en-GB" sz="1100" dirty="0">
                    <a:solidFill>
                      <a:srgbClr val="212B58"/>
                    </a:solidFill>
                  </a:rPr>
                  <a:t> </a:t>
                </a:r>
                <a:endParaRPr lang="en-GB" sz="2400" dirty="0">
                  <a:solidFill>
                    <a:srgbClr val="212B58"/>
                  </a:solidFill>
                </a:endParaRPr>
              </a:p>
              <a:p>
                <a:r>
                  <a:rPr lang="en-GB" sz="2400" i="1" dirty="0">
                    <a:solidFill>
                      <a:srgbClr val="212B58"/>
                    </a:solidFill>
                  </a:rPr>
                  <a:t>A</a:t>
                </a:r>
                <a:r>
                  <a:rPr lang="en-GB" sz="2400" dirty="0">
                    <a:solidFill>
                      <a:srgbClr val="212B58"/>
                    </a:solidFill>
                  </a:rPr>
                  <a:t> and </a:t>
                </a:r>
                <a:r>
                  <a:rPr lang="en-GB" sz="2400" i="1" dirty="0">
                    <a:solidFill>
                      <a:srgbClr val="212B58"/>
                    </a:solidFill>
                  </a:rPr>
                  <a:t>B</a:t>
                </a:r>
                <a:r>
                  <a:rPr lang="en-GB" sz="2400" dirty="0">
                    <a:solidFill>
                      <a:srgbClr val="212B58"/>
                    </a:solidFill>
                  </a:rPr>
                  <a:t> are the main parameters of note, as they relate to the nuclear moments:</a:t>
                </a:r>
              </a:p>
              <a:p>
                <a:r>
                  <a:rPr lang="en-GB" sz="1100" dirty="0">
                    <a:solidFill>
                      <a:srgbClr val="212B58"/>
                    </a:solidFill>
                  </a:rPr>
                  <a:t> </a:t>
                </a:r>
                <a:endParaRPr lang="en-GB" sz="2000" dirty="0">
                  <a:solidFill>
                    <a:srgbClr val="212B58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212B58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400" b="0" i="1" smtClean="0">
                        <a:solidFill>
                          <a:srgbClr val="212B58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b="0" i="1" smtClean="0">
                            <a:solidFill>
                              <a:srgbClr val="212B5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  <m:sSub>
                          <m:sSubPr>
                            <m:ctrlPr>
                              <a:rPr lang="en-GB" sz="2400" b="0" i="1" smtClean="0">
                                <a:solidFill>
                                  <a:srgbClr val="212B5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solidFill>
                                  <a:srgbClr val="212B58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GB" sz="2400" b="0" i="1" smtClean="0">
                                <a:solidFill>
                                  <a:srgbClr val="212B58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GB" sz="2400" b="0" i="1" smtClean="0">
                            <a:solidFill>
                              <a:srgbClr val="212B58"/>
                            </a:solidFill>
                            <a:latin typeface="Cambria Math" panose="02040503050406030204" pitchFamily="18" charset="0"/>
                          </a:rPr>
                          <m:t>(0)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212B58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GB" sz="2400" b="0" i="1" smtClean="0">
                            <a:solidFill>
                              <a:srgbClr val="212B58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solidFill>
                              <a:srgbClr val="212B58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212B58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212B58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400" b="0" i="1" smtClean="0">
                        <a:solidFill>
                          <a:srgbClr val="212B58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solidFill>
                          <a:srgbClr val="212B58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begChr m:val="⟨"/>
                        <m:endChr m:val="⟩"/>
                        <m:ctrlPr>
                          <a:rPr lang="en-GB" sz="2400" b="0" i="1" smtClean="0">
                            <a:solidFill>
                              <a:srgbClr val="212B58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400" b="0" i="1" smtClean="0">
                                <a:solidFill>
                                  <a:srgbClr val="212B5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2400" b="0" i="1" smtClean="0">
                                    <a:solidFill>
                                      <a:srgbClr val="212B5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b="0" i="1" smtClean="0">
                                    <a:solidFill>
                                      <a:srgbClr val="212B58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p>
                                <m:r>
                                  <a:rPr lang="en-GB" sz="2400" b="0" i="1" smtClean="0">
                                    <a:solidFill>
                                      <a:srgbClr val="212B58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GB" sz="2400" b="0" i="1" smtClean="0">
                                    <a:solidFill>
                                      <a:srgbClr val="212B5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b="0" i="1" smtClean="0">
                                    <a:solidFill>
                                      <a:srgbClr val="212B58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GB" sz="2400" b="0" i="1" smtClean="0">
                                    <a:solidFill>
                                      <a:srgbClr val="212B58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num>
                          <m:den>
                            <m:r>
                              <a:rPr lang="en-GB" sz="2400" b="0" i="1" smtClean="0">
                                <a:solidFill>
                                  <a:srgbClr val="212B58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  <m:sSup>
                              <m:sSupPr>
                                <m:ctrlPr>
                                  <a:rPr lang="en-GB" sz="2400" b="0" i="1" smtClean="0">
                                    <a:solidFill>
                                      <a:srgbClr val="212B5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b="0" i="1" smtClean="0">
                                    <a:solidFill>
                                      <a:srgbClr val="212B58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GB" sz="2400" b="0" i="1" smtClean="0">
                                    <a:solidFill>
                                      <a:srgbClr val="212B58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GB" sz="2400" dirty="0">
                  <a:solidFill>
                    <a:srgbClr val="212B58"/>
                  </a:solidFill>
                </a:endParaRPr>
              </a:p>
              <a:p>
                <a:endParaRPr lang="en-GB" sz="2400" dirty="0">
                  <a:solidFill>
                    <a:srgbClr val="212B58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1AFD04-9954-E1AE-DBFC-EF9F042AA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31" y="929592"/>
                <a:ext cx="6127641" cy="5253811"/>
              </a:xfrm>
              <a:prstGeom prst="rect">
                <a:avLst/>
              </a:prstGeom>
              <a:blipFill>
                <a:blip r:embed="rId7"/>
                <a:stretch>
                  <a:fillRect l="-1592" t="-9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FC73B99-1377-7D26-7B00-6CE82A8D6569}"/>
              </a:ext>
            </a:extLst>
          </p:cNvPr>
          <p:cNvSpPr txBox="1"/>
          <p:nvPr/>
        </p:nvSpPr>
        <p:spPr>
          <a:xfrm>
            <a:off x="8766540" y="6291738"/>
            <a:ext cx="217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IOP Brighton 2026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6B1CDB5-0EE6-37CD-3D4A-D08F9B507D79}"/>
                  </a:ext>
                </a:extLst>
              </p:cNvPr>
              <p:cNvSpPr txBox="1"/>
              <p:nvPr/>
            </p:nvSpPr>
            <p:spPr>
              <a:xfrm>
                <a:off x="5783499" y="5170089"/>
                <a:ext cx="37167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212B58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b="0" i="1" smtClean="0">
                          <a:solidFill>
                            <a:srgbClr val="212B58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solidFill>
                            <a:srgbClr val="212B58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GB" b="0" i="1" smtClean="0">
                          <a:solidFill>
                            <a:srgbClr val="212B58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solidFill>
                            <a:srgbClr val="212B58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GB" b="0" i="1" smtClean="0">
                          <a:solidFill>
                            <a:srgbClr val="212B58"/>
                          </a:solidFill>
                          <a:latin typeface="Cambria Math" panose="02040503050406030204" pitchFamily="18" charset="0"/>
                        </a:rPr>
                        <m:t> ≥</m:t>
                      </m:r>
                      <m:r>
                        <a:rPr lang="en-GB" b="0" i="1" smtClean="0">
                          <a:solidFill>
                            <a:srgbClr val="212B5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GB" b="0" i="1" smtClean="0">
                          <a:solidFill>
                            <a:srgbClr val="212B5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lang="en-GB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rgbClr val="212B58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212B58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GB" b="0" i="1" smtClean="0">
                          <a:solidFill>
                            <a:srgbClr val="212B58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solidFill>
                            <a:srgbClr val="212B58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GB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b="0" i="1" smtClean="0">
                          <a:solidFill>
                            <a:srgbClr val="212B58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solidFill>
                            <a:srgbClr val="212B58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GB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b="0" i="1" smtClean="0">
                          <a:solidFill>
                            <a:srgbClr val="212B58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solidFill>
                            <a:srgbClr val="212B58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GB" b="0" i="1" smtClean="0">
                          <a:solidFill>
                            <a:srgbClr val="212B58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solidFill>
                            <a:srgbClr val="212B58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GB" b="0" i="1" smtClean="0">
                          <a:solidFill>
                            <a:srgbClr val="212B58"/>
                          </a:solidFill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GB" dirty="0">
                  <a:solidFill>
                    <a:srgbClr val="212B58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6B1CDB5-0EE6-37CD-3D4A-D08F9B507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499" y="5170089"/>
                <a:ext cx="3716723" cy="646331"/>
              </a:xfrm>
              <a:prstGeom prst="rect">
                <a:avLst/>
              </a:prstGeom>
              <a:blipFill>
                <a:blip r:embed="rId8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574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9BBFF-978C-6D29-2FB5-8569C730A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F2E903CA-B56A-13BD-701E-2C941A61A35E}"/>
              </a:ext>
            </a:extLst>
          </p:cNvPr>
          <p:cNvGrpSpPr/>
          <p:nvPr/>
        </p:nvGrpSpPr>
        <p:grpSpPr>
          <a:xfrm>
            <a:off x="0" y="6094384"/>
            <a:ext cx="12192000" cy="763616"/>
            <a:chOff x="0" y="6094384"/>
            <a:chExt cx="12192000" cy="76361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F1F66D6-9136-43B9-A512-E63AEA738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25587"/>
              <a:ext cx="12192000" cy="73241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208351B-9345-E196-538F-A5B76F919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25587"/>
              <a:ext cx="2658388" cy="732413"/>
            </a:xfrm>
            <a:prstGeom prst="rect">
              <a:avLst/>
            </a:prstGeom>
          </p:spPr>
        </p:pic>
        <p:pic>
          <p:nvPicPr>
            <p:cNvPr id="1030" name="Picture 6" descr="CERN - Wikipedia">
              <a:extLst>
                <a:ext uri="{FF2B5EF4-FFF2-40B4-BE49-F238E27FC236}">
                  <a16:creationId xmlns:a16="http://schemas.microsoft.com/office/drawing/2014/main" id="{054E141A-0BB3-3641-AE30-61BF9EBEEE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9219" l="10000" r="98750">
                          <a14:foregroundMark x1="89219" y1="10781" x2="98047" y2="11797"/>
                          <a14:foregroundMark x1="98047" y1="11797" x2="98750" y2="11563"/>
                          <a14:foregroundMark x1="75506" y1="27192" x2="75859" y2="27344"/>
                          <a14:foregroundMark x1="75859" y1="27344" x2="76468" y2="28311"/>
                          <a14:foregroundMark x1="18750" y1="40938" x2="18750" y2="40938"/>
                          <a14:foregroundMark x1="32422" y1="40391" x2="32422" y2="40391"/>
                          <a14:foregroundMark x1="44297" y1="40391" x2="44297" y2="40391"/>
                          <a14:foregroundMark x1="55781" y1="36875" x2="55781" y2="36875"/>
                          <a14:foregroundMark x1="25078" y1="55547" x2="25078" y2="55547"/>
                          <a14:foregroundMark x1="42969" y1="79531" x2="42969" y2="79531"/>
                          <a14:foregroundMark x1="69844" y1="79297" x2="69844" y2="79297"/>
                          <a14:foregroundMark x1="38516" y1="91406" x2="38516" y2="91406"/>
                          <a14:foregroundMark x1="34531" y1="96016" x2="34531" y2="96016"/>
                          <a14:foregroundMark x1="30469" y1="98906" x2="30469" y2="98906"/>
                          <a14:foregroundMark x1="87266" y1="99219" x2="87266" y2="99219"/>
                          <a14:foregroundMark x1="90625" y1="33438" x2="90625" y2="33438"/>
                          <a14:foregroundMark x1="83672" y1="35703" x2="83672" y2="35703"/>
                          <a14:foregroundMark x1="83672" y1="36953" x2="83672" y2="36953"/>
                          <a14:foregroundMark x1="67656" y1="24844" x2="67656" y2="24844"/>
                          <a14:foregroundMark x1="68203" y1="25000" x2="68203" y2="25000"/>
                          <a14:foregroundMark x1="69141" y1="25781" x2="67813" y2="24609"/>
                          <a14:foregroundMark x1="68750" y1="25391" x2="67344" y2="24375"/>
                          <a14:foregroundMark x1="68906" y1="24922" x2="68906" y2="24922"/>
                          <a14:foregroundMark x1="69141" y1="24844" x2="69141" y2="24844"/>
                          <a14:foregroundMark x1="69219" y1="25391" x2="69219" y2="25391"/>
                          <a14:foregroundMark x1="69219" y1="25156" x2="69219" y2="25156"/>
                          <a14:foregroundMark x1="69219" y1="25000" x2="69219" y2="25000"/>
                          <a14:foregroundMark x1="68984" y1="24375" x2="68984" y2="24375"/>
                          <a14:foregroundMark x1="68984" y1="25156" x2="68984" y2="25156"/>
                          <a14:foregroundMark x1="69141" y1="25000" x2="69375" y2="26016"/>
                          <a14:foregroundMark x1="68750" y1="25938" x2="67266" y2="24063"/>
                          <a14:foregroundMark x1="68359" y1="25156" x2="66250" y2="23750"/>
                          <a14:foregroundMark x1="82188" y1="33359" x2="84844" y2="38203"/>
                          <a14:foregroundMark x1="80000" y1="30859" x2="76484" y2="27813"/>
                          <a14:foregroundMark x1="77813" y1="28984" x2="75078" y2="26719"/>
                          <a14:foregroundMark x1="77578" y1="28906" x2="74922" y2="26719"/>
                          <a14:foregroundMark x1="75391" y1="27266" x2="75391" y2="27266"/>
                          <a14:foregroundMark x1="75625" y1="27109" x2="76250" y2="28203"/>
                          <a14:foregroundMark x1="75313" y1="26328" x2="76484" y2="27813"/>
                          <a14:foregroundMark x1="75313" y1="26719" x2="76016" y2="27656"/>
                          <a14:foregroundMark x1="88281" y1="48047" x2="88281" y2="45625"/>
                          <a14:foregroundMark x1="88828" y1="47500" x2="88828" y2="44844"/>
                          <a14:foregroundMark x1="88438" y1="46484" x2="87813" y2="47813"/>
                          <a14:backgroundMark x1="64453" y1="22891" x2="64453" y2="22891"/>
                          <a14:backgroundMark x1="65391" y1="23125" x2="65391" y2="23125"/>
                          <a14:backgroundMark x1="65391" y1="23125" x2="65391" y2="23125"/>
                          <a14:backgroundMark x1="87891" y1="45313" x2="87891" y2="45313"/>
                          <a14:backgroundMark x1="82734" y1="40234" x2="80313" y2="34688"/>
                          <a14:backgroundMark x1="83281" y1="41406" x2="77813" y2="30781"/>
                          <a14:backgroundMark x1="77734" y1="30859" x2="80887" y2="34012"/>
                          <a14:backgroundMark x1="83687" y1="39545" x2="83438" y2="39297"/>
                          <a14:backgroundMark x1="81953" y1="37813" x2="83179" y2="39038"/>
                          <a14:backgroundMark x1="83485" y1="39177" x2="83750" y2="39531"/>
                          <a14:backgroundMark x1="81641" y1="36719" x2="83325" y2="38965"/>
                          <a14:backgroundMark x1="83359" y1="38948" x2="83516" y2="39219"/>
                          <a14:backgroundMark x1="84177" y1="40440" x2="84219" y2="40547"/>
                          <a14:backgroundMark x1="70236" y1="25391" x2="74289" y2="27012"/>
                          <a14:backgroundMark x1="62422" y1="22266" x2="66277" y2="23808"/>
                          <a14:backgroundMark x1="76172" y1="28438" x2="77031" y2="303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5495" y="6094384"/>
              <a:ext cx="734120" cy="734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E2AF023A-F9B0-83A8-9ABA-785E26A23967}"/>
              </a:ext>
            </a:extLst>
          </p:cNvPr>
          <p:cNvSpPr/>
          <p:nvPr/>
        </p:nvSpPr>
        <p:spPr>
          <a:xfrm>
            <a:off x="0" y="29496"/>
            <a:ext cx="12192000" cy="683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1FB851-67F2-96C0-016E-6F29FB6D2FB2}"/>
              </a:ext>
            </a:extLst>
          </p:cNvPr>
          <p:cNvSpPr txBox="1"/>
          <p:nvPr/>
        </p:nvSpPr>
        <p:spPr>
          <a:xfrm>
            <a:off x="3641658" y="29496"/>
            <a:ext cx="51170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212B58"/>
                </a:solidFill>
              </a:rPr>
              <a:t>Hyperfine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561B13A-A4F0-9105-178D-B260B4D1B3D5}"/>
                  </a:ext>
                </a:extLst>
              </p:cNvPr>
              <p:cNvSpPr txBox="1"/>
              <p:nvPr/>
            </p:nvSpPr>
            <p:spPr>
              <a:xfrm>
                <a:off x="72531" y="929592"/>
                <a:ext cx="6127641" cy="5080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212B58"/>
                    </a:solidFill>
                  </a:rPr>
                  <a:t>For each one of those transitions. A hyperfine peak can be detected.</a:t>
                </a:r>
              </a:p>
              <a:p>
                <a:endParaRPr lang="en-GB" sz="2400" dirty="0">
                  <a:solidFill>
                    <a:srgbClr val="212B58"/>
                  </a:solidFill>
                </a:endParaRPr>
              </a:p>
              <a:p>
                <a:r>
                  <a:rPr lang="en-GB" sz="2400" dirty="0">
                    <a:solidFill>
                      <a:srgbClr val="212B58"/>
                    </a:solidFill>
                  </a:rPr>
                  <a:t> The hyperfine peak will have a frequency:</a:t>
                </a:r>
              </a:p>
              <a:p>
                <a:r>
                  <a:rPr lang="en-GB" sz="1100" dirty="0">
                    <a:solidFill>
                      <a:srgbClr val="212B58"/>
                    </a:solidFill>
                  </a:rPr>
                  <a:t> </a:t>
                </a:r>
                <a:endParaRPr lang="en-GB" sz="2000" dirty="0">
                  <a:solidFill>
                    <a:srgbClr val="212B58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212B58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GB" sz="2400" b="0" i="1" smtClean="0">
                          <a:solidFill>
                            <a:srgbClr val="212B58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GB" sz="2400" b="0" i="1" smtClean="0">
                          <a:solidFill>
                            <a:srgbClr val="212B58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rgbClr val="212B58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rgbClr val="212B58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rgbClr val="212B58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GB" sz="2400" dirty="0">
                  <a:solidFill>
                    <a:srgbClr val="212B58"/>
                  </a:solidFill>
                </a:endParaRPr>
              </a:p>
              <a:p>
                <a:endParaRPr lang="en-GB" sz="2400" dirty="0">
                  <a:solidFill>
                    <a:srgbClr val="212B58"/>
                  </a:solidFill>
                </a:endParaRPr>
              </a:p>
              <a:p>
                <a:r>
                  <a:rPr lang="en-GB" sz="2400" dirty="0">
                    <a:solidFill>
                      <a:srgbClr val="212B58"/>
                    </a:solidFill>
                  </a:rPr>
                  <a:t>The structure will have a centroid,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endParaRPr lang="en-GB" sz="2400" dirty="0">
                  <a:solidFill>
                    <a:srgbClr val="212B58"/>
                  </a:solidFill>
                </a:endParaRPr>
              </a:p>
              <a:p>
                <a:endParaRPr lang="en-GB" sz="2400" dirty="0">
                  <a:solidFill>
                    <a:srgbClr val="212B58"/>
                  </a:solidFill>
                </a:endParaRPr>
              </a:p>
              <a:p>
                <a:r>
                  <a:rPr lang="en-GB" dirty="0">
                    <a:solidFill>
                      <a:srgbClr val="212B58"/>
                    </a:solidFill>
                  </a:rPr>
                  <a:t>Note</a:t>
                </a:r>
                <a14:m>
                  <m:oMath xmlns:m="http://schemas.openxmlformats.org/officeDocument/2006/math">
                    <m:r>
                      <a:rPr lang="en-GB" b="0" i="0" smtClean="0">
                        <a:solidFill>
                          <a:srgbClr val="212B58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b="0" i="0" dirty="0">
                  <a:solidFill>
                    <a:srgbClr val="212B58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212B58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GB" b="0" i="1" smtClean="0">
                          <a:solidFill>
                            <a:srgbClr val="212B58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solidFill>
                            <a:srgbClr val="212B58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0" i="1" smtClean="0">
                          <a:solidFill>
                            <a:srgbClr val="212B58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b="0" i="1" smtClean="0">
                          <a:solidFill>
                            <a:srgbClr val="212B58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i="1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en-GB" i="1">
                                  <a:solidFill>
                                    <a:srgbClr val="212B5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solidFill>
                                    <a:srgbClr val="212B58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GB" i="1">
                                  <a:solidFill>
                                    <a:srgbClr val="212B58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GB" i="1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GB" i="1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GB" i="1">
                                  <a:solidFill>
                                    <a:srgbClr val="212B5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solidFill>
                                    <a:srgbClr val="212B58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GB" i="1">
                                  <a:solidFill>
                                    <a:srgbClr val="212B58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GB" i="1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GB" i="1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i="1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GB" i="1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GB" i="1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GB" i="1">
                                  <a:solidFill>
                                    <a:srgbClr val="212B5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solidFill>
                                    <a:srgbClr val="212B58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i="1">
                                  <a:solidFill>
                                    <a:srgbClr val="212B58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GB" i="1">
                                  <a:solidFill>
                                    <a:srgbClr val="212B58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GB" i="1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GB" i="1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GB" i="1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GB" i="1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rgbClr val="212B58"/>
                  </a:solidFill>
                </a:endParaRPr>
              </a:p>
              <a:p>
                <a:r>
                  <a:rPr lang="en-GB" sz="1100" dirty="0">
                    <a:solidFill>
                      <a:srgbClr val="212B58"/>
                    </a:solidFill>
                  </a:rPr>
                  <a:t> </a:t>
                </a:r>
                <a:endParaRPr lang="en-GB" dirty="0">
                  <a:solidFill>
                    <a:srgbClr val="212B58"/>
                  </a:solidFill>
                </a:endParaRPr>
              </a:p>
              <a:p>
                <a:r>
                  <a:rPr lang="en-GB" dirty="0">
                    <a:solidFill>
                      <a:srgbClr val="212B58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GB" b="0" i="0" smtClean="0">
                        <a:solidFill>
                          <a:srgbClr val="212B58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212B5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212B5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rgbClr val="212B58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212B58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GB" b="0" i="1" smtClean="0">
                            <a:solidFill>
                              <a:srgbClr val="212B58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solidFill>
                              <a:srgbClr val="212B58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212B58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212B58"/>
                    </a:solidFill>
                  </a:rPr>
                  <a:t>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212B5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212B58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212B58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GB" b="0" i="1" smtClean="0">
                        <a:solidFill>
                          <a:srgbClr val="212B58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212B5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212B58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212B58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212B58"/>
                    </a:solidFill>
                  </a:rPr>
                  <a:t> refer to the A and B parameters responsible for the splitting of the </a:t>
                </a:r>
                <a:r>
                  <a:rPr lang="en-GB" dirty="0">
                    <a:solidFill>
                      <a:srgbClr val="D55C00"/>
                    </a:solidFill>
                  </a:rPr>
                  <a:t>upper</a:t>
                </a:r>
                <a:r>
                  <a:rPr lang="en-GB" dirty="0">
                    <a:solidFill>
                      <a:srgbClr val="212B58"/>
                    </a:solidFill>
                  </a:rPr>
                  <a:t> and </a:t>
                </a:r>
                <a:r>
                  <a:rPr lang="en-GB" dirty="0">
                    <a:solidFill>
                      <a:srgbClr val="009A6E"/>
                    </a:solidFill>
                  </a:rPr>
                  <a:t>lower</a:t>
                </a:r>
                <a:r>
                  <a:rPr lang="en-GB" dirty="0">
                    <a:solidFill>
                      <a:srgbClr val="212B58"/>
                    </a:solidFill>
                  </a:rPr>
                  <a:t> levels, respectively</a:t>
                </a:r>
                <a:endParaRPr lang="en-GB" sz="2400" dirty="0">
                  <a:solidFill>
                    <a:srgbClr val="212B58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561B13A-A4F0-9105-178D-B260B4D1B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31" y="929592"/>
                <a:ext cx="6127641" cy="5080237"/>
              </a:xfrm>
              <a:prstGeom prst="rect">
                <a:avLst/>
              </a:prstGeom>
              <a:blipFill>
                <a:blip r:embed="rId6"/>
                <a:stretch>
                  <a:fillRect l="-1592" t="-959" r="-1891" b="-9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4BC5079-9DC6-A57C-A07E-7E3CCD7D23AB}"/>
              </a:ext>
            </a:extLst>
          </p:cNvPr>
          <p:cNvSpPr txBox="1"/>
          <p:nvPr/>
        </p:nvSpPr>
        <p:spPr>
          <a:xfrm>
            <a:off x="8766540" y="6291738"/>
            <a:ext cx="217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IOP Brighton 2026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A6EC8A9-8316-9C1D-1F54-D94BCDC59386}"/>
              </a:ext>
            </a:extLst>
          </p:cNvPr>
          <p:cNvGrpSpPr/>
          <p:nvPr/>
        </p:nvGrpSpPr>
        <p:grpSpPr>
          <a:xfrm>
            <a:off x="6976831" y="879256"/>
            <a:ext cx="4581549" cy="4854136"/>
            <a:chOff x="6976831" y="879256"/>
            <a:chExt cx="4581549" cy="485413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476A0B7-5C20-70A4-BA2F-FC1E88EB0C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6831" y="879256"/>
              <a:ext cx="4581549" cy="4854136"/>
            </a:xfrm>
            <a:prstGeom prst="rect">
              <a:avLst/>
            </a:prstGeom>
          </p:spPr>
        </p:pic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7BEF9E5-FACE-F41C-484E-722D9655CC9D}"/>
                </a:ext>
              </a:extLst>
            </p:cNvPr>
            <p:cNvCxnSpPr>
              <a:cxnSpLocks/>
            </p:cNvCxnSpPr>
            <p:nvPr/>
          </p:nvCxnSpPr>
          <p:spPr>
            <a:xfrm>
              <a:off x="7343775" y="2231136"/>
              <a:ext cx="0" cy="3397504"/>
            </a:xfrm>
            <a:prstGeom prst="line">
              <a:avLst/>
            </a:prstGeom>
            <a:ln w="19050" cap="flat" cmpd="sng" algn="ctr">
              <a:solidFill>
                <a:srgbClr val="0072B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C4A314F-4227-B72F-3F76-65D757AC4C42}"/>
                </a:ext>
              </a:extLst>
            </p:cNvPr>
            <p:cNvCxnSpPr>
              <a:cxnSpLocks/>
            </p:cNvCxnSpPr>
            <p:nvPr/>
          </p:nvCxnSpPr>
          <p:spPr>
            <a:xfrm>
              <a:off x="8592185" y="2560320"/>
              <a:ext cx="0" cy="2997200"/>
            </a:xfrm>
            <a:prstGeom prst="line">
              <a:avLst/>
            </a:prstGeom>
            <a:ln w="19050" cap="flat" cmpd="sng" algn="ctr">
              <a:solidFill>
                <a:srgbClr val="0072B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23C914C-F006-5B53-F2CA-5630BDE0F58C}"/>
                </a:ext>
              </a:extLst>
            </p:cNvPr>
            <p:cNvCxnSpPr>
              <a:cxnSpLocks/>
            </p:cNvCxnSpPr>
            <p:nvPr/>
          </p:nvCxnSpPr>
          <p:spPr>
            <a:xfrm>
              <a:off x="9237345" y="2231136"/>
              <a:ext cx="0" cy="3326384"/>
            </a:xfrm>
            <a:prstGeom prst="line">
              <a:avLst/>
            </a:prstGeom>
            <a:ln w="19050" cap="flat" cmpd="sng" algn="ctr">
              <a:solidFill>
                <a:srgbClr val="0072B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D88F56D-4D67-6659-3DC9-C0EDB4015BCE}"/>
                </a:ext>
              </a:extLst>
            </p:cNvPr>
            <p:cNvCxnSpPr>
              <a:cxnSpLocks/>
            </p:cNvCxnSpPr>
            <p:nvPr/>
          </p:nvCxnSpPr>
          <p:spPr>
            <a:xfrm>
              <a:off x="10334625" y="2193036"/>
              <a:ext cx="0" cy="1159764"/>
            </a:xfrm>
            <a:prstGeom prst="line">
              <a:avLst/>
            </a:prstGeom>
            <a:ln w="19050" cap="flat" cmpd="sng" algn="ctr">
              <a:solidFill>
                <a:srgbClr val="0072B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158E9BC-AB71-11E0-F358-2F8638431875}"/>
                </a:ext>
              </a:extLst>
            </p:cNvPr>
            <p:cNvCxnSpPr>
              <a:cxnSpLocks/>
            </p:cNvCxnSpPr>
            <p:nvPr/>
          </p:nvCxnSpPr>
          <p:spPr>
            <a:xfrm>
              <a:off x="10490835" y="2516886"/>
              <a:ext cx="0" cy="1281684"/>
            </a:xfrm>
            <a:prstGeom prst="line">
              <a:avLst/>
            </a:prstGeom>
            <a:ln w="19050" cap="flat" cmpd="sng" algn="ctr">
              <a:solidFill>
                <a:srgbClr val="0072B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BD0318A-1DA0-3D24-8CF2-07CBA8F16C33}"/>
                </a:ext>
              </a:extLst>
            </p:cNvPr>
            <p:cNvCxnSpPr>
              <a:cxnSpLocks/>
            </p:cNvCxnSpPr>
            <p:nvPr/>
          </p:nvCxnSpPr>
          <p:spPr>
            <a:xfrm>
              <a:off x="10951845" y="3157728"/>
              <a:ext cx="0" cy="1014222"/>
            </a:xfrm>
            <a:prstGeom prst="line">
              <a:avLst/>
            </a:prstGeom>
            <a:ln w="19050" cap="flat" cmpd="sng" algn="ctr">
              <a:solidFill>
                <a:srgbClr val="0072B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14F9576-45EB-C884-3DA9-2DB33E855DF5}"/>
              </a:ext>
            </a:extLst>
          </p:cNvPr>
          <p:cNvCxnSpPr>
            <a:cxnSpLocks/>
          </p:cNvCxnSpPr>
          <p:nvPr/>
        </p:nvCxnSpPr>
        <p:spPr>
          <a:xfrm>
            <a:off x="10705465" y="3299460"/>
            <a:ext cx="0" cy="230124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5AF4A40-A0D8-CE76-0067-7B8EB659BE7D}"/>
              </a:ext>
            </a:extLst>
          </p:cNvPr>
          <p:cNvSpPr txBox="1"/>
          <p:nvPr/>
        </p:nvSpPr>
        <p:spPr>
          <a:xfrm>
            <a:off x="8638671" y="5664484"/>
            <a:ext cx="1257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212B58"/>
                </a:solidFill>
              </a:rPr>
              <a:t>frequency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85C818-9D5B-BBAE-68CB-20FB90801B23}"/>
              </a:ext>
            </a:extLst>
          </p:cNvPr>
          <p:cNvSpPr txBox="1"/>
          <p:nvPr/>
        </p:nvSpPr>
        <p:spPr>
          <a:xfrm rot="16200000">
            <a:off x="6283796" y="4163186"/>
            <a:ext cx="1257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212B58"/>
                </a:solidFill>
              </a:rPr>
              <a:t>Intensity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4387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19020-FC55-DBCB-92AF-49F73E12C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20F658AA-8C7E-823D-F6FB-7CF004D1F4B3}"/>
              </a:ext>
            </a:extLst>
          </p:cNvPr>
          <p:cNvGrpSpPr/>
          <p:nvPr/>
        </p:nvGrpSpPr>
        <p:grpSpPr>
          <a:xfrm>
            <a:off x="0" y="6094384"/>
            <a:ext cx="12192000" cy="763616"/>
            <a:chOff x="0" y="6094384"/>
            <a:chExt cx="12192000" cy="76361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E3AE2AD-F7E2-3CD9-6E79-CC741133C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25587"/>
              <a:ext cx="12192000" cy="73241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6A14069-5F32-EB83-B4E1-E9BDAFA5F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25587"/>
              <a:ext cx="2658388" cy="732413"/>
            </a:xfrm>
            <a:prstGeom prst="rect">
              <a:avLst/>
            </a:prstGeom>
          </p:spPr>
        </p:pic>
        <p:pic>
          <p:nvPicPr>
            <p:cNvPr id="1030" name="Picture 6" descr="CERN - Wikipedia">
              <a:extLst>
                <a:ext uri="{FF2B5EF4-FFF2-40B4-BE49-F238E27FC236}">
                  <a16:creationId xmlns:a16="http://schemas.microsoft.com/office/drawing/2014/main" id="{3918291C-9A35-2188-4679-8C3739AFE4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9219" l="10000" r="98750">
                          <a14:foregroundMark x1="89219" y1="10781" x2="98047" y2="11797"/>
                          <a14:foregroundMark x1="98047" y1="11797" x2="98750" y2="11563"/>
                          <a14:foregroundMark x1="75506" y1="27192" x2="75859" y2="27344"/>
                          <a14:foregroundMark x1="75859" y1="27344" x2="76468" y2="28311"/>
                          <a14:foregroundMark x1="18750" y1="40938" x2="18750" y2="40938"/>
                          <a14:foregroundMark x1="32422" y1="40391" x2="32422" y2="40391"/>
                          <a14:foregroundMark x1="44297" y1="40391" x2="44297" y2="40391"/>
                          <a14:foregroundMark x1="55781" y1="36875" x2="55781" y2="36875"/>
                          <a14:foregroundMark x1="25078" y1="55547" x2="25078" y2="55547"/>
                          <a14:foregroundMark x1="42969" y1="79531" x2="42969" y2="79531"/>
                          <a14:foregroundMark x1="69844" y1="79297" x2="69844" y2="79297"/>
                          <a14:foregroundMark x1="38516" y1="91406" x2="38516" y2="91406"/>
                          <a14:foregroundMark x1="34531" y1="96016" x2="34531" y2="96016"/>
                          <a14:foregroundMark x1="30469" y1="98906" x2="30469" y2="98906"/>
                          <a14:foregroundMark x1="87266" y1="99219" x2="87266" y2="99219"/>
                          <a14:foregroundMark x1="90625" y1="33438" x2="90625" y2="33438"/>
                          <a14:foregroundMark x1="83672" y1="35703" x2="83672" y2="35703"/>
                          <a14:foregroundMark x1="83672" y1="36953" x2="83672" y2="36953"/>
                          <a14:foregroundMark x1="67656" y1="24844" x2="67656" y2="24844"/>
                          <a14:foregroundMark x1="68203" y1="25000" x2="68203" y2="25000"/>
                          <a14:foregroundMark x1="69141" y1="25781" x2="67813" y2="24609"/>
                          <a14:foregroundMark x1="68750" y1="25391" x2="67344" y2="24375"/>
                          <a14:foregroundMark x1="68906" y1="24922" x2="68906" y2="24922"/>
                          <a14:foregroundMark x1="69141" y1="24844" x2="69141" y2="24844"/>
                          <a14:foregroundMark x1="69219" y1="25391" x2="69219" y2="25391"/>
                          <a14:foregroundMark x1="69219" y1="25156" x2="69219" y2="25156"/>
                          <a14:foregroundMark x1="69219" y1="25000" x2="69219" y2="25000"/>
                          <a14:foregroundMark x1="68984" y1="24375" x2="68984" y2="24375"/>
                          <a14:foregroundMark x1="68984" y1="25156" x2="68984" y2="25156"/>
                          <a14:foregroundMark x1="69141" y1="25000" x2="69375" y2="26016"/>
                          <a14:foregroundMark x1="68750" y1="25938" x2="67266" y2="24063"/>
                          <a14:foregroundMark x1="68359" y1="25156" x2="66250" y2="23750"/>
                          <a14:foregroundMark x1="82188" y1="33359" x2="84844" y2="38203"/>
                          <a14:foregroundMark x1="80000" y1="30859" x2="76484" y2="27813"/>
                          <a14:foregroundMark x1="77813" y1="28984" x2="75078" y2="26719"/>
                          <a14:foregroundMark x1="77578" y1="28906" x2="74922" y2="26719"/>
                          <a14:foregroundMark x1="75391" y1="27266" x2="75391" y2="27266"/>
                          <a14:foregroundMark x1="75625" y1="27109" x2="76250" y2="28203"/>
                          <a14:foregroundMark x1="75313" y1="26328" x2="76484" y2="27813"/>
                          <a14:foregroundMark x1="75313" y1="26719" x2="76016" y2="27656"/>
                          <a14:foregroundMark x1="88281" y1="48047" x2="88281" y2="45625"/>
                          <a14:foregroundMark x1="88828" y1="47500" x2="88828" y2="44844"/>
                          <a14:foregroundMark x1="88438" y1="46484" x2="87813" y2="47813"/>
                          <a14:backgroundMark x1="64453" y1="22891" x2="64453" y2="22891"/>
                          <a14:backgroundMark x1="65391" y1="23125" x2="65391" y2="23125"/>
                          <a14:backgroundMark x1="65391" y1="23125" x2="65391" y2="23125"/>
                          <a14:backgroundMark x1="87891" y1="45313" x2="87891" y2="45313"/>
                          <a14:backgroundMark x1="82734" y1="40234" x2="80313" y2="34688"/>
                          <a14:backgroundMark x1="83281" y1="41406" x2="77813" y2="30781"/>
                          <a14:backgroundMark x1="77734" y1="30859" x2="80887" y2="34012"/>
                          <a14:backgroundMark x1="83687" y1="39545" x2="83438" y2="39297"/>
                          <a14:backgroundMark x1="81953" y1="37813" x2="83179" y2="39038"/>
                          <a14:backgroundMark x1="83485" y1="39177" x2="83750" y2="39531"/>
                          <a14:backgroundMark x1="81641" y1="36719" x2="83325" y2="38965"/>
                          <a14:backgroundMark x1="83359" y1="38948" x2="83516" y2="39219"/>
                          <a14:backgroundMark x1="84177" y1="40440" x2="84219" y2="40547"/>
                          <a14:backgroundMark x1="70236" y1="25391" x2="74289" y2="27012"/>
                          <a14:backgroundMark x1="62422" y1="22266" x2="66277" y2="23808"/>
                          <a14:backgroundMark x1="76172" y1="28438" x2="77031" y2="303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5495" y="6094384"/>
              <a:ext cx="734120" cy="734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D59505F-EA92-AB32-3E58-AE5A6753E2C8}"/>
              </a:ext>
            </a:extLst>
          </p:cNvPr>
          <p:cNvSpPr/>
          <p:nvPr/>
        </p:nvSpPr>
        <p:spPr>
          <a:xfrm>
            <a:off x="0" y="29496"/>
            <a:ext cx="12192000" cy="683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65D78B-95FE-86BC-E498-F7A4E9D8D002}"/>
              </a:ext>
            </a:extLst>
          </p:cNvPr>
          <p:cNvSpPr txBox="1"/>
          <p:nvPr/>
        </p:nvSpPr>
        <p:spPr>
          <a:xfrm>
            <a:off x="3641658" y="29496"/>
            <a:ext cx="51170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212B58"/>
                </a:solidFill>
              </a:rPr>
              <a:t>Centroid Shift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98EDE52-807E-4CC1-6479-B3267C88754A}"/>
                  </a:ext>
                </a:extLst>
              </p:cNvPr>
              <p:cNvSpPr txBox="1"/>
              <p:nvPr/>
            </p:nvSpPr>
            <p:spPr>
              <a:xfrm>
                <a:off x="72531" y="1288408"/>
                <a:ext cx="6127641" cy="3954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212B58"/>
                    </a:solidFill>
                  </a:rPr>
                  <a:t>For each one of those transitions. A hyperfine peak can be detected.</a:t>
                </a:r>
              </a:p>
              <a:p>
                <a:endParaRPr lang="en-GB" sz="2400" dirty="0">
                  <a:solidFill>
                    <a:srgbClr val="212B58"/>
                  </a:solidFill>
                </a:endParaRPr>
              </a:p>
              <a:p>
                <a:r>
                  <a:rPr lang="en-GB" sz="2400" dirty="0">
                    <a:solidFill>
                      <a:srgbClr val="212B58"/>
                    </a:solidFill>
                  </a:rPr>
                  <a:t> The hyperfine peak will have a frequency:</a:t>
                </a:r>
              </a:p>
              <a:p>
                <a:r>
                  <a:rPr lang="en-GB" sz="1100" dirty="0">
                    <a:solidFill>
                      <a:srgbClr val="212B58"/>
                    </a:solidFill>
                  </a:rPr>
                  <a:t> </a:t>
                </a:r>
                <a:endParaRPr lang="en-GB" sz="2000" dirty="0">
                  <a:solidFill>
                    <a:srgbClr val="212B58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212B58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GB" sz="2400" b="0" i="1" smtClean="0">
                          <a:solidFill>
                            <a:srgbClr val="212B58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GB" sz="2400" b="0" i="1" smtClean="0">
                          <a:solidFill>
                            <a:srgbClr val="212B58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rgbClr val="212B58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rgbClr val="212B58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rgbClr val="212B58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GB" sz="2400" dirty="0">
                  <a:solidFill>
                    <a:srgbClr val="212B58"/>
                  </a:solidFill>
                </a:endParaRPr>
              </a:p>
              <a:p>
                <a:endParaRPr lang="en-GB" sz="2400" dirty="0">
                  <a:solidFill>
                    <a:srgbClr val="212B58"/>
                  </a:solidFill>
                </a:endParaRPr>
              </a:p>
              <a:p>
                <a:r>
                  <a:rPr lang="en-GB" sz="2400" dirty="0">
                    <a:solidFill>
                      <a:srgbClr val="212B58"/>
                    </a:solidFill>
                  </a:rPr>
                  <a:t>The structure will have a centroid,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endParaRPr lang="en-GB" sz="2400" dirty="0">
                  <a:solidFill>
                    <a:srgbClr val="212B58"/>
                  </a:solidFill>
                </a:endParaRPr>
              </a:p>
              <a:p>
                <a:endParaRPr lang="en-GB" sz="2400" dirty="0">
                  <a:solidFill>
                    <a:srgbClr val="212B58"/>
                  </a:solidFill>
                </a:endParaRPr>
              </a:p>
              <a:p>
                <a:r>
                  <a:rPr lang="en-GB" sz="2400" dirty="0">
                    <a:solidFill>
                      <a:srgbClr val="212B58"/>
                    </a:solidFill>
                  </a:rPr>
                  <a:t>This centroid is seen to change from isotope to isotope, and is known as the isotope shift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98EDE52-807E-4CC1-6479-B3267C887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31" y="1288408"/>
                <a:ext cx="6127641" cy="3954929"/>
              </a:xfrm>
              <a:prstGeom prst="rect">
                <a:avLst/>
              </a:prstGeom>
              <a:blipFill>
                <a:blip r:embed="rId6"/>
                <a:stretch>
                  <a:fillRect l="-1592" t="-1233" r="-1891" b="-26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D259483D-EAFA-A516-6BED-DEE90598B245}"/>
              </a:ext>
            </a:extLst>
          </p:cNvPr>
          <p:cNvSpPr txBox="1"/>
          <p:nvPr/>
        </p:nvSpPr>
        <p:spPr>
          <a:xfrm>
            <a:off x="8766540" y="6291738"/>
            <a:ext cx="217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IOP Brighton 2026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0DB1DF-4E52-8D59-FA85-9F44656327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172" y="965087"/>
            <a:ext cx="5746010" cy="477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636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64DFE-B840-AB06-93B2-74E1B8556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06B7EC1-E575-F350-BBF0-B6AD7B248A71}"/>
              </a:ext>
            </a:extLst>
          </p:cNvPr>
          <p:cNvGrpSpPr/>
          <p:nvPr/>
        </p:nvGrpSpPr>
        <p:grpSpPr>
          <a:xfrm>
            <a:off x="0" y="6094384"/>
            <a:ext cx="12192000" cy="763616"/>
            <a:chOff x="0" y="6094384"/>
            <a:chExt cx="12192000" cy="76361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E494A19-6981-392D-0D91-49FF839BE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25587"/>
              <a:ext cx="12192000" cy="73241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6FB5154-F58F-5194-FDBE-E1DAAF09C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25587"/>
              <a:ext cx="2658388" cy="732413"/>
            </a:xfrm>
            <a:prstGeom prst="rect">
              <a:avLst/>
            </a:prstGeom>
          </p:spPr>
        </p:pic>
        <p:pic>
          <p:nvPicPr>
            <p:cNvPr id="1030" name="Picture 6" descr="CERN - Wikipedia">
              <a:extLst>
                <a:ext uri="{FF2B5EF4-FFF2-40B4-BE49-F238E27FC236}">
                  <a16:creationId xmlns:a16="http://schemas.microsoft.com/office/drawing/2014/main" id="{6861FE33-9338-3A82-A1B8-857E03C67A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9219" l="10000" r="98750">
                          <a14:foregroundMark x1="89219" y1="10781" x2="98047" y2="11797"/>
                          <a14:foregroundMark x1="98047" y1="11797" x2="98750" y2="11563"/>
                          <a14:foregroundMark x1="75506" y1="27192" x2="75859" y2="27344"/>
                          <a14:foregroundMark x1="75859" y1="27344" x2="76468" y2="28311"/>
                          <a14:foregroundMark x1="18750" y1="40938" x2="18750" y2="40938"/>
                          <a14:foregroundMark x1="32422" y1="40391" x2="32422" y2="40391"/>
                          <a14:foregroundMark x1="44297" y1="40391" x2="44297" y2="40391"/>
                          <a14:foregroundMark x1="55781" y1="36875" x2="55781" y2="36875"/>
                          <a14:foregroundMark x1="25078" y1="55547" x2="25078" y2="55547"/>
                          <a14:foregroundMark x1="42969" y1="79531" x2="42969" y2="79531"/>
                          <a14:foregroundMark x1="69844" y1="79297" x2="69844" y2="79297"/>
                          <a14:foregroundMark x1="38516" y1="91406" x2="38516" y2="91406"/>
                          <a14:foregroundMark x1="34531" y1="96016" x2="34531" y2="96016"/>
                          <a14:foregroundMark x1="30469" y1="98906" x2="30469" y2="98906"/>
                          <a14:foregroundMark x1="87266" y1="99219" x2="87266" y2="99219"/>
                          <a14:foregroundMark x1="90625" y1="33438" x2="90625" y2="33438"/>
                          <a14:foregroundMark x1="83672" y1="35703" x2="83672" y2="35703"/>
                          <a14:foregroundMark x1="83672" y1="36953" x2="83672" y2="36953"/>
                          <a14:foregroundMark x1="67656" y1="24844" x2="67656" y2="24844"/>
                          <a14:foregroundMark x1="68203" y1="25000" x2="68203" y2="25000"/>
                          <a14:foregroundMark x1="69141" y1="25781" x2="67813" y2="24609"/>
                          <a14:foregroundMark x1="68750" y1="25391" x2="67344" y2="24375"/>
                          <a14:foregroundMark x1="68906" y1="24922" x2="68906" y2="24922"/>
                          <a14:foregroundMark x1="69141" y1="24844" x2="69141" y2="24844"/>
                          <a14:foregroundMark x1="69219" y1="25391" x2="69219" y2="25391"/>
                          <a14:foregroundMark x1="69219" y1="25156" x2="69219" y2="25156"/>
                          <a14:foregroundMark x1="69219" y1="25000" x2="69219" y2="25000"/>
                          <a14:foregroundMark x1="68984" y1="24375" x2="68984" y2="24375"/>
                          <a14:foregroundMark x1="68984" y1="25156" x2="68984" y2="25156"/>
                          <a14:foregroundMark x1="69141" y1="25000" x2="69375" y2="26016"/>
                          <a14:foregroundMark x1="68750" y1="25938" x2="67266" y2="24063"/>
                          <a14:foregroundMark x1="68359" y1="25156" x2="66250" y2="23750"/>
                          <a14:foregroundMark x1="82188" y1="33359" x2="84844" y2="38203"/>
                          <a14:foregroundMark x1="80000" y1="30859" x2="76484" y2="27813"/>
                          <a14:foregroundMark x1="77813" y1="28984" x2="75078" y2="26719"/>
                          <a14:foregroundMark x1="77578" y1="28906" x2="74922" y2="26719"/>
                          <a14:foregroundMark x1="75391" y1="27266" x2="75391" y2="27266"/>
                          <a14:foregroundMark x1="75625" y1="27109" x2="76250" y2="28203"/>
                          <a14:foregroundMark x1="75313" y1="26328" x2="76484" y2="27813"/>
                          <a14:foregroundMark x1="75313" y1="26719" x2="76016" y2="27656"/>
                          <a14:foregroundMark x1="88281" y1="48047" x2="88281" y2="45625"/>
                          <a14:foregroundMark x1="88828" y1="47500" x2="88828" y2="44844"/>
                          <a14:foregroundMark x1="88438" y1="46484" x2="87813" y2="47813"/>
                          <a14:backgroundMark x1="64453" y1="22891" x2="64453" y2="22891"/>
                          <a14:backgroundMark x1="65391" y1="23125" x2="65391" y2="23125"/>
                          <a14:backgroundMark x1="65391" y1="23125" x2="65391" y2="23125"/>
                          <a14:backgroundMark x1="87891" y1="45313" x2="87891" y2="45313"/>
                          <a14:backgroundMark x1="82734" y1="40234" x2="80313" y2="34688"/>
                          <a14:backgroundMark x1="83281" y1="41406" x2="77813" y2="30781"/>
                          <a14:backgroundMark x1="77734" y1="30859" x2="80887" y2="34012"/>
                          <a14:backgroundMark x1="83687" y1="39545" x2="83438" y2="39297"/>
                          <a14:backgroundMark x1="81953" y1="37813" x2="83179" y2="39038"/>
                          <a14:backgroundMark x1="83485" y1="39177" x2="83750" y2="39531"/>
                          <a14:backgroundMark x1="81641" y1="36719" x2="83325" y2="38965"/>
                          <a14:backgroundMark x1="83359" y1="38948" x2="83516" y2="39219"/>
                          <a14:backgroundMark x1="84177" y1="40440" x2="84219" y2="40547"/>
                          <a14:backgroundMark x1="70236" y1="25391" x2="74289" y2="27012"/>
                          <a14:backgroundMark x1="62422" y1="22266" x2="66277" y2="23808"/>
                          <a14:backgroundMark x1="76172" y1="28438" x2="77031" y2="303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5495" y="6094384"/>
              <a:ext cx="734120" cy="734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E2AAE79-38CD-6CEE-9A0F-B2D963473351}"/>
              </a:ext>
            </a:extLst>
          </p:cNvPr>
          <p:cNvSpPr/>
          <p:nvPr/>
        </p:nvSpPr>
        <p:spPr>
          <a:xfrm>
            <a:off x="0" y="29496"/>
            <a:ext cx="12192000" cy="683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EAB86A-F6A5-9F69-F1EE-6FE5BE4F9820}"/>
              </a:ext>
            </a:extLst>
          </p:cNvPr>
          <p:cNvSpPr txBox="1"/>
          <p:nvPr/>
        </p:nvSpPr>
        <p:spPr>
          <a:xfrm>
            <a:off x="3641658" y="29496"/>
            <a:ext cx="51170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212B58"/>
                </a:solidFill>
              </a:rPr>
              <a:t>Centroid Shift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D045D1D-5A9A-EE08-1BFD-8F6D31291B87}"/>
                  </a:ext>
                </a:extLst>
              </p:cNvPr>
              <p:cNvSpPr txBox="1"/>
              <p:nvPr/>
            </p:nvSpPr>
            <p:spPr>
              <a:xfrm>
                <a:off x="72531" y="929592"/>
                <a:ext cx="6235672" cy="5237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rgbClr val="212B58"/>
                    </a:solidFill>
                  </a:rPr>
                  <a:t>The hyperfine structure will have a centroid,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GB" sz="2400" dirty="0">
                    <a:solidFill>
                      <a:srgbClr val="212B58"/>
                    </a:solidFill>
                  </a:rPr>
                  <a:t>.</a:t>
                </a:r>
              </a:p>
              <a:p>
                <a:endParaRPr lang="en-GB" sz="2400" dirty="0">
                  <a:solidFill>
                    <a:srgbClr val="212B58"/>
                  </a:solidFill>
                </a:endParaRPr>
              </a:p>
              <a:p>
                <a:r>
                  <a:rPr lang="en-GB" sz="2400" dirty="0">
                    <a:solidFill>
                      <a:srgbClr val="212B58"/>
                    </a:solidFill>
                  </a:rPr>
                  <a:t>This centroid is seen to change from isotope to isotope, and is known as the isotope shift</a:t>
                </a:r>
              </a:p>
              <a:p>
                <a:endParaRPr lang="en-GB" sz="2400" dirty="0">
                  <a:solidFill>
                    <a:srgbClr val="212B58"/>
                  </a:solidFill>
                </a:endParaRPr>
              </a:p>
              <a:p>
                <a:r>
                  <a:rPr lang="en-GB" sz="2400" dirty="0">
                    <a:solidFill>
                      <a:srgbClr val="212B58"/>
                    </a:solidFill>
                  </a:rPr>
                  <a:t>From this, we can deduce The change in mean square charge radius between 2 isotopes (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212B58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400" b="0" i="1" smtClean="0">
                        <a:solidFill>
                          <a:srgbClr val="212B58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b="0" i="1" smtClean="0">
                        <a:solidFill>
                          <a:srgbClr val="212B58"/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GB" sz="2400" b="0" i="1" smtClean="0">
                        <a:solidFill>
                          <a:srgbClr val="212B58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b="0" i="1" smtClean="0">
                        <a:solidFill>
                          <a:srgbClr val="212B58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400" b="0" i="1" smtClean="0">
                        <a:solidFill>
                          <a:srgbClr val="212B58"/>
                        </a:solidFill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GB" sz="2400" dirty="0">
                    <a:solidFill>
                      <a:srgbClr val="212B58"/>
                    </a:solidFill>
                  </a:rPr>
                  <a:t>:</a:t>
                </a:r>
              </a:p>
              <a:p>
                <a:endParaRPr lang="en-GB" sz="2400" dirty="0">
                  <a:solidFill>
                    <a:srgbClr val="212B58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rgbClr val="212B58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rgbClr val="212B58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solidFill>
                            <a:srgbClr val="212B58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solidFill>
                                    <a:srgbClr val="212B5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solidFill>
                                    <a:srgbClr val="212B58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GB" sz="2400" b="0" i="1" smtClean="0">
                                  <a:solidFill>
                                    <a:srgbClr val="212B58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  <m:r>
                        <a:rPr lang="en-GB" sz="2400" b="0" i="1" smtClean="0">
                          <a:solidFill>
                            <a:srgbClr val="212B58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solidFill>
                            <a:srgbClr val="212B58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0" i="1" smtClean="0">
                                  <a:solidFill>
                                    <a:srgbClr val="212B5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solidFill>
                                    <a:srgbClr val="212B58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GB" sz="2400" b="0" i="1" smtClean="0">
                                  <a:solidFill>
                                    <a:srgbClr val="212B58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212B58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solidFill>
                                    <a:srgbClr val="212B5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solidFill>
                                    <a:srgbClr val="212B58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GB" sz="2400" b="0" i="1" smtClean="0">
                                  <a:solidFill>
                                    <a:srgbClr val="212B58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r>
                        <a:rPr lang="en-GB" sz="2400" b="0" i="1" smtClean="0">
                          <a:solidFill>
                            <a:srgbClr val="212B58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solidFill>
                            <a:srgbClr val="212B58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𝐴𝐴</m:t>
                          </m:r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GB" sz="2400" dirty="0">
                  <a:solidFill>
                    <a:srgbClr val="212B58"/>
                  </a:solidFill>
                </a:endParaRPr>
              </a:p>
              <a:p>
                <a:endParaRPr lang="en-GB" sz="2400" dirty="0">
                  <a:solidFill>
                    <a:srgbClr val="212B58"/>
                  </a:solidFill>
                </a:endParaRPr>
              </a:p>
              <a:p>
                <a:r>
                  <a:rPr lang="en-GB" sz="2400" dirty="0">
                    <a:solidFill>
                      <a:srgbClr val="212B58"/>
                    </a:solidFill>
                  </a:rPr>
                  <a:t>This property gives insight into the size and deformation of the nucleus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D045D1D-5A9A-EE08-1BFD-8F6D31291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31" y="929592"/>
                <a:ext cx="6235672" cy="5237268"/>
              </a:xfrm>
              <a:prstGeom prst="rect">
                <a:avLst/>
              </a:prstGeom>
              <a:blipFill>
                <a:blip r:embed="rId6"/>
                <a:stretch>
                  <a:fillRect l="-1564" t="-930" r="-2248" b="-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456B87B-A080-2E87-D7D1-03F6894B9F0B}"/>
              </a:ext>
            </a:extLst>
          </p:cNvPr>
          <p:cNvSpPr txBox="1"/>
          <p:nvPr/>
        </p:nvSpPr>
        <p:spPr>
          <a:xfrm>
            <a:off x="8766540" y="6291738"/>
            <a:ext cx="217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IOP Brighton 2026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E3F2A7-39C7-D613-B34C-1035815AAF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172" y="965087"/>
            <a:ext cx="5746010" cy="477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3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706BC-DD4B-AFE2-DA44-5F8839E1B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3B32086-0F6B-7EA1-8485-76994CDEB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9380"/>
            <a:ext cx="6580389" cy="356549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DD78AAD-9423-B034-4BDA-77C63A3BA3CC}"/>
              </a:ext>
            </a:extLst>
          </p:cNvPr>
          <p:cNvGrpSpPr/>
          <p:nvPr/>
        </p:nvGrpSpPr>
        <p:grpSpPr>
          <a:xfrm>
            <a:off x="0" y="6094384"/>
            <a:ext cx="12192000" cy="763616"/>
            <a:chOff x="0" y="6094384"/>
            <a:chExt cx="12192000" cy="76361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98DBF47-0BFA-0AD6-56F3-97A8E9B44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25587"/>
              <a:ext cx="12192000" cy="73241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8E319BE-1F81-C81D-B2A1-660CAF6C6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25587"/>
              <a:ext cx="2658388" cy="732413"/>
            </a:xfrm>
            <a:prstGeom prst="rect">
              <a:avLst/>
            </a:prstGeom>
          </p:spPr>
        </p:pic>
        <p:pic>
          <p:nvPicPr>
            <p:cNvPr id="1030" name="Picture 6" descr="CERN - Wikipedia">
              <a:extLst>
                <a:ext uri="{FF2B5EF4-FFF2-40B4-BE49-F238E27FC236}">
                  <a16:creationId xmlns:a16="http://schemas.microsoft.com/office/drawing/2014/main" id="{27A52517-7B15-45DF-B23A-EFF1B2799C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9219" l="10000" r="98750">
                          <a14:foregroundMark x1="89219" y1="10781" x2="98047" y2="11797"/>
                          <a14:foregroundMark x1="98047" y1="11797" x2="98750" y2="11563"/>
                          <a14:foregroundMark x1="75506" y1="27192" x2="75859" y2="27344"/>
                          <a14:foregroundMark x1="75859" y1="27344" x2="76468" y2="28311"/>
                          <a14:foregroundMark x1="18750" y1="40938" x2="18750" y2="40938"/>
                          <a14:foregroundMark x1="32422" y1="40391" x2="32422" y2="40391"/>
                          <a14:foregroundMark x1="44297" y1="40391" x2="44297" y2="40391"/>
                          <a14:foregroundMark x1="55781" y1="36875" x2="55781" y2="36875"/>
                          <a14:foregroundMark x1="25078" y1="55547" x2="25078" y2="55547"/>
                          <a14:foregroundMark x1="42969" y1="79531" x2="42969" y2="79531"/>
                          <a14:foregroundMark x1="69844" y1="79297" x2="69844" y2="79297"/>
                          <a14:foregroundMark x1="38516" y1="91406" x2="38516" y2="91406"/>
                          <a14:foregroundMark x1="34531" y1="96016" x2="34531" y2="96016"/>
                          <a14:foregroundMark x1="30469" y1="98906" x2="30469" y2="98906"/>
                          <a14:foregroundMark x1="87266" y1="99219" x2="87266" y2="99219"/>
                          <a14:foregroundMark x1="90625" y1="33438" x2="90625" y2="33438"/>
                          <a14:foregroundMark x1="83672" y1="35703" x2="83672" y2="35703"/>
                          <a14:foregroundMark x1="83672" y1="36953" x2="83672" y2="36953"/>
                          <a14:foregroundMark x1="67656" y1="24844" x2="67656" y2="24844"/>
                          <a14:foregroundMark x1="68203" y1="25000" x2="68203" y2="25000"/>
                          <a14:foregroundMark x1="69141" y1="25781" x2="67813" y2="24609"/>
                          <a14:foregroundMark x1="68750" y1="25391" x2="67344" y2="24375"/>
                          <a14:foregroundMark x1="68906" y1="24922" x2="68906" y2="24922"/>
                          <a14:foregroundMark x1="69141" y1="24844" x2="69141" y2="24844"/>
                          <a14:foregroundMark x1="69219" y1="25391" x2="69219" y2="25391"/>
                          <a14:foregroundMark x1="69219" y1="25156" x2="69219" y2="25156"/>
                          <a14:foregroundMark x1="69219" y1="25000" x2="69219" y2="25000"/>
                          <a14:foregroundMark x1="68984" y1="24375" x2="68984" y2="24375"/>
                          <a14:foregroundMark x1="68984" y1="25156" x2="68984" y2="25156"/>
                          <a14:foregroundMark x1="69141" y1="25000" x2="69375" y2="26016"/>
                          <a14:foregroundMark x1="68750" y1="25938" x2="67266" y2="24063"/>
                          <a14:foregroundMark x1="68359" y1="25156" x2="66250" y2="23750"/>
                          <a14:foregroundMark x1="82188" y1="33359" x2="84844" y2="38203"/>
                          <a14:foregroundMark x1="80000" y1="30859" x2="76484" y2="27813"/>
                          <a14:foregroundMark x1="77813" y1="28984" x2="75078" y2="26719"/>
                          <a14:foregroundMark x1="77578" y1="28906" x2="74922" y2="26719"/>
                          <a14:foregroundMark x1="75391" y1="27266" x2="75391" y2="27266"/>
                          <a14:foregroundMark x1="75625" y1="27109" x2="76250" y2="28203"/>
                          <a14:foregroundMark x1="75313" y1="26328" x2="76484" y2="27813"/>
                          <a14:foregroundMark x1="75313" y1="26719" x2="76016" y2="27656"/>
                          <a14:foregroundMark x1="88281" y1="48047" x2="88281" y2="45625"/>
                          <a14:foregroundMark x1="88828" y1="47500" x2="88828" y2="44844"/>
                          <a14:foregroundMark x1="88438" y1="46484" x2="87813" y2="47813"/>
                          <a14:backgroundMark x1="64453" y1="22891" x2="64453" y2="22891"/>
                          <a14:backgroundMark x1="65391" y1="23125" x2="65391" y2="23125"/>
                          <a14:backgroundMark x1="65391" y1="23125" x2="65391" y2="23125"/>
                          <a14:backgroundMark x1="87891" y1="45313" x2="87891" y2="45313"/>
                          <a14:backgroundMark x1="82734" y1="40234" x2="80313" y2="34688"/>
                          <a14:backgroundMark x1="83281" y1="41406" x2="77813" y2="30781"/>
                          <a14:backgroundMark x1="77734" y1="30859" x2="80887" y2="34012"/>
                          <a14:backgroundMark x1="83687" y1="39545" x2="83438" y2="39297"/>
                          <a14:backgroundMark x1="81953" y1="37813" x2="83179" y2="39038"/>
                          <a14:backgroundMark x1="83485" y1="39177" x2="83750" y2="39531"/>
                          <a14:backgroundMark x1="81641" y1="36719" x2="83325" y2="38965"/>
                          <a14:backgroundMark x1="83359" y1="38948" x2="83516" y2="39219"/>
                          <a14:backgroundMark x1="84177" y1="40440" x2="84219" y2="40547"/>
                          <a14:backgroundMark x1="70236" y1="25391" x2="74289" y2="27012"/>
                          <a14:backgroundMark x1="62422" y1="22266" x2="66277" y2="23808"/>
                          <a14:backgroundMark x1="76172" y1="28438" x2="77031" y2="303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5495" y="6094384"/>
              <a:ext cx="734120" cy="734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F0D68AB-AF15-44FD-9091-1496CC279E54}"/>
              </a:ext>
            </a:extLst>
          </p:cNvPr>
          <p:cNvSpPr/>
          <p:nvPr/>
        </p:nvSpPr>
        <p:spPr>
          <a:xfrm>
            <a:off x="0" y="29496"/>
            <a:ext cx="12192000" cy="683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BF541B-9015-01C0-FE49-6EF05F8FEF56}"/>
              </a:ext>
            </a:extLst>
          </p:cNvPr>
          <p:cNvSpPr txBox="1"/>
          <p:nvPr/>
        </p:nvSpPr>
        <p:spPr>
          <a:xfrm>
            <a:off x="3641658" y="29496"/>
            <a:ext cx="51170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212B58"/>
                </a:solidFill>
              </a:rPr>
              <a:t>COLLAPS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A300DA-A05E-440E-5E13-A7DACA3683EC}"/>
              </a:ext>
            </a:extLst>
          </p:cNvPr>
          <p:cNvSpPr txBox="1"/>
          <p:nvPr/>
        </p:nvSpPr>
        <p:spPr>
          <a:xfrm>
            <a:off x="8766540" y="6291738"/>
            <a:ext cx="217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IOP Brighton 2026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A654945-7B6E-AAF0-3317-1780AE78287C}"/>
              </a:ext>
            </a:extLst>
          </p:cNvPr>
          <p:cNvSpPr/>
          <p:nvPr/>
        </p:nvSpPr>
        <p:spPr>
          <a:xfrm rot="2937569">
            <a:off x="-452278" y="1457988"/>
            <a:ext cx="1386840" cy="4659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6CB605-7B9B-F3AE-09DC-14EDF9FB2F43}"/>
              </a:ext>
            </a:extLst>
          </p:cNvPr>
          <p:cNvSpPr txBox="1"/>
          <p:nvPr/>
        </p:nvSpPr>
        <p:spPr>
          <a:xfrm>
            <a:off x="6701743" y="1907565"/>
            <a:ext cx="545787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212B58"/>
                </a:solidFill>
              </a:rPr>
              <a:t>Continuous radioactive ion beam from ISOLDE arrives into the cooler/buncher.</a:t>
            </a:r>
          </a:p>
          <a:p>
            <a:endParaRPr lang="en-GB" sz="2400" dirty="0">
              <a:solidFill>
                <a:srgbClr val="212B58"/>
              </a:solidFill>
            </a:endParaRPr>
          </a:p>
          <a:p>
            <a:r>
              <a:rPr lang="en-GB" sz="2400" dirty="0">
                <a:solidFill>
                  <a:srgbClr val="212B58"/>
                </a:solidFill>
              </a:rPr>
              <a:t>The cooler buncher converts the continuous beam into pulsed bunches.</a:t>
            </a:r>
          </a:p>
          <a:p>
            <a:endParaRPr lang="en-GB" sz="2400" dirty="0">
              <a:solidFill>
                <a:srgbClr val="212B58"/>
              </a:solidFill>
            </a:endParaRPr>
          </a:p>
          <a:p>
            <a:r>
              <a:rPr lang="en-GB" sz="2400" dirty="0">
                <a:solidFill>
                  <a:srgbClr val="212B58"/>
                </a:solidFill>
              </a:rPr>
              <a:t>Bunches are then released and accelerated from the cooler/buncher.</a:t>
            </a:r>
          </a:p>
        </p:txBody>
      </p:sp>
    </p:spTree>
    <p:extLst>
      <p:ext uri="{BB962C8B-B14F-4D97-AF65-F5344CB8AC3E}">
        <p14:creationId xmlns:p14="http://schemas.microsoft.com/office/powerpoint/2010/main" val="3919530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F4677-D799-6A0F-C8AF-928A04810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0DF970-1EB5-C01B-CF29-DA1266444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9380"/>
            <a:ext cx="6580389" cy="356549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17C9475-DD93-964D-E42B-8F0AE3EC847A}"/>
              </a:ext>
            </a:extLst>
          </p:cNvPr>
          <p:cNvGrpSpPr/>
          <p:nvPr/>
        </p:nvGrpSpPr>
        <p:grpSpPr>
          <a:xfrm>
            <a:off x="0" y="6094384"/>
            <a:ext cx="12192000" cy="763616"/>
            <a:chOff x="0" y="6094384"/>
            <a:chExt cx="12192000" cy="76361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F9EEC9D-8CEE-79D0-2AC1-E194D38BD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25587"/>
              <a:ext cx="12192000" cy="73241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6F1CA73-4B28-BCBD-40CC-F920C9E79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25587"/>
              <a:ext cx="2658388" cy="732413"/>
            </a:xfrm>
            <a:prstGeom prst="rect">
              <a:avLst/>
            </a:prstGeom>
          </p:spPr>
        </p:pic>
        <p:pic>
          <p:nvPicPr>
            <p:cNvPr id="1030" name="Picture 6" descr="CERN - Wikipedia">
              <a:extLst>
                <a:ext uri="{FF2B5EF4-FFF2-40B4-BE49-F238E27FC236}">
                  <a16:creationId xmlns:a16="http://schemas.microsoft.com/office/drawing/2014/main" id="{77D33F5D-648C-878E-083A-49EAAAD262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9219" l="10000" r="98750">
                          <a14:foregroundMark x1="89219" y1="10781" x2="98047" y2="11797"/>
                          <a14:foregroundMark x1="98047" y1="11797" x2="98750" y2="11563"/>
                          <a14:foregroundMark x1="75506" y1="27192" x2="75859" y2="27344"/>
                          <a14:foregroundMark x1="75859" y1="27344" x2="76468" y2="28311"/>
                          <a14:foregroundMark x1="18750" y1="40938" x2="18750" y2="40938"/>
                          <a14:foregroundMark x1="32422" y1="40391" x2="32422" y2="40391"/>
                          <a14:foregroundMark x1="44297" y1="40391" x2="44297" y2="40391"/>
                          <a14:foregroundMark x1="55781" y1="36875" x2="55781" y2="36875"/>
                          <a14:foregroundMark x1="25078" y1="55547" x2="25078" y2="55547"/>
                          <a14:foregroundMark x1="42969" y1="79531" x2="42969" y2="79531"/>
                          <a14:foregroundMark x1="69844" y1="79297" x2="69844" y2="79297"/>
                          <a14:foregroundMark x1="38516" y1="91406" x2="38516" y2="91406"/>
                          <a14:foregroundMark x1="34531" y1="96016" x2="34531" y2="96016"/>
                          <a14:foregroundMark x1="30469" y1="98906" x2="30469" y2="98906"/>
                          <a14:foregroundMark x1="87266" y1="99219" x2="87266" y2="99219"/>
                          <a14:foregroundMark x1="90625" y1="33438" x2="90625" y2="33438"/>
                          <a14:foregroundMark x1="83672" y1="35703" x2="83672" y2="35703"/>
                          <a14:foregroundMark x1="83672" y1="36953" x2="83672" y2="36953"/>
                          <a14:foregroundMark x1="67656" y1="24844" x2="67656" y2="24844"/>
                          <a14:foregroundMark x1="68203" y1="25000" x2="68203" y2="25000"/>
                          <a14:foregroundMark x1="69141" y1="25781" x2="67813" y2="24609"/>
                          <a14:foregroundMark x1="68750" y1="25391" x2="67344" y2="24375"/>
                          <a14:foregroundMark x1="68906" y1="24922" x2="68906" y2="24922"/>
                          <a14:foregroundMark x1="69141" y1="24844" x2="69141" y2="24844"/>
                          <a14:foregroundMark x1="69219" y1="25391" x2="69219" y2="25391"/>
                          <a14:foregroundMark x1="69219" y1="25156" x2="69219" y2="25156"/>
                          <a14:foregroundMark x1="69219" y1="25000" x2="69219" y2="25000"/>
                          <a14:foregroundMark x1="68984" y1="24375" x2="68984" y2="24375"/>
                          <a14:foregroundMark x1="68984" y1="25156" x2="68984" y2="25156"/>
                          <a14:foregroundMark x1="69141" y1="25000" x2="69375" y2="26016"/>
                          <a14:foregroundMark x1="68750" y1="25938" x2="67266" y2="24063"/>
                          <a14:foregroundMark x1="68359" y1="25156" x2="66250" y2="23750"/>
                          <a14:foregroundMark x1="82188" y1="33359" x2="84844" y2="38203"/>
                          <a14:foregroundMark x1="80000" y1="30859" x2="76484" y2="27813"/>
                          <a14:foregroundMark x1="77813" y1="28984" x2="75078" y2="26719"/>
                          <a14:foregroundMark x1="77578" y1="28906" x2="74922" y2="26719"/>
                          <a14:foregroundMark x1="75391" y1="27266" x2="75391" y2="27266"/>
                          <a14:foregroundMark x1="75625" y1="27109" x2="76250" y2="28203"/>
                          <a14:foregroundMark x1="75313" y1="26328" x2="76484" y2="27813"/>
                          <a14:foregroundMark x1="75313" y1="26719" x2="76016" y2="27656"/>
                          <a14:foregroundMark x1="88281" y1="48047" x2="88281" y2="45625"/>
                          <a14:foregroundMark x1="88828" y1="47500" x2="88828" y2="44844"/>
                          <a14:foregroundMark x1="88438" y1="46484" x2="87813" y2="47813"/>
                          <a14:backgroundMark x1="64453" y1="22891" x2="64453" y2="22891"/>
                          <a14:backgroundMark x1="65391" y1="23125" x2="65391" y2="23125"/>
                          <a14:backgroundMark x1="65391" y1="23125" x2="65391" y2="23125"/>
                          <a14:backgroundMark x1="87891" y1="45313" x2="87891" y2="45313"/>
                          <a14:backgroundMark x1="82734" y1="40234" x2="80313" y2="34688"/>
                          <a14:backgroundMark x1="83281" y1="41406" x2="77813" y2="30781"/>
                          <a14:backgroundMark x1="77734" y1="30859" x2="80887" y2="34012"/>
                          <a14:backgroundMark x1="83687" y1="39545" x2="83438" y2="39297"/>
                          <a14:backgroundMark x1="81953" y1="37813" x2="83179" y2="39038"/>
                          <a14:backgroundMark x1="83485" y1="39177" x2="83750" y2="39531"/>
                          <a14:backgroundMark x1="81641" y1="36719" x2="83325" y2="38965"/>
                          <a14:backgroundMark x1="83359" y1="38948" x2="83516" y2="39219"/>
                          <a14:backgroundMark x1="84177" y1="40440" x2="84219" y2="40547"/>
                          <a14:backgroundMark x1="70236" y1="25391" x2="74289" y2="27012"/>
                          <a14:backgroundMark x1="62422" y1="22266" x2="66277" y2="23808"/>
                          <a14:backgroundMark x1="76172" y1="28438" x2="77031" y2="303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5495" y="6094384"/>
              <a:ext cx="734120" cy="734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E8EBA64A-663C-A6A8-8A7B-F6D35FE7ACD2}"/>
              </a:ext>
            </a:extLst>
          </p:cNvPr>
          <p:cNvSpPr/>
          <p:nvPr/>
        </p:nvSpPr>
        <p:spPr>
          <a:xfrm>
            <a:off x="0" y="29496"/>
            <a:ext cx="12192000" cy="683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27A681-12AE-C37F-C03D-C39561C8F3AC}"/>
              </a:ext>
            </a:extLst>
          </p:cNvPr>
          <p:cNvSpPr txBox="1"/>
          <p:nvPr/>
        </p:nvSpPr>
        <p:spPr>
          <a:xfrm>
            <a:off x="3641658" y="29496"/>
            <a:ext cx="51170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212B58"/>
                </a:solidFill>
              </a:rPr>
              <a:t>COLLAPS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64C02C-5A4D-D312-BD32-51169EA49612}"/>
              </a:ext>
            </a:extLst>
          </p:cNvPr>
          <p:cNvSpPr txBox="1"/>
          <p:nvPr/>
        </p:nvSpPr>
        <p:spPr>
          <a:xfrm>
            <a:off x="8766540" y="6291738"/>
            <a:ext cx="217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IOP Brighton 2026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FCE36D-E013-BFF9-8E0F-B33AC3B12D47}"/>
              </a:ext>
            </a:extLst>
          </p:cNvPr>
          <p:cNvSpPr txBox="1"/>
          <p:nvPr/>
        </p:nvSpPr>
        <p:spPr>
          <a:xfrm>
            <a:off x="6657809" y="1276869"/>
            <a:ext cx="545787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212B58"/>
                </a:solidFill>
              </a:rPr>
              <a:t>Ion bunches are deflected so that they overlap with the laser. </a:t>
            </a:r>
          </a:p>
          <a:p>
            <a:endParaRPr lang="en-GB" sz="2400" dirty="0">
              <a:solidFill>
                <a:srgbClr val="212B58"/>
              </a:solidFill>
            </a:endParaRPr>
          </a:p>
          <a:p>
            <a:r>
              <a:rPr lang="en-GB" sz="2400" dirty="0">
                <a:solidFill>
                  <a:srgbClr val="212B58"/>
                </a:solidFill>
              </a:rPr>
              <a:t>The speed of the ions is adjusted by the tuning electrodes.</a:t>
            </a:r>
          </a:p>
          <a:p>
            <a:endParaRPr lang="en-GB" sz="2400" dirty="0">
              <a:solidFill>
                <a:srgbClr val="212B58"/>
              </a:solidFill>
            </a:endParaRPr>
          </a:p>
          <a:p>
            <a:r>
              <a:rPr lang="en-GB" sz="2400" dirty="0">
                <a:solidFill>
                  <a:srgbClr val="212B58"/>
                </a:solidFill>
              </a:rPr>
              <a:t>Laser frequency experienced by the ions is dependent on their speed.</a:t>
            </a:r>
          </a:p>
          <a:p>
            <a:endParaRPr lang="en-GB" sz="2400" dirty="0">
              <a:solidFill>
                <a:srgbClr val="212B58"/>
              </a:solidFill>
            </a:endParaRPr>
          </a:p>
          <a:p>
            <a:r>
              <a:rPr lang="en-GB" sz="2400" dirty="0">
                <a:solidFill>
                  <a:srgbClr val="212B58"/>
                </a:solidFill>
              </a:rPr>
              <a:t>Scanning the voltage on the tuning plates has the same effect as scanning the laser frequency directly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2F41586-8E82-12B3-13D1-B512108AD536}"/>
              </a:ext>
            </a:extLst>
          </p:cNvPr>
          <p:cNvGrpSpPr/>
          <p:nvPr/>
        </p:nvGrpSpPr>
        <p:grpSpPr>
          <a:xfrm>
            <a:off x="2770632" y="3195539"/>
            <a:ext cx="1055398" cy="465996"/>
            <a:chOff x="3533774" y="5514342"/>
            <a:chExt cx="1356008" cy="465996"/>
          </a:xfrm>
          <a:solidFill>
            <a:srgbClr val="FF0000"/>
          </a:solidFill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373FA05A-0011-9781-DAB1-9EF43B1BBC8B}"/>
                </a:ext>
              </a:extLst>
            </p:cNvPr>
            <p:cNvSpPr/>
            <p:nvPr/>
          </p:nvSpPr>
          <p:spPr>
            <a:xfrm>
              <a:off x="4392929" y="5514342"/>
              <a:ext cx="496853" cy="465996"/>
            </a:xfrm>
            <a:prstGeom prst="rightArrow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6F1D99F-91D7-729A-82BA-2D6650890561}"/>
                </a:ext>
              </a:extLst>
            </p:cNvPr>
            <p:cNvSpPr/>
            <p:nvPr/>
          </p:nvSpPr>
          <p:spPr>
            <a:xfrm>
              <a:off x="3949064" y="5636850"/>
              <a:ext cx="251460" cy="22098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7FD315-FBF1-351B-8003-57997804D5AB}"/>
                </a:ext>
              </a:extLst>
            </p:cNvPr>
            <p:cNvSpPr/>
            <p:nvPr/>
          </p:nvSpPr>
          <p:spPr>
            <a:xfrm>
              <a:off x="3533774" y="5636850"/>
              <a:ext cx="251460" cy="22098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98471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10D40-C4AD-0567-045D-20FF48A0A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875BF9-E231-EC90-3B31-8B4848233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9380"/>
            <a:ext cx="6580389" cy="356549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454BE36-1FE2-8285-289B-273F97F68BD2}"/>
              </a:ext>
            </a:extLst>
          </p:cNvPr>
          <p:cNvGrpSpPr/>
          <p:nvPr/>
        </p:nvGrpSpPr>
        <p:grpSpPr>
          <a:xfrm>
            <a:off x="0" y="6094384"/>
            <a:ext cx="12192000" cy="763616"/>
            <a:chOff x="0" y="6094384"/>
            <a:chExt cx="12192000" cy="76361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CBA44AA-FA43-0C80-A2B0-7A86D6663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25587"/>
              <a:ext cx="12192000" cy="73241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F79C802-2A3E-B095-7756-9F816FB1D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25587"/>
              <a:ext cx="2658388" cy="732413"/>
            </a:xfrm>
            <a:prstGeom prst="rect">
              <a:avLst/>
            </a:prstGeom>
          </p:spPr>
        </p:pic>
        <p:pic>
          <p:nvPicPr>
            <p:cNvPr id="1030" name="Picture 6" descr="CERN - Wikipedia">
              <a:extLst>
                <a:ext uri="{FF2B5EF4-FFF2-40B4-BE49-F238E27FC236}">
                  <a16:creationId xmlns:a16="http://schemas.microsoft.com/office/drawing/2014/main" id="{24DB17A2-9B0D-759A-4192-1221D88F57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9219" l="10000" r="98750">
                          <a14:foregroundMark x1="89219" y1="10781" x2="98047" y2="11797"/>
                          <a14:foregroundMark x1="98047" y1="11797" x2="98750" y2="11563"/>
                          <a14:foregroundMark x1="75506" y1="27192" x2="75859" y2="27344"/>
                          <a14:foregroundMark x1="75859" y1="27344" x2="76468" y2="28311"/>
                          <a14:foregroundMark x1="18750" y1="40938" x2="18750" y2="40938"/>
                          <a14:foregroundMark x1="32422" y1="40391" x2="32422" y2="40391"/>
                          <a14:foregroundMark x1="44297" y1="40391" x2="44297" y2="40391"/>
                          <a14:foregroundMark x1="55781" y1="36875" x2="55781" y2="36875"/>
                          <a14:foregroundMark x1="25078" y1="55547" x2="25078" y2="55547"/>
                          <a14:foregroundMark x1="42969" y1="79531" x2="42969" y2="79531"/>
                          <a14:foregroundMark x1="69844" y1="79297" x2="69844" y2="79297"/>
                          <a14:foregroundMark x1="38516" y1="91406" x2="38516" y2="91406"/>
                          <a14:foregroundMark x1="34531" y1="96016" x2="34531" y2="96016"/>
                          <a14:foregroundMark x1="30469" y1="98906" x2="30469" y2="98906"/>
                          <a14:foregroundMark x1="87266" y1="99219" x2="87266" y2="99219"/>
                          <a14:foregroundMark x1="90625" y1="33438" x2="90625" y2="33438"/>
                          <a14:foregroundMark x1="83672" y1="35703" x2="83672" y2="35703"/>
                          <a14:foregroundMark x1="83672" y1="36953" x2="83672" y2="36953"/>
                          <a14:foregroundMark x1="67656" y1="24844" x2="67656" y2="24844"/>
                          <a14:foregroundMark x1="68203" y1="25000" x2="68203" y2="25000"/>
                          <a14:foregroundMark x1="69141" y1="25781" x2="67813" y2="24609"/>
                          <a14:foregroundMark x1="68750" y1="25391" x2="67344" y2="24375"/>
                          <a14:foregroundMark x1="68906" y1="24922" x2="68906" y2="24922"/>
                          <a14:foregroundMark x1="69141" y1="24844" x2="69141" y2="24844"/>
                          <a14:foregroundMark x1="69219" y1="25391" x2="69219" y2="25391"/>
                          <a14:foregroundMark x1="69219" y1="25156" x2="69219" y2="25156"/>
                          <a14:foregroundMark x1="69219" y1="25000" x2="69219" y2="25000"/>
                          <a14:foregroundMark x1="68984" y1="24375" x2="68984" y2="24375"/>
                          <a14:foregroundMark x1="68984" y1="25156" x2="68984" y2="25156"/>
                          <a14:foregroundMark x1="69141" y1="25000" x2="69375" y2="26016"/>
                          <a14:foregroundMark x1="68750" y1="25938" x2="67266" y2="24063"/>
                          <a14:foregroundMark x1="68359" y1="25156" x2="66250" y2="23750"/>
                          <a14:foregroundMark x1="82188" y1="33359" x2="84844" y2="38203"/>
                          <a14:foregroundMark x1="80000" y1="30859" x2="76484" y2="27813"/>
                          <a14:foregroundMark x1="77813" y1="28984" x2="75078" y2="26719"/>
                          <a14:foregroundMark x1="77578" y1="28906" x2="74922" y2="26719"/>
                          <a14:foregroundMark x1="75391" y1="27266" x2="75391" y2="27266"/>
                          <a14:foregroundMark x1="75625" y1="27109" x2="76250" y2="28203"/>
                          <a14:foregroundMark x1="75313" y1="26328" x2="76484" y2="27813"/>
                          <a14:foregroundMark x1="75313" y1="26719" x2="76016" y2="27656"/>
                          <a14:foregroundMark x1="88281" y1="48047" x2="88281" y2="45625"/>
                          <a14:foregroundMark x1="88828" y1="47500" x2="88828" y2="44844"/>
                          <a14:foregroundMark x1="88438" y1="46484" x2="87813" y2="47813"/>
                          <a14:backgroundMark x1="64453" y1="22891" x2="64453" y2="22891"/>
                          <a14:backgroundMark x1="65391" y1="23125" x2="65391" y2="23125"/>
                          <a14:backgroundMark x1="65391" y1="23125" x2="65391" y2="23125"/>
                          <a14:backgroundMark x1="87891" y1="45313" x2="87891" y2="45313"/>
                          <a14:backgroundMark x1="82734" y1="40234" x2="80313" y2="34688"/>
                          <a14:backgroundMark x1="83281" y1="41406" x2="77813" y2="30781"/>
                          <a14:backgroundMark x1="77734" y1="30859" x2="80887" y2="34012"/>
                          <a14:backgroundMark x1="83687" y1="39545" x2="83438" y2="39297"/>
                          <a14:backgroundMark x1="81953" y1="37813" x2="83179" y2="39038"/>
                          <a14:backgroundMark x1="83485" y1="39177" x2="83750" y2="39531"/>
                          <a14:backgroundMark x1="81641" y1="36719" x2="83325" y2="38965"/>
                          <a14:backgroundMark x1="83359" y1="38948" x2="83516" y2="39219"/>
                          <a14:backgroundMark x1="84177" y1="40440" x2="84219" y2="40547"/>
                          <a14:backgroundMark x1="70236" y1="25391" x2="74289" y2="27012"/>
                          <a14:backgroundMark x1="62422" y1="22266" x2="66277" y2="23808"/>
                          <a14:backgroundMark x1="76172" y1="28438" x2="77031" y2="303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5495" y="6094384"/>
              <a:ext cx="734120" cy="734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4BAFC7A-1532-7843-8E48-A160CCB86CD6}"/>
              </a:ext>
            </a:extLst>
          </p:cNvPr>
          <p:cNvSpPr/>
          <p:nvPr/>
        </p:nvSpPr>
        <p:spPr>
          <a:xfrm>
            <a:off x="4721352" y="29496"/>
            <a:ext cx="2952663" cy="683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016319-8ABB-2E6F-6ED1-C4D56C3F24F5}"/>
              </a:ext>
            </a:extLst>
          </p:cNvPr>
          <p:cNvSpPr txBox="1"/>
          <p:nvPr/>
        </p:nvSpPr>
        <p:spPr>
          <a:xfrm>
            <a:off x="3641658" y="29496"/>
            <a:ext cx="51170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212B58"/>
                </a:solidFill>
              </a:rPr>
              <a:t>COLLAPS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F9FBC9-4EE7-EF7D-A121-CF8772E3B636}"/>
              </a:ext>
            </a:extLst>
          </p:cNvPr>
          <p:cNvSpPr txBox="1"/>
          <p:nvPr/>
        </p:nvSpPr>
        <p:spPr>
          <a:xfrm>
            <a:off x="8766540" y="6291738"/>
            <a:ext cx="2171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IOP Brighton 2026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0825CC-B083-E899-1039-0EB9E3D97453}"/>
                  </a:ext>
                </a:extLst>
              </p:cNvPr>
              <p:cNvSpPr txBox="1"/>
              <p:nvPr/>
            </p:nvSpPr>
            <p:spPr>
              <a:xfrm>
                <a:off x="6909482" y="1240555"/>
                <a:ext cx="5250133" cy="4154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212B58"/>
                    </a:solidFill>
                  </a:rPr>
                  <a:t>Photons which are re-emitted after resonant excitation can then be detected.</a:t>
                </a:r>
              </a:p>
              <a:p>
                <a:endParaRPr lang="en-GB" sz="2400" dirty="0">
                  <a:solidFill>
                    <a:srgbClr val="212B58"/>
                  </a:solidFill>
                </a:endParaRPr>
              </a:p>
              <a:p>
                <a:r>
                  <a:rPr lang="en-GB" sz="2400" dirty="0">
                    <a:solidFill>
                      <a:srgbClr val="212B58"/>
                    </a:solidFill>
                  </a:rPr>
                  <a:t>From this, a hyperfine spectrum of counts against frequency can be obtained.</a:t>
                </a:r>
              </a:p>
              <a:p>
                <a:endParaRPr lang="en-GB" sz="2400" dirty="0">
                  <a:solidFill>
                    <a:srgbClr val="212B58"/>
                  </a:solidFill>
                </a:endParaRPr>
              </a:p>
              <a:p>
                <a:r>
                  <a:rPr lang="en-GB" sz="2400" dirty="0">
                    <a:solidFill>
                      <a:srgbClr val="212B58"/>
                    </a:solidFill>
                  </a:rPr>
                  <a:t>Using bunches offers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rgbClr val="212B58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solidFill>
                              <a:srgbClr val="212B58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400" i="1">
                            <a:solidFill>
                              <a:srgbClr val="212B58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212B58"/>
                    </a:solidFill>
                  </a:rPr>
                  <a:t> signal to background enhancement (compared to continuous beams)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0825CC-B083-E899-1039-0EB9E3D97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482" y="1240555"/>
                <a:ext cx="5250133" cy="4154984"/>
              </a:xfrm>
              <a:prstGeom prst="rect">
                <a:avLst/>
              </a:prstGeom>
              <a:blipFill>
                <a:blip r:embed="rId7"/>
                <a:stretch>
                  <a:fillRect l="-1740" t="-1175" r="-928" b="-24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58C91311-BB42-A7B9-9CC6-74DDE5F9B40C}"/>
              </a:ext>
            </a:extLst>
          </p:cNvPr>
          <p:cNvGrpSpPr/>
          <p:nvPr/>
        </p:nvGrpSpPr>
        <p:grpSpPr>
          <a:xfrm>
            <a:off x="4721352" y="3195539"/>
            <a:ext cx="1055398" cy="465996"/>
            <a:chOff x="3533774" y="5514342"/>
            <a:chExt cx="1356008" cy="465996"/>
          </a:xfrm>
          <a:solidFill>
            <a:srgbClr val="FF0000"/>
          </a:solidFill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B725C582-7EA7-7481-442E-24F78328C4C7}"/>
                </a:ext>
              </a:extLst>
            </p:cNvPr>
            <p:cNvSpPr/>
            <p:nvPr/>
          </p:nvSpPr>
          <p:spPr>
            <a:xfrm>
              <a:off x="4392929" y="5514342"/>
              <a:ext cx="496853" cy="465996"/>
            </a:xfrm>
            <a:prstGeom prst="rightArrow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3425981-6C8D-7E37-7D95-FA3AE1003119}"/>
                </a:ext>
              </a:extLst>
            </p:cNvPr>
            <p:cNvSpPr/>
            <p:nvPr/>
          </p:nvSpPr>
          <p:spPr>
            <a:xfrm>
              <a:off x="3949064" y="5636850"/>
              <a:ext cx="251460" cy="22098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6F22124-B138-55D1-831B-8F59EEF4FFE7}"/>
                </a:ext>
              </a:extLst>
            </p:cNvPr>
            <p:cNvSpPr/>
            <p:nvPr/>
          </p:nvSpPr>
          <p:spPr>
            <a:xfrm>
              <a:off x="3533774" y="5636850"/>
              <a:ext cx="251460" cy="22098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95447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44394</TotalTime>
  <Words>1252</Words>
  <Application>Microsoft Office PowerPoint</Application>
  <PresentationFormat>Widescreen</PresentationFormat>
  <Paragraphs>152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Aptos</vt:lpstr>
      <vt:lpstr>Aptos Display</vt:lpstr>
      <vt:lpstr>Arial</vt:lpstr>
      <vt:lpstr>Avenir Next LT Pro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Liverpool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Hughes, Jack [sgjhugh3]</dc:creator>
  <cp:lastModifiedBy>Hughes, Jack [sgjhugh3]</cp:lastModifiedBy>
  <cp:revision>20</cp:revision>
  <dcterms:created xsi:type="dcterms:W3CDTF">2026-03-09T12:08:42Z</dcterms:created>
  <dcterms:modified xsi:type="dcterms:W3CDTF">2026-04-13T22:35:28Z</dcterms:modified>
</cp:coreProperties>
</file>