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9" r:id="rId6"/>
    <p:sldId id="260" r:id="rId7"/>
    <p:sldId id="261" r:id="rId8"/>
    <p:sldId id="262" r:id="rId9"/>
    <p:sldId id="266" r:id="rId10"/>
    <p:sldId id="263" r:id="rId11"/>
    <p:sldId id="267" r:id="rId12"/>
    <p:sldId id="270" r:id="rId13"/>
    <p:sldId id="274" r:id="rId14"/>
    <p:sldId id="276" r:id="rId15"/>
    <p:sldId id="308" r:id="rId16"/>
    <p:sldId id="309" r:id="rId17"/>
    <p:sldId id="310" r:id="rId18"/>
    <p:sldId id="311" r:id="rId19"/>
    <p:sldId id="303" r:id="rId20"/>
    <p:sldId id="304" r:id="rId21"/>
    <p:sldId id="305" r:id="rId22"/>
    <p:sldId id="306" r:id="rId23"/>
    <p:sldId id="2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5BD5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96AAC-24D5-9D8E-F4AC-3D7038E3BAC5}" v="48" dt="2025-10-15T10:42:50.361"/>
    <p1510:client id="{A43F4B95-24C3-19B1-6095-861B6FB265D2}" v="2" dt="2025-10-14T10:43:12.282"/>
    <p1510:client id="{BDE9EC15-915B-8028-5FAE-46ABA1324199}" v="229" dt="2025-10-14T16:56:21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>
        <p:scale>
          <a:sx n="125" d="100"/>
          <a:sy n="125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ery, Jacob (Maths &amp; Physics)" userId="S::jh0116@surrey.ac.uk::3a08dd35-e938-4b0c-95d5-3e581a027749" providerId="AD" clId="Web-{94996AAC-24D5-9D8E-F4AC-3D7038E3BAC5}"/>
    <pc:docChg chg="modSld">
      <pc:chgData name="Heery, Jacob (Maths &amp; Physics)" userId="S::jh0116@surrey.ac.uk::3a08dd35-e938-4b0c-95d5-3e581a027749" providerId="AD" clId="Web-{94996AAC-24D5-9D8E-F4AC-3D7038E3BAC5}" dt="2025-10-15T10:42:50.361" v="34" actId="1076"/>
      <pc:docMkLst>
        <pc:docMk/>
      </pc:docMkLst>
      <pc:sldChg chg="addSp modSp">
        <pc:chgData name="Heery, Jacob (Maths &amp; Physics)" userId="S::jh0116@surrey.ac.uk::3a08dd35-e938-4b0c-95d5-3e581a027749" providerId="AD" clId="Web-{94996AAC-24D5-9D8E-F4AC-3D7038E3BAC5}" dt="2025-10-15T10:42:50.361" v="34" actId="1076"/>
        <pc:sldMkLst>
          <pc:docMk/>
          <pc:sldMk cId="2200567556" sldId="259"/>
        </pc:sldMkLst>
        <pc:spChg chg="add mod">
          <ac:chgData name="Heery, Jacob (Maths &amp; Physics)" userId="S::jh0116@surrey.ac.uk::3a08dd35-e938-4b0c-95d5-3e581a027749" providerId="AD" clId="Web-{94996AAC-24D5-9D8E-F4AC-3D7038E3BAC5}" dt="2025-10-15T10:41:39.953" v="15" actId="1076"/>
          <ac:spMkLst>
            <pc:docMk/>
            <pc:sldMk cId="2200567556" sldId="259"/>
            <ac:spMk id="5" creationId="{17444C59-A108-8C6D-CBC2-B25DAD3CBDD7}"/>
          </ac:spMkLst>
        </pc:spChg>
        <pc:spChg chg="add mod">
          <ac:chgData name="Heery, Jacob (Maths &amp; Physics)" userId="S::jh0116@surrey.ac.uk::3a08dd35-e938-4b0c-95d5-3e581a027749" providerId="AD" clId="Web-{94996AAC-24D5-9D8E-F4AC-3D7038E3BAC5}" dt="2025-10-15T10:42:46.455" v="33" actId="1076"/>
          <ac:spMkLst>
            <pc:docMk/>
            <pc:sldMk cId="2200567556" sldId="259"/>
            <ac:spMk id="13" creationId="{7111AB11-C2C7-174C-5D1A-AFBA4EBC4A19}"/>
          </ac:spMkLst>
        </pc:spChg>
        <pc:picChg chg="mod">
          <ac:chgData name="Heery, Jacob (Maths &amp; Physics)" userId="S::jh0116@surrey.ac.uk::3a08dd35-e938-4b0c-95d5-3e581a027749" providerId="AD" clId="Web-{94996AAC-24D5-9D8E-F4AC-3D7038E3BAC5}" dt="2025-10-15T10:42:50.361" v="34" actId="1076"/>
          <ac:picMkLst>
            <pc:docMk/>
            <pc:sldMk cId="2200567556" sldId="259"/>
            <ac:picMk id="2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92131-3A11-41D7-A5CB-177CCA78997B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F1537-512F-4B32-9AEC-1F0569BE7F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7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CC82D-6A18-4F08-927E-9FDC0C373A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69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F1537-512F-4B32-9AEC-1F0569BE7F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6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680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889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869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5176672-0E65-E3A9-3460-482E9AD4FF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6314" y="1591733"/>
            <a:ext cx="3753681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none" spc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6C82845-606C-6B6A-8247-030236E9A7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6314" y="3025423"/>
            <a:ext cx="3753681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361C2B7-268A-8B7D-0308-EEC2B6E993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6315" y="4165600"/>
            <a:ext cx="3753681" cy="711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Version | Date | Author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9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0762-2658-BA91-BF54-8C5E011303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6655" y="494452"/>
            <a:ext cx="8595361" cy="5505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2200" b="1" cap="none" spc="0" baseline="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Body Copy Slide</a:t>
            </a:r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2694CB-0E4C-795B-5664-9056C48464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5887" y="1539481"/>
            <a:ext cx="9420226" cy="45618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rgbClr val="25384A"/>
                </a:solidFill>
                <a:latin typeface="Gotham Bold" panose="02000604030000020004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600">
                <a:solidFill>
                  <a:srgbClr val="25384A"/>
                </a:solidFill>
                <a:latin typeface="Gotham Bold" panose="02000604030000020004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500">
                <a:solidFill>
                  <a:srgbClr val="25384A"/>
                </a:solidFill>
                <a:latin typeface="Gotham Bold" panose="02000604030000020004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5384A"/>
                </a:solidFill>
                <a:latin typeface="Gotham Bold" panose="02000604030000020004" pitchFamily="2" charset="0"/>
              </a:defRPr>
            </a:lvl5pPr>
          </a:lstStyle>
          <a:p>
            <a:pPr lvl="0"/>
            <a:r>
              <a:rPr lang="en-GB"/>
              <a:t>Body copy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09119E7-C932-1CCC-24FC-29F9BEB1B1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IOP - Brighton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E743F0B-98E9-BC4C-D1A8-F6ED56A659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2128F9EF-70E5-F04A-8CB7-DB6F82CAB6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background with a deer and a circle with a blue moon and yellow lines&#10;&#10;Description automatically generated with medium confidence">
            <a:extLst>
              <a:ext uri="{FF2B5EF4-FFF2-40B4-BE49-F238E27FC236}">
                <a16:creationId xmlns:a16="http://schemas.microsoft.com/office/drawing/2014/main" id="{9C4CDDD9-0D42-055A-849A-BBA04DAC2E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978" y="0"/>
            <a:ext cx="3756022" cy="12159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625AC-A484-4BBB-B23D-8653D0550B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14/04/2026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45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5086C1-255A-B11E-1A14-A1D75DA629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91733"/>
            <a:ext cx="9144000" cy="141111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3200" b="1" cap="all" spc="7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4D685F9-F397-874F-C24A-A0C1C8D65D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025423"/>
            <a:ext cx="9144000" cy="11401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200" b="1" cap="all" spc="6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SLIDE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31417-E1A1-4355-AF6A-0694D6CF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42701-F257-4F8B-A813-FF6A846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E4CE-BF4D-46DD-9EA2-B7024DCE3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87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37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66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1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9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6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65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71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00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IOP - Brighton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52B7D-332B-4B8D-A181-7AEF04782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0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21.wmf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0.png"/><Relationship Id="rId4" Type="http://schemas.openxmlformats.org/officeDocument/2006/relationships/image" Target="../media/image22.wmf"/><Relationship Id="rId9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G"/><Relationship Id="rId3" Type="http://schemas.openxmlformats.org/officeDocument/2006/relationships/image" Target="../media/image21.wmf"/><Relationship Id="rId12" Type="http://schemas.openxmlformats.org/officeDocument/2006/relationships/image" Target="../media/image24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65.png"/><Relationship Id="rId5" Type="http://schemas.openxmlformats.org/officeDocument/2006/relationships/image" Target="../media/image23.wmf"/><Relationship Id="rId10" Type="http://schemas.openxmlformats.org/officeDocument/2006/relationships/image" Target="../media/image64.png"/><Relationship Id="rId4" Type="http://schemas.openxmlformats.org/officeDocument/2006/relationships/image" Target="../media/image22.wmf"/><Relationship Id="rId1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229011-0F18-A4AE-4820-D5725848F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905" y="1113867"/>
            <a:ext cx="5305648" cy="2067180"/>
          </a:xfrm>
        </p:spPr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Lifetime measurements of the 2</a:t>
            </a:r>
            <a:r>
              <a:rPr lang="en-GB" baseline="-25000" dirty="0" smtClean="0">
                <a:latin typeface="Arial"/>
                <a:cs typeface="Arial"/>
              </a:rPr>
              <a:t>1</a:t>
            </a:r>
            <a:r>
              <a:rPr lang="en-GB" baseline="30000" dirty="0" smtClean="0">
                <a:latin typeface="Arial"/>
                <a:cs typeface="Arial"/>
              </a:rPr>
              <a:t>+</a:t>
            </a:r>
            <a:r>
              <a:rPr lang="en-GB" dirty="0" smtClean="0">
                <a:latin typeface="Arial"/>
                <a:cs typeface="Arial"/>
              </a:rPr>
              <a:t> state in </a:t>
            </a:r>
            <a:r>
              <a:rPr lang="en-GB" baseline="30000" dirty="0" smtClean="0">
                <a:latin typeface="Arial"/>
                <a:cs typeface="Arial"/>
              </a:rPr>
              <a:t>128</a:t>
            </a:r>
            <a:r>
              <a:rPr lang="en-GB" dirty="0" smtClean="0">
                <a:latin typeface="Arial"/>
                <a:cs typeface="Arial"/>
              </a:rPr>
              <a:t>Nd and </a:t>
            </a:r>
            <a:r>
              <a:rPr lang="en-GB" baseline="30000" dirty="0" smtClean="0">
                <a:latin typeface="Arial"/>
                <a:cs typeface="Arial"/>
              </a:rPr>
              <a:t>132</a:t>
            </a:r>
            <a:r>
              <a:rPr lang="en-GB" dirty="0" smtClean="0">
                <a:latin typeface="Arial"/>
                <a:cs typeface="Arial"/>
              </a:rPr>
              <a:t>Sm</a:t>
            </a:r>
            <a:br>
              <a:rPr lang="en-GB" dirty="0" smtClean="0">
                <a:latin typeface="Arial"/>
                <a:cs typeface="Arial"/>
              </a:rPr>
            </a:br>
            <a:r>
              <a:rPr lang="en-GB" sz="1600" dirty="0" smtClean="0">
                <a:latin typeface="Arial"/>
                <a:cs typeface="Arial"/>
              </a:rPr>
              <a:t>*using the charge plunger method</a:t>
            </a:r>
            <a:endParaRPr lang="en-GB" sz="4400" b="0" spc="-1" dirty="0">
              <a:latin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1526E-0DC0-4BB9-9734-7BCBA2671F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18" y="3456271"/>
            <a:ext cx="5170021" cy="5909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800" dirty="0"/>
              <a:t>Dr Jacob Heery</a:t>
            </a:r>
          </a:p>
          <a:p>
            <a:endParaRPr lang="en-GB" sz="28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26" y="4584286"/>
            <a:ext cx="6099174" cy="22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/>
          <p:nvPr/>
        </p:nvPicPr>
        <p:blipFill>
          <a:blip r:embed="rId2"/>
          <a:stretch/>
        </p:blipFill>
        <p:spPr>
          <a:xfrm>
            <a:off x="2845739" y="1737961"/>
            <a:ext cx="3376573" cy="3798756"/>
          </a:xfrm>
          <a:prstGeom prst="rect">
            <a:avLst/>
          </a:prstGeom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  <a:softEdge rad="0"/>
          </a:effectLst>
        </p:spPr>
      </p:pic>
      <p:sp>
        <p:nvSpPr>
          <p:cNvPr id="5" name="CustomShape 3"/>
          <p:cNvSpPr/>
          <p:nvPr/>
        </p:nvSpPr>
        <p:spPr>
          <a:xfrm>
            <a:off x="434730" y="6092645"/>
            <a:ext cx="5799030" cy="275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chemeClr val="bg1">
                    <a:lumMod val="75000"/>
                  </a:schemeClr>
                </a:solidFill>
                <a:latin typeface="Arial"/>
                <a:ea typeface="DejaVu Sans"/>
              </a:rPr>
              <a:t>Previous result</a:t>
            </a:r>
            <a:r>
              <a:rPr lang="en-GB" sz="1200" b="0" strike="noStrike" spc="-1" dirty="0">
                <a:solidFill>
                  <a:schemeClr val="bg1">
                    <a:lumMod val="75000"/>
                  </a:schemeClr>
                </a:solidFill>
                <a:latin typeface="Arial"/>
                <a:ea typeface="DejaVu Sans"/>
              </a:rPr>
              <a:t>: </a:t>
            </a:r>
            <a:r>
              <a:rPr lang="en-GB" sz="1200" b="1" strike="noStrike" spc="-1" dirty="0">
                <a:solidFill>
                  <a:schemeClr val="bg1">
                    <a:lumMod val="75000"/>
                  </a:schemeClr>
                </a:solidFill>
                <a:latin typeface="Arial"/>
                <a:ea typeface="DejaVu Sans"/>
              </a:rPr>
              <a:t> 412(30) </a:t>
            </a:r>
            <a:r>
              <a:rPr lang="en-GB" sz="1200" b="1" strike="noStrike" spc="-1" dirty="0" err="1">
                <a:solidFill>
                  <a:schemeClr val="bg1">
                    <a:lumMod val="75000"/>
                  </a:schemeClr>
                </a:solidFill>
                <a:latin typeface="Arial"/>
                <a:ea typeface="DejaVu Sans"/>
              </a:rPr>
              <a:t>ps</a:t>
            </a:r>
            <a:r>
              <a:rPr lang="en-GB" sz="1200" spc="-1" dirty="0">
                <a:solidFill>
                  <a:schemeClr val="bg1">
                    <a:lumMod val="75000"/>
                  </a:schemeClr>
                </a:solidFill>
                <a:latin typeface="Arial"/>
              </a:rPr>
              <a:t>    </a:t>
            </a:r>
            <a:r>
              <a:rPr lang="en-GB" sz="1200" b="0" strike="noStrike" spc="-1" dirty="0">
                <a:solidFill>
                  <a:schemeClr val="bg1">
                    <a:lumMod val="75000"/>
                  </a:schemeClr>
                </a:solidFill>
                <a:latin typeface="Arial"/>
                <a:ea typeface="DejaVu Sans"/>
              </a:rPr>
              <a:t>[C. B. Li et al., PRC 90, 047302 (2014)]</a:t>
            </a:r>
            <a:endParaRPr lang="en-GB" sz="1200" b="0" strike="noStrike" spc="-1" dirty="0">
              <a:solidFill>
                <a:schemeClr val="bg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Commissioning experiment</a:t>
            </a:r>
          </a:p>
        </p:txBody>
      </p:sp>
      <p:pic>
        <p:nvPicPr>
          <p:cNvPr id="12" name="Picture 6"/>
          <p:cNvPicPr/>
          <p:nvPr/>
        </p:nvPicPr>
        <p:blipFill>
          <a:blip r:embed="rId3"/>
          <a:stretch/>
        </p:blipFill>
        <p:spPr>
          <a:xfrm>
            <a:off x="7016260" y="3876469"/>
            <a:ext cx="3706866" cy="2783873"/>
          </a:xfrm>
          <a:prstGeom prst="rect">
            <a:avLst/>
          </a:prstGeom>
          <a:ln>
            <a:noFill/>
          </a:ln>
          <a:effectLst>
            <a:outerShdw blurRad="76200" dist="50800" dir="3060000" sx="101000" sy="101000" algn="ctr" rotWithShape="0">
              <a:srgbClr val="000000">
                <a:alpha val="47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371600" y="110492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chemeClr val="bg1">
                    <a:lumMod val="75000"/>
                  </a:schemeClr>
                </a:solidFill>
              </a:rPr>
              <a:t>DDCM analysis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1900" y="1104924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chemeClr val="bg1">
                    <a:lumMod val="75000"/>
                  </a:schemeClr>
                </a:solidFill>
              </a:rPr>
              <a:t>Bateman analysis</a:t>
            </a:r>
          </a:p>
        </p:txBody>
      </p:sp>
      <p:pic>
        <p:nvPicPr>
          <p:cNvPr id="7" name="Picture 10"/>
          <p:cNvPicPr/>
          <p:nvPr/>
        </p:nvPicPr>
        <p:blipFill>
          <a:blip r:embed="rId4"/>
          <a:stretch/>
        </p:blipFill>
        <p:spPr>
          <a:xfrm>
            <a:off x="201589" y="3522037"/>
            <a:ext cx="2340021" cy="2211727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7581900" y="3540494"/>
            <a:ext cx="4505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Fit single Q</a:t>
            </a:r>
            <a:r>
              <a:rPr lang="en-GB" sz="1600" baseline="-25000" dirty="0"/>
              <a:t>0 </a:t>
            </a:r>
            <a:r>
              <a:rPr lang="en-GB" sz="1600" dirty="0"/>
              <a:t>using rigid rotor model</a:t>
            </a:r>
          </a:p>
        </p:txBody>
      </p:sp>
      <p:pic>
        <p:nvPicPr>
          <p:cNvPr id="15" name="Picture 4" descr="Chart&#10;&#10;Description automatically generated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01589" y="1632292"/>
            <a:ext cx="2635933" cy="1779183"/>
          </a:xfrm>
          <a:prstGeom prst="rect">
            <a:avLst/>
          </a:prstGeom>
          <a:ln>
            <a:noFill/>
          </a:ln>
        </p:spPr>
      </p:pic>
      <p:pic>
        <p:nvPicPr>
          <p:cNvPr id="17" name="Picture 13" descr="Graphical user interface&#10;&#10;Description automatically generated with medium confidence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699327" y="1624526"/>
            <a:ext cx="2647736" cy="1786949"/>
          </a:xfrm>
          <a:prstGeom prst="rect">
            <a:avLst/>
          </a:prstGeom>
          <a:ln>
            <a:noFill/>
          </a:ln>
        </p:spPr>
      </p:pic>
      <p:pic>
        <p:nvPicPr>
          <p:cNvPr id="18" name="Picture 4"/>
          <p:cNvPicPr/>
          <p:nvPr/>
        </p:nvPicPr>
        <p:blipFill>
          <a:blip r:embed="rId9"/>
          <a:stretch/>
        </p:blipFill>
        <p:spPr>
          <a:xfrm>
            <a:off x="9462052" y="1588020"/>
            <a:ext cx="1771245" cy="1823455"/>
          </a:xfrm>
          <a:prstGeom prst="rect">
            <a:avLst/>
          </a:prstGeom>
          <a:ln>
            <a:noFill/>
          </a:ln>
        </p:spPr>
      </p:pic>
      <p:sp>
        <p:nvSpPr>
          <p:cNvPr id="19" name="CustomShape 7"/>
          <p:cNvSpPr/>
          <p:nvPr/>
        </p:nvSpPr>
        <p:spPr>
          <a:xfrm>
            <a:off x="1087838" y="1588020"/>
            <a:ext cx="212040" cy="1664063"/>
          </a:xfrm>
          <a:prstGeom prst="rect">
            <a:avLst/>
          </a:prstGeom>
          <a:noFill/>
          <a:ln w="19080">
            <a:solidFill>
              <a:schemeClr val="tx1">
                <a:lumMod val="50000"/>
              </a:schemeClr>
            </a:solidFill>
            <a:prstDash val="dash"/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" name="CustomShape 7"/>
          <p:cNvSpPr/>
          <p:nvPr/>
        </p:nvSpPr>
        <p:spPr>
          <a:xfrm>
            <a:off x="7879579" y="1589346"/>
            <a:ext cx="212040" cy="1664063"/>
          </a:xfrm>
          <a:prstGeom prst="rect">
            <a:avLst/>
          </a:prstGeom>
          <a:noFill/>
          <a:ln w="19080">
            <a:solidFill>
              <a:schemeClr val="tx1">
                <a:lumMod val="50000"/>
              </a:schemeClr>
            </a:solidFill>
            <a:prstDash val="dash"/>
            <a:round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Freeform 1"/>
          <p:cNvSpPr/>
          <p:nvPr/>
        </p:nvSpPr>
        <p:spPr>
          <a:xfrm>
            <a:off x="630755" y="2663687"/>
            <a:ext cx="442671" cy="866692"/>
          </a:xfrm>
          <a:custGeom>
            <a:avLst/>
            <a:gdLst>
              <a:gd name="connsiteX0" fmla="*/ 442671 w 442671"/>
              <a:gd name="connsiteY0" fmla="*/ 0 h 866692"/>
              <a:gd name="connsiteX1" fmla="*/ 21252 w 442671"/>
              <a:gd name="connsiteY1" fmla="*/ 445273 h 866692"/>
              <a:gd name="connsiteX2" fmla="*/ 100765 w 442671"/>
              <a:gd name="connsiteY2" fmla="*/ 866692 h 866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2671" h="866692">
                <a:moveTo>
                  <a:pt x="442671" y="0"/>
                </a:moveTo>
                <a:cubicBezTo>
                  <a:pt x="260453" y="150412"/>
                  <a:pt x="78236" y="300824"/>
                  <a:pt x="21252" y="445273"/>
                </a:cubicBezTo>
                <a:cubicBezTo>
                  <a:pt x="-35732" y="589722"/>
                  <a:pt x="32516" y="728207"/>
                  <a:pt x="100765" y="866692"/>
                </a:cubicBezTo>
              </a:path>
            </a:pathLst>
          </a:custGeom>
          <a:noFill/>
          <a:ln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8165990" y="1922822"/>
            <a:ext cx="1248354" cy="287641"/>
          </a:xfrm>
          <a:custGeom>
            <a:avLst/>
            <a:gdLst>
              <a:gd name="connsiteX0" fmla="*/ 0 w 1248354"/>
              <a:gd name="connsiteY0" fmla="*/ 287641 h 287641"/>
              <a:gd name="connsiteX1" fmla="*/ 580445 w 1248354"/>
              <a:gd name="connsiteY1" fmla="*/ 25248 h 287641"/>
              <a:gd name="connsiteX2" fmla="*/ 1248354 w 1248354"/>
              <a:gd name="connsiteY2" fmla="*/ 25248 h 28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8354" h="287641">
                <a:moveTo>
                  <a:pt x="0" y="287641"/>
                </a:moveTo>
                <a:cubicBezTo>
                  <a:pt x="186193" y="178310"/>
                  <a:pt x="372386" y="68980"/>
                  <a:pt x="580445" y="25248"/>
                </a:cubicBezTo>
                <a:cubicBezTo>
                  <a:pt x="788504" y="-18484"/>
                  <a:pt x="1018429" y="3382"/>
                  <a:pt x="1248354" y="25248"/>
                </a:cubicBezTo>
              </a:path>
            </a:pathLst>
          </a:custGeom>
          <a:noFill/>
          <a:ln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Formula 5"/>
              <p:cNvSpPr txBox="1"/>
              <p:nvPr/>
            </p:nvSpPr>
            <p:spPr>
              <a:xfrm>
                <a:off x="4481205" y="2990861"/>
                <a:ext cx="1409996" cy="44612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sz="10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sz="1000" dirty="0"/>
              </a:p>
            </p:txBody>
          </p:sp>
        </mc:Choice>
        <mc:Fallback xmlns="">
          <p:sp>
            <p:nvSpPr>
              <p:cNvPr id="24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205" y="2990861"/>
                <a:ext cx="1409996" cy="4461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Formula 6"/>
              <p:cNvSpPr txBox="1"/>
              <p:nvPr/>
            </p:nvSpPr>
            <p:spPr>
              <a:xfrm>
                <a:off x="4501194" y="2470307"/>
                <a:ext cx="1384585" cy="38675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sz="1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sz="10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sz="100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sz="1000" dirty="0"/>
              </a:p>
            </p:txBody>
          </p:sp>
        </mc:Choice>
        <mc:Fallback xmlns="">
          <p:sp>
            <p:nvSpPr>
              <p:cNvPr id="25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194" y="2470307"/>
                <a:ext cx="1384585" cy="38675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2856997" y="1675402"/>
            <a:ext cx="3399255" cy="3861315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08105" y="3540495"/>
            <a:ext cx="2304598" cy="2193270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9488714" y="1591139"/>
            <a:ext cx="1728537" cy="182033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7000279" y="4859424"/>
            <a:ext cx="3722847" cy="1820336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46681" y="1567051"/>
            <a:ext cx="2433182" cy="1685032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778034" y="1567051"/>
            <a:ext cx="2433182" cy="1685032"/>
          </a:xfrm>
          <a:prstGeom prst="rect">
            <a:avLst/>
          </a:prstGeom>
          <a:solidFill>
            <a:schemeClr val="bg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6" descr="Graphical user interface, text, application, email&#10;&#10;Description automatically generated"/>
          <p:cNvPicPr/>
          <p:nvPr/>
        </p:nvPicPr>
        <p:blipFill>
          <a:blip r:embed="rId12"/>
          <a:stretch/>
        </p:blipFill>
        <p:spPr>
          <a:xfrm>
            <a:off x="6451419" y="2330103"/>
            <a:ext cx="4913643" cy="2578298"/>
          </a:xfrm>
          <a:prstGeom prst="rect">
            <a:avLst/>
          </a:prstGeom>
          <a:ln w="9360">
            <a:solidFill>
              <a:schemeClr val="tx1"/>
            </a:solidFill>
            <a:round/>
          </a:ln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487" y="2270228"/>
            <a:ext cx="5312741" cy="27490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2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 smtClean="0"/>
              <a:t>Deformation in light </a:t>
            </a:r>
            <a:r>
              <a:rPr lang="en-GB" dirty="0"/>
              <a:t>rare-earth nuclei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" y="1447800"/>
            <a:ext cx="3057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The Z=60, N≤70 </a:t>
            </a:r>
            <a:r>
              <a:rPr lang="en-GB" sz="2000" dirty="0" smtClean="0"/>
              <a:t>region </a:t>
            </a:r>
            <a:r>
              <a:rPr lang="en-GB" sz="2000" dirty="0"/>
              <a:t>approaches the “perfect” rigid </a:t>
            </a:r>
            <a:r>
              <a:rPr lang="en-GB" sz="2000" dirty="0" smtClean="0"/>
              <a:t>rotor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447800"/>
            <a:ext cx="4114800" cy="4702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1447798"/>
            <a:ext cx="4114800" cy="47026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9100" y="3245116"/>
            <a:ext cx="2800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Smooth evolution of E(2</a:t>
            </a:r>
            <a:r>
              <a:rPr lang="en-GB" sz="2000" baseline="-25000" dirty="0" smtClean="0"/>
              <a:t>1</a:t>
            </a:r>
            <a:r>
              <a:rPr lang="en-GB" sz="2000" baseline="30000" dirty="0" smtClean="0"/>
              <a:t>+</a:t>
            </a:r>
            <a:r>
              <a:rPr lang="en-GB" sz="2000" dirty="0" smtClean="0"/>
              <a:t>) and R</a:t>
            </a:r>
            <a:r>
              <a:rPr lang="en-GB" sz="2000" baseline="-25000" dirty="0" smtClean="0"/>
              <a:t>42</a:t>
            </a:r>
            <a:r>
              <a:rPr lang="en-GB" sz="2000" dirty="0" smtClean="0"/>
              <a:t> values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19100" y="4937916"/>
            <a:ext cx="2724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 B(E2) values hint at something more…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2" y="1204460"/>
            <a:ext cx="5616515" cy="499245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927759" y="1979803"/>
            <a:ext cx="3892491" cy="5704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850548" y="2550253"/>
            <a:ext cx="2969702" cy="10234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29388" y="2550253"/>
            <a:ext cx="2390862" cy="255864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20250" y="2315694"/>
            <a:ext cx="4715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Unexpected kinks in B(E2) values </a:t>
            </a:r>
            <a:r>
              <a:rPr lang="en-GB" dirty="0"/>
              <a:t>at N=68 (Ce), 72 (</a:t>
            </a:r>
            <a:r>
              <a:rPr lang="en-GB" dirty="0" err="1"/>
              <a:t>Nd</a:t>
            </a:r>
            <a:r>
              <a:rPr lang="en-GB" dirty="0"/>
              <a:t>) and 74 (Sm)</a:t>
            </a:r>
          </a:p>
          <a:p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6820250" y="4012771"/>
            <a:ext cx="30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Evidence for some shell effect?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 smtClean="0"/>
              <a:t>Deformation in light </a:t>
            </a:r>
            <a:r>
              <a:rPr lang="en-GB" dirty="0"/>
              <a:t>rare-earth nuclei</a:t>
            </a:r>
          </a:p>
        </p:txBody>
      </p:sp>
    </p:spTree>
    <p:extLst>
      <p:ext uri="{BB962C8B-B14F-4D97-AF65-F5344CB8AC3E}">
        <p14:creationId xmlns:p14="http://schemas.microsoft.com/office/powerpoint/2010/main" val="26789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Straight Connector 120"/>
          <p:cNvCxnSpPr/>
          <p:nvPr/>
        </p:nvCxnSpPr>
        <p:spPr>
          <a:xfrm>
            <a:off x="7270095" y="5677166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270095" y="5902271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7270095" y="6110598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303719" y="2823949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6303719" y="3049054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303719" y="3257381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 smtClean="0"/>
              <a:t>Quasi-SU3 coupling of neutron orbitals across N=82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88360" y="1412409"/>
            <a:ext cx="44800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/>
              <a:t>Enhancement </a:t>
            </a:r>
            <a:r>
              <a:rPr lang="en-GB" sz="2000" dirty="0"/>
              <a:t>attributed to quasi-SU(3) coupling of 0h11/2 and 1f7/2 </a:t>
            </a:r>
            <a:r>
              <a:rPr lang="en-GB" sz="2000" dirty="0" smtClean="0"/>
              <a:t>neutron orbitals </a:t>
            </a:r>
            <a:r>
              <a:rPr lang="en-GB" sz="2000" dirty="0"/>
              <a:t>across N=82 shell gap. A strong quadrupole component in the nucleon-nucleon coupling between the </a:t>
            </a:r>
            <a:r>
              <a:rPr lang="el-GR" sz="2000" dirty="0"/>
              <a:t>Δ</a:t>
            </a:r>
            <a:r>
              <a:rPr lang="en-GB" sz="2000" dirty="0"/>
              <a:t>J=2 orbitals.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489" y="5864016"/>
            <a:ext cx="381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K. Kaneko et al., Phys. Rev. C, </a:t>
            </a:r>
            <a:r>
              <a:rPr lang="en-GB" sz="1400" b="1" dirty="0"/>
              <a:t>103</a:t>
            </a:r>
            <a:r>
              <a:rPr lang="en-GB" sz="1400" dirty="0"/>
              <a:t>, L021301 (2021)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303719" y="2384110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20855" y="179574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82</a:t>
            </a:r>
          </a:p>
        </p:txBody>
      </p:sp>
      <p:sp>
        <p:nvSpPr>
          <p:cNvPr id="17" name="Oval 16"/>
          <p:cNvSpPr/>
          <p:nvPr/>
        </p:nvSpPr>
        <p:spPr>
          <a:xfrm>
            <a:off x="7498713" y="1770885"/>
            <a:ext cx="442183" cy="4421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9052149" y="149074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  <a:r>
              <a:rPr lang="en-GB" dirty="0" smtClean="0"/>
              <a:t>h9/2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9074151" y="220321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  <a:r>
              <a:rPr lang="en-GB" dirty="0" smtClean="0"/>
              <a:t>h11/2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427676" y="3789563"/>
                <a:ext cx="2694519" cy="309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𝑸𝑸</m:t>
                          </m:r>
                        </m:sub>
                      </m:sSub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𝑀𝑈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76" y="3789563"/>
                <a:ext cx="2694519" cy="309315"/>
              </a:xfrm>
              <a:prstGeom prst="rect">
                <a:avLst/>
              </a:prstGeom>
              <a:blipFill>
                <a:blip r:embed="rId2"/>
                <a:stretch>
                  <a:fillRect l="-1584" r="-679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67230" y="4666333"/>
                <a:ext cx="5015412" cy="6933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𝑄𝑄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h𝑓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nary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30" y="4666333"/>
                <a:ext cx="5015412" cy="6933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6303719" y="2615622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29300" y="241973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2s1/2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9074151" y="263156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d3/2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5529300" y="285284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1d</a:t>
            </a:r>
            <a:r>
              <a:rPr lang="en-GB" dirty="0"/>
              <a:t>5</a:t>
            </a:r>
            <a:r>
              <a:rPr lang="en-GB" dirty="0" smtClean="0"/>
              <a:t>/2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9074151" y="303745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0g7/2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7517182" y="34067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</a:t>
            </a:r>
            <a:endParaRPr lang="en-GB" dirty="0"/>
          </a:p>
        </p:txBody>
      </p:sp>
      <p:sp>
        <p:nvSpPr>
          <p:cNvPr id="35" name="Oval 34"/>
          <p:cNvSpPr/>
          <p:nvPr/>
        </p:nvSpPr>
        <p:spPr>
          <a:xfrm>
            <a:off x="7495040" y="3381929"/>
            <a:ext cx="442183" cy="4421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/>
          <p:cNvSpPr/>
          <p:nvPr/>
        </p:nvSpPr>
        <p:spPr>
          <a:xfrm>
            <a:off x="6390577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6745995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7101413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7456831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7812249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8167667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8523085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8878504" y="317307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6609652" y="2964746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7020242" y="2964746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7430832" y="2964746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7841422" y="2964746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8252012" y="2964746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8662604" y="2964746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6849362" y="2739641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7376519" y="2739641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7903676" y="2739641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8430834" y="2739641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7229732" y="2531314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8046335" y="2531314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6396927" y="2297597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6621659" y="2297597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6846391" y="2297597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7071123" y="2297597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7295855" y="2297597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7520587" y="2297597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7745319" y="2297597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7970051" y="2297597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8194783" y="2297597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/>
          <p:cNvSpPr/>
          <p:nvPr/>
        </p:nvSpPr>
        <p:spPr>
          <a:xfrm>
            <a:off x="8419515" y="2297597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/>
          <p:cNvSpPr/>
          <p:nvPr/>
        </p:nvSpPr>
        <p:spPr>
          <a:xfrm>
            <a:off x="8644247" y="2297597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/>
          <p:cNvSpPr/>
          <p:nvPr/>
        </p:nvSpPr>
        <p:spPr>
          <a:xfrm>
            <a:off x="8868979" y="2297597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Straight Connector 70"/>
          <p:cNvCxnSpPr/>
          <p:nvPr/>
        </p:nvCxnSpPr>
        <p:spPr>
          <a:xfrm>
            <a:off x="6290503" y="1648965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290503" y="1414549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5590569" y="1200525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1f</a:t>
            </a:r>
            <a:r>
              <a:rPr lang="en-GB" dirty="0"/>
              <a:t>7</a:t>
            </a:r>
            <a:r>
              <a:rPr lang="en-GB" dirty="0" smtClean="0"/>
              <a:t>/2</a:t>
            </a:r>
            <a:endParaRPr lang="en-GB" dirty="0"/>
          </a:p>
        </p:txBody>
      </p:sp>
      <p:cxnSp>
        <p:nvCxnSpPr>
          <p:cNvPr id="75" name="Straight Connector 74"/>
          <p:cNvCxnSpPr/>
          <p:nvPr/>
        </p:nvCxnSpPr>
        <p:spPr>
          <a:xfrm>
            <a:off x="7270095" y="5237327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8487231" y="464896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82</a:t>
            </a:r>
          </a:p>
        </p:txBody>
      </p:sp>
      <p:sp>
        <p:nvSpPr>
          <p:cNvPr id="77" name="Oval 76"/>
          <p:cNvSpPr/>
          <p:nvPr/>
        </p:nvSpPr>
        <p:spPr>
          <a:xfrm>
            <a:off x="8465089" y="4624102"/>
            <a:ext cx="442183" cy="4421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10018525" y="4343966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  <a:r>
              <a:rPr lang="en-GB" dirty="0" smtClean="0"/>
              <a:t>h9/2</a:t>
            </a:r>
            <a:endParaRPr lang="en-GB" dirty="0"/>
          </a:p>
        </p:txBody>
      </p:sp>
      <p:sp>
        <p:nvSpPr>
          <p:cNvPr id="79" name="TextBox 78"/>
          <p:cNvSpPr txBox="1"/>
          <p:nvPr/>
        </p:nvSpPr>
        <p:spPr>
          <a:xfrm>
            <a:off x="10040527" y="505642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0</a:t>
            </a:r>
            <a:r>
              <a:rPr lang="en-GB" dirty="0" smtClean="0"/>
              <a:t>h11/2</a:t>
            </a:r>
            <a:endParaRPr lang="en-GB" dirty="0"/>
          </a:p>
        </p:txBody>
      </p:sp>
      <p:sp>
        <p:nvSpPr>
          <p:cNvPr id="80" name="Freeform 79"/>
          <p:cNvSpPr/>
          <p:nvPr/>
        </p:nvSpPr>
        <p:spPr>
          <a:xfrm>
            <a:off x="9074943" y="4315927"/>
            <a:ext cx="150292" cy="757143"/>
          </a:xfrm>
          <a:custGeom>
            <a:avLst/>
            <a:gdLst>
              <a:gd name="connsiteX0" fmla="*/ 0 w 63500"/>
              <a:gd name="connsiteY0" fmla="*/ 558800 h 558800"/>
              <a:gd name="connsiteX1" fmla="*/ 63500 w 63500"/>
              <a:gd name="connsiteY1" fmla="*/ 304800 h 558800"/>
              <a:gd name="connsiteX2" fmla="*/ 0 w 63500"/>
              <a:gd name="connsiteY2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00" h="558800">
                <a:moveTo>
                  <a:pt x="0" y="558800"/>
                </a:moveTo>
                <a:cubicBezTo>
                  <a:pt x="31750" y="478366"/>
                  <a:pt x="63500" y="397933"/>
                  <a:pt x="63500" y="304800"/>
                </a:cubicBezTo>
                <a:cubicBezTo>
                  <a:pt x="63500" y="211667"/>
                  <a:pt x="31750" y="105833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/>
          <p:cNvSpPr txBox="1"/>
          <p:nvPr/>
        </p:nvSpPr>
        <p:spPr>
          <a:xfrm>
            <a:off x="9234435" y="4534332"/>
            <a:ext cx="52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GB" baseline="-25000" dirty="0"/>
              <a:t>QQ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7270095" y="5468839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557047" y="529539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2s1/2</a:t>
            </a:r>
            <a:endParaRPr lang="en-GB" dirty="0"/>
          </a:p>
        </p:txBody>
      </p:sp>
      <p:sp>
        <p:nvSpPr>
          <p:cNvPr id="84" name="TextBox 83"/>
          <p:cNvSpPr txBox="1"/>
          <p:nvPr/>
        </p:nvSpPr>
        <p:spPr>
          <a:xfrm>
            <a:off x="10040527" y="548477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</a:t>
            </a:r>
            <a:r>
              <a:rPr lang="en-GB" dirty="0" smtClean="0"/>
              <a:t>d3/2</a:t>
            </a:r>
            <a:endParaRPr lang="en-GB" dirty="0"/>
          </a:p>
        </p:txBody>
      </p:sp>
      <p:sp>
        <p:nvSpPr>
          <p:cNvPr id="85" name="TextBox 84"/>
          <p:cNvSpPr txBox="1"/>
          <p:nvPr/>
        </p:nvSpPr>
        <p:spPr>
          <a:xfrm>
            <a:off x="6548535" y="5706009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1d</a:t>
            </a:r>
            <a:r>
              <a:rPr lang="en-GB" dirty="0"/>
              <a:t>5</a:t>
            </a:r>
            <a:r>
              <a:rPr lang="en-GB" dirty="0" smtClean="0"/>
              <a:t>/2</a:t>
            </a:r>
            <a:endParaRPr lang="en-GB" dirty="0"/>
          </a:p>
        </p:txBody>
      </p:sp>
      <p:sp>
        <p:nvSpPr>
          <p:cNvPr id="86" name="TextBox 85"/>
          <p:cNvSpPr txBox="1"/>
          <p:nvPr/>
        </p:nvSpPr>
        <p:spPr>
          <a:xfrm>
            <a:off x="10040527" y="5890675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0g7/2</a:t>
            </a:r>
            <a:endParaRPr lang="en-GB" dirty="0"/>
          </a:p>
        </p:txBody>
      </p:sp>
      <p:sp>
        <p:nvSpPr>
          <p:cNvPr id="87" name="TextBox 86"/>
          <p:cNvSpPr txBox="1"/>
          <p:nvPr/>
        </p:nvSpPr>
        <p:spPr>
          <a:xfrm>
            <a:off x="8483558" y="626000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50</a:t>
            </a:r>
            <a:endParaRPr lang="en-GB" dirty="0"/>
          </a:p>
        </p:txBody>
      </p:sp>
      <p:sp>
        <p:nvSpPr>
          <p:cNvPr id="88" name="Oval 87"/>
          <p:cNvSpPr/>
          <p:nvPr/>
        </p:nvSpPr>
        <p:spPr>
          <a:xfrm>
            <a:off x="8461416" y="6235146"/>
            <a:ext cx="442183" cy="4421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7356953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7712371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>
            <a:off x="8067789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>
            <a:off x="8423207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>
            <a:off x="8778625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>
            <a:off x="9134043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9489461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>
            <a:off x="9844880" y="6026290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>
            <a:off x="7576028" y="581796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>
            <a:off x="7986618" y="581796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8397208" y="581796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>
            <a:off x="8807798" y="581796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>
            <a:off x="9218388" y="581796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>
            <a:off x="9628980" y="5817963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>
            <a:off x="7815738" y="5592858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8342895" y="5592858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>
            <a:off x="8870052" y="5592858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/>
          <p:cNvSpPr/>
          <p:nvPr/>
        </p:nvSpPr>
        <p:spPr>
          <a:xfrm>
            <a:off x="9397210" y="5592858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8196108" y="5384531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>
            <a:off x="9012711" y="5384531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>
            <a:off x="7363303" y="5150814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>
            <a:off x="7588035" y="5150814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>
            <a:off x="7812767" y="5150814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>
            <a:off x="8037499" y="5150814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>
            <a:off x="8262231" y="5150814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>
            <a:off x="8486963" y="5150814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>
            <a:off x="8711695" y="5150814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/>
          <p:cNvSpPr/>
          <p:nvPr/>
        </p:nvSpPr>
        <p:spPr>
          <a:xfrm>
            <a:off x="8936427" y="5150814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/>
          <p:cNvSpPr/>
          <p:nvPr/>
        </p:nvSpPr>
        <p:spPr>
          <a:xfrm>
            <a:off x="9161159" y="5150814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/>
          <p:cNvSpPr/>
          <p:nvPr/>
        </p:nvSpPr>
        <p:spPr>
          <a:xfrm>
            <a:off x="9385891" y="5150814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/>
          <p:cNvSpPr/>
          <p:nvPr/>
        </p:nvSpPr>
        <p:spPr>
          <a:xfrm>
            <a:off x="9610623" y="5150814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Oval 119"/>
          <p:cNvSpPr/>
          <p:nvPr/>
        </p:nvSpPr>
        <p:spPr>
          <a:xfrm>
            <a:off x="9835355" y="5150814"/>
            <a:ext cx="168682" cy="1686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7256879" y="4502182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7256879" y="4267766"/>
            <a:ext cx="27975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6551655" y="408291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1f</a:t>
            </a:r>
            <a:r>
              <a:rPr lang="en-GB" dirty="0"/>
              <a:t>7</a:t>
            </a:r>
            <a:r>
              <a:rPr lang="en-GB" dirty="0" smtClean="0"/>
              <a:t>/2</a:t>
            </a:r>
            <a:endParaRPr lang="en-GB" dirty="0"/>
          </a:p>
        </p:txBody>
      </p:sp>
      <p:sp>
        <p:nvSpPr>
          <p:cNvPr id="127" name="Oval 126"/>
          <p:cNvSpPr/>
          <p:nvPr/>
        </p:nvSpPr>
        <p:spPr>
          <a:xfrm>
            <a:off x="8849901" y="4183271"/>
            <a:ext cx="168682" cy="168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9" name="Straight Connector 128"/>
          <p:cNvCxnSpPr/>
          <p:nvPr/>
        </p:nvCxnSpPr>
        <p:spPr>
          <a:xfrm flipV="1">
            <a:off x="5484731" y="3785692"/>
            <a:ext cx="1124921" cy="34205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6621659" y="3785692"/>
            <a:ext cx="1190590" cy="2863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V="1">
            <a:off x="7812249" y="3324689"/>
            <a:ext cx="2528091" cy="74837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4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2" y="1204460"/>
            <a:ext cx="5616515" cy="499245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571751" y="1524000"/>
            <a:ext cx="4448524" cy="381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648076" y="1524000"/>
            <a:ext cx="3372199" cy="19335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581400" y="1533525"/>
            <a:ext cx="3438875" cy="31908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30150" y="1350083"/>
            <a:ext cx="48002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Increase in B(E2) values replicated by including 1f7/2 neutron orbital in projected shell model calculations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33" y="2353129"/>
            <a:ext cx="4069433" cy="3617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3555" y="2769692"/>
            <a:ext cx="18242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Inclusion of f7/2 leads to </a:t>
            </a:r>
            <a:r>
              <a:rPr lang="en-GB" dirty="0" err="1" smtClean="0"/>
              <a:t>prolate</a:t>
            </a:r>
            <a:r>
              <a:rPr lang="en-GB" dirty="0" smtClean="0"/>
              <a:t> deformation in </a:t>
            </a:r>
            <a:r>
              <a:rPr lang="en-GB" dirty="0" err="1" smtClean="0"/>
              <a:t>Nd</a:t>
            </a:r>
            <a:r>
              <a:rPr lang="en-GB" dirty="0" smtClean="0"/>
              <a:t> isotopes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273555" y="4355968"/>
            <a:ext cx="182423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Increase in occupancy of h11/2+f7/2 correlates to increase in B(E2)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29055" y="2393801"/>
            <a:ext cx="4555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Nd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 smtClean="0"/>
              <a:t>Quasi-SU3 coupling of neutron orbitals across N=82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5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2" y="1204460"/>
            <a:ext cx="5616515" cy="499245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571751" y="1524000"/>
            <a:ext cx="4448524" cy="381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648076" y="1524000"/>
            <a:ext cx="3372199" cy="19335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581400" y="1533525"/>
            <a:ext cx="3438875" cy="319087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30150" y="1350083"/>
            <a:ext cx="480025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Increase in B(E2) values replicated by including 1f7/2 neutron orbital in projected shell model calculations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33" y="2353129"/>
            <a:ext cx="4069433" cy="3617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73555" y="2769692"/>
            <a:ext cx="18242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Inclusion of f7/2 leads to </a:t>
            </a:r>
            <a:r>
              <a:rPr lang="en-GB" dirty="0" err="1" smtClean="0"/>
              <a:t>prolate</a:t>
            </a:r>
            <a:r>
              <a:rPr lang="en-GB" dirty="0" smtClean="0"/>
              <a:t> deformation in </a:t>
            </a:r>
            <a:r>
              <a:rPr lang="en-GB" dirty="0" err="1" smtClean="0"/>
              <a:t>Nd</a:t>
            </a:r>
            <a:r>
              <a:rPr lang="en-GB" dirty="0" smtClean="0"/>
              <a:t> isotopes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273555" y="4355968"/>
            <a:ext cx="1824239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Increase in occupancy of h11/2+f7/2 correlates to increase in B(E2)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129055" y="2393801"/>
            <a:ext cx="4555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Nd</a:t>
            </a:r>
            <a:endParaRPr lang="en-GB" dirty="0"/>
          </a:p>
        </p:txBody>
      </p:sp>
      <p:sp>
        <p:nvSpPr>
          <p:cNvPr id="2" name="Oval 1"/>
          <p:cNvSpPr/>
          <p:nvPr/>
        </p:nvSpPr>
        <p:spPr>
          <a:xfrm>
            <a:off x="2324101" y="3119437"/>
            <a:ext cx="323850" cy="685800"/>
          </a:xfrm>
          <a:prstGeom prst="ellipse">
            <a:avLst/>
          </a:prstGeom>
          <a:solidFill>
            <a:srgbClr val="D55BD5">
              <a:alpha val="40784"/>
            </a:srgbClr>
          </a:solidFill>
          <a:ln>
            <a:solidFill>
              <a:srgbClr val="D55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838451" y="4355968"/>
            <a:ext cx="323850" cy="685800"/>
          </a:xfrm>
          <a:prstGeom prst="ellipse">
            <a:avLst/>
          </a:prstGeom>
          <a:solidFill>
            <a:srgbClr val="D55BD5">
              <a:alpha val="40784"/>
            </a:srgbClr>
          </a:solidFill>
          <a:ln>
            <a:solidFill>
              <a:srgbClr val="D55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324101" y="3187012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?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846234" y="4355968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?</a:t>
            </a:r>
            <a:endParaRPr lang="en-GB" sz="2400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 smtClean="0"/>
              <a:t>Quasi-SU3 coupling of neutron orbitals across N=82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56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22" y="3875004"/>
            <a:ext cx="5702401" cy="2592000"/>
          </a:xfrm>
          <a:prstGeom prst="rect">
            <a:avLst/>
          </a:prstGeom>
          <a:ln>
            <a:noFill/>
          </a:ln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Experiment - CPM measurements on light rare-earth nuclei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655" y="1419225"/>
            <a:ext cx="482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/>
              <a:t>78</a:t>
            </a:r>
            <a:r>
              <a:rPr lang="en-GB" dirty="0"/>
              <a:t>Kr(</a:t>
            </a:r>
            <a:r>
              <a:rPr lang="en-GB" baseline="30000" dirty="0"/>
              <a:t>54</a:t>
            </a:r>
            <a:r>
              <a:rPr lang="en-GB" dirty="0"/>
              <a:t>Fe,2n2p)</a:t>
            </a:r>
            <a:r>
              <a:rPr lang="en-GB" baseline="30000" dirty="0"/>
              <a:t>128</a:t>
            </a:r>
            <a:r>
              <a:rPr lang="en-GB" dirty="0"/>
              <a:t>Nd @ 350 MeV</a:t>
            </a:r>
          </a:p>
          <a:p>
            <a:r>
              <a:rPr lang="en-GB" baseline="30000" dirty="0"/>
              <a:t>78</a:t>
            </a:r>
            <a:r>
              <a:rPr lang="en-GB" dirty="0"/>
              <a:t>Kr(</a:t>
            </a:r>
            <a:r>
              <a:rPr lang="en-GB" baseline="30000" dirty="0"/>
              <a:t>58</a:t>
            </a:r>
            <a:r>
              <a:rPr lang="en-GB" dirty="0"/>
              <a:t>Ni,2n2p)</a:t>
            </a:r>
            <a:r>
              <a:rPr lang="en-GB" baseline="30000" dirty="0"/>
              <a:t>132</a:t>
            </a:r>
            <a:r>
              <a:rPr lang="en-GB" dirty="0"/>
              <a:t>Sm @ 350 MeV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655" y="2255086"/>
            <a:ext cx="315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Jurogam3+APPA+JYTube+MARA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5" y="2813948"/>
            <a:ext cx="1901209" cy="2967038"/>
          </a:xfrm>
          <a:prstGeom prst="rect">
            <a:avLst/>
          </a:prstGeom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831" y="2813948"/>
            <a:ext cx="2088530" cy="2966400"/>
          </a:xfrm>
          <a:prstGeom prst="rect">
            <a:avLst/>
          </a:prstGeom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22" y="1281924"/>
            <a:ext cx="5704778" cy="2593080"/>
          </a:xfrm>
          <a:prstGeom prst="rect">
            <a:avLst/>
          </a:prstGeom>
          <a:ln>
            <a:noFill/>
          </a:ln>
          <a:effectLst>
            <a:outerShdw blurRad="50800" dist="50800" dir="3000000" algn="ctr" rotWithShape="0">
              <a:schemeClr val="bg1"/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447934" y="141922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C00000"/>
                </a:solidFill>
              </a:rPr>
              <a:t>128</a:t>
            </a:r>
            <a:r>
              <a:rPr lang="en-GB" dirty="0">
                <a:solidFill>
                  <a:srgbClr val="C00000"/>
                </a:solidFill>
              </a:rPr>
              <a:t>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5642" y="392781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C00000"/>
                </a:solidFill>
              </a:rPr>
              <a:t>132</a:t>
            </a:r>
            <a:r>
              <a:rPr lang="en-GB" dirty="0">
                <a:solidFill>
                  <a:srgbClr val="C00000"/>
                </a:solidFill>
              </a:rPr>
              <a:t>Sm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21870" y="2734454"/>
            <a:ext cx="2131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Gate 4</a:t>
            </a:r>
            <a:r>
              <a:rPr lang="en-GB" sz="1400" baseline="30000" dirty="0">
                <a:solidFill>
                  <a:srgbClr val="C00000"/>
                </a:solidFill>
              </a:rPr>
              <a:t>+</a:t>
            </a:r>
            <a:r>
              <a:rPr lang="en-GB" sz="1400" dirty="0">
                <a:solidFill>
                  <a:srgbClr val="C00000"/>
                </a:solidFill>
              </a:rPr>
              <a:t>→2</a:t>
            </a:r>
            <a:r>
              <a:rPr lang="en-GB" sz="1400" baseline="30000" dirty="0">
                <a:solidFill>
                  <a:srgbClr val="C00000"/>
                </a:solidFill>
              </a:rPr>
              <a:t>+</a:t>
            </a:r>
            <a:r>
              <a:rPr lang="en-GB" sz="1400" dirty="0">
                <a:solidFill>
                  <a:srgbClr val="C00000"/>
                </a:solidFill>
              </a:rPr>
              <a:t>, 6</a:t>
            </a:r>
            <a:r>
              <a:rPr lang="en-GB" sz="1400" baseline="30000" dirty="0">
                <a:solidFill>
                  <a:srgbClr val="C00000"/>
                </a:solidFill>
              </a:rPr>
              <a:t>+</a:t>
            </a:r>
            <a:r>
              <a:rPr lang="en-GB" sz="1400" dirty="0">
                <a:solidFill>
                  <a:srgbClr val="C00000"/>
                </a:solidFill>
              </a:rPr>
              <a:t>→4</a:t>
            </a:r>
            <a:r>
              <a:rPr lang="en-GB" sz="1400" baseline="30000" dirty="0">
                <a:solidFill>
                  <a:srgbClr val="C00000"/>
                </a:solidFill>
              </a:rPr>
              <a:t>+</a:t>
            </a:r>
            <a:r>
              <a:rPr lang="en-GB" sz="1400" dirty="0">
                <a:solidFill>
                  <a:srgbClr val="C00000"/>
                </a:solidFill>
              </a:rPr>
              <a:t>, 8</a:t>
            </a:r>
            <a:r>
              <a:rPr lang="en-GB" sz="1400" baseline="30000" dirty="0">
                <a:solidFill>
                  <a:srgbClr val="C00000"/>
                </a:solidFill>
              </a:rPr>
              <a:t>+</a:t>
            </a:r>
            <a:r>
              <a:rPr lang="en-GB" sz="1400" dirty="0">
                <a:solidFill>
                  <a:srgbClr val="C00000"/>
                </a:solidFill>
              </a:rPr>
              <a:t>→6</a:t>
            </a:r>
            <a:r>
              <a:rPr lang="en-GB" sz="1400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39535" y="5327534"/>
            <a:ext cx="976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Gate 4</a:t>
            </a:r>
            <a:r>
              <a:rPr lang="en-GB" sz="1400" baseline="30000" dirty="0">
                <a:solidFill>
                  <a:srgbClr val="C00000"/>
                </a:solidFill>
              </a:rPr>
              <a:t>+</a:t>
            </a:r>
            <a:r>
              <a:rPr lang="en-GB" sz="1400" dirty="0">
                <a:solidFill>
                  <a:srgbClr val="C00000"/>
                </a:solidFill>
              </a:rPr>
              <a:t>→2</a:t>
            </a:r>
            <a:endParaRPr lang="en-GB" sz="1400" baseline="30000" dirty="0">
              <a:solidFill>
                <a:srgbClr val="C00000"/>
              </a:solidFill>
            </a:endParaRPr>
          </a:p>
        </p:txBody>
      </p:sp>
      <p:pic>
        <p:nvPicPr>
          <p:cNvPr id="17" name="Picture 16" descr="JYU - Learning from the Extremes">
            <a:extLst>
              <a:ext uri="{FF2B5EF4-FFF2-40B4-BE49-F238E27FC236}">
                <a16:creationId xmlns:a16="http://schemas.microsoft.com/office/drawing/2014/main" id="{F07D04FD-9F15-0FEA-5172-94328C996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680" y="1390904"/>
            <a:ext cx="1463039" cy="642112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6F693C1-8287-47D5-D32E-C89893EA5A96}"/>
              </a:ext>
            </a:extLst>
          </p:cNvPr>
          <p:cNvSpPr/>
          <p:nvPr/>
        </p:nvSpPr>
        <p:spPr>
          <a:xfrm rot="10800000">
            <a:off x="8768218" y="1816274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E1930FE-5650-04F9-CEB1-ED946F158774}"/>
              </a:ext>
            </a:extLst>
          </p:cNvPr>
          <p:cNvSpPr/>
          <p:nvPr/>
        </p:nvSpPr>
        <p:spPr>
          <a:xfrm rot="10800000">
            <a:off x="9665916" y="2035479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B3B2DD7-989B-D9DF-6344-5827F5F288DD}"/>
              </a:ext>
            </a:extLst>
          </p:cNvPr>
          <p:cNvSpPr/>
          <p:nvPr/>
        </p:nvSpPr>
        <p:spPr>
          <a:xfrm rot="10800000">
            <a:off x="7599122" y="1419616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201F3CC-3745-5080-545F-F4551FFBB249}"/>
              </a:ext>
            </a:extLst>
          </p:cNvPr>
          <p:cNvSpPr/>
          <p:nvPr/>
        </p:nvSpPr>
        <p:spPr>
          <a:xfrm rot="10800000">
            <a:off x="10423290" y="1487939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6193C8-BA56-5CEA-7F07-142D775843D5}"/>
              </a:ext>
            </a:extLst>
          </p:cNvPr>
          <p:cNvSpPr txBox="1"/>
          <p:nvPr/>
        </p:nvSpPr>
        <p:spPr>
          <a:xfrm>
            <a:off x="10529452" y="1394113"/>
            <a:ext cx="10390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- </a:t>
            </a:r>
            <a:r>
              <a:rPr lang="en-GB" baseline="30000" dirty="0">
                <a:ea typeface="Calibri"/>
                <a:cs typeface="Calibri"/>
              </a:rPr>
              <a:t>128</a:t>
            </a:r>
            <a:r>
              <a:rPr lang="en-GB" dirty="0">
                <a:ea typeface="Calibri"/>
                <a:cs typeface="Calibri"/>
              </a:rPr>
              <a:t>Ce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8B3B2DD7-989B-D9DF-6344-5827F5F288DD}"/>
              </a:ext>
            </a:extLst>
          </p:cNvPr>
          <p:cNvSpPr/>
          <p:nvPr/>
        </p:nvSpPr>
        <p:spPr>
          <a:xfrm rot="10800000">
            <a:off x="7687146" y="3987665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B3B2DD7-989B-D9DF-6344-5827F5F288DD}"/>
              </a:ext>
            </a:extLst>
          </p:cNvPr>
          <p:cNvSpPr/>
          <p:nvPr/>
        </p:nvSpPr>
        <p:spPr>
          <a:xfrm rot="10800000">
            <a:off x="8787072" y="4407149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8B3B2DD7-989B-D9DF-6344-5827F5F288DD}"/>
              </a:ext>
            </a:extLst>
          </p:cNvPr>
          <p:cNvSpPr/>
          <p:nvPr/>
        </p:nvSpPr>
        <p:spPr>
          <a:xfrm rot="10800000">
            <a:off x="9528195" y="4542847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201F3CC-3745-5080-545F-F4551FFBB249}"/>
              </a:ext>
            </a:extLst>
          </p:cNvPr>
          <p:cNvSpPr/>
          <p:nvPr/>
        </p:nvSpPr>
        <p:spPr>
          <a:xfrm rot="10800000">
            <a:off x="10423290" y="4050236"/>
            <a:ext cx="156575" cy="13569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6193C8-BA56-5CEA-7F07-142D775843D5}"/>
              </a:ext>
            </a:extLst>
          </p:cNvPr>
          <p:cNvSpPr txBox="1"/>
          <p:nvPr/>
        </p:nvSpPr>
        <p:spPr>
          <a:xfrm>
            <a:off x="10529452" y="3956410"/>
            <a:ext cx="10390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- </a:t>
            </a:r>
            <a:r>
              <a:rPr lang="en-GB" baseline="30000" dirty="0" smtClean="0">
                <a:ea typeface="Calibri"/>
                <a:cs typeface="Calibri"/>
              </a:rPr>
              <a:t>132</a:t>
            </a:r>
            <a:r>
              <a:rPr lang="en-GB" dirty="0" smtClean="0">
                <a:ea typeface="Calibri"/>
                <a:cs typeface="Calibri"/>
              </a:rPr>
              <a:t>Nd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47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9235064" cy="550577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Results - CPM measurements on light rare-earth nuclei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239" y="1149429"/>
            <a:ext cx="318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baseline="30000" dirty="0"/>
              <a:t>128</a:t>
            </a:r>
            <a:r>
              <a:rPr lang="en-GB" u="sng" dirty="0"/>
              <a:t>Nd charge state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22A71B-E3DD-DEB3-E5F4-7E439339F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873" y="2176104"/>
            <a:ext cx="3716868" cy="41768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198E814-309F-D635-7A89-3CB7FDB47D68}"/>
              </a:ext>
            </a:extLst>
          </p:cNvPr>
          <p:cNvSpPr txBox="1"/>
          <p:nvPr/>
        </p:nvSpPr>
        <p:spPr>
          <a:xfrm>
            <a:off x="4580659" y="1151658"/>
            <a:ext cx="320213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Literature:</a:t>
            </a:r>
            <a:endParaRPr lang="en-GB" dirty="0" err="1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T</a:t>
            </a:r>
            <a:r>
              <a:rPr lang="en-GB" baseline="-25000" dirty="0">
                <a:ea typeface="Calibri"/>
                <a:cs typeface="Calibri"/>
              </a:rPr>
              <a:t>1/2</a:t>
            </a:r>
            <a:r>
              <a:rPr lang="en-GB" dirty="0">
                <a:ea typeface="Calibri"/>
                <a:cs typeface="Calibri"/>
              </a:rPr>
              <a:t>(2+-&gt;0+) = 300(30) </a:t>
            </a:r>
            <a:r>
              <a:rPr lang="en-GB" err="1">
                <a:ea typeface="Calibri"/>
                <a:cs typeface="Calibri"/>
              </a:rPr>
              <a:t>ps</a:t>
            </a:r>
            <a:endParaRPr lang="en-GB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T</a:t>
            </a:r>
            <a:r>
              <a:rPr lang="en-GB" baseline="-25000" dirty="0">
                <a:ea typeface="Calibri"/>
                <a:cs typeface="Calibri"/>
              </a:rPr>
              <a:t>1/2</a:t>
            </a:r>
            <a:r>
              <a:rPr lang="en-GB" dirty="0">
                <a:ea typeface="Calibri"/>
                <a:cs typeface="Calibri"/>
              </a:rPr>
              <a:t>(4+-&gt;2+) = 8(+18)(-14) </a:t>
            </a:r>
            <a:r>
              <a:rPr lang="en-GB" err="1">
                <a:ea typeface="Calibri"/>
                <a:cs typeface="Calibri"/>
              </a:rPr>
              <a:t>ps</a:t>
            </a:r>
            <a:endParaRPr lang="en-GB">
              <a:ea typeface="Calibri"/>
              <a:cs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1225CE-0243-DB80-024C-9C63C5DF0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028" y="1147704"/>
            <a:ext cx="3763904" cy="418069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88C2DD-6C81-258B-4C47-6D2569F2A07F}"/>
              </a:ext>
            </a:extLst>
          </p:cNvPr>
          <p:cNvSpPr txBox="1"/>
          <p:nvPr/>
        </p:nvSpPr>
        <p:spPr>
          <a:xfrm>
            <a:off x="8607136" y="5325339"/>
            <a:ext cx="32021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ea typeface="Calibri"/>
                <a:cs typeface="Calibri"/>
              </a:rPr>
              <a:t>Literature:</a:t>
            </a:r>
            <a:endParaRPr lang="en-GB" dirty="0" err="1">
              <a:ea typeface="Calibri"/>
              <a:cs typeface="Calibri"/>
            </a:endParaRPr>
          </a:p>
          <a:p>
            <a:r>
              <a:rPr lang="en-GB" dirty="0">
                <a:ea typeface="Calibri"/>
                <a:cs typeface="Calibri"/>
              </a:rPr>
              <a:t>T</a:t>
            </a:r>
            <a:r>
              <a:rPr lang="en-GB" baseline="-25000" dirty="0">
                <a:ea typeface="Calibri"/>
                <a:cs typeface="Calibri"/>
              </a:rPr>
              <a:t>1/2</a:t>
            </a:r>
            <a:r>
              <a:rPr lang="en-GB" dirty="0">
                <a:ea typeface="Calibri"/>
                <a:cs typeface="Calibri"/>
              </a:rPr>
              <a:t>(4+-&gt;2+) = 16(4) 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" y="1627317"/>
            <a:ext cx="3855696" cy="4626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23671" y="2323750"/>
            <a:ext cx="6627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aseline="30000" dirty="0" smtClean="0"/>
              <a:t>128</a:t>
            </a:r>
            <a:r>
              <a:rPr lang="en-GB" dirty="0" smtClean="0"/>
              <a:t>Ce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834438" y="1257985"/>
            <a:ext cx="687068" cy="369332"/>
          </a:xfrm>
          <a:prstGeom prst="rect">
            <a:avLst/>
          </a:prstGeom>
          <a:solidFill>
            <a:schemeClr val="bg1"/>
          </a:solidFill>
          <a:ln w="9525" cap="rnd">
            <a:solidFill>
              <a:schemeClr val="tx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GB" baseline="30000" dirty="0" smtClean="0"/>
              <a:t>128</a:t>
            </a:r>
            <a:r>
              <a:rPr lang="en-GB" dirty="0" smtClean="0"/>
              <a:t>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92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E1BAA-BA1C-05C2-56D1-2699D4E78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244DF6B-F0E5-5543-C38A-7AC922C4A8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306EFF6-4276-C03E-EC30-7607F75B15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B510478-C066-F571-37CB-F9F186EBEC04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BE5A98-46B6-C867-1D3D-155753005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5" y="494452"/>
            <a:ext cx="9630175" cy="550577"/>
          </a:xfrm>
        </p:spPr>
        <p:txBody>
          <a:bodyPr/>
          <a:lstStyle/>
          <a:p>
            <a:r>
              <a:rPr lang="en-GB" dirty="0" smtClean="0">
                <a:latin typeface="Arial"/>
                <a:cs typeface="Arial"/>
              </a:rPr>
              <a:t>B(E2) </a:t>
            </a:r>
            <a:r>
              <a:rPr lang="en-GB" dirty="0">
                <a:latin typeface="Arial"/>
                <a:cs typeface="Arial"/>
              </a:rPr>
              <a:t>preliminary </a:t>
            </a:r>
            <a:r>
              <a:rPr lang="en-GB" dirty="0" smtClean="0">
                <a:latin typeface="Arial"/>
                <a:cs typeface="Arial"/>
              </a:rPr>
              <a:t>result</a:t>
            </a:r>
            <a:endParaRPr lang="en-GB" dirty="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BAD1AB-A374-CB13-0ED5-A7A98383A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931" y="1212643"/>
            <a:ext cx="7464138" cy="49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385887" y="1151803"/>
            <a:ext cx="9420226" cy="4561870"/>
          </a:xfrm>
        </p:spPr>
        <p:txBody>
          <a:bodyPr>
            <a:normAutofit/>
          </a:bodyPr>
          <a:lstStyle/>
          <a:p>
            <a:pPr marL="285840" indent="-28404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101F3B"/>
              </a:buClr>
              <a:buFont typeface="Arial"/>
              <a:buChar char="•"/>
            </a:pP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Lifetime measurements provide a method of accessing the nuclear </a:t>
            </a:r>
            <a:r>
              <a:rPr lang="en-GB" sz="1600" spc="-1" dirty="0" err="1" smtClean="0">
                <a:solidFill>
                  <a:schemeClr val="tx1"/>
                </a:solidFill>
                <a:ea typeface="DejaVu Sans"/>
              </a:rPr>
              <a:t>wavefunction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 – an extremely useful test of nuclear theories</a:t>
            </a:r>
          </a:p>
          <a:p>
            <a:pPr marL="285840" indent="-28404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101F3B"/>
              </a:buClr>
              <a:buFont typeface="Arial"/>
              <a:buChar char="•"/>
            </a:pP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The charge </a:t>
            </a:r>
            <a:r>
              <a:rPr lang="en-GB" sz="1600" spc="-1" dirty="0">
                <a:solidFill>
                  <a:schemeClr val="tx1"/>
                </a:solidFill>
                <a:ea typeface="DejaVu Sans"/>
              </a:rPr>
              <a:t>plunger 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method allows for lifetime measurements </a:t>
            </a:r>
            <a:r>
              <a:rPr lang="en-GB" sz="1600" spc="-1" dirty="0">
                <a:solidFill>
                  <a:schemeClr val="tx1"/>
                </a:solidFill>
                <a:ea typeface="DejaVu Sans"/>
              </a:rPr>
              <a:t>on states which de-excite with large internal conversion 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coefficients</a:t>
            </a:r>
          </a:p>
          <a:p>
            <a:pPr marL="285840" indent="-28404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101F3B"/>
              </a:buClr>
              <a:buFont typeface="Arial"/>
              <a:buChar char="•"/>
            </a:pPr>
            <a:r>
              <a:rPr lang="en-GB" sz="1600" spc="-1" dirty="0" smtClean="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Rare-earth nuclei around A=130 display rigid rotor behaviour, but B(E2) values suggest some shell effects</a:t>
            </a:r>
          </a:p>
          <a:p>
            <a:pPr marL="285840" indent="-28404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101F3B"/>
              </a:buClr>
              <a:buFont typeface="Arial"/>
              <a:buChar char="•"/>
            </a:pP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Quadrupole coupling of h</a:t>
            </a:r>
            <a:r>
              <a:rPr lang="en-GB" sz="1600" spc="-1" baseline="-25000" dirty="0" smtClean="0">
                <a:solidFill>
                  <a:schemeClr val="tx1"/>
                </a:solidFill>
                <a:ea typeface="DejaVu Sans"/>
              </a:rPr>
              <a:t>11/2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 – f</a:t>
            </a:r>
            <a:r>
              <a:rPr lang="en-GB" sz="1600" spc="-1" baseline="-25000" dirty="0" smtClean="0">
                <a:solidFill>
                  <a:schemeClr val="tx1"/>
                </a:solidFill>
                <a:ea typeface="DejaVu Sans"/>
              </a:rPr>
              <a:t>7/2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 neutron orbitals across N=82 shell gap is thought to play a role (quasi-SU3 interaction)</a:t>
            </a:r>
          </a:p>
          <a:p>
            <a:pPr marL="285840" indent="-28404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101F3B"/>
              </a:buClr>
              <a:buFont typeface="Arial"/>
              <a:buChar char="•"/>
            </a:pP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Experiment performed at JYFL to measure lifetime of 2</a:t>
            </a:r>
            <a:r>
              <a:rPr lang="en-GB" sz="1600" spc="-1" baseline="-25000" dirty="0" smtClean="0">
                <a:solidFill>
                  <a:schemeClr val="tx1"/>
                </a:solidFill>
                <a:ea typeface="DejaVu Sans"/>
              </a:rPr>
              <a:t>1</a:t>
            </a:r>
            <a:r>
              <a:rPr lang="en-GB" sz="1600" spc="-1" baseline="30000" dirty="0" smtClean="0">
                <a:solidFill>
                  <a:schemeClr val="tx1"/>
                </a:solidFill>
                <a:ea typeface="DejaVu Sans"/>
              </a:rPr>
              <a:t>+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 state in </a:t>
            </a:r>
            <a:r>
              <a:rPr lang="en-GB" sz="1600" spc="-1" baseline="30000" dirty="0" smtClean="0">
                <a:solidFill>
                  <a:schemeClr val="tx1"/>
                </a:solidFill>
                <a:ea typeface="DejaVu Sans"/>
              </a:rPr>
              <a:t>128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Nd and </a:t>
            </a:r>
            <a:r>
              <a:rPr lang="en-GB" sz="1600" spc="-1" baseline="30000" dirty="0" smtClean="0">
                <a:solidFill>
                  <a:schemeClr val="tx1"/>
                </a:solidFill>
                <a:ea typeface="DejaVu Sans"/>
              </a:rPr>
              <a:t>132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Sm</a:t>
            </a:r>
          </a:p>
          <a:p>
            <a:pPr marL="285840" indent="-28404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101F3B"/>
              </a:buClr>
              <a:buFont typeface="Arial"/>
              <a:buChar char="•"/>
            </a:pP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Results indicate higher B(E2) values with the necessary inclusion of f</a:t>
            </a:r>
            <a:r>
              <a:rPr lang="en-GB" sz="1600" spc="-1" baseline="-25000" dirty="0" smtClean="0">
                <a:solidFill>
                  <a:schemeClr val="tx1"/>
                </a:solidFill>
                <a:ea typeface="DejaVu Sans"/>
              </a:rPr>
              <a:t>7/2</a:t>
            </a:r>
            <a:r>
              <a:rPr lang="en-GB" sz="1600" spc="-1" dirty="0" smtClean="0">
                <a:solidFill>
                  <a:schemeClr val="tx1"/>
                </a:solidFill>
                <a:ea typeface="DejaVu Sans"/>
              </a:rPr>
              <a:t> orbital in calculations </a:t>
            </a:r>
            <a:endParaRPr lang="en-GB" sz="1600" spc="-1" dirty="0" smtClean="0">
              <a:solidFill>
                <a:schemeClr val="tx1"/>
              </a:solid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28F9EF-70E5-F04A-8CB7-DB6F82CAB6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pic>
        <p:nvPicPr>
          <p:cNvPr id="10" name="Picture 4"/>
          <p:cNvPicPr/>
          <p:nvPr/>
        </p:nvPicPr>
        <p:blipFill>
          <a:blip r:embed="rId3"/>
          <a:stretch/>
        </p:blipFill>
        <p:spPr>
          <a:xfrm>
            <a:off x="1385887" y="4597866"/>
            <a:ext cx="1676090" cy="1583291"/>
          </a:xfrm>
          <a:prstGeom prst="rect">
            <a:avLst/>
          </a:prstGeom>
          <a:ln>
            <a:noFill/>
          </a:ln>
        </p:spPr>
      </p:pic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BAD1AB-A374-CB13-0ED5-A7A98383A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985" y="4514468"/>
            <a:ext cx="2625128" cy="1750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63" y="4452509"/>
            <a:ext cx="1561670" cy="187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Lifetime measurements in nuclei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59" y="1362794"/>
            <a:ext cx="4004724" cy="279714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4318788" y="956945"/>
            <a:ext cx="5927086" cy="3441984"/>
          </a:xfrm>
          <a:prstGeom prst="rect">
            <a:avLst/>
          </a:prstGeom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2242599" y="2998636"/>
            <a:ext cx="1423284" cy="381662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ine 10"/>
          <p:cNvSpPr/>
          <p:nvPr/>
        </p:nvSpPr>
        <p:spPr>
          <a:xfrm>
            <a:off x="8636788" y="1128126"/>
            <a:ext cx="657860" cy="824146"/>
          </a:xfrm>
          <a:prstGeom prst="line">
            <a:avLst/>
          </a:prstGeom>
          <a:ln w="36000">
            <a:solidFill>
              <a:srgbClr val="000000"/>
            </a:solidFill>
            <a:custDash>
              <a:ds d="197000" sp="127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TextShape 11"/>
          <p:cNvSpPr txBox="1"/>
          <p:nvPr/>
        </p:nvSpPr>
        <p:spPr>
          <a:xfrm>
            <a:off x="8732208" y="1952272"/>
            <a:ext cx="2088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GB" sz="1800" b="0" strike="noStrike" spc="-1" dirty="0">
                <a:latin typeface="Arial"/>
              </a:rPr>
              <a:t>Spectroscopic limit</a:t>
            </a:r>
          </a:p>
        </p:txBody>
      </p:sp>
      <p:sp>
        <p:nvSpPr>
          <p:cNvPr id="10" name="CustomShape 9"/>
          <p:cNvSpPr/>
          <p:nvPr/>
        </p:nvSpPr>
        <p:spPr>
          <a:xfrm rot="19880151">
            <a:off x="8513703" y="1365765"/>
            <a:ext cx="724932" cy="348869"/>
          </a:xfrm>
          <a:prstGeom prst="ellipse">
            <a:avLst/>
          </a:prstGeom>
          <a:noFill/>
          <a:ln w="3816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" name="Picture 2"/>
          <p:cNvPicPr/>
          <p:nvPr/>
        </p:nvPicPr>
        <p:blipFill>
          <a:blip r:embed="rId4"/>
          <a:srcRect b="16884"/>
          <a:stretch/>
        </p:blipFill>
        <p:spPr>
          <a:xfrm>
            <a:off x="8107680" y="3731483"/>
            <a:ext cx="2792683" cy="2874030"/>
          </a:xfrm>
          <a:prstGeom prst="rect">
            <a:avLst/>
          </a:prstGeom>
          <a:ln>
            <a:noFill/>
          </a:ln>
        </p:spPr>
      </p:pic>
      <p:sp>
        <p:nvSpPr>
          <p:cNvPr id="14" name="CustomShape 3"/>
          <p:cNvSpPr/>
          <p:nvPr/>
        </p:nvSpPr>
        <p:spPr>
          <a:xfrm>
            <a:off x="10784825" y="3808502"/>
            <a:ext cx="1407175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 baseline="30000" dirty="0">
                <a:solidFill>
                  <a:srgbClr val="000000"/>
                </a:solidFill>
                <a:latin typeface="Arial"/>
              </a:rPr>
              <a:t>254</a:t>
            </a:r>
            <a:r>
              <a:rPr lang="en-GB" sz="1800" b="0" strike="noStrike" spc="-1" dirty="0">
                <a:solidFill>
                  <a:srgbClr val="000000"/>
                </a:solidFill>
                <a:latin typeface="Arial"/>
              </a:rPr>
              <a:t>No recoil-gated γ rays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15" name="Line 6"/>
          <p:cNvSpPr/>
          <p:nvPr/>
        </p:nvSpPr>
        <p:spPr>
          <a:xfrm flipV="1">
            <a:off x="8873550" y="3813175"/>
            <a:ext cx="575" cy="2362765"/>
          </a:xfrm>
          <a:prstGeom prst="line">
            <a:avLst/>
          </a:prstGeom>
          <a:ln w="2844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Line 7"/>
          <p:cNvSpPr/>
          <p:nvPr/>
        </p:nvSpPr>
        <p:spPr>
          <a:xfrm flipV="1">
            <a:off x="8715375" y="3808669"/>
            <a:ext cx="0" cy="2347656"/>
          </a:xfrm>
          <a:prstGeom prst="line">
            <a:avLst/>
          </a:prstGeom>
          <a:ln w="2844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1"/>
          <p:cNvSpPr/>
          <p:nvPr/>
        </p:nvSpPr>
        <p:spPr>
          <a:xfrm>
            <a:off x="8107680" y="6547457"/>
            <a:ext cx="4680000" cy="2432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M. </a:t>
            </a:r>
            <a:r>
              <a:rPr lang="en-US" sz="1100" b="0" strike="noStrike" spc="-1" dirty="0" err="1">
                <a:solidFill>
                  <a:srgbClr val="000000"/>
                </a:solidFill>
                <a:latin typeface="Arial"/>
              </a:rPr>
              <a:t>Leino</a:t>
            </a: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, Eur. Phys. J. A. </a:t>
            </a:r>
            <a:r>
              <a:rPr lang="en-US" sz="1100" b="1" strike="noStrike" spc="-1" dirty="0">
                <a:solidFill>
                  <a:srgbClr val="000000"/>
                </a:solidFill>
                <a:latin typeface="Arial"/>
              </a:rPr>
              <a:t>6</a:t>
            </a:r>
            <a:r>
              <a:rPr lang="en-US" sz="1100" b="0" strike="noStrike" spc="-1" dirty="0">
                <a:solidFill>
                  <a:srgbClr val="000000"/>
                </a:solidFill>
                <a:latin typeface="Arial"/>
              </a:rPr>
              <a:t>, 63-69 (1999)</a:t>
            </a:r>
            <a:endParaRPr lang="en-GB" sz="1100" b="0" strike="noStrike" spc="-1" dirty="0">
              <a:latin typeface="Arial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20" name="Picture 10_0" descr="Diagram&#10;&#10;Description automatically generated"/>
          <p:cNvPicPr/>
          <p:nvPr/>
        </p:nvPicPr>
        <p:blipFill>
          <a:blip r:embed="rId5"/>
          <a:stretch/>
        </p:blipFill>
        <p:spPr>
          <a:xfrm>
            <a:off x="247935" y="4423694"/>
            <a:ext cx="2447483" cy="1860227"/>
          </a:xfrm>
          <a:prstGeom prst="rect">
            <a:avLst/>
          </a:prstGeom>
          <a:ln>
            <a:noFill/>
          </a:ln>
        </p:spPr>
      </p:pic>
      <p:sp>
        <p:nvSpPr>
          <p:cNvPr id="21" name="CustomShape 5"/>
          <p:cNvSpPr/>
          <p:nvPr/>
        </p:nvSpPr>
        <p:spPr>
          <a:xfrm>
            <a:off x="895562" y="4269440"/>
            <a:ext cx="3311745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Recoil Distance Doppler-Shift (RDDS) </a:t>
            </a:r>
            <a:endParaRPr lang="en-GB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65367" y="5004392"/>
            <a:ext cx="321011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How to measure lifetimes for states which de-excite with large internal conversion coefficients?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99294" y="324059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2</a:t>
            </a:r>
            <a:r>
              <a:rPr lang="en-GB" baseline="30000" dirty="0">
                <a:solidFill>
                  <a:srgbClr val="C00000"/>
                </a:solidFill>
              </a:rPr>
              <a:t>+</a:t>
            </a:r>
            <a:r>
              <a:rPr lang="en-GB" dirty="0">
                <a:solidFill>
                  <a:srgbClr val="C00000"/>
                </a:solidFill>
              </a:rPr>
              <a:t>→0</a:t>
            </a:r>
            <a:r>
              <a:rPr lang="en-GB" baseline="30000" dirty="0">
                <a:solidFill>
                  <a:srgbClr val="C00000"/>
                </a:solidFill>
              </a:rPr>
              <a:t>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05537" y="3217583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4</a:t>
            </a:r>
            <a:r>
              <a:rPr lang="en-GB" baseline="30000" dirty="0">
                <a:solidFill>
                  <a:srgbClr val="C00000"/>
                </a:solidFill>
              </a:rPr>
              <a:t>+</a:t>
            </a:r>
            <a:r>
              <a:rPr lang="en-GB" dirty="0">
                <a:solidFill>
                  <a:srgbClr val="C00000"/>
                </a:solidFill>
              </a:rPr>
              <a:t>→2</a:t>
            </a:r>
            <a:r>
              <a:rPr lang="en-GB" baseline="30000" dirty="0">
                <a:solidFill>
                  <a:srgbClr val="C00000"/>
                </a:solidFill>
              </a:rPr>
              <a:t>+</a:t>
            </a:r>
          </a:p>
        </p:txBody>
      </p:sp>
      <p:cxnSp>
        <p:nvCxnSpPr>
          <p:cNvPr id="28" name="Straight Arrow Connector 27"/>
          <p:cNvCxnSpPr>
            <a:stCxn id="15" idx="1"/>
          </p:cNvCxnSpPr>
          <p:nvPr/>
        </p:nvCxnSpPr>
        <p:spPr>
          <a:xfrm flipV="1">
            <a:off x="8874125" y="3509963"/>
            <a:ext cx="193675" cy="303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534400" y="3524250"/>
            <a:ext cx="173394" cy="2937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7444C59-A108-8C6D-CBC2-B25DAD3CBDD7}"/>
              </a:ext>
            </a:extLst>
          </p:cNvPr>
          <p:cNvSpPr txBox="1"/>
          <p:nvPr/>
        </p:nvSpPr>
        <p:spPr>
          <a:xfrm>
            <a:off x="919001" y="1061816"/>
            <a:ext cx="55036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ea typeface="+mn-lt"/>
                <a:cs typeface="+mn-lt"/>
              </a:rPr>
              <a:t>P. J. Nolan, J. F. Sharpey-Schafer, Reports on Progress in Physics, 42(1):1–86, (1979)</a:t>
            </a:r>
            <a:endParaRPr lang="en-GB" sz="1200"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11AB11-C2C7-174C-5D1A-AFBA4EBC4A19}"/>
              </a:ext>
            </a:extLst>
          </p:cNvPr>
          <p:cNvSpPr txBox="1"/>
          <p:nvPr/>
        </p:nvSpPr>
        <p:spPr>
          <a:xfrm>
            <a:off x="309976" y="6148717"/>
            <a:ext cx="61218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dirty="0">
                <a:ea typeface="+mn-lt"/>
                <a:cs typeface="+mn-lt"/>
              </a:rPr>
              <a:t>A. Dewald, O. Möller, P. Petkov, Progress in Particle and Nuclear Physics, 67(3):786–839, (2012)</a:t>
            </a:r>
            <a:endParaRPr lang="en-GB" sz="1200">
              <a:ea typeface="Calibri"/>
              <a:cs typeface="Calibri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2731866" y="4722255"/>
            <a:ext cx="0" cy="13013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3382519" y="5371483"/>
            <a:ext cx="0" cy="13013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3178174" y="5606444"/>
            <a:ext cx="150019" cy="412562"/>
          </a:xfrm>
          <a:custGeom>
            <a:avLst/>
            <a:gdLst>
              <a:gd name="connsiteX0" fmla="*/ 0 w 152400"/>
              <a:gd name="connsiteY0" fmla="*/ 609696 h 647796"/>
              <a:gd name="connsiteX1" fmla="*/ 50800 w 152400"/>
              <a:gd name="connsiteY1" fmla="*/ 96 h 647796"/>
              <a:gd name="connsiteX2" fmla="*/ 152400 w 152400"/>
              <a:gd name="connsiteY2" fmla="*/ 647796 h 647796"/>
              <a:gd name="connsiteX0" fmla="*/ 0 w 161925"/>
              <a:gd name="connsiteY0" fmla="*/ 640560 h 647704"/>
              <a:gd name="connsiteX1" fmla="*/ 60325 w 161925"/>
              <a:gd name="connsiteY1" fmla="*/ 4 h 647704"/>
              <a:gd name="connsiteX2" fmla="*/ 161925 w 161925"/>
              <a:gd name="connsiteY2" fmla="*/ 647704 h 647704"/>
              <a:gd name="connsiteX0" fmla="*/ 0 w 161925"/>
              <a:gd name="connsiteY0" fmla="*/ 640560 h 647704"/>
              <a:gd name="connsiteX1" fmla="*/ 69850 w 161925"/>
              <a:gd name="connsiteY1" fmla="*/ 4 h 647704"/>
              <a:gd name="connsiteX2" fmla="*/ 161925 w 161925"/>
              <a:gd name="connsiteY2" fmla="*/ 647704 h 647704"/>
              <a:gd name="connsiteX0" fmla="*/ 0 w 150019"/>
              <a:gd name="connsiteY0" fmla="*/ 640557 h 640557"/>
              <a:gd name="connsiteX1" fmla="*/ 69850 w 150019"/>
              <a:gd name="connsiteY1" fmla="*/ 1 h 640557"/>
              <a:gd name="connsiteX2" fmla="*/ 150019 w 150019"/>
              <a:gd name="connsiteY2" fmla="*/ 638176 h 640557"/>
              <a:gd name="connsiteX0" fmla="*/ 0 w 150019"/>
              <a:gd name="connsiteY0" fmla="*/ 633413 h 633413"/>
              <a:gd name="connsiteX1" fmla="*/ 57944 w 150019"/>
              <a:gd name="connsiteY1" fmla="*/ 1 h 633413"/>
              <a:gd name="connsiteX2" fmla="*/ 150019 w 150019"/>
              <a:gd name="connsiteY2" fmla="*/ 631032 h 633413"/>
              <a:gd name="connsiteX0" fmla="*/ 0 w 150019"/>
              <a:gd name="connsiteY0" fmla="*/ 633513 h 633513"/>
              <a:gd name="connsiteX1" fmla="*/ 57944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19" h="633513">
                <a:moveTo>
                  <a:pt x="0" y="633513"/>
                </a:moveTo>
                <a:cubicBezTo>
                  <a:pt x="12700" y="325538"/>
                  <a:pt x="35322" y="-6646"/>
                  <a:pt x="65087" y="101"/>
                </a:cubicBezTo>
                <a:cubicBezTo>
                  <a:pt x="94852" y="6848"/>
                  <a:pt x="126207" y="310457"/>
                  <a:pt x="150019" y="631132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reeform 31"/>
          <p:cNvSpPr/>
          <p:nvPr/>
        </p:nvSpPr>
        <p:spPr>
          <a:xfrm>
            <a:off x="3370357" y="5884963"/>
            <a:ext cx="150019" cy="132578"/>
          </a:xfrm>
          <a:custGeom>
            <a:avLst/>
            <a:gdLst>
              <a:gd name="connsiteX0" fmla="*/ 0 w 152400"/>
              <a:gd name="connsiteY0" fmla="*/ 609696 h 647796"/>
              <a:gd name="connsiteX1" fmla="*/ 50800 w 152400"/>
              <a:gd name="connsiteY1" fmla="*/ 96 h 647796"/>
              <a:gd name="connsiteX2" fmla="*/ 152400 w 152400"/>
              <a:gd name="connsiteY2" fmla="*/ 647796 h 647796"/>
              <a:gd name="connsiteX0" fmla="*/ 0 w 161925"/>
              <a:gd name="connsiteY0" fmla="*/ 640560 h 647704"/>
              <a:gd name="connsiteX1" fmla="*/ 60325 w 161925"/>
              <a:gd name="connsiteY1" fmla="*/ 4 h 647704"/>
              <a:gd name="connsiteX2" fmla="*/ 161925 w 161925"/>
              <a:gd name="connsiteY2" fmla="*/ 647704 h 647704"/>
              <a:gd name="connsiteX0" fmla="*/ 0 w 161925"/>
              <a:gd name="connsiteY0" fmla="*/ 640560 h 647704"/>
              <a:gd name="connsiteX1" fmla="*/ 69850 w 161925"/>
              <a:gd name="connsiteY1" fmla="*/ 4 h 647704"/>
              <a:gd name="connsiteX2" fmla="*/ 161925 w 161925"/>
              <a:gd name="connsiteY2" fmla="*/ 647704 h 647704"/>
              <a:gd name="connsiteX0" fmla="*/ 0 w 150019"/>
              <a:gd name="connsiteY0" fmla="*/ 640557 h 640557"/>
              <a:gd name="connsiteX1" fmla="*/ 69850 w 150019"/>
              <a:gd name="connsiteY1" fmla="*/ 1 h 640557"/>
              <a:gd name="connsiteX2" fmla="*/ 150019 w 150019"/>
              <a:gd name="connsiteY2" fmla="*/ 638176 h 640557"/>
              <a:gd name="connsiteX0" fmla="*/ 0 w 150019"/>
              <a:gd name="connsiteY0" fmla="*/ 633413 h 633413"/>
              <a:gd name="connsiteX1" fmla="*/ 57944 w 150019"/>
              <a:gd name="connsiteY1" fmla="*/ 1 h 633413"/>
              <a:gd name="connsiteX2" fmla="*/ 150019 w 150019"/>
              <a:gd name="connsiteY2" fmla="*/ 631032 h 633413"/>
              <a:gd name="connsiteX0" fmla="*/ 0 w 150019"/>
              <a:gd name="connsiteY0" fmla="*/ 633513 h 633513"/>
              <a:gd name="connsiteX1" fmla="*/ 57944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19" h="633513">
                <a:moveTo>
                  <a:pt x="0" y="633513"/>
                </a:moveTo>
                <a:cubicBezTo>
                  <a:pt x="12700" y="325538"/>
                  <a:pt x="35322" y="-6646"/>
                  <a:pt x="65087" y="101"/>
                </a:cubicBezTo>
                <a:cubicBezTo>
                  <a:pt x="94852" y="6848"/>
                  <a:pt x="126207" y="310457"/>
                  <a:pt x="150019" y="6311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3382519" y="4734795"/>
            <a:ext cx="0" cy="13013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3173730" y="5258868"/>
            <a:ext cx="150019" cy="118216"/>
          </a:xfrm>
          <a:custGeom>
            <a:avLst/>
            <a:gdLst>
              <a:gd name="connsiteX0" fmla="*/ 0 w 152400"/>
              <a:gd name="connsiteY0" fmla="*/ 609696 h 647796"/>
              <a:gd name="connsiteX1" fmla="*/ 50800 w 152400"/>
              <a:gd name="connsiteY1" fmla="*/ 96 h 647796"/>
              <a:gd name="connsiteX2" fmla="*/ 152400 w 152400"/>
              <a:gd name="connsiteY2" fmla="*/ 647796 h 647796"/>
              <a:gd name="connsiteX0" fmla="*/ 0 w 161925"/>
              <a:gd name="connsiteY0" fmla="*/ 640560 h 647704"/>
              <a:gd name="connsiteX1" fmla="*/ 60325 w 161925"/>
              <a:gd name="connsiteY1" fmla="*/ 4 h 647704"/>
              <a:gd name="connsiteX2" fmla="*/ 161925 w 161925"/>
              <a:gd name="connsiteY2" fmla="*/ 647704 h 647704"/>
              <a:gd name="connsiteX0" fmla="*/ 0 w 161925"/>
              <a:gd name="connsiteY0" fmla="*/ 640560 h 647704"/>
              <a:gd name="connsiteX1" fmla="*/ 69850 w 161925"/>
              <a:gd name="connsiteY1" fmla="*/ 4 h 647704"/>
              <a:gd name="connsiteX2" fmla="*/ 161925 w 161925"/>
              <a:gd name="connsiteY2" fmla="*/ 647704 h 647704"/>
              <a:gd name="connsiteX0" fmla="*/ 0 w 150019"/>
              <a:gd name="connsiteY0" fmla="*/ 640557 h 640557"/>
              <a:gd name="connsiteX1" fmla="*/ 69850 w 150019"/>
              <a:gd name="connsiteY1" fmla="*/ 1 h 640557"/>
              <a:gd name="connsiteX2" fmla="*/ 150019 w 150019"/>
              <a:gd name="connsiteY2" fmla="*/ 638176 h 640557"/>
              <a:gd name="connsiteX0" fmla="*/ 0 w 150019"/>
              <a:gd name="connsiteY0" fmla="*/ 633413 h 633413"/>
              <a:gd name="connsiteX1" fmla="*/ 57944 w 150019"/>
              <a:gd name="connsiteY1" fmla="*/ 1 h 633413"/>
              <a:gd name="connsiteX2" fmla="*/ 150019 w 150019"/>
              <a:gd name="connsiteY2" fmla="*/ 631032 h 633413"/>
              <a:gd name="connsiteX0" fmla="*/ 0 w 150019"/>
              <a:gd name="connsiteY0" fmla="*/ 633513 h 633513"/>
              <a:gd name="connsiteX1" fmla="*/ 57944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19" h="633513">
                <a:moveTo>
                  <a:pt x="0" y="633513"/>
                </a:moveTo>
                <a:cubicBezTo>
                  <a:pt x="12700" y="325538"/>
                  <a:pt x="35322" y="-6646"/>
                  <a:pt x="65087" y="101"/>
                </a:cubicBezTo>
                <a:cubicBezTo>
                  <a:pt x="94852" y="6848"/>
                  <a:pt x="126207" y="310457"/>
                  <a:pt x="150019" y="631132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3370357" y="4953252"/>
            <a:ext cx="150019" cy="428843"/>
          </a:xfrm>
          <a:custGeom>
            <a:avLst/>
            <a:gdLst>
              <a:gd name="connsiteX0" fmla="*/ 0 w 152400"/>
              <a:gd name="connsiteY0" fmla="*/ 609696 h 647796"/>
              <a:gd name="connsiteX1" fmla="*/ 50800 w 152400"/>
              <a:gd name="connsiteY1" fmla="*/ 96 h 647796"/>
              <a:gd name="connsiteX2" fmla="*/ 152400 w 152400"/>
              <a:gd name="connsiteY2" fmla="*/ 647796 h 647796"/>
              <a:gd name="connsiteX0" fmla="*/ 0 w 161925"/>
              <a:gd name="connsiteY0" fmla="*/ 640560 h 647704"/>
              <a:gd name="connsiteX1" fmla="*/ 60325 w 161925"/>
              <a:gd name="connsiteY1" fmla="*/ 4 h 647704"/>
              <a:gd name="connsiteX2" fmla="*/ 161925 w 161925"/>
              <a:gd name="connsiteY2" fmla="*/ 647704 h 647704"/>
              <a:gd name="connsiteX0" fmla="*/ 0 w 161925"/>
              <a:gd name="connsiteY0" fmla="*/ 640560 h 647704"/>
              <a:gd name="connsiteX1" fmla="*/ 69850 w 161925"/>
              <a:gd name="connsiteY1" fmla="*/ 4 h 647704"/>
              <a:gd name="connsiteX2" fmla="*/ 161925 w 161925"/>
              <a:gd name="connsiteY2" fmla="*/ 647704 h 647704"/>
              <a:gd name="connsiteX0" fmla="*/ 0 w 150019"/>
              <a:gd name="connsiteY0" fmla="*/ 640557 h 640557"/>
              <a:gd name="connsiteX1" fmla="*/ 69850 w 150019"/>
              <a:gd name="connsiteY1" fmla="*/ 1 h 640557"/>
              <a:gd name="connsiteX2" fmla="*/ 150019 w 150019"/>
              <a:gd name="connsiteY2" fmla="*/ 638176 h 640557"/>
              <a:gd name="connsiteX0" fmla="*/ 0 w 150019"/>
              <a:gd name="connsiteY0" fmla="*/ 633413 h 633413"/>
              <a:gd name="connsiteX1" fmla="*/ 57944 w 150019"/>
              <a:gd name="connsiteY1" fmla="*/ 1 h 633413"/>
              <a:gd name="connsiteX2" fmla="*/ 150019 w 150019"/>
              <a:gd name="connsiteY2" fmla="*/ 631032 h 633413"/>
              <a:gd name="connsiteX0" fmla="*/ 0 w 150019"/>
              <a:gd name="connsiteY0" fmla="*/ 633513 h 633513"/>
              <a:gd name="connsiteX1" fmla="*/ 57944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  <a:gd name="connsiteX0" fmla="*/ 0 w 150019"/>
              <a:gd name="connsiteY0" fmla="*/ 633513 h 633513"/>
              <a:gd name="connsiteX1" fmla="*/ 65087 w 150019"/>
              <a:gd name="connsiteY1" fmla="*/ 101 h 633513"/>
              <a:gd name="connsiteX2" fmla="*/ 150019 w 150019"/>
              <a:gd name="connsiteY2" fmla="*/ 631132 h 63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19" h="633513">
                <a:moveTo>
                  <a:pt x="0" y="633513"/>
                </a:moveTo>
                <a:cubicBezTo>
                  <a:pt x="12700" y="325538"/>
                  <a:pt x="35322" y="-6646"/>
                  <a:pt x="65087" y="101"/>
                </a:cubicBezTo>
                <a:cubicBezTo>
                  <a:pt x="94852" y="6848"/>
                  <a:pt x="126207" y="310457"/>
                  <a:pt x="150019" y="6311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2975577" y="4866327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baseline="-25000" dirty="0" smtClean="0"/>
              <a:t>s</a:t>
            </a:r>
            <a:endParaRPr lang="en-GB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3436607" y="49199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baseline="-25000" dirty="0" smtClean="0"/>
              <a:t>us</a:t>
            </a:r>
            <a:endParaRPr lang="en-GB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3270818" y="4623803"/>
            <a:ext cx="93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Short distance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3324697" y="5551905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Long distance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4023603" y="520865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GB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29941" y="582083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GB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4" grpId="0"/>
      <p:bldP spid="11" grpId="0"/>
      <p:bldP spid="21" grpId="0"/>
      <p:bldP spid="22" grpId="0" animBg="1"/>
      <p:bldP spid="3" grpId="0"/>
      <p:bldP spid="23" grpId="0"/>
      <p:bldP spid="26" grpId="0" animBg="1"/>
      <p:bldP spid="32" grpId="0" animBg="1"/>
      <p:bldP spid="34" grpId="0" animBg="1"/>
      <p:bldP spid="35" grpId="0" animBg="1"/>
      <p:bldP spid="27" grpId="0"/>
      <p:bldP spid="36" grpId="0"/>
      <p:bldP spid="37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98174-3B1C-94BB-0AA0-1D1AED4AB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31EFF8-6E9C-6B8A-168B-F626F380E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6742" y="2971184"/>
            <a:ext cx="8098515" cy="5712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Thanks to All my collaborators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80BD0-DA6B-1338-5200-A1906BF25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14/04/2026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A5280C-915C-4773-B69A-10D7B5C4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AB59A-CCC2-70D0-F272-C127E4405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2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2"/>
          <a:stretch/>
        </p:blipFill>
        <p:spPr>
          <a:xfrm>
            <a:off x="7325046" y="1385643"/>
            <a:ext cx="3414960" cy="2109600"/>
          </a:xfrm>
          <a:prstGeom prst="rect">
            <a:avLst/>
          </a:prstGeom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The charge plunger method</a:t>
            </a:r>
          </a:p>
        </p:txBody>
      </p:sp>
      <p:pic>
        <p:nvPicPr>
          <p:cNvPr id="11" name="Picture 10"/>
          <p:cNvPicPr/>
          <p:nvPr/>
        </p:nvPicPr>
        <p:blipFill>
          <a:blip r:embed="rId3"/>
          <a:stretch/>
        </p:blipFill>
        <p:spPr>
          <a:xfrm>
            <a:off x="7398306" y="3623940"/>
            <a:ext cx="3268440" cy="2661840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76655" y="4924034"/>
            <a:ext cx="538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Basic concept</a:t>
            </a:r>
          </a:p>
          <a:p>
            <a:r>
              <a:rPr lang="en-GB" dirty="0"/>
              <a:t>Infer an internal conversion event through the change in the ion charge state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655" y="5885464"/>
            <a:ext cx="473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need to detect the conversion electron!</a:t>
            </a:r>
          </a:p>
        </p:txBody>
      </p:sp>
      <p:pic>
        <p:nvPicPr>
          <p:cNvPr id="14" name="Picture 5"/>
          <p:cNvPicPr/>
          <p:nvPr/>
        </p:nvPicPr>
        <p:blipFill rotWithShape="1">
          <a:blip r:embed="rId4"/>
          <a:srcRect t="5636" b="32014"/>
          <a:stretch/>
        </p:blipFill>
        <p:spPr>
          <a:xfrm>
            <a:off x="501786" y="1026554"/>
            <a:ext cx="6662718" cy="184780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/>
        </p:blipFill>
        <p:spPr>
          <a:xfrm>
            <a:off x="2207733" y="2603808"/>
            <a:ext cx="2672640" cy="2283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9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Auger electron emission</a:t>
            </a:r>
          </a:p>
        </p:txBody>
      </p:sp>
      <p:pic>
        <p:nvPicPr>
          <p:cNvPr id="8" name="Picture 9"/>
          <p:cNvPicPr/>
          <p:nvPr/>
        </p:nvPicPr>
        <p:blipFill>
          <a:blip r:embed="rId2"/>
          <a:stretch/>
        </p:blipFill>
        <p:spPr>
          <a:xfrm>
            <a:off x="2520104" y="1405274"/>
            <a:ext cx="2109049" cy="2157075"/>
          </a:xfrm>
          <a:prstGeom prst="rect">
            <a:avLst/>
          </a:prstGeom>
          <a:ln>
            <a:noFill/>
          </a:ln>
        </p:spPr>
      </p:pic>
      <p:pic>
        <p:nvPicPr>
          <p:cNvPr id="9" name="Picture 10"/>
          <p:cNvPicPr/>
          <p:nvPr/>
        </p:nvPicPr>
        <p:blipFill>
          <a:blip r:embed="rId3"/>
          <a:stretch/>
        </p:blipFill>
        <p:spPr>
          <a:xfrm>
            <a:off x="2448825" y="3908355"/>
            <a:ext cx="2180328" cy="2067254"/>
          </a:xfrm>
          <a:prstGeom prst="rect">
            <a:avLst/>
          </a:prstGeom>
          <a:ln>
            <a:noFill/>
          </a:ln>
        </p:spPr>
      </p:pic>
      <p:sp>
        <p:nvSpPr>
          <p:cNvPr id="10" name="CustomShape 6"/>
          <p:cNvSpPr/>
          <p:nvPr/>
        </p:nvSpPr>
        <p:spPr>
          <a:xfrm>
            <a:off x="513465" y="2265315"/>
            <a:ext cx="21513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Internal conversion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CustomShape 7"/>
          <p:cNvSpPr/>
          <p:nvPr/>
        </p:nvSpPr>
        <p:spPr>
          <a:xfrm>
            <a:off x="608865" y="4713315"/>
            <a:ext cx="1767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Auger emission</a:t>
            </a:r>
            <a:endParaRPr lang="en-GB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Picture 40"/>
          <p:cNvPicPr/>
          <p:nvPr/>
        </p:nvPicPr>
        <p:blipFill>
          <a:blip r:embed="rId4"/>
          <a:stretch/>
        </p:blipFill>
        <p:spPr>
          <a:xfrm>
            <a:off x="5488491" y="1281097"/>
            <a:ext cx="5566919" cy="3796178"/>
          </a:xfrm>
          <a:prstGeom prst="rect">
            <a:avLst/>
          </a:prstGeom>
          <a:ln>
            <a:noFill/>
          </a:ln>
        </p:spPr>
      </p:pic>
      <p:sp>
        <p:nvSpPr>
          <p:cNvPr id="13" name="CustomShape 5"/>
          <p:cNvSpPr/>
          <p:nvPr/>
        </p:nvSpPr>
        <p:spPr>
          <a:xfrm>
            <a:off x="5051676" y="5218378"/>
            <a:ext cx="6894009" cy="7987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Several Auger electrons are emitted during the atomic relaxation.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→ </a:t>
            </a:r>
            <a:r>
              <a:rPr lang="en-GB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Large increase in ionic charge following internal conversion. </a:t>
            </a:r>
            <a:endParaRPr lang="en-GB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1502345"/>
            <a:ext cx="2402681" cy="1200329"/>
          </a:xfrm>
          <a:prstGeom prst="rect">
            <a:avLst/>
          </a:prstGeom>
          <a:solidFill>
            <a:schemeClr val="tx1">
              <a:alpha val="72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000749" y="1454720"/>
            <a:ext cx="2371726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Increase in charge due to Auger emission following a vacancy in an inner atomic orbital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92BBC-C1CC-8871-2230-12C1892FBAA9}"/>
              </a:ext>
            </a:extLst>
          </p:cNvPr>
          <p:cNvSpPr txBox="1"/>
          <p:nvPr/>
        </p:nvSpPr>
        <p:spPr>
          <a:xfrm>
            <a:off x="5902960" y="1046480"/>
            <a:ext cx="42976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ea typeface="Calibri"/>
                <a:cs typeface="Calibri"/>
              </a:rPr>
              <a:t>T. Carlson, W. Hunt, M. Krause, Phys. Rev., </a:t>
            </a:r>
            <a:r>
              <a:rPr lang="en-GB" sz="1400" b="1" dirty="0">
                <a:ea typeface="Calibri"/>
                <a:cs typeface="Calibri"/>
              </a:rPr>
              <a:t>151</a:t>
            </a:r>
            <a:r>
              <a:rPr lang="en-GB" sz="1400" dirty="0">
                <a:ea typeface="Calibri"/>
                <a:cs typeface="Calibri"/>
              </a:rPr>
              <a:t>, 41 (1966)</a:t>
            </a:r>
          </a:p>
        </p:txBody>
      </p:sp>
    </p:spTree>
    <p:extLst>
      <p:ext uri="{BB962C8B-B14F-4D97-AF65-F5344CB8AC3E}">
        <p14:creationId xmlns:p14="http://schemas.microsoft.com/office/powerpoint/2010/main" val="124542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/>
        </p:blipFill>
        <p:spPr>
          <a:xfrm>
            <a:off x="469575" y="1490700"/>
            <a:ext cx="4300920" cy="4124880"/>
          </a:xfrm>
          <a:prstGeom prst="rect">
            <a:avLst/>
          </a:prstGeom>
          <a:ln>
            <a:noFill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Basic concept of the charge plunger method</a:t>
            </a:r>
          </a:p>
        </p:txBody>
      </p:sp>
      <p:sp>
        <p:nvSpPr>
          <p:cNvPr id="9" name="CustomShape 4"/>
          <p:cNvSpPr/>
          <p:nvPr/>
        </p:nvSpPr>
        <p:spPr>
          <a:xfrm>
            <a:off x="6315075" y="1694895"/>
            <a:ext cx="3924315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latin typeface="Arial"/>
                <a:ea typeface="DejaVu Sans"/>
              </a:rPr>
              <a:t>Charge state of the ion is is reset after travelling through foil</a:t>
            </a:r>
            <a:endParaRPr lang="en-GB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69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Basic concept of the charge plunger method</a:t>
            </a:r>
          </a:p>
        </p:txBody>
      </p:sp>
      <p:sp>
        <p:nvSpPr>
          <p:cNvPr id="9" name="CustomShape 4"/>
          <p:cNvSpPr/>
          <p:nvPr/>
        </p:nvSpPr>
        <p:spPr>
          <a:xfrm>
            <a:off x="6315075" y="2218770"/>
            <a:ext cx="3924315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latin typeface="Arial"/>
                <a:ea typeface="DejaVu Sans"/>
              </a:rPr>
              <a:t>A </a:t>
            </a:r>
            <a:r>
              <a:rPr lang="el-GR" sz="2000" b="0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γ</a:t>
            </a:r>
            <a:r>
              <a:rPr lang="en-GB" sz="2000" b="0" strike="noStrike" spc="-1" dirty="0">
                <a:latin typeface="Arial"/>
                <a:ea typeface="DejaVu Sans"/>
              </a:rPr>
              <a:t>-ray transition doesn’t create a vacancy in an atomic orbital</a:t>
            </a:r>
            <a:endParaRPr lang="en-GB" sz="2000" b="0" strike="noStrike" spc="-1" dirty="0">
              <a:latin typeface="Arial"/>
            </a:endParaRPr>
          </a:p>
        </p:txBody>
      </p:sp>
      <p:pic>
        <p:nvPicPr>
          <p:cNvPr id="10" name="Picture 4"/>
          <p:cNvPicPr/>
          <p:nvPr/>
        </p:nvPicPr>
        <p:blipFill>
          <a:blip r:embed="rId2"/>
          <a:stretch/>
        </p:blipFill>
        <p:spPr>
          <a:xfrm>
            <a:off x="468000" y="1490400"/>
            <a:ext cx="4300920" cy="41248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0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7" name="Picture 4"/>
          <p:cNvPicPr/>
          <p:nvPr/>
        </p:nvPicPr>
        <p:blipFill>
          <a:blip r:embed="rId2"/>
          <a:stretch/>
        </p:blipFill>
        <p:spPr>
          <a:xfrm>
            <a:off x="468000" y="1490400"/>
            <a:ext cx="4357080" cy="4124880"/>
          </a:xfrm>
          <a:prstGeom prst="rect">
            <a:avLst/>
          </a:prstGeom>
          <a:ln>
            <a:noFill/>
          </a:ln>
        </p:spPr>
      </p:pic>
      <p:sp>
        <p:nvSpPr>
          <p:cNvPr id="8" name="CustomShape 4"/>
          <p:cNvSpPr/>
          <p:nvPr/>
        </p:nvSpPr>
        <p:spPr>
          <a:xfrm>
            <a:off x="6315075" y="2761695"/>
            <a:ext cx="3924315" cy="13219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000" spc="-1" dirty="0">
                <a:latin typeface="Arial"/>
              </a:rPr>
              <a:t>Internal conversion creates a vacancy in an inner atomic shell, leading to the emission of several Auger electrons</a:t>
            </a:r>
            <a:endParaRPr lang="en-GB" sz="2000" b="0" strike="noStrike" spc="-1" dirty="0">
              <a:latin typeface="Arial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Basic concept of the charge plunger method</a:t>
            </a:r>
          </a:p>
        </p:txBody>
      </p:sp>
    </p:spTree>
    <p:extLst>
      <p:ext uri="{BB962C8B-B14F-4D97-AF65-F5344CB8AC3E}">
        <p14:creationId xmlns:p14="http://schemas.microsoft.com/office/powerpoint/2010/main" val="8310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493942"/>
            <a:ext cx="8972550" cy="192287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Basic concept of the charge plunger method</a:t>
            </a:r>
          </a:p>
        </p:txBody>
      </p:sp>
      <p:sp>
        <p:nvSpPr>
          <p:cNvPr id="8" name="CustomShape 4"/>
          <p:cNvSpPr/>
          <p:nvPr/>
        </p:nvSpPr>
        <p:spPr>
          <a:xfrm>
            <a:off x="1234710" y="3921673"/>
            <a:ext cx="4019040" cy="1783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800" b="0" strike="noStrike" spc="-1" dirty="0">
                <a:latin typeface="Arial"/>
                <a:ea typeface="DejaVu Sans"/>
              </a:rPr>
              <a:t>Relative intensities depend on:</a:t>
            </a:r>
            <a:endParaRPr lang="en-GB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1800" b="0" strike="noStrike" spc="-1" dirty="0">
                <a:latin typeface="Arial"/>
                <a:ea typeface="DejaVu Sans"/>
              </a:rPr>
              <a:t>recoil velocity</a:t>
            </a:r>
          </a:p>
          <a:p>
            <a:pPr marL="343080" indent="-34236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pc="-1" dirty="0">
                <a:latin typeface="Arial"/>
              </a:rPr>
              <a:t>Target-to-reset foil distance</a:t>
            </a:r>
            <a:endParaRPr lang="en-GB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1800" b="0" strike="noStrike" spc="-1" dirty="0">
                <a:latin typeface="Arial"/>
                <a:ea typeface="DejaVu Sans"/>
              </a:rPr>
              <a:t>internal conversion coefficient </a:t>
            </a:r>
            <a:endParaRPr lang="en-GB" sz="18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1800" b="1" strike="noStrike" spc="-1" dirty="0">
                <a:latin typeface="Arial"/>
                <a:ea typeface="DejaVu Sans"/>
              </a:rPr>
              <a:t>lifetime of the excited state</a:t>
            </a:r>
            <a:endParaRPr lang="en-GB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4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/>
          <p:nvPr/>
        </p:nvPicPr>
        <p:blipFill>
          <a:blip r:embed="rId2"/>
          <a:stretch/>
        </p:blipFill>
        <p:spPr>
          <a:xfrm>
            <a:off x="7332350" y="1151715"/>
            <a:ext cx="2344094" cy="2637183"/>
          </a:xfrm>
          <a:prstGeom prst="rect">
            <a:avLst/>
          </a:prstGeom>
          <a:ln>
            <a:noFill/>
          </a:ln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</a:effectLst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F0B4E3-1030-4B46-BBA7-733E081E21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smtClean="0"/>
              <a:t>IOP - Brighton</a:t>
            </a:r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198E1ED-E402-5AFF-9427-22B14411A9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128F9EF-70E5-F04A-8CB7-DB6F82CAB6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1AEA6EE1-72FF-7F85-D22C-E9542992FBFE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smtClean="0"/>
              <a:t>14/04/2026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76655" y="494452"/>
            <a:ext cx="8595361" cy="550577"/>
          </a:xfrm>
        </p:spPr>
        <p:txBody>
          <a:bodyPr/>
          <a:lstStyle/>
          <a:p>
            <a:r>
              <a:rPr lang="en-GB" dirty="0"/>
              <a:t>Commissioning </a:t>
            </a:r>
            <a:r>
              <a:rPr lang="en-GB" dirty="0" smtClean="0"/>
              <a:t>experiment - 2019</a:t>
            </a:r>
            <a:endParaRPr lang="en-GB" dirty="0"/>
          </a:p>
        </p:txBody>
      </p:sp>
      <p:pic>
        <p:nvPicPr>
          <p:cNvPr id="12" name="Picture 6"/>
          <p:cNvPicPr/>
          <p:nvPr/>
        </p:nvPicPr>
        <p:blipFill>
          <a:blip r:embed="rId3"/>
          <a:stretch/>
        </p:blipFill>
        <p:spPr>
          <a:xfrm>
            <a:off x="7012255" y="4297701"/>
            <a:ext cx="2984284" cy="2241211"/>
          </a:xfrm>
          <a:prstGeom prst="rect">
            <a:avLst/>
          </a:prstGeom>
          <a:ln>
            <a:noFill/>
          </a:ln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332350" y="7478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baseline="30000" dirty="0" smtClean="0"/>
              <a:t>178</a:t>
            </a:r>
            <a:r>
              <a:rPr lang="en-GB" u="sng" dirty="0" smtClean="0"/>
              <a:t>Pt – DDCM analysis</a:t>
            </a:r>
            <a:endParaRPr lang="en-GB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7181998" y="39302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baseline="30000" dirty="0" smtClean="0"/>
              <a:t>178</a:t>
            </a:r>
            <a:r>
              <a:rPr lang="en-GB" u="sng" dirty="0" smtClean="0"/>
              <a:t>Pt - Bateman </a:t>
            </a:r>
            <a:r>
              <a:rPr lang="en-GB" u="sng" dirty="0"/>
              <a:t>analysis</a:t>
            </a:r>
          </a:p>
        </p:txBody>
      </p:sp>
      <p:pic>
        <p:nvPicPr>
          <p:cNvPr id="7" name="Picture 10"/>
          <p:cNvPicPr/>
          <p:nvPr/>
        </p:nvPicPr>
        <p:blipFill>
          <a:blip r:embed="rId4"/>
          <a:stretch/>
        </p:blipFill>
        <p:spPr>
          <a:xfrm>
            <a:off x="10154834" y="1796994"/>
            <a:ext cx="1771245" cy="1674135"/>
          </a:xfrm>
          <a:prstGeom prst="rect">
            <a:avLst/>
          </a:prstGeom>
          <a:ln>
            <a:noFill/>
          </a:ln>
        </p:spPr>
      </p:pic>
      <p:pic>
        <p:nvPicPr>
          <p:cNvPr id="18" name="Picture 4"/>
          <p:cNvPicPr/>
          <p:nvPr/>
        </p:nvPicPr>
        <p:blipFill>
          <a:blip r:embed="rId5"/>
          <a:stretch/>
        </p:blipFill>
        <p:spPr>
          <a:xfrm>
            <a:off x="10154834" y="4362357"/>
            <a:ext cx="1771245" cy="1823455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Formula 5"/>
              <p:cNvSpPr txBox="1"/>
              <p:nvPr/>
            </p:nvSpPr>
            <p:spPr>
              <a:xfrm>
                <a:off x="8153400" y="1937850"/>
                <a:ext cx="1409996" cy="446124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sz="100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sz="1000" dirty="0"/>
              </a:p>
            </p:txBody>
          </p:sp>
        </mc:Choice>
        <mc:Fallback xmlns="">
          <p:sp>
            <p:nvSpPr>
              <p:cNvPr id="24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937850"/>
                <a:ext cx="1409996" cy="44612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Formula 6"/>
              <p:cNvSpPr txBox="1"/>
              <p:nvPr/>
            </p:nvSpPr>
            <p:spPr>
              <a:xfrm>
                <a:off x="8153400" y="1574360"/>
                <a:ext cx="1412019" cy="400112"/>
              </a:xfrm>
              <a:prstGeom prst="rect">
                <a:avLst/>
              </a:prstGeom>
              <a:ln>
                <a:noFill/>
              </a:ln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sz="100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100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sz="10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sz="10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sz="100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sz="1000" dirty="0"/>
              </a:p>
            </p:txBody>
          </p:sp>
        </mc:Choice>
        <mc:Fallback xmlns="">
          <p:sp>
            <p:nvSpPr>
              <p:cNvPr id="25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1574360"/>
                <a:ext cx="1412019" cy="4001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/>
          <p:nvPr/>
        </p:nvPicPr>
        <p:blipFill>
          <a:blip r:embed="rId12"/>
          <a:srcRect b="11939"/>
          <a:stretch/>
        </p:blipFill>
        <p:spPr>
          <a:xfrm>
            <a:off x="171353" y="1070137"/>
            <a:ext cx="3294469" cy="1957900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73" y="3725291"/>
            <a:ext cx="2793544" cy="2830362"/>
          </a:xfrm>
          <a:prstGeom prst="rect">
            <a:avLst/>
          </a:prstGeom>
          <a:effectLst>
            <a:outerShdw blurRad="76200" dist="50800" dir="3000000" sx="101000" sy="101000" algn="ctr" rotWithShape="0">
              <a:srgbClr val="000000">
                <a:alpha val="47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362200" y="328646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baseline="30000" dirty="0" smtClean="0"/>
              <a:t>180</a:t>
            </a:r>
            <a:r>
              <a:rPr lang="en-GB" u="sng" dirty="0" smtClean="0"/>
              <a:t>Pt –DDCM analysis</a:t>
            </a:r>
            <a:endParaRPr lang="en-GB" u="sng" dirty="0"/>
          </a:p>
        </p:txBody>
      </p:sp>
      <p:sp>
        <p:nvSpPr>
          <p:cNvPr id="27" name="TextBox 26"/>
          <p:cNvSpPr txBox="1"/>
          <p:nvPr/>
        </p:nvSpPr>
        <p:spPr>
          <a:xfrm>
            <a:off x="3581400" y="1057185"/>
            <a:ext cx="3221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Collaboration between:</a:t>
            </a:r>
          </a:p>
          <a:p>
            <a:r>
              <a:rPr lang="en-GB" sz="1600" dirty="0"/>
              <a:t>University of </a:t>
            </a:r>
            <a:r>
              <a:rPr lang="en-GB" sz="1600" dirty="0" err="1"/>
              <a:t>Jyväskylä</a:t>
            </a:r>
            <a:r>
              <a:rPr lang="en-GB" sz="1600" dirty="0"/>
              <a:t> </a:t>
            </a:r>
            <a:endParaRPr lang="en-GB" sz="1600" dirty="0" smtClean="0"/>
          </a:p>
          <a:p>
            <a:r>
              <a:rPr lang="en-GB" sz="1600" dirty="0" smtClean="0"/>
              <a:t>University </a:t>
            </a:r>
            <a:r>
              <a:rPr lang="en-GB" sz="1600" dirty="0"/>
              <a:t>of Manchester </a:t>
            </a:r>
            <a:endParaRPr lang="en-GB" sz="1600" dirty="0" smtClean="0"/>
          </a:p>
          <a:p>
            <a:r>
              <a:rPr lang="en-GB" sz="1600" dirty="0" smtClean="0"/>
              <a:t>University </a:t>
            </a:r>
            <a:r>
              <a:rPr lang="en-GB" sz="1600" dirty="0"/>
              <a:t>of Liverpool </a:t>
            </a:r>
            <a:endParaRPr lang="en-GB" sz="1600" dirty="0" smtClean="0"/>
          </a:p>
          <a:p>
            <a:r>
              <a:rPr lang="en-GB" sz="1600" dirty="0" smtClean="0"/>
              <a:t>University </a:t>
            </a:r>
            <a:r>
              <a:rPr lang="en-GB" sz="1600" dirty="0"/>
              <a:t>of the West of </a:t>
            </a:r>
            <a:r>
              <a:rPr lang="en-GB" sz="1600" dirty="0" smtClean="0"/>
              <a:t>Scotland</a:t>
            </a:r>
            <a:endParaRPr lang="en-GB" sz="16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" y="4838700"/>
            <a:ext cx="1684763" cy="586659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 flipV="1">
            <a:off x="1123950" y="4438650"/>
            <a:ext cx="28575" cy="40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58540" y="390770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I</a:t>
            </a:r>
            <a:r>
              <a:rPr lang="en-GB" sz="2400" baseline="-25000" dirty="0" err="1" smtClean="0"/>
              <a:t>a</a:t>
            </a:r>
            <a:endParaRPr lang="en-GB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988592" y="5659096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/>
              <a:t>I</a:t>
            </a:r>
            <a:r>
              <a:rPr lang="en-GB" sz="2400" baseline="-25000" dirty="0" err="1"/>
              <a:t>b</a:t>
            </a:r>
            <a:endParaRPr lang="en-GB" baseline="-250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152525" y="5414350"/>
            <a:ext cx="20573" cy="351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57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C14C889FFA744F9EA33281212ABB3F" ma:contentTypeVersion="18" ma:contentTypeDescription="Create a new document." ma:contentTypeScope="" ma:versionID="64046076731537fe802c8b90b3dc2a8a">
  <xsd:schema xmlns:xsd="http://www.w3.org/2001/XMLSchema" xmlns:xs="http://www.w3.org/2001/XMLSchema" xmlns:p="http://schemas.microsoft.com/office/2006/metadata/properties" xmlns:ns3="7aec6170-5f4f-4e4f-a6c2-a8225993d796" xmlns:ns4="8e6ddbed-b0e9-42f7-b9f2-550673fa58f8" targetNamespace="http://schemas.microsoft.com/office/2006/metadata/properties" ma:root="true" ma:fieldsID="59f6a1b29bb9b33e8e4a45b98f0b6816" ns3:_="" ns4:_="">
    <xsd:import namespace="7aec6170-5f4f-4e4f-a6c2-a8225993d796"/>
    <xsd:import namespace="8e6ddbed-b0e9-42f7-b9f2-550673fa58f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Location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c6170-5f4f-4e4f-a6c2-a8225993d7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6ddbed-b0e9-42f7-b9f2-550673fa58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e6ddbed-b0e9-42f7-b9f2-550673fa58f8" xsi:nil="true"/>
  </documentManagement>
</p:properties>
</file>

<file path=customXml/itemProps1.xml><?xml version="1.0" encoding="utf-8"?>
<ds:datastoreItem xmlns:ds="http://schemas.openxmlformats.org/officeDocument/2006/customXml" ds:itemID="{907D99CA-ACBB-4C21-B68D-3E8396A645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D99D90-4D16-4C76-B4F0-AB72242A62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ec6170-5f4f-4e4f-a6c2-a8225993d796"/>
    <ds:schemaRef ds:uri="8e6ddbed-b0e9-42f7-b9f2-550673fa58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2C44F51-4BA8-4313-8A5C-26A91531B83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8e6ddbed-b0e9-42f7-b9f2-550673fa58f8"/>
    <ds:schemaRef ds:uri="7aec6170-5f4f-4e4f-a6c2-a8225993d79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1143</Words>
  <Application>Microsoft Office PowerPoint</Application>
  <PresentationFormat>Widescreen</PresentationFormat>
  <Paragraphs>193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DejaVu Sans</vt:lpstr>
      <vt:lpstr>Gotham Bold</vt:lpstr>
      <vt:lpstr>Times New Roman</vt:lpstr>
      <vt:lpstr>Office Theme</vt:lpstr>
      <vt:lpstr>Lifetime measurements of the 21+ state in 128Nd and 132Sm *using the charge plunger method</vt:lpstr>
      <vt:lpstr>Lifetime measurements in nuclei</vt:lpstr>
      <vt:lpstr>The charge plunger method</vt:lpstr>
      <vt:lpstr>Auger electron emission</vt:lpstr>
      <vt:lpstr>Basic concept of the charge plunger method</vt:lpstr>
      <vt:lpstr>Basic concept of the charge plunger method</vt:lpstr>
      <vt:lpstr>Basic concept of the charge plunger method</vt:lpstr>
      <vt:lpstr>Basic concept of the charge plunger method</vt:lpstr>
      <vt:lpstr>Commissioning experiment - 2019</vt:lpstr>
      <vt:lpstr>Commissioning experiment</vt:lpstr>
      <vt:lpstr>Deformation in light rare-earth nuclei</vt:lpstr>
      <vt:lpstr>Deformation in light rare-earth nuclei</vt:lpstr>
      <vt:lpstr>Quasi-SU3 coupling of neutron orbitals across N=82</vt:lpstr>
      <vt:lpstr>Quasi-SU3 coupling of neutron orbitals across N=82</vt:lpstr>
      <vt:lpstr>Quasi-SU3 coupling of neutron orbitals across N=82</vt:lpstr>
      <vt:lpstr>Experiment - CPM measurements on light rare-earth nuclei</vt:lpstr>
      <vt:lpstr>Results - CPM measurements on light rare-earth nuclei</vt:lpstr>
      <vt:lpstr>B(E2) preliminary result</vt:lpstr>
      <vt:lpstr>Summary</vt:lpstr>
      <vt:lpstr>PowerPoint Presentation</vt:lpstr>
    </vt:vector>
  </TitlesOfParts>
  <Company>University of Surrey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Applications of the charge plunger method</dc:title>
  <dc:creator>Heery, Jacob (Maths &amp; Physics)</dc:creator>
  <cp:lastModifiedBy>Heery, Jacob (Maths &amp; Physics)</cp:lastModifiedBy>
  <cp:revision>168</cp:revision>
  <dcterms:created xsi:type="dcterms:W3CDTF">2025-10-06T09:49:31Z</dcterms:created>
  <dcterms:modified xsi:type="dcterms:W3CDTF">2026-04-13T07:38:35Z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0x01010062C14C889FFA744F9EA33281212ABB3F</vt:lpwstr>
  </property>
</Properties>
</file>