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3_CCF506E9.xml" ContentType="application/vnd.ms-powerpoint.comments+xml"/>
  <Override PartName="/ppt/comments/modernComment_10E_5DBF3EC0.xml" ContentType="application/vnd.ms-powerpoint.comments+xml"/>
  <Override PartName="/ppt/comments/modernComment_108_C1A2AE1.xml" ContentType="application/vnd.ms-powerpoint.comments+xml"/>
  <Override PartName="/ppt/comments/modernComment_109_7D21238E.xml" ContentType="application/vnd.ms-powerpoint.comments+xml"/>
  <Override PartName="/ppt/comments/modernComment_10B_19FEA12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20"/>
  </p:notesMasterIdLst>
  <p:sldIdLst>
    <p:sldId id="256" r:id="rId2"/>
    <p:sldId id="257" r:id="rId3"/>
    <p:sldId id="274" r:id="rId4"/>
    <p:sldId id="273" r:id="rId5"/>
    <p:sldId id="258" r:id="rId6"/>
    <p:sldId id="261" r:id="rId7"/>
    <p:sldId id="259" r:id="rId8"/>
    <p:sldId id="260" r:id="rId9"/>
    <p:sldId id="270" r:id="rId10"/>
    <p:sldId id="276" r:id="rId11"/>
    <p:sldId id="262" r:id="rId12"/>
    <p:sldId id="266" r:id="rId13"/>
    <p:sldId id="264" r:id="rId14"/>
    <p:sldId id="265" r:id="rId15"/>
    <p:sldId id="267" r:id="rId16"/>
    <p:sldId id="27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8E6209-C7F5-ADF4-5DDD-7510B1FAEFD9}" name="Altasan, Nawaf" initials="AN" userId="S::naltasan@liverpool.ac.uk::e5d01941-5cf7-4418-9b1f-c94d5316ca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812"/>
  </p:normalViewPr>
  <p:slideViewPr>
    <p:cSldViewPr snapToGrid="0">
      <p:cViewPr varScale="1">
        <p:scale>
          <a:sx n="126" d="100"/>
          <a:sy n="126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3_CCF506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C51D37-A971-A245-87DE-ACE3EC586A41}" authorId="{C58E6209-C7F5-ADF4-5DDD-7510B1FAEFD9}" created="2026-04-08T15:14:25.7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38610153" sldId="259"/>
      <ac:spMk id="8" creationId="{9CCF3ADA-CDB0-B4CB-552D-B838E5F79553}"/>
    </ac:deMkLst>
    <p188:txBody>
      <a:bodyPr/>
      <a:lstStyle/>
      <a:p>
        <a:r>
          <a:rPr lang="en-US"/>
          <a:t>Try to minimize the number of words
Move last bit to next slide
</a:t>
        </a:r>
      </a:p>
    </p188:txBody>
  </p188:cm>
</p188:cmLst>
</file>

<file path=ppt/comments/modernComment_108_C1A2A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C7D517-5BDA-FC40-A390-49FB04230978}" authorId="{C58E6209-C7F5-ADF4-5DDD-7510B1FAEFD9}" created="2026-04-08T14:47:53.50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3041505" sldId="264"/>
      <ac:spMk id="25" creationId="{A19BD998-CD4D-2584-A237-CA984D448BE0}"/>
    </ac:deMkLst>
    <p188:txBody>
      <a:bodyPr/>
      <a:lstStyle/>
      <a:p>
        <a:r>
          <a:rPr lang="en-US"/>
          <a:t>You may need to add line for MO
</a:t>
        </a:r>
      </a:p>
    </p188:txBody>
  </p188:cm>
</p188:cmLst>
</file>

<file path=ppt/comments/modernComment_109_7D2123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516442-71A2-0B42-9DF1-6C297A084840}" authorId="{C58E6209-C7F5-ADF4-5DDD-7510B1FAEFD9}" created="2026-04-08T14:48:26.65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99323790" sldId="265"/>
      <ac:spMk id="13" creationId="{DDCF9E59-D5DB-C3FB-EC6A-5FBFB620E0D8}"/>
      <ac:txMk cp="0" len="40">
        <ac:context len="41" hash="1401325069"/>
      </ac:txMk>
    </ac:txMkLst>
    <p188:txBody>
      <a:bodyPr/>
      <a:lstStyle/>
      <a:p>
        <a:r>
          <a:rPr lang="en-US"/>
          <a:t>Remove 0 dotted line or change its color
</a:t>
        </a:r>
      </a:p>
    </p188:txBody>
  </p188:cm>
</p188:cmLst>
</file>

<file path=ppt/comments/modernComment_10B_19FEA1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BCC364-87FA-774C-B117-AC75CBA5EF5F}" authorId="{C58E6209-C7F5-ADF4-5DDD-7510B1FAEFD9}" created="2026-04-08T14:48:42.6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36117804" sldId="267"/>
      <ac:spMk id="8" creationId="{E19558DC-608E-CC61-3613-7BE3C2724354}"/>
    </ac:deMkLst>
    <p188:txBody>
      <a:bodyPr/>
      <a:lstStyle/>
      <a:p>
        <a:r>
          <a:rPr lang="en-US"/>
          <a:t>Add errors and efficiency drop when excluding s18
</a:t>
        </a:r>
      </a:p>
    </p188:txBody>
  </p188:cm>
</p188:cmLst>
</file>

<file path=ppt/comments/modernComment_10E_5DBF3E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D3FC49-03F7-D24F-ACF7-029AA0AD0152}" authorId="{C58E6209-C7F5-ADF4-5DDD-7510B1FAEFD9}" created="2026-04-09T14:53:13.4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72814528" sldId="270"/>
      <ac:spMk id="3" creationId="{8883A201-7D6E-47EE-9A1F-B5B2A38B664F}"/>
    </ac:deMkLst>
    <p188:txBody>
      <a:bodyPr/>
      <a:lstStyle/>
      <a:p>
        <a:r>
          <a:rPr lang="en-US"/>
          <a:t>may add tgis point at end
•Simulated setups are created using interpolated signals from ADL database taking G4 positions as an input. 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7DBD-5646-B647-BC44-472009EE94C1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7C75-0050-3547-8E6A-B2DB6B5F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96DA-AAD2-22EE-E23F-8E334655D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7E0D8-C401-D29F-FFDD-DDD546AF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A68D-6A5A-FFB1-7DB5-81EF11CF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D54-28AA-C249-B5BA-8E0188D86E29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7968-E6BF-614B-4846-6C25D77A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7FAE5-5893-2BB0-8F49-DF5D92A4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CA9C-DDC1-2D39-8A95-A494A645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5D906-97C6-C89C-FD7F-EE6CEC6B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6A42-25AE-52C0-7B57-B141A323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9D94-3EA1-3A42-A06F-5C6B15C6B7D0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6149-2FD0-9901-28E6-695D9BF0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EB0E-E330-F816-203C-43430D4C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E9FA1-728A-3546-7B90-104290D26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571DC-E978-19C0-FC6D-12B0983FB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5A53-D358-6BBC-0DDC-33FC35FF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446E-F6B3-7544-95A4-6CAAECE76FF2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7583-CA85-3D39-B4A6-ED22A98A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6E6A-EFB7-C877-3B93-5F905679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6BF8-6E56-DDD1-6AFE-C323B05E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768F-4953-B66E-D432-DB6FFA39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52B3-7F68-CA43-D3A3-F2263ECD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9F01-E6FA-5148-A9E5-D9B616480F37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0EAD8-9EF6-C7B4-820E-FAFF8279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2B2B-6675-D0F8-2C45-F7DF7FB6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5FC7-6DA6-26F4-B9D0-D39ED5E8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782E-A909-4384-5318-3BA3F312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984DB-3684-6310-A714-6E2CB128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10FA-168C-0948-B85E-503E4CB88AE6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A44C8-DE58-787D-776F-CAD665F9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E0CC4-5C1E-9F0B-339F-ED322A0B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1062-4F17-9BB2-B4F3-4FA2FDE9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0BDC-9A32-6602-E96E-121708FDD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27D82-DA97-8AE6-F77D-E63DCFB1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DC2BC-0E26-EE1B-6DCE-F8CF2D22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D2B8-F80F-DC46-AA02-C9324F6C8E80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12D06-2FC9-4D0C-C57A-DAC2BD81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7DBE3-D221-F65C-961C-3610E232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B765-6135-6075-885E-423D2CA6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289A1-D9CC-7F93-AE9E-88B0B13EF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C7C22-EE6A-18BB-5BFC-98EA4922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4764C-0349-1163-6913-61672E097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6FBC0-68D6-B72A-D416-8BA9B570F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13DB9-87B0-6894-56C7-6EBF45C9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758E-E0A3-CD40-93B7-2C70C78960AA}" type="datetime1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2F8CC-64ED-98AC-BAB3-D4A61EA2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DE775-5588-7E14-20D0-47C098B3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A69F-CB1A-8AF7-D902-8F59B19C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FFB0C-5F4E-4B1E-7D4A-45784557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700F-78F6-4844-9D2F-B060BDF662AA}" type="datetime1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03C2D-2896-5F91-F06B-D7BAE1FF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A5EB2-CF6F-87E5-AA48-D81A6BA7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8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53B11-507A-3765-1CD9-CE0ADBD3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531E-D382-FA43-9099-173E8CE3267E}" type="datetime1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35956-C2C2-D3B5-DF1A-9E9739A9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215CE-CD72-5429-8FA6-F9350B02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CDD6-EDD7-9501-FC76-E64FF07A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BD15-9D5D-EE03-9932-C997CC98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00D32-39C7-CD35-24E2-A1243048C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635CD-34D4-D165-12C7-FDCACEFB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869-364C-1A44-915D-2A6C6D4C3FC9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BB145-86D9-3A9E-0101-565B4F79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CEA93-9DDE-A456-C67C-AC05ACDD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6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51E8-52B9-17C7-2702-75882B76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BE6F7-4C81-BE78-F996-8AE0EDE9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60E2D-19B6-9A53-0C21-3EB868D84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3CF75-F3DD-D2D1-8629-1792BF42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D3-584B-A240-99EB-58184FA815E5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29304-F997-C5E1-6D09-CA1E298C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D48D3-8447-954C-D54D-BFAA3C4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D19D0-2DBB-FFE4-9DB4-6F106BCF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C86E1-27F4-A842-0D54-8DC4BCBB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B14C-5F83-97B4-9FF2-13F85DF0E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B767C-273D-B047-B5A6-70C7DCDC6D95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CF399-0BFC-17F2-76F6-9DF969A1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12401-FD2F-2734-DAF4-633B57B29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3A66B-D2E1-CB47-97CE-7DB68A74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microsoft.com/office/2018/10/relationships/comments" Target="../comments/modernComment_108_C1A2A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8/10/relationships/comments" Target="../comments/modernComment_109_7D21238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8/10/relationships/comments" Target="../comments/modernComment_10B_19FEA12C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microsoft.com/office/2018/10/relationships/comments" Target="../comments/modernComment_103_CCF506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10E_5DBF3EC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F9BEC-94E0-9494-38A5-2C4FCDBF5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30" y="675552"/>
            <a:ext cx="5736828" cy="2896432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Position Resolution of Adaptive Grid Search Method for Multi-site Interactions in 'SIGMA’ Detector.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red and black logo&#10;&#10;AI-generated content may be incorrect.">
            <a:extLst>
              <a:ext uri="{FF2B5EF4-FFF2-40B4-BE49-F238E27FC236}">
                <a16:creationId xmlns:a16="http://schemas.microsoft.com/office/drawing/2014/main" id="{2A6D087C-9FE6-06D9-1E91-ADDD67D9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056" y="4949736"/>
            <a:ext cx="2643464" cy="1797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57B4317-8EB6-9057-32D1-9EBAC36F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41" r="4654"/>
          <a:stretch/>
        </p:blipFill>
        <p:spPr>
          <a:xfrm>
            <a:off x="409357" y="3498583"/>
            <a:ext cx="4725243" cy="1497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99AC9-93E7-8711-AC5B-AA8FEE9582B1}"/>
              </a:ext>
            </a:extLst>
          </p:cNvPr>
          <p:cNvSpPr txBox="1"/>
          <p:nvPr/>
        </p:nvSpPr>
        <p:spPr>
          <a:xfrm>
            <a:off x="409357" y="4949736"/>
            <a:ext cx="2882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Presenter: Nawaf Altasan</a:t>
            </a: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5343FB0B-FB4E-A35F-AB6B-40989375E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488" y="1609290"/>
            <a:ext cx="5104860" cy="2836033"/>
          </a:xfrm>
          <a:prstGeom prst="rect">
            <a:avLst/>
          </a:prstGeom>
        </p:spPr>
      </p:pic>
      <p:pic>
        <p:nvPicPr>
          <p:cNvPr id="19" name="Picture 18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0FF57DF-30A3-79BE-C33A-25CE34FB2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130" y="495945"/>
            <a:ext cx="3903575" cy="1496369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2CABF06-F2EB-F343-28FF-F7220D5B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4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7DB39-CEAF-A75B-A8E0-A958154CB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AC65-FD06-5C9F-9032-F95DEA28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3" y="-285691"/>
            <a:ext cx="10515600" cy="1325563"/>
          </a:xfrm>
        </p:spPr>
        <p:txBody>
          <a:bodyPr/>
          <a:lstStyle/>
          <a:p>
            <a:r>
              <a:rPr lang="en-US" dirty="0"/>
              <a:t>Generating Simulated Traces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AB3DA-DBCD-B10D-391C-85CD66DCAEB6}"/>
              </a:ext>
            </a:extLst>
          </p:cNvPr>
          <p:cNvSpPr/>
          <p:nvPr/>
        </p:nvSpPr>
        <p:spPr>
          <a:xfrm>
            <a:off x="1367135" y="1366837"/>
            <a:ext cx="2345167" cy="972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G4 positions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8B746-F824-5314-954A-79BDCD39F289}"/>
              </a:ext>
            </a:extLst>
          </p:cNvPr>
          <p:cNvSpPr/>
          <p:nvPr/>
        </p:nvSpPr>
        <p:spPr>
          <a:xfrm>
            <a:off x="4669135" y="1366837"/>
            <a:ext cx="2345167" cy="972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ADL database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F5F970-8149-E13B-CF71-E05CD771A3C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712302" y="1852874"/>
            <a:ext cx="956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975622-A184-0B43-CE16-A8E7C4009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64" y="989414"/>
            <a:ext cx="2878200" cy="1726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5120DE-5879-FD1D-705A-4BD0071A9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4" y="4588715"/>
            <a:ext cx="2878200" cy="1726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C85599-47EF-AB9C-B3D6-5493B69D3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63" y="4251264"/>
            <a:ext cx="4003037" cy="240182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A85B45-1B05-7697-B02E-FC25B4FB6FE4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7014302" y="1852874"/>
            <a:ext cx="13142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0E37DFE-E49C-40DC-E84B-93935677B45E}"/>
              </a:ext>
            </a:extLst>
          </p:cNvPr>
          <p:cNvSpPr/>
          <p:nvPr/>
        </p:nvSpPr>
        <p:spPr>
          <a:xfrm>
            <a:off x="1367134" y="2650339"/>
            <a:ext cx="2345167" cy="972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G4 energy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6C3458-CD02-4246-6836-D222435B11E5}"/>
              </a:ext>
            </a:extLst>
          </p:cNvPr>
          <p:cNvSpPr/>
          <p:nvPr/>
        </p:nvSpPr>
        <p:spPr>
          <a:xfrm>
            <a:off x="4669134" y="2650339"/>
            <a:ext cx="2345167" cy="972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Normalisation</a:t>
            </a:r>
            <a:r>
              <a:rPr lang="en-US" dirty="0"/>
              <a:t> by total energy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68F564-8B42-2590-91E2-9CC92E72802C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9767664" y="2716334"/>
            <a:ext cx="0" cy="1872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9B42C1-03FB-5DDB-543A-96BD6BA542B8}"/>
              </a:ext>
            </a:extLst>
          </p:cNvPr>
          <p:cNvCxnSpPr>
            <a:stCxn id="22" idx="3"/>
          </p:cNvCxnSpPr>
          <p:nvPr/>
        </p:nvCxnSpPr>
        <p:spPr>
          <a:xfrm flipV="1">
            <a:off x="7014301" y="3136375"/>
            <a:ext cx="275336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66301-6712-4285-E017-7839F1CE0BAB}"/>
              </a:ext>
            </a:extLst>
          </p:cNvPr>
          <p:cNvSpPr/>
          <p:nvPr/>
        </p:nvSpPr>
        <p:spPr>
          <a:xfrm>
            <a:off x="4669133" y="4966138"/>
            <a:ext cx="2345167" cy="972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Adding noise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25C78A-287F-6167-9235-39DF26D48FBD}"/>
              </a:ext>
            </a:extLst>
          </p:cNvPr>
          <p:cNvCxnSpPr>
            <a:stCxn id="14" idx="1"/>
            <a:endCxn id="30" idx="3"/>
          </p:cNvCxnSpPr>
          <p:nvPr/>
        </p:nvCxnSpPr>
        <p:spPr>
          <a:xfrm flipH="1">
            <a:off x="7014300" y="5452175"/>
            <a:ext cx="1314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75973B-567B-47EB-CC55-CE6BD1D98EDB}"/>
              </a:ext>
            </a:extLst>
          </p:cNvPr>
          <p:cNvCxnSpPr>
            <a:cxnSpLocks/>
            <a:stCxn id="30" idx="1"/>
            <a:endCxn id="16" idx="3"/>
          </p:cNvCxnSpPr>
          <p:nvPr/>
        </p:nvCxnSpPr>
        <p:spPr>
          <a:xfrm flipH="1">
            <a:off x="4136100" y="5452175"/>
            <a:ext cx="5330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D21ADB-8513-3221-60D1-CA201D991FE2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3712301" y="3136376"/>
            <a:ext cx="956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EB4769B-E504-8C71-3CA2-60E1A6B4D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3" y="684111"/>
            <a:ext cx="5308600" cy="36830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D046302-35D1-3B60-D142-37A97DF3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1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C1D6B-115B-4524-3D7B-D3C5838B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Compton Imaging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2523-3F65-B44C-CFDD-D762B0FF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b="1" dirty="0"/>
              <a:t>C</a:t>
            </a:r>
            <a:r>
              <a:rPr lang="en-US" sz="2000" dirty="0"/>
              <a:t>ompton </a:t>
            </a:r>
            <a:r>
              <a:rPr lang="en-US" sz="2000" b="1" dirty="0"/>
              <a:t>I</a:t>
            </a:r>
            <a:r>
              <a:rPr lang="en-US" sz="2000" dirty="0"/>
              <a:t>maging </a:t>
            </a:r>
            <a:r>
              <a:rPr lang="en-US" sz="2000" b="1" dirty="0"/>
              <a:t>(CI) </a:t>
            </a:r>
            <a:r>
              <a:rPr lang="en-US" sz="2000" dirty="0"/>
              <a:t>is used to reconstruct gamma-ray sources using Compton kinematics.</a:t>
            </a:r>
          </a:p>
          <a:p>
            <a:r>
              <a:rPr lang="en-US" sz="2000" dirty="0"/>
              <a:t>It requires at least two interactions</a:t>
            </a:r>
          </a:p>
          <a:p>
            <a:r>
              <a:rPr lang="en-US" sz="2000" dirty="0"/>
              <a:t>In SIGMA it is scatter and absorption.</a:t>
            </a:r>
          </a:p>
          <a:p>
            <a:r>
              <a:rPr lang="en-US" sz="2000" dirty="0"/>
              <a:t>CI is one method to estimate PR of multi-fold PSA.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3FD44-DC27-3012-9E66-B888CF07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13" y="337342"/>
            <a:ext cx="4715407" cy="2958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C6780-C857-D0C2-9126-3F8A6DF6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95" y="3429000"/>
            <a:ext cx="3549843" cy="2662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B24BAE-B285-4E1A-A387-FA999C57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838" y="3429000"/>
            <a:ext cx="3549843" cy="2662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615BD7-AABA-2352-5ACA-7D8CF3DA14A3}"/>
              </a:ext>
            </a:extLst>
          </p:cNvPr>
          <p:cNvSpPr txBox="1"/>
          <p:nvPr/>
        </p:nvSpPr>
        <p:spPr>
          <a:xfrm>
            <a:off x="418730" y="6507257"/>
            <a:ext cx="1135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Parajuli, R.K., Sakai, M., Parajuli, R. and Tashiro, M., 2022. Development and applications of Compton camera—A review. Sensors, 22(19), p.7374.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74BA5-A0ED-9CFE-A89D-43A5156DA627}"/>
              </a:ext>
            </a:extLst>
          </p:cNvPr>
          <p:cNvSpPr txBox="1"/>
          <p:nvPr/>
        </p:nvSpPr>
        <p:spPr>
          <a:xfrm>
            <a:off x="9559069" y="2902824"/>
            <a:ext cx="1176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from [1]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276C8D-A609-8527-A7FB-67282023743B}"/>
              </a:ext>
            </a:extLst>
          </p:cNvPr>
          <p:cNvSpPr txBox="1"/>
          <p:nvPr/>
        </p:nvSpPr>
        <p:spPr>
          <a:xfrm>
            <a:off x="5799667" y="6091382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Cones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BACD0-A77F-89BC-6B6A-14D883AE8909}"/>
              </a:ext>
            </a:extLst>
          </p:cNvPr>
          <p:cNvSpPr txBox="1"/>
          <p:nvPr/>
        </p:nvSpPr>
        <p:spPr>
          <a:xfrm>
            <a:off x="9427836" y="6059192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10,000 Cones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43B01AE-5B2C-5509-873F-FDD064A9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A0109-F00E-CA28-7894-E1516DEAF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D337C-B326-8BB6-53C5-128B8D9C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Validation Setup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7DF7F-E093-AABC-95A0-2BBFEB90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" y="2715768"/>
            <a:ext cx="5994349" cy="3547872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In the validation setup, two sources are used for </a:t>
            </a:r>
            <a:r>
              <a:rPr lang="en-US" sz="2200" b="1" dirty="0"/>
              <a:t>Compton imaging </a:t>
            </a:r>
            <a:r>
              <a:rPr lang="en-US" sz="2200" dirty="0"/>
              <a:t>with two different positions.</a:t>
            </a:r>
          </a:p>
          <a:p>
            <a:endParaRPr lang="en-US" sz="2200" dirty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200" dirty="0"/>
              <a:t>Measurement 1:</a:t>
            </a:r>
          </a:p>
          <a:p>
            <a:pPr marL="457200" lvl="1" indent="0">
              <a:buNone/>
            </a:pPr>
            <a:r>
              <a:rPr lang="en-US" sz="2200" baseline="30000" dirty="0"/>
              <a:t>137</a:t>
            </a:r>
            <a:r>
              <a:rPr lang="en-US" sz="2200" dirty="0"/>
              <a:t>Cs at 10 cm standoff and +7 cm in y-direction.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200" dirty="0"/>
              <a:t>Measurement 2: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baseline="30000" dirty="0"/>
              <a:t>60</a:t>
            </a:r>
            <a:r>
              <a:rPr lang="en-US" sz="2200" dirty="0"/>
              <a:t>Co at 10 cm standoff and -7 cm in y-direction.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B39EA-DCA0-6E17-EDFA-BF150B1D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85" y="640080"/>
            <a:ext cx="4406493" cy="557784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EC5CC9-5214-3E3F-4CD8-52AD8129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83655-BF21-1A31-A39B-CD5883680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5125" y="3525526"/>
            <a:ext cx="3537444" cy="2653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E0EA15-5B46-62C6-398E-E781AB729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113" y="3525526"/>
            <a:ext cx="3537444" cy="2653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F693C-ED95-15F5-480D-14CD7D671B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84" t="8512" r="9407"/>
          <a:stretch>
            <a:fillRect/>
          </a:stretch>
        </p:blipFill>
        <p:spPr>
          <a:xfrm>
            <a:off x="8092681" y="486399"/>
            <a:ext cx="3722332" cy="2908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177D43-AC4F-BF25-33C2-7F66B60AB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877" y="606619"/>
            <a:ext cx="3635798" cy="2726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F97F49-1AD9-77F7-D022-F8011A42D9FB}"/>
              </a:ext>
            </a:extLst>
          </p:cNvPr>
          <p:cNvSpPr txBox="1"/>
          <p:nvPr/>
        </p:nvSpPr>
        <p:spPr>
          <a:xfrm>
            <a:off x="7201383" y="277793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137</a:t>
            </a:r>
            <a:r>
              <a:rPr lang="en-US" dirty="0">
                <a:solidFill>
                  <a:schemeClr val="bg1"/>
                </a:solidFill>
              </a:rPr>
              <a:t>Cs Exp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810CD-7E68-ED25-90FD-9EBB48CA4DC0}"/>
              </a:ext>
            </a:extLst>
          </p:cNvPr>
          <p:cNvSpPr txBox="1"/>
          <p:nvPr/>
        </p:nvSpPr>
        <p:spPr>
          <a:xfrm>
            <a:off x="694481" y="3750198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60</a:t>
            </a:r>
            <a:r>
              <a:rPr lang="en-US" dirty="0">
                <a:solidFill>
                  <a:schemeClr val="bg1"/>
                </a:solidFill>
              </a:rPr>
              <a:t>Co Sim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9BB72-0C64-8576-59AE-EBDD0294D554}"/>
              </a:ext>
            </a:extLst>
          </p:cNvPr>
          <p:cNvSpPr txBox="1"/>
          <p:nvPr/>
        </p:nvSpPr>
        <p:spPr>
          <a:xfrm>
            <a:off x="7259257" y="3833643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60</a:t>
            </a:r>
            <a:r>
              <a:rPr lang="en-US" dirty="0">
                <a:solidFill>
                  <a:schemeClr val="bg1"/>
                </a:solidFill>
              </a:rPr>
              <a:t>Co Exp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EE784-AAE9-308B-8508-4742643EF3F5}"/>
              </a:ext>
            </a:extLst>
          </p:cNvPr>
          <p:cNvSpPr txBox="1"/>
          <p:nvPr/>
        </p:nvSpPr>
        <p:spPr>
          <a:xfrm>
            <a:off x="4715279" y="133690"/>
            <a:ext cx="184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EC69E5-EAED-EBDF-49C2-9B1F2F6DB4CE}"/>
              </a:ext>
            </a:extLst>
          </p:cNvPr>
          <p:cNvSpPr txBox="1"/>
          <p:nvPr/>
        </p:nvSpPr>
        <p:spPr>
          <a:xfrm>
            <a:off x="8788639" y="83399"/>
            <a:ext cx="272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Experimental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B2D3885-FFE9-A1DA-7B93-6FD9726182BC}"/>
              </a:ext>
            </a:extLst>
          </p:cNvPr>
          <p:cNvSpPr txBox="1">
            <a:spLocks/>
          </p:cNvSpPr>
          <p:nvPr/>
        </p:nvSpPr>
        <p:spPr>
          <a:xfrm>
            <a:off x="692558" y="1339343"/>
            <a:ext cx="2546431" cy="1956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200" dirty="0"/>
              <a:t>Measurement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aseline="30000" dirty="0"/>
              <a:t>137</a:t>
            </a:r>
            <a:r>
              <a:rPr lang="en-US" sz="2000" dirty="0"/>
              <a:t>Cs at 10 cm standoff and +7 cm in y-direction.</a:t>
            </a:r>
            <a:endParaRPr lang="en-US" sz="22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BE6701-9C58-C43D-4A8B-5AF4E0FEA726}"/>
              </a:ext>
            </a:extLst>
          </p:cNvPr>
          <p:cNvSpPr txBox="1">
            <a:spLocks/>
          </p:cNvSpPr>
          <p:nvPr/>
        </p:nvSpPr>
        <p:spPr>
          <a:xfrm>
            <a:off x="199430" y="6244961"/>
            <a:ext cx="7985695" cy="1956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200" dirty="0"/>
              <a:t>Hotspot corresponds to most probable source location.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6975A1E-1567-9FCC-88DA-330E11E49F37}"/>
              </a:ext>
            </a:extLst>
          </p:cNvPr>
          <p:cNvSpPr txBox="1">
            <a:spLocks/>
          </p:cNvSpPr>
          <p:nvPr/>
        </p:nvSpPr>
        <p:spPr>
          <a:xfrm>
            <a:off x="799623" y="4047046"/>
            <a:ext cx="2546431" cy="1956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200" dirty="0"/>
              <a:t>Measurement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aseline="30000" dirty="0"/>
              <a:t>60</a:t>
            </a:r>
            <a:r>
              <a:rPr lang="en-US" sz="2000" dirty="0"/>
              <a:t>Co at 10 cm standoff and -7 cm in y-direction.</a:t>
            </a:r>
            <a:endParaRPr lang="en-US" sz="2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ACF6DB-D0F3-EFA8-C863-5BA9FCF48971}"/>
              </a:ext>
            </a:extLst>
          </p:cNvPr>
          <p:cNvSpPr txBox="1"/>
          <p:nvPr/>
        </p:nvSpPr>
        <p:spPr>
          <a:xfrm>
            <a:off x="670" y="173525"/>
            <a:ext cx="402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Validation Results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EC6E41-DE21-DA17-397C-ABDE86C5F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5341" y="749370"/>
            <a:ext cx="2671278" cy="1853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F0FC1A-E51B-A8B0-9CA9-C45E91A84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9623" y="3244219"/>
            <a:ext cx="10610057" cy="273891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0F00618-4D84-7A1E-3723-39486161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5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CCE2C-ED18-51E1-F9AE-07D3ECE5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99" y="-500904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Maximum Overlaps Slices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5BB3A-45A4-5AE3-A344-29EE3A73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6" r="938"/>
          <a:stretch>
            <a:fillRect/>
          </a:stretch>
        </p:blipFill>
        <p:spPr>
          <a:xfrm>
            <a:off x="6405075" y="1999834"/>
            <a:ext cx="5405467" cy="3623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9490E-FE1F-0CE0-006B-E2D5F6E8A297}"/>
              </a:ext>
            </a:extLst>
          </p:cNvPr>
          <p:cNvSpPr txBox="1"/>
          <p:nvPr/>
        </p:nvSpPr>
        <p:spPr>
          <a:xfrm>
            <a:off x="2141130" y="1624601"/>
            <a:ext cx="193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/>
              <a:t>60</a:t>
            </a:r>
            <a:r>
              <a:rPr lang="en-US" sz="2800" dirty="0"/>
              <a:t>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4BD53-1DCD-7290-536F-7D27D8537532}"/>
              </a:ext>
            </a:extLst>
          </p:cNvPr>
          <p:cNvSpPr txBox="1"/>
          <p:nvPr/>
        </p:nvSpPr>
        <p:spPr>
          <a:xfrm>
            <a:off x="8291498" y="1599623"/>
            <a:ext cx="193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/>
              <a:t>137</a:t>
            </a:r>
            <a:r>
              <a:rPr lang="en-US" sz="2800" dirty="0"/>
              <a:t>Cs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DDBBD4-41C4-E6A0-EECC-B15375D37D11}"/>
              </a:ext>
            </a:extLst>
          </p:cNvPr>
          <p:cNvSpPr txBox="1">
            <a:spLocks/>
          </p:cNvSpPr>
          <p:nvPr/>
        </p:nvSpPr>
        <p:spPr>
          <a:xfrm>
            <a:off x="305803" y="1193677"/>
            <a:ext cx="7985695" cy="361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Intensity slice through y taken at maximum x intensity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577D47-0EA0-A5D8-5A08-BB653AB8B500}"/>
              </a:ext>
            </a:extLst>
          </p:cNvPr>
          <p:cNvSpPr txBox="1">
            <a:spLocks/>
          </p:cNvSpPr>
          <p:nvPr/>
        </p:nvSpPr>
        <p:spPr>
          <a:xfrm>
            <a:off x="1552406" y="5573870"/>
            <a:ext cx="7985695" cy="1956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B29D10-1CD4-496D-18E4-ADF875F1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66" y="2014890"/>
            <a:ext cx="5838100" cy="362364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184C189-B734-0CAF-E42F-5AFAEEE3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5" y="5675693"/>
            <a:ext cx="10994562" cy="118230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/>
              <a:t>Good agreement is observed between G4 generated signals and experimental data.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/>
              <a:t>AGS PSA has been validated against experimental setup.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800" dirty="0"/>
              <a:t>The offset between reconstructed and true positions arises from multiple sources of uncertainty.</a:t>
            </a:r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EC11E1-935D-0C95-84E6-F45F4149B0BB}"/>
              </a:ext>
            </a:extLst>
          </p:cNvPr>
          <p:cNvCxnSpPr>
            <a:cxnSpLocks/>
          </p:cNvCxnSpPr>
          <p:nvPr/>
        </p:nvCxnSpPr>
        <p:spPr>
          <a:xfrm>
            <a:off x="3291840" y="2079911"/>
            <a:ext cx="0" cy="32175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DDDDA9-163B-657F-2297-7BAD69D088CA}"/>
              </a:ext>
            </a:extLst>
          </p:cNvPr>
          <p:cNvCxnSpPr>
            <a:cxnSpLocks/>
          </p:cNvCxnSpPr>
          <p:nvPr/>
        </p:nvCxnSpPr>
        <p:spPr>
          <a:xfrm>
            <a:off x="9123680" y="2079911"/>
            <a:ext cx="0" cy="32175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D9DD76D-8476-84F1-F16A-857EAD687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175" y="742620"/>
            <a:ext cx="5308600" cy="368300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FC67389-977D-3651-F467-CD015CE4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37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9A995-4884-90BF-3F19-CC20FE13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10089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Position Resolution Estimation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8014-E4D4-0D84-0B2B-2D9B906D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74" y="310089"/>
            <a:ext cx="600760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Based on the validated datasets, a minimum position resolution achievable with PSA can be estimated.</a:t>
            </a:r>
          </a:p>
          <a:p>
            <a:r>
              <a:rPr lang="en-US" sz="2000" dirty="0"/>
              <a:t>Due to the large volume of segment 18, the position resolution is degraded when it is included.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F002F-71F1-4C0F-79BD-8A3F85CCC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3" y="2386584"/>
            <a:ext cx="4369816" cy="436981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A0E638-55A8-FD46-8622-7B0D3F3C7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67235"/>
              </p:ext>
            </p:extLst>
          </p:nvPr>
        </p:nvGraphicFramePr>
        <p:xfrm>
          <a:off x="5080001" y="2386584"/>
          <a:ext cx="6563359" cy="422623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37919">
                  <a:extLst>
                    <a:ext uri="{9D8B030D-6E8A-4147-A177-3AD203B41FA5}">
                      <a16:colId xmlns:a16="http://schemas.microsoft.com/office/drawing/2014/main" val="929557281"/>
                    </a:ext>
                  </a:extLst>
                </a:gridCol>
                <a:gridCol w="1885271">
                  <a:extLst>
                    <a:ext uri="{9D8B030D-6E8A-4147-A177-3AD203B41FA5}">
                      <a16:colId xmlns:a16="http://schemas.microsoft.com/office/drawing/2014/main" val="3543239350"/>
                    </a:ext>
                  </a:extLst>
                </a:gridCol>
                <a:gridCol w="1769538">
                  <a:extLst>
                    <a:ext uri="{9D8B030D-6E8A-4147-A177-3AD203B41FA5}">
                      <a16:colId xmlns:a16="http://schemas.microsoft.com/office/drawing/2014/main" val="1432122341"/>
                    </a:ext>
                  </a:extLst>
                </a:gridCol>
                <a:gridCol w="1770631">
                  <a:extLst>
                    <a:ext uri="{9D8B030D-6E8A-4147-A177-3AD203B41FA5}">
                      <a16:colId xmlns:a16="http://schemas.microsoft.com/office/drawing/2014/main" val="1339600546"/>
                    </a:ext>
                  </a:extLst>
                </a:gridCol>
              </a:tblGrid>
              <a:tr h="95417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0696" marR="120696" marT="60348" marB="6034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Position Resolution (mm)</a:t>
                      </a:r>
                    </a:p>
                  </a:txBody>
                  <a:tcPr marL="120696" marR="120696" marT="60348" marB="6034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Efficiency drop by removing S18 (%)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120696" marR="120696" marT="60348" marB="60348" anchor="ctr"/>
                </a:tc>
                <a:extLst>
                  <a:ext uri="{0D108BD9-81ED-4DB2-BD59-A6C34878D82A}">
                    <a16:rowId xmlns:a16="http://schemas.microsoft.com/office/drawing/2014/main" val="2670039527"/>
                  </a:ext>
                </a:extLst>
              </a:tr>
              <a:tr h="13637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Dataset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Segment 18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 Segment 18</a:t>
                      </a:r>
                    </a:p>
                  </a:txBody>
                  <a:tcPr marL="120696" marR="120696" marT="60348" marB="6034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696" marR="120696" marT="60348" marB="60348"/>
                </a:tc>
                <a:extLst>
                  <a:ext uri="{0D108BD9-81ED-4DB2-BD59-A6C34878D82A}">
                    <a16:rowId xmlns:a16="http://schemas.microsoft.com/office/drawing/2014/main" val="3791866964"/>
                  </a:ext>
                </a:extLst>
              </a:tr>
              <a:tr h="954179">
                <a:tc>
                  <a:txBody>
                    <a:bodyPr/>
                    <a:lstStyle/>
                    <a:p>
                      <a:pPr algn="l"/>
                      <a:r>
                        <a:rPr lang="en-US" sz="2400" baseline="30000"/>
                        <a:t>137</a:t>
                      </a:r>
                      <a:r>
                        <a:rPr lang="en-US" sz="2400"/>
                        <a:t>Cs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5.57 ± 0.02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6.24 ± 0.02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50.42</a:t>
                      </a:r>
                    </a:p>
                  </a:txBody>
                  <a:tcPr marL="120696" marR="120696" marT="60348" marB="60348" anchor="ctr"/>
                </a:tc>
                <a:extLst>
                  <a:ext uri="{0D108BD9-81ED-4DB2-BD59-A6C34878D82A}">
                    <a16:rowId xmlns:a16="http://schemas.microsoft.com/office/drawing/2014/main" val="2089305644"/>
                  </a:ext>
                </a:extLst>
              </a:tr>
              <a:tr h="954179">
                <a:tc>
                  <a:txBody>
                    <a:bodyPr/>
                    <a:lstStyle/>
                    <a:p>
                      <a:pPr algn="l"/>
                      <a:r>
                        <a:rPr lang="en-US" sz="2400" baseline="30000" dirty="0"/>
                        <a:t>60</a:t>
                      </a:r>
                      <a:r>
                        <a:rPr lang="en-US" sz="2400" dirty="0"/>
                        <a:t>Co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6.42 ± 0.02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7.25 ± 0.02</a:t>
                      </a:r>
                    </a:p>
                  </a:txBody>
                  <a:tcPr marL="120696" marR="120696" marT="60348" marB="60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52.45</a:t>
                      </a:r>
                    </a:p>
                  </a:txBody>
                  <a:tcPr marL="120696" marR="120696" marT="60348" marB="60348" anchor="ctr"/>
                </a:tc>
                <a:extLst>
                  <a:ext uri="{0D108BD9-81ED-4DB2-BD59-A6C34878D82A}">
                    <a16:rowId xmlns:a16="http://schemas.microsoft.com/office/drawing/2014/main" val="4099701112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A74D3C-07EC-F522-DCEF-86A72837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207" y="6182786"/>
            <a:ext cx="2743200" cy="365125"/>
          </a:xfrm>
        </p:spPr>
        <p:txBody>
          <a:bodyPr/>
          <a:lstStyle/>
          <a:p>
            <a:fld id="{5C03A66B-D2E1-CB47-97CE-7DB68A74A6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178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EEFD2-0C36-66AF-DB8F-4D84D5F7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Position Resolution Distribution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0504A7-014A-9F7B-16E6-6587F8F2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Most of the found positions lie closer to true position.</a:t>
            </a:r>
          </a:p>
          <a:p>
            <a:r>
              <a:rPr lang="en-US" sz="2200" dirty="0"/>
              <a:t>The distances then falls nearly exponentially.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0161F-DDBF-7E1A-8827-C2628F4A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86" y="1097280"/>
            <a:ext cx="7772400" cy="466344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53F2E6-11D6-C925-B731-B54782F1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0836A-5052-F39D-11DF-FC33570A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Future Plans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4E758-036D-58C4-1A5C-1492B5DD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SIGMA has been integrated in an experiment in Jyväskylä focal plane.</a:t>
            </a:r>
          </a:p>
          <a:p>
            <a:r>
              <a:rPr lang="en-US" sz="2200" dirty="0"/>
              <a:t>Applying PSA would help identify gamma rays from nuclei of interest from uncorrelated background events.</a:t>
            </a:r>
          </a:p>
          <a:p>
            <a:r>
              <a:rPr lang="en-US" sz="2200" dirty="0"/>
              <a:t>By vetoing out background radiation a better P/T ratio could be achieved.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1D5E6C8-BE96-03FF-9BB2-2DD91DF3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4E364-FE6F-7467-8286-C7805F1A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listening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BB3B2-9218-7758-757C-FEE50511F325}"/>
              </a:ext>
            </a:extLst>
          </p:cNvPr>
          <p:cNvSpPr txBox="1"/>
          <p:nvPr/>
        </p:nvSpPr>
        <p:spPr>
          <a:xfrm>
            <a:off x="5126418" y="710587"/>
            <a:ext cx="7035102" cy="598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Thanks to SIGMA group: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Prof. Laura Harkness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Dr. Ellis Rintoul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Dr. Daniel Judson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Dr. Owain Griffith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Dr. Sneha Das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Dr. Fraser Holloway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Emily Richardson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9DC2344-D0A6-3AEC-DF5E-07B28A70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852CF-5FAB-91F5-DC2F-B15F374E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is SIGMA?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3004B3-A27B-9EFB-8266-0AC0BD954B3F}"/>
              </a:ext>
            </a:extLst>
          </p:cNvPr>
          <p:cNvSpPr txBox="1">
            <a:spLocks/>
          </p:cNvSpPr>
          <p:nvPr/>
        </p:nvSpPr>
        <p:spPr>
          <a:xfrm>
            <a:off x="758952" y="2702053"/>
            <a:ext cx="5777653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defTabSz="914400" fontAlgn="base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SIGMA is a p-type Segmented inverted coaxial high-purity germanium detector.</a:t>
            </a:r>
          </a:p>
          <a:p>
            <a:pPr marL="457200" defTabSz="914400" fontAlgn="base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Consists of 18 segments and point contact (PC).</a:t>
            </a:r>
          </a:p>
          <a:p>
            <a:pPr marL="857250" lvl="1" indent="-342900" defTabSz="914400" fontAlgn="base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8 azimuthal segments</a:t>
            </a:r>
          </a:p>
          <a:p>
            <a:pPr marL="857250" lvl="1" indent="-342900" defTabSz="914400" fontAlgn="base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8 longitudinal segments</a:t>
            </a:r>
          </a:p>
          <a:p>
            <a:pPr marL="857250" lvl="1" indent="-342900" defTabSz="914400" fontAlgn="base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2 radial segments.</a:t>
            </a:r>
          </a:p>
          <a:p>
            <a:pPr marL="457200" defTabSz="914400" fontAlgn="base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Long drift, excellent position resolution</a:t>
            </a:r>
          </a:p>
        </p:txBody>
      </p:sp>
      <p:pic>
        <p:nvPicPr>
          <p:cNvPr id="7" name="Picture 6" descr="A different types of cylinder objects&#10;&#10;AI-generated content may be incorrect.">
            <a:extLst>
              <a:ext uri="{FF2B5EF4-FFF2-40B4-BE49-F238E27FC236}">
                <a16:creationId xmlns:a16="http://schemas.microsoft.com/office/drawing/2014/main" id="{243BA2DF-DF3B-8879-A174-DFCDDDC65B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53" r="17172"/>
          <a:stretch>
            <a:fillRect/>
          </a:stretch>
        </p:blipFill>
        <p:spPr>
          <a:xfrm>
            <a:off x="8036560" y="1"/>
            <a:ext cx="3997222" cy="4107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7B4F96-DC1C-AA35-95D6-3D688076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712" y="4003934"/>
            <a:ext cx="2942336" cy="2854066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B10F215-9E57-35B4-698B-FE11BAF7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1757"/>
            <a:ext cx="2743200" cy="365125"/>
          </a:xfrm>
        </p:spPr>
        <p:txBody>
          <a:bodyPr/>
          <a:lstStyle/>
          <a:p>
            <a:fld id="{5C03A66B-D2E1-CB47-97CE-7DB68A74A6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0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CA21-8A29-A67F-74CB-0942F008F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C0B7-BB77-E85C-E15E-611AC1D2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30481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What is the Purpose of SIGMA?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C797D-E728-333A-2021-AFEFE218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434498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SIGMA is a position sensitive detector that can be applied 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3B56D-DDCD-4EE7-8C4A-D4567572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368" y="2072068"/>
            <a:ext cx="4775872" cy="3605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720E1-6685-35C2-59BF-58B18A47F33B}"/>
              </a:ext>
            </a:extLst>
          </p:cNvPr>
          <p:cNvSpPr txBox="1"/>
          <p:nvPr/>
        </p:nvSpPr>
        <p:spPr>
          <a:xfrm>
            <a:off x="7645510" y="5635487"/>
            <a:ext cx="30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Nuclear decommissioning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5E49F-1EA5-9368-89BD-319494930005}"/>
              </a:ext>
            </a:extLst>
          </p:cNvPr>
          <p:cNvSpPr txBox="1"/>
          <p:nvPr/>
        </p:nvSpPr>
        <p:spPr>
          <a:xfrm>
            <a:off x="427820" y="1641396"/>
            <a:ext cx="67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0A56A-6E74-92F6-EB69-2EA61064B8C7}"/>
              </a:ext>
            </a:extLst>
          </p:cNvPr>
          <p:cNvSpPr txBox="1"/>
          <p:nvPr/>
        </p:nvSpPr>
        <p:spPr>
          <a:xfrm>
            <a:off x="99301" y="6004819"/>
            <a:ext cx="1158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Parajuli, R.K., Sakai, M., Parajuli, R. and Tashiro, M., 2022. Development and applications of Compton camera—A review. Sensors, 22(19), p.7374.</a:t>
            </a:r>
          </a:p>
          <a:p>
            <a:r>
              <a:rPr lang="en-US" sz="1100" dirty="0"/>
              <a:t>[2] Griffiths, O., 2025. Proof of Concept Gamma-Ray Imaging using the Segmented Inverted Coaxial Germanium (SIGMA) Detector for Industrial Applications (Doctoral dissertation, University of Liverpool).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B1EDB-8AB3-6296-63C8-20C5E81BD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1" y="2190832"/>
            <a:ext cx="5368156" cy="3368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1CCE7-6DB7-C1E3-42C0-0AA2FD51B497}"/>
              </a:ext>
            </a:extLst>
          </p:cNvPr>
          <p:cNvSpPr txBox="1"/>
          <p:nvPr/>
        </p:nvSpPr>
        <p:spPr>
          <a:xfrm>
            <a:off x="11082264" y="1660281"/>
            <a:ext cx="67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FB6A6E-24D4-C8F1-E55B-B4064C88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9C3B-5489-C158-6409-7853CBAC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85A8-7D05-AEE1-EB6A-AEBDAB2F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What is the Purpose of SIGMA?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D4BC-EE2F-8E3D-67DF-8EF9A571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97" y="1509294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Jyvaskyla decay correlation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90C07-7C5B-5EF2-C0CD-F056DAC1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97" y="2106154"/>
            <a:ext cx="3025588" cy="4034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DEFE8-52E2-8487-369A-764FA5BEB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06" t="13547" r="26720" b="34027"/>
          <a:stretch>
            <a:fillRect/>
          </a:stretch>
        </p:blipFill>
        <p:spPr>
          <a:xfrm>
            <a:off x="4229849" y="2905092"/>
            <a:ext cx="3732301" cy="2965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BCD34-D708-384E-3605-2203F821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491" t="12339" r="26312" b="34675"/>
          <a:stretch>
            <a:fillRect/>
          </a:stretch>
        </p:blipFill>
        <p:spPr>
          <a:xfrm>
            <a:off x="7536526" y="2877921"/>
            <a:ext cx="3636446" cy="2965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065C91-1F43-D6B6-B419-B864193DC5FC}"/>
              </a:ext>
            </a:extLst>
          </p:cNvPr>
          <p:cNvSpPr txBox="1"/>
          <p:nvPr/>
        </p:nvSpPr>
        <p:spPr>
          <a:xfrm>
            <a:off x="4641596" y="5870646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Veto-out event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3D533-6EB8-74E1-F5CF-9C2796F03477}"/>
              </a:ext>
            </a:extLst>
          </p:cNvPr>
          <p:cNvSpPr txBox="1"/>
          <p:nvPr/>
        </p:nvSpPr>
        <p:spPr>
          <a:xfrm>
            <a:off x="7962150" y="5882544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Veto-in event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8E624E-507D-025A-1768-3533886AE633}"/>
              </a:ext>
            </a:extLst>
          </p:cNvPr>
          <p:cNvCxnSpPr>
            <a:cxnSpLocks/>
          </p:cNvCxnSpPr>
          <p:nvPr/>
        </p:nvCxnSpPr>
        <p:spPr>
          <a:xfrm flipH="1">
            <a:off x="5882640" y="5408973"/>
            <a:ext cx="6917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71CA0D-C369-6388-8415-D96541CF7B32}"/>
              </a:ext>
            </a:extLst>
          </p:cNvPr>
          <p:cNvSpPr txBox="1"/>
          <p:nvPr/>
        </p:nvSpPr>
        <p:spPr>
          <a:xfrm>
            <a:off x="5642704" y="5480093"/>
            <a:ext cx="1822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Large Distance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C2C08C1-06F8-B90F-E86D-30A59E8A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8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B4E7B-27BB-BE87-82D2-26F5F77D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dirty="0" err="1"/>
              <a:t>Localising</a:t>
            </a:r>
            <a:r>
              <a:rPr lang="en-US" sz="3800" dirty="0"/>
              <a:t> the Position of Interaction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9BBB-671C-0613-E55A-1498DDF0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5769864" cy="3410712"/>
          </a:xfrm>
        </p:spPr>
        <p:txBody>
          <a:bodyPr anchor="t">
            <a:normAutofit/>
          </a:bodyPr>
          <a:lstStyle/>
          <a:p>
            <a:r>
              <a:rPr lang="en-US" sz="2000" dirty="0"/>
              <a:t>Signals from each segment combined into a </a:t>
            </a:r>
            <a:r>
              <a:rPr lang="en-US" sz="2000" b="1" dirty="0"/>
              <a:t>Superpulse</a:t>
            </a:r>
          </a:p>
          <a:p>
            <a:r>
              <a:rPr lang="en-US" sz="2000" b="1" dirty="0"/>
              <a:t>P</a:t>
            </a:r>
            <a:r>
              <a:rPr lang="en-US" sz="2000" dirty="0"/>
              <a:t>ulse </a:t>
            </a:r>
            <a:r>
              <a:rPr lang="en-US" sz="2000" b="1" dirty="0"/>
              <a:t>S</a:t>
            </a:r>
            <a:r>
              <a:rPr lang="en-US" sz="2000" dirty="0"/>
              <a:t>hape </a:t>
            </a:r>
            <a:r>
              <a:rPr lang="en-US" sz="2000" b="1" dirty="0"/>
              <a:t>A</a:t>
            </a:r>
            <a:r>
              <a:rPr lang="en-US" sz="2000" dirty="0"/>
              <a:t>nalysis </a:t>
            </a:r>
            <a:r>
              <a:rPr lang="en-US" sz="2000" b="1" dirty="0"/>
              <a:t>(PSA), </a:t>
            </a:r>
            <a:r>
              <a:rPr lang="en-US" sz="2000" dirty="0" err="1"/>
              <a:t>localises</a:t>
            </a:r>
            <a:r>
              <a:rPr lang="en-US" sz="2000" dirty="0"/>
              <a:t> (</a:t>
            </a:r>
            <a:r>
              <a:rPr lang="en-US" sz="2000" dirty="0" err="1"/>
              <a:t>x,y,z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/>
              <a:t>position of </a:t>
            </a:r>
            <a:r>
              <a:rPr lang="en-US" sz="2000" dirty="0" err="1"/>
              <a:t>Ɣ</a:t>
            </a:r>
            <a:r>
              <a:rPr lang="en-US" sz="2000" dirty="0"/>
              <a:t>-ray interaction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DED91B-9EEB-8619-62F5-66F9DBC2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3227"/>
            <a:ext cx="5360349" cy="32934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146963-401F-D6F5-A9EF-65F141B01CAE}"/>
              </a:ext>
            </a:extLst>
          </p:cNvPr>
          <p:cNvSpPr/>
          <p:nvPr/>
        </p:nvSpPr>
        <p:spPr>
          <a:xfrm>
            <a:off x="8578220" y="6526526"/>
            <a:ext cx="1284790" cy="2717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FFA42-FFD5-0D01-B6E4-789590E4DAC0}"/>
              </a:ext>
            </a:extLst>
          </p:cNvPr>
          <p:cNvSpPr txBox="1"/>
          <p:nvPr/>
        </p:nvSpPr>
        <p:spPr>
          <a:xfrm>
            <a:off x="8672861" y="6428631"/>
            <a:ext cx="1095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Segment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05B98D-4AB8-0ACC-6352-661D9BBC9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17" y="4112868"/>
            <a:ext cx="4450081" cy="2763122"/>
          </a:xfrm>
          <a:prstGeom prst="rect">
            <a:avLst/>
          </a:prstGeom>
        </p:spPr>
      </p:pic>
      <p:pic>
        <p:nvPicPr>
          <p:cNvPr id="24" name="Picture 23" descr="A different types of cylinder objects&#10;&#10;AI-generated content may be incorrect.">
            <a:extLst>
              <a:ext uri="{FF2B5EF4-FFF2-40B4-BE49-F238E27FC236}">
                <a16:creationId xmlns:a16="http://schemas.microsoft.com/office/drawing/2014/main" id="{64306F3E-3DE4-3C65-29CB-9BE2E247B5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34" t="53435" r="33724"/>
          <a:stretch>
            <a:fillRect/>
          </a:stretch>
        </p:blipFill>
        <p:spPr>
          <a:xfrm flipH="1">
            <a:off x="6619298" y="639520"/>
            <a:ext cx="3336564" cy="2290903"/>
          </a:xfrm>
          <a:prstGeom prst="rect">
            <a:avLst/>
          </a:prstGeom>
        </p:spPr>
      </p:pic>
      <p:pic>
        <p:nvPicPr>
          <p:cNvPr id="26" name="Picture 25" descr="A different types of cylinder objects&#10;&#10;AI-generated content may be incorrect.">
            <a:extLst>
              <a:ext uri="{FF2B5EF4-FFF2-40B4-BE49-F238E27FC236}">
                <a16:creationId xmlns:a16="http://schemas.microsoft.com/office/drawing/2014/main" id="{2A43185A-FE23-5727-7360-E77F4F0F40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416" t="5659" r="17114" b="44451"/>
          <a:stretch>
            <a:fillRect/>
          </a:stretch>
        </p:blipFill>
        <p:spPr>
          <a:xfrm>
            <a:off x="9451083" y="1031596"/>
            <a:ext cx="1693333" cy="196426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89D7208-35BC-7CC1-DD4F-924225CC40D1}"/>
              </a:ext>
            </a:extLst>
          </p:cNvPr>
          <p:cNvCxnSpPr>
            <a:cxnSpLocks/>
          </p:cNvCxnSpPr>
          <p:nvPr/>
        </p:nvCxnSpPr>
        <p:spPr>
          <a:xfrm>
            <a:off x="7839856" y="2358592"/>
            <a:ext cx="314793" cy="2157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E2EA80AE-5A27-FC7C-6010-976C9D576E3E}"/>
              </a:ext>
            </a:extLst>
          </p:cNvPr>
          <p:cNvSpPr/>
          <p:nvPr/>
        </p:nvSpPr>
        <p:spPr>
          <a:xfrm rot="5400000">
            <a:off x="7772737" y="4153147"/>
            <a:ext cx="816964" cy="1865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80F7DF-5253-58BC-E373-6208F6B08D46}"/>
              </a:ext>
            </a:extLst>
          </p:cNvPr>
          <p:cNvCxnSpPr>
            <a:cxnSpLocks/>
          </p:cNvCxnSpPr>
          <p:nvPr/>
        </p:nvCxnSpPr>
        <p:spPr>
          <a:xfrm flipH="1">
            <a:off x="7072181" y="1932352"/>
            <a:ext cx="621626" cy="1637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0415F8C8-DD05-EB96-43C9-3FC20063DD0F}"/>
              </a:ext>
            </a:extLst>
          </p:cNvPr>
          <p:cNvSpPr/>
          <p:nvPr/>
        </p:nvSpPr>
        <p:spPr>
          <a:xfrm rot="5400000">
            <a:off x="9803134" y="4153147"/>
            <a:ext cx="816964" cy="1865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3B7850-0249-FD88-448B-111F55B4CB8C}"/>
              </a:ext>
            </a:extLst>
          </p:cNvPr>
          <p:cNvCxnSpPr>
            <a:cxnSpLocks/>
          </p:cNvCxnSpPr>
          <p:nvPr/>
        </p:nvCxnSpPr>
        <p:spPr>
          <a:xfrm flipH="1">
            <a:off x="10211616" y="2180535"/>
            <a:ext cx="121366" cy="2468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7D8963-DFC5-D214-4048-7FBBCFFA3622}"/>
              </a:ext>
            </a:extLst>
          </p:cNvPr>
          <p:cNvCxnSpPr>
            <a:cxnSpLocks/>
          </p:cNvCxnSpPr>
          <p:nvPr/>
        </p:nvCxnSpPr>
        <p:spPr>
          <a:xfrm>
            <a:off x="10596061" y="1337733"/>
            <a:ext cx="875937" cy="3430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Left Brace 41">
            <a:extLst>
              <a:ext uri="{FF2B5EF4-FFF2-40B4-BE49-F238E27FC236}">
                <a16:creationId xmlns:a16="http://schemas.microsoft.com/office/drawing/2014/main" id="{8F7F0449-B846-59FF-2579-4B53E2410D46}"/>
              </a:ext>
            </a:extLst>
          </p:cNvPr>
          <p:cNvSpPr/>
          <p:nvPr/>
        </p:nvSpPr>
        <p:spPr>
          <a:xfrm rot="5400000">
            <a:off x="11063516" y="4944941"/>
            <a:ext cx="816964" cy="51874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29046DF-8CFE-50C5-D9F4-ECB91596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590" y="6518570"/>
            <a:ext cx="2743200" cy="365125"/>
          </a:xfrm>
        </p:spPr>
        <p:txBody>
          <a:bodyPr/>
          <a:lstStyle/>
          <a:p>
            <a:fld id="{5C03A66B-D2E1-CB47-97CE-7DB68A74A6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32B2F-0712-7C3C-F958-8A026031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dirty="0"/>
              <a:t>Pulse Shape Analysis (PSA)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EBD7-ACDA-0732-14A8-EEA81BEB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3071307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PSA relies on a validated AGATA Detector Library (ADL) database.</a:t>
            </a:r>
          </a:p>
          <a:p>
            <a:r>
              <a:rPr lang="en-US" sz="2000" dirty="0"/>
              <a:t>This database is created on 1 mm grid covering the entire detector volume with 204,000 points.</a:t>
            </a:r>
          </a:p>
          <a:p>
            <a:r>
              <a:rPr lang="en-US" sz="2000" dirty="0"/>
              <a:t>Finding best match is based on </a:t>
            </a:r>
            <a:r>
              <a:rPr lang="en-US" sz="2000" b="1" dirty="0"/>
              <a:t>F</a:t>
            </a:r>
            <a:r>
              <a:rPr lang="en-US" sz="2000" dirty="0"/>
              <a:t>igure </a:t>
            </a:r>
            <a:r>
              <a:rPr lang="en-US" sz="2000" b="1" dirty="0"/>
              <a:t>o</a:t>
            </a:r>
            <a:r>
              <a:rPr lang="en-US" sz="2000" dirty="0"/>
              <a:t>f </a:t>
            </a:r>
            <a:r>
              <a:rPr lang="en-US" sz="2000" b="1" dirty="0"/>
              <a:t>M</a:t>
            </a:r>
            <a:r>
              <a:rPr lang="en-US" sz="2000" dirty="0"/>
              <a:t>erit </a:t>
            </a:r>
            <a:r>
              <a:rPr lang="en-US" sz="2000" b="1" dirty="0"/>
              <a:t>(</a:t>
            </a:r>
            <a:r>
              <a:rPr lang="en-US" sz="2000" b="1" dirty="0" err="1"/>
              <a:t>FoM</a:t>
            </a:r>
            <a:r>
              <a:rPr lang="en-US" sz="2000" b="1" dirty="0"/>
              <a:t>) </a:t>
            </a:r>
            <a:r>
              <a:rPr lang="en-US" sz="2000" dirty="0"/>
              <a:t>calculation.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545E1-CFD5-7393-A67D-97A4539B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82" y="1296572"/>
            <a:ext cx="7180270" cy="43081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41892-9B19-D3F1-D8F2-A3F77685F226}"/>
                  </a:ext>
                </a:extLst>
              </p:cNvPr>
              <p:cNvSpPr txBox="1"/>
              <p:nvPr/>
            </p:nvSpPr>
            <p:spPr>
              <a:xfrm>
                <a:off x="3251200" y="5848949"/>
                <a:ext cx="6519542" cy="86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 19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–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Experimental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Simulated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41892-9B19-D3F1-D8F2-A3F77685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848949"/>
                <a:ext cx="6519542" cy="869597"/>
              </a:xfrm>
              <a:prstGeom prst="rect">
                <a:avLst/>
              </a:prstGeom>
              <a:blipFill>
                <a:blip r:embed="rId3"/>
                <a:stretch>
                  <a:fillRect t="-94203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4AA1C14-2CCD-2157-FAA6-9AEAB351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E5E42-F4B1-9A60-B3D2-A234D12D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Multi and Single fold Interactions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3A98-EB9A-6D87-455B-721C11D6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06624"/>
            <a:ext cx="6722807" cy="3483864"/>
          </a:xfrm>
        </p:spPr>
        <p:txBody>
          <a:bodyPr>
            <a:normAutofit/>
          </a:bodyPr>
          <a:lstStyle/>
          <a:p>
            <a:r>
              <a:rPr lang="en-US" sz="2200" dirty="0"/>
              <a:t>Fold refers to the number of segments that collected charge in one interaction</a:t>
            </a:r>
          </a:p>
          <a:p>
            <a:r>
              <a:rPr lang="en-US" sz="2200" dirty="0"/>
              <a:t>In single-fold, only one segment collected charge.</a:t>
            </a:r>
          </a:p>
          <a:p>
            <a:r>
              <a:rPr lang="en-US" sz="2200" dirty="0"/>
              <a:t>In multi-fold, multiple segments collected charge.</a:t>
            </a:r>
          </a:p>
          <a:p>
            <a:r>
              <a:rPr lang="en-US" sz="2200" dirty="0"/>
              <a:t>In the multi-fold case, the signals are convolved linearly as: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C7F25-40C8-247B-2E70-EB2638D055AB}"/>
              </a:ext>
            </a:extLst>
          </p:cNvPr>
          <p:cNvSpPr txBox="1"/>
          <p:nvPr/>
        </p:nvSpPr>
        <p:spPr>
          <a:xfrm>
            <a:off x="8753020" y="3466692"/>
            <a:ext cx="23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Multi-fold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085A6-D91D-3451-4B9F-AA716DF253CC}"/>
              </a:ext>
            </a:extLst>
          </p:cNvPr>
          <p:cNvSpPr txBox="1"/>
          <p:nvPr/>
        </p:nvSpPr>
        <p:spPr>
          <a:xfrm>
            <a:off x="8647380" y="-72479"/>
            <a:ext cx="23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Single-fold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DE328-41E3-6DBC-7836-E20A169B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86" y="325974"/>
            <a:ext cx="4713732" cy="3142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25BA7-4DBE-7E7B-B060-540B0E5C7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26" t="7574" r="18196" b="15024"/>
          <a:stretch>
            <a:fillRect/>
          </a:stretch>
        </p:blipFill>
        <p:spPr>
          <a:xfrm>
            <a:off x="8647380" y="563412"/>
            <a:ext cx="1310498" cy="16392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822E72-1456-061F-D785-6C3D47D48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053" y="3505281"/>
            <a:ext cx="4713732" cy="3142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E25CF3-07E4-E516-DDCD-C9A6919BF2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75" t="8214" r="19689" b="15723"/>
          <a:stretch>
            <a:fillRect/>
          </a:stretch>
        </p:blipFill>
        <p:spPr>
          <a:xfrm>
            <a:off x="8647380" y="3705900"/>
            <a:ext cx="1314303" cy="17195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A696F1-440C-7ED8-2760-BB3FEACF42DD}"/>
                  </a:ext>
                </a:extLst>
              </p:cNvPr>
              <p:cNvSpPr txBox="1"/>
              <p:nvPr/>
            </p:nvSpPr>
            <p:spPr>
              <a:xfrm>
                <a:off x="1944918" y="5120640"/>
                <a:ext cx="4531360" cy="98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;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&lt; 1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A696F1-440C-7ED8-2760-BB3FEACF4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18" y="5120640"/>
                <a:ext cx="4531360" cy="986552"/>
              </a:xfrm>
              <a:prstGeom prst="rect">
                <a:avLst/>
              </a:prstGeom>
              <a:blipFill>
                <a:blip r:embed="rId7"/>
                <a:stretch>
                  <a:fillRect t="-132051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6A4A639-4715-3D8A-B158-3320198B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</p:spPr>
        <p:txBody>
          <a:bodyPr/>
          <a:lstStyle/>
          <a:p>
            <a:fld id="{5C03A66B-D2E1-CB47-97CE-7DB68A74A6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101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9D234-80FA-3000-CE81-84A7DD62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Adaptive Grid Search (AGS)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2524-2703-AB20-D88E-6D5413CF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000" dirty="0"/>
              <a:t>In PSA, single-fold case is computationally trivial, whereas the multi-fold case is computationally expensive.</a:t>
            </a:r>
          </a:p>
          <a:p>
            <a:r>
              <a:rPr lang="en-US" sz="2000" dirty="0"/>
              <a:t>AGS method reduces the computational cost by dividing the search areas into coarse and fine areas.</a:t>
            </a:r>
          </a:p>
          <a:p>
            <a:r>
              <a:rPr lang="en-US" sz="2000" dirty="0"/>
              <a:t>First, a coarse search is done on small number of grid points</a:t>
            </a:r>
          </a:p>
          <a:p>
            <a:r>
              <a:rPr lang="en-US" sz="2000" dirty="0"/>
              <a:t>Then, a fine search on 1 mm grid around the best coarse area.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0DF07-AAAB-7E6A-8AA8-C22CD85E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1" y="3537331"/>
            <a:ext cx="4421733" cy="3320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4EC1D1-BF4B-945C-1818-20E5B99D9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1" t="8740" r="19185" b="19853"/>
          <a:stretch>
            <a:fillRect/>
          </a:stretch>
        </p:blipFill>
        <p:spPr>
          <a:xfrm>
            <a:off x="7601866" y="54917"/>
            <a:ext cx="2887784" cy="3453876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86818BA-7D50-A96C-18AC-1FA41531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437958"/>
            <a:ext cx="2743200" cy="365125"/>
          </a:xfrm>
        </p:spPr>
        <p:txBody>
          <a:bodyPr/>
          <a:lstStyle/>
          <a:p>
            <a:fld id="{5C03A66B-D2E1-CB47-97CE-7DB68A74A6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8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3ACC4-98AB-66BC-5F9A-16F404D7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Position Resolution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A201-7D6E-47EE-9A1F-B5B2A38B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33" y="2996662"/>
            <a:ext cx="6807200" cy="3659732"/>
          </a:xfrm>
        </p:spPr>
        <p:txBody>
          <a:bodyPr>
            <a:normAutofit/>
          </a:bodyPr>
          <a:lstStyle/>
          <a:p>
            <a:r>
              <a:rPr lang="en-US" sz="2000" b="1" dirty="0"/>
              <a:t>P</a:t>
            </a:r>
            <a:r>
              <a:rPr lang="en-US" sz="2000" dirty="0"/>
              <a:t>osition </a:t>
            </a:r>
            <a:r>
              <a:rPr lang="en-US" sz="2000" b="1" dirty="0"/>
              <a:t>R</a:t>
            </a:r>
            <a:r>
              <a:rPr lang="en-US" sz="2000" dirty="0"/>
              <a:t>esolution (PR) is defined as the mean Euclidean deviation distance between the true and PSA found positions.</a:t>
            </a:r>
          </a:p>
          <a:p>
            <a:r>
              <a:rPr lang="en-US" sz="2000" dirty="0"/>
              <a:t>Knowing the true position is only possible through GEANT4 (G4) simulation.</a:t>
            </a:r>
          </a:p>
          <a:p>
            <a:r>
              <a:rPr lang="en-US" sz="2000" dirty="0"/>
              <a:t>By validating the G4 simulated output and experimental data, an estimation of PR can be calculated.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5F7B6-3F26-4EBA-1254-4CAD8C4D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33" y="688554"/>
            <a:ext cx="4616216" cy="461621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9D6441-D950-22F8-9AC0-9024CB24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66B-D2E1-CB47-97CE-7DB68A74A6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45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38983</TotalTime>
  <Words>892</Words>
  <Application>Microsoft Macintosh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Position Resolution of Adaptive Grid Search Method for Multi-site Interactions in 'SIGMA’ Detector.</vt:lpstr>
      <vt:lpstr>What is SIGMA?</vt:lpstr>
      <vt:lpstr>What is the Purpose of SIGMA?</vt:lpstr>
      <vt:lpstr>What is the Purpose of SIGMA?</vt:lpstr>
      <vt:lpstr>Localising the Position of Interaction</vt:lpstr>
      <vt:lpstr>Pulse Shape Analysis (PSA)</vt:lpstr>
      <vt:lpstr>Multi and Single fold Interactions</vt:lpstr>
      <vt:lpstr>Adaptive Grid Search (AGS)</vt:lpstr>
      <vt:lpstr>Position Resolution</vt:lpstr>
      <vt:lpstr>Generating Simulated Traces</vt:lpstr>
      <vt:lpstr>Compton Imaging</vt:lpstr>
      <vt:lpstr>Validation Setup</vt:lpstr>
      <vt:lpstr>PowerPoint Presentation</vt:lpstr>
      <vt:lpstr>Maximum Overlaps Slices</vt:lpstr>
      <vt:lpstr>Position Resolution Estimation</vt:lpstr>
      <vt:lpstr>Position Resolution Distribution</vt:lpstr>
      <vt:lpstr>Future Plans</vt:lpstr>
      <vt:lpstr>Thank you for listening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Altasan, Nawaf</dc:creator>
  <cp:lastModifiedBy>Altasan, Nawaf</cp:lastModifiedBy>
  <cp:revision>50</cp:revision>
  <dcterms:created xsi:type="dcterms:W3CDTF">2026-03-17T16:43:28Z</dcterms:created>
  <dcterms:modified xsi:type="dcterms:W3CDTF">2026-04-13T18:26:42Z</dcterms:modified>
</cp:coreProperties>
</file>