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3" r:id="rId5"/>
    <p:sldId id="262" r:id="rId6"/>
    <p:sldId id="287" r:id="rId7"/>
    <p:sldId id="288" r:id="rId8"/>
    <p:sldId id="286" r:id="rId9"/>
    <p:sldId id="277" r:id="rId10"/>
    <p:sldId id="268" r:id="rId11"/>
    <p:sldId id="285" r:id="rId12"/>
    <p:sldId id="270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9"/>
    <p:restoredTop sz="94647"/>
  </p:normalViewPr>
  <p:slideViewPr>
    <p:cSldViewPr snapToGrid="0">
      <p:cViewPr>
        <p:scale>
          <a:sx n="214" d="100"/>
          <a:sy n="214" d="100"/>
        </p:scale>
        <p:origin x="8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7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7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4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7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CAD42-8850-2947-A5A6-02C207140E43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D8EB-03CA-7C41-AA7F-0FB4DE2F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7;p1">
            <a:extLst>
              <a:ext uri="{FF2B5EF4-FFF2-40B4-BE49-F238E27FC236}">
                <a16:creationId xmlns:a16="http://schemas.microsoft.com/office/drawing/2014/main" id="{34E75E70-31F9-4D71-BE39-17C8D443F63F}"/>
              </a:ext>
            </a:extLst>
          </p:cNvPr>
          <p:cNvSpPr/>
          <p:nvPr/>
        </p:nvSpPr>
        <p:spPr>
          <a:xfrm>
            <a:off x="1237816" y="1718313"/>
            <a:ext cx="6163881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B(E2) measurements of heavy N=Z nuclei at FRIB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38;p1">
            <a:extLst>
              <a:ext uri="{FF2B5EF4-FFF2-40B4-BE49-F238E27FC236}">
                <a16:creationId xmlns:a16="http://schemas.microsoft.com/office/drawing/2014/main" id="{43225BE5-DC0B-F819-E443-03042944557E}"/>
              </a:ext>
            </a:extLst>
          </p:cNvPr>
          <p:cNvSpPr/>
          <p:nvPr/>
        </p:nvSpPr>
        <p:spPr>
          <a:xfrm>
            <a:off x="1947767" y="5905341"/>
            <a:ext cx="4973766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IOP Nuclear Physics Conference: April 2026</a:t>
            </a:r>
            <a:endParaRPr sz="1800" dirty="0"/>
          </a:p>
        </p:txBody>
      </p:sp>
      <p:sp>
        <p:nvSpPr>
          <p:cNvPr id="6" name="Google Shape;539;p1">
            <a:extLst>
              <a:ext uri="{FF2B5EF4-FFF2-40B4-BE49-F238E27FC236}">
                <a16:creationId xmlns:a16="http://schemas.microsoft.com/office/drawing/2014/main" id="{0E47227F-656E-99BE-2D3D-E48789026E2B}"/>
              </a:ext>
            </a:extLst>
          </p:cNvPr>
          <p:cNvSpPr/>
          <p:nvPr/>
        </p:nvSpPr>
        <p:spPr>
          <a:xfrm>
            <a:off x="711200" y="2727983"/>
            <a:ext cx="74469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C00000"/>
                </a:solidFill>
              </a:rPr>
              <a:t>Mike Bentley</a:t>
            </a:r>
            <a:r>
              <a:rPr lang="en-US" sz="1800" dirty="0">
                <a:solidFill>
                  <a:srgbClr val="C00000"/>
                </a:solidFill>
              </a:rPr>
              <a:t>, </a:t>
            </a:r>
            <a:r>
              <a:rPr lang="en-US" sz="1800" dirty="0" err="1">
                <a:solidFill>
                  <a:srgbClr val="C00000"/>
                </a:solidFill>
              </a:rPr>
              <a:t>RyoTaniuchi</a:t>
            </a:r>
            <a:r>
              <a:rPr lang="en-US" sz="1800" dirty="0">
                <a:solidFill>
                  <a:srgbClr val="C00000"/>
                </a:solidFill>
              </a:rPr>
              <a:t>, Bob Wadsworth,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00000"/>
                </a:solidFill>
              </a:rPr>
              <a:t>and the </a:t>
            </a:r>
            <a:r>
              <a:rPr lang="en-US" sz="1800" b="1" dirty="0"/>
              <a:t>FRIB E21034 collaboration</a:t>
            </a:r>
            <a:endParaRPr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C43DB-6E12-3D99-8A07-353F9717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05C77-81F9-DE99-1BEE-318491F1664D}"/>
              </a:ext>
            </a:extLst>
          </p:cNvPr>
          <p:cNvSpPr txBox="1"/>
          <p:nvPr/>
        </p:nvSpPr>
        <p:spPr>
          <a:xfrm>
            <a:off x="553347" y="3596775"/>
            <a:ext cx="57024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E21034 Experiment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New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</a:t>
            </a:r>
            <a:r>
              <a:rPr lang="en-US" sz="2400" baseline="30000" dirty="0"/>
              <a:t>+</a:t>
            </a:r>
            <a:r>
              <a:rPr lang="en-US" sz="2400" dirty="0"/>
              <a:t> lifetime, hence B(E2) 2</a:t>
            </a:r>
            <a:r>
              <a:rPr lang="en-US" sz="2400" baseline="30000" dirty="0"/>
              <a:t>+</a:t>
            </a:r>
            <a:r>
              <a:rPr lang="en-US" sz="2400" dirty="0"/>
              <a:t>→0</a:t>
            </a:r>
            <a:r>
              <a:rPr lang="en-US" sz="2400" baseline="30000" dirty="0"/>
              <a:t>+ </a:t>
            </a:r>
            <a:r>
              <a:rPr lang="en-US" sz="2400" dirty="0"/>
              <a:t>in N=Z </a:t>
            </a:r>
            <a:r>
              <a:rPr lang="en-US" sz="2400" baseline="30000" dirty="0"/>
              <a:t>88</a:t>
            </a:r>
            <a:r>
              <a:rPr lang="en-US" sz="2400" dirty="0"/>
              <a:t>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New shell-model approach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B19DF-E3F4-7716-5DD6-B9B76A47A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91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2" name="Google Shape;544;p2">
            <a:extLst>
              <a:ext uri="{FF2B5EF4-FFF2-40B4-BE49-F238E27FC236}">
                <a16:creationId xmlns:a16="http://schemas.microsoft.com/office/drawing/2014/main" id="{BDF6777D-9CE0-1BAD-4F73-F1E6A48C23DA}"/>
              </a:ext>
            </a:extLst>
          </p:cNvPr>
          <p:cNvSpPr/>
          <p:nvPr/>
        </p:nvSpPr>
        <p:spPr>
          <a:xfrm>
            <a:off x="1518050" y="399806"/>
            <a:ext cx="5093765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Shell-model: new approach and results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01BE6-3A5F-FD8F-C480-CDD63CFC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0F75A-A598-F950-4B03-C35456DB7719}"/>
              </a:ext>
            </a:extLst>
          </p:cNvPr>
          <p:cNvSpPr txBox="1"/>
          <p:nvPr/>
        </p:nvSpPr>
        <p:spPr>
          <a:xfrm>
            <a:off x="372406" y="1540736"/>
            <a:ext cx="81356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</a:rPr>
              <a:t>F. </a:t>
            </a:r>
            <a:r>
              <a:rPr lang="en-US" b="1" u="sng" dirty="0" err="1">
                <a:solidFill>
                  <a:srgbClr val="002060"/>
                </a:solidFill>
              </a:rPr>
              <a:t>Nowacki</a:t>
            </a:r>
            <a:r>
              <a:rPr lang="en-US" b="1" u="sng" dirty="0">
                <a:solidFill>
                  <a:srgbClr val="002060"/>
                </a:solidFill>
              </a:rPr>
              <a:t>, D. Dao, </a:t>
            </a:r>
            <a:r>
              <a:rPr lang="en-US" b="1" u="sng" dirty="0" err="1">
                <a:solidFill>
                  <a:srgbClr val="002060"/>
                </a:solidFill>
              </a:rPr>
              <a:t>A.Poves</a:t>
            </a:r>
            <a:endParaRPr lang="en-US" b="1" u="sng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Large-scale SM: New interaction </a:t>
            </a:r>
            <a:r>
              <a:rPr lang="en-US" b="1" dirty="0"/>
              <a:t>ZBM3</a:t>
            </a:r>
            <a:r>
              <a:rPr lang="en-US" dirty="0"/>
              <a:t>, spans the space:   </a:t>
            </a:r>
            <a:r>
              <a:rPr lang="en-US" sz="2000" b="1" dirty="0">
                <a:solidFill>
                  <a:srgbClr val="C00000"/>
                </a:solidFill>
              </a:rPr>
              <a:t>p</a:t>
            </a:r>
            <a:r>
              <a:rPr lang="en-US" sz="2000" b="1" baseline="-25000" dirty="0">
                <a:solidFill>
                  <a:srgbClr val="C00000"/>
                </a:solidFill>
              </a:rPr>
              <a:t>3/2</a:t>
            </a:r>
            <a:r>
              <a:rPr lang="en-US" sz="2000" b="1" dirty="0">
                <a:solidFill>
                  <a:srgbClr val="C00000"/>
                </a:solidFill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</a:rPr>
              <a:t>5/2</a:t>
            </a:r>
            <a:r>
              <a:rPr lang="en-US" sz="2000" b="1" dirty="0">
                <a:solidFill>
                  <a:srgbClr val="C00000"/>
                </a:solidFill>
              </a:rPr>
              <a:t>p</a:t>
            </a:r>
            <a:r>
              <a:rPr lang="en-US" sz="2000" b="1" baseline="-25000" dirty="0">
                <a:solidFill>
                  <a:srgbClr val="C00000"/>
                </a:solidFill>
              </a:rPr>
              <a:t>1/2</a:t>
            </a:r>
            <a:r>
              <a:rPr lang="en-US" sz="2000" b="1" dirty="0">
                <a:solidFill>
                  <a:srgbClr val="C00000"/>
                </a:solidFill>
              </a:rPr>
              <a:t> – g</a:t>
            </a:r>
            <a:r>
              <a:rPr lang="en-US" sz="2000" b="1" baseline="-25000" dirty="0">
                <a:solidFill>
                  <a:srgbClr val="C00000"/>
                </a:solidFill>
              </a:rPr>
              <a:t>9/2</a:t>
            </a:r>
            <a:r>
              <a:rPr lang="en-US" sz="2000" b="1" dirty="0">
                <a:solidFill>
                  <a:srgbClr val="C00000"/>
                </a:solidFill>
              </a:rPr>
              <a:t>d</a:t>
            </a:r>
            <a:r>
              <a:rPr lang="en-US" sz="2000" b="1" baseline="-25000" dirty="0">
                <a:solidFill>
                  <a:srgbClr val="C00000"/>
                </a:solidFill>
              </a:rPr>
              <a:t>5/2</a:t>
            </a:r>
            <a:r>
              <a:rPr lang="en-US" sz="2000" b="1" dirty="0">
                <a:solidFill>
                  <a:srgbClr val="C00000"/>
                </a:solidFill>
              </a:rPr>
              <a:t> s</a:t>
            </a:r>
            <a:r>
              <a:rPr lang="en-US" sz="2000" b="1" baseline="-25000" dirty="0">
                <a:solidFill>
                  <a:srgbClr val="C00000"/>
                </a:solidFill>
              </a:rPr>
              <a:t>1/2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B(E2) results: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LSSM-ZBM3 (</a:t>
            </a:r>
            <a:r>
              <a:rPr lang="el-GR" sz="2000" b="1" dirty="0">
                <a:solidFill>
                  <a:srgbClr val="C00000"/>
                </a:solidFill>
              </a:rPr>
              <a:t>ε</a:t>
            </a:r>
            <a:r>
              <a:rPr lang="en-US" sz="2000" b="1" baseline="-25000" dirty="0">
                <a:solidFill>
                  <a:srgbClr val="C00000"/>
                </a:solidFill>
              </a:rPr>
              <a:t>p</a:t>
            </a:r>
            <a:r>
              <a:rPr lang="en-US" sz="2000" b="1" dirty="0">
                <a:solidFill>
                  <a:srgbClr val="C00000"/>
                </a:solidFill>
              </a:rPr>
              <a:t>=1.5, </a:t>
            </a:r>
            <a:r>
              <a:rPr lang="el-GR" sz="2000" b="1" dirty="0">
                <a:solidFill>
                  <a:srgbClr val="C00000"/>
                </a:solidFill>
              </a:rPr>
              <a:t>ε</a:t>
            </a:r>
            <a:r>
              <a:rPr lang="en-US" sz="2000" b="1" baseline="-25000" dirty="0">
                <a:solidFill>
                  <a:srgbClr val="C00000"/>
                </a:solidFill>
              </a:rPr>
              <a:t>n</a:t>
            </a:r>
            <a:r>
              <a:rPr lang="en-US" sz="2000" b="1" dirty="0">
                <a:solidFill>
                  <a:srgbClr val="C00000"/>
                </a:solidFill>
              </a:rPr>
              <a:t>=0.5): 	558 e</a:t>
            </a:r>
            <a:r>
              <a:rPr lang="en-US" sz="2000" b="1" baseline="30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fm</a:t>
            </a:r>
            <a:r>
              <a:rPr lang="en-US" sz="2000" b="1" baseline="30000" dirty="0">
                <a:solidFill>
                  <a:srgbClr val="C00000"/>
                </a:solidFill>
              </a:rPr>
              <a:t>4</a:t>
            </a:r>
            <a:r>
              <a:rPr lang="en-US" sz="2000" b="1" dirty="0">
                <a:solidFill>
                  <a:srgbClr val="C00000"/>
                </a:solidFill>
              </a:rPr>
              <a:t> 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Experiment: 			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F67F5-2FA8-C1E6-78CE-67D87139C7C6}"/>
              </a:ext>
            </a:extLst>
          </p:cNvPr>
          <p:cNvSpPr txBox="1"/>
          <p:nvPr/>
        </p:nvSpPr>
        <p:spPr>
          <a:xfrm>
            <a:off x="3576043" y="337225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640</a:t>
            </a:r>
            <a:r>
              <a:rPr lang="en-US" sz="2000" b="1" baseline="30000" dirty="0">
                <a:solidFill>
                  <a:srgbClr val="002060"/>
                </a:solidFill>
              </a:rPr>
              <a:t>+200</a:t>
            </a:r>
            <a:r>
              <a:rPr lang="en-US" sz="2000" b="1" dirty="0">
                <a:solidFill>
                  <a:srgbClr val="002060"/>
                </a:solidFill>
              </a:rPr>
              <a:t> e</a:t>
            </a:r>
            <a:r>
              <a:rPr lang="en-US" sz="2000" b="1" baseline="30000" dirty="0">
                <a:solidFill>
                  <a:srgbClr val="002060"/>
                </a:solidFill>
              </a:rPr>
              <a:t>2</a:t>
            </a:r>
            <a:r>
              <a:rPr lang="en-US" sz="2000" b="1" dirty="0">
                <a:solidFill>
                  <a:srgbClr val="002060"/>
                </a:solidFill>
              </a:rPr>
              <a:t>fm</a:t>
            </a:r>
            <a:r>
              <a:rPr lang="en-US" sz="2000" b="1" baseline="30000" dirty="0">
                <a:solidFill>
                  <a:srgbClr val="002060"/>
                </a:solidFill>
              </a:rPr>
              <a:t>4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57966-8A43-F6A3-C502-C89E81570AAB}"/>
              </a:ext>
            </a:extLst>
          </p:cNvPr>
          <p:cNvSpPr txBox="1"/>
          <p:nvPr/>
        </p:nvSpPr>
        <p:spPr>
          <a:xfrm>
            <a:off x="3982338" y="3451055"/>
            <a:ext cx="497252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-25000" dirty="0">
                <a:solidFill>
                  <a:srgbClr val="002060"/>
                </a:solidFill>
              </a:rPr>
              <a:t>-100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AF085-6549-BDF9-179E-875D07765EB3}"/>
              </a:ext>
            </a:extLst>
          </p:cNvPr>
          <p:cNvSpPr txBox="1"/>
          <p:nvPr/>
        </p:nvSpPr>
        <p:spPr>
          <a:xfrm>
            <a:off x="4479590" y="4006023"/>
            <a:ext cx="477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</a:t>
            </a:r>
            <a:r>
              <a:rPr lang="en-US" u="sng" dirty="0"/>
              <a:t>Discrete Non-Orthogonal (DNO) </a:t>
            </a:r>
            <a:r>
              <a:rPr lang="en-US" dirty="0"/>
              <a:t>shell-model approach:</a:t>
            </a:r>
          </a:p>
          <a:p>
            <a:r>
              <a:rPr lang="en-US" i="1" dirty="0" err="1">
                <a:solidFill>
                  <a:srgbClr val="C00000"/>
                </a:solidFill>
              </a:rPr>
              <a:t>D.D.Dao</a:t>
            </a:r>
            <a:r>
              <a:rPr lang="en-US" i="1" dirty="0">
                <a:solidFill>
                  <a:srgbClr val="C00000"/>
                </a:solidFill>
              </a:rPr>
              <a:t> and </a:t>
            </a:r>
            <a:r>
              <a:rPr lang="en-US" i="1" dirty="0" err="1">
                <a:solidFill>
                  <a:srgbClr val="C00000"/>
                </a:solidFill>
              </a:rPr>
              <a:t>F.Nowacki</a:t>
            </a:r>
            <a:r>
              <a:rPr lang="en-US" i="1" dirty="0">
                <a:solidFill>
                  <a:srgbClr val="C00000"/>
                </a:solidFill>
              </a:rPr>
              <a:t>, PRC105, 054314 (2022)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82581-0EB9-A7FE-6A58-6D1ED5E02AB1}"/>
              </a:ext>
            </a:extLst>
          </p:cNvPr>
          <p:cNvSpPr txBox="1"/>
          <p:nvPr/>
        </p:nvSpPr>
        <p:spPr>
          <a:xfrm>
            <a:off x="4475586" y="5322009"/>
            <a:ext cx="3809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DNO-SM (ZBM3): </a:t>
            </a:r>
            <a:r>
              <a:rPr lang="en-US" b="1" dirty="0">
                <a:solidFill>
                  <a:srgbClr val="C00000"/>
                </a:solidFill>
              </a:rPr>
              <a:t>616 e</a:t>
            </a:r>
            <a:r>
              <a:rPr lang="en-US" b="1" baseline="30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fm</a:t>
            </a:r>
            <a:r>
              <a:rPr lang="en-US" b="1" baseline="30000" dirty="0">
                <a:solidFill>
                  <a:srgbClr val="C00000"/>
                </a:solidFill>
              </a:rPr>
              <a:t>4</a:t>
            </a:r>
          </a:p>
          <a:p>
            <a:endParaRPr lang="en-US" b="1" baseline="300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58B64-C31C-49DD-A408-CE7CD5799381}"/>
              </a:ext>
            </a:extLst>
          </p:cNvPr>
          <p:cNvSpPr txBox="1"/>
          <p:nvPr/>
        </p:nvSpPr>
        <p:spPr>
          <a:xfrm>
            <a:off x="3924943" y="153599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J.Ha</a:t>
            </a:r>
            <a:r>
              <a:rPr lang="en-US" i="1" dirty="0">
                <a:solidFill>
                  <a:srgbClr val="002060"/>
                </a:solidFill>
              </a:rPr>
              <a:t> et al., Nature Physics 16, 10631 (2025)</a:t>
            </a:r>
          </a:p>
          <a:p>
            <a:r>
              <a:rPr lang="en-US" i="1" dirty="0">
                <a:solidFill>
                  <a:srgbClr val="002060"/>
                </a:solidFill>
              </a:rPr>
              <a:t>A.P </a:t>
            </a:r>
            <a:r>
              <a:rPr lang="en-US" i="1" dirty="0" err="1">
                <a:solidFill>
                  <a:srgbClr val="002060"/>
                </a:solidFill>
              </a:rPr>
              <a:t>Zuker</a:t>
            </a:r>
            <a:r>
              <a:rPr lang="en-US" i="1" dirty="0">
                <a:solidFill>
                  <a:srgbClr val="002060"/>
                </a:solidFill>
              </a:rPr>
              <a:t> et al, Phys Rev C 92, 024320 (2015)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1F3682-24AC-11E4-2993-D0258A01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5" y="3836870"/>
            <a:ext cx="4159405" cy="3016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CB554-EF61-EF8B-4F27-630734B2E514}"/>
              </a:ext>
            </a:extLst>
          </p:cNvPr>
          <p:cNvSpPr txBox="1"/>
          <p:nvPr/>
        </p:nvSpPr>
        <p:spPr>
          <a:xfrm>
            <a:off x="4784618" y="6589270"/>
            <a:ext cx="447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M. A. Bentley </a:t>
            </a:r>
            <a:r>
              <a:rPr lang="en-US" sz="1600" i="1" dirty="0">
                <a:solidFill>
                  <a:srgbClr val="C00000"/>
                </a:solidFill>
              </a:rPr>
              <a:t>et al</a:t>
            </a:r>
            <a:r>
              <a:rPr lang="en-US" sz="1600" dirty="0">
                <a:solidFill>
                  <a:srgbClr val="C00000"/>
                </a:solidFill>
              </a:rPr>
              <a:t>. Phys. Rev. Lett. (2026) – in press</a:t>
            </a:r>
          </a:p>
        </p:txBody>
      </p:sp>
    </p:spTree>
    <p:extLst>
      <p:ext uri="{BB962C8B-B14F-4D97-AF65-F5344CB8AC3E}">
        <p14:creationId xmlns:p14="http://schemas.microsoft.com/office/powerpoint/2010/main" val="96997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2" name="Google Shape;544;p2">
            <a:extLst>
              <a:ext uri="{FF2B5EF4-FFF2-40B4-BE49-F238E27FC236}">
                <a16:creationId xmlns:a16="http://schemas.microsoft.com/office/drawing/2014/main" id="{BDF6777D-9CE0-1BAD-4F73-F1E6A48C23DA}"/>
              </a:ext>
            </a:extLst>
          </p:cNvPr>
          <p:cNvSpPr/>
          <p:nvPr/>
        </p:nvSpPr>
        <p:spPr>
          <a:xfrm>
            <a:off x="1518050" y="399806"/>
            <a:ext cx="5093765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Shell-model: new approach and results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01BE6-3A5F-FD8F-C480-CDD63CFC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F53E9-A795-115B-F875-EF0DA5FF1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428"/>
          <a:stretch/>
        </p:blipFill>
        <p:spPr>
          <a:xfrm>
            <a:off x="374993" y="1564612"/>
            <a:ext cx="8258913" cy="4653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7C489F-345F-AF46-1E34-0EBB2AF30C9C}"/>
              </a:ext>
            </a:extLst>
          </p:cNvPr>
          <p:cNvSpPr txBox="1"/>
          <p:nvPr/>
        </p:nvSpPr>
        <p:spPr>
          <a:xfrm>
            <a:off x="4784618" y="6589270"/>
            <a:ext cx="447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M. A. Bentley </a:t>
            </a:r>
            <a:r>
              <a:rPr lang="en-US" sz="1600" i="1" dirty="0">
                <a:solidFill>
                  <a:srgbClr val="C00000"/>
                </a:solidFill>
              </a:rPr>
              <a:t>et al</a:t>
            </a:r>
            <a:r>
              <a:rPr lang="en-US" sz="1600" dirty="0">
                <a:solidFill>
                  <a:srgbClr val="C00000"/>
                </a:solidFill>
              </a:rPr>
              <a:t>. Phys. Rev. Lett. (2026) – in press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654C5-B4AF-8680-A5AE-701350AA8B78}"/>
              </a:ext>
            </a:extLst>
          </p:cNvPr>
          <p:cNvSpPr/>
          <p:nvPr/>
        </p:nvSpPr>
        <p:spPr>
          <a:xfrm>
            <a:off x="1651071" y="2379285"/>
            <a:ext cx="2487479" cy="121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4E06ED-E25D-E470-7F30-58EE48973B38}"/>
              </a:ext>
            </a:extLst>
          </p:cNvPr>
          <p:cNvSpPr/>
          <p:nvPr/>
        </p:nvSpPr>
        <p:spPr>
          <a:xfrm>
            <a:off x="1577453" y="1756100"/>
            <a:ext cx="1171685" cy="62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CDBC6F-6A38-0C14-3CD6-97FC4695ECC6}"/>
              </a:ext>
            </a:extLst>
          </p:cNvPr>
          <p:cNvSpPr txBox="1"/>
          <p:nvPr/>
        </p:nvSpPr>
        <p:spPr>
          <a:xfrm>
            <a:off x="4797635" y="4527469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DNO Shell Model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20CAA8-9D2A-BC0C-5309-D2B9B4DBD01C}"/>
              </a:ext>
            </a:extLst>
          </p:cNvPr>
          <p:cNvCxnSpPr>
            <a:cxnSpLocks/>
          </p:cNvCxnSpPr>
          <p:nvPr/>
        </p:nvCxnSpPr>
        <p:spPr>
          <a:xfrm flipV="1">
            <a:off x="6346664" y="4485903"/>
            <a:ext cx="398519" cy="1846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89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2" name="Google Shape;544;p2">
            <a:extLst>
              <a:ext uri="{FF2B5EF4-FFF2-40B4-BE49-F238E27FC236}">
                <a16:creationId xmlns:a16="http://schemas.microsoft.com/office/drawing/2014/main" id="{0E95C83D-961B-6AAA-6B43-283D54318377}"/>
              </a:ext>
            </a:extLst>
          </p:cNvPr>
          <p:cNvSpPr/>
          <p:nvPr/>
        </p:nvSpPr>
        <p:spPr>
          <a:xfrm>
            <a:off x="2712925" y="399806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Conclusions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A3AF7-758D-EFB2-AF09-685E5CAE7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61068-94E9-9E0E-09D4-52A36BB81FE9}"/>
              </a:ext>
            </a:extLst>
          </p:cNvPr>
          <p:cNvSpPr txBox="1"/>
          <p:nvPr/>
        </p:nvSpPr>
        <p:spPr>
          <a:xfrm>
            <a:off x="1108840" y="1620818"/>
            <a:ext cx="6926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Successful FRIB experiment – overcoming many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New data for B(E2) for the heaviest N=Z even-even nucleus </a:t>
            </a:r>
            <a:r>
              <a:rPr lang="en-US" sz="2000" baseline="30000" dirty="0">
                <a:solidFill>
                  <a:srgbClr val="002060"/>
                </a:solidFill>
              </a:rPr>
              <a:t>88</a:t>
            </a:r>
            <a:r>
              <a:rPr lang="en-US" sz="2000" dirty="0">
                <a:solidFill>
                  <a:srgbClr val="002060"/>
                </a:solidFill>
              </a:rPr>
              <a:t>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New shell-model approaches for these deformed N=Z systems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	ZBM3 interaction, DNO-SM approach…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Shell-model now can handle the full range of N=Z data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D48566-D271-CD74-8B06-E60E4129A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0829"/>
            <a:ext cx="2712925" cy="286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133FC-548F-B6D4-8DD9-23AE2A6B3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428"/>
          <a:stretch/>
        </p:blipFill>
        <p:spPr>
          <a:xfrm>
            <a:off x="4267353" y="4216127"/>
            <a:ext cx="4688923" cy="26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2" name="Google Shape;544;p2">
            <a:extLst>
              <a:ext uri="{FF2B5EF4-FFF2-40B4-BE49-F238E27FC236}">
                <a16:creationId xmlns:a16="http://schemas.microsoft.com/office/drawing/2014/main" id="{0E95C83D-961B-6AAA-6B43-283D54318377}"/>
              </a:ext>
            </a:extLst>
          </p:cNvPr>
          <p:cNvSpPr/>
          <p:nvPr/>
        </p:nvSpPr>
        <p:spPr>
          <a:xfrm>
            <a:off x="2712925" y="399806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Thanks: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A3AF7-758D-EFB2-AF09-685E5CAE7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61068-94E9-9E0E-09D4-52A36BB81FE9}"/>
              </a:ext>
            </a:extLst>
          </p:cNvPr>
          <p:cNvSpPr txBox="1"/>
          <p:nvPr/>
        </p:nvSpPr>
        <p:spPr>
          <a:xfrm>
            <a:off x="1422399" y="1228397"/>
            <a:ext cx="72755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002060"/>
                </a:solidFill>
              </a:rPr>
              <a:t>M.A.Bentley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R.Taniuchi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R.Wadsworth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J.Dobaczewski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D.G.Jenkins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W.Marshall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S.Paschalis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M.Petri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i="1" dirty="0">
                <a:solidFill>
                  <a:srgbClr val="C00000"/>
                </a:solidFill>
              </a:rPr>
              <a:t>University of York, U.K.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</a:rPr>
              <a:t>A.Gade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M.Basson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T.Beck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J.Chen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A.Douglas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GB" sz="2000" dirty="0">
                <a:solidFill>
                  <a:srgbClr val="002060"/>
                </a:solidFill>
              </a:rPr>
              <a:t>P.F</a:t>
            </a:r>
            <a:r>
              <a:rPr lang="en-US" sz="2000" dirty="0">
                <a:solidFill>
                  <a:srgbClr val="002060"/>
                </a:solidFill>
              </a:rPr>
              <a:t>arris, </a:t>
            </a:r>
            <a:r>
              <a:rPr lang="en-US" sz="2000" dirty="0" err="1">
                <a:solidFill>
                  <a:srgbClr val="002060"/>
                </a:solidFill>
              </a:rPr>
              <a:t>S.Gillespie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A.Hill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H.Iwasaki</a:t>
            </a:r>
            <a:r>
              <a:rPr lang="en-US" sz="2000" dirty="0">
                <a:solidFill>
                  <a:srgbClr val="002060"/>
                </a:solidFill>
              </a:rPr>
              <a:t>, , </a:t>
            </a:r>
            <a:r>
              <a:rPr lang="en-US" sz="2000" dirty="0" err="1">
                <a:solidFill>
                  <a:srgbClr val="002060"/>
                </a:solidFill>
              </a:rPr>
              <a:t>J.Jung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J.Pereira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R.Salinas</a:t>
            </a:r>
            <a:r>
              <a:rPr lang="en-US" sz="2000" dirty="0">
                <a:solidFill>
                  <a:srgbClr val="002060"/>
                </a:solidFill>
              </a:rPr>
              <a:t>, A. Sanchez, </a:t>
            </a:r>
            <a:r>
              <a:rPr lang="en-US" sz="2000" dirty="0" err="1">
                <a:solidFill>
                  <a:srgbClr val="002060"/>
                </a:solidFill>
              </a:rPr>
              <a:t>J.Swartz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C.Tinson</a:t>
            </a:r>
            <a:r>
              <a:rPr lang="el-GR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D.Weisshaar</a:t>
            </a:r>
            <a:r>
              <a:rPr lang="en-US" sz="2000" dirty="0">
                <a:solidFill>
                  <a:srgbClr val="002060"/>
                </a:solidFill>
              </a:rPr>
              <a:t>.    </a:t>
            </a:r>
            <a:r>
              <a:rPr lang="en-US" sz="2000" i="1" dirty="0">
                <a:solidFill>
                  <a:srgbClr val="C00000"/>
                </a:solidFill>
              </a:rPr>
              <a:t>FRIB/MSU, USA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</a:rPr>
              <a:t>X.Pereira</a:t>
            </a:r>
            <a:r>
              <a:rPr lang="en-US" sz="2000" dirty="0">
                <a:solidFill>
                  <a:srgbClr val="002060"/>
                </a:solidFill>
              </a:rPr>
              <a:t>-Lopez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i="1" dirty="0">
                <a:solidFill>
                  <a:srgbClr val="C00000"/>
                </a:solidFill>
              </a:rPr>
              <a:t>IBS Daejeon, Korea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K.Wimmer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i="1" dirty="0">
                <a:solidFill>
                  <a:srgbClr val="C00000"/>
                </a:solidFill>
              </a:rPr>
              <a:t>GSI/FAIR, Germany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B.Cederwall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i="1" dirty="0">
                <a:solidFill>
                  <a:srgbClr val="C00000"/>
                </a:solidFill>
              </a:rPr>
              <a:t>KTH Stockholm, Sweden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M.Doncel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i="1" dirty="0">
                <a:solidFill>
                  <a:srgbClr val="C00000"/>
                </a:solidFill>
              </a:rPr>
              <a:t>University of Stockholm, Sweden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</a:rPr>
              <a:t>D.Dao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F.Nowacki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GB" sz="1800" i="1" dirty="0">
                <a:solidFill>
                  <a:srgbClr val="C00000"/>
                </a:solidFill>
                <a:effectLst/>
              </a:rPr>
              <a:t>CNRS, Strasbourg, France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S.M.Lenzi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>
                <a:solidFill>
                  <a:srgbClr val="C00000"/>
                </a:solidFill>
              </a:rPr>
              <a:t>Padova, Italy</a:t>
            </a:r>
          </a:p>
          <a:p>
            <a:endParaRPr lang="en-GB" sz="2000" dirty="0">
              <a:solidFill>
                <a:srgbClr val="C00000"/>
              </a:solidFill>
            </a:endParaRPr>
          </a:p>
          <a:p>
            <a:endParaRPr lang="en-GB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2CF8F-33A4-6175-B1F8-846023D94FEC}"/>
              </a:ext>
            </a:extLst>
          </p:cNvPr>
          <p:cNvSpPr txBox="1"/>
          <p:nvPr/>
        </p:nvSpPr>
        <p:spPr>
          <a:xfrm>
            <a:off x="1009145" y="5889911"/>
            <a:ext cx="712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Thanks to FRIB team – especially Marc Hausmann and Brad Sherill (ARIS) </a:t>
            </a:r>
          </a:p>
        </p:txBody>
      </p:sp>
    </p:spTree>
    <p:extLst>
      <p:ext uri="{BB962C8B-B14F-4D97-AF65-F5344CB8AC3E}">
        <p14:creationId xmlns:p14="http://schemas.microsoft.com/office/powerpoint/2010/main" val="281942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25FBB0-0C93-DE98-45B1-2FBFBFDF5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8" y="2978185"/>
            <a:ext cx="5295093" cy="3879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11" name="Google Shape;544;p2">
            <a:extLst>
              <a:ext uri="{FF2B5EF4-FFF2-40B4-BE49-F238E27FC236}">
                <a16:creationId xmlns:a16="http://schemas.microsoft.com/office/drawing/2014/main" id="{54FE71EB-2C50-81E3-0125-7A3C422B7138}"/>
              </a:ext>
            </a:extLst>
          </p:cNvPr>
          <p:cNvSpPr/>
          <p:nvPr/>
        </p:nvSpPr>
        <p:spPr>
          <a:xfrm>
            <a:off x="1606377" y="326332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Motivation: </a:t>
            </a:r>
            <a:r>
              <a:rPr lang="en-US" sz="3500" b="1" i="0" u="none" strike="noStrike" cap="none" baseline="30000" dirty="0">
                <a:solidFill>
                  <a:srgbClr val="C00000"/>
                </a:solidFill>
                <a:latin typeface="Cambria"/>
                <a:ea typeface="Arial"/>
                <a:cs typeface="Arial"/>
                <a:sym typeface="Cambria"/>
              </a:rPr>
              <a:t>88</a:t>
            </a:r>
            <a:r>
              <a:rPr lang="en-US" sz="3500" b="1" i="0" u="none" strike="noStrike" cap="none" dirty="0">
                <a:solidFill>
                  <a:srgbClr val="C00000"/>
                </a:solidFill>
                <a:latin typeface="Cambria"/>
                <a:ea typeface="Arial"/>
                <a:cs typeface="Arial"/>
                <a:sym typeface="Cambria"/>
              </a:rPr>
              <a:t>Ru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2D773B-653B-C135-8596-144B8186F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987810-17E3-2565-244A-159440819BCC}"/>
              </a:ext>
            </a:extLst>
          </p:cNvPr>
          <p:cNvSpPr txBox="1"/>
          <p:nvPr/>
        </p:nvSpPr>
        <p:spPr>
          <a:xfrm>
            <a:off x="568474" y="1394543"/>
            <a:ext cx="43611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A~80 N=Z: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deformation/collectivity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Mixing and co-existence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Pseudo- and quasi-SU(3) valence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(and why) does collectivity develop?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592FD-D6A6-4486-7C5C-D63831308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848" y="1106283"/>
            <a:ext cx="3658114" cy="21814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66B46D-2BAA-E75F-BFF5-A3D6C3E35DFD}"/>
              </a:ext>
            </a:extLst>
          </p:cNvPr>
          <p:cNvSpPr txBox="1"/>
          <p:nvPr/>
        </p:nvSpPr>
        <p:spPr>
          <a:xfrm>
            <a:off x="5321843" y="4193225"/>
            <a:ext cx="34482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Challenges for shell-model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Large valence space </a:t>
            </a:r>
            <a:r>
              <a:rPr lang="en-US" dirty="0"/>
              <a:t>(incl</a:t>
            </a:r>
            <a:r>
              <a:rPr lang="en-US" i="1" dirty="0"/>
              <a:t> ds orbitals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New interactions </a:t>
            </a:r>
            <a:r>
              <a:rPr lang="en-US" dirty="0"/>
              <a:t>(e.g. ZBM3)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New approaches </a:t>
            </a:r>
            <a:r>
              <a:rPr lang="en-US" dirty="0"/>
              <a:t>(e.g. DNO-SM calculations)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E1241-8F9F-FAF6-AB9B-F618EA158A8E}"/>
              </a:ext>
            </a:extLst>
          </p:cNvPr>
          <p:cNvSpPr txBox="1"/>
          <p:nvPr/>
        </p:nvSpPr>
        <p:spPr>
          <a:xfrm>
            <a:off x="5961071" y="3368450"/>
            <a:ext cx="2792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C00000"/>
                </a:solidFill>
                <a:effectLst/>
              </a:rPr>
              <a:t>Kaneko et al. Physics Letters B 817 (2021) 136286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3421EB-2AE7-CD55-FE64-775ED7BBA44A}"/>
              </a:ext>
            </a:extLst>
          </p:cNvPr>
          <p:cNvSpPr txBox="1"/>
          <p:nvPr/>
        </p:nvSpPr>
        <p:spPr>
          <a:xfrm>
            <a:off x="2208728" y="5771514"/>
            <a:ext cx="2792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 err="1">
                <a:solidFill>
                  <a:srgbClr val="C00000"/>
                </a:solidFill>
                <a:effectLst/>
              </a:rPr>
              <a:t>R.D.O.Llewellyn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 et al., PRL 124, 152501 (2020)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5FB1FA-91C1-52EB-2139-DB1F8FDEB5AE}"/>
              </a:ext>
            </a:extLst>
          </p:cNvPr>
          <p:cNvSpPr txBox="1"/>
          <p:nvPr/>
        </p:nvSpPr>
        <p:spPr>
          <a:xfrm>
            <a:off x="4116774" y="4610361"/>
            <a:ext cx="84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solidFill>
                  <a:srgbClr val="002060"/>
                </a:solidFill>
              </a:rPr>
              <a:t>88</a:t>
            </a:r>
            <a:r>
              <a:rPr lang="en-US" sz="1800" dirty="0">
                <a:solidFill>
                  <a:srgbClr val="002060"/>
                </a:solidFill>
              </a:rPr>
              <a:t>Ru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654A9-7882-244D-9122-87BC28761E8E}"/>
              </a:ext>
            </a:extLst>
          </p:cNvPr>
          <p:cNvSpPr txBox="1"/>
          <p:nvPr/>
        </p:nvSpPr>
        <p:spPr>
          <a:xfrm>
            <a:off x="271294" y="3148202"/>
            <a:ext cx="1977830" cy="861774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ArialMT"/>
              </a:rPr>
              <a:t>HFB</a:t>
            </a:r>
            <a:r>
              <a:rPr lang="en-GB" sz="1800" dirty="0">
                <a:effectLst/>
                <a:latin typeface="ArialMT"/>
              </a:rPr>
              <a:t> calculations:</a:t>
            </a:r>
          </a:p>
          <a:p>
            <a:r>
              <a:rPr lang="en-GB" sz="1600" i="1" dirty="0">
                <a:solidFill>
                  <a:srgbClr val="C00000"/>
                </a:solidFill>
                <a:effectLst/>
              </a:rPr>
              <a:t>J. P. Delaroche, et al., PRC</a:t>
            </a:r>
            <a:r>
              <a:rPr lang="en-GB" sz="1600" b="1" i="1" dirty="0">
                <a:solidFill>
                  <a:srgbClr val="C00000"/>
                </a:solidFill>
                <a:effectLst/>
              </a:rPr>
              <a:t>81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,014303 (2010)</a:t>
            </a:r>
            <a:endParaRPr lang="en-GB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C4860-7245-B636-135E-4A14B5403738}"/>
              </a:ext>
            </a:extLst>
          </p:cNvPr>
          <p:cNvCxnSpPr>
            <a:cxnSpLocks/>
          </p:cNvCxnSpPr>
          <p:nvPr/>
        </p:nvCxnSpPr>
        <p:spPr>
          <a:xfrm>
            <a:off x="1750865" y="4022361"/>
            <a:ext cx="635495" cy="51759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2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3995AB-F4A4-56E8-F12B-5B0D8952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04" y="3555009"/>
            <a:ext cx="4465406" cy="2548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0E5EB1-FDAF-B8EB-7AA4-15625CC11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879" y="1202543"/>
            <a:ext cx="4867531" cy="2587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3" name="Google Shape;544;p2">
            <a:extLst>
              <a:ext uri="{FF2B5EF4-FFF2-40B4-BE49-F238E27FC236}">
                <a16:creationId xmlns:a16="http://schemas.microsoft.com/office/drawing/2014/main" id="{EE609EFD-38AF-D5CC-9C07-E8B881FA31D3}"/>
              </a:ext>
            </a:extLst>
          </p:cNvPr>
          <p:cNvSpPr/>
          <p:nvPr/>
        </p:nvSpPr>
        <p:spPr>
          <a:xfrm>
            <a:off x="1729945" y="437543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Experiment 21034: April 2023</a:t>
            </a: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C226E-0260-33D8-7B6D-67154B1BE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A2CC4-C2E6-A9D6-9BE6-32D16C039DE3}"/>
              </a:ext>
            </a:extLst>
          </p:cNvPr>
          <p:cNvSpPr txBox="1"/>
          <p:nvPr/>
        </p:nvSpPr>
        <p:spPr>
          <a:xfrm>
            <a:off x="307973" y="2968459"/>
            <a:ext cx="23432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Primary beam: </a:t>
            </a:r>
            <a:r>
              <a:rPr lang="en-US" sz="1800" baseline="30000" dirty="0"/>
              <a:t>124</a:t>
            </a:r>
            <a:r>
              <a:rPr lang="en-US" sz="1800" dirty="0"/>
              <a:t>Xe</a:t>
            </a:r>
          </a:p>
          <a:p>
            <a:r>
              <a:rPr lang="en-US" sz="1800" dirty="0"/>
              <a:t>227 MeV/u 5kW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44087-7687-1F47-3589-B2BF1191A60E}"/>
              </a:ext>
            </a:extLst>
          </p:cNvPr>
          <p:cNvSpPr txBox="1"/>
          <p:nvPr/>
        </p:nvSpPr>
        <p:spPr>
          <a:xfrm>
            <a:off x="7459328" y="2322128"/>
            <a:ext cx="161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ARIS Separator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8390B-23CF-563B-713D-81FDCEC96030}"/>
              </a:ext>
            </a:extLst>
          </p:cNvPr>
          <p:cNvSpPr txBox="1"/>
          <p:nvPr/>
        </p:nvSpPr>
        <p:spPr>
          <a:xfrm>
            <a:off x="406506" y="4243027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Secondary beams</a:t>
            </a:r>
            <a:r>
              <a:rPr lang="en-US" sz="1800" dirty="0"/>
              <a:t>:</a:t>
            </a:r>
          </a:p>
          <a:p>
            <a:r>
              <a:rPr lang="en-US" sz="1800" baseline="30000" dirty="0"/>
              <a:t>89</a:t>
            </a:r>
            <a:r>
              <a:rPr lang="en-US" sz="1800" dirty="0"/>
              <a:t>Ru (~100-150 </a:t>
            </a:r>
            <a:r>
              <a:rPr lang="en-US" sz="1800" dirty="0" err="1"/>
              <a:t>pps</a:t>
            </a:r>
            <a:r>
              <a:rPr lang="en-US" sz="1800" dirty="0"/>
              <a:t>)  </a:t>
            </a:r>
            <a:endParaRPr lang="en-US" sz="1800" baseline="30000" dirty="0"/>
          </a:p>
          <a:p>
            <a:r>
              <a:rPr lang="en-US" sz="1800" baseline="30000" dirty="0"/>
              <a:t>88</a:t>
            </a:r>
            <a:r>
              <a:rPr lang="en-US" sz="1800" dirty="0"/>
              <a:t>Tc (~3000 </a:t>
            </a:r>
            <a:r>
              <a:rPr lang="en-US" sz="1800" dirty="0" err="1"/>
              <a:t>pps</a:t>
            </a:r>
            <a:r>
              <a:rPr lang="en-US" sz="1800" dirty="0"/>
              <a:t>)</a:t>
            </a:r>
          </a:p>
          <a:p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BD032D-EA39-347A-6FE6-7261B8B16610}"/>
              </a:ext>
            </a:extLst>
          </p:cNvPr>
          <p:cNvSpPr txBox="1"/>
          <p:nvPr/>
        </p:nvSpPr>
        <p:spPr>
          <a:xfrm>
            <a:off x="7486884" y="3441713"/>
            <a:ext cx="161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S800 Spectrograph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0DB560-F7FD-FA28-1DB2-9C31A1A70E69}"/>
              </a:ext>
            </a:extLst>
          </p:cNvPr>
          <p:cNvCxnSpPr/>
          <p:nvPr/>
        </p:nvCxnSpPr>
        <p:spPr>
          <a:xfrm>
            <a:off x="2336614" y="3436552"/>
            <a:ext cx="924233" cy="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B4EFDE-44BC-CB27-AEB7-AFC3112988D8}"/>
              </a:ext>
            </a:extLst>
          </p:cNvPr>
          <p:cNvCxnSpPr/>
          <p:nvPr/>
        </p:nvCxnSpPr>
        <p:spPr>
          <a:xfrm>
            <a:off x="2692506" y="4625299"/>
            <a:ext cx="924233" cy="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3B4ADA-A63B-5BC8-A2BC-B092DE32F844}"/>
              </a:ext>
            </a:extLst>
          </p:cNvPr>
          <p:cNvSpPr txBox="1"/>
          <p:nvPr/>
        </p:nvSpPr>
        <p:spPr>
          <a:xfrm>
            <a:off x="2474192" y="5872839"/>
            <a:ext cx="2504314" cy="461665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baseline="30000" dirty="0"/>
              <a:t>89</a:t>
            </a:r>
            <a:r>
              <a:rPr lang="en-US" sz="2400" dirty="0"/>
              <a:t>Ru – 1n → </a:t>
            </a:r>
            <a:r>
              <a:rPr lang="en-US" sz="2400" baseline="30000" dirty="0">
                <a:solidFill>
                  <a:srgbClr val="C00000"/>
                </a:solidFill>
              </a:rPr>
              <a:t>88</a:t>
            </a:r>
            <a:r>
              <a:rPr lang="en-US" sz="2400" dirty="0">
                <a:solidFill>
                  <a:srgbClr val="C00000"/>
                </a:solidFill>
              </a:rPr>
              <a:t>Ru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15487-C63C-71B6-14A7-DBA7668B3505}"/>
              </a:ext>
            </a:extLst>
          </p:cNvPr>
          <p:cNvSpPr txBox="1"/>
          <p:nvPr/>
        </p:nvSpPr>
        <p:spPr>
          <a:xfrm>
            <a:off x="6215449" y="6364951"/>
            <a:ext cx="2853894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baseline="30000" dirty="0">
                <a:solidFill>
                  <a:srgbClr val="002060"/>
                </a:solidFill>
              </a:rPr>
              <a:t>89</a:t>
            </a:r>
            <a:r>
              <a:rPr lang="en-US" sz="2400" b="1" dirty="0">
                <a:solidFill>
                  <a:srgbClr val="002060"/>
                </a:solidFill>
              </a:rPr>
              <a:t>Ru purity 0.04% !!</a:t>
            </a:r>
          </a:p>
        </p:txBody>
      </p:sp>
    </p:spTree>
    <p:extLst>
      <p:ext uri="{BB962C8B-B14F-4D97-AF65-F5344CB8AC3E}">
        <p14:creationId xmlns:p14="http://schemas.microsoft.com/office/powerpoint/2010/main" val="161513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91976B-7EF3-146B-255D-49B12D4F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10789-9878-B98F-0BB2-0FA2128E6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36" y="1667875"/>
            <a:ext cx="2931219" cy="3097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BA665-15FF-817F-17DE-948D033B2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233" y="1225718"/>
            <a:ext cx="4485504" cy="2757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CB3DA-3F85-9C08-2D37-78FF5F363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47" r="19658" b="3621"/>
          <a:stretch/>
        </p:blipFill>
        <p:spPr>
          <a:xfrm>
            <a:off x="5186623" y="4283949"/>
            <a:ext cx="3579123" cy="2234594"/>
          </a:xfrm>
          <a:prstGeom prst="rect">
            <a:avLst/>
          </a:prstGeom>
        </p:spPr>
      </p:pic>
      <p:sp>
        <p:nvSpPr>
          <p:cNvPr id="6" name="Google Shape;544;p2">
            <a:extLst>
              <a:ext uri="{FF2B5EF4-FFF2-40B4-BE49-F238E27FC236}">
                <a16:creationId xmlns:a16="http://schemas.microsoft.com/office/drawing/2014/main" id="{A4EF3A4E-0B7E-7503-2F89-4C85ADEA6345}"/>
              </a:ext>
            </a:extLst>
          </p:cNvPr>
          <p:cNvSpPr/>
          <p:nvPr/>
        </p:nvSpPr>
        <p:spPr>
          <a:xfrm>
            <a:off x="2530627" y="288686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Experiment</a:t>
            </a: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Target and </a:t>
            </a:r>
            <a:r>
              <a:rPr lang="el-GR" sz="24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γ</a:t>
            </a:r>
            <a:r>
              <a:rPr lang="en-US" sz="2400" b="1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rays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7576B-D80A-0E1D-40EC-810F0B29FE73}"/>
              </a:ext>
            </a:extLst>
          </p:cNvPr>
          <p:cNvSpPr txBox="1"/>
          <p:nvPr/>
        </p:nvSpPr>
        <p:spPr>
          <a:xfrm>
            <a:off x="645437" y="1714390"/>
            <a:ext cx="28024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err="1"/>
              <a:t>Gretina</a:t>
            </a:r>
            <a:r>
              <a:rPr lang="en-GB" sz="1600" dirty="0"/>
              <a:t> – 12 quads (48 crystals)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CFC6A-787E-A97C-328C-6A75AD9E61A8}"/>
              </a:ext>
            </a:extLst>
          </p:cNvPr>
          <p:cNvSpPr txBox="1"/>
          <p:nvPr/>
        </p:nvSpPr>
        <p:spPr>
          <a:xfrm>
            <a:off x="1867103" y="1414141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E21034: April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D9515-87BF-5EDC-7073-7A75D2A9A68E}"/>
              </a:ext>
            </a:extLst>
          </p:cNvPr>
          <p:cNvSpPr txBox="1"/>
          <p:nvPr/>
        </p:nvSpPr>
        <p:spPr>
          <a:xfrm>
            <a:off x="4773379" y="3586343"/>
            <a:ext cx="2180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C00000"/>
                </a:solidFill>
                <a:effectLst/>
              </a:rPr>
              <a:t>Iwasaki et </a:t>
            </a:r>
            <a:r>
              <a:rPr lang="en-GB" sz="1600" i="1" dirty="0" err="1">
                <a:solidFill>
                  <a:srgbClr val="C00000"/>
                </a:solidFill>
                <a:effectLst/>
              </a:rPr>
              <a:t>al.,NIM</a:t>
            </a:r>
            <a:r>
              <a:rPr lang="en-GB" sz="1600" i="1" dirty="0" err="1">
                <a:solidFill>
                  <a:srgbClr val="C00000"/>
                </a:solidFill>
              </a:rPr>
              <a:t>A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 806 (2016) 123–131 </a:t>
            </a:r>
            <a:endParaRPr lang="en-GB" sz="1600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D4768-87B2-C298-78D3-3629D1C0E767}"/>
              </a:ext>
            </a:extLst>
          </p:cNvPr>
          <p:cNvSpPr txBox="1"/>
          <p:nvPr/>
        </p:nvSpPr>
        <p:spPr>
          <a:xfrm>
            <a:off x="4294243" y="1267765"/>
            <a:ext cx="2597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TRIPLEX PLUNGER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D7504-A10D-C1AA-D815-24050839EF63}"/>
              </a:ext>
            </a:extLst>
          </p:cNvPr>
          <p:cNvSpPr/>
          <p:nvPr/>
        </p:nvSpPr>
        <p:spPr>
          <a:xfrm>
            <a:off x="1422400" y="5496910"/>
            <a:ext cx="238234" cy="9459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D2CC01-39F3-40A6-7C18-B12DB885F016}"/>
              </a:ext>
            </a:extLst>
          </p:cNvPr>
          <p:cNvSpPr/>
          <p:nvPr/>
        </p:nvSpPr>
        <p:spPr>
          <a:xfrm>
            <a:off x="2379148" y="5496910"/>
            <a:ext cx="151479" cy="9459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13AA58-FC9B-B368-15DA-35D3DF442AE1}"/>
              </a:ext>
            </a:extLst>
          </p:cNvPr>
          <p:cNvSpPr/>
          <p:nvPr/>
        </p:nvSpPr>
        <p:spPr>
          <a:xfrm>
            <a:off x="3621621" y="5496909"/>
            <a:ext cx="64342" cy="9459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E9E96-D775-659F-B1F1-794E4956DC5A}"/>
              </a:ext>
            </a:extLst>
          </p:cNvPr>
          <p:cNvSpPr txBox="1"/>
          <p:nvPr/>
        </p:nvSpPr>
        <p:spPr>
          <a:xfrm>
            <a:off x="1234876" y="4950906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2mm </a:t>
            </a:r>
          </a:p>
          <a:p>
            <a:pPr algn="ctr"/>
            <a:r>
              <a:rPr lang="en-US" sz="1600" dirty="0"/>
              <a:t>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E995A-84FA-CD4D-57DC-014696D5FD47}"/>
              </a:ext>
            </a:extLst>
          </p:cNvPr>
          <p:cNvSpPr txBox="1"/>
          <p:nvPr/>
        </p:nvSpPr>
        <p:spPr>
          <a:xfrm>
            <a:off x="2061801" y="4950906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</a:t>
            </a:r>
            <a:r>
              <a:rPr lang="el-GR" sz="1600" dirty="0"/>
              <a:t>μ</a:t>
            </a:r>
            <a:r>
              <a:rPr lang="en-US" sz="1600" dirty="0"/>
              <a:t>m </a:t>
            </a:r>
          </a:p>
          <a:p>
            <a:pPr algn="ctr"/>
            <a:r>
              <a:rPr lang="en-US" sz="1600" dirty="0"/>
              <a:t>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F9D07-206D-0D64-554B-BCBEB7326443}"/>
              </a:ext>
            </a:extLst>
          </p:cNvPr>
          <p:cNvSpPr txBox="1"/>
          <p:nvPr/>
        </p:nvSpPr>
        <p:spPr>
          <a:xfrm>
            <a:off x="3257604" y="4950906"/>
            <a:ext cx="81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120</a:t>
            </a:r>
            <a:r>
              <a:rPr lang="el-GR" sz="1600" dirty="0"/>
              <a:t>μ</a:t>
            </a:r>
            <a:r>
              <a:rPr lang="en-US" sz="1600" dirty="0"/>
              <a:t>m </a:t>
            </a:r>
          </a:p>
          <a:p>
            <a:pPr algn="ctr"/>
            <a:r>
              <a:rPr lang="en-US" sz="1600" dirty="0"/>
              <a:t>Ta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73783A-02B0-AC12-136D-43FE09A78019}"/>
              </a:ext>
            </a:extLst>
          </p:cNvPr>
          <p:cNvCxnSpPr/>
          <p:nvPr/>
        </p:nvCxnSpPr>
        <p:spPr>
          <a:xfrm>
            <a:off x="388883" y="5885793"/>
            <a:ext cx="1033517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29CD64-28E0-B437-6A5A-F9489FB88527}"/>
              </a:ext>
            </a:extLst>
          </p:cNvPr>
          <p:cNvCxnSpPr/>
          <p:nvPr/>
        </p:nvCxnSpPr>
        <p:spPr>
          <a:xfrm>
            <a:off x="3685963" y="5891048"/>
            <a:ext cx="1033517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C335BA-FFB8-50BC-B069-27A703F1F8C8}"/>
              </a:ext>
            </a:extLst>
          </p:cNvPr>
          <p:cNvCxnSpPr>
            <a:cxnSpLocks/>
          </p:cNvCxnSpPr>
          <p:nvPr/>
        </p:nvCxnSpPr>
        <p:spPr>
          <a:xfrm>
            <a:off x="1660634" y="5885793"/>
            <a:ext cx="718514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80895E-1B30-23FD-C12C-036BBD09953D}"/>
              </a:ext>
            </a:extLst>
          </p:cNvPr>
          <p:cNvCxnSpPr>
            <a:cxnSpLocks/>
          </p:cNvCxnSpPr>
          <p:nvPr/>
        </p:nvCxnSpPr>
        <p:spPr>
          <a:xfrm>
            <a:off x="2551119" y="5885793"/>
            <a:ext cx="106922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45995AD-3EC1-0224-6B65-DD8CA21428C9}"/>
              </a:ext>
            </a:extLst>
          </p:cNvPr>
          <p:cNvSpPr txBox="1"/>
          <p:nvPr/>
        </p:nvSpPr>
        <p:spPr>
          <a:xfrm>
            <a:off x="304961" y="5589893"/>
            <a:ext cx="10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Secondary</a:t>
            </a:r>
          </a:p>
          <a:p>
            <a:r>
              <a:rPr lang="en-US" sz="1600" dirty="0"/>
              <a:t>beams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507D26-3F78-A443-78BB-74AEC33529CD}"/>
              </a:ext>
            </a:extLst>
          </p:cNvPr>
          <p:cNvSpPr txBox="1"/>
          <p:nvPr/>
        </p:nvSpPr>
        <p:spPr>
          <a:xfrm rot="16200000">
            <a:off x="1135444" y="5802477"/>
            <a:ext cx="82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56171-DDB9-77A5-E4AB-F10FC5E46901}"/>
              </a:ext>
            </a:extLst>
          </p:cNvPr>
          <p:cNvSpPr txBox="1"/>
          <p:nvPr/>
        </p:nvSpPr>
        <p:spPr>
          <a:xfrm>
            <a:off x="2493079" y="5409950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2E24BA-6600-5007-68CF-B1BC2F0FCB28}"/>
              </a:ext>
            </a:extLst>
          </p:cNvPr>
          <p:cNvSpPr txBox="1"/>
          <p:nvPr/>
        </p:nvSpPr>
        <p:spPr>
          <a:xfrm flipH="1">
            <a:off x="3636084" y="5395335"/>
            <a:ext cx="6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5789EC-6780-5AF1-C9F9-96703BB1F002}"/>
              </a:ext>
            </a:extLst>
          </p:cNvPr>
          <p:cNvSpPr txBox="1"/>
          <p:nvPr/>
        </p:nvSpPr>
        <p:spPr>
          <a:xfrm>
            <a:off x="1831462" y="554180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4698F4-D13C-CC4B-1A62-77ECBBEFFF24}"/>
              </a:ext>
            </a:extLst>
          </p:cNvPr>
          <p:cNvSpPr txBox="1"/>
          <p:nvPr/>
        </p:nvSpPr>
        <p:spPr>
          <a:xfrm>
            <a:off x="2908977" y="554180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4E1478-B196-45FA-C47B-96D3F96FAD69}"/>
              </a:ext>
            </a:extLst>
          </p:cNvPr>
          <p:cNvSpPr txBox="1"/>
          <p:nvPr/>
        </p:nvSpPr>
        <p:spPr>
          <a:xfrm>
            <a:off x="4007061" y="5511397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840000-B5CE-AB24-A7BF-DE3F0BDF28D0}"/>
              </a:ext>
            </a:extLst>
          </p:cNvPr>
          <p:cNvSpPr txBox="1"/>
          <p:nvPr/>
        </p:nvSpPr>
        <p:spPr>
          <a:xfrm>
            <a:off x="7037780" y="4187928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66C796-9A2D-C7AE-9662-0A3EFA761196}"/>
              </a:ext>
            </a:extLst>
          </p:cNvPr>
          <p:cNvSpPr txBox="1"/>
          <p:nvPr/>
        </p:nvSpPr>
        <p:spPr>
          <a:xfrm>
            <a:off x="7459241" y="4196241"/>
            <a:ext cx="263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08B24D-1FE1-5FAA-B9BE-725E5A0FD8E0}"/>
              </a:ext>
            </a:extLst>
          </p:cNvPr>
          <p:cNvSpPr txBox="1"/>
          <p:nvPr/>
        </p:nvSpPr>
        <p:spPr>
          <a:xfrm>
            <a:off x="7909124" y="4504142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540-keV</a:t>
            </a:r>
          </a:p>
          <a:p>
            <a:r>
              <a:rPr lang="en-US" dirty="0"/>
              <a:t>~16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8EBDE0-CA68-4DCA-E085-9224AAD7A4B4}"/>
              </a:ext>
            </a:extLst>
          </p:cNvPr>
          <p:cNvSpPr txBox="1"/>
          <p:nvPr/>
        </p:nvSpPr>
        <p:spPr>
          <a:xfrm>
            <a:off x="6667434" y="4187928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BFC635-E0D4-D354-BD51-8C6B7EC92A23}"/>
              </a:ext>
            </a:extLst>
          </p:cNvPr>
          <p:cNvGrpSpPr/>
          <p:nvPr/>
        </p:nvGrpSpPr>
        <p:grpSpPr>
          <a:xfrm>
            <a:off x="6796117" y="4409981"/>
            <a:ext cx="801717" cy="66624"/>
            <a:chOff x="3401542" y="2564524"/>
            <a:chExt cx="746234" cy="7961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ACC18F-DA84-A79B-AA69-3AF48240784F}"/>
                </a:ext>
              </a:extLst>
            </p:cNvPr>
            <p:cNvCxnSpPr>
              <a:cxnSpLocks/>
            </p:cNvCxnSpPr>
            <p:nvPr/>
          </p:nvCxnSpPr>
          <p:spPr>
            <a:xfrm>
              <a:off x="3401542" y="2564524"/>
              <a:ext cx="74623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40F1DA-3FD7-6521-C460-9282934A8748}"/>
                </a:ext>
              </a:extLst>
            </p:cNvPr>
            <p:cNvCxnSpPr>
              <a:cxnSpLocks/>
            </p:cNvCxnSpPr>
            <p:nvPr/>
          </p:nvCxnSpPr>
          <p:spPr>
            <a:xfrm>
              <a:off x="3408769" y="2564524"/>
              <a:ext cx="0" cy="796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721526-FC73-BE72-C837-16410203FE6C}"/>
                </a:ext>
              </a:extLst>
            </p:cNvPr>
            <p:cNvCxnSpPr>
              <a:cxnSpLocks/>
            </p:cNvCxnSpPr>
            <p:nvPr/>
          </p:nvCxnSpPr>
          <p:spPr>
            <a:xfrm>
              <a:off x="4146462" y="2564524"/>
              <a:ext cx="0" cy="796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8474AAC-42D7-3702-B130-8BDA6A48F28A}"/>
                </a:ext>
              </a:extLst>
            </p:cNvPr>
            <p:cNvCxnSpPr>
              <a:cxnSpLocks/>
            </p:cNvCxnSpPr>
            <p:nvPr/>
          </p:nvCxnSpPr>
          <p:spPr>
            <a:xfrm>
              <a:off x="3766909" y="2564524"/>
              <a:ext cx="0" cy="796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EB4AA74-B08D-2007-1671-F3BB875B4421}"/>
              </a:ext>
            </a:extLst>
          </p:cNvPr>
          <p:cNvSpPr txBox="1"/>
          <p:nvPr/>
        </p:nvSpPr>
        <p:spPr>
          <a:xfrm>
            <a:off x="1695854" y="601674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0163C8-368B-7A80-ABEF-31FA8B6B4571}"/>
              </a:ext>
            </a:extLst>
          </p:cNvPr>
          <p:cNvSpPr txBox="1"/>
          <p:nvPr/>
        </p:nvSpPr>
        <p:spPr>
          <a:xfrm>
            <a:off x="2623603" y="601674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mm</a:t>
            </a:r>
          </a:p>
        </p:txBody>
      </p:sp>
    </p:spTree>
    <p:extLst>
      <p:ext uri="{BB962C8B-B14F-4D97-AF65-F5344CB8AC3E}">
        <p14:creationId xmlns:p14="http://schemas.microsoft.com/office/powerpoint/2010/main" val="761404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8708A45-7314-5AB7-81DD-1216989D3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7" t="50107" b="3226"/>
          <a:stretch/>
        </p:blipFill>
        <p:spPr>
          <a:xfrm>
            <a:off x="4705004" y="3515220"/>
            <a:ext cx="4375008" cy="27082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1411BE-9397-1A2A-261B-04CC3578B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2" b="53403"/>
          <a:stretch/>
        </p:blipFill>
        <p:spPr>
          <a:xfrm>
            <a:off x="312549" y="1732599"/>
            <a:ext cx="4337510" cy="2690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5" name="Google Shape;544;p2">
            <a:extLst>
              <a:ext uri="{FF2B5EF4-FFF2-40B4-BE49-F238E27FC236}">
                <a16:creationId xmlns:a16="http://schemas.microsoft.com/office/drawing/2014/main" id="{5F03DE19-1E8A-7F81-04D1-FF41C64B0058}"/>
              </a:ext>
            </a:extLst>
          </p:cNvPr>
          <p:cNvSpPr/>
          <p:nvPr/>
        </p:nvSpPr>
        <p:spPr>
          <a:xfrm>
            <a:off x="3121851" y="221234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1B3EA-85FA-8A35-CB6B-D3D8A6FF2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8" name="Google Shape;544;p2">
            <a:extLst>
              <a:ext uri="{FF2B5EF4-FFF2-40B4-BE49-F238E27FC236}">
                <a16:creationId xmlns:a16="http://schemas.microsoft.com/office/drawing/2014/main" id="{39141D58-1232-40FB-8B8D-1B6D20CCAB5D}"/>
              </a:ext>
            </a:extLst>
          </p:cNvPr>
          <p:cNvSpPr/>
          <p:nvPr/>
        </p:nvSpPr>
        <p:spPr>
          <a:xfrm>
            <a:off x="2630380" y="360547"/>
            <a:ext cx="448550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Experiment</a:t>
            </a:r>
            <a:r>
              <a:rPr lang="en-US" sz="35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Reactions and PID</a:t>
            </a: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96A73-73F8-5D7E-4D47-BD3CD4A7B8AA}"/>
              </a:ext>
            </a:extLst>
          </p:cNvPr>
          <p:cNvSpPr txBox="1"/>
          <p:nvPr/>
        </p:nvSpPr>
        <p:spPr>
          <a:xfrm>
            <a:off x="682282" y="3596839"/>
            <a:ext cx="18110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Gated on incoming </a:t>
            </a:r>
            <a:r>
              <a:rPr lang="en-US" sz="1600" b="1" baseline="30000" dirty="0"/>
              <a:t>89</a:t>
            </a:r>
            <a:r>
              <a:rPr lang="en-US" sz="1600" b="1" dirty="0"/>
              <a:t>Ru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6525C-600F-FCEA-8504-A79AC319D9BC}"/>
              </a:ext>
            </a:extLst>
          </p:cNvPr>
          <p:cNvSpPr txBox="1"/>
          <p:nvPr/>
        </p:nvSpPr>
        <p:spPr>
          <a:xfrm>
            <a:off x="5073899" y="5371514"/>
            <a:ext cx="18356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Gated on incoming </a:t>
            </a:r>
            <a:r>
              <a:rPr lang="en-US" sz="1600" b="1" baseline="30000" dirty="0"/>
              <a:t>88</a:t>
            </a:r>
            <a:r>
              <a:rPr lang="en-US" sz="1600" b="1" dirty="0"/>
              <a:t>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F3BA5-B600-8BC1-648F-E1307E14FE61}"/>
              </a:ext>
            </a:extLst>
          </p:cNvPr>
          <p:cNvSpPr txBox="1"/>
          <p:nvPr/>
        </p:nvSpPr>
        <p:spPr>
          <a:xfrm rot="16200000">
            <a:off x="-693178" y="276523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Energy loss (arb)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A76E0-C52B-A5BC-9F47-4591011BCCA7}"/>
              </a:ext>
            </a:extLst>
          </p:cNvPr>
          <p:cNvSpPr txBox="1"/>
          <p:nvPr/>
        </p:nvSpPr>
        <p:spPr>
          <a:xfrm rot="16200000">
            <a:off x="3640432" y="5080026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Energy loss (arb)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81CBDD-734C-0DED-1CA0-FC08178DAB19}"/>
              </a:ext>
            </a:extLst>
          </p:cNvPr>
          <p:cNvCxnSpPr>
            <a:cxnSpLocks/>
          </p:cNvCxnSpPr>
          <p:nvPr/>
        </p:nvCxnSpPr>
        <p:spPr>
          <a:xfrm flipH="1" flipV="1">
            <a:off x="998214" y="4538713"/>
            <a:ext cx="603002" cy="9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59C4D92-F532-2F72-1D82-EDD4EB1380BB}"/>
              </a:ext>
            </a:extLst>
          </p:cNvPr>
          <p:cNvSpPr txBox="1"/>
          <p:nvPr/>
        </p:nvSpPr>
        <p:spPr>
          <a:xfrm>
            <a:off x="6148071" y="6164064"/>
            <a:ext cx="9204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A/Q (arb)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3112B-934C-129E-1B4B-CC957C1C88B3}"/>
              </a:ext>
            </a:extLst>
          </p:cNvPr>
          <p:cNvCxnSpPr>
            <a:cxnSpLocks/>
          </p:cNvCxnSpPr>
          <p:nvPr/>
        </p:nvCxnSpPr>
        <p:spPr>
          <a:xfrm flipH="1" flipV="1">
            <a:off x="5545069" y="6317952"/>
            <a:ext cx="603002" cy="9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5A973E-62D5-0427-C655-175ACD1CE2B5}"/>
              </a:ext>
            </a:extLst>
          </p:cNvPr>
          <p:cNvSpPr txBox="1"/>
          <p:nvPr/>
        </p:nvSpPr>
        <p:spPr>
          <a:xfrm>
            <a:off x="2965938" y="4604959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N=Z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</a:rPr>
              <a:t>(A/Q=2.0)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72D896-BB42-7CB3-961E-AEB67D812321}"/>
              </a:ext>
            </a:extLst>
          </p:cNvPr>
          <p:cNvCxnSpPr>
            <a:cxnSpLocks/>
          </p:cNvCxnSpPr>
          <p:nvPr/>
        </p:nvCxnSpPr>
        <p:spPr>
          <a:xfrm>
            <a:off x="3381700" y="2326363"/>
            <a:ext cx="0" cy="227020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C7A6DB-865C-489C-B118-E34F5EAAD856}"/>
              </a:ext>
            </a:extLst>
          </p:cNvPr>
          <p:cNvSpPr txBox="1"/>
          <p:nvPr/>
        </p:nvSpPr>
        <p:spPr>
          <a:xfrm>
            <a:off x="7023912" y="6397756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N=Z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</a:rPr>
              <a:t>(A/Q=2.0)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81F570-6F0B-DB1C-AB82-DBDAC396DB3E}"/>
              </a:ext>
            </a:extLst>
          </p:cNvPr>
          <p:cNvCxnSpPr>
            <a:cxnSpLocks/>
          </p:cNvCxnSpPr>
          <p:nvPr/>
        </p:nvCxnSpPr>
        <p:spPr>
          <a:xfrm>
            <a:off x="7409536" y="3692735"/>
            <a:ext cx="0" cy="2798132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582C9F-FAF3-4426-D20B-C4A3A7EC84A7}"/>
              </a:ext>
            </a:extLst>
          </p:cNvPr>
          <p:cNvSpPr txBox="1"/>
          <p:nvPr/>
        </p:nvSpPr>
        <p:spPr>
          <a:xfrm>
            <a:off x="1601216" y="438482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A/Q. (arb)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658EEB-1DF8-847E-86FA-AB197C104B8C}"/>
              </a:ext>
            </a:extLst>
          </p:cNvPr>
          <p:cNvCxnSpPr>
            <a:cxnSpLocks/>
          </p:cNvCxnSpPr>
          <p:nvPr/>
        </p:nvCxnSpPr>
        <p:spPr>
          <a:xfrm flipH="1">
            <a:off x="3229421" y="2543646"/>
            <a:ext cx="499475" cy="23165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2ACE5A6-BF7D-7B59-506D-87437E8029F4}"/>
              </a:ext>
            </a:extLst>
          </p:cNvPr>
          <p:cNvSpPr txBox="1"/>
          <p:nvPr/>
        </p:nvSpPr>
        <p:spPr>
          <a:xfrm>
            <a:off x="1455909" y="1395680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>
                <a:solidFill>
                  <a:srgbClr val="002060"/>
                </a:solidFill>
              </a:rPr>
              <a:t>88</a:t>
            </a:r>
            <a:r>
              <a:rPr lang="en-US" sz="1800" dirty="0">
                <a:solidFill>
                  <a:srgbClr val="002060"/>
                </a:solidFill>
              </a:rPr>
              <a:t>Ru (-1n knockout)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3686C8-EAC2-2D39-EE91-96F7A22C10D8}"/>
              </a:ext>
            </a:extLst>
          </p:cNvPr>
          <p:cNvSpPr txBox="1"/>
          <p:nvPr/>
        </p:nvSpPr>
        <p:spPr>
          <a:xfrm>
            <a:off x="5649685" y="3151982"/>
            <a:ext cx="274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solidFill>
                  <a:srgbClr val="002060"/>
                </a:solidFill>
              </a:rPr>
              <a:t>88</a:t>
            </a:r>
            <a:r>
              <a:rPr lang="en-US" sz="1800" dirty="0">
                <a:solidFill>
                  <a:srgbClr val="002060"/>
                </a:solidFill>
              </a:rPr>
              <a:t>Ru (charge exchange!)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D374B-CD2C-1C01-6FF0-2D7B3080F4FE}"/>
              </a:ext>
            </a:extLst>
          </p:cNvPr>
          <p:cNvSpPr txBox="1"/>
          <p:nvPr/>
        </p:nvSpPr>
        <p:spPr>
          <a:xfrm>
            <a:off x="-60197" y="6579880"/>
            <a:ext cx="447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M. A. Bentley </a:t>
            </a:r>
            <a:r>
              <a:rPr lang="en-US" sz="1600" i="1" dirty="0">
                <a:solidFill>
                  <a:srgbClr val="C00000"/>
                </a:solidFill>
              </a:rPr>
              <a:t>et al</a:t>
            </a:r>
            <a:r>
              <a:rPr lang="en-US" sz="1600" dirty="0">
                <a:solidFill>
                  <a:srgbClr val="C00000"/>
                </a:solidFill>
              </a:rPr>
              <a:t>. Phys. Rev. Lett. (2026) – in press</a:t>
            </a:r>
          </a:p>
        </p:txBody>
      </p:sp>
    </p:spTree>
    <p:extLst>
      <p:ext uri="{BB962C8B-B14F-4D97-AF65-F5344CB8AC3E}">
        <p14:creationId xmlns:p14="http://schemas.microsoft.com/office/powerpoint/2010/main" val="25054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690A87F-D5E6-0F76-05A0-4FFB5728E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0"/>
          <a:stretch/>
        </p:blipFill>
        <p:spPr>
          <a:xfrm>
            <a:off x="1537531" y="19892"/>
            <a:ext cx="5187613" cy="66839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35A546-3CC2-0474-25BE-DD5E9AC93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0" y="1357105"/>
            <a:ext cx="1111764" cy="4418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FD463-43FE-E770-D84E-8C4798090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A1F0A-BABC-B91E-B6D5-09CD5C745A4E}"/>
              </a:ext>
            </a:extLst>
          </p:cNvPr>
          <p:cNvSpPr txBox="1"/>
          <p:nvPr/>
        </p:nvSpPr>
        <p:spPr>
          <a:xfrm>
            <a:off x="3172409" y="437941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C5225-A9FD-262C-31B0-7279C57299FD}"/>
              </a:ext>
            </a:extLst>
          </p:cNvPr>
          <p:cNvSpPr txBox="1"/>
          <p:nvPr/>
        </p:nvSpPr>
        <p:spPr>
          <a:xfrm>
            <a:off x="4393036" y="5194985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AA398-FE06-7F38-07B6-67D281ADAE4F}"/>
              </a:ext>
            </a:extLst>
          </p:cNvPr>
          <p:cNvSpPr txBox="1"/>
          <p:nvPr/>
        </p:nvSpPr>
        <p:spPr>
          <a:xfrm>
            <a:off x="5301894" y="561467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C90E6-8332-4B1F-AEA3-BC48F7B236D4}"/>
              </a:ext>
            </a:extLst>
          </p:cNvPr>
          <p:cNvSpPr txBox="1"/>
          <p:nvPr/>
        </p:nvSpPr>
        <p:spPr>
          <a:xfrm>
            <a:off x="3562162" y="515419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5E278-C8CD-28B6-909A-CE9F130B45F6}"/>
              </a:ext>
            </a:extLst>
          </p:cNvPr>
          <p:cNvSpPr txBox="1"/>
          <p:nvPr/>
        </p:nvSpPr>
        <p:spPr>
          <a:xfrm>
            <a:off x="4602474" y="5425612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76055-3FC2-0EF9-A4EB-A0052AF6BF3E}"/>
              </a:ext>
            </a:extLst>
          </p:cNvPr>
          <p:cNvSpPr txBox="1"/>
          <p:nvPr/>
        </p:nvSpPr>
        <p:spPr>
          <a:xfrm>
            <a:off x="2694396" y="4953416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64551-E600-7EFB-6DE3-32C7E729D743}"/>
              </a:ext>
            </a:extLst>
          </p:cNvPr>
          <p:cNvSpPr txBox="1"/>
          <p:nvPr/>
        </p:nvSpPr>
        <p:spPr>
          <a:xfrm>
            <a:off x="3324742" y="2316362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4304B-9F82-CB97-765A-9182617F00B1}"/>
              </a:ext>
            </a:extLst>
          </p:cNvPr>
          <p:cNvSpPr txBox="1"/>
          <p:nvPr/>
        </p:nvSpPr>
        <p:spPr>
          <a:xfrm>
            <a:off x="4636943" y="320201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38796-0FDE-D55A-54C5-FF23945C943C}"/>
              </a:ext>
            </a:extLst>
          </p:cNvPr>
          <p:cNvSpPr txBox="1"/>
          <p:nvPr/>
        </p:nvSpPr>
        <p:spPr>
          <a:xfrm>
            <a:off x="5656328" y="3541142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8D343-71FE-351A-ACC4-D9DF8403884F}"/>
              </a:ext>
            </a:extLst>
          </p:cNvPr>
          <p:cNvSpPr txBox="1"/>
          <p:nvPr/>
        </p:nvSpPr>
        <p:spPr>
          <a:xfrm>
            <a:off x="3676599" y="3157293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6BC-DB4F-D76E-FA95-4601108F258C}"/>
              </a:ext>
            </a:extLst>
          </p:cNvPr>
          <p:cNvSpPr txBox="1"/>
          <p:nvPr/>
        </p:nvSpPr>
        <p:spPr>
          <a:xfrm>
            <a:off x="4919127" y="3391614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17661-A0E4-0079-DF42-D349B15EF953}"/>
              </a:ext>
            </a:extLst>
          </p:cNvPr>
          <p:cNvSpPr txBox="1"/>
          <p:nvPr/>
        </p:nvSpPr>
        <p:spPr>
          <a:xfrm>
            <a:off x="2627819" y="276503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05D84-717E-2B42-3496-F6A93E14434A}"/>
              </a:ext>
            </a:extLst>
          </p:cNvPr>
          <p:cNvSpPr txBox="1"/>
          <p:nvPr/>
        </p:nvSpPr>
        <p:spPr>
          <a:xfrm>
            <a:off x="1956605" y="96269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40508-B781-15F7-89CF-397D774AD32F}"/>
              </a:ext>
            </a:extLst>
          </p:cNvPr>
          <p:cNvSpPr txBox="1"/>
          <p:nvPr/>
        </p:nvSpPr>
        <p:spPr>
          <a:xfrm>
            <a:off x="1953286" y="4244539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002060"/>
                </a:solidFill>
              </a:rPr>
              <a:t>84</a:t>
            </a:r>
            <a:r>
              <a:rPr lang="en-US" sz="2200" dirty="0">
                <a:solidFill>
                  <a:srgbClr val="002060"/>
                </a:solidFill>
              </a:rPr>
              <a:t>Zr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7DF4D4-2A6E-7B38-48A4-ED6DD07B1CB2}"/>
              </a:ext>
            </a:extLst>
          </p:cNvPr>
          <p:cNvSpPr txBox="1"/>
          <p:nvPr/>
        </p:nvSpPr>
        <p:spPr>
          <a:xfrm>
            <a:off x="1976011" y="2196930"/>
            <a:ext cx="80222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002060"/>
                </a:solidFill>
              </a:rPr>
              <a:t>86</a:t>
            </a:r>
            <a:r>
              <a:rPr lang="en-US" sz="2200" dirty="0">
                <a:solidFill>
                  <a:srgbClr val="002060"/>
                </a:solidFill>
              </a:rPr>
              <a:t>Mo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323EFB-7C1F-669E-A453-3D51395B08D8}"/>
              </a:ext>
            </a:extLst>
          </p:cNvPr>
          <p:cNvSpPr txBox="1"/>
          <p:nvPr/>
        </p:nvSpPr>
        <p:spPr>
          <a:xfrm rot="16200000">
            <a:off x="6986953" y="2933447"/>
            <a:ext cx="286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N=44 isotones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C1032-FB52-EC72-A088-C70758829E11}"/>
              </a:ext>
            </a:extLst>
          </p:cNvPr>
          <p:cNvSpPr txBox="1"/>
          <p:nvPr/>
        </p:nvSpPr>
        <p:spPr>
          <a:xfrm>
            <a:off x="6130132" y="3355907"/>
            <a:ext cx="1841017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13.8(1.0)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78D85E-BD0F-234C-FFF8-EE77CF8FC8DB}"/>
              </a:ext>
            </a:extLst>
          </p:cNvPr>
          <p:cNvSpPr txBox="1"/>
          <p:nvPr/>
        </p:nvSpPr>
        <p:spPr>
          <a:xfrm>
            <a:off x="6022206" y="5445709"/>
            <a:ext cx="1841017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15.6(1.0)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AA007B-C2B9-1076-BBF8-3F1176ABB949}"/>
              </a:ext>
            </a:extLst>
          </p:cNvPr>
          <p:cNvSpPr/>
          <p:nvPr/>
        </p:nvSpPr>
        <p:spPr>
          <a:xfrm>
            <a:off x="2754294" y="253489"/>
            <a:ext cx="1113148" cy="215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4C0366-4BC2-7278-A80D-2BCC59CB34B8}"/>
              </a:ext>
            </a:extLst>
          </p:cNvPr>
          <p:cNvSpPr txBox="1"/>
          <p:nvPr/>
        </p:nvSpPr>
        <p:spPr>
          <a:xfrm>
            <a:off x="7020656" y="3708525"/>
            <a:ext cx="66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EF12A0-B73E-BEDD-69B8-816ADF60C13B}"/>
              </a:ext>
            </a:extLst>
          </p:cNvPr>
          <p:cNvSpPr txBox="1"/>
          <p:nvPr/>
        </p:nvSpPr>
        <p:spPr>
          <a:xfrm>
            <a:off x="6907719" y="5833153"/>
            <a:ext cx="198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Lit: 20.3(11)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(!!)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E92AD9-CC10-F8A7-FCEF-CAEC26EBF1B4}"/>
              </a:ext>
            </a:extLst>
          </p:cNvPr>
          <p:cNvSpPr txBox="1"/>
          <p:nvPr/>
        </p:nvSpPr>
        <p:spPr>
          <a:xfrm rot="16200000">
            <a:off x="602417" y="2793072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1keV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8332C6-3548-1DED-9193-2405B2CDAC9F}"/>
              </a:ext>
            </a:extLst>
          </p:cNvPr>
          <p:cNvSpPr txBox="1"/>
          <p:nvPr/>
        </p:nvSpPr>
        <p:spPr>
          <a:xfrm rot="16200000">
            <a:off x="642892" y="4891614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1keV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474F4E-9299-2AF1-5642-A4C2B88AFBFE}"/>
              </a:ext>
            </a:extLst>
          </p:cNvPr>
          <p:cNvSpPr txBox="1"/>
          <p:nvPr/>
        </p:nvSpPr>
        <p:spPr>
          <a:xfrm rot="16200000">
            <a:off x="636651" y="891092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5keV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DD90EA-6345-CBED-7CDA-F6CA9A64D115}"/>
              </a:ext>
            </a:extLst>
          </p:cNvPr>
          <p:cNvSpPr txBox="1"/>
          <p:nvPr/>
        </p:nvSpPr>
        <p:spPr>
          <a:xfrm>
            <a:off x="226589" y="5498145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A1C4AC-9CCD-1BB0-97B9-702A1CAEB965}"/>
              </a:ext>
            </a:extLst>
          </p:cNvPr>
          <p:cNvSpPr/>
          <p:nvPr/>
        </p:nvSpPr>
        <p:spPr>
          <a:xfrm>
            <a:off x="4695933" y="153383"/>
            <a:ext cx="1727408" cy="120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B2D7ED-774C-79C6-ECAD-FDE490CF7C3C}"/>
              </a:ext>
            </a:extLst>
          </p:cNvPr>
          <p:cNvSpPr txBox="1"/>
          <p:nvPr/>
        </p:nvSpPr>
        <p:spPr>
          <a:xfrm>
            <a:off x="-8431" y="5917830"/>
            <a:ext cx="155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</a:rPr>
              <a:t>Cederwall</a:t>
            </a:r>
            <a:r>
              <a:rPr lang="en-US" sz="1600" i="1" dirty="0">
                <a:solidFill>
                  <a:srgbClr val="C00000"/>
                </a:solidFill>
              </a:rPr>
              <a:t> et al., PRL 124, 062501 (2020)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6BF1D4-6BD2-9DBE-53E0-EF33675AF359}"/>
              </a:ext>
            </a:extLst>
          </p:cNvPr>
          <p:cNvSpPr txBox="1"/>
          <p:nvPr/>
        </p:nvSpPr>
        <p:spPr>
          <a:xfrm>
            <a:off x="4784618" y="6589270"/>
            <a:ext cx="447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M. A. Bentley </a:t>
            </a:r>
            <a:r>
              <a:rPr lang="en-US" sz="1600" i="1" dirty="0">
                <a:solidFill>
                  <a:srgbClr val="C00000"/>
                </a:solidFill>
              </a:rPr>
              <a:t>et al</a:t>
            </a:r>
            <a:r>
              <a:rPr lang="en-US" sz="1600" dirty="0">
                <a:solidFill>
                  <a:srgbClr val="C00000"/>
                </a:solidFill>
              </a:rPr>
              <a:t>. Phys. Rev. Lett. (2026) – in press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D188CB-6BCE-A6A6-9A9B-6254CC1700C8}"/>
              </a:ext>
            </a:extLst>
          </p:cNvPr>
          <p:cNvCxnSpPr>
            <a:cxnSpLocks/>
          </p:cNvCxnSpPr>
          <p:nvPr/>
        </p:nvCxnSpPr>
        <p:spPr>
          <a:xfrm flipH="1">
            <a:off x="3780401" y="423177"/>
            <a:ext cx="224574" cy="17412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F3FB7A-8B80-F47E-EF79-E8E6EEC257FE}"/>
              </a:ext>
            </a:extLst>
          </p:cNvPr>
          <p:cNvSpPr txBox="1"/>
          <p:nvPr/>
        </p:nvSpPr>
        <p:spPr>
          <a:xfrm>
            <a:off x="4023221" y="53845"/>
            <a:ext cx="932243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616 keV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7E9F8F-85FF-D06E-5BB8-C55A3C0E11DD}"/>
              </a:ext>
            </a:extLst>
          </p:cNvPr>
          <p:cNvCxnSpPr/>
          <p:nvPr/>
        </p:nvCxnSpPr>
        <p:spPr>
          <a:xfrm>
            <a:off x="4797540" y="1106306"/>
            <a:ext cx="0" cy="22232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0D14596-3D0A-60BF-4B76-AAAEF0339F5F}"/>
              </a:ext>
            </a:extLst>
          </p:cNvPr>
          <p:cNvSpPr txBox="1"/>
          <p:nvPr/>
        </p:nvSpPr>
        <p:spPr>
          <a:xfrm>
            <a:off x="4348093" y="730111"/>
            <a:ext cx="932243" cy="369332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800 keV</a:t>
            </a:r>
          </a:p>
        </p:txBody>
      </p:sp>
    </p:spTree>
    <p:extLst>
      <p:ext uri="{BB962C8B-B14F-4D97-AF65-F5344CB8AC3E}">
        <p14:creationId xmlns:p14="http://schemas.microsoft.com/office/powerpoint/2010/main" val="90698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04F8C7-EAD3-E9F2-DB1B-3EE7552D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7"/>
          <a:stretch/>
        </p:blipFill>
        <p:spPr>
          <a:xfrm>
            <a:off x="1525732" y="8483"/>
            <a:ext cx="5210367" cy="6699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BC2585-0536-AE18-B28F-2747C4D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0" y="1357105"/>
            <a:ext cx="1111764" cy="4418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370182-24D5-72C8-F117-2A89CEC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113E96-C2ED-4E1A-FCF6-D20A4AC84354}"/>
              </a:ext>
            </a:extLst>
          </p:cNvPr>
          <p:cNvSpPr txBox="1"/>
          <p:nvPr/>
        </p:nvSpPr>
        <p:spPr>
          <a:xfrm>
            <a:off x="5864796" y="1194178"/>
            <a:ext cx="162942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14.3</a:t>
            </a:r>
            <a:r>
              <a:rPr lang="en-US" b="1" baseline="30000" dirty="0">
                <a:solidFill>
                  <a:srgbClr val="002060"/>
                </a:solidFill>
              </a:rPr>
              <a:t>+2.5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0D015F-C76F-9858-BE38-425641F58DB2}"/>
              </a:ext>
            </a:extLst>
          </p:cNvPr>
          <p:cNvSpPr txBox="1"/>
          <p:nvPr/>
        </p:nvSpPr>
        <p:spPr>
          <a:xfrm>
            <a:off x="6789420" y="1287781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-25000" dirty="0"/>
              <a:t>-3.4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BA1FA4-D9ED-1049-B338-BFEFF0746196}"/>
              </a:ext>
            </a:extLst>
          </p:cNvPr>
          <p:cNvSpPr txBox="1"/>
          <p:nvPr/>
        </p:nvSpPr>
        <p:spPr>
          <a:xfrm>
            <a:off x="6856368" y="1709205"/>
            <a:ext cx="1750422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B(E2) (2</a:t>
            </a:r>
            <a:r>
              <a:rPr lang="en-US" sz="1800" b="1" baseline="30000" dirty="0">
                <a:solidFill>
                  <a:srgbClr val="C00000"/>
                </a:solidFill>
              </a:rPr>
              <a:t>+</a:t>
            </a:r>
            <a:r>
              <a:rPr lang="en-US" sz="1800" b="1" dirty="0">
                <a:solidFill>
                  <a:srgbClr val="C00000"/>
                </a:solidFill>
              </a:rPr>
              <a:t> → 0</a:t>
            </a:r>
            <a:r>
              <a:rPr lang="en-US" sz="1800" b="1" baseline="30000" dirty="0">
                <a:solidFill>
                  <a:srgbClr val="C00000"/>
                </a:solidFill>
              </a:rPr>
              <a:t>+</a:t>
            </a:r>
            <a:r>
              <a:rPr lang="en-US" sz="1800" b="1" dirty="0">
                <a:solidFill>
                  <a:srgbClr val="C00000"/>
                </a:solidFill>
              </a:rPr>
              <a:t>) =</a:t>
            </a:r>
          </a:p>
          <a:p>
            <a:r>
              <a:rPr lang="en-US" b="1" dirty="0">
                <a:solidFill>
                  <a:srgbClr val="C00000"/>
                </a:solidFill>
              </a:rPr>
              <a:t>640</a:t>
            </a:r>
            <a:r>
              <a:rPr lang="en-US" b="1" baseline="30000" dirty="0">
                <a:solidFill>
                  <a:srgbClr val="C00000"/>
                </a:solidFill>
              </a:rPr>
              <a:t>+200</a:t>
            </a:r>
            <a:r>
              <a:rPr lang="en-US" b="1" dirty="0">
                <a:solidFill>
                  <a:srgbClr val="C00000"/>
                </a:solidFill>
              </a:rPr>
              <a:t> e</a:t>
            </a:r>
            <a:r>
              <a:rPr lang="en-US" b="1" baseline="30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fm</a:t>
            </a:r>
            <a:r>
              <a:rPr lang="en-US" b="1" baseline="30000" dirty="0">
                <a:solidFill>
                  <a:srgbClr val="C00000"/>
                </a:solidFill>
              </a:rPr>
              <a:t>4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420DC-7DFA-5E49-3D8A-C7CBCF313BE9}"/>
              </a:ext>
            </a:extLst>
          </p:cNvPr>
          <p:cNvSpPr txBox="1"/>
          <p:nvPr/>
        </p:nvSpPr>
        <p:spPr>
          <a:xfrm>
            <a:off x="7235190" y="207564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-25000" dirty="0">
                <a:solidFill>
                  <a:srgbClr val="C00000"/>
                </a:solidFill>
              </a:rPr>
              <a:t>-100</a:t>
            </a:r>
          </a:p>
        </p:txBody>
      </p:sp>
      <p:sp>
        <p:nvSpPr>
          <p:cNvPr id="25" name="Bent Up Arrow 24">
            <a:extLst>
              <a:ext uri="{FF2B5EF4-FFF2-40B4-BE49-F238E27FC236}">
                <a16:creationId xmlns:a16="http://schemas.microsoft.com/office/drawing/2014/main" id="{C92CC29F-2693-F426-BF74-7123E9F62F03}"/>
              </a:ext>
            </a:extLst>
          </p:cNvPr>
          <p:cNvSpPr/>
          <p:nvPr/>
        </p:nvSpPr>
        <p:spPr>
          <a:xfrm rot="10800000" flipH="1">
            <a:off x="7511514" y="1326692"/>
            <a:ext cx="633222" cy="369332"/>
          </a:xfrm>
          <a:prstGeom prst="bentUpArrow">
            <a:avLst>
              <a:gd name="adj1" fmla="val 4688"/>
              <a:gd name="adj2" fmla="val 17969"/>
              <a:gd name="adj3" fmla="val 125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2318DC-7142-071E-4EF9-DA9EC7B90B3A}"/>
              </a:ext>
            </a:extLst>
          </p:cNvPr>
          <p:cNvSpPr txBox="1"/>
          <p:nvPr/>
        </p:nvSpPr>
        <p:spPr>
          <a:xfrm>
            <a:off x="7158403" y="886979"/>
            <a:ext cx="66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D4FF28-E666-5206-B574-6624EC510054}"/>
              </a:ext>
            </a:extLst>
          </p:cNvPr>
          <p:cNvSpPr txBox="1"/>
          <p:nvPr/>
        </p:nvSpPr>
        <p:spPr>
          <a:xfrm rot="16200000">
            <a:off x="602417" y="2793072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1keV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A7084F-D914-5803-D75A-E18A8731151F}"/>
              </a:ext>
            </a:extLst>
          </p:cNvPr>
          <p:cNvSpPr txBox="1"/>
          <p:nvPr/>
        </p:nvSpPr>
        <p:spPr>
          <a:xfrm rot="16200000">
            <a:off x="642892" y="4891614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1keV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AF2DF9-C0BB-5178-F9B9-14D6A84FB4E9}"/>
              </a:ext>
            </a:extLst>
          </p:cNvPr>
          <p:cNvSpPr txBox="1"/>
          <p:nvPr/>
        </p:nvSpPr>
        <p:spPr>
          <a:xfrm rot="16200000">
            <a:off x="636651" y="891092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 / 5keV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7A105-1E0A-9BE4-DF3C-34DFC9E674E9}"/>
              </a:ext>
            </a:extLst>
          </p:cNvPr>
          <p:cNvSpPr txBox="1"/>
          <p:nvPr/>
        </p:nvSpPr>
        <p:spPr>
          <a:xfrm>
            <a:off x="226589" y="5498145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4904B-EC92-87A8-7FCD-1666C553CBAB}"/>
              </a:ext>
            </a:extLst>
          </p:cNvPr>
          <p:cNvSpPr txBox="1"/>
          <p:nvPr/>
        </p:nvSpPr>
        <p:spPr>
          <a:xfrm>
            <a:off x="-8431" y="5917830"/>
            <a:ext cx="155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</a:rPr>
              <a:t>Cederwall</a:t>
            </a:r>
            <a:r>
              <a:rPr lang="en-US" sz="1600" i="1" dirty="0">
                <a:solidFill>
                  <a:srgbClr val="C00000"/>
                </a:solidFill>
              </a:rPr>
              <a:t> et al., PRL 124, 062501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C495B-B39C-E3F4-9C2A-ED42A8492784}"/>
              </a:ext>
            </a:extLst>
          </p:cNvPr>
          <p:cNvSpPr txBox="1"/>
          <p:nvPr/>
        </p:nvSpPr>
        <p:spPr>
          <a:xfrm>
            <a:off x="4784618" y="6589270"/>
            <a:ext cx="447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M. A. Bentley </a:t>
            </a:r>
            <a:r>
              <a:rPr lang="en-US" sz="1600" i="1" dirty="0">
                <a:solidFill>
                  <a:srgbClr val="C00000"/>
                </a:solidFill>
              </a:rPr>
              <a:t>et al</a:t>
            </a:r>
            <a:r>
              <a:rPr lang="en-US" sz="1600" dirty="0">
                <a:solidFill>
                  <a:srgbClr val="C00000"/>
                </a:solidFill>
              </a:rPr>
              <a:t>. Phys. Rev. Lett. (2026) – in press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908174-83DB-EC44-D09C-696164949148}"/>
              </a:ext>
            </a:extLst>
          </p:cNvPr>
          <p:cNvSpPr txBox="1"/>
          <p:nvPr/>
        </p:nvSpPr>
        <p:spPr>
          <a:xfrm>
            <a:off x="3172409" y="437941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CFE11-73E7-DEBD-A3AF-EBD961C055B6}"/>
              </a:ext>
            </a:extLst>
          </p:cNvPr>
          <p:cNvSpPr txBox="1"/>
          <p:nvPr/>
        </p:nvSpPr>
        <p:spPr>
          <a:xfrm>
            <a:off x="4393036" y="5194985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84316-D937-6514-8A78-B232CD252A59}"/>
              </a:ext>
            </a:extLst>
          </p:cNvPr>
          <p:cNvSpPr txBox="1"/>
          <p:nvPr/>
        </p:nvSpPr>
        <p:spPr>
          <a:xfrm>
            <a:off x="5301894" y="561467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829FC-E269-428E-142B-7ED3D6BA42BD}"/>
              </a:ext>
            </a:extLst>
          </p:cNvPr>
          <p:cNvSpPr txBox="1"/>
          <p:nvPr/>
        </p:nvSpPr>
        <p:spPr>
          <a:xfrm>
            <a:off x="3562162" y="515419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E0AC6-4525-D24E-0C00-7B47432253EF}"/>
              </a:ext>
            </a:extLst>
          </p:cNvPr>
          <p:cNvSpPr txBox="1"/>
          <p:nvPr/>
        </p:nvSpPr>
        <p:spPr>
          <a:xfrm>
            <a:off x="4602474" y="5425612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4692A9-A1CC-3BD2-4C9D-A6D3E7FF6832}"/>
              </a:ext>
            </a:extLst>
          </p:cNvPr>
          <p:cNvSpPr txBox="1"/>
          <p:nvPr/>
        </p:nvSpPr>
        <p:spPr>
          <a:xfrm>
            <a:off x="2694396" y="4953416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D2AD71-1ED3-27AA-B9E4-70F85E83036A}"/>
              </a:ext>
            </a:extLst>
          </p:cNvPr>
          <p:cNvSpPr txBox="1"/>
          <p:nvPr/>
        </p:nvSpPr>
        <p:spPr>
          <a:xfrm>
            <a:off x="3324742" y="2316362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1A05F5-5E07-E491-041A-C2B6EC29C776}"/>
              </a:ext>
            </a:extLst>
          </p:cNvPr>
          <p:cNvSpPr txBox="1"/>
          <p:nvPr/>
        </p:nvSpPr>
        <p:spPr>
          <a:xfrm>
            <a:off x="4636943" y="320201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742CCB-C2A8-302E-FF34-FDE9D28F38C8}"/>
              </a:ext>
            </a:extLst>
          </p:cNvPr>
          <p:cNvSpPr txBox="1"/>
          <p:nvPr/>
        </p:nvSpPr>
        <p:spPr>
          <a:xfrm>
            <a:off x="5656328" y="3541142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6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2BFF8-4216-504F-E3E7-C7940B8F5571}"/>
              </a:ext>
            </a:extLst>
          </p:cNvPr>
          <p:cNvSpPr txBox="1"/>
          <p:nvPr/>
        </p:nvSpPr>
        <p:spPr>
          <a:xfrm>
            <a:off x="3676599" y="3157293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89622-F3E0-70B6-3F12-1FAA743E7F87}"/>
              </a:ext>
            </a:extLst>
          </p:cNvPr>
          <p:cNvSpPr txBox="1"/>
          <p:nvPr/>
        </p:nvSpPr>
        <p:spPr>
          <a:xfrm>
            <a:off x="4919127" y="3391614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7682E5-C7D2-C635-7D98-F8D939AEE119}"/>
              </a:ext>
            </a:extLst>
          </p:cNvPr>
          <p:cNvSpPr txBox="1"/>
          <p:nvPr/>
        </p:nvSpPr>
        <p:spPr>
          <a:xfrm>
            <a:off x="2627819" y="276503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2209E-AF72-592D-4119-50CD8D70651F}"/>
              </a:ext>
            </a:extLst>
          </p:cNvPr>
          <p:cNvSpPr txBox="1"/>
          <p:nvPr/>
        </p:nvSpPr>
        <p:spPr>
          <a:xfrm>
            <a:off x="1956605" y="96269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F76595-1874-EB0B-ED88-FF0359706187}"/>
              </a:ext>
            </a:extLst>
          </p:cNvPr>
          <p:cNvSpPr txBox="1"/>
          <p:nvPr/>
        </p:nvSpPr>
        <p:spPr>
          <a:xfrm>
            <a:off x="1953286" y="4244539"/>
            <a:ext cx="754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002060"/>
                </a:solidFill>
              </a:rPr>
              <a:t>84</a:t>
            </a:r>
            <a:r>
              <a:rPr lang="en-US" sz="2200" dirty="0">
                <a:solidFill>
                  <a:srgbClr val="002060"/>
                </a:solidFill>
              </a:rPr>
              <a:t>Zr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619706-5AE9-65A6-26FB-221B356B804B}"/>
              </a:ext>
            </a:extLst>
          </p:cNvPr>
          <p:cNvSpPr txBox="1"/>
          <p:nvPr/>
        </p:nvSpPr>
        <p:spPr>
          <a:xfrm>
            <a:off x="1976011" y="2196930"/>
            <a:ext cx="80222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002060"/>
                </a:solidFill>
              </a:rPr>
              <a:t>86</a:t>
            </a:r>
            <a:r>
              <a:rPr lang="en-US" sz="2200" dirty="0">
                <a:solidFill>
                  <a:srgbClr val="002060"/>
                </a:solidFill>
              </a:rPr>
              <a:t>Mo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199D9B-72DF-C1A4-7733-947E48D84685}"/>
              </a:ext>
            </a:extLst>
          </p:cNvPr>
          <p:cNvSpPr txBox="1"/>
          <p:nvPr/>
        </p:nvSpPr>
        <p:spPr>
          <a:xfrm>
            <a:off x="6130132" y="3355907"/>
            <a:ext cx="1841017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13.8(1.0)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C7CFA6-745B-CA52-4BCC-76E9456A08AD}"/>
              </a:ext>
            </a:extLst>
          </p:cNvPr>
          <p:cNvSpPr txBox="1"/>
          <p:nvPr/>
        </p:nvSpPr>
        <p:spPr>
          <a:xfrm>
            <a:off x="6022206" y="5445709"/>
            <a:ext cx="1841017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15.6(1.0)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BB8AC0-2E76-6BDE-A694-C064D5D8E9DD}"/>
              </a:ext>
            </a:extLst>
          </p:cNvPr>
          <p:cNvSpPr txBox="1"/>
          <p:nvPr/>
        </p:nvSpPr>
        <p:spPr>
          <a:xfrm>
            <a:off x="7020656" y="3708525"/>
            <a:ext cx="66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1FC916-D865-8047-5D6A-9F49031F644C}"/>
              </a:ext>
            </a:extLst>
          </p:cNvPr>
          <p:cNvSpPr txBox="1"/>
          <p:nvPr/>
        </p:nvSpPr>
        <p:spPr>
          <a:xfrm>
            <a:off x="6907719" y="5833153"/>
            <a:ext cx="198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Lit: 20.3(11)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(!!)</a:t>
            </a:r>
          </a:p>
        </p:txBody>
      </p:sp>
    </p:spTree>
    <p:extLst>
      <p:ext uri="{BB962C8B-B14F-4D97-AF65-F5344CB8AC3E}">
        <p14:creationId xmlns:p14="http://schemas.microsoft.com/office/powerpoint/2010/main" val="111664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5E426BC-E4F1-DB72-C068-B1D3D7CE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82" y="536841"/>
            <a:ext cx="5040140" cy="6373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97" y="153381"/>
            <a:ext cx="2532185" cy="1164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D2321-A892-3CFE-89B6-C421E8E5EC1C}"/>
              </a:ext>
            </a:extLst>
          </p:cNvPr>
          <p:cNvSpPr txBox="1"/>
          <p:nvPr/>
        </p:nvSpPr>
        <p:spPr>
          <a:xfrm>
            <a:off x="1761597" y="618433"/>
            <a:ext cx="19893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Ru: </a:t>
            </a:r>
            <a:r>
              <a:rPr lang="en-US" sz="2200" baseline="30000" dirty="0">
                <a:solidFill>
                  <a:srgbClr val="002060"/>
                </a:solidFill>
              </a:rPr>
              <a:t>89</a:t>
            </a:r>
            <a:r>
              <a:rPr lang="en-US" sz="2200" dirty="0">
                <a:solidFill>
                  <a:srgbClr val="002060"/>
                </a:solidFill>
              </a:rPr>
              <a:t>Ru-1n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3491A-5524-7E1E-BA2B-F89ED3D2FE90}"/>
              </a:ext>
            </a:extLst>
          </p:cNvPr>
          <p:cNvSpPr txBox="1"/>
          <p:nvPr/>
        </p:nvSpPr>
        <p:spPr>
          <a:xfrm>
            <a:off x="1761597" y="2599061"/>
            <a:ext cx="22823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Ru: </a:t>
            </a:r>
            <a:r>
              <a:rPr lang="en-US" sz="2200" baseline="30000" dirty="0">
                <a:solidFill>
                  <a:srgbClr val="002060"/>
                </a:solidFill>
              </a:rPr>
              <a:t>88</a:t>
            </a:r>
            <a:r>
              <a:rPr lang="en-US" sz="2200" dirty="0">
                <a:solidFill>
                  <a:srgbClr val="002060"/>
                </a:solidFill>
              </a:rPr>
              <a:t>Tc (CE)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BA18-64EE-CBE7-03E1-AE974D1F2643}"/>
              </a:ext>
            </a:extLst>
          </p:cNvPr>
          <p:cNvSpPr txBox="1"/>
          <p:nvPr/>
        </p:nvSpPr>
        <p:spPr>
          <a:xfrm>
            <a:off x="1761597" y="4562346"/>
            <a:ext cx="181736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88</a:t>
            </a:r>
            <a:r>
              <a:rPr lang="en-US" sz="2200" dirty="0">
                <a:solidFill>
                  <a:srgbClr val="C00000"/>
                </a:solidFill>
              </a:rPr>
              <a:t>Ru: </a:t>
            </a:r>
            <a:r>
              <a:rPr lang="en-US" sz="2200" dirty="0">
                <a:solidFill>
                  <a:srgbClr val="00206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2B801-6881-89B6-7F9C-A5120BF71977}"/>
              </a:ext>
            </a:extLst>
          </p:cNvPr>
          <p:cNvSpPr txBox="1"/>
          <p:nvPr/>
        </p:nvSpPr>
        <p:spPr>
          <a:xfrm>
            <a:off x="5895625" y="1681847"/>
            <a:ext cx="196945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15.9(35</a:t>
            </a:r>
            <a:r>
              <a:rPr lang="en-US" b="1" baseline="-25000" dirty="0">
                <a:solidFill>
                  <a:srgbClr val="002060"/>
                </a:solidFill>
              </a:rPr>
              <a:t>stat</a:t>
            </a:r>
            <a:r>
              <a:rPr lang="en-US" b="1" dirty="0">
                <a:solidFill>
                  <a:srgbClr val="002060"/>
                </a:solidFill>
              </a:rPr>
              <a:t>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1BF2C-489D-5BB3-B245-9910A57B0346}"/>
              </a:ext>
            </a:extLst>
          </p:cNvPr>
          <p:cNvSpPr txBox="1"/>
          <p:nvPr/>
        </p:nvSpPr>
        <p:spPr>
          <a:xfrm>
            <a:off x="5934366" y="5722075"/>
            <a:ext cx="196945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13.6(26</a:t>
            </a:r>
            <a:r>
              <a:rPr lang="en-US" b="1" baseline="-25000" dirty="0">
                <a:solidFill>
                  <a:srgbClr val="002060"/>
                </a:solidFill>
              </a:rPr>
              <a:t>stat</a:t>
            </a:r>
            <a:r>
              <a:rPr lang="en-US" b="1" dirty="0">
                <a:solidFill>
                  <a:srgbClr val="002060"/>
                </a:solidFill>
              </a:rPr>
              <a:t>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A7E5B-9BD2-88BC-988F-BEF507F0D191}"/>
              </a:ext>
            </a:extLst>
          </p:cNvPr>
          <p:cNvSpPr txBox="1"/>
          <p:nvPr/>
        </p:nvSpPr>
        <p:spPr>
          <a:xfrm>
            <a:off x="5929968" y="3652676"/>
            <a:ext cx="196945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b="1" baseline="-25000" dirty="0">
                <a:solidFill>
                  <a:srgbClr val="002060"/>
                </a:solidFill>
              </a:rPr>
              <a:t>2+</a:t>
            </a:r>
            <a:r>
              <a:rPr lang="en-US" b="1" dirty="0">
                <a:solidFill>
                  <a:srgbClr val="002060"/>
                </a:solidFill>
              </a:rPr>
              <a:t> = 10.4(39</a:t>
            </a:r>
            <a:r>
              <a:rPr lang="en-US" b="1" baseline="-25000" dirty="0">
                <a:solidFill>
                  <a:srgbClr val="002060"/>
                </a:solidFill>
              </a:rPr>
              <a:t>stat</a:t>
            </a:r>
            <a:r>
              <a:rPr lang="en-US" b="1" dirty="0">
                <a:solidFill>
                  <a:srgbClr val="002060"/>
                </a:solidFill>
              </a:rPr>
              <a:t>) </a:t>
            </a:r>
            <a:r>
              <a:rPr lang="en-US" b="1" dirty="0" err="1">
                <a:solidFill>
                  <a:srgbClr val="002060"/>
                </a:solidFill>
              </a:rPr>
              <a:t>ps</a:t>
            </a:r>
            <a:endParaRPr lang="en-US" b="1" baseline="-25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EE7CB-9751-600B-D830-35E19108D8CD}"/>
              </a:ext>
            </a:extLst>
          </p:cNvPr>
          <p:cNvSpPr txBox="1"/>
          <p:nvPr/>
        </p:nvSpPr>
        <p:spPr>
          <a:xfrm>
            <a:off x="6329233" y="2534648"/>
            <a:ext cx="1960152" cy="646331"/>
          </a:xfrm>
          <a:prstGeom prst="rect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Weighted Average:</a:t>
            </a:r>
          </a:p>
          <a:p>
            <a:r>
              <a:rPr lang="en-US" dirty="0"/>
              <a:t>13.5(26)</a:t>
            </a:r>
            <a:r>
              <a:rPr lang="en-US" dirty="0" err="1"/>
              <a:t>ps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70345A-1F74-CEF2-2337-6923E1A8799B}"/>
              </a:ext>
            </a:extLst>
          </p:cNvPr>
          <p:cNvCxnSpPr>
            <a:cxnSpLocks/>
          </p:cNvCxnSpPr>
          <p:nvPr/>
        </p:nvCxnSpPr>
        <p:spPr>
          <a:xfrm>
            <a:off x="6573398" y="2070676"/>
            <a:ext cx="0" cy="463972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D2E78-689C-9FF7-1B3C-67D2EA002948}"/>
              </a:ext>
            </a:extLst>
          </p:cNvPr>
          <p:cNvCxnSpPr>
            <a:cxnSpLocks/>
          </p:cNvCxnSpPr>
          <p:nvPr/>
        </p:nvCxnSpPr>
        <p:spPr>
          <a:xfrm>
            <a:off x="6565778" y="3180980"/>
            <a:ext cx="7620" cy="44809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638970D-7173-C9EF-4DC7-A597988C8A27}"/>
              </a:ext>
            </a:extLst>
          </p:cNvPr>
          <p:cNvSpPr txBox="1"/>
          <p:nvPr/>
        </p:nvSpPr>
        <p:spPr>
          <a:xfrm>
            <a:off x="85708" y="2768802"/>
            <a:ext cx="1158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Charge Exchange from </a:t>
            </a:r>
            <a:r>
              <a:rPr lang="en-US" b="1" baseline="30000" dirty="0">
                <a:solidFill>
                  <a:srgbClr val="002060"/>
                </a:solidFill>
              </a:rPr>
              <a:t>88</a:t>
            </a:r>
            <a:r>
              <a:rPr lang="en-US" b="1" dirty="0">
                <a:solidFill>
                  <a:srgbClr val="002060"/>
                </a:solidFill>
              </a:rPr>
              <a:t>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AEF327-A749-706B-8FC8-CFC57E9EA364}"/>
              </a:ext>
            </a:extLst>
          </p:cNvPr>
          <p:cNvSpPr txBox="1"/>
          <p:nvPr/>
        </p:nvSpPr>
        <p:spPr>
          <a:xfrm>
            <a:off x="85708" y="743969"/>
            <a:ext cx="1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Knockout from </a:t>
            </a:r>
            <a:r>
              <a:rPr lang="en-US" b="1" baseline="30000" dirty="0">
                <a:solidFill>
                  <a:srgbClr val="002060"/>
                </a:solidFill>
              </a:rPr>
              <a:t>89</a:t>
            </a:r>
            <a:r>
              <a:rPr lang="en-US" b="1" dirty="0">
                <a:solidFill>
                  <a:srgbClr val="002060"/>
                </a:solidFill>
              </a:rPr>
              <a:t>Ru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8D3F8-7324-8722-CC68-D40FBC304735}"/>
              </a:ext>
            </a:extLst>
          </p:cNvPr>
          <p:cNvSpPr/>
          <p:nvPr/>
        </p:nvSpPr>
        <p:spPr>
          <a:xfrm>
            <a:off x="3148356" y="4464662"/>
            <a:ext cx="262889" cy="5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F80A4-ADD8-20BC-E37B-FB7DA5A471FA}"/>
              </a:ext>
            </a:extLst>
          </p:cNvPr>
          <p:cNvSpPr txBox="1"/>
          <p:nvPr/>
        </p:nvSpPr>
        <p:spPr>
          <a:xfrm>
            <a:off x="6329233" y="6091407"/>
            <a:ext cx="1750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14.3(22</a:t>
            </a:r>
            <a:r>
              <a:rPr lang="en-US" sz="1400" i="1" baseline="-25000" dirty="0">
                <a:solidFill>
                  <a:srgbClr val="FF0000"/>
                </a:solidFill>
              </a:rPr>
              <a:t>stat</a:t>
            </a:r>
            <a:r>
              <a:rPr lang="en-US" sz="1400" i="1" dirty="0">
                <a:solidFill>
                  <a:srgbClr val="FF0000"/>
                </a:solidFill>
              </a:rPr>
              <a:t>) </a:t>
            </a:r>
            <a:r>
              <a:rPr lang="en-US" sz="1400" i="1" dirty="0" err="1">
                <a:solidFill>
                  <a:srgbClr val="FF0000"/>
                </a:solidFill>
              </a:rPr>
              <a:t>ps</a:t>
            </a:r>
            <a:r>
              <a:rPr lang="en-US" sz="1400" i="1" dirty="0">
                <a:solidFill>
                  <a:srgbClr val="FF0000"/>
                </a:solidFill>
              </a:rPr>
              <a:t> from </a:t>
            </a:r>
            <a:r>
              <a:rPr lang="el-GR" sz="1400" i="1" dirty="0">
                <a:solidFill>
                  <a:srgbClr val="FF0000"/>
                </a:solidFill>
              </a:rPr>
              <a:t>χ</a:t>
            </a:r>
            <a:r>
              <a:rPr lang="en-GB" sz="1400" i="1" baseline="30000" dirty="0">
                <a:solidFill>
                  <a:srgbClr val="FF0000"/>
                </a:solidFill>
              </a:rPr>
              <a:t>2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0DEB6-A982-6929-2CA9-45821C7800A1}"/>
              </a:ext>
            </a:extLst>
          </p:cNvPr>
          <p:cNvSpPr txBox="1"/>
          <p:nvPr/>
        </p:nvSpPr>
        <p:spPr>
          <a:xfrm>
            <a:off x="2104452" y="64409"/>
            <a:ext cx="329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Maximum Likelihood Fits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64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A67076-4239-1DFB-DACA-283EBE73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2" y="2764581"/>
            <a:ext cx="5511800" cy="403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8099-3C51-7DD0-CCCC-36AE86EE4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15" y="0"/>
            <a:ext cx="2532185" cy="1164806"/>
          </a:xfrm>
          <a:prstGeom prst="rect">
            <a:avLst/>
          </a:prstGeom>
        </p:spPr>
      </p:pic>
      <p:sp>
        <p:nvSpPr>
          <p:cNvPr id="2" name="Google Shape;544;p2">
            <a:extLst>
              <a:ext uri="{FF2B5EF4-FFF2-40B4-BE49-F238E27FC236}">
                <a16:creationId xmlns:a16="http://schemas.microsoft.com/office/drawing/2014/main" id="{BDF6777D-9CE0-1BAD-4F73-F1E6A48C23DA}"/>
              </a:ext>
            </a:extLst>
          </p:cNvPr>
          <p:cNvSpPr/>
          <p:nvPr/>
        </p:nvSpPr>
        <p:spPr>
          <a:xfrm>
            <a:off x="1422400" y="368509"/>
            <a:ext cx="5276646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5303B"/>
                </a:solidFill>
                <a:latin typeface="Cambria"/>
                <a:ea typeface="Cambria"/>
                <a:cs typeface="Cambria"/>
                <a:sym typeface="Cambria"/>
              </a:rPr>
              <a:t>Development of collectivity along N=Z</a:t>
            </a:r>
            <a:endParaRPr sz="3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01BE6-3A5F-FD8F-C480-CDD63CFC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43"/>
            <a:ext cx="1422400" cy="142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169D42-087B-CDEA-9DFA-C9639F8661B7}"/>
              </a:ext>
            </a:extLst>
          </p:cNvPr>
          <p:cNvSpPr txBox="1"/>
          <p:nvPr/>
        </p:nvSpPr>
        <p:spPr>
          <a:xfrm>
            <a:off x="5658670" y="2080980"/>
            <a:ext cx="2628394" cy="861774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1800" baseline="30000" dirty="0">
                <a:effectLst/>
                <a:latin typeface="ArialMT"/>
              </a:rPr>
              <a:t>84</a:t>
            </a:r>
            <a:r>
              <a:rPr lang="en-GB" sz="1800" dirty="0">
                <a:effectLst/>
                <a:latin typeface="ArialMT"/>
              </a:rPr>
              <a:t>Mo – new results</a:t>
            </a:r>
          </a:p>
          <a:p>
            <a:r>
              <a:rPr lang="en-GB" sz="1600" i="1" dirty="0">
                <a:solidFill>
                  <a:srgbClr val="C00000"/>
                </a:solidFill>
                <a:effectLst/>
              </a:rPr>
              <a:t>J. Ha, et al., Nature Physics 16, 10631 (2025)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8F0F1B-CCAA-377B-7AEC-4E2A147FFA1F}"/>
              </a:ext>
            </a:extLst>
          </p:cNvPr>
          <p:cNvCxnSpPr>
            <a:cxnSpLocks/>
          </p:cNvCxnSpPr>
          <p:nvPr/>
        </p:nvCxnSpPr>
        <p:spPr>
          <a:xfrm flipH="1">
            <a:off x="4672289" y="2949677"/>
            <a:ext cx="1699014" cy="97753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A8CE76-E96E-CC15-280D-76E16761AB8F}"/>
              </a:ext>
            </a:extLst>
          </p:cNvPr>
          <p:cNvSpPr txBox="1"/>
          <p:nvPr/>
        </p:nvSpPr>
        <p:spPr>
          <a:xfrm>
            <a:off x="5630377" y="3965609"/>
            <a:ext cx="2628394" cy="369332"/>
          </a:xfrm>
          <a:prstGeom prst="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GB" sz="1800" baseline="30000" dirty="0">
                <a:effectLst/>
                <a:latin typeface="ArialMT"/>
              </a:rPr>
              <a:t>88</a:t>
            </a:r>
            <a:r>
              <a:rPr lang="en-GB" sz="1800" dirty="0">
                <a:effectLst/>
                <a:latin typeface="ArialMT"/>
              </a:rPr>
              <a:t>Ru – this 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DEE947-06A5-3887-5D7F-917A6A25A973}"/>
              </a:ext>
            </a:extLst>
          </p:cNvPr>
          <p:cNvCxnSpPr>
            <a:cxnSpLocks/>
          </p:cNvCxnSpPr>
          <p:nvPr/>
        </p:nvCxnSpPr>
        <p:spPr>
          <a:xfrm flipH="1">
            <a:off x="5337304" y="4334941"/>
            <a:ext cx="744752" cy="97321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6369165-8C7E-53D6-DC8D-287550E3379E}"/>
              </a:ext>
            </a:extLst>
          </p:cNvPr>
          <p:cNvSpPr/>
          <p:nvPr/>
        </p:nvSpPr>
        <p:spPr>
          <a:xfrm>
            <a:off x="1461067" y="2877497"/>
            <a:ext cx="1476812" cy="104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802E6-9431-7519-3348-C741855176E2}"/>
              </a:ext>
            </a:extLst>
          </p:cNvPr>
          <p:cNvSpPr txBox="1"/>
          <p:nvPr/>
        </p:nvSpPr>
        <p:spPr>
          <a:xfrm>
            <a:off x="960049" y="2211950"/>
            <a:ext cx="1977830" cy="861774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MT"/>
              </a:rPr>
              <a:t>DFT calculations:</a:t>
            </a:r>
          </a:p>
          <a:p>
            <a:r>
              <a:rPr lang="en-GB" sz="1600" i="1" dirty="0">
                <a:solidFill>
                  <a:srgbClr val="C00000"/>
                </a:solidFill>
                <a:effectLst/>
              </a:rPr>
              <a:t>J. P. Delaroche, et al., PRC</a:t>
            </a:r>
            <a:r>
              <a:rPr lang="en-GB" sz="1600" b="1" i="1" dirty="0">
                <a:solidFill>
                  <a:srgbClr val="C00000"/>
                </a:solidFill>
                <a:effectLst/>
              </a:rPr>
              <a:t>81</a:t>
            </a:r>
            <a:r>
              <a:rPr lang="en-GB" sz="1600" i="1" dirty="0">
                <a:solidFill>
                  <a:srgbClr val="C00000"/>
                </a:solidFill>
                <a:effectLst/>
              </a:rPr>
              <a:t>,014303 (2010)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946E88-2514-8DD6-5ACB-8BFAFBCA4FD9}"/>
              </a:ext>
            </a:extLst>
          </p:cNvPr>
          <p:cNvCxnSpPr>
            <a:cxnSpLocks/>
          </p:cNvCxnSpPr>
          <p:nvPr/>
        </p:nvCxnSpPr>
        <p:spPr>
          <a:xfrm>
            <a:off x="2120054" y="3073724"/>
            <a:ext cx="1094852" cy="126121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247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46895</TotalTime>
  <Words>1075</Words>
  <Application>Microsoft Macintosh PowerPoint</Application>
  <PresentationFormat>On-screen Show (4:3)</PresentationFormat>
  <Paragraphs>192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ArialMT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48</cp:revision>
  <dcterms:created xsi:type="dcterms:W3CDTF">2024-08-23T13:40:04Z</dcterms:created>
  <dcterms:modified xsi:type="dcterms:W3CDTF">2026-04-10T10:40:28Z</dcterms:modified>
</cp:coreProperties>
</file>