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omments/modernComment_100_AB2FA5A1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81_0.xml" ContentType="application/vnd.ms-powerpoint.comments+xml"/>
  <Override PartName="/ppt/notesSlides/notesSlide4.xml" ContentType="application/vnd.openxmlformats-officedocument.presentationml.notesSlide+xml"/>
  <Override PartName="/ppt/comments/modernComment_15F_788A34E2.xml" ContentType="application/vnd.ms-powerpoint.comments+xml"/>
  <Override PartName="/ppt/notesSlides/notesSlide5.xml" ContentType="application/vnd.openxmlformats-officedocument.presentationml.notesSlide+xml"/>
  <Override PartName="/ppt/comments/modernComment_188_833D911F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72_9A3E6818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1CD_F406EB56.xml" ContentType="application/vnd.ms-powerpoint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6" r:id="rId4"/>
    <p:sldMasterId id="2147483798" r:id="rId5"/>
    <p:sldMasterId id="2147483799" r:id="rId6"/>
  </p:sldMasterIdLst>
  <p:notesMasterIdLst>
    <p:notesMasterId r:id="rId65"/>
  </p:notesMasterIdLst>
  <p:handoutMasterIdLst>
    <p:handoutMasterId r:id="rId66"/>
  </p:handoutMasterIdLst>
  <p:sldIdLst>
    <p:sldId id="256" r:id="rId7"/>
    <p:sldId id="374" r:id="rId8"/>
    <p:sldId id="293" r:id="rId9"/>
    <p:sldId id="385" r:id="rId10"/>
    <p:sldId id="381" r:id="rId11"/>
    <p:sldId id="382" r:id="rId12"/>
    <p:sldId id="450" r:id="rId13"/>
    <p:sldId id="451" r:id="rId14"/>
    <p:sldId id="452" r:id="rId15"/>
    <p:sldId id="351" r:id="rId16"/>
    <p:sldId id="392" r:id="rId17"/>
    <p:sldId id="459" r:id="rId18"/>
    <p:sldId id="300" r:id="rId19"/>
    <p:sldId id="462" r:id="rId20"/>
    <p:sldId id="369" r:id="rId21"/>
    <p:sldId id="370" r:id="rId22"/>
    <p:sldId id="306" r:id="rId23"/>
    <p:sldId id="463" r:id="rId24"/>
    <p:sldId id="464" r:id="rId25"/>
    <p:sldId id="461" r:id="rId26"/>
    <p:sldId id="449" r:id="rId27"/>
    <p:sldId id="387" r:id="rId28"/>
    <p:sldId id="264" r:id="rId29"/>
    <p:sldId id="455" r:id="rId30"/>
    <p:sldId id="340" r:id="rId31"/>
    <p:sldId id="349" r:id="rId32"/>
    <p:sldId id="272" r:id="rId33"/>
    <p:sldId id="273" r:id="rId34"/>
    <p:sldId id="332" r:id="rId35"/>
    <p:sldId id="456" r:id="rId36"/>
    <p:sldId id="460" r:id="rId37"/>
    <p:sldId id="457" r:id="rId38"/>
    <p:sldId id="448" r:id="rId39"/>
    <p:sldId id="454" r:id="rId40"/>
    <p:sldId id="320" r:id="rId41"/>
    <p:sldId id="465" r:id="rId42"/>
    <p:sldId id="326" r:id="rId43"/>
    <p:sldId id="302" r:id="rId44"/>
    <p:sldId id="353" r:id="rId45"/>
    <p:sldId id="305" r:id="rId46"/>
    <p:sldId id="299" r:id="rId47"/>
    <p:sldId id="324" r:id="rId48"/>
    <p:sldId id="325" r:id="rId49"/>
    <p:sldId id="466" r:id="rId50"/>
    <p:sldId id="467" r:id="rId51"/>
    <p:sldId id="468" r:id="rId52"/>
    <p:sldId id="313" r:id="rId53"/>
    <p:sldId id="323" r:id="rId54"/>
    <p:sldId id="301" r:id="rId55"/>
    <p:sldId id="270" r:id="rId56"/>
    <p:sldId id="278" r:id="rId57"/>
    <p:sldId id="287" r:id="rId58"/>
    <p:sldId id="343" r:id="rId59"/>
    <p:sldId id="315" r:id="rId60"/>
    <p:sldId id="314" r:id="rId61"/>
    <p:sldId id="311" r:id="rId62"/>
    <p:sldId id="304" r:id="rId63"/>
    <p:sldId id="347" r:id="rId6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75FA9B-9A27-E869-B007-D2037A0F8E23}" name="Andrew Cheyne (PGR)" initials="A(" userId="S::a.cheyne.1@research.gla.ac.uk::2bcff914-d98f-49a4-8e6a-5259735e26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B00"/>
    <a:srgbClr val="998FC4"/>
    <a:srgbClr val="FFCDCE"/>
    <a:srgbClr val="FF7C80"/>
    <a:srgbClr val="FAFAFA"/>
    <a:srgbClr val="C00000"/>
    <a:srgbClr val="FFCCCC"/>
    <a:srgbClr val="FFFF99"/>
    <a:srgbClr val="FFFFFF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089B5C-974C-4D09-B6B8-44D0A8FEC638}" v="112" dt="2026-04-12T21:07:02.2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86797" autoAdjust="0"/>
  </p:normalViewPr>
  <p:slideViewPr>
    <p:cSldViewPr snapToGrid="0">
      <p:cViewPr varScale="1">
        <p:scale>
          <a:sx n="71" d="100"/>
          <a:sy n="71" d="100"/>
        </p:scale>
        <p:origin x="129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comments/modernComment_100_AB2FA5A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7AA02BD-AC79-47AE-BB4B-2209DC89D7E0}" authorId="{E175FA9B-9A27-E869-B007-D2037A0F8E23}" created="2026-04-07T13:19:43.273">
    <pc:sldMkLst xmlns:pc="http://schemas.microsoft.com/office/powerpoint/2013/main/command">
      <pc:docMk/>
      <pc:sldMk cId="2872026529" sldId="256"/>
    </pc:sldMkLst>
    <p188:txBody>
      <a:bodyPr/>
      <a:lstStyle/>
      <a:p>
        <a:r>
          <a:rPr lang="en-GB"/>
          <a:t>new title
probing the neutron structure at jefferson lab</a:t>
        </a:r>
      </a:p>
    </p188:txBody>
  </p188:cm>
</p188:cmLst>
</file>

<file path=ppt/comments/modernComment_15F_788A34E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C2E43FD-DEF6-4BE0-A5CF-909FCE7167E8}" authorId="{E175FA9B-9A27-E869-B007-D2037A0F8E23}" created="2026-04-07T13:39:05.567">
    <pc:sldMkLst xmlns:pc="http://schemas.microsoft.com/office/powerpoint/2013/main/command">
      <pc:docMk/>
      <pc:sldMk cId="2022323426" sldId="351"/>
    </pc:sldMkLst>
    <p188:txBody>
      <a:bodyPr/>
      <a:lstStyle/>
      <a:p>
        <a:r>
          <a:rPr lang="en-GB"/>
          <a:t>explain small cross section
combine into a single "statistics limited"
need luminosity</a:t>
        </a:r>
      </a:p>
    </p188:txBody>
  </p188:cm>
</p188:cmLst>
</file>

<file path=ppt/comments/modernComment_172_9A3E681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A310EE-E91E-4856-9EEE-C2368E478017}" authorId="{E175FA9B-9A27-E869-B007-D2037A0F8E23}" created="2026-04-07T14:07:38.694">
    <pc:sldMkLst xmlns:pc="http://schemas.microsoft.com/office/powerpoint/2013/main/command">
      <pc:docMk/>
      <pc:sldMk cId="2587781144" sldId="370"/>
    </pc:sldMkLst>
    <p188:txBody>
      <a:bodyPr/>
      <a:lstStyle/>
      <a:p>
        <a:r>
          <a:rPr lang="en-GB"/>
          <a:t>take more time here and explain the setup</a:t>
        </a:r>
      </a:p>
    </p188:txBody>
  </p188:cm>
</p188:cmLst>
</file>

<file path=ppt/comments/modernComment_18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A8BBBB3-392A-491C-B4A8-F72990B11F7C}" authorId="{E175FA9B-9A27-E869-B007-D2037A0F8E23}" created="2026-04-07T13:38:39.957">
    <pc:sldMkLst xmlns:pc="http://schemas.microsoft.com/office/powerpoint/2013/main/command">
      <pc:docMk/>
      <pc:sldMk cId="0" sldId="385"/>
    </pc:sldMkLst>
    <p188:txBody>
      <a:bodyPr/>
      <a:lstStyle/>
      <a:p>
        <a:r>
          <a:rPr lang="en-GB"/>
          <a:t>elastic scattering
polarisaed beam-&gt; polarised photon </a:t>
        </a:r>
      </a:p>
    </p188:txBody>
  </p188:cm>
</p188:cmLst>
</file>

<file path=ppt/comments/modernComment_188_833D911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86E817C-C64F-4DAC-8306-278878C1B378}" authorId="{E175FA9B-9A27-E869-B007-D2037A0F8E23}" created="2026-04-07T14:01:27.178">
    <pc:sldMkLst xmlns:pc="http://schemas.microsoft.com/office/powerpoint/2013/main/command">
      <pc:docMk/>
      <pc:sldMk cId="2201850143" sldId="392"/>
    </pc:sldMkLst>
    <p188:replyLst>
      <p188:reply id="{E3CF0C39-509D-4289-9792-30E89419C576}" authorId="{E175FA9B-9A27-E869-B007-D2037A0F8E23}" created="2026-04-07T14:02:49.745">
        <p188:txBody>
          <a:bodyPr/>
          <a:lstStyle/>
          <a:p>
            <a:r>
              <a:rPr lang="en-GB"/>
              <a:t>can see where the high Ay favours charges exchange experimentally</a:t>
            </a:r>
          </a:p>
        </p188:txBody>
      </p188:reply>
      <p188:reply id="{3A3B6153-5788-4F7F-9AFA-580EBEEDE720}" authorId="{E175FA9B-9A27-E869-B007-D2037A0F8E23}" created="2026-04-07T14:03:03.762">
        <p188:txBody>
          <a:bodyPr/>
          <a:lstStyle/>
          <a:p>
            <a:r>
              <a:rPr lang="en-GB"/>
              <a:t>in spite of low low cross section</a:t>
            </a:r>
          </a:p>
        </p188:txBody>
      </p188:reply>
    </p188:replyLst>
    <p188:txBody>
      <a:bodyPr/>
      <a:lstStyle/>
      <a:p>
        <a:r>
          <a:rPr lang="en-GB"/>
          <a:t>np-np Ay drops
np-pn does not
but cross section smaller..
FOM
-&gt; need to look at the combination
better to have large Ay</a:t>
        </a:r>
      </a:p>
    </p188:txBody>
  </p188:cm>
</p188:cmLst>
</file>

<file path=ppt/comments/modernComment_1CD_F406EB5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56AF014-1EE9-432F-98CA-926C675E6566}" authorId="{E175FA9B-9A27-E869-B007-D2037A0F8E23}" created="2026-04-10T13:35:57.610">
    <pc:sldMkLst xmlns:pc="http://schemas.microsoft.com/office/powerpoint/2013/main/command">
      <pc:docMk/>
      <pc:sldMk cId="4094094166" sldId="461"/>
    </pc:sldMkLst>
    <p188:txBody>
      <a:bodyPr/>
      <a:lstStyle/>
      <a:p>
        <a:r>
          <a:rPr lang="en-GB"/>
          <a:t>wanting to fix captions and change to a 2d ps/sh energy plot more clearly showing the pions in BB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CD2F20-1CC6-8813-46B9-CA561A03F9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7C281C-037E-AAA2-9A04-5691C0FE44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1C718-02BE-4F5C-A2FC-F382ABF8E280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19F68-DCE4-D4BE-6851-C0D78F64FA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90FDA-DA32-4687-0D48-05FE013CB5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062F0-F250-4473-966A-08090E6715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0407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79C1B-192F-4BD3-912E-5C6FF2E910A9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A80D6-664F-4A24-882D-3545322610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472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00BD4-C2A5-4C34-7899-D51D6C81E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8F059D-1182-B59C-EF56-69107827C8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36258A-86B7-E211-D5B9-FC928687F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499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DBE56-1697-F3D5-2500-E54B54671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>
            <a:extLst>
              <a:ext uri="{FF2B5EF4-FFF2-40B4-BE49-F238E27FC236}">
                <a16:creationId xmlns:a16="http://schemas.microsoft.com/office/drawing/2014/main" id="{AB6F1B9C-A956-C605-E701-7E4D73E676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>
            <a:extLst>
              <a:ext uri="{FF2B5EF4-FFF2-40B4-BE49-F238E27FC236}">
                <a16:creationId xmlns:a16="http://schemas.microsoft.com/office/drawing/2014/main" id="{5D12E350-94FF-65F9-807B-7164F51F0B8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Double check these energy/q2 values</a:t>
            </a:r>
          </a:p>
          <a:p>
            <a:endParaRPr/>
          </a:p>
          <a:p>
            <a:r>
              <a:t>Measure GEn/GMn at Q2 = 4.4 (GeV/c)2 using charge-exchange recoil neutron polarimetry </a:t>
            </a:r>
          </a:p>
          <a:p>
            <a:r>
              <a:t>Beam:</a:t>
            </a:r>
          </a:p>
          <a:p>
            <a:r>
              <a:t>4.3 GeV/c Energy, Pbeam ~80% </a:t>
            </a:r>
          </a:p>
          <a:p>
            <a:r>
              <a:t>30µA on a 15cm LD2 target</a:t>
            </a:r>
          </a:p>
          <a:p>
            <a:r>
              <a:t>Compare F.O.M. for charge-exchange (np→ pn) scattering and the more standard (np→ np)</a:t>
            </a:r>
          </a:p>
          <a:p>
            <a:r>
              <a:t>Demonstrate the feasibility of detecting low-energy recoil protons from an active analyser at large angles in an unshielded environment</a:t>
            </a:r>
          </a:p>
          <a:p>
            <a:r>
              <a:t>Originally proposed to “piggy-back” on the GMn experiment at the 4.5 (GeV/c)2 kinematic </a:t>
            </a:r>
          </a:p>
        </p:txBody>
      </p:sp>
    </p:spTree>
    <p:extLst>
      <p:ext uri="{BB962C8B-B14F-4D97-AF65-F5344CB8AC3E}">
        <p14:creationId xmlns:p14="http://schemas.microsoft.com/office/powerpoint/2010/main" val="3569533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94A78-A84F-6DBD-CB7C-A2D983E60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>
            <a:extLst>
              <a:ext uri="{FF2B5EF4-FFF2-40B4-BE49-F238E27FC236}">
                <a16:creationId xmlns:a16="http://schemas.microsoft.com/office/drawing/2014/main" id="{863FFA72-D062-982B-B8A1-CF36F5DFC3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3" name="Shape 393">
            <a:extLst>
              <a:ext uri="{FF2B5EF4-FFF2-40B4-BE49-F238E27FC236}">
                <a16:creationId xmlns:a16="http://schemas.microsoft.com/office/drawing/2014/main" id="{55213639-478B-B104-4278-636DE50454B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dirty="0"/>
          </a:p>
          <a:p>
            <a:pPr defTabSz="1546540">
              <a:spcBef>
                <a:spcPts val="2854"/>
              </a:spcBef>
              <a:defRPr sz="2880"/>
            </a:pPr>
            <a:r>
              <a:rPr lang="en-GB" sz="2500" dirty="0"/>
              <a:t>Expectation​:</a:t>
            </a:r>
          </a:p>
          <a:p>
            <a:pPr marL="386645" indent="-386645" defTabSz="1546540">
              <a:spcBef>
                <a:spcPts val="2854"/>
              </a:spcBef>
              <a:defRPr sz="2880"/>
            </a:pPr>
            <a:r>
              <a:rPr lang="en-GB" sz="2500" dirty="0"/>
              <a:t>HCAL </a:t>
            </a:r>
          </a:p>
          <a:p>
            <a:pPr marL="386645" indent="-386645" defTabSz="1546540">
              <a:spcBef>
                <a:spcPts val="2854"/>
              </a:spcBef>
              <a:defRPr sz="2880"/>
            </a:pPr>
            <a:r>
              <a:rPr lang="en-GB" sz="2500" dirty="0"/>
              <a:t>Time resolution ~1 ns​</a:t>
            </a:r>
          </a:p>
          <a:p>
            <a:pPr marL="386645" indent="-386645" defTabSz="1546540">
              <a:spcBef>
                <a:spcPts val="2854"/>
              </a:spcBef>
              <a:defRPr sz="2880"/>
            </a:pPr>
            <a:r>
              <a:rPr lang="en-GB" sz="2500" dirty="0"/>
              <a:t>Energy resolution ~30%​</a:t>
            </a:r>
          </a:p>
          <a:p>
            <a:pPr marL="386645" indent="-386645" defTabSz="1546540">
              <a:spcBef>
                <a:spcPts val="2854"/>
              </a:spcBef>
              <a:defRPr sz="2880"/>
            </a:pPr>
            <a:r>
              <a:rPr lang="en-GB" sz="2500" dirty="0"/>
              <a:t>Position resolution ~ 4cm​</a:t>
            </a:r>
          </a:p>
          <a:p>
            <a:endParaRPr lang="en-GB" dirty="0"/>
          </a:p>
          <a:p>
            <a:r>
              <a:rPr lang="en-GB" dirty="0"/>
              <a:t>BBCAL</a:t>
            </a:r>
          </a:p>
          <a:p>
            <a:r>
              <a:rPr lang="en-GB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055277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F60AE-BED0-5446-8FAD-9698269E7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>
            <a:extLst>
              <a:ext uri="{FF2B5EF4-FFF2-40B4-BE49-F238E27FC236}">
                <a16:creationId xmlns:a16="http://schemas.microsoft.com/office/drawing/2014/main" id="{0A51EF32-5FD6-EDEF-B47F-04EECB67DC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3" name="Shape 393">
            <a:extLst>
              <a:ext uri="{FF2B5EF4-FFF2-40B4-BE49-F238E27FC236}">
                <a16:creationId xmlns:a16="http://schemas.microsoft.com/office/drawing/2014/main" id="{569CB03C-D5EE-B1E3-829E-2581A71BA42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dirty="0"/>
          </a:p>
          <a:p>
            <a:pPr defTabSz="1546540">
              <a:spcBef>
                <a:spcPts val="2854"/>
              </a:spcBef>
              <a:defRPr sz="2880"/>
            </a:pPr>
            <a:r>
              <a:rPr lang="en-GB" sz="2500" dirty="0"/>
              <a:t>Expectation​:</a:t>
            </a:r>
          </a:p>
          <a:p>
            <a:pPr marL="386645" indent="-386645" defTabSz="1546540">
              <a:spcBef>
                <a:spcPts val="2854"/>
              </a:spcBef>
              <a:defRPr sz="2880"/>
            </a:pPr>
            <a:r>
              <a:rPr lang="en-GB" sz="2500" dirty="0"/>
              <a:t>HCAL </a:t>
            </a:r>
          </a:p>
          <a:p>
            <a:pPr marL="386645" indent="-386645" defTabSz="1546540">
              <a:spcBef>
                <a:spcPts val="2854"/>
              </a:spcBef>
              <a:defRPr sz="2880"/>
            </a:pPr>
            <a:r>
              <a:rPr lang="en-GB" sz="2500" dirty="0"/>
              <a:t>Time resolution ~1 ns​</a:t>
            </a:r>
          </a:p>
          <a:p>
            <a:pPr marL="386645" indent="-386645" defTabSz="1546540">
              <a:spcBef>
                <a:spcPts val="2854"/>
              </a:spcBef>
              <a:defRPr sz="2880"/>
            </a:pPr>
            <a:r>
              <a:rPr lang="en-GB" sz="2500" dirty="0"/>
              <a:t>Energy resolution ~30%​</a:t>
            </a:r>
          </a:p>
          <a:p>
            <a:pPr marL="386645" indent="-386645" defTabSz="1546540">
              <a:spcBef>
                <a:spcPts val="2854"/>
              </a:spcBef>
              <a:defRPr sz="2880"/>
            </a:pPr>
            <a:r>
              <a:rPr lang="en-GB" sz="2500" dirty="0"/>
              <a:t>Position resolution ~ 4cm​</a:t>
            </a:r>
          </a:p>
          <a:p>
            <a:endParaRPr lang="en-GB" dirty="0"/>
          </a:p>
          <a:p>
            <a:r>
              <a:rPr lang="en-GB" dirty="0"/>
              <a:t>BBCAL</a:t>
            </a:r>
          </a:p>
          <a:p>
            <a:r>
              <a:rPr lang="en-GB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2899880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74874-FE29-5140-28A4-A88DADEE8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>
            <a:extLst>
              <a:ext uri="{FF2B5EF4-FFF2-40B4-BE49-F238E27FC236}">
                <a16:creationId xmlns:a16="http://schemas.microsoft.com/office/drawing/2014/main" id="{2CB1C829-3466-7BE8-BBDD-363EE10D40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3" name="Shape 393">
            <a:extLst>
              <a:ext uri="{FF2B5EF4-FFF2-40B4-BE49-F238E27FC236}">
                <a16:creationId xmlns:a16="http://schemas.microsoft.com/office/drawing/2014/main" id="{DF7009BC-21D8-5A19-0731-02EF4675611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dirty="0"/>
          </a:p>
          <a:p>
            <a:pPr defTabSz="1546540">
              <a:spcBef>
                <a:spcPts val="2854"/>
              </a:spcBef>
              <a:defRPr sz="2880"/>
            </a:pPr>
            <a:r>
              <a:rPr lang="en-GB" sz="2500" dirty="0"/>
              <a:t>Expectation​:</a:t>
            </a:r>
          </a:p>
          <a:p>
            <a:pPr marL="386645" indent="-386645" defTabSz="1546540">
              <a:spcBef>
                <a:spcPts val="2854"/>
              </a:spcBef>
              <a:defRPr sz="2880"/>
            </a:pPr>
            <a:r>
              <a:rPr lang="en-GB" sz="2500" dirty="0"/>
              <a:t>HCAL </a:t>
            </a:r>
          </a:p>
          <a:p>
            <a:pPr marL="386645" indent="-386645" defTabSz="1546540">
              <a:spcBef>
                <a:spcPts val="2854"/>
              </a:spcBef>
              <a:defRPr sz="2880"/>
            </a:pPr>
            <a:r>
              <a:rPr lang="en-GB" sz="2500" dirty="0"/>
              <a:t>Time resolution ~1 ns​</a:t>
            </a:r>
          </a:p>
          <a:p>
            <a:pPr marL="386645" indent="-386645" defTabSz="1546540">
              <a:spcBef>
                <a:spcPts val="2854"/>
              </a:spcBef>
              <a:defRPr sz="2880"/>
            </a:pPr>
            <a:r>
              <a:rPr lang="en-GB" sz="2500" dirty="0"/>
              <a:t>Energy resolution ~30%​</a:t>
            </a:r>
          </a:p>
          <a:p>
            <a:pPr marL="386645" indent="-386645" defTabSz="1546540">
              <a:spcBef>
                <a:spcPts val="2854"/>
              </a:spcBef>
              <a:defRPr sz="2880"/>
            </a:pPr>
            <a:r>
              <a:rPr lang="en-GB" sz="2500" dirty="0"/>
              <a:t>Position resolution ~ 4cm​</a:t>
            </a:r>
          </a:p>
          <a:p>
            <a:endParaRPr lang="en-GB" dirty="0"/>
          </a:p>
          <a:p>
            <a:r>
              <a:rPr lang="en-GB" dirty="0"/>
              <a:t>BBCAL</a:t>
            </a:r>
          </a:p>
          <a:p>
            <a:r>
              <a:rPr lang="en-GB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08389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9438A-7176-46B0-04F2-E36A8B3A8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>
            <a:extLst>
              <a:ext uri="{FF2B5EF4-FFF2-40B4-BE49-F238E27FC236}">
                <a16:creationId xmlns:a16="http://schemas.microsoft.com/office/drawing/2014/main" id="{858527A4-6191-2399-0B6F-CA79EFD07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3" name="Shape 393">
            <a:extLst>
              <a:ext uri="{FF2B5EF4-FFF2-40B4-BE49-F238E27FC236}">
                <a16:creationId xmlns:a16="http://schemas.microsoft.com/office/drawing/2014/main" id="{3B7AC62E-588E-1947-A0DF-B1006FA20F3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1506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363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/>
              <a:t>Challenges of elastic at higher Q2:</a:t>
            </a:r>
            <a:br>
              <a:rPr lang="en-GB" sz="1200"/>
            </a:br>
            <a:r>
              <a:rPr lang="en-GB" sz="1200"/>
              <a:t>cross section drops off at higher Q2</a:t>
            </a:r>
          </a:p>
          <a:p>
            <a:endParaRPr lang="en-GB"/>
          </a:p>
          <a:p>
            <a:r>
              <a:rPr lang="en-GB"/>
              <a:t>Flavour decomposition</a:t>
            </a:r>
          </a:p>
          <a:p>
            <a:r>
              <a:rPr lang="en-GB"/>
              <a:t>Understanding internal structure at highQ2</a:t>
            </a:r>
          </a:p>
          <a:p>
            <a:r>
              <a:rPr lang="en-GB"/>
              <a:t>Test nuclear models and non-perturb QCD</a:t>
            </a:r>
          </a:p>
          <a:p>
            <a:r>
              <a:rPr lang="en-GB"/>
              <a:t>Strange quark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046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65416-5B5C-9A09-0166-AB0468C5C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35B6A8-B716-54C1-8FCC-7DE48A4AC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412D91-8015-493E-E750-3AAE3DAB2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>
              <a:defRPr/>
            </a:pPr>
            <a:r>
              <a:rPr lang="en-GB" sz="2500"/>
              <a:t>Looking to ensure uniformity across the detector and track variable.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449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632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Breit frame (infinite momentum frame”, elastic scattering where A (hadron) has momentum reversed (</a:t>
            </a:r>
            <a:r>
              <a:rPr lang="en-GB" dirty="0" err="1"/>
              <a:t>pA</a:t>
            </a:r>
            <a:r>
              <a:rPr lang="en-GB" dirty="0"/>
              <a:t> + </a:t>
            </a:r>
            <a:r>
              <a:rPr lang="en-GB" dirty="0" err="1"/>
              <a:t>pA</a:t>
            </a:r>
            <a:r>
              <a:rPr lang="en-GB" dirty="0"/>
              <a:t>’ = 0)</a:t>
            </a:r>
          </a:p>
          <a:p>
            <a:r>
              <a:rPr lang="en-GB" dirty="0"/>
              <a:t>Charge density shows a charged core, and </a:t>
            </a:r>
          </a:p>
          <a:p>
            <a:endParaRPr lang="en-GB" dirty="0"/>
          </a:p>
          <a:p>
            <a:r>
              <a:rPr lang="en-GB" dirty="0"/>
              <a:t>Tail may be suggestive of proton pion fluctuations in the neutron wave function</a:t>
            </a:r>
          </a:p>
        </p:txBody>
      </p:sp>
    </p:spTree>
    <p:extLst>
      <p:ext uri="{BB962C8B-B14F-4D97-AF65-F5344CB8AC3E}">
        <p14:creationId xmlns:p14="http://schemas.microsoft.com/office/powerpoint/2010/main" val="429177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Advancements in </a:t>
            </a:r>
            <a:r>
              <a:rPr err="1"/>
              <a:t>polarised</a:t>
            </a:r>
            <a:r>
              <a:t> beam and targets allowed for a </a:t>
            </a:r>
            <a:r>
              <a:rPr err="1"/>
              <a:t>polarisation</a:t>
            </a:r>
            <a:r>
              <a:t> experiments.</a:t>
            </a:r>
          </a:p>
          <a:p>
            <a:r>
              <a:t>Double </a:t>
            </a:r>
            <a:r>
              <a:rPr err="1"/>
              <a:t>polarisation</a:t>
            </a:r>
            <a:r>
              <a:t> method</a:t>
            </a:r>
          </a:p>
          <a:p>
            <a:r>
              <a:t>2017 Bonner prize </a:t>
            </a:r>
            <a:r>
              <a:rPr err="1"/>
              <a:t>Perdrisat</a:t>
            </a:r>
            <a:r>
              <a:t> experiment</a:t>
            </a:r>
          </a:p>
          <a:p>
            <a:r>
              <a:t>Nucleon-nucleon interaction is </a:t>
            </a:r>
            <a:r>
              <a:rPr err="1"/>
              <a:t>polarisation</a:t>
            </a:r>
            <a:r>
              <a:t> dependent.</a:t>
            </a:r>
          </a:p>
          <a:p>
            <a:r>
              <a:t>Modern </a:t>
            </a:r>
            <a:r>
              <a:rPr err="1"/>
              <a:t>polarised</a:t>
            </a:r>
            <a:r>
              <a:t> beam and target advancements made it possible </a:t>
            </a:r>
            <a:endParaRPr lang="en-US"/>
          </a:p>
          <a:p>
            <a:endParaRPr/>
          </a:p>
          <a:p>
            <a:r>
              <a:t>By measuring Pt and Pl you can take the ratio and extract GE</a:t>
            </a:r>
          </a:p>
          <a:p>
            <a:r>
              <a:t>Cancelling many of the systematics</a:t>
            </a:r>
          </a:p>
          <a:p>
            <a:endParaRPr lang="en-US"/>
          </a:p>
          <a:p>
            <a:r>
              <a:rPr lang="en-GB"/>
              <a:t>Tau = q^2 /4M^2</a:t>
            </a:r>
          </a:p>
          <a:p>
            <a:endParaRPr lang="en-GB"/>
          </a:p>
          <a:p>
            <a:r>
              <a:t>Less sensitive to two-photon contributions than Rosenbluth separation method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770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§ Calculate efficiency of polarimeter as function of </a:t>
            </a:r>
            <a:r>
              <a:rPr lang="en-GB" dirty="0" err="1"/>
              <a:t>θn</a:t>
            </a:r>
            <a:r>
              <a:rPr lang="en-GB" dirty="0"/>
              <a:t> by Monte Carlo </a:t>
            </a:r>
          </a:p>
          <a:p>
            <a:r>
              <a:rPr lang="en-GB" dirty="0"/>
              <a:t>Ay for </a:t>
            </a:r>
            <a:r>
              <a:rPr lang="en-GB" dirty="0" err="1"/>
              <a:t>np→pn</a:t>
            </a:r>
            <a:r>
              <a:rPr lang="en-GB" dirty="0"/>
              <a:t> on Cu: new 2016-17 measurement from JINRS.N. </a:t>
            </a:r>
            <a:r>
              <a:rPr lang="en-GB" dirty="0" err="1"/>
              <a:t>Basillev</a:t>
            </a:r>
            <a:r>
              <a:rPr lang="en-GB" dirty="0"/>
              <a:t> et al. EPJ A 56, 26 (2020)</a:t>
            </a:r>
          </a:p>
          <a:p>
            <a:endParaRPr lang="en-GB" dirty="0"/>
          </a:p>
          <a:p>
            <a:r>
              <a:rPr lang="en-GB" dirty="0"/>
              <a:t>Neutron measurement </a:t>
            </a:r>
            <a:r>
              <a:rPr lang="en-GB"/>
              <a:t>on ?</a:t>
            </a:r>
            <a:endParaRPr lang="en-GB" dirty="0"/>
          </a:p>
          <a:p>
            <a:r>
              <a:rPr lang="en-GB" dirty="0"/>
              <a:t>Proton on cu?</a:t>
            </a:r>
          </a:p>
        </p:txBody>
      </p:sp>
    </p:spTree>
    <p:extLst>
      <p:ext uri="{BB962C8B-B14F-4D97-AF65-F5344CB8AC3E}">
        <p14:creationId xmlns:p14="http://schemas.microsoft.com/office/powerpoint/2010/main" val="591714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High </a:t>
            </a:r>
            <a:r>
              <a:rPr lang="en-GB" dirty="0" err="1"/>
              <a:t>lumi</a:t>
            </a:r>
            <a:r>
              <a:rPr lang="en-GB" dirty="0"/>
              <a:t> means large background, </a:t>
            </a:r>
          </a:p>
          <a:p>
            <a:r>
              <a:rPr lang="en-GB" dirty="0"/>
              <a:t>Large solid angle, open detector, huge background</a:t>
            </a:r>
          </a:p>
          <a:p>
            <a:r>
              <a:rPr lang="en-GB" dirty="0" err="1"/>
              <a:t>GigaB</a:t>
            </a:r>
            <a:r>
              <a:rPr lang="en-GB" dirty="0"/>
              <a:t> per second data rate DAQ</a:t>
            </a:r>
          </a:p>
          <a:p>
            <a:r>
              <a:rPr lang="en-GB" dirty="0"/>
              <a:t>GEM trackers with 40%+ occupancies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535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665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7336A-6CEA-71C4-FC73-F3F767385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>
            <a:extLst>
              <a:ext uri="{FF2B5EF4-FFF2-40B4-BE49-F238E27FC236}">
                <a16:creationId xmlns:a16="http://schemas.microsoft.com/office/drawing/2014/main" id="{345C8E5B-7391-6061-F33F-D398CB9086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>
            <a:extLst>
              <a:ext uri="{FF2B5EF4-FFF2-40B4-BE49-F238E27FC236}">
                <a16:creationId xmlns:a16="http://schemas.microsoft.com/office/drawing/2014/main" id="{F2F9A4FF-9E98-3A30-00C6-9B7AB8C99D3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Double check these energy/q2 values</a:t>
            </a:r>
          </a:p>
          <a:p>
            <a:endParaRPr/>
          </a:p>
          <a:p>
            <a:r>
              <a:t>Measure GEn/GMn at Q2 = 4.4 (GeV/c)2 using charge-exchange recoil neutron polarimetry </a:t>
            </a:r>
          </a:p>
          <a:p>
            <a:r>
              <a:t>Beam:</a:t>
            </a:r>
          </a:p>
          <a:p>
            <a:r>
              <a:t>4.3 GeV/c Energy, Pbeam ~80% </a:t>
            </a:r>
          </a:p>
          <a:p>
            <a:r>
              <a:t>30µA on a 15cm LD2 target</a:t>
            </a:r>
          </a:p>
          <a:p>
            <a:r>
              <a:t>Compare F.O.M. for charge-exchange (np→ pn) scattering and the more standard (np→ np)</a:t>
            </a:r>
          </a:p>
          <a:p>
            <a:r>
              <a:t>Demonstrate the feasibility of detecting low-energy recoil protons from an active analyser at large angles in an unshielded environment</a:t>
            </a:r>
          </a:p>
          <a:p>
            <a:r>
              <a:t>Originally proposed to “piggy-back” on the GMn experiment at the 4.5 (GeV/c)2 kinematic </a:t>
            </a:r>
          </a:p>
        </p:txBody>
      </p:sp>
    </p:spTree>
    <p:extLst>
      <p:ext uri="{BB962C8B-B14F-4D97-AF65-F5344CB8AC3E}">
        <p14:creationId xmlns:p14="http://schemas.microsoft.com/office/powerpoint/2010/main" val="853588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85837-3FF5-67FE-F7CE-DCDF945DC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>
            <a:extLst>
              <a:ext uri="{FF2B5EF4-FFF2-40B4-BE49-F238E27FC236}">
                <a16:creationId xmlns:a16="http://schemas.microsoft.com/office/drawing/2014/main" id="{CDF3CCA1-F857-FA17-04E1-BF34EBAA41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>
            <a:extLst>
              <a:ext uri="{FF2B5EF4-FFF2-40B4-BE49-F238E27FC236}">
                <a16:creationId xmlns:a16="http://schemas.microsoft.com/office/drawing/2014/main" id="{1084158D-BAF9-56A9-A629-16C7FD7DFF6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Double check these energy/q2 values</a:t>
            </a:r>
          </a:p>
          <a:p>
            <a:endParaRPr/>
          </a:p>
          <a:p>
            <a:r>
              <a:t>Measure GEn/GMn at Q2 = 4.4 (GeV/c)2 using charge-exchange recoil neutron polarimetry </a:t>
            </a:r>
          </a:p>
          <a:p>
            <a:r>
              <a:t>Beam:</a:t>
            </a:r>
          </a:p>
          <a:p>
            <a:r>
              <a:t>4.3 GeV/c Energy, Pbeam ~80% </a:t>
            </a:r>
          </a:p>
          <a:p>
            <a:r>
              <a:t>30µA on a 15cm LD2 target</a:t>
            </a:r>
          </a:p>
          <a:p>
            <a:r>
              <a:t>Compare F.O.M. for charge-exchange (np→ pn) scattering and the more standard (np→ np)</a:t>
            </a:r>
          </a:p>
          <a:p>
            <a:r>
              <a:t>Demonstrate the feasibility of detecting low-energy recoil protons from an active analyser at large angles in an unshielded environment</a:t>
            </a:r>
          </a:p>
          <a:p>
            <a:r>
              <a:t>Originally proposed to “piggy-back” on the GMn experiment at the 4.5 (GeV/c)2 kinematic </a:t>
            </a:r>
          </a:p>
        </p:txBody>
      </p:sp>
    </p:spTree>
    <p:extLst>
      <p:ext uri="{BB962C8B-B14F-4D97-AF65-F5344CB8AC3E}">
        <p14:creationId xmlns:p14="http://schemas.microsoft.com/office/powerpoint/2010/main" val="116664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4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4" y="3843710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A27F-1424-4D2A-8A40-A6A01F16FE96}" type="datetime1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</p:spTree>
    <p:extLst>
      <p:ext uri="{BB962C8B-B14F-4D97-AF65-F5344CB8AC3E}">
        <p14:creationId xmlns:p14="http://schemas.microsoft.com/office/powerpoint/2010/main" val="2772692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900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A822-C611-4EC6-A09B-0AACA9D6FC67}" type="datetime1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7813" y="6453004"/>
            <a:ext cx="613557" cy="365125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3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9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68E6-969A-4442-934C-2CBC6E04FA70}" type="datetime1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7813" y="6453004"/>
            <a:ext cx="613557" cy="365125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27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321010" y="1004671"/>
            <a:ext cx="11500638" cy="436222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>
                <a:solidFill>
                  <a:srgbClr val="011D57"/>
                </a:solidFill>
              </a:defRPr>
            </a:lvl1pPr>
          </a:lstStyle>
          <a:p>
            <a:r>
              <a:t>Slide Subtitle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33816" y="1565776"/>
            <a:ext cx="5708280" cy="4901357"/>
          </a:xfrm>
          <a:prstGeom prst="rect">
            <a:avLst/>
          </a:prstGeom>
        </p:spPr>
        <p:txBody>
          <a:bodyPr numCol="1" spcCol="38100"/>
          <a:lstStyle>
            <a:lvl1pPr>
              <a:defRPr>
                <a:solidFill>
                  <a:srgbClr val="011D57"/>
                </a:solidFill>
              </a:defRPr>
            </a:lvl1pPr>
            <a:lvl2pPr>
              <a:defRPr>
                <a:solidFill>
                  <a:srgbClr val="011D57"/>
                </a:solidFill>
              </a:defRPr>
            </a:lvl2pPr>
            <a:lvl3pPr>
              <a:defRPr>
                <a:solidFill>
                  <a:srgbClr val="011D57"/>
                </a:solidFill>
              </a:defRPr>
            </a:lvl3pPr>
            <a:lvl4pPr>
              <a:defRPr>
                <a:solidFill>
                  <a:srgbClr val="011D57"/>
                </a:solidFill>
              </a:defRPr>
            </a:lvl4pPr>
            <a:lvl5pPr>
              <a:defRPr>
                <a:solidFill>
                  <a:srgbClr val="011D57"/>
                </a:solidFill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8" name="Object Placeholder"/>
          <p:cNvSpPr txBox="1">
            <a:spLocks noGrp="1"/>
          </p:cNvSpPr>
          <p:nvPr>
            <p:ph sz="half" idx="3"/>
          </p:nvPr>
        </p:nvSpPr>
        <p:spPr>
          <a:xfrm>
            <a:off x="6320528" y="1565776"/>
            <a:ext cx="5492751" cy="4901357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600">
                <a:solidFill>
                  <a:srgbClr val="5E5E5E"/>
                </a:solidFill>
              </a:defRPr>
            </a:lvl1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6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C63E4-0BD3-20C2-6D11-0E379D1D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0" y="13691"/>
            <a:ext cx="11500638" cy="72544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27588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98391-8B15-845D-2276-B4C44166C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A34A05-F874-C2C5-210E-203B776E1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6789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D61D9-F73F-CFCF-9339-F1657997C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F8D5EC-2E14-07C8-3F5C-1019DB003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83472-A9B4-2922-EB70-44D7CEE9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DD63-0A17-425E-B578-FFFE93278135}" type="datetime1">
              <a:rPr lang="en-US" smtClean="0"/>
              <a:t>4/13/2026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2A858-C8F4-6B29-0999-2BE200F8D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Cheyne - GEn-RP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C2253-233C-A6E9-772E-E33EE2C6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59AC5-0422-41BF-B9B7-478B2C881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459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B3F1F-EB91-1A62-D754-263DEC04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64C5E-EA84-E7F4-86AD-F1B2894E3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C413D-9566-9D4A-1775-698589BB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0884-D396-48D3-96A7-E22560251B6C}" type="datetime1">
              <a:rPr lang="en-US" smtClean="0"/>
              <a:t>4/13/2026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6A305-AEF7-D19C-D82F-AC762F65F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Cheyne - GEn-RP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CA15F-3B52-D633-A4E1-D3C5A073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59AC5-0422-41BF-B9B7-478B2C881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333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F4D2-1A38-BF8E-499D-2CE41954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02AAE-6D6F-2231-1C07-543A7D271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D407C-DA01-A9FC-5CD1-45D7DB04D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3D3C1-DC23-4969-AC59-596D22440BF5}" type="datetime1">
              <a:rPr lang="en-US" smtClean="0"/>
              <a:t>4/13/2026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A537E-40D0-0372-ABBA-3E2B20852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Cheyne - GEn-RP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77F65-29A7-B69E-DBA3-9D045DD4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59AC5-0422-41BF-B9B7-478B2C881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686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9FA86-DDB5-2C08-D308-8BED2983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17C73-F8A2-C8FE-B4FC-6C8A3DC5D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05BF5-0BA9-372D-8A19-91EBD5365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00F44-221F-9075-460C-9F24FBDE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B545-A536-4B33-9074-E4A2BC93987B}" type="datetime1">
              <a:rPr lang="en-US" smtClean="0"/>
              <a:t>4/13/2026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A6B6A-CAC2-7096-5057-75463526F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Cheyne - GEn-RP seminar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C2CBA-A6F6-245A-CF39-591BD469B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59AC5-0422-41BF-B9B7-478B2C881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170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D6166-A302-733B-DE3E-948168D9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6F880-0BB5-6E0B-92E1-06C8CD418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21F3D-796D-D562-F548-82DD4D39E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F23C4B-2737-D9D0-9C39-F33000C393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4F712E-43DF-966C-A16D-8F8B578BBA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ED3472-681A-D1A3-D66B-95F3D3388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0B16-29E4-4B39-855C-A9BA32EAA58D}" type="datetime1">
              <a:rPr lang="en-US" smtClean="0"/>
              <a:t>4/13/2026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7707AB-175E-BBDA-9689-49ACE128F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Cheyne - GEn-RP seminar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DEB6F-6C01-4892-76DB-6E3E331A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59AC5-0422-41BF-B9B7-478B2C881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609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4BE2D-FFFE-0CED-CA1E-A0661AE87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7F9AA5-8C40-0309-E2FF-05F5AF46A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B13C-B7C1-4BDC-A9F7-B9654EB8DE61}" type="datetime1">
              <a:rPr lang="en-US" smtClean="0"/>
              <a:t>4/13/2026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AC5268-3F79-2ED0-06FC-90B355A06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Cheyne - GEn-RP seminar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31BFC-6A82-3930-0A63-B5C8A28FA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59AC5-0422-41BF-B9B7-478B2C881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98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51" y="-2"/>
            <a:ext cx="9285436" cy="71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A5548-05F0-429B-84A5-3344F5C7E98F}" type="datetime1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</a:t>
            </a:r>
            <a:r>
              <a:rPr lang="en-US" err="1"/>
              <a:t>GEn</a:t>
            </a:r>
            <a:r>
              <a:rPr lang="en-US"/>
              <a:t>-RP</a:t>
            </a:r>
          </a:p>
        </p:txBody>
      </p:sp>
    </p:spTree>
    <p:extLst>
      <p:ext uri="{BB962C8B-B14F-4D97-AF65-F5344CB8AC3E}">
        <p14:creationId xmlns:p14="http://schemas.microsoft.com/office/powerpoint/2010/main" val="3167587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CACF6-4B42-1C37-A1CC-6BFDC355C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799DF-5AB8-4D20-A7C7-E717E95C3EE3}" type="datetime1">
              <a:rPr lang="en-US" smtClean="0"/>
              <a:t>4/13/2026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EA5E58-8E4F-F60D-7B13-8B3BB7B5A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Cheyne - GEn-RP seminar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31D69-9D67-0E3A-0A89-341E4D2D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59AC5-0422-41BF-B9B7-478B2C881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937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E545-9CC4-4EFC-2FD0-8BC6A5DBE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C1574-14C8-285B-128A-F4B574F5E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DE3C9-0094-1EA4-C3D0-BD5F91D68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8DB00-7994-2D06-9A60-95769D037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B8F-D799-4923-B030-9E52E7A21AEF}" type="datetime1">
              <a:rPr lang="en-US" smtClean="0"/>
              <a:t>4/13/2026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957D7-901D-8723-7C40-02F3CA7F0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Cheyne - GEn-RP seminar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E3CFD-9303-AF11-1E57-243AC6EB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59AC5-0422-41BF-B9B7-478B2C881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331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4490E-CA58-725F-61A4-DB138E950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DA6FAA-9BC9-289B-57AD-DF7270F16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1F8D35-D912-4936-202B-C370AF16E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B8098-67A8-B9A4-3AAC-DD51433D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9CE35-0106-4976-9745-F37E51E90585}" type="datetime1">
              <a:rPr lang="en-US" smtClean="0"/>
              <a:t>4/13/2026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CD745-C34D-FEC3-B5B2-BB79F97C0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Cheyne - GEn-RP seminar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CD61F-1390-E424-E180-D97DA4A56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59AC5-0422-41BF-B9B7-478B2C881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372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04318-BD57-C0F5-D584-52738E49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C7BE1-BE80-E158-92C0-3FCC85270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3D1A3-C952-0E75-C301-AD4BB79CF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5C81-E9C7-448F-98D3-E9E3000F42E2}" type="datetime1">
              <a:rPr lang="en-US" smtClean="0"/>
              <a:t>4/13/2026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AFAB3-5829-77F8-F292-1EE3D996D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Cheyne - GEn-RP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37FA1-1F5C-5D4A-D894-472177B6B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59AC5-0422-41BF-B9B7-478B2C881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946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0BCF09-BCEC-0E4A-F586-531F2E2C0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8EC855-5FFC-C3BE-49A7-F6BB56F33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36096-C902-D6E7-5EDD-A4C355EC2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6EF3E-42B7-4297-9843-A1706CA5B201}" type="datetime1">
              <a:rPr lang="en-US" smtClean="0"/>
              <a:t>4/13/2026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3DF78-6022-2749-B3E7-582BF1D7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Cheyne - GEn-RP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BD31A-620B-50BE-0894-F464CC3F0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59AC5-0422-41BF-B9B7-478B2C881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560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ngled aerial view of colourful tulip fields"/>
          <p:cNvSpPr>
            <a:spLocks noGrp="1"/>
          </p:cNvSpPr>
          <p:nvPr>
            <p:ph type="pic" idx="21"/>
          </p:nvPr>
        </p:nvSpPr>
        <p:spPr>
          <a:xfrm>
            <a:off x="4628309" y="631825"/>
            <a:ext cx="8395898" cy="559435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12F7B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" name="01"/>
          <p:cNvSpPr txBox="1">
            <a:spLocks noGrp="1"/>
          </p:cNvSpPr>
          <p:nvPr>
            <p:ph type="sldNum" sz="quarter" idx="2"/>
          </p:nvPr>
        </p:nvSpPr>
        <p:spPr>
          <a:xfrm>
            <a:off x="11404600" y="6542617"/>
            <a:ext cx="184252" cy="187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160591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883918"/>
            <a:ext cx="8273140" cy="3705547"/>
          </a:xfrm>
        </p:spPr>
        <p:txBody>
          <a:bodyPr anchor="t">
            <a:normAutofit/>
          </a:bodyPr>
          <a:lstStyle>
            <a:lvl1pPr>
              <a:defRPr sz="405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1" y="4589465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0357E-925F-42A3-BE29-965057980A03}" type="datetime1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</a:t>
            </a:r>
            <a:r>
              <a:rPr lang="en-US" err="1"/>
              <a:t>GEn</a:t>
            </a:r>
            <a:r>
              <a:rPr lang="en-US"/>
              <a:t>-RP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7813" y="6453004"/>
            <a:ext cx="613557" cy="365125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07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022" y="988557"/>
            <a:ext cx="5181600" cy="50500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3380" y="988557"/>
            <a:ext cx="5181600" cy="50500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1261E-DC70-49FF-8B32-79EC2CD16D84}" type="datetime1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</a:t>
            </a:r>
            <a:r>
              <a:rPr lang="en-US" err="1"/>
              <a:t>GEn</a:t>
            </a:r>
            <a:r>
              <a:rPr lang="en-US"/>
              <a:t>-RP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78EC81-09E7-4E1A-C5BC-2400D6B72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51" y="-2"/>
            <a:ext cx="9285436" cy="71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029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66" y="0"/>
            <a:ext cx="10745788" cy="7060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02071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500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1721876"/>
            <a:ext cx="5157787" cy="4310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02071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500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21876"/>
            <a:ext cx="5183189" cy="4310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143D0-78C4-400A-AD63-1A63CF485B8E}" type="datetime1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</a:t>
            </a:r>
            <a:r>
              <a:rPr lang="en-US" err="1"/>
              <a:t>GEn</a:t>
            </a:r>
            <a:r>
              <a:rPr lang="en-US"/>
              <a:t>-RP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7813" y="6453004"/>
            <a:ext cx="613557" cy="365125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98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8C55-1009-4852-94A2-50F71187E293}" type="datetime1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7813" y="6453004"/>
            <a:ext cx="613557" cy="365125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41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70DCF-13FE-497D-9A5F-6DEC794DFFE6}" type="datetime1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7813" y="6453004"/>
            <a:ext cx="613557" cy="365125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9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872836"/>
            <a:ext cx="6279741" cy="516718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872836"/>
            <a:ext cx="3595635" cy="5167181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E42CC-6A45-42AC-BCE9-D0C93EA48779}" type="datetime1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7813" y="6453004"/>
            <a:ext cx="613557" cy="365125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3CF1A5D-3A23-D305-055A-51BA75344705}"/>
              </a:ext>
            </a:extLst>
          </p:cNvPr>
          <p:cNvSpPr txBox="1">
            <a:spLocks/>
          </p:cNvSpPr>
          <p:nvPr userDrawn="1"/>
        </p:nvSpPr>
        <p:spPr>
          <a:xfrm>
            <a:off x="72320" y="0"/>
            <a:ext cx="9718881" cy="7125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D9D9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486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21" y="920337"/>
            <a:ext cx="6483687" cy="529266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920338"/>
            <a:ext cx="3585587" cy="5340438"/>
          </a:xfrm>
        </p:spPr>
        <p:txBody>
          <a:bodyPr anchor="b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B181D-39E8-45A3-B7C6-E1E979695FC9}" type="datetime1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7813" y="6453004"/>
            <a:ext cx="613557" cy="365125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450BA3C-26D7-3A2C-5C17-C9607B59E368}"/>
              </a:ext>
            </a:extLst>
          </p:cNvPr>
          <p:cNvSpPr txBox="1">
            <a:spLocks/>
          </p:cNvSpPr>
          <p:nvPr userDrawn="1"/>
        </p:nvSpPr>
        <p:spPr>
          <a:xfrm>
            <a:off x="72320" y="0"/>
            <a:ext cx="9718881" cy="7125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D9D9D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242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mailto:a.cheyne.1@research.gla.ac.uk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1FA877-6931-CF7C-1164-605B6F63310A}"/>
              </a:ext>
            </a:extLst>
          </p:cNvPr>
          <p:cNvSpPr/>
          <p:nvPr userDrawn="1"/>
        </p:nvSpPr>
        <p:spPr>
          <a:xfrm>
            <a:off x="0" y="0"/>
            <a:ext cx="12192000" cy="712519"/>
          </a:xfrm>
          <a:prstGeom prst="rect">
            <a:avLst/>
          </a:prstGeom>
          <a:solidFill>
            <a:srgbClr val="002F6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0" y="0"/>
            <a:ext cx="9718881" cy="7125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790" y="1150397"/>
            <a:ext cx="10906419" cy="4864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4"/>
            <a:ext cx="3494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F9A3832-B5C9-4887-AAEA-0C8294436016}" type="datetime1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36734" y="6422349"/>
            <a:ext cx="3212806" cy="39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Andrew Cheyne - </a:t>
            </a:r>
            <a:r>
              <a:rPr lang="en-US" err="1"/>
              <a:t>GEn</a:t>
            </a:r>
            <a:r>
              <a:rPr lang="en-US"/>
              <a:t>-RP</a:t>
            </a:r>
          </a:p>
        </p:txBody>
      </p:sp>
      <p:pic>
        <p:nvPicPr>
          <p:cNvPr id="16" name="Picture 15" descr="White text on a black background&#10;&#10;AI-generated content may be incorrect.">
            <a:extLst>
              <a:ext uri="{FF2B5EF4-FFF2-40B4-BE49-F238E27FC236}">
                <a16:creationId xmlns:a16="http://schemas.microsoft.com/office/drawing/2014/main" id="{57B51447-6A8D-DD35-0AA2-C93EDDB9F9F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462" y="-117947"/>
            <a:ext cx="2139538" cy="960823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A1AC3A7-1BBA-74A9-9BD7-B4AF135B8FC2}"/>
              </a:ext>
            </a:extLst>
          </p:cNvPr>
          <p:cNvSpPr txBox="1">
            <a:spLocks/>
          </p:cNvSpPr>
          <p:nvPr userDrawn="1"/>
        </p:nvSpPr>
        <p:spPr>
          <a:xfrm>
            <a:off x="11628120" y="6422349"/>
            <a:ext cx="426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E2A5D9-2D54-46CC-BD5D-E65CAFF28805}" type="slidenum">
              <a:rPr lang="en-GB" sz="1200" smtClean="0"/>
              <a:pPr algn="r"/>
              <a:t>‹#›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26597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812" r:id="rId1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rgbClr val="D9D9D9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1B44644-2520-2D2D-5671-F092C7402CFB}"/>
              </a:ext>
            </a:extLst>
          </p:cNvPr>
          <p:cNvSpPr txBox="1">
            <a:spLocks/>
          </p:cNvSpPr>
          <p:nvPr userDrawn="1"/>
        </p:nvSpPr>
        <p:spPr>
          <a:xfrm>
            <a:off x="642010" y="4047880"/>
            <a:ext cx="7588155" cy="7503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err="1">
                <a:solidFill>
                  <a:schemeClr val="bg1">
                    <a:lumMod val="85000"/>
                  </a:schemeClr>
                </a:solidFill>
              </a:rPr>
              <a:t>GEn</a:t>
            </a:r>
            <a:r>
              <a:rPr lang="en-GB">
                <a:solidFill>
                  <a:schemeClr val="bg1">
                    <a:lumMod val="85000"/>
                  </a:schemeClr>
                </a:solidFill>
              </a:rPr>
              <a:t>-RP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0085EFF-EA8C-D316-A2DE-847319878B45}"/>
              </a:ext>
            </a:extLst>
          </p:cNvPr>
          <p:cNvSpPr txBox="1">
            <a:spLocks/>
          </p:cNvSpPr>
          <p:nvPr userDrawn="1"/>
        </p:nvSpPr>
        <p:spPr>
          <a:xfrm>
            <a:off x="682674" y="4863724"/>
            <a:ext cx="7588155" cy="1414091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>
                <a:solidFill>
                  <a:schemeClr val="bg1">
                    <a:lumMod val="85000"/>
                  </a:schemeClr>
                </a:solidFill>
              </a:rPr>
              <a:t>Glasgow NP Seminar</a:t>
            </a:r>
          </a:p>
          <a:p>
            <a:pPr marL="0" indent="0">
              <a:buNone/>
            </a:pPr>
            <a:endParaRPr lang="en-GB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lang="en-GB">
                <a:solidFill>
                  <a:schemeClr val="bg1">
                    <a:lumMod val="85000"/>
                  </a:schemeClr>
                </a:solidFill>
              </a:rPr>
              <a:t>Andrew Cheyne</a:t>
            </a:r>
          </a:p>
          <a:p>
            <a:pPr marL="0" indent="0">
              <a:buNone/>
            </a:pPr>
            <a:r>
              <a:rPr lang="en-GB">
                <a:solidFill>
                  <a:srgbClr val="149AD8"/>
                </a:solidFill>
              </a:rPr>
              <a:t>(</a:t>
            </a:r>
            <a:r>
              <a:rPr lang="en-GB">
                <a:solidFill>
                  <a:srgbClr val="149AD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a.cheyne.1@research.gla.ac.uk</a:t>
            </a:r>
            <a:r>
              <a:rPr lang="en-GB">
                <a:solidFill>
                  <a:srgbClr val="149AD8"/>
                </a:solidFill>
              </a:rPr>
              <a:t>)</a:t>
            </a:r>
          </a:p>
          <a:p>
            <a:pPr marL="0" indent="0">
              <a:buNone/>
            </a:pPr>
            <a:r>
              <a:rPr lang="en-GB">
                <a:solidFill>
                  <a:schemeClr val="bg1">
                    <a:lumMod val="85000"/>
                  </a:schemeClr>
                </a:solidFill>
              </a:rPr>
              <a:t>20</a:t>
            </a:r>
            <a:r>
              <a:rPr lang="en-GB" baseline="30000">
                <a:solidFill>
                  <a:schemeClr val="bg1">
                    <a:lumMod val="85000"/>
                  </a:schemeClr>
                </a:solidFill>
              </a:rPr>
              <a:t>th</a:t>
            </a:r>
            <a:r>
              <a:rPr lang="en-GB">
                <a:solidFill>
                  <a:schemeClr val="bg1">
                    <a:lumMod val="85000"/>
                  </a:schemeClr>
                </a:solidFill>
              </a:rPr>
              <a:t> February 2025</a:t>
            </a:r>
          </a:p>
        </p:txBody>
      </p:sp>
      <p:pic>
        <p:nvPicPr>
          <p:cNvPr id="9" name="Picture 8" descr="A blue and white logo&#10;&#10;AI-generated content may be incorrect.">
            <a:extLst>
              <a:ext uri="{FF2B5EF4-FFF2-40B4-BE49-F238E27FC236}">
                <a16:creationId xmlns:a16="http://schemas.microsoft.com/office/drawing/2014/main" id="{7C540D66-C284-9E31-D213-8E669CFE58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195" y="510639"/>
            <a:ext cx="2554661" cy="114724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F660E9-1EB7-5A0F-9D73-AB45462166F0}"/>
              </a:ext>
            </a:extLst>
          </p:cNvPr>
          <p:cNvCxnSpPr>
            <a:cxnSpLocks/>
          </p:cNvCxnSpPr>
          <p:nvPr userDrawn="1"/>
        </p:nvCxnSpPr>
        <p:spPr>
          <a:xfrm>
            <a:off x="765362" y="4732801"/>
            <a:ext cx="10753703" cy="0"/>
          </a:xfrm>
          <a:prstGeom prst="line">
            <a:avLst/>
          </a:prstGeom>
          <a:ln w="28575" cap="rnd" cmpd="sng">
            <a:solidFill>
              <a:srgbClr val="D9D9D9"/>
            </a:solidFill>
            <a:round/>
          </a:ln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42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B200DF-8C77-0027-C36C-D5106656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14725-766C-46DA-4873-12BB6078D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FC3FE-2AAB-C9E1-9149-B0E5893749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84E223-928A-4997-8767-3F2A5155232B}" type="datetime1">
              <a:rPr lang="en-US" smtClean="0"/>
              <a:t>4/13/2026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3BE1B-69C6-83B4-22A0-1E561D9B1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Andrew Cheyne - GEn-RP seminar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1B1E5-4C8F-000D-B101-1C45D688F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959AC5-0422-41BF-B9B7-478B2C8813D5}" type="slidenum">
              <a:rPr lang="en-GB" smtClean="0"/>
              <a:pPr/>
              <a:t>‹#›</a:t>
            </a:fld>
            <a:r>
              <a:rPr lang="en-GB"/>
              <a:t> of </a:t>
            </a:r>
          </a:p>
        </p:txBody>
      </p:sp>
    </p:spTree>
    <p:extLst>
      <p:ext uri="{BB962C8B-B14F-4D97-AF65-F5344CB8AC3E}">
        <p14:creationId xmlns:p14="http://schemas.microsoft.com/office/powerpoint/2010/main" val="80227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3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microsoft.com/office/2018/10/relationships/comments" Target="../comments/modernComment_100_AB2FA5A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mailto:a.cheyne.1@research.gla.ac.uk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microsoft.com/office/2018/10/relationships/comments" Target="../comments/modernComment_15F_788A34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88_833D911F.xm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2_9A3E681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13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18/10/relationships/comments" Target="../comments/modernComment_1CD_F406EB56.xm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2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allaweb.jlab.org/experiment/SBS/GEn-RP/GEn-RP_Website.html#generic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github.com/agcheyne/helpDocs/blob/main/SBSangles.html" TargetMode="Externa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18/10/relationships/comments" Target="../comments/modernComment_181_0.xml"/><Relationship Id="rId7" Type="http://schemas.openxmlformats.org/officeDocument/2006/relationships/hyperlink" Target="https://hallaweb.jlab.org/wiki/images/1/1f/E12-17-004-proposal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gi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gi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gi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7BFACFD1-B332-C54C-4C40-D1E19AA6F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738" y="0"/>
            <a:ext cx="3595262" cy="161456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894E2F-9917-BBD5-AD41-AA2C343B552F}"/>
              </a:ext>
            </a:extLst>
          </p:cNvPr>
          <p:cNvCxnSpPr>
            <a:cxnSpLocks/>
          </p:cNvCxnSpPr>
          <p:nvPr/>
        </p:nvCxnSpPr>
        <p:spPr>
          <a:xfrm>
            <a:off x="765362" y="4732801"/>
            <a:ext cx="10683688" cy="0"/>
          </a:xfrm>
          <a:prstGeom prst="line">
            <a:avLst/>
          </a:prstGeom>
          <a:ln w="28575" cap="rnd" cmpd="sng">
            <a:solidFill>
              <a:srgbClr val="D9D9D9"/>
            </a:solidFill>
            <a:round/>
          </a:ln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DC390E8F-CAE3-C105-00CC-2798CF834EF1}"/>
              </a:ext>
            </a:extLst>
          </p:cNvPr>
          <p:cNvSpPr txBox="1">
            <a:spLocks/>
          </p:cNvSpPr>
          <p:nvPr/>
        </p:nvSpPr>
        <p:spPr>
          <a:xfrm>
            <a:off x="765362" y="2408275"/>
            <a:ext cx="10824979" cy="21740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>
                <a:solidFill>
                  <a:srgbClr val="D9D9D9"/>
                </a:solidFill>
              </a:rPr>
              <a:t>Probing neutron structure</a:t>
            </a:r>
          </a:p>
          <a:p>
            <a:pPr algn="l"/>
            <a:r>
              <a:rPr lang="en-GB" sz="3600" i="1" dirty="0">
                <a:solidFill>
                  <a:srgbClr val="D9D9D9"/>
                </a:solidFill>
              </a:rPr>
              <a:t>at Jefferson Lab</a:t>
            </a:r>
          </a:p>
        </p:txBody>
      </p:sp>
      <p:sp>
        <p:nvSpPr>
          <p:cNvPr id="21" name="Subtitle 11">
            <a:extLst>
              <a:ext uri="{FF2B5EF4-FFF2-40B4-BE49-F238E27FC236}">
                <a16:creationId xmlns:a16="http://schemas.microsoft.com/office/drawing/2014/main" id="{6C04A5BE-0BFA-454F-EE0A-D68CA095D9D6}"/>
              </a:ext>
            </a:extLst>
          </p:cNvPr>
          <p:cNvSpPr txBox="1">
            <a:spLocks/>
          </p:cNvSpPr>
          <p:nvPr/>
        </p:nvSpPr>
        <p:spPr>
          <a:xfrm>
            <a:off x="742950" y="481796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400" dirty="0" err="1">
                <a:solidFill>
                  <a:schemeClr val="bg1">
                    <a:lumMod val="85000"/>
                  </a:schemeClr>
                </a:solidFill>
              </a:rPr>
              <a:t>IoP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 Nuclear Conference 202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  <a:p>
            <a:pPr algn="l"/>
            <a:r>
              <a:rPr lang="en-GB" sz="1300" dirty="0">
                <a:solidFill>
                  <a:schemeClr val="bg1">
                    <a:lumMod val="85000"/>
                  </a:schemeClr>
                </a:solidFill>
              </a:rPr>
              <a:t>Andrew Cheyne</a:t>
            </a:r>
          </a:p>
          <a:p>
            <a:pPr algn="l"/>
            <a:r>
              <a:rPr lang="en-GB" sz="1300" dirty="0">
                <a:solidFill>
                  <a:srgbClr val="149AD8"/>
                </a:solidFill>
              </a:rPr>
              <a:t>(</a:t>
            </a:r>
            <a:r>
              <a:rPr lang="en-GB" sz="1300" dirty="0">
                <a:solidFill>
                  <a:srgbClr val="149AD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a.cheyne.1@research.gla.ac.uk</a:t>
            </a:r>
            <a:r>
              <a:rPr lang="en-GB" sz="1300" dirty="0">
                <a:solidFill>
                  <a:srgbClr val="149AD8"/>
                </a:solidFill>
              </a:rPr>
              <a:t>)</a:t>
            </a:r>
          </a:p>
          <a:p>
            <a:pPr algn="l"/>
            <a:r>
              <a:rPr lang="en-GB" sz="1300" dirty="0">
                <a:solidFill>
                  <a:schemeClr val="bg1">
                    <a:lumMod val="85000"/>
                  </a:schemeClr>
                </a:solidFill>
              </a:rPr>
              <a:t>10</a:t>
            </a:r>
            <a:r>
              <a:rPr lang="en-GB" sz="1300" baseline="30000" dirty="0">
                <a:solidFill>
                  <a:schemeClr val="bg1">
                    <a:lumMod val="85000"/>
                  </a:schemeClr>
                </a:solidFill>
              </a:rPr>
              <a:t>th</a:t>
            </a:r>
            <a:r>
              <a:rPr lang="en-GB" sz="1300" dirty="0">
                <a:solidFill>
                  <a:schemeClr val="bg1">
                    <a:lumMod val="85000"/>
                  </a:schemeClr>
                </a:solidFill>
              </a:rPr>
              <a:t> April 2026</a:t>
            </a:r>
          </a:p>
          <a:p>
            <a:pPr algn="l"/>
            <a:endParaRPr lang="en-GB" dirty="0">
              <a:solidFill>
                <a:srgbClr val="D9D9D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1E5FC7-E90D-9EE9-E591-54ACFA23826E}"/>
              </a:ext>
            </a:extLst>
          </p:cNvPr>
          <p:cNvSpPr txBox="1"/>
          <p:nvPr/>
        </p:nvSpPr>
        <p:spPr>
          <a:xfrm>
            <a:off x="5832727" y="7207833"/>
            <a:ext cx="61923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rgbClr val="D9D9D9"/>
                </a:solidFill>
              </a:rPr>
              <a:t>Co-spokespersons: </a:t>
            </a:r>
          </a:p>
          <a:p>
            <a:pPr algn="r"/>
            <a:r>
              <a:rPr lang="en-GB" sz="1200" dirty="0">
                <a:solidFill>
                  <a:srgbClr val="D9D9D9"/>
                </a:solidFill>
              </a:rPr>
              <a:t>Bogdan </a:t>
            </a:r>
            <a:r>
              <a:rPr lang="en-GB" sz="1200" dirty="0" err="1">
                <a:solidFill>
                  <a:srgbClr val="D9D9D9"/>
                </a:solidFill>
              </a:rPr>
              <a:t>Wojtsekhowski</a:t>
            </a:r>
            <a:r>
              <a:rPr lang="en-GB" sz="1200" dirty="0">
                <a:solidFill>
                  <a:srgbClr val="D9D9D9"/>
                </a:solidFill>
              </a:rPr>
              <a:t>, Michael Kohl, David Hamilton, Andrew Puckett, William </a:t>
            </a:r>
            <a:r>
              <a:rPr lang="en-GB" sz="1200" dirty="0" err="1">
                <a:solidFill>
                  <a:srgbClr val="D9D9D9"/>
                </a:solidFill>
              </a:rPr>
              <a:t>Tireman</a:t>
            </a:r>
            <a:r>
              <a:rPr lang="en-GB" sz="1200" dirty="0">
                <a:solidFill>
                  <a:srgbClr val="D9D9D9"/>
                </a:solidFill>
              </a:rPr>
              <a:t> </a:t>
            </a:r>
          </a:p>
          <a:p>
            <a:pPr algn="r"/>
            <a:endParaRPr lang="en-GB" sz="1200" dirty="0">
              <a:solidFill>
                <a:srgbClr val="D9D9D9"/>
              </a:solidFill>
            </a:endParaRPr>
          </a:p>
          <a:p>
            <a:pPr algn="r"/>
            <a:r>
              <a:rPr lang="en-GB" sz="1200" dirty="0">
                <a:solidFill>
                  <a:srgbClr val="D9D9D9"/>
                </a:solidFill>
              </a:rPr>
              <a:t>Students: </a:t>
            </a:r>
          </a:p>
          <a:p>
            <a:pPr algn="r"/>
            <a:r>
              <a:rPr lang="en-GB" sz="1200" dirty="0">
                <a:solidFill>
                  <a:srgbClr val="D9D9D9"/>
                </a:solidFill>
              </a:rPr>
              <a:t>Andrew Cheyne, Saru Dhital, </a:t>
            </a:r>
            <a:r>
              <a:rPr lang="en-GB" sz="1200" dirty="0" err="1">
                <a:solidFill>
                  <a:srgbClr val="D9D9D9"/>
                </a:solidFill>
              </a:rPr>
              <a:t>Bhasitha</a:t>
            </a:r>
            <a:r>
              <a:rPr lang="en-GB" sz="1200" dirty="0">
                <a:solidFill>
                  <a:srgbClr val="D9D9D9"/>
                </a:solidFill>
              </a:rPr>
              <a:t> Dharmasena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B7067E-D337-7068-4A60-7760CF9A483C}"/>
              </a:ext>
            </a:extLst>
          </p:cNvPr>
          <p:cNvGrpSpPr/>
          <p:nvPr/>
        </p:nvGrpSpPr>
        <p:grpSpPr>
          <a:xfrm>
            <a:off x="10195565" y="5570283"/>
            <a:ext cx="1253485" cy="679020"/>
            <a:chOff x="8002920" y="5471056"/>
            <a:chExt cx="1253485" cy="679020"/>
          </a:xfrm>
        </p:grpSpPr>
        <p:pic>
          <p:nvPicPr>
            <p:cNvPr id="11267" name="Picture 3" descr="A three spheres with a spring&#10;&#10;Description automatically generated">
              <a:extLst>
                <a:ext uri="{FF2B5EF4-FFF2-40B4-BE49-F238E27FC236}">
                  <a16:creationId xmlns:a16="http://schemas.microsoft.com/office/drawing/2014/main" id="{83022398-64D4-3B8D-9E9A-B8212F18E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4586">
              <a:off x="8684154" y="5471056"/>
              <a:ext cx="572251" cy="614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19A7BF22-F5C7-9C7A-BF96-E53EB9A9DA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2920" y="5674736"/>
              <a:ext cx="967359" cy="47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69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DFAE7004-87F6-92C9-7B4A-672B3F83B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911" y="1625652"/>
            <a:ext cx="2345055" cy="41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02652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1CC6A-CE2A-E722-94C1-C652E8F01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7684EA7-B856-44EC-1D92-438E4E1DCFD4}"/>
              </a:ext>
            </a:extLst>
          </p:cNvPr>
          <p:cNvSpPr txBox="1">
            <a:spLocks/>
          </p:cNvSpPr>
          <p:nvPr/>
        </p:nvSpPr>
        <p:spPr>
          <a:xfrm>
            <a:off x="6213152" y="1814117"/>
            <a:ext cx="5209228" cy="4901357"/>
          </a:xfrm>
          <a:prstGeom prst="rect">
            <a:avLst/>
          </a:prstGeom>
        </p:spPr>
        <p:txBody>
          <a:bodyPr vert="horz" lIns="91440" tIns="45720" rIns="91440" bIns="45720" numCol="1" spcCol="38100" rtlCol="0"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11D57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11D57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11D57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011D57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rgbClr val="011D57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Asymmetry</a:t>
            </a:r>
            <a:r>
              <a:rPr lang="en-GB"/>
              <a:t> measurement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pPr marL="0" indent="0">
              <a:buNone/>
            </a:pPr>
            <a:endParaRPr lang="en-GB"/>
          </a:p>
          <a:p>
            <a:r>
              <a:rPr lang="en-GB"/>
              <a:t>number of events needed: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639907-B3CB-6669-931A-FC63BFE26E7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For a 1% measurement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25AFA7B-8C54-F73E-C9D5-93471E50E8C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33816" y="1565776"/>
            <a:ext cx="4390584" cy="4901357"/>
          </a:xfrm>
        </p:spPr>
        <p:txBody>
          <a:bodyPr/>
          <a:lstStyle/>
          <a:p>
            <a:r>
              <a:rPr lang="en-GB" dirty="0"/>
              <a:t>To obtain a 1% systematic uncertainty doing a </a:t>
            </a:r>
            <a:r>
              <a:rPr lang="en-GB" b="1" dirty="0"/>
              <a:t>Cross-section</a:t>
            </a:r>
            <a:r>
              <a:rPr lang="en-GB" dirty="0"/>
              <a:t> measurement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number of events needed: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9EA17E-3E4C-4BDF-6C1D-8A737CB67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Asymmetry measurement statistics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1E4E33-4499-2D2E-0976-B4C696F13827}"/>
                  </a:ext>
                </a:extLst>
              </p:cNvPr>
              <p:cNvSpPr txBox="1"/>
              <p:nvPr/>
            </p:nvSpPr>
            <p:spPr>
              <a:xfrm>
                <a:off x="1387807" y="2361093"/>
                <a:ext cx="1033463" cy="11262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GB" b="0"/>
              </a:p>
              <a:p>
                <a:endParaRPr lang="en-GB" b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b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1E4E33-4499-2D2E-0976-B4C696F13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807" y="2361093"/>
                <a:ext cx="1033463" cy="11262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7D8A838-4848-7FD2-5AB0-358670B1722A}"/>
                  </a:ext>
                </a:extLst>
              </p:cNvPr>
              <p:cNvSpPr txBox="1"/>
              <p:nvPr/>
            </p:nvSpPr>
            <p:spPr>
              <a:xfrm>
                <a:off x="1031296" y="4507947"/>
                <a:ext cx="23883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=10,000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𝑒𝑣𝑒𝑛𝑡𝑠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7D8A838-4848-7FD2-5AB0-358670B17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96" y="4507947"/>
                <a:ext cx="238839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057F342-E275-05C5-2068-9C4B284076B7}"/>
                  </a:ext>
                </a:extLst>
              </p:cNvPr>
              <p:cNvSpPr txBox="1"/>
              <p:nvPr/>
            </p:nvSpPr>
            <p:spPr>
              <a:xfrm>
                <a:off x="6433851" y="4507947"/>
                <a:ext cx="4272839" cy="524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=10,000⋅</m:t>
                    </m:r>
                  </m:oMath>
                </a14:m>
                <a:r>
                  <a:rPr lang="en-GB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0.5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0.5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=30,000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𝑒𝑣𝑒𝑛𝑡𝑠</m:t>
                    </m:r>
                  </m:oMath>
                </a14:m>
                <a:endParaRPr lang="en-GB" b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057F342-E275-05C5-2068-9C4B28407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851" y="4507947"/>
                <a:ext cx="4272839" cy="5244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9EEFC9-B105-C096-DBB9-1E477CAF42D6}"/>
                  </a:ext>
                </a:extLst>
              </p:cNvPr>
              <p:cNvSpPr txBox="1"/>
              <p:nvPr/>
            </p:nvSpPr>
            <p:spPr>
              <a:xfrm>
                <a:off x="6433851" y="5167678"/>
                <a:ext cx="4192636" cy="801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=10,000⋅</m:t>
                    </m:r>
                  </m:oMath>
                </a14:m>
                <a:r>
                  <a:rPr lang="en-GB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0.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0.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/>
                  <a:t> 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=990,000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𝑒𝑣𝑒𝑛𝑡𝑠</m:t>
                    </m:r>
                  </m:oMath>
                </a14:m>
                <a:endParaRPr lang="en-GB" b="0"/>
              </a:p>
              <a:p>
                <a:endParaRPr lang="en-GB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9EEFC9-B105-C096-DBB9-1E477CAF4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851" y="5167678"/>
                <a:ext cx="4192636" cy="8014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B45A35D-C975-C0FF-CBFD-4A20613CB622}"/>
                  </a:ext>
                </a:extLst>
              </p:cNvPr>
              <p:cNvSpPr txBox="1"/>
              <p:nvPr/>
            </p:nvSpPr>
            <p:spPr>
              <a:xfrm>
                <a:off x="6483785" y="5894608"/>
                <a:ext cx="4676919" cy="801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=10,000⋅</m:t>
                    </m:r>
                  </m:oMath>
                </a14:m>
                <a:r>
                  <a:rPr lang="en-GB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1−0.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0.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/>
                  <a:t> 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=3,990,000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𝑒𝑣𝑒𝑛𝑡𝑠</m:t>
                    </m:r>
                  </m:oMath>
                </a14:m>
                <a:endParaRPr lang="en-GB" b="0"/>
              </a:p>
              <a:p>
                <a:endParaRPr lang="en-GB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B45A35D-C975-C0FF-CBFD-4A20613CB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785" y="5894608"/>
                <a:ext cx="4676919" cy="801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2C809C6-8E1A-FEE3-4627-9679013F1EAE}"/>
                  </a:ext>
                </a:extLst>
              </p:cNvPr>
              <p:cNvSpPr txBox="1"/>
              <p:nvPr/>
            </p:nvSpPr>
            <p:spPr>
              <a:xfrm>
                <a:off x="5814060" y="2534481"/>
                <a:ext cx="3137142" cy="818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b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2C809C6-8E1A-FEE3-4627-9679013F1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060" y="2534481"/>
                <a:ext cx="3137142" cy="818366"/>
              </a:xfrm>
              <a:prstGeom prst="rect">
                <a:avLst/>
              </a:prstGeom>
              <a:blipFill>
                <a:blip r:embed="rId8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BB275F5-F4BA-C415-D475-D36127610D7C}"/>
                  </a:ext>
                </a:extLst>
              </p:cNvPr>
              <p:cNvSpPr txBox="1"/>
              <p:nvPr/>
            </p:nvSpPr>
            <p:spPr>
              <a:xfrm>
                <a:off x="8278771" y="2488314"/>
                <a:ext cx="1839290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⋅</m:t>
                      </m:r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BB275F5-F4BA-C415-D475-D36127610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771" y="2488314"/>
                <a:ext cx="1839290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685539CB-7151-0B14-BE6A-1265E6D3B5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2303115"/>
            <a:ext cx="5209228" cy="4133016"/>
          </a:xfrm>
          <a:prstGeom prst="rect">
            <a:avLst/>
          </a:prstGeom>
          <a:ln w="19050">
            <a:solidFill>
              <a:srgbClr val="00355F"/>
            </a:solidFill>
          </a:ln>
        </p:spPr>
      </p:pic>
    </p:spTree>
    <p:extLst>
      <p:ext uri="{BB962C8B-B14F-4D97-AF65-F5344CB8AC3E}">
        <p14:creationId xmlns:p14="http://schemas.microsoft.com/office/powerpoint/2010/main" val="20223234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8" grpId="0"/>
      <p:bldP spid="29" grpId="0"/>
      <p:bldP spid="31" grpId="0"/>
      <p:bldP spid="30" grpId="0"/>
      <p:bldP spid="32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8F4F4-0DFA-69CA-E046-E42AFEDF4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A6CF811-DAFC-F80B-14F5-0F802C37CE8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Unlocking higher energy measurements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47B99-528D-903C-9331-A911EC7E574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64980" y="1706424"/>
            <a:ext cx="3993493" cy="490135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Analysing power (A</a:t>
            </a:r>
            <a:r>
              <a:rPr lang="en-GB" baseline="-25000" dirty="0"/>
              <a:t>y</a:t>
            </a:r>
            <a:r>
              <a:rPr lang="en-GB" dirty="0"/>
              <a:t>) is a measure of how well your polarimeter separates spin states</a:t>
            </a:r>
          </a:p>
          <a:p>
            <a:r>
              <a:rPr lang="en-GB" dirty="0"/>
              <a:t>Traditional np-np scattering study at JINR showed worse A</a:t>
            </a:r>
            <a:r>
              <a:rPr lang="en-GB" baseline="-25000" dirty="0"/>
              <a:t>y</a:t>
            </a:r>
            <a:r>
              <a:rPr lang="en-GB" dirty="0"/>
              <a:t> at larger energies</a:t>
            </a:r>
          </a:p>
          <a:p>
            <a:r>
              <a:rPr lang="en-GB" dirty="0"/>
              <a:t>Does not appear to be the case for events that undergo </a:t>
            </a:r>
            <a:r>
              <a:rPr lang="en-GB" b="1" dirty="0"/>
              <a:t>charge-exchange</a:t>
            </a:r>
            <a:r>
              <a:rPr lang="en-GB" dirty="0"/>
              <a:t> in the analyser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Higher analysing power favours charge-exchange at higher energy, despite small efficiency</a:t>
            </a:r>
          </a:p>
        </p:txBody>
      </p:sp>
      <p:pic>
        <p:nvPicPr>
          <p:cNvPr id="6" name="Content Placeholder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892BAC9-9C38-0030-8831-893A178CA6A6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610" y="1960882"/>
            <a:ext cx="5472209" cy="3667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3FCCE5-A395-F730-F89E-32F59A71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Charge-Exchange Channel</a:t>
            </a:r>
          </a:p>
        </p:txBody>
      </p:sp>
      <p:pic>
        <p:nvPicPr>
          <p:cNvPr id="8" name="Picture 7" descr="A graph with a line and a line&#10;&#10;AI-generated content may be incorrect.">
            <a:extLst>
              <a:ext uri="{FF2B5EF4-FFF2-40B4-BE49-F238E27FC236}">
                <a16:creationId xmlns:a16="http://schemas.microsoft.com/office/drawing/2014/main" id="{EA56DFDA-0ECE-5FA6-4610-708B2D431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732223"/>
            <a:ext cx="5596273" cy="4021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C025C5A-8C6D-2585-2151-5CE328AD3DFC}"/>
                  </a:ext>
                </a:extLst>
              </p:cNvPr>
              <p:cNvSpPr txBox="1"/>
              <p:nvPr/>
            </p:nvSpPr>
            <p:spPr>
              <a:xfrm>
                <a:off x="587339" y="4519182"/>
                <a:ext cx="3948773" cy="3583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𝐹𝑜</m:t>
                      </m:r>
                      <m:sSubSup>
                        <m:sSub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𝑝𝑜𝑙</m:t>
                          </m:r>
                        </m:sub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sSubSup>
                        <m:sSub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bSup>
                        <m:sSub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C025C5A-8C6D-2585-2151-5CE328AD3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39" y="4519182"/>
                <a:ext cx="3948773" cy="358368"/>
              </a:xfrm>
              <a:prstGeom prst="rect">
                <a:avLst/>
              </a:prstGeom>
              <a:blipFill>
                <a:blip r:embed="rId6"/>
                <a:stretch>
                  <a:fillRect l="-772" t="-10169" b="-288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015E8C5-F25E-56D1-69F7-D4121B5DB20C}"/>
              </a:ext>
            </a:extLst>
          </p:cNvPr>
          <p:cNvSpPr txBox="1"/>
          <p:nvPr/>
        </p:nvSpPr>
        <p:spPr>
          <a:xfrm>
            <a:off x="8819815" y="776385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/>
              <a:t>S.N. </a:t>
            </a:r>
            <a:r>
              <a:rPr lang="en-GB" sz="1400" err="1"/>
              <a:t>Basillev</a:t>
            </a:r>
            <a:r>
              <a:rPr lang="en-GB" sz="1400"/>
              <a:t> et al. EPJ A 56, 26 (2020)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5D8F3C-7B0C-1F39-F2A2-86B985F9CDD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613"/>
          <a:stretch>
            <a:fillRect/>
          </a:stretch>
        </p:blipFill>
        <p:spPr>
          <a:xfrm>
            <a:off x="4818379" y="1960882"/>
            <a:ext cx="1233073" cy="29166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DAD72C-0E23-0773-EFA4-5419E3BA3C9B}"/>
              </a:ext>
            </a:extLst>
          </p:cNvPr>
          <p:cNvSpPr txBox="1"/>
          <p:nvPr/>
        </p:nvSpPr>
        <p:spPr>
          <a:xfrm>
            <a:off x="4688427" y="4813112"/>
            <a:ext cx="149297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np-&gt;</a:t>
            </a:r>
            <a:r>
              <a:rPr lang="en-GB" sz="1400" dirty="0" err="1"/>
              <a:t>pn</a:t>
            </a:r>
            <a:endParaRPr lang="en-GB" sz="1100" dirty="0"/>
          </a:p>
          <a:p>
            <a:pPr algn="ctr"/>
            <a:r>
              <a:rPr lang="en-GB" sz="1050" dirty="0"/>
              <a:t>“charge-exchange”</a:t>
            </a:r>
            <a:r>
              <a:rPr lang="en-GB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1850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95E2B-E38F-CD72-CD69-4F214666F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5E0221-3317-929C-0DA3-C348B7ED1B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What do we want to measure?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5F494-487E-86B6-AFC4-CC7769DF4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Experimental Challenges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72ABB-7679-17F9-A0C9-B4183666F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862" y="2957314"/>
            <a:ext cx="4524123" cy="3589452"/>
          </a:xfrm>
          <a:prstGeom prst="rect">
            <a:avLst/>
          </a:prstGeom>
          <a:ln w="19050">
            <a:solidFill>
              <a:srgbClr val="00355F"/>
            </a:solidFill>
          </a:ln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3912AD-8442-CB4E-6335-42260A39B6C5}"/>
              </a:ext>
            </a:extLst>
          </p:cNvPr>
          <p:cNvSpPr txBox="1">
            <a:spLocks/>
          </p:cNvSpPr>
          <p:nvPr/>
        </p:nvSpPr>
        <p:spPr>
          <a:xfrm>
            <a:off x="539612" y="1543151"/>
            <a:ext cx="3854427" cy="4901357"/>
          </a:xfrm>
          <a:prstGeom prst="rect">
            <a:avLst/>
          </a:prstGeom>
        </p:spPr>
        <p:txBody>
          <a:bodyPr vert="horz" lIns="91440" tIns="45720" rIns="91440" bIns="45720" numCol="1" spcCol="38100" rtlCol="0"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11D57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11D57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11D57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011D57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rgbClr val="011D57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Elastic scattering at large Q</a:t>
            </a:r>
            <a:r>
              <a:rPr lang="en-GB" sz="1600" baseline="30000" dirty="0"/>
              <a:t>2</a:t>
            </a:r>
            <a:r>
              <a:rPr lang="en-GB" sz="1600" dirty="0"/>
              <a:t> </a:t>
            </a:r>
          </a:p>
          <a:p>
            <a:pPr lvl="1"/>
            <a:r>
              <a:rPr lang="en-GB" sz="1450" dirty="0"/>
              <a:t>Small cross section</a:t>
            </a:r>
          </a:p>
          <a:p>
            <a:pPr lvl="1"/>
            <a:r>
              <a:rPr lang="en-GB" sz="1450" dirty="0"/>
              <a:t>Large backgrounds</a:t>
            </a:r>
          </a:p>
          <a:p>
            <a:r>
              <a:rPr lang="en-GB" sz="1600" dirty="0"/>
              <a:t>Asymmetry measurement</a:t>
            </a:r>
          </a:p>
          <a:p>
            <a:endParaRPr lang="en-GB" sz="1600" b="1" dirty="0"/>
          </a:p>
          <a:p>
            <a:pPr marL="0" indent="0">
              <a:buNone/>
            </a:pPr>
            <a:r>
              <a:rPr lang="en-GB" sz="1600" b="1" dirty="0"/>
              <a:t>Need an experimental setup that has:</a:t>
            </a:r>
          </a:p>
          <a:p>
            <a:r>
              <a:rPr lang="en-GB" dirty="0"/>
              <a:t>Highly polarised electron-beam</a:t>
            </a:r>
          </a:p>
          <a:p>
            <a:r>
              <a:rPr lang="en-GB" dirty="0"/>
              <a:t>Large statistics </a:t>
            </a:r>
          </a:p>
          <a:p>
            <a:pPr lvl="1"/>
            <a:r>
              <a:rPr lang="en-GB" dirty="0"/>
              <a:t>High luminosity</a:t>
            </a:r>
          </a:p>
          <a:p>
            <a:pPr lvl="1"/>
            <a:r>
              <a:rPr lang="en-GB" dirty="0"/>
              <a:t>Large solid angle</a:t>
            </a:r>
          </a:p>
          <a:p>
            <a:r>
              <a:rPr lang="en-GB" dirty="0"/>
              <a:t>Detectors and readout systems to handle extremely high rates</a:t>
            </a:r>
          </a:p>
          <a:p>
            <a:r>
              <a:rPr lang="en-GB" dirty="0"/>
              <a:t>Analyser with good figure of merit</a:t>
            </a:r>
          </a:p>
          <a:p>
            <a:pPr lvl="1"/>
            <a:r>
              <a:rPr lang="en-GB" dirty="0"/>
              <a:t>High analysing power channel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283429-FB23-9DD4-F589-C74AFAAFA9D3}"/>
              </a:ext>
            </a:extLst>
          </p:cNvPr>
          <p:cNvSpPr/>
          <p:nvPr/>
        </p:nvSpPr>
        <p:spPr>
          <a:xfrm>
            <a:off x="321010" y="3314717"/>
            <a:ext cx="4291630" cy="323204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graph of a function&#10;&#10;AI-generated content may be incorrect.">
            <a:extLst>
              <a:ext uri="{FF2B5EF4-FFF2-40B4-BE49-F238E27FC236}">
                <a16:creationId xmlns:a16="http://schemas.microsoft.com/office/drawing/2014/main" id="{5DD90547-6B72-EDC4-B5C0-57589CA6A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7816" y="1219922"/>
            <a:ext cx="3206470" cy="3250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8A51D-BD31-AFB6-F7E4-080431101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0780" y="1003266"/>
            <a:ext cx="4121137" cy="53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33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C8BCB91-0864-554F-8484-289E8D16685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5681" y="4212670"/>
            <a:ext cx="11500638" cy="436222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Hall 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3008AFD-9859-5512-70C6-89FA2598C75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33816" y="1565777"/>
            <a:ext cx="5708280" cy="2427104"/>
          </a:xfrm>
        </p:spPr>
        <p:txBody>
          <a:bodyPr vert="horz" lIns="91440" tIns="45720" rIns="91440" bIns="45720" numCol="1" spcCol="38100" rtlCol="0" anchor="t">
            <a:normAutofit/>
          </a:bodyPr>
          <a:lstStyle/>
          <a:p>
            <a:r>
              <a:rPr lang="en-GB" dirty="0"/>
              <a:t>Photocathode gun creates continuously injects bunches of electrons into the “racetrack” accelerator. </a:t>
            </a:r>
          </a:p>
          <a:p>
            <a:r>
              <a:rPr lang="en-GB" dirty="0"/>
              <a:t>Two Linear Accelerators (LINAC) utilise superconducting radio frequency (SRF) niobium cavities. </a:t>
            </a:r>
          </a:p>
          <a:p>
            <a:r>
              <a:rPr lang="en-GB" dirty="0"/>
              <a:t>Can achieve 11 GeV Beam Energy (12.5 GeV to Hall D). </a:t>
            </a:r>
          </a:p>
          <a:p>
            <a:r>
              <a:rPr lang="en-GB" dirty="0"/>
              <a:t>Highly linear polarised beam (80%+)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A1275-DE9F-D158-C690-05061F4E8DDF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GB" sz="1900"/>
              <a:t>Continuous Electron Beam Accelerator Facility (CEBAF) </a:t>
            </a:r>
          </a:p>
          <a:p>
            <a:r>
              <a:rPr lang="en-GB"/>
              <a:t>Injector: photocathode gun creates continuous waveform (CW) bunches of electrons that are injected into the “racetrack” accelerator. </a:t>
            </a:r>
          </a:p>
          <a:p>
            <a:r>
              <a:rPr lang="en-GB"/>
              <a:t>Two Linear Accelerators (LINAC) utilize superconducting radio frequency (SRF) niobium cavities. </a:t>
            </a:r>
          </a:p>
          <a:p>
            <a:r>
              <a:rPr lang="en-GB"/>
              <a:t>Arc magnets allow for beam recirculation.</a:t>
            </a:r>
          </a:p>
          <a:p>
            <a:r>
              <a:rPr lang="en-GB"/>
              <a:t> Up to 11 GeV Beam Energy (12.5 GeV to Hall D). </a:t>
            </a:r>
          </a:p>
          <a:p>
            <a:endParaRPr lang="en-GB"/>
          </a:p>
          <a:p>
            <a:pPr marL="0" indent="0">
              <a:buNone/>
            </a:pPr>
            <a:r>
              <a:rPr lang="en-GB" sz="1900"/>
              <a:t>Hall A </a:t>
            </a:r>
          </a:p>
          <a:p>
            <a:r>
              <a:rPr lang="en-GB"/>
              <a:t>High Current, High Luminosity (60 </a:t>
            </a:r>
            <a:r>
              <a:rPr lang="en-GB" err="1"/>
              <a:t>uA</a:t>
            </a:r>
            <a:r>
              <a:rPr lang="en-GB"/>
              <a:t>, L = 10</a:t>
            </a:r>
            <a:r>
              <a:rPr lang="en-GB" baseline="30000"/>
              <a:t>38</a:t>
            </a:r>
            <a:r>
              <a:rPr lang="en-GB"/>
              <a:t> e/cm</a:t>
            </a:r>
            <a:r>
              <a:rPr lang="en-GB" baseline="30000"/>
              <a:t>2</a:t>
            </a:r>
            <a:r>
              <a:rPr lang="en-GB"/>
              <a:t>/s</a:t>
            </a:r>
          </a:p>
          <a:p>
            <a:r>
              <a:rPr lang="en-GB"/>
              <a:t>User-Driven, Open-Floor experiments</a:t>
            </a:r>
          </a:p>
          <a:p>
            <a:r>
              <a:rPr lang="en-GB"/>
              <a:t>SBS program focuses on probing the nucleus by resolving </a:t>
            </a:r>
            <a:r>
              <a:rPr lang="en-GB" b="1"/>
              <a:t>the electromagnetic form factors </a:t>
            </a:r>
            <a:r>
              <a:rPr lang="en-GB"/>
              <a:t>of nucleons using the SBS spectrometer. </a:t>
            </a:r>
          </a:p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66961-6580-0BAA-45A2-3986E4456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Hall A @ Jefferson Lab</a:t>
            </a:r>
          </a:p>
        </p:txBody>
      </p:sp>
      <p:pic>
        <p:nvPicPr>
          <p:cNvPr id="5" name="Content Placeholder 7" descr="An aerial view of a forest&#10;&#10;AI-generated content may be incorrect.">
            <a:extLst>
              <a:ext uri="{FF2B5EF4-FFF2-40B4-BE49-F238E27FC236}">
                <a16:creationId xmlns:a16="http://schemas.microsoft.com/office/drawing/2014/main" id="{7DE545A0-241F-5860-F751-22C599880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388866" y="1560843"/>
            <a:ext cx="5453061" cy="4402422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CA051668-E1AB-313A-DF8C-42CF5D81464D}"/>
              </a:ext>
            </a:extLst>
          </p:cNvPr>
          <p:cNvSpPr/>
          <p:nvPr/>
        </p:nvSpPr>
        <p:spPr>
          <a:xfrm>
            <a:off x="8084820" y="4670988"/>
            <a:ext cx="144780" cy="18295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F3D00-9566-70D1-C011-B2DE28F44366}"/>
              </a:ext>
            </a:extLst>
          </p:cNvPr>
          <p:cNvSpPr txBox="1"/>
          <p:nvPr/>
        </p:nvSpPr>
        <p:spPr>
          <a:xfrm>
            <a:off x="7960649" y="4401609"/>
            <a:ext cx="604231" cy="2769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Hall A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2D744095-94F2-02A5-E6FD-577374335103}"/>
              </a:ext>
            </a:extLst>
          </p:cNvPr>
          <p:cNvSpPr txBox="1">
            <a:spLocks/>
          </p:cNvSpPr>
          <p:nvPr/>
        </p:nvSpPr>
        <p:spPr>
          <a:xfrm>
            <a:off x="333816" y="1004809"/>
            <a:ext cx="9882170" cy="385635"/>
          </a:xfrm>
          <a:prstGeom prst="rect">
            <a:avLst/>
          </a:prstGeom>
        </p:spPr>
        <p:txBody>
          <a:bodyPr vert="horz" lIns="45719" tIns="45719" rIns="45719" bIns="45719" numCol="1" spcCol="38100" rtlCol="0">
            <a:normAutofit fontScale="85000" lnSpcReduction="20000"/>
          </a:bodyPr>
          <a:lstStyle>
            <a:lvl1pPr marL="0" indent="0" algn="l" defTabSz="387985" rtl="0" eaLnBrk="1" latinLnBrk="0" hangingPunct="1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None/>
              <a:defRPr sz="2585" b="1" kern="1200">
                <a:solidFill>
                  <a:srgbClr val="011D57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/>
              <a:t>Continuous Electron Beam Accelerator Facility (CEBAF) </a:t>
            </a:r>
          </a:p>
          <a:p>
            <a:endParaRPr lang="en-GB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30D864F3-DB5D-27CC-352A-BF8A52BB7BFC}"/>
              </a:ext>
            </a:extLst>
          </p:cNvPr>
          <p:cNvSpPr txBox="1">
            <a:spLocks/>
          </p:cNvSpPr>
          <p:nvPr/>
        </p:nvSpPr>
        <p:spPr>
          <a:xfrm>
            <a:off x="321009" y="4670740"/>
            <a:ext cx="4713977" cy="1649439"/>
          </a:xfrm>
          <a:prstGeom prst="rect">
            <a:avLst/>
          </a:prstGeom>
        </p:spPr>
        <p:txBody>
          <a:bodyPr vert="horz" lIns="91440" tIns="45720" rIns="91440" bIns="45720" numCol="1" spcCol="3810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11D57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11D57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11D57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011D57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rgbClr val="011D57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Specialises in high current, high luminosity </a:t>
            </a:r>
          </a:p>
          <a:p>
            <a:pPr lvl="1"/>
            <a:r>
              <a:rPr lang="en-GB" dirty="0"/>
              <a:t>Current up to 60 </a:t>
            </a:r>
            <a:r>
              <a:rPr lang="en-GB" dirty="0" err="1"/>
              <a:t>uA</a:t>
            </a:r>
            <a:endParaRPr lang="en-GB" dirty="0"/>
          </a:p>
          <a:p>
            <a:pPr lvl="1"/>
            <a:r>
              <a:rPr lang="en-GB" dirty="0"/>
              <a:t>Luminosity  ~10</a:t>
            </a:r>
            <a:r>
              <a:rPr lang="en-GB" baseline="30000" dirty="0"/>
              <a:t>38</a:t>
            </a:r>
            <a:r>
              <a:rPr lang="en-GB" dirty="0"/>
              <a:t> e/cm</a:t>
            </a:r>
            <a:r>
              <a:rPr lang="en-GB" baseline="30000" dirty="0"/>
              <a:t>2</a:t>
            </a:r>
            <a:r>
              <a:rPr lang="en-GB" dirty="0"/>
              <a:t>/s</a:t>
            </a:r>
          </a:p>
          <a:p>
            <a:r>
              <a:rPr lang="en-GB" dirty="0"/>
              <a:t>User-Driven, Open-Floor experiments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E659C-4B9B-C987-74B9-CEDBFA804FA6}"/>
              </a:ext>
            </a:extLst>
          </p:cNvPr>
          <p:cNvSpPr txBox="1"/>
          <p:nvPr/>
        </p:nvSpPr>
        <p:spPr>
          <a:xfrm rot="20077525">
            <a:off x="4257836" y="3599231"/>
            <a:ext cx="2280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Only place we can do this</a:t>
            </a: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7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9562F-90AD-766B-9BC1-1E3FEFC13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D397A9-A197-6EAD-B99D-48D9D78E72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Experimental aim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D06378F-79F7-8CCC-EF59-C2113551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GEn</a:t>
            </a:r>
            <a:r>
              <a:rPr lang="en-GB"/>
              <a:t>-RP Experimental Setup</a:t>
            </a:r>
          </a:p>
        </p:txBody>
      </p:sp>
      <p:grpSp>
        <p:nvGrpSpPr>
          <p:cNvPr id="5" name="Image Gallery">
            <a:extLst>
              <a:ext uri="{FF2B5EF4-FFF2-40B4-BE49-F238E27FC236}">
                <a16:creationId xmlns:a16="http://schemas.microsoft.com/office/drawing/2014/main" id="{8BCE92EC-6E6C-7E1A-6366-C2D5C84C3EFA}"/>
              </a:ext>
            </a:extLst>
          </p:cNvPr>
          <p:cNvGrpSpPr/>
          <p:nvPr/>
        </p:nvGrpSpPr>
        <p:grpSpPr>
          <a:xfrm>
            <a:off x="3061712" y="1706424"/>
            <a:ext cx="6068576" cy="4490621"/>
            <a:chOff x="2438400" y="1638300"/>
            <a:chExt cx="10985500" cy="7367535"/>
          </a:xfrm>
        </p:grpSpPr>
        <p:pic>
          <p:nvPicPr>
            <p:cNvPr id="10" name="polarisation (1).png">
              <a:extLst>
                <a:ext uri="{FF2B5EF4-FFF2-40B4-BE49-F238E27FC236}">
                  <a16:creationId xmlns:a16="http://schemas.microsoft.com/office/drawing/2014/main" id="{19D62546-335D-BF8B-DC15-1ADBE61B7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812" r="895"/>
            <a:stretch>
              <a:fillRect/>
            </a:stretch>
          </p:blipFill>
          <p:spPr>
            <a:xfrm>
              <a:off x="2438400" y="1638300"/>
              <a:ext cx="10985500" cy="623043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Polarisation transfer from a polarised electron to an unpolarised nucleon. Recoiling nucleon then has polarisation components Pt and Pl.">
              <a:extLst>
                <a:ext uri="{FF2B5EF4-FFF2-40B4-BE49-F238E27FC236}">
                  <a16:creationId xmlns:a16="http://schemas.microsoft.com/office/drawing/2014/main" id="{67F76B9F-1F99-FFB8-1877-5BC914319EA5}"/>
                </a:ext>
              </a:extLst>
            </p:cNvPr>
            <p:cNvSpPr/>
            <p:nvPr/>
          </p:nvSpPr>
          <p:spPr>
            <a:xfrm>
              <a:off x="2438400" y="8125369"/>
              <a:ext cx="10985500" cy="8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xmlns="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2400">
                  <a:solidFill>
                    <a:srgbClr val="5E5E5E"/>
                  </a:solidFill>
                </a:defRPr>
              </a:pPr>
              <a:r>
                <a:rPr sz="1200" err="1"/>
                <a:t>Polarisation</a:t>
              </a:r>
              <a:r>
                <a:rPr sz="1200"/>
                <a:t> transfer from a </a:t>
              </a:r>
              <a:r>
                <a:rPr sz="1200" err="1"/>
                <a:t>polarised</a:t>
              </a:r>
              <a:r>
                <a:rPr sz="1200"/>
                <a:t> electron to an </a:t>
              </a:r>
              <a:r>
                <a:rPr sz="1200" err="1"/>
                <a:t>unpolarised</a:t>
              </a:r>
              <a:r>
                <a:rPr sz="1200"/>
                <a:t> nucleon. Recoiling nucleon then has </a:t>
              </a:r>
              <a:r>
                <a:rPr sz="1200" err="1"/>
                <a:t>polarisation</a:t>
              </a:r>
              <a:r>
                <a:rPr sz="1200"/>
                <a:t> components P</a:t>
              </a:r>
              <a:r>
                <a:rPr sz="1200" baseline="-5999"/>
                <a:t>t</a:t>
              </a:r>
              <a:r>
                <a:rPr sz="1200"/>
                <a:t> and P</a:t>
              </a:r>
              <a:r>
                <a:rPr sz="1200" baseline="-5999"/>
                <a:t>l</a:t>
              </a:r>
              <a:r>
                <a:rPr sz="1200"/>
                <a:t>.</a:t>
              </a:r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1B3B6F65-696F-881F-735F-BCCCC9E624F0}"/>
              </a:ext>
            </a:extLst>
          </p:cNvPr>
          <p:cNvSpPr/>
          <p:nvPr/>
        </p:nvSpPr>
        <p:spPr>
          <a:xfrm rot="19549628" flipV="1">
            <a:off x="3650577" y="3926718"/>
            <a:ext cx="1463175" cy="612481"/>
          </a:xfrm>
          <a:prstGeom prst="rightArrow">
            <a:avLst>
              <a:gd name="adj1" fmla="val 26333"/>
              <a:gd name="adj2" fmla="val 65759"/>
            </a:avLst>
          </a:prstGeom>
          <a:solidFill>
            <a:srgbClr val="B0E7E7">
              <a:alpha val="41000"/>
            </a:srgbClr>
          </a:solidFill>
          <a:ln w="28575" cap="flat">
            <a:solidFill>
              <a:srgbClr val="B0E7E7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25400" tIns="25400" rIns="25400" bIns="25400" numCol="1" spcCol="38100" rtlCol="0" anchor="ctr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661553C-C927-D8A1-9FA2-235F1075DD01}"/>
              </a:ext>
            </a:extLst>
          </p:cNvPr>
          <p:cNvSpPr/>
          <p:nvPr/>
        </p:nvSpPr>
        <p:spPr>
          <a:xfrm flipH="1">
            <a:off x="4382164" y="2010385"/>
            <a:ext cx="576538" cy="751831"/>
          </a:xfrm>
          <a:prstGeom prst="roundRect">
            <a:avLst/>
          </a:prstGeom>
          <a:solidFill>
            <a:srgbClr val="7030A0">
              <a:alpha val="25000"/>
            </a:srgbClr>
          </a:solidFill>
          <a:ln w="57150" cap="flat">
            <a:solidFill>
              <a:srgbClr val="7030A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25400" tIns="25400" rIns="25400" bIns="25400" numCol="1" spcCol="38100" rtlCol="0" anchor="ctr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N">
            <a:extLst>
              <a:ext uri="{FF2B5EF4-FFF2-40B4-BE49-F238E27FC236}">
                <a16:creationId xmlns:a16="http://schemas.microsoft.com/office/drawing/2014/main" id="{C2EEB533-52B5-E489-6A1F-EA578F1CEF9E}"/>
              </a:ext>
            </a:extLst>
          </p:cNvPr>
          <p:cNvSpPr txBox="1"/>
          <p:nvPr/>
        </p:nvSpPr>
        <p:spPr>
          <a:xfrm>
            <a:off x="6856925" y="4898944"/>
            <a:ext cx="237244" cy="3513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900">
                <a:solidFill>
                  <a:srgbClr val="FF2100"/>
                </a:solidFill>
              </a:defRPr>
            </a:lvl1pPr>
          </a:lstStyle>
          <a:p>
            <a:r>
              <a:rPr sz="1950" dirty="0"/>
              <a:t>N</a:t>
            </a:r>
          </a:p>
        </p:txBody>
      </p:sp>
      <p:sp>
        <p:nvSpPr>
          <p:cNvPr id="14" name="N'">
            <a:extLst>
              <a:ext uri="{FF2B5EF4-FFF2-40B4-BE49-F238E27FC236}">
                <a16:creationId xmlns:a16="http://schemas.microsoft.com/office/drawing/2014/main" id="{894FBECF-B710-AAE9-88C9-DE0878CF869B}"/>
              </a:ext>
            </a:extLst>
          </p:cNvPr>
          <p:cNvSpPr txBox="1"/>
          <p:nvPr/>
        </p:nvSpPr>
        <p:spPr>
          <a:xfrm>
            <a:off x="8862423" y="2210612"/>
            <a:ext cx="285335" cy="3513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900">
                <a:solidFill>
                  <a:srgbClr val="FF2100"/>
                </a:solidFill>
              </a:defRPr>
            </a:lvl1pPr>
          </a:lstStyle>
          <a:p>
            <a:r>
              <a:rPr sz="1950" dirty="0"/>
              <a:t>N'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BEADAFE-ACA9-3DCF-9A3D-83E307F709C0}"/>
              </a:ext>
            </a:extLst>
          </p:cNvPr>
          <p:cNvSpPr/>
          <p:nvPr/>
        </p:nvSpPr>
        <p:spPr>
          <a:xfrm flipH="1">
            <a:off x="8769992" y="2030060"/>
            <a:ext cx="470199" cy="621341"/>
          </a:xfrm>
          <a:prstGeom prst="roundRect">
            <a:avLst/>
          </a:prstGeom>
          <a:solidFill>
            <a:srgbClr val="C00000">
              <a:alpha val="32000"/>
            </a:srgbClr>
          </a:solidFill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25400" tIns="25400" rIns="25400" bIns="25400" numCol="1" spcCol="38100" rtlCol="0" anchor="ctr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7932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FE53E-6037-A5DE-47E7-FCD8C1041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5" descr="A high angle view of a factory&#10;&#10;AI-generated content may be incorrect.">
            <a:extLst>
              <a:ext uri="{FF2B5EF4-FFF2-40B4-BE49-F238E27FC236}">
                <a16:creationId xmlns:a16="http://schemas.microsoft.com/office/drawing/2014/main" id="{46A14F6E-704E-F126-A291-A20CEAF1C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929169"/>
            <a:ext cx="9201150" cy="592883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DD2019D-E068-78B2-D81C-C3524BCB8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Experimental Setup</a:t>
            </a:r>
          </a:p>
        </p:txBody>
      </p:sp>
      <p:grpSp>
        <p:nvGrpSpPr>
          <p:cNvPr id="10" name="Image Gallery">
            <a:extLst>
              <a:ext uri="{FF2B5EF4-FFF2-40B4-BE49-F238E27FC236}">
                <a16:creationId xmlns:a16="http://schemas.microsoft.com/office/drawing/2014/main" id="{32963FF6-D9EA-F73B-3CDC-E524EF6FCB2A}"/>
              </a:ext>
            </a:extLst>
          </p:cNvPr>
          <p:cNvGrpSpPr/>
          <p:nvPr/>
        </p:nvGrpSpPr>
        <p:grpSpPr>
          <a:xfrm>
            <a:off x="11742532" y="1333801"/>
            <a:ext cx="5492751" cy="5123607"/>
            <a:chOff x="0" y="0"/>
            <a:chExt cx="10985500" cy="10247212"/>
          </a:xfrm>
        </p:grpSpPr>
        <p:pic>
          <p:nvPicPr>
            <p:cNvPr id="11" name="Picture4.jpg" descr="Picture4.jpg">
              <a:extLst>
                <a:ext uri="{FF2B5EF4-FFF2-40B4-BE49-F238E27FC236}">
                  <a16:creationId xmlns:a16="http://schemas.microsoft.com/office/drawing/2014/main" id="{646BC75A-9B9E-4DFF-95FC-241B40A4B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005870" y="0"/>
              <a:ext cx="6973761" cy="9290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View inside the target chamber.…">
              <a:extLst>
                <a:ext uri="{FF2B5EF4-FFF2-40B4-BE49-F238E27FC236}">
                  <a16:creationId xmlns:a16="http://schemas.microsoft.com/office/drawing/2014/main" id="{B4506BA4-EA25-DBDD-FA44-C5BCD630E137}"/>
                </a:ext>
              </a:extLst>
            </p:cNvPr>
            <p:cNvSpPr/>
            <p:nvPr/>
          </p:nvSpPr>
          <p:spPr>
            <a:xfrm>
              <a:off x="0" y="9366746"/>
              <a:ext cx="10985500" cy="8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  <a:r>
                <a:rPr lang="en-GB" sz="1200"/>
                <a:t>View inside the target chamber. </a:t>
              </a:r>
            </a:p>
            <a:p>
              <a:pPr algn="ctr">
                <a:defRPr sz="2400">
                  <a:solidFill>
                    <a:srgbClr val="5E5E5E"/>
                  </a:solidFill>
                </a:defRPr>
              </a:pPr>
              <a:r>
                <a:rPr lang="en-GB" sz="1200"/>
                <a:t>Incoming beamline hole can be seen in the background. 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96D5C8-7644-D4ED-2C21-E434005AC14F}"/>
              </a:ext>
            </a:extLst>
          </p:cNvPr>
          <p:cNvSpPr/>
          <p:nvPr/>
        </p:nvSpPr>
        <p:spPr>
          <a:xfrm flipH="1">
            <a:off x="6202680" y="2952513"/>
            <a:ext cx="615036" cy="1114061"/>
          </a:xfrm>
          <a:prstGeom prst="roundRect">
            <a:avLst/>
          </a:prstGeom>
          <a:solidFill>
            <a:srgbClr val="7030A0">
              <a:alpha val="25000"/>
            </a:srgbClr>
          </a:solidFill>
          <a:ln w="571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EB4D431-9781-3E3A-D93A-29812FAD99A9}"/>
              </a:ext>
            </a:extLst>
          </p:cNvPr>
          <p:cNvSpPr/>
          <p:nvPr/>
        </p:nvSpPr>
        <p:spPr>
          <a:xfrm flipH="1">
            <a:off x="4055602" y="3429000"/>
            <a:ext cx="864243" cy="1529853"/>
          </a:xfrm>
          <a:prstGeom prst="roundRect">
            <a:avLst/>
          </a:prstGeom>
          <a:solidFill>
            <a:srgbClr val="C00000">
              <a:alpha val="32000"/>
            </a:srgbClr>
          </a:solidFill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35CFBD1-2ED0-62BF-2C6B-817718F25C4C}"/>
              </a:ext>
            </a:extLst>
          </p:cNvPr>
          <p:cNvSpPr/>
          <p:nvPr/>
        </p:nvSpPr>
        <p:spPr>
          <a:xfrm rot="5400000" flipV="1">
            <a:off x="5032631" y="2077085"/>
            <a:ext cx="1750091" cy="1120438"/>
          </a:xfrm>
          <a:prstGeom prst="rightArrow">
            <a:avLst>
              <a:gd name="adj1" fmla="val 26333"/>
              <a:gd name="adj2" fmla="val 69130"/>
            </a:avLst>
          </a:prstGeom>
          <a:solidFill>
            <a:srgbClr val="B0E7E7">
              <a:alpha val="41000"/>
            </a:srgbClr>
          </a:solidFill>
          <a:ln w="127000" cap="flat">
            <a:solidFill>
              <a:srgbClr val="B0E7E7"/>
            </a:solidFill>
            <a:miter lim="400000"/>
          </a:ln>
          <a:effectLst/>
          <a:scene3d>
            <a:camera prst="orthographicFront">
              <a:rot lat="0" lon="4200000" rev="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24048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7C186-6E53-63B2-08BD-966CDF52C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03F0780-AA13-CE32-987D-D57D4921F2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Experimental aim</a:t>
            </a:r>
          </a:p>
        </p:txBody>
      </p:sp>
      <p:sp>
        <p:nvSpPr>
          <p:cNvPr id="341" name="Experiment Aim">
            <a:extLst>
              <a:ext uri="{FF2B5EF4-FFF2-40B4-BE49-F238E27FC236}">
                <a16:creationId xmlns:a16="http://schemas.microsoft.com/office/drawing/2014/main" id="{D2CCD151-6004-84DF-1E93-CE31DE44F5E3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>
            <a:normAutofit/>
          </a:bodyPr>
          <a:lstStyle/>
          <a:p>
            <a:r>
              <a:rPr lang="en-GB" noProof="0" dirty="0"/>
              <a:t>Measure the ratio </a:t>
            </a:r>
            <a:r>
              <a:rPr lang="en-GB" noProof="0" dirty="0" err="1"/>
              <a:t>GEn</a:t>
            </a:r>
            <a:r>
              <a:rPr lang="en-GB" noProof="0" dirty="0"/>
              <a:t>/</a:t>
            </a:r>
            <a:r>
              <a:rPr lang="en-GB" noProof="0" dirty="0" err="1"/>
              <a:t>GMn</a:t>
            </a:r>
            <a:r>
              <a:rPr lang="en-GB" noProof="0" dirty="0"/>
              <a:t> at Q</a:t>
            </a:r>
            <a:r>
              <a:rPr lang="en-GB" baseline="30000" noProof="0" dirty="0"/>
              <a:t>2</a:t>
            </a:r>
            <a:r>
              <a:rPr lang="en-GB" noProof="0" dirty="0"/>
              <a:t> 4.4 (GeV/c)</a:t>
            </a:r>
            <a:r>
              <a:rPr lang="en-GB" baseline="30000" noProof="0" dirty="0"/>
              <a:t>2</a:t>
            </a:r>
            <a:r>
              <a:rPr lang="en-GB" noProof="0" dirty="0"/>
              <a:t> using recoil polarimetry.</a:t>
            </a:r>
          </a:p>
          <a:p>
            <a:r>
              <a:rPr lang="en-GB" sz="1600" dirty="0"/>
              <a:t>First experiment to measure </a:t>
            </a:r>
            <a:r>
              <a:rPr lang="en-GB" sz="1600" dirty="0" err="1"/>
              <a:t>GEn</a:t>
            </a:r>
            <a:r>
              <a:rPr lang="en-GB" sz="1600" dirty="0"/>
              <a:t> using recoil polarimetry at high Q</a:t>
            </a:r>
            <a:r>
              <a:rPr lang="en-GB" sz="1600" baseline="30000" dirty="0"/>
              <a:t>2 </a:t>
            </a:r>
          </a:p>
          <a:p>
            <a:pPr marL="0" indent="0">
              <a:buNone/>
            </a:pPr>
            <a:endParaRPr lang="en-GB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569EC27-45D7-4597-4B9E-5EF6AF976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GEn</a:t>
            </a:r>
            <a:r>
              <a:rPr lang="en-GB"/>
              <a:t>-RP Experimental Setup</a:t>
            </a:r>
          </a:p>
        </p:txBody>
      </p:sp>
      <p:pic>
        <p:nvPicPr>
          <p:cNvPr id="3" name="Picture 2" descr="A diagram of a satellite&#10;&#10;AI-generated content may be incorrect.">
            <a:extLst>
              <a:ext uri="{FF2B5EF4-FFF2-40B4-BE49-F238E27FC236}">
                <a16:creationId xmlns:a16="http://schemas.microsoft.com/office/drawing/2014/main" id="{012E4F05-7F07-726F-9916-7271059DD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23" y="1440893"/>
            <a:ext cx="5559630" cy="4229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View inside the target chamber.…">
            <a:extLst>
              <a:ext uri="{FF2B5EF4-FFF2-40B4-BE49-F238E27FC236}">
                <a16:creationId xmlns:a16="http://schemas.microsoft.com/office/drawing/2014/main" id="{CDA6757B-D839-F5D1-80C7-115506D09B9B}"/>
              </a:ext>
            </a:extLst>
          </p:cNvPr>
          <p:cNvSpPr/>
          <p:nvPr/>
        </p:nvSpPr>
        <p:spPr>
          <a:xfrm>
            <a:off x="6431610" y="5750331"/>
            <a:ext cx="5492751" cy="4402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1200" dirty="0"/>
              <a:t>Experiment schematic from </a:t>
            </a:r>
            <a:r>
              <a:rPr lang="en-GB" sz="1200" dirty="0" err="1"/>
              <a:t>GEn</a:t>
            </a:r>
            <a:r>
              <a:rPr lang="en-GB" sz="1200" dirty="0"/>
              <a:t>-RP proposal</a:t>
            </a:r>
          </a:p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1200" dirty="0"/>
              <a:t>(charge exchange only)</a:t>
            </a:r>
          </a:p>
        </p:txBody>
      </p:sp>
      <p:grpSp>
        <p:nvGrpSpPr>
          <p:cNvPr id="5" name="Image Gallery">
            <a:extLst>
              <a:ext uri="{FF2B5EF4-FFF2-40B4-BE49-F238E27FC236}">
                <a16:creationId xmlns:a16="http://schemas.microsoft.com/office/drawing/2014/main" id="{32DB1C8C-5A34-71D3-ABDC-262325F9F3DB}"/>
              </a:ext>
            </a:extLst>
          </p:cNvPr>
          <p:cNvGrpSpPr/>
          <p:nvPr/>
        </p:nvGrpSpPr>
        <p:grpSpPr>
          <a:xfrm>
            <a:off x="943503" y="3248986"/>
            <a:ext cx="4649798" cy="3218147"/>
            <a:chOff x="2438400" y="1638300"/>
            <a:chExt cx="10985500" cy="7367535"/>
          </a:xfrm>
        </p:grpSpPr>
        <p:pic>
          <p:nvPicPr>
            <p:cNvPr id="10" name="polarisation (1).png">
              <a:extLst>
                <a:ext uri="{FF2B5EF4-FFF2-40B4-BE49-F238E27FC236}">
                  <a16:creationId xmlns:a16="http://schemas.microsoft.com/office/drawing/2014/main" id="{5F35CA56-DA86-4329-FE6B-651382F7E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812" r="895"/>
            <a:stretch>
              <a:fillRect/>
            </a:stretch>
          </p:blipFill>
          <p:spPr>
            <a:xfrm>
              <a:off x="2438400" y="1638300"/>
              <a:ext cx="10985500" cy="623043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Polarisation transfer from a polarised electron to an unpolarised nucleon. Recoiling nucleon then has polarisation components Pt and Pl.">
              <a:extLst>
                <a:ext uri="{FF2B5EF4-FFF2-40B4-BE49-F238E27FC236}">
                  <a16:creationId xmlns:a16="http://schemas.microsoft.com/office/drawing/2014/main" id="{E5A17319-F514-A129-55FF-0460220034FA}"/>
                </a:ext>
              </a:extLst>
            </p:cNvPr>
            <p:cNvSpPr/>
            <p:nvPr/>
          </p:nvSpPr>
          <p:spPr>
            <a:xfrm>
              <a:off x="2438400" y="8125369"/>
              <a:ext cx="10985500" cy="8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2400">
                  <a:solidFill>
                    <a:srgbClr val="5E5E5E"/>
                  </a:solidFill>
                </a:defRPr>
              </a:pPr>
              <a:r>
                <a:rPr sz="1200" err="1"/>
                <a:t>Polarisation</a:t>
              </a:r>
              <a:r>
                <a:rPr sz="1200"/>
                <a:t> transfer from a </a:t>
              </a:r>
              <a:r>
                <a:rPr sz="1200" err="1"/>
                <a:t>polarised</a:t>
              </a:r>
              <a:r>
                <a:rPr sz="1200"/>
                <a:t> electron to an </a:t>
              </a:r>
              <a:r>
                <a:rPr sz="1200" err="1"/>
                <a:t>unpolarised</a:t>
              </a:r>
              <a:r>
                <a:rPr sz="1200"/>
                <a:t> nucleon. Recoiling nucleon then has </a:t>
              </a:r>
              <a:r>
                <a:rPr sz="1200" err="1"/>
                <a:t>polarisation</a:t>
              </a:r>
              <a:r>
                <a:rPr sz="1200"/>
                <a:t> components P</a:t>
              </a:r>
              <a:r>
                <a:rPr sz="1200" baseline="-5999"/>
                <a:t>t</a:t>
              </a:r>
              <a:r>
                <a:rPr sz="1200"/>
                <a:t> and P</a:t>
              </a:r>
              <a:r>
                <a:rPr sz="1200" baseline="-5999"/>
                <a:t>l</a:t>
              </a:r>
              <a:r>
                <a:rPr sz="1200"/>
                <a:t>.</a:t>
              </a:r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CA04AB0A-F91A-D9DB-EB57-7E0F8B301084}"/>
              </a:ext>
            </a:extLst>
          </p:cNvPr>
          <p:cNvSpPr/>
          <p:nvPr/>
        </p:nvSpPr>
        <p:spPr>
          <a:xfrm rot="19549628" flipV="1">
            <a:off x="1048451" y="4882796"/>
            <a:ext cx="1463175" cy="612481"/>
          </a:xfrm>
          <a:prstGeom prst="rightArrow">
            <a:avLst>
              <a:gd name="adj1" fmla="val 26333"/>
              <a:gd name="adj2" fmla="val 65759"/>
            </a:avLst>
          </a:prstGeom>
          <a:solidFill>
            <a:srgbClr val="B0E7E7">
              <a:alpha val="41000"/>
            </a:srgbClr>
          </a:solidFill>
          <a:ln w="28575" cap="flat">
            <a:solidFill>
              <a:srgbClr val="B0E7E7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25400" tIns="25400" rIns="25400" bIns="25400" numCol="1" spcCol="38100" rtlCol="0" anchor="ctr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6C5E2A-B0EA-09E2-54D9-FE53A27DE362}"/>
              </a:ext>
            </a:extLst>
          </p:cNvPr>
          <p:cNvSpPr/>
          <p:nvPr/>
        </p:nvSpPr>
        <p:spPr>
          <a:xfrm flipH="1">
            <a:off x="1855020" y="3334554"/>
            <a:ext cx="576538" cy="751831"/>
          </a:xfrm>
          <a:prstGeom prst="roundRect">
            <a:avLst/>
          </a:prstGeom>
          <a:solidFill>
            <a:srgbClr val="7030A0">
              <a:alpha val="25000"/>
            </a:srgbClr>
          </a:solidFill>
          <a:ln w="57150" cap="flat">
            <a:solidFill>
              <a:srgbClr val="7030A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25400" tIns="25400" rIns="25400" bIns="25400" numCol="1" spcCol="38100" rtlCol="0" anchor="ctr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N">
            <a:extLst>
              <a:ext uri="{FF2B5EF4-FFF2-40B4-BE49-F238E27FC236}">
                <a16:creationId xmlns:a16="http://schemas.microsoft.com/office/drawing/2014/main" id="{C8DE7964-9D3D-1307-FDDE-B3C5ED05079A}"/>
              </a:ext>
            </a:extLst>
          </p:cNvPr>
          <p:cNvSpPr txBox="1"/>
          <p:nvPr/>
        </p:nvSpPr>
        <p:spPr>
          <a:xfrm>
            <a:off x="3838070" y="5499430"/>
            <a:ext cx="237244" cy="3513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900">
                <a:solidFill>
                  <a:srgbClr val="FF2100"/>
                </a:solidFill>
              </a:defRPr>
            </a:lvl1pPr>
          </a:lstStyle>
          <a:p>
            <a:r>
              <a:rPr sz="1950" dirty="0"/>
              <a:t>N</a:t>
            </a:r>
          </a:p>
        </p:txBody>
      </p:sp>
      <p:sp>
        <p:nvSpPr>
          <p:cNvPr id="14" name="N'">
            <a:extLst>
              <a:ext uri="{FF2B5EF4-FFF2-40B4-BE49-F238E27FC236}">
                <a16:creationId xmlns:a16="http://schemas.microsoft.com/office/drawing/2014/main" id="{D3440F35-E7CD-6B5D-EE4F-AB881F279268}"/>
              </a:ext>
            </a:extLst>
          </p:cNvPr>
          <p:cNvSpPr txBox="1"/>
          <p:nvPr/>
        </p:nvSpPr>
        <p:spPr>
          <a:xfrm>
            <a:off x="5395017" y="3564442"/>
            <a:ext cx="285335" cy="3513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900">
                <a:solidFill>
                  <a:srgbClr val="FF2100"/>
                </a:solidFill>
              </a:defRPr>
            </a:lvl1pPr>
          </a:lstStyle>
          <a:p>
            <a:r>
              <a:rPr sz="1950" dirty="0"/>
              <a:t>N'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5DA55F5-766A-EB91-B4B7-77113BF5A466}"/>
              </a:ext>
            </a:extLst>
          </p:cNvPr>
          <p:cNvSpPr/>
          <p:nvPr/>
        </p:nvSpPr>
        <p:spPr>
          <a:xfrm flipH="1">
            <a:off x="5276165" y="3429461"/>
            <a:ext cx="470199" cy="621341"/>
          </a:xfrm>
          <a:prstGeom prst="roundRect">
            <a:avLst/>
          </a:prstGeom>
          <a:solidFill>
            <a:srgbClr val="C00000">
              <a:alpha val="32000"/>
            </a:srgbClr>
          </a:solidFill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25400" tIns="25400" rIns="25400" bIns="25400" numCol="1" spcCol="38100" rtlCol="0" anchor="ctr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image15.png" descr="image15.png">
            <a:extLst>
              <a:ext uri="{FF2B5EF4-FFF2-40B4-BE49-F238E27FC236}">
                <a16:creationId xmlns:a16="http://schemas.microsoft.com/office/drawing/2014/main" id="{5B1437D0-58C4-F2C2-1B5A-DC51D91D0F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921" t="49749"/>
          <a:stretch>
            <a:fillRect/>
          </a:stretch>
        </p:blipFill>
        <p:spPr>
          <a:xfrm>
            <a:off x="772929" y="2869484"/>
            <a:ext cx="5123375" cy="3722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78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CFE84-7FB3-126B-3E53-23DD8178E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A6967A-5C7B-FB57-4B56-5521552B95A2}"/>
              </a:ext>
            </a:extLst>
          </p:cNvPr>
          <p:cNvSpPr/>
          <p:nvPr/>
        </p:nvSpPr>
        <p:spPr>
          <a:xfrm flipH="1">
            <a:off x="5358416" y="785440"/>
            <a:ext cx="6732446" cy="5057040"/>
          </a:xfrm>
          <a:prstGeom prst="roundRect">
            <a:avLst>
              <a:gd name="adj" fmla="val 5266"/>
            </a:avLst>
          </a:prstGeom>
          <a:solidFill>
            <a:schemeClr val="accent3">
              <a:alpha val="25000"/>
            </a:schemeClr>
          </a:solidFill>
          <a:ln w="5715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GB" sz="16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2D26DE-04F3-DED8-C73C-611F10096210}"/>
              </a:ext>
            </a:extLst>
          </p:cNvPr>
          <p:cNvSpPr/>
          <p:nvPr/>
        </p:nvSpPr>
        <p:spPr>
          <a:xfrm flipH="1">
            <a:off x="5489481" y="2191448"/>
            <a:ext cx="3289546" cy="3132431"/>
          </a:xfrm>
          <a:prstGeom prst="roundRect">
            <a:avLst>
              <a:gd name="adj" fmla="val 6794"/>
            </a:avLst>
          </a:prstGeom>
          <a:solidFill>
            <a:schemeClr val="accent6">
              <a:alpha val="32000"/>
            </a:schemeClr>
          </a:solidFill>
          <a:ln w="5715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85C3954-AB8E-2428-6DD7-CDA9023401E4}"/>
              </a:ext>
            </a:extLst>
          </p:cNvPr>
          <p:cNvSpPr/>
          <p:nvPr/>
        </p:nvSpPr>
        <p:spPr>
          <a:xfrm flipH="1">
            <a:off x="77987" y="778069"/>
            <a:ext cx="4782311" cy="3237958"/>
          </a:xfrm>
          <a:prstGeom prst="roundRect">
            <a:avLst>
              <a:gd name="adj" fmla="val 5266"/>
            </a:avLst>
          </a:prstGeom>
          <a:solidFill>
            <a:srgbClr val="7030A0">
              <a:alpha val="25000"/>
            </a:srgbClr>
          </a:solidFill>
          <a:ln w="57150" cap="flat">
            <a:solidFill>
              <a:srgbClr val="7030A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7F0F8D3-8F20-2AC1-E28D-5EAA5D98033A}"/>
              </a:ext>
            </a:extLst>
          </p:cNvPr>
          <p:cNvSpPr/>
          <p:nvPr/>
        </p:nvSpPr>
        <p:spPr>
          <a:xfrm flipH="1">
            <a:off x="8882670" y="893816"/>
            <a:ext cx="3098800" cy="3132431"/>
          </a:xfrm>
          <a:prstGeom prst="roundRect">
            <a:avLst>
              <a:gd name="adj" fmla="val 6288"/>
            </a:avLst>
          </a:prstGeom>
          <a:solidFill>
            <a:srgbClr val="C00000">
              <a:alpha val="32000"/>
            </a:srgbClr>
          </a:solidFill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FC4E10-2A32-74D0-C4EE-0B13880E3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 systems</a:t>
            </a:r>
          </a:p>
        </p:txBody>
      </p:sp>
      <p:pic>
        <p:nvPicPr>
          <p:cNvPr id="387" name="planview_CE (2).png" descr="planview_CE (2).png">
            <a:extLst>
              <a:ext uri="{FF2B5EF4-FFF2-40B4-BE49-F238E27FC236}">
                <a16:creationId xmlns:a16="http://schemas.microsoft.com/office/drawing/2014/main" id="{32A7CB20-29A1-720C-EF5C-F2F7A04A0F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64" t="2834" r="4630" b="2323"/>
          <a:stretch>
            <a:fillRect/>
          </a:stretch>
        </p:blipFill>
        <p:spPr>
          <a:xfrm>
            <a:off x="1452350" y="4543333"/>
            <a:ext cx="2626800" cy="2224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" name="image.png" descr="image.png">
            <a:extLst>
              <a:ext uri="{FF2B5EF4-FFF2-40B4-BE49-F238E27FC236}">
                <a16:creationId xmlns:a16="http://schemas.microsoft.com/office/drawing/2014/main" id="{3BB37802-56AE-2A6C-B8C6-68E23213F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702" y="2314424"/>
            <a:ext cx="2951835" cy="2875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D7AE13AF-DB52-2268-3419-968EF4E77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56" y="887225"/>
            <a:ext cx="4114108" cy="29760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View inside the target chamber.…">
            <a:extLst>
              <a:ext uri="{FF2B5EF4-FFF2-40B4-BE49-F238E27FC236}">
                <a16:creationId xmlns:a16="http://schemas.microsoft.com/office/drawing/2014/main" id="{909763F0-C10A-1428-9CDF-45F3CB24155B}"/>
              </a:ext>
            </a:extLst>
          </p:cNvPr>
          <p:cNvSpPr/>
          <p:nvPr/>
        </p:nvSpPr>
        <p:spPr>
          <a:xfrm>
            <a:off x="3796776" y="6293153"/>
            <a:ext cx="1179481" cy="349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1200" b="1" dirty="0">
                <a:solidFill>
                  <a:srgbClr val="C00000"/>
                </a:solidFill>
              </a:rPr>
              <a:t>Hadron calorimeter</a:t>
            </a:r>
          </a:p>
        </p:txBody>
      </p:sp>
      <p:pic>
        <p:nvPicPr>
          <p:cNvPr id="385" name="image.png" descr="image.png">
            <a:extLst>
              <a:ext uri="{FF2B5EF4-FFF2-40B4-BE49-F238E27FC236}">
                <a16:creationId xmlns:a16="http://schemas.microsoft.com/office/drawing/2014/main" id="{ADE07DD6-075F-B8ED-6B57-54D947D8A4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61691" y="1046142"/>
            <a:ext cx="2618836" cy="2783567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13760B-F17C-9761-2EAF-1387AEE06C7E}"/>
              </a:ext>
            </a:extLst>
          </p:cNvPr>
          <p:cNvSpPr txBox="1"/>
          <p:nvPr/>
        </p:nvSpPr>
        <p:spPr>
          <a:xfrm>
            <a:off x="599255" y="4003262"/>
            <a:ext cx="3725658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2000" b="1" dirty="0" err="1">
                <a:solidFill>
                  <a:srgbClr val="57257D"/>
                </a:solidFill>
              </a:rPr>
              <a:t>BigBite</a:t>
            </a:r>
            <a:r>
              <a:rPr lang="en-GB" sz="2000" b="1" dirty="0">
                <a:solidFill>
                  <a:srgbClr val="57257D"/>
                </a:solidFill>
              </a:rPr>
              <a:t> Spectrometer</a:t>
            </a:r>
          </a:p>
        </p:txBody>
      </p:sp>
      <p:sp>
        <p:nvSpPr>
          <p:cNvPr id="4" name="View inside the target chamber.…">
            <a:extLst>
              <a:ext uri="{FF2B5EF4-FFF2-40B4-BE49-F238E27FC236}">
                <a16:creationId xmlns:a16="http://schemas.microsoft.com/office/drawing/2014/main" id="{C6540A86-8B14-5E08-814E-3B9FA799F157}"/>
              </a:ext>
            </a:extLst>
          </p:cNvPr>
          <p:cNvSpPr/>
          <p:nvPr/>
        </p:nvSpPr>
        <p:spPr>
          <a:xfrm>
            <a:off x="2282975" y="6079931"/>
            <a:ext cx="1179481" cy="349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1200" b="1" dirty="0">
                <a:solidFill>
                  <a:schemeClr val="accent6"/>
                </a:solidFill>
              </a:rPr>
              <a:t>Polarimeter</a:t>
            </a:r>
          </a:p>
        </p:txBody>
      </p:sp>
      <p:sp>
        <p:nvSpPr>
          <p:cNvPr id="11" name="View inside the target chamber.…">
            <a:extLst>
              <a:ext uri="{FF2B5EF4-FFF2-40B4-BE49-F238E27FC236}">
                <a16:creationId xmlns:a16="http://schemas.microsoft.com/office/drawing/2014/main" id="{D06F9B09-48A0-43F3-4BCB-E3B43BA3C78A}"/>
              </a:ext>
            </a:extLst>
          </p:cNvPr>
          <p:cNvSpPr/>
          <p:nvPr/>
        </p:nvSpPr>
        <p:spPr>
          <a:xfrm>
            <a:off x="6244028" y="5404999"/>
            <a:ext cx="1741188" cy="349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2000" b="1" dirty="0">
                <a:solidFill>
                  <a:schemeClr val="accent6"/>
                </a:solidFill>
              </a:rPr>
              <a:t>Polarimeter</a:t>
            </a:r>
          </a:p>
        </p:txBody>
      </p:sp>
      <p:sp>
        <p:nvSpPr>
          <p:cNvPr id="17" name="View inside the target chamber.…">
            <a:extLst>
              <a:ext uri="{FF2B5EF4-FFF2-40B4-BE49-F238E27FC236}">
                <a16:creationId xmlns:a16="http://schemas.microsoft.com/office/drawing/2014/main" id="{C4032E33-31D3-4F69-B95A-AC3633B511F4}"/>
              </a:ext>
            </a:extLst>
          </p:cNvPr>
          <p:cNvSpPr/>
          <p:nvPr/>
        </p:nvSpPr>
        <p:spPr>
          <a:xfrm>
            <a:off x="8983790" y="4131087"/>
            <a:ext cx="2902309" cy="412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2000" b="1" dirty="0">
                <a:solidFill>
                  <a:srgbClr val="C00000"/>
                </a:solidFill>
              </a:rPr>
              <a:t>Hadron calorimeter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1AA82A-F953-7DE7-6ADF-3D445AD3C2F2}"/>
              </a:ext>
            </a:extLst>
          </p:cNvPr>
          <p:cNvSpPr txBox="1"/>
          <p:nvPr/>
        </p:nvSpPr>
        <p:spPr>
          <a:xfrm>
            <a:off x="7019841" y="5842480"/>
            <a:ext cx="3725658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2000" b="1" dirty="0" err="1">
                <a:solidFill>
                  <a:schemeClr val="accent3"/>
                </a:solidFill>
              </a:rPr>
              <a:t>SuperBigBite</a:t>
            </a:r>
            <a:r>
              <a:rPr lang="en-GB" sz="2000" b="1" dirty="0">
                <a:solidFill>
                  <a:schemeClr val="accent3"/>
                </a:solidFill>
              </a:rPr>
              <a:t> Spectrometer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AA3327-8811-92CF-33FB-3A76E26E947A}"/>
              </a:ext>
            </a:extLst>
          </p:cNvPr>
          <p:cNvSpPr txBox="1"/>
          <p:nvPr/>
        </p:nvSpPr>
        <p:spPr>
          <a:xfrm>
            <a:off x="1857219" y="4739091"/>
            <a:ext cx="126227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1200" b="1" dirty="0" err="1">
                <a:solidFill>
                  <a:srgbClr val="7030A0"/>
                </a:solidFill>
              </a:rPr>
              <a:t>BigBite</a:t>
            </a:r>
            <a:endParaRPr lang="en-GB" sz="1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00017-D933-1356-E2F5-A63444B14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AA4D595-4E9C-C166-A26F-0DA5C6CEEC31}"/>
              </a:ext>
            </a:extLst>
          </p:cNvPr>
          <p:cNvSpPr/>
          <p:nvPr/>
        </p:nvSpPr>
        <p:spPr>
          <a:xfrm flipH="1">
            <a:off x="77987" y="778069"/>
            <a:ext cx="4782311" cy="3237958"/>
          </a:xfrm>
          <a:prstGeom prst="roundRect">
            <a:avLst>
              <a:gd name="adj" fmla="val 5266"/>
            </a:avLst>
          </a:prstGeom>
          <a:solidFill>
            <a:srgbClr val="7030A0">
              <a:alpha val="25000"/>
            </a:srgbClr>
          </a:solidFill>
          <a:ln w="57150" cap="flat">
            <a:solidFill>
              <a:srgbClr val="7030A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00F5B59-0E6B-080B-26AD-15B283C8A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 systems – electron arm</a:t>
            </a:r>
          </a:p>
        </p:txBody>
      </p:sp>
      <p:pic>
        <p:nvPicPr>
          <p:cNvPr id="387" name="planview_CE (2).png" descr="planview_CE (2).png">
            <a:extLst>
              <a:ext uri="{FF2B5EF4-FFF2-40B4-BE49-F238E27FC236}">
                <a16:creationId xmlns:a16="http://schemas.microsoft.com/office/drawing/2014/main" id="{8D8EA922-2BF4-336C-DF40-B122F4798F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64" t="2834" r="4630" b="2323"/>
          <a:stretch>
            <a:fillRect/>
          </a:stretch>
        </p:blipFill>
        <p:spPr>
          <a:xfrm>
            <a:off x="1452350" y="4543333"/>
            <a:ext cx="2626800" cy="2224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CD97C4E9-DA81-9208-E916-4FC76CAFA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56" y="887225"/>
            <a:ext cx="4114108" cy="29760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View inside the target chamber.…">
            <a:extLst>
              <a:ext uri="{FF2B5EF4-FFF2-40B4-BE49-F238E27FC236}">
                <a16:creationId xmlns:a16="http://schemas.microsoft.com/office/drawing/2014/main" id="{A3FA353C-B0C3-631A-F616-3D390F0BB9D0}"/>
              </a:ext>
            </a:extLst>
          </p:cNvPr>
          <p:cNvSpPr/>
          <p:nvPr/>
        </p:nvSpPr>
        <p:spPr>
          <a:xfrm>
            <a:off x="3796776" y="6293153"/>
            <a:ext cx="1179481" cy="349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1200" b="1" dirty="0">
                <a:solidFill>
                  <a:srgbClr val="C00000"/>
                </a:solidFill>
              </a:rPr>
              <a:t>Hadron calorimeter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8AEBDC-FEB6-6FB8-CC53-1242CEC5216C}"/>
              </a:ext>
            </a:extLst>
          </p:cNvPr>
          <p:cNvSpPr txBox="1"/>
          <p:nvPr/>
        </p:nvSpPr>
        <p:spPr>
          <a:xfrm>
            <a:off x="599255" y="4003262"/>
            <a:ext cx="3725658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2000" b="1" dirty="0" err="1">
                <a:solidFill>
                  <a:srgbClr val="57257D"/>
                </a:solidFill>
              </a:rPr>
              <a:t>BigBite</a:t>
            </a:r>
            <a:r>
              <a:rPr lang="en-GB" sz="2000" b="1" dirty="0">
                <a:solidFill>
                  <a:srgbClr val="57257D"/>
                </a:solidFill>
              </a:rPr>
              <a:t> Spectrometer</a:t>
            </a:r>
          </a:p>
        </p:txBody>
      </p:sp>
      <p:sp>
        <p:nvSpPr>
          <p:cNvPr id="4" name="View inside the target chamber.…">
            <a:extLst>
              <a:ext uri="{FF2B5EF4-FFF2-40B4-BE49-F238E27FC236}">
                <a16:creationId xmlns:a16="http://schemas.microsoft.com/office/drawing/2014/main" id="{195DCEFD-A7F0-25BF-FCCE-43AF9EF1A64E}"/>
              </a:ext>
            </a:extLst>
          </p:cNvPr>
          <p:cNvSpPr/>
          <p:nvPr/>
        </p:nvSpPr>
        <p:spPr>
          <a:xfrm>
            <a:off x="2282975" y="6079931"/>
            <a:ext cx="1179481" cy="349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1200" b="1" dirty="0">
                <a:solidFill>
                  <a:schemeClr val="accent6"/>
                </a:solidFill>
              </a:rPr>
              <a:t>Polarimeter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A9E92B-BCA1-2D67-87E4-36C01B83C509}"/>
              </a:ext>
            </a:extLst>
          </p:cNvPr>
          <p:cNvSpPr txBox="1"/>
          <p:nvPr/>
        </p:nvSpPr>
        <p:spPr>
          <a:xfrm>
            <a:off x="1857219" y="4739091"/>
            <a:ext cx="126227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1200" b="1" dirty="0" err="1">
                <a:solidFill>
                  <a:srgbClr val="7030A0"/>
                </a:solidFill>
              </a:rPr>
              <a:t>BigBite</a:t>
            </a:r>
            <a:endParaRPr lang="en-GB" sz="1200" b="1" dirty="0">
              <a:solidFill>
                <a:srgbClr val="7030A0"/>
              </a:solidFill>
            </a:endParaRPr>
          </a:p>
        </p:txBody>
      </p:sp>
      <p:pic>
        <p:nvPicPr>
          <p:cNvPr id="5" name="Picture 4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A28724C3-18A2-847E-40DA-E33C942C7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6845"/>
          <a:stretch>
            <a:fillRect/>
          </a:stretch>
        </p:blipFill>
        <p:spPr>
          <a:xfrm>
            <a:off x="8168973" y="3303371"/>
            <a:ext cx="3945040" cy="31480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3FF939-B360-B819-E889-27402E3D7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647" y="733511"/>
            <a:ext cx="3945040" cy="30460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57A172-3218-0DF7-EEC1-B521A68B210D}"/>
              </a:ext>
            </a:extLst>
          </p:cNvPr>
          <p:cNvCxnSpPr/>
          <p:nvPr/>
        </p:nvCxnSpPr>
        <p:spPr>
          <a:xfrm>
            <a:off x="5506720" y="2987040"/>
            <a:ext cx="3108960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21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7906B-E857-468E-6181-A7140030C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E71D62B-055A-3337-556C-BFC98CF1F111}"/>
              </a:ext>
            </a:extLst>
          </p:cNvPr>
          <p:cNvSpPr/>
          <p:nvPr/>
        </p:nvSpPr>
        <p:spPr>
          <a:xfrm flipH="1">
            <a:off x="77987" y="778069"/>
            <a:ext cx="4782311" cy="3237958"/>
          </a:xfrm>
          <a:prstGeom prst="roundRect">
            <a:avLst>
              <a:gd name="adj" fmla="val 5266"/>
            </a:avLst>
          </a:prstGeom>
          <a:solidFill>
            <a:srgbClr val="7030A0">
              <a:alpha val="25000"/>
            </a:srgbClr>
          </a:solidFill>
          <a:ln w="57150" cap="flat">
            <a:solidFill>
              <a:srgbClr val="7030A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AAD67F-DFFC-0342-705F-A92A185F3B9D}"/>
              </a:ext>
            </a:extLst>
          </p:cNvPr>
          <p:cNvSpPr/>
          <p:nvPr/>
        </p:nvSpPr>
        <p:spPr>
          <a:xfrm flipH="1">
            <a:off x="8882670" y="893816"/>
            <a:ext cx="3098800" cy="3132431"/>
          </a:xfrm>
          <a:prstGeom prst="roundRect">
            <a:avLst>
              <a:gd name="adj" fmla="val 6288"/>
            </a:avLst>
          </a:prstGeom>
          <a:solidFill>
            <a:srgbClr val="C00000">
              <a:alpha val="32000"/>
            </a:srgbClr>
          </a:solidFill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E2BB967-0507-51CA-1ED7-D32ADF37F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 systems – 2 arm analysis</a:t>
            </a:r>
          </a:p>
        </p:txBody>
      </p:sp>
      <p:pic>
        <p:nvPicPr>
          <p:cNvPr id="387" name="planview_CE (2).png" descr="planview_CE (2).png">
            <a:extLst>
              <a:ext uri="{FF2B5EF4-FFF2-40B4-BE49-F238E27FC236}">
                <a16:creationId xmlns:a16="http://schemas.microsoft.com/office/drawing/2014/main" id="{F53E4519-FD37-79DF-FCD1-97E6552E59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64" t="2834" r="4630" b="2323"/>
          <a:stretch>
            <a:fillRect/>
          </a:stretch>
        </p:blipFill>
        <p:spPr>
          <a:xfrm>
            <a:off x="1452350" y="4543333"/>
            <a:ext cx="2626800" cy="2224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2801E398-FE97-BA84-9638-C109E84E5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56" y="887225"/>
            <a:ext cx="4114108" cy="29760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View inside the target chamber.…">
            <a:extLst>
              <a:ext uri="{FF2B5EF4-FFF2-40B4-BE49-F238E27FC236}">
                <a16:creationId xmlns:a16="http://schemas.microsoft.com/office/drawing/2014/main" id="{B81BC437-ACA4-605F-2CEA-2BBA1EF99CE7}"/>
              </a:ext>
            </a:extLst>
          </p:cNvPr>
          <p:cNvSpPr/>
          <p:nvPr/>
        </p:nvSpPr>
        <p:spPr>
          <a:xfrm>
            <a:off x="3796776" y="6293153"/>
            <a:ext cx="1179481" cy="349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1200" b="1" dirty="0">
                <a:solidFill>
                  <a:srgbClr val="C00000"/>
                </a:solidFill>
              </a:rPr>
              <a:t>Hadron calorimeter</a:t>
            </a:r>
          </a:p>
        </p:txBody>
      </p:sp>
      <p:pic>
        <p:nvPicPr>
          <p:cNvPr id="385" name="image.png" descr="image.png">
            <a:extLst>
              <a:ext uri="{FF2B5EF4-FFF2-40B4-BE49-F238E27FC236}">
                <a16:creationId xmlns:a16="http://schemas.microsoft.com/office/drawing/2014/main" id="{7C495926-D9A2-63E7-5296-049FF0E863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61691" y="1046142"/>
            <a:ext cx="2618836" cy="2783567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BECD98-53F3-38B7-9E9E-2DFC23682708}"/>
              </a:ext>
            </a:extLst>
          </p:cNvPr>
          <p:cNvSpPr txBox="1"/>
          <p:nvPr/>
        </p:nvSpPr>
        <p:spPr>
          <a:xfrm>
            <a:off x="599255" y="4003262"/>
            <a:ext cx="3725658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2000" b="1" dirty="0" err="1">
                <a:solidFill>
                  <a:srgbClr val="57257D"/>
                </a:solidFill>
              </a:rPr>
              <a:t>BigBite</a:t>
            </a:r>
            <a:r>
              <a:rPr lang="en-GB" sz="2000" b="1" dirty="0">
                <a:solidFill>
                  <a:srgbClr val="57257D"/>
                </a:solidFill>
              </a:rPr>
              <a:t> Spectrometer</a:t>
            </a:r>
          </a:p>
        </p:txBody>
      </p:sp>
      <p:sp>
        <p:nvSpPr>
          <p:cNvPr id="4" name="View inside the target chamber.…">
            <a:extLst>
              <a:ext uri="{FF2B5EF4-FFF2-40B4-BE49-F238E27FC236}">
                <a16:creationId xmlns:a16="http://schemas.microsoft.com/office/drawing/2014/main" id="{B7ED3164-2840-803D-B474-16DE267C6628}"/>
              </a:ext>
            </a:extLst>
          </p:cNvPr>
          <p:cNvSpPr/>
          <p:nvPr/>
        </p:nvSpPr>
        <p:spPr>
          <a:xfrm>
            <a:off x="2282975" y="6079931"/>
            <a:ext cx="1179481" cy="349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1200" b="1" dirty="0">
                <a:solidFill>
                  <a:schemeClr val="accent6"/>
                </a:solidFill>
              </a:rPr>
              <a:t>Polarimeter</a:t>
            </a:r>
          </a:p>
        </p:txBody>
      </p:sp>
      <p:sp>
        <p:nvSpPr>
          <p:cNvPr id="17" name="View inside the target chamber.…">
            <a:extLst>
              <a:ext uri="{FF2B5EF4-FFF2-40B4-BE49-F238E27FC236}">
                <a16:creationId xmlns:a16="http://schemas.microsoft.com/office/drawing/2014/main" id="{3EDEF5E1-87ED-5E16-57FA-FFFBCC6948E0}"/>
              </a:ext>
            </a:extLst>
          </p:cNvPr>
          <p:cNvSpPr/>
          <p:nvPr/>
        </p:nvSpPr>
        <p:spPr>
          <a:xfrm>
            <a:off x="8983790" y="4131087"/>
            <a:ext cx="2902309" cy="412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2000" b="1" dirty="0">
                <a:solidFill>
                  <a:srgbClr val="C00000"/>
                </a:solidFill>
              </a:rPr>
              <a:t>Hadron calorimeter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159EAF-1648-C1D4-13E6-D5285402020C}"/>
              </a:ext>
            </a:extLst>
          </p:cNvPr>
          <p:cNvSpPr txBox="1"/>
          <p:nvPr/>
        </p:nvSpPr>
        <p:spPr>
          <a:xfrm>
            <a:off x="1857219" y="4739091"/>
            <a:ext cx="126227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1200" b="1" dirty="0" err="1">
                <a:solidFill>
                  <a:srgbClr val="7030A0"/>
                </a:solidFill>
              </a:rPr>
              <a:t>BigBite</a:t>
            </a:r>
            <a:endParaRPr lang="en-GB" sz="1200" b="1" dirty="0">
              <a:solidFill>
                <a:srgbClr val="7030A0"/>
              </a:solidFill>
            </a:endParaRPr>
          </a:p>
        </p:txBody>
      </p:sp>
      <p:pic>
        <p:nvPicPr>
          <p:cNvPr id="5" name="Picture 4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7E029999-45E8-7FE1-1F51-204C5E0035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45"/>
          <a:stretch>
            <a:fillRect/>
          </a:stretch>
        </p:blipFill>
        <p:spPr>
          <a:xfrm>
            <a:off x="5039319" y="3677382"/>
            <a:ext cx="3721429" cy="2969589"/>
          </a:xfrm>
          <a:prstGeom prst="rect">
            <a:avLst/>
          </a:prstGeom>
        </p:spPr>
      </p:pic>
      <p:pic>
        <p:nvPicPr>
          <p:cNvPr id="391" name="image.png" descr="image.png">
            <a:extLst>
              <a:ext uri="{FF2B5EF4-FFF2-40B4-BE49-F238E27FC236}">
                <a16:creationId xmlns:a16="http://schemas.microsoft.com/office/drawing/2014/main" id="{877145ED-FB14-AC01-BB20-6898BFCECF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2720" y="893816"/>
            <a:ext cx="3721430" cy="26737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985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B36B9-FEC5-F014-6A51-EDDE80451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Motivation…">
            <a:extLst>
              <a:ext uri="{FF2B5EF4-FFF2-40B4-BE49-F238E27FC236}">
                <a16:creationId xmlns:a16="http://schemas.microsoft.com/office/drawing/2014/main" id="{ADBBC7D1-D3EE-1644-3570-94BE56FE60F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533400" y="2343992"/>
            <a:ext cx="4025900" cy="3441701"/>
          </a:xfrm>
          <a:prstGeom prst="rect">
            <a:avLst/>
          </a:prstGeom>
        </p:spPr>
        <p:txBody>
          <a:bodyPr vert="horz" lIns="25400" tIns="25400" rIns="25400" bIns="25400" numCol="1" spcCol="38100" rtlCol="0" anchor="t">
            <a:normAutofit/>
          </a:bodyPr>
          <a:lstStyle/>
          <a:p>
            <a:pPr defTabSz="264160">
              <a:defRPr sz="4160">
                <a:solidFill>
                  <a:srgbClr val="012F7B"/>
                </a:solidFill>
              </a:defRPr>
            </a:pPr>
            <a:r>
              <a:rPr lang="en-GB" sz="2400" dirty="0">
                <a:latin typeface="Neue Haas Grotesk Text Pro"/>
              </a:rPr>
              <a:t>Introduction</a:t>
            </a:r>
            <a:endParaRPr lang="en-US" sz="2400" dirty="0">
              <a:latin typeface="Neue Haas Grotesk Text Pro"/>
            </a:endParaRPr>
          </a:p>
          <a:p>
            <a:pPr marL="418465" lvl="1" indent="-223520" defTabSz="264160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2400" dirty="0">
                <a:latin typeface="Neue Haas Grotesk Text Pro"/>
              </a:rPr>
              <a:t>Motivation</a:t>
            </a:r>
            <a:endParaRPr lang="en-GB" sz="2400" dirty="0">
              <a:latin typeface="Neue Haas Grotesk Text Pro" panose="020B0504020202020204" pitchFamily="34" charset="0"/>
            </a:endParaRPr>
          </a:p>
          <a:p>
            <a:pPr marL="418465" lvl="1" indent="-223520" defTabSz="264160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2400" dirty="0">
                <a:latin typeface="Neue Haas Grotesk Text Pro"/>
              </a:rPr>
              <a:t>Polarimetry</a:t>
            </a:r>
            <a:endParaRPr lang="en-GB" sz="2400" dirty="0">
              <a:latin typeface="Neue Haas Grotesk Text Pro" panose="020B0504020202020204" pitchFamily="34" charset="0"/>
            </a:endParaRPr>
          </a:p>
          <a:p>
            <a:pPr marL="418465" lvl="1" indent="-223520" defTabSz="264160">
              <a:buSzPct val="123000"/>
              <a:buChar char="•"/>
              <a:defRPr sz="4160">
                <a:solidFill>
                  <a:srgbClr val="012F7B"/>
                </a:solidFill>
              </a:defRPr>
            </a:pPr>
            <a:endParaRPr lang="en-GB" sz="2400" b="0" dirty="0">
              <a:latin typeface="Neue Haas Grotesk Text Pro" panose="020B0504020202020204" pitchFamily="34" charset="0"/>
            </a:endParaRPr>
          </a:p>
          <a:p>
            <a:pPr defTabSz="264160">
              <a:defRPr sz="4160">
                <a:solidFill>
                  <a:srgbClr val="012F7B"/>
                </a:solidFill>
              </a:defRPr>
            </a:pPr>
            <a:r>
              <a:rPr lang="en-GB" sz="2400" dirty="0">
                <a:latin typeface="Neue Haas Grotesk Text Pro"/>
              </a:rPr>
              <a:t>The </a:t>
            </a:r>
            <a:r>
              <a:rPr lang="en-GB" sz="2400" dirty="0" err="1">
                <a:latin typeface="Neue Haas Grotesk Text Pro"/>
              </a:rPr>
              <a:t>GEn</a:t>
            </a:r>
            <a:r>
              <a:rPr lang="en-GB" sz="2400" dirty="0">
                <a:latin typeface="Neue Haas Grotesk Text Pro"/>
              </a:rPr>
              <a:t>-RP experiment</a:t>
            </a:r>
          </a:p>
          <a:p>
            <a:pPr marL="418465" lvl="1" indent="-223520" defTabSz="264160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2400" dirty="0">
                <a:latin typeface="Neue Haas Grotesk Text Pro"/>
              </a:rPr>
              <a:t>Experiment layout</a:t>
            </a:r>
          </a:p>
          <a:p>
            <a:pPr marL="418465" lvl="1" indent="-223520" defTabSz="264160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r>
              <a:rPr lang="en-GB" sz="2400" dirty="0">
                <a:latin typeface="Neue Haas Grotesk Text Pro"/>
              </a:rPr>
              <a:t>Preliminary Results</a:t>
            </a:r>
            <a:endParaRPr lang="en-GB" sz="2400" dirty="0">
              <a:latin typeface="Neue Haas Grotesk Text Pro" panose="020B0504020202020204" pitchFamily="34" charset="0"/>
            </a:endParaRPr>
          </a:p>
          <a:p>
            <a:pPr marL="418465" lvl="1" indent="-223520" defTabSz="264160">
              <a:buSzPct val="123000"/>
              <a:buChar char="•"/>
              <a:defRPr sz="3520" b="0">
                <a:solidFill>
                  <a:srgbClr val="012F7B"/>
                </a:solidFill>
              </a:defRPr>
            </a:pPr>
            <a:endParaRPr lang="en-GB" sz="2400" dirty="0">
              <a:latin typeface="Neue Haas Grotesk Text Pro" panose="020B0504020202020204" pitchFamily="34" charset="0"/>
            </a:endParaRPr>
          </a:p>
        </p:txBody>
      </p:sp>
      <p:pic>
        <p:nvPicPr>
          <p:cNvPr id="208" name="Image Gallery" descr="Image Gallery">
            <a:extLst>
              <a:ext uri="{FF2B5EF4-FFF2-40B4-BE49-F238E27FC236}">
                <a16:creationId xmlns:a16="http://schemas.microsoft.com/office/drawing/2014/main" id="{5B6FD9AF-EC9E-316C-D786-53643593BA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26" b="4026"/>
          <a:stretch>
            <a:fillRect/>
          </a:stretch>
        </p:blipFill>
        <p:spPr>
          <a:xfrm>
            <a:off x="8619091" y="219075"/>
            <a:ext cx="3039509" cy="1255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.png" descr="image.png">
            <a:extLst>
              <a:ext uri="{FF2B5EF4-FFF2-40B4-BE49-F238E27FC236}">
                <a16:creationId xmlns:a16="http://schemas.microsoft.com/office/drawing/2014/main" id="{28611DC2-E248-5770-C21E-F4234E8741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95945" y="1166906"/>
            <a:ext cx="1753105" cy="571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53641862137_957e82d072_k (1).jpg" descr="53641862137_957e82d072_k (1).jpg">
            <a:extLst>
              <a:ext uri="{FF2B5EF4-FFF2-40B4-BE49-F238E27FC236}">
                <a16:creationId xmlns:a16="http://schemas.microsoft.com/office/drawing/2014/main" id="{B600B67B-AC3F-E5A9-29D7-79D95282D45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137783" y="1964983"/>
            <a:ext cx="6164669" cy="4199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GEn-RP:…">
            <a:extLst>
              <a:ext uri="{FF2B5EF4-FFF2-40B4-BE49-F238E27FC236}">
                <a16:creationId xmlns:a16="http://schemas.microsoft.com/office/drawing/2014/main" id="{65C5C82F-C8FB-7C97-22B8-28AE914A2137}"/>
              </a:ext>
            </a:extLst>
          </p:cNvPr>
          <p:cNvSpPr txBox="1">
            <a:spLocks/>
          </p:cNvSpPr>
          <p:nvPr/>
        </p:nvSpPr>
        <p:spPr>
          <a:xfrm>
            <a:off x="533400" y="484247"/>
            <a:ext cx="8331200" cy="145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12F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CB297B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GB" sz="3500" dirty="0">
                <a:latin typeface="Neue Haas Grotesk Text Pro" panose="020B0504020202020204" pitchFamily="34" charset="0"/>
              </a:rPr>
              <a:t>The </a:t>
            </a:r>
            <a:r>
              <a:rPr lang="en-GB" sz="3500" dirty="0" err="1">
                <a:latin typeface="Neue Haas Grotesk Text Pro" panose="020B0504020202020204" pitchFamily="34" charset="0"/>
              </a:rPr>
              <a:t>GEn</a:t>
            </a:r>
            <a:r>
              <a:rPr lang="en-GB" sz="3500" dirty="0">
                <a:latin typeface="Neue Haas Grotesk Text Pro" panose="020B0504020202020204" pitchFamily="34" charset="0"/>
              </a:rPr>
              <a:t>-RP Experiment: </a:t>
            </a:r>
          </a:p>
          <a:p>
            <a:endParaRPr lang="en-GB" sz="1600" b="0" i="1" spc="0" dirty="0">
              <a:latin typeface="Neue Haas Grotesk Text Pro" panose="020B0504020202020204" pitchFamily="34" charset="0"/>
            </a:endParaRPr>
          </a:p>
          <a:p>
            <a:r>
              <a:rPr lang="en-GB" sz="1600" b="0" i="1" spc="0" dirty="0">
                <a:latin typeface="Neue Haas Grotesk Text Pro" panose="020B0504020202020204" pitchFamily="34" charset="0"/>
              </a:rPr>
              <a:t>Neutron Electric Form Factor measurement at 4.4(GeV/c)</a:t>
            </a:r>
            <a:r>
              <a:rPr lang="en-GB" sz="1600" b="0" i="1" spc="0" baseline="30000" dirty="0">
                <a:latin typeface="Neue Haas Grotesk Text Pro" panose="020B0504020202020204" pitchFamily="34" charset="0"/>
              </a:rPr>
              <a:t>2</a:t>
            </a:r>
            <a:r>
              <a:rPr lang="en-GB" sz="1600" b="0" i="1" spc="0" dirty="0">
                <a:latin typeface="Neue Haas Grotesk Text Pro" panose="020B0504020202020204" pitchFamily="34" charset="0"/>
              </a:rPr>
              <a:t> </a:t>
            </a:r>
          </a:p>
          <a:p>
            <a:r>
              <a:rPr lang="en-GB" sz="1600" b="0" i="1" spc="0" dirty="0">
                <a:latin typeface="Neue Haas Grotesk Text Pro" panose="020B0504020202020204" pitchFamily="34" charset="0"/>
              </a:rPr>
              <a:t>via Charge-Exchange Recoil Polarimetry</a:t>
            </a:r>
            <a:endParaRPr lang="en-GB" sz="1600" b="0" i="1" spc="0" baseline="31999" dirty="0">
              <a:latin typeface="Neue Haas Grotesk Tex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904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7FD74-27C1-D6DE-9013-D7EE158C8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BDD7B1C-EF72-1456-BB2D-8A27F3ECCAB2}"/>
              </a:ext>
            </a:extLst>
          </p:cNvPr>
          <p:cNvSpPr txBox="1"/>
          <p:nvPr/>
        </p:nvSpPr>
        <p:spPr>
          <a:xfrm>
            <a:off x="599255" y="4003262"/>
            <a:ext cx="3725658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2000" b="1" dirty="0" err="1">
                <a:solidFill>
                  <a:srgbClr val="57257D"/>
                </a:solidFill>
              </a:rPr>
              <a:t>BigBite</a:t>
            </a:r>
            <a:r>
              <a:rPr lang="en-GB" sz="2000" b="1" dirty="0">
                <a:solidFill>
                  <a:srgbClr val="57257D"/>
                </a:solidFill>
              </a:rPr>
              <a:t> Spectrometer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0881C2-0220-C1D8-7009-06D9D0ADF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Charge-exchange event selection 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6CACB3-E59E-6209-C9D1-702772B30B6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GB" dirty="0"/>
          </a:p>
        </p:txBody>
      </p:sp>
      <p:pic>
        <p:nvPicPr>
          <p:cNvPr id="14" name="Picture 13" descr="davidH-prelimQE.png">
            <a:extLst>
              <a:ext uri="{FF2B5EF4-FFF2-40B4-BE49-F238E27FC236}">
                <a16:creationId xmlns:a16="http://schemas.microsoft.com/office/drawing/2014/main" id="{30742C64-D37F-2B11-51FD-A60061126C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79" r="50002" b="-1124"/>
          <a:stretch>
            <a:fillRect/>
          </a:stretch>
        </p:blipFill>
        <p:spPr>
          <a:xfrm>
            <a:off x="5011523" y="900915"/>
            <a:ext cx="3699349" cy="2628575"/>
          </a:xfrm>
          <a:prstGeom prst="rect">
            <a:avLst/>
          </a:prstGeom>
        </p:spPr>
      </p:pic>
      <p:sp>
        <p:nvSpPr>
          <p:cNvPr id="15" name="Rectangle">
            <a:extLst>
              <a:ext uri="{FF2B5EF4-FFF2-40B4-BE49-F238E27FC236}">
                <a16:creationId xmlns:a16="http://schemas.microsoft.com/office/drawing/2014/main" id="{7E796FAB-9911-CE5F-2180-1B92C15A315B}"/>
              </a:ext>
            </a:extLst>
          </p:cNvPr>
          <p:cNvSpPr/>
          <p:nvPr/>
        </p:nvSpPr>
        <p:spPr>
          <a:xfrm>
            <a:off x="10957455" y="12498300"/>
            <a:ext cx="12669102" cy="51216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76200" tIns="76200" rIns="76200" bIns="76200" numCol="1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5E5E5E"/>
                </a:solidFill>
              </a:defRPr>
            </a:pPr>
            <a:endParaRPr lang="en-GB" noProof="0" dirty="0"/>
          </a:p>
        </p:txBody>
      </p:sp>
      <p:pic>
        <p:nvPicPr>
          <p:cNvPr id="17" name="BB-PreshowerEnergyDistribution.png" descr="BB-PreshowerEnergyDistribution.png">
            <a:extLst>
              <a:ext uri="{FF2B5EF4-FFF2-40B4-BE49-F238E27FC236}">
                <a16:creationId xmlns:a16="http://schemas.microsoft.com/office/drawing/2014/main" id="{C500A047-10E1-D78F-4E3E-A4E8BAE9F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365" y="7031202"/>
            <a:ext cx="3290608" cy="2364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Content Placeholder 5" descr="A graph of a graph of steel analyzer&#10;&#10;AI-generated content may be incorrect.">
            <a:extLst>
              <a:ext uri="{FF2B5EF4-FFF2-40B4-BE49-F238E27FC236}">
                <a16:creationId xmlns:a16="http://schemas.microsoft.com/office/drawing/2014/main" id="{C1BFB314-5396-39A6-11CA-83A4419325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76" y="3724541"/>
            <a:ext cx="3145433" cy="280801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EE9DFCE-2A94-624E-67E1-FDF3B95C74B8}"/>
              </a:ext>
            </a:extLst>
          </p:cNvPr>
          <p:cNvSpPr/>
          <p:nvPr/>
        </p:nvSpPr>
        <p:spPr>
          <a:xfrm flipH="1">
            <a:off x="8637262" y="881695"/>
            <a:ext cx="3289546" cy="3132431"/>
          </a:xfrm>
          <a:prstGeom prst="roundRect">
            <a:avLst>
              <a:gd name="adj" fmla="val 6794"/>
            </a:avLst>
          </a:prstGeom>
          <a:solidFill>
            <a:schemeClr val="accent6">
              <a:alpha val="32000"/>
            </a:schemeClr>
          </a:solidFill>
          <a:ln w="5715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6" name="image.png" descr="image.png">
            <a:extLst>
              <a:ext uri="{FF2B5EF4-FFF2-40B4-BE49-F238E27FC236}">
                <a16:creationId xmlns:a16="http://schemas.microsoft.com/office/drawing/2014/main" id="{E7AAB4B5-B67C-A2A3-7A22-881AD4D2AB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4483" y="1004671"/>
            <a:ext cx="2951835" cy="2875434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View inside the target chamber.…">
            <a:extLst>
              <a:ext uri="{FF2B5EF4-FFF2-40B4-BE49-F238E27FC236}">
                <a16:creationId xmlns:a16="http://schemas.microsoft.com/office/drawing/2014/main" id="{B26E5BDE-F529-3489-1CAC-61D6C270E0F3}"/>
              </a:ext>
            </a:extLst>
          </p:cNvPr>
          <p:cNvSpPr/>
          <p:nvPr/>
        </p:nvSpPr>
        <p:spPr>
          <a:xfrm>
            <a:off x="9391809" y="4095246"/>
            <a:ext cx="1741188" cy="349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2000" b="1" dirty="0">
                <a:solidFill>
                  <a:schemeClr val="accent6"/>
                </a:solidFill>
              </a:rPr>
              <a:t>Polarimeter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DCB7DCC-0B12-7764-9D87-A60E4BB50D04}"/>
              </a:ext>
            </a:extLst>
          </p:cNvPr>
          <p:cNvSpPr/>
          <p:nvPr/>
        </p:nvSpPr>
        <p:spPr>
          <a:xfrm flipH="1">
            <a:off x="77987" y="778069"/>
            <a:ext cx="4782311" cy="3237958"/>
          </a:xfrm>
          <a:prstGeom prst="roundRect">
            <a:avLst>
              <a:gd name="adj" fmla="val 5266"/>
            </a:avLst>
          </a:prstGeom>
          <a:solidFill>
            <a:srgbClr val="7030A0">
              <a:alpha val="25000"/>
            </a:srgbClr>
          </a:solidFill>
          <a:ln w="57150" cap="flat">
            <a:solidFill>
              <a:srgbClr val="7030A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0" name="image.png" descr="image.png">
            <a:extLst>
              <a:ext uri="{FF2B5EF4-FFF2-40B4-BE49-F238E27FC236}">
                <a16:creationId xmlns:a16="http://schemas.microsoft.com/office/drawing/2014/main" id="{3ABEFF4D-37C5-817B-1010-243103EF4B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256" y="887225"/>
            <a:ext cx="4114108" cy="2976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lanview_CE (2).png" descr="planview_CE (2).png">
            <a:extLst>
              <a:ext uri="{FF2B5EF4-FFF2-40B4-BE49-F238E27FC236}">
                <a16:creationId xmlns:a16="http://schemas.microsoft.com/office/drawing/2014/main" id="{7603A1CA-C323-A0D1-6F50-B9A4C8FDD6B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164" t="2834" r="4630" b="2323"/>
          <a:stretch>
            <a:fillRect/>
          </a:stretch>
        </p:blipFill>
        <p:spPr>
          <a:xfrm>
            <a:off x="1452350" y="4543333"/>
            <a:ext cx="2626800" cy="2224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6869" y="0"/>
                </a:moveTo>
                <a:cubicBezTo>
                  <a:pt x="6751" y="0"/>
                  <a:pt x="6662" y="70"/>
                  <a:pt x="6444" y="326"/>
                </a:cubicBezTo>
                <a:cubicBezTo>
                  <a:pt x="6344" y="443"/>
                  <a:pt x="6229" y="568"/>
                  <a:pt x="6187" y="605"/>
                </a:cubicBezTo>
                <a:cubicBezTo>
                  <a:pt x="6146" y="641"/>
                  <a:pt x="5975" y="823"/>
                  <a:pt x="5808" y="1007"/>
                </a:cubicBezTo>
                <a:cubicBezTo>
                  <a:pt x="5642" y="1191"/>
                  <a:pt x="5385" y="1471"/>
                  <a:pt x="5238" y="1628"/>
                </a:cubicBezTo>
                <a:cubicBezTo>
                  <a:pt x="4963" y="1921"/>
                  <a:pt x="4919" y="1982"/>
                  <a:pt x="4919" y="2080"/>
                </a:cubicBezTo>
                <a:cubicBezTo>
                  <a:pt x="4919" y="2134"/>
                  <a:pt x="4698" y="2428"/>
                  <a:pt x="4658" y="2428"/>
                </a:cubicBezTo>
                <a:cubicBezTo>
                  <a:pt x="4648" y="2428"/>
                  <a:pt x="4596" y="2386"/>
                  <a:pt x="4542" y="2335"/>
                </a:cubicBezTo>
                <a:cubicBezTo>
                  <a:pt x="4401" y="2203"/>
                  <a:pt x="4310" y="2213"/>
                  <a:pt x="4122" y="2378"/>
                </a:cubicBezTo>
                <a:cubicBezTo>
                  <a:pt x="4039" y="2452"/>
                  <a:pt x="3934" y="2556"/>
                  <a:pt x="3892" y="2609"/>
                </a:cubicBezTo>
                <a:cubicBezTo>
                  <a:pt x="3850" y="2662"/>
                  <a:pt x="3809" y="2705"/>
                  <a:pt x="3800" y="2705"/>
                </a:cubicBezTo>
                <a:cubicBezTo>
                  <a:pt x="3791" y="2705"/>
                  <a:pt x="3724" y="2618"/>
                  <a:pt x="3653" y="2513"/>
                </a:cubicBezTo>
                <a:cubicBezTo>
                  <a:pt x="3581" y="2407"/>
                  <a:pt x="3425" y="2198"/>
                  <a:pt x="3306" y="2051"/>
                </a:cubicBezTo>
                <a:cubicBezTo>
                  <a:pt x="3112" y="1809"/>
                  <a:pt x="3081" y="1782"/>
                  <a:pt x="2996" y="1782"/>
                </a:cubicBezTo>
                <a:cubicBezTo>
                  <a:pt x="2890" y="1782"/>
                  <a:pt x="2832" y="1824"/>
                  <a:pt x="2644" y="2027"/>
                </a:cubicBezTo>
                <a:cubicBezTo>
                  <a:pt x="2473" y="2212"/>
                  <a:pt x="2317" y="2379"/>
                  <a:pt x="2096" y="2612"/>
                </a:cubicBezTo>
                <a:cubicBezTo>
                  <a:pt x="1995" y="2718"/>
                  <a:pt x="1890" y="2834"/>
                  <a:pt x="1861" y="2870"/>
                </a:cubicBezTo>
                <a:cubicBezTo>
                  <a:pt x="1833" y="2907"/>
                  <a:pt x="1739" y="2999"/>
                  <a:pt x="1652" y="3077"/>
                </a:cubicBezTo>
                <a:cubicBezTo>
                  <a:pt x="1566" y="3156"/>
                  <a:pt x="1461" y="3277"/>
                  <a:pt x="1421" y="3346"/>
                </a:cubicBezTo>
                <a:cubicBezTo>
                  <a:pt x="1349" y="3469"/>
                  <a:pt x="1348" y="3473"/>
                  <a:pt x="1393" y="3554"/>
                </a:cubicBezTo>
                <a:cubicBezTo>
                  <a:pt x="1418" y="3600"/>
                  <a:pt x="1506" y="3722"/>
                  <a:pt x="1589" y="3824"/>
                </a:cubicBezTo>
                <a:cubicBezTo>
                  <a:pt x="1871" y="4173"/>
                  <a:pt x="2159" y="4563"/>
                  <a:pt x="2160" y="4600"/>
                </a:cubicBezTo>
                <a:cubicBezTo>
                  <a:pt x="2160" y="4619"/>
                  <a:pt x="2117" y="4681"/>
                  <a:pt x="2063" y="4737"/>
                </a:cubicBezTo>
                <a:cubicBezTo>
                  <a:pt x="1709" y="5111"/>
                  <a:pt x="1701" y="5153"/>
                  <a:pt x="1924" y="5429"/>
                </a:cubicBezTo>
                <a:cubicBezTo>
                  <a:pt x="2106" y="5654"/>
                  <a:pt x="2167" y="5698"/>
                  <a:pt x="2268" y="5674"/>
                </a:cubicBezTo>
                <a:lnTo>
                  <a:pt x="2345" y="5656"/>
                </a:lnTo>
                <a:lnTo>
                  <a:pt x="2302" y="5739"/>
                </a:lnTo>
                <a:cubicBezTo>
                  <a:pt x="2278" y="5785"/>
                  <a:pt x="2167" y="5906"/>
                  <a:pt x="2054" y="6007"/>
                </a:cubicBezTo>
                <a:cubicBezTo>
                  <a:pt x="1940" y="6109"/>
                  <a:pt x="1847" y="6202"/>
                  <a:pt x="1847" y="6214"/>
                </a:cubicBezTo>
                <a:cubicBezTo>
                  <a:pt x="1847" y="6254"/>
                  <a:pt x="1577" y="6474"/>
                  <a:pt x="1484" y="6511"/>
                </a:cubicBezTo>
                <a:cubicBezTo>
                  <a:pt x="1359" y="6560"/>
                  <a:pt x="1275" y="6663"/>
                  <a:pt x="1275" y="6764"/>
                </a:cubicBezTo>
                <a:cubicBezTo>
                  <a:pt x="1275" y="6826"/>
                  <a:pt x="1248" y="6872"/>
                  <a:pt x="1174" y="6936"/>
                </a:cubicBezTo>
                <a:cubicBezTo>
                  <a:pt x="1092" y="7007"/>
                  <a:pt x="736" y="7391"/>
                  <a:pt x="373" y="7798"/>
                </a:cubicBezTo>
                <a:cubicBezTo>
                  <a:pt x="340" y="7835"/>
                  <a:pt x="313" y="7879"/>
                  <a:pt x="313" y="7897"/>
                </a:cubicBezTo>
                <a:cubicBezTo>
                  <a:pt x="313" y="7915"/>
                  <a:pt x="264" y="7929"/>
                  <a:pt x="206" y="7929"/>
                </a:cubicBezTo>
                <a:cubicBezTo>
                  <a:pt x="77" y="7929"/>
                  <a:pt x="0" y="7974"/>
                  <a:pt x="0" y="8049"/>
                </a:cubicBezTo>
                <a:cubicBezTo>
                  <a:pt x="0" y="8133"/>
                  <a:pt x="65" y="8181"/>
                  <a:pt x="212" y="8208"/>
                </a:cubicBezTo>
                <a:cubicBezTo>
                  <a:pt x="326" y="8230"/>
                  <a:pt x="515" y="8331"/>
                  <a:pt x="858" y="8553"/>
                </a:cubicBezTo>
                <a:cubicBezTo>
                  <a:pt x="909" y="8585"/>
                  <a:pt x="1028" y="8662"/>
                  <a:pt x="1124" y="8724"/>
                </a:cubicBezTo>
                <a:cubicBezTo>
                  <a:pt x="1425" y="8917"/>
                  <a:pt x="1885" y="9228"/>
                  <a:pt x="1953" y="9282"/>
                </a:cubicBezTo>
                <a:cubicBezTo>
                  <a:pt x="1988" y="9310"/>
                  <a:pt x="2057" y="9350"/>
                  <a:pt x="2107" y="9370"/>
                </a:cubicBezTo>
                <a:cubicBezTo>
                  <a:pt x="2156" y="9389"/>
                  <a:pt x="2228" y="9437"/>
                  <a:pt x="2264" y="9476"/>
                </a:cubicBezTo>
                <a:cubicBezTo>
                  <a:pt x="2300" y="9514"/>
                  <a:pt x="2382" y="9571"/>
                  <a:pt x="2446" y="9603"/>
                </a:cubicBezTo>
                <a:cubicBezTo>
                  <a:pt x="2511" y="9635"/>
                  <a:pt x="2582" y="9677"/>
                  <a:pt x="2603" y="9697"/>
                </a:cubicBezTo>
                <a:cubicBezTo>
                  <a:pt x="2625" y="9717"/>
                  <a:pt x="2741" y="9793"/>
                  <a:pt x="2863" y="9865"/>
                </a:cubicBezTo>
                <a:cubicBezTo>
                  <a:pt x="3150" y="10034"/>
                  <a:pt x="3246" y="10096"/>
                  <a:pt x="3286" y="10135"/>
                </a:cubicBezTo>
                <a:cubicBezTo>
                  <a:pt x="3305" y="10152"/>
                  <a:pt x="3621" y="10348"/>
                  <a:pt x="3989" y="10569"/>
                </a:cubicBezTo>
                <a:cubicBezTo>
                  <a:pt x="4652" y="10966"/>
                  <a:pt x="4891" y="11134"/>
                  <a:pt x="4892" y="11210"/>
                </a:cubicBezTo>
                <a:cubicBezTo>
                  <a:pt x="4893" y="11231"/>
                  <a:pt x="4869" y="11313"/>
                  <a:pt x="4839" y="11393"/>
                </a:cubicBezTo>
                <a:cubicBezTo>
                  <a:pt x="4661" y="11867"/>
                  <a:pt x="4598" y="12029"/>
                  <a:pt x="4463" y="12369"/>
                </a:cubicBezTo>
                <a:cubicBezTo>
                  <a:pt x="4396" y="12538"/>
                  <a:pt x="4333" y="12705"/>
                  <a:pt x="4322" y="12738"/>
                </a:cubicBezTo>
                <a:cubicBezTo>
                  <a:pt x="4277" y="12876"/>
                  <a:pt x="4176" y="13108"/>
                  <a:pt x="4157" y="13118"/>
                </a:cubicBezTo>
                <a:cubicBezTo>
                  <a:pt x="4147" y="13123"/>
                  <a:pt x="4138" y="13147"/>
                  <a:pt x="4138" y="13169"/>
                </a:cubicBezTo>
                <a:cubicBezTo>
                  <a:pt x="4138" y="13191"/>
                  <a:pt x="4116" y="13263"/>
                  <a:pt x="4087" y="13328"/>
                </a:cubicBezTo>
                <a:cubicBezTo>
                  <a:pt x="4019" y="13485"/>
                  <a:pt x="3904" y="13790"/>
                  <a:pt x="3904" y="13815"/>
                </a:cubicBezTo>
                <a:cubicBezTo>
                  <a:pt x="3904" y="13839"/>
                  <a:pt x="3752" y="14227"/>
                  <a:pt x="3672" y="14406"/>
                </a:cubicBezTo>
                <a:cubicBezTo>
                  <a:pt x="3659" y="14436"/>
                  <a:pt x="3613" y="14550"/>
                  <a:pt x="3571" y="14660"/>
                </a:cubicBezTo>
                <a:cubicBezTo>
                  <a:pt x="3529" y="14769"/>
                  <a:pt x="3452" y="14963"/>
                  <a:pt x="3400" y="15092"/>
                </a:cubicBezTo>
                <a:cubicBezTo>
                  <a:pt x="3348" y="15220"/>
                  <a:pt x="3305" y="15338"/>
                  <a:pt x="3305" y="15354"/>
                </a:cubicBezTo>
                <a:cubicBezTo>
                  <a:pt x="3304" y="15369"/>
                  <a:pt x="3281" y="15416"/>
                  <a:pt x="3253" y="15458"/>
                </a:cubicBezTo>
                <a:cubicBezTo>
                  <a:pt x="3225" y="15500"/>
                  <a:pt x="3203" y="15580"/>
                  <a:pt x="3202" y="15635"/>
                </a:cubicBezTo>
                <a:cubicBezTo>
                  <a:pt x="3202" y="15690"/>
                  <a:pt x="3190" y="15734"/>
                  <a:pt x="3176" y="15734"/>
                </a:cubicBezTo>
                <a:cubicBezTo>
                  <a:pt x="3132" y="15734"/>
                  <a:pt x="3147" y="15906"/>
                  <a:pt x="3195" y="15956"/>
                </a:cubicBezTo>
                <a:cubicBezTo>
                  <a:pt x="3236" y="15999"/>
                  <a:pt x="3488" y="16147"/>
                  <a:pt x="3761" y="16288"/>
                </a:cubicBezTo>
                <a:cubicBezTo>
                  <a:pt x="3818" y="16317"/>
                  <a:pt x="3946" y="16387"/>
                  <a:pt x="4047" y="16442"/>
                </a:cubicBezTo>
                <a:cubicBezTo>
                  <a:pt x="4278" y="16569"/>
                  <a:pt x="4535" y="16707"/>
                  <a:pt x="4685" y="16786"/>
                </a:cubicBezTo>
                <a:cubicBezTo>
                  <a:pt x="4749" y="16820"/>
                  <a:pt x="4856" y="16879"/>
                  <a:pt x="4922" y="16917"/>
                </a:cubicBezTo>
                <a:cubicBezTo>
                  <a:pt x="4988" y="16955"/>
                  <a:pt x="5145" y="17038"/>
                  <a:pt x="5273" y="17101"/>
                </a:cubicBezTo>
                <a:cubicBezTo>
                  <a:pt x="5400" y="17164"/>
                  <a:pt x="5592" y="17263"/>
                  <a:pt x="5699" y="17323"/>
                </a:cubicBezTo>
                <a:cubicBezTo>
                  <a:pt x="5872" y="17419"/>
                  <a:pt x="5909" y="17429"/>
                  <a:pt x="6033" y="17412"/>
                </a:cubicBezTo>
                <a:cubicBezTo>
                  <a:pt x="6110" y="17402"/>
                  <a:pt x="6207" y="17372"/>
                  <a:pt x="6249" y="17346"/>
                </a:cubicBezTo>
                <a:cubicBezTo>
                  <a:pt x="6327" y="17298"/>
                  <a:pt x="6504" y="17041"/>
                  <a:pt x="6506" y="16973"/>
                </a:cubicBezTo>
                <a:cubicBezTo>
                  <a:pt x="6506" y="16953"/>
                  <a:pt x="6527" y="16890"/>
                  <a:pt x="6553" y="16834"/>
                </a:cubicBezTo>
                <a:cubicBezTo>
                  <a:pt x="6579" y="16779"/>
                  <a:pt x="6617" y="16685"/>
                  <a:pt x="6636" y="16626"/>
                </a:cubicBezTo>
                <a:cubicBezTo>
                  <a:pt x="6709" y="16401"/>
                  <a:pt x="6828" y="16075"/>
                  <a:pt x="6879" y="15965"/>
                </a:cubicBezTo>
                <a:cubicBezTo>
                  <a:pt x="6984" y="15732"/>
                  <a:pt x="7102" y="15448"/>
                  <a:pt x="7154" y="15304"/>
                </a:cubicBezTo>
                <a:cubicBezTo>
                  <a:pt x="7333" y="14802"/>
                  <a:pt x="7440" y="14527"/>
                  <a:pt x="7515" y="14368"/>
                </a:cubicBezTo>
                <a:cubicBezTo>
                  <a:pt x="7532" y="14334"/>
                  <a:pt x="7573" y="14237"/>
                  <a:pt x="7608" y="14153"/>
                </a:cubicBezTo>
                <a:cubicBezTo>
                  <a:pt x="7643" y="14068"/>
                  <a:pt x="7697" y="13940"/>
                  <a:pt x="7727" y="13868"/>
                </a:cubicBezTo>
                <a:cubicBezTo>
                  <a:pt x="7862" y="13550"/>
                  <a:pt x="7886" y="13482"/>
                  <a:pt x="7886" y="13432"/>
                </a:cubicBezTo>
                <a:cubicBezTo>
                  <a:pt x="7886" y="13355"/>
                  <a:pt x="7940" y="13306"/>
                  <a:pt x="8023" y="13306"/>
                </a:cubicBezTo>
                <a:cubicBezTo>
                  <a:pt x="8075" y="13306"/>
                  <a:pt x="8127" y="13344"/>
                  <a:pt x="8199" y="13431"/>
                </a:cubicBezTo>
                <a:cubicBezTo>
                  <a:pt x="8255" y="13498"/>
                  <a:pt x="8322" y="13553"/>
                  <a:pt x="8347" y="13553"/>
                </a:cubicBezTo>
                <a:cubicBezTo>
                  <a:pt x="8373" y="13554"/>
                  <a:pt x="8416" y="13575"/>
                  <a:pt x="8444" y="13600"/>
                </a:cubicBezTo>
                <a:cubicBezTo>
                  <a:pt x="8472" y="13624"/>
                  <a:pt x="8521" y="13644"/>
                  <a:pt x="8553" y="13644"/>
                </a:cubicBezTo>
                <a:cubicBezTo>
                  <a:pt x="8613" y="13644"/>
                  <a:pt x="8784" y="13742"/>
                  <a:pt x="8920" y="13851"/>
                </a:cubicBezTo>
                <a:cubicBezTo>
                  <a:pt x="9028" y="13939"/>
                  <a:pt x="9346" y="14123"/>
                  <a:pt x="9430" y="14148"/>
                </a:cubicBezTo>
                <a:cubicBezTo>
                  <a:pt x="9471" y="14160"/>
                  <a:pt x="9577" y="14210"/>
                  <a:pt x="9667" y="14260"/>
                </a:cubicBezTo>
                <a:cubicBezTo>
                  <a:pt x="9757" y="14310"/>
                  <a:pt x="9849" y="14352"/>
                  <a:pt x="9871" y="14352"/>
                </a:cubicBezTo>
                <a:cubicBezTo>
                  <a:pt x="9934" y="14352"/>
                  <a:pt x="10087" y="14435"/>
                  <a:pt x="10127" y="14492"/>
                </a:cubicBezTo>
                <a:cubicBezTo>
                  <a:pt x="10171" y="14555"/>
                  <a:pt x="10352" y="14657"/>
                  <a:pt x="10422" y="14658"/>
                </a:cubicBezTo>
                <a:cubicBezTo>
                  <a:pt x="10496" y="14659"/>
                  <a:pt x="10566" y="14568"/>
                  <a:pt x="10566" y="14472"/>
                </a:cubicBezTo>
                <a:cubicBezTo>
                  <a:pt x="10566" y="14426"/>
                  <a:pt x="10588" y="14335"/>
                  <a:pt x="10615" y="14270"/>
                </a:cubicBezTo>
                <a:cubicBezTo>
                  <a:pt x="10642" y="14205"/>
                  <a:pt x="10678" y="14114"/>
                  <a:pt x="10694" y="14067"/>
                </a:cubicBezTo>
                <a:cubicBezTo>
                  <a:pt x="10717" y="13999"/>
                  <a:pt x="10732" y="13987"/>
                  <a:pt x="10768" y="14009"/>
                </a:cubicBezTo>
                <a:cubicBezTo>
                  <a:pt x="10793" y="14024"/>
                  <a:pt x="10873" y="14067"/>
                  <a:pt x="10945" y="14105"/>
                </a:cubicBezTo>
                <a:cubicBezTo>
                  <a:pt x="11128" y="14202"/>
                  <a:pt x="11764" y="14574"/>
                  <a:pt x="11764" y="14583"/>
                </a:cubicBezTo>
                <a:cubicBezTo>
                  <a:pt x="11764" y="14608"/>
                  <a:pt x="11608" y="14782"/>
                  <a:pt x="11586" y="14782"/>
                </a:cubicBezTo>
                <a:cubicBezTo>
                  <a:pt x="11537" y="14782"/>
                  <a:pt x="11478" y="14878"/>
                  <a:pt x="11478" y="14956"/>
                </a:cubicBezTo>
                <a:cubicBezTo>
                  <a:pt x="11478" y="14998"/>
                  <a:pt x="11469" y="15028"/>
                  <a:pt x="11458" y="15022"/>
                </a:cubicBezTo>
                <a:cubicBezTo>
                  <a:pt x="11448" y="15017"/>
                  <a:pt x="11366" y="14968"/>
                  <a:pt x="11277" y="14913"/>
                </a:cubicBezTo>
                <a:cubicBezTo>
                  <a:pt x="11089" y="14797"/>
                  <a:pt x="11062" y="14793"/>
                  <a:pt x="10980" y="14872"/>
                </a:cubicBezTo>
                <a:lnTo>
                  <a:pt x="10918" y="14931"/>
                </a:lnTo>
                <a:lnTo>
                  <a:pt x="10970" y="15012"/>
                </a:lnTo>
                <a:cubicBezTo>
                  <a:pt x="11020" y="15090"/>
                  <a:pt x="11174" y="15205"/>
                  <a:pt x="11465" y="15383"/>
                </a:cubicBezTo>
                <a:cubicBezTo>
                  <a:pt x="11537" y="15427"/>
                  <a:pt x="11666" y="15517"/>
                  <a:pt x="11752" y="15582"/>
                </a:cubicBezTo>
                <a:cubicBezTo>
                  <a:pt x="11837" y="15648"/>
                  <a:pt x="12013" y="15766"/>
                  <a:pt x="12141" y="15844"/>
                </a:cubicBezTo>
                <a:cubicBezTo>
                  <a:pt x="12270" y="15922"/>
                  <a:pt x="12417" y="16012"/>
                  <a:pt x="12467" y="16048"/>
                </a:cubicBezTo>
                <a:cubicBezTo>
                  <a:pt x="12517" y="16083"/>
                  <a:pt x="12779" y="16244"/>
                  <a:pt x="13050" y="16405"/>
                </a:cubicBezTo>
                <a:cubicBezTo>
                  <a:pt x="13321" y="16566"/>
                  <a:pt x="13620" y="16760"/>
                  <a:pt x="13714" y="16836"/>
                </a:cubicBezTo>
                <a:cubicBezTo>
                  <a:pt x="13963" y="17038"/>
                  <a:pt x="14535" y="17394"/>
                  <a:pt x="14612" y="17394"/>
                </a:cubicBezTo>
                <a:cubicBezTo>
                  <a:pt x="14628" y="17394"/>
                  <a:pt x="14668" y="17372"/>
                  <a:pt x="14701" y="17344"/>
                </a:cubicBezTo>
                <a:cubicBezTo>
                  <a:pt x="14745" y="17309"/>
                  <a:pt x="14757" y="17277"/>
                  <a:pt x="14746" y="17227"/>
                </a:cubicBezTo>
                <a:cubicBezTo>
                  <a:pt x="14734" y="17168"/>
                  <a:pt x="14748" y="17149"/>
                  <a:pt x="14843" y="17106"/>
                </a:cubicBezTo>
                <a:cubicBezTo>
                  <a:pt x="15008" y="17031"/>
                  <a:pt x="15023" y="17038"/>
                  <a:pt x="15003" y="17172"/>
                </a:cubicBezTo>
                <a:cubicBezTo>
                  <a:pt x="14992" y="17246"/>
                  <a:pt x="14958" y="17312"/>
                  <a:pt x="14910" y="17358"/>
                </a:cubicBezTo>
                <a:cubicBezTo>
                  <a:pt x="14869" y="17397"/>
                  <a:pt x="14836" y="17447"/>
                  <a:pt x="14836" y="17469"/>
                </a:cubicBezTo>
                <a:cubicBezTo>
                  <a:pt x="14836" y="17569"/>
                  <a:pt x="14991" y="17696"/>
                  <a:pt x="15512" y="18017"/>
                </a:cubicBezTo>
                <a:cubicBezTo>
                  <a:pt x="15648" y="18101"/>
                  <a:pt x="15795" y="18191"/>
                  <a:pt x="15837" y="18217"/>
                </a:cubicBezTo>
                <a:cubicBezTo>
                  <a:pt x="15880" y="18244"/>
                  <a:pt x="15921" y="18275"/>
                  <a:pt x="15929" y="18287"/>
                </a:cubicBezTo>
                <a:cubicBezTo>
                  <a:pt x="15936" y="18298"/>
                  <a:pt x="15988" y="18338"/>
                  <a:pt x="16045" y="18375"/>
                </a:cubicBezTo>
                <a:cubicBezTo>
                  <a:pt x="16445" y="18632"/>
                  <a:pt x="16923" y="18953"/>
                  <a:pt x="16976" y="19002"/>
                </a:cubicBezTo>
                <a:cubicBezTo>
                  <a:pt x="17038" y="19059"/>
                  <a:pt x="17033" y="19170"/>
                  <a:pt x="16965" y="19300"/>
                </a:cubicBezTo>
                <a:cubicBezTo>
                  <a:pt x="16844" y="19534"/>
                  <a:pt x="16814" y="19612"/>
                  <a:pt x="16814" y="19685"/>
                </a:cubicBezTo>
                <a:cubicBezTo>
                  <a:pt x="16814" y="19726"/>
                  <a:pt x="16801" y="19761"/>
                  <a:pt x="16787" y="19761"/>
                </a:cubicBezTo>
                <a:cubicBezTo>
                  <a:pt x="16773" y="19761"/>
                  <a:pt x="16762" y="19794"/>
                  <a:pt x="16762" y="19835"/>
                </a:cubicBezTo>
                <a:cubicBezTo>
                  <a:pt x="16762" y="19877"/>
                  <a:pt x="16749" y="19919"/>
                  <a:pt x="16735" y="19930"/>
                </a:cubicBezTo>
                <a:cubicBezTo>
                  <a:pt x="16689" y="19963"/>
                  <a:pt x="16705" y="20154"/>
                  <a:pt x="16759" y="20213"/>
                </a:cubicBezTo>
                <a:cubicBezTo>
                  <a:pt x="16787" y="20243"/>
                  <a:pt x="16890" y="20301"/>
                  <a:pt x="16988" y="20342"/>
                </a:cubicBezTo>
                <a:cubicBezTo>
                  <a:pt x="17085" y="20383"/>
                  <a:pt x="17188" y="20434"/>
                  <a:pt x="17216" y="20455"/>
                </a:cubicBezTo>
                <a:cubicBezTo>
                  <a:pt x="17245" y="20476"/>
                  <a:pt x="17298" y="20502"/>
                  <a:pt x="17334" y="20514"/>
                </a:cubicBezTo>
                <a:cubicBezTo>
                  <a:pt x="17370" y="20527"/>
                  <a:pt x="17540" y="20616"/>
                  <a:pt x="17711" y="20713"/>
                </a:cubicBezTo>
                <a:cubicBezTo>
                  <a:pt x="18023" y="20889"/>
                  <a:pt x="18318" y="21052"/>
                  <a:pt x="18466" y="21129"/>
                </a:cubicBezTo>
                <a:cubicBezTo>
                  <a:pt x="18509" y="21151"/>
                  <a:pt x="18638" y="21222"/>
                  <a:pt x="18752" y="21285"/>
                </a:cubicBezTo>
                <a:cubicBezTo>
                  <a:pt x="19094" y="21471"/>
                  <a:pt x="19291" y="21552"/>
                  <a:pt x="19442" y="21574"/>
                </a:cubicBezTo>
                <a:cubicBezTo>
                  <a:pt x="19560" y="21591"/>
                  <a:pt x="19628" y="21600"/>
                  <a:pt x="19674" y="21598"/>
                </a:cubicBezTo>
                <a:cubicBezTo>
                  <a:pt x="19720" y="21595"/>
                  <a:pt x="19743" y="21583"/>
                  <a:pt x="19773" y="21558"/>
                </a:cubicBezTo>
                <a:cubicBezTo>
                  <a:pt x="19828" y="21513"/>
                  <a:pt x="20067" y="20978"/>
                  <a:pt x="20067" y="20900"/>
                </a:cubicBezTo>
                <a:cubicBezTo>
                  <a:pt x="20067" y="20880"/>
                  <a:pt x="20102" y="20802"/>
                  <a:pt x="20145" y="20728"/>
                </a:cubicBezTo>
                <a:cubicBezTo>
                  <a:pt x="20188" y="20654"/>
                  <a:pt x="20222" y="20576"/>
                  <a:pt x="20222" y="20553"/>
                </a:cubicBezTo>
                <a:cubicBezTo>
                  <a:pt x="20222" y="20529"/>
                  <a:pt x="20258" y="20428"/>
                  <a:pt x="20301" y="20329"/>
                </a:cubicBezTo>
                <a:cubicBezTo>
                  <a:pt x="20344" y="20230"/>
                  <a:pt x="20379" y="20133"/>
                  <a:pt x="20379" y="20114"/>
                </a:cubicBezTo>
                <a:cubicBezTo>
                  <a:pt x="20379" y="20094"/>
                  <a:pt x="20407" y="20039"/>
                  <a:pt x="20441" y="19993"/>
                </a:cubicBezTo>
                <a:cubicBezTo>
                  <a:pt x="20522" y="19881"/>
                  <a:pt x="20614" y="19677"/>
                  <a:pt x="20614" y="19607"/>
                </a:cubicBezTo>
                <a:cubicBezTo>
                  <a:pt x="20614" y="19555"/>
                  <a:pt x="20647" y="19462"/>
                  <a:pt x="20772" y="19173"/>
                </a:cubicBezTo>
                <a:cubicBezTo>
                  <a:pt x="20799" y="19111"/>
                  <a:pt x="20821" y="19041"/>
                  <a:pt x="20821" y="19016"/>
                </a:cubicBezTo>
                <a:cubicBezTo>
                  <a:pt x="20821" y="18990"/>
                  <a:pt x="20862" y="18876"/>
                  <a:pt x="20912" y="18760"/>
                </a:cubicBezTo>
                <a:cubicBezTo>
                  <a:pt x="20962" y="18645"/>
                  <a:pt x="21003" y="18527"/>
                  <a:pt x="21003" y="18500"/>
                </a:cubicBezTo>
                <a:cubicBezTo>
                  <a:pt x="21003" y="18473"/>
                  <a:pt x="21014" y="18439"/>
                  <a:pt x="21027" y="18423"/>
                </a:cubicBezTo>
                <a:cubicBezTo>
                  <a:pt x="21064" y="18377"/>
                  <a:pt x="21159" y="18164"/>
                  <a:pt x="21159" y="18128"/>
                </a:cubicBezTo>
                <a:cubicBezTo>
                  <a:pt x="21159" y="18110"/>
                  <a:pt x="21181" y="18058"/>
                  <a:pt x="21208" y="18013"/>
                </a:cubicBezTo>
                <a:cubicBezTo>
                  <a:pt x="21235" y="17969"/>
                  <a:pt x="21277" y="17863"/>
                  <a:pt x="21301" y="17778"/>
                </a:cubicBezTo>
                <a:cubicBezTo>
                  <a:pt x="21325" y="17694"/>
                  <a:pt x="21367" y="17587"/>
                  <a:pt x="21395" y="17541"/>
                </a:cubicBezTo>
                <a:cubicBezTo>
                  <a:pt x="21423" y="17496"/>
                  <a:pt x="21447" y="17432"/>
                  <a:pt x="21447" y="17399"/>
                </a:cubicBezTo>
                <a:cubicBezTo>
                  <a:pt x="21447" y="17366"/>
                  <a:pt x="21481" y="17260"/>
                  <a:pt x="21524" y="17164"/>
                </a:cubicBezTo>
                <a:cubicBezTo>
                  <a:pt x="21574" y="17051"/>
                  <a:pt x="21599" y="16968"/>
                  <a:pt x="21600" y="16904"/>
                </a:cubicBezTo>
                <a:cubicBezTo>
                  <a:pt x="21600" y="16839"/>
                  <a:pt x="21576" y="16793"/>
                  <a:pt x="21527" y="16751"/>
                </a:cubicBezTo>
                <a:cubicBezTo>
                  <a:pt x="21485" y="16716"/>
                  <a:pt x="21446" y="16687"/>
                  <a:pt x="21440" y="16687"/>
                </a:cubicBezTo>
                <a:cubicBezTo>
                  <a:pt x="21434" y="16687"/>
                  <a:pt x="21379" y="16631"/>
                  <a:pt x="21318" y="16563"/>
                </a:cubicBezTo>
                <a:cubicBezTo>
                  <a:pt x="21225" y="16459"/>
                  <a:pt x="20872" y="16226"/>
                  <a:pt x="20806" y="16226"/>
                </a:cubicBezTo>
                <a:cubicBezTo>
                  <a:pt x="20795" y="16226"/>
                  <a:pt x="20709" y="16181"/>
                  <a:pt x="20615" y="16124"/>
                </a:cubicBezTo>
                <a:cubicBezTo>
                  <a:pt x="20521" y="16067"/>
                  <a:pt x="20415" y="16009"/>
                  <a:pt x="20379" y="15996"/>
                </a:cubicBezTo>
                <a:cubicBezTo>
                  <a:pt x="20344" y="15983"/>
                  <a:pt x="20161" y="15886"/>
                  <a:pt x="19975" y="15781"/>
                </a:cubicBezTo>
                <a:cubicBezTo>
                  <a:pt x="19789" y="15675"/>
                  <a:pt x="19567" y="15549"/>
                  <a:pt x="19482" y="15503"/>
                </a:cubicBezTo>
                <a:cubicBezTo>
                  <a:pt x="19249" y="15376"/>
                  <a:pt x="19022" y="15247"/>
                  <a:pt x="18942" y="15195"/>
                </a:cubicBezTo>
                <a:cubicBezTo>
                  <a:pt x="18894" y="15164"/>
                  <a:pt x="18840" y="15154"/>
                  <a:pt x="18779" y="15168"/>
                </a:cubicBezTo>
                <a:cubicBezTo>
                  <a:pt x="18683" y="15189"/>
                  <a:pt x="18557" y="15287"/>
                  <a:pt x="18557" y="15340"/>
                </a:cubicBezTo>
                <a:cubicBezTo>
                  <a:pt x="18557" y="15357"/>
                  <a:pt x="18522" y="15431"/>
                  <a:pt x="18479" y="15504"/>
                </a:cubicBezTo>
                <a:cubicBezTo>
                  <a:pt x="18436" y="15578"/>
                  <a:pt x="18402" y="15660"/>
                  <a:pt x="18402" y="15685"/>
                </a:cubicBezTo>
                <a:cubicBezTo>
                  <a:pt x="18402" y="15710"/>
                  <a:pt x="18392" y="15734"/>
                  <a:pt x="18381" y="15739"/>
                </a:cubicBezTo>
                <a:cubicBezTo>
                  <a:pt x="18369" y="15745"/>
                  <a:pt x="18326" y="15829"/>
                  <a:pt x="18287" y="15927"/>
                </a:cubicBezTo>
                <a:cubicBezTo>
                  <a:pt x="18247" y="16024"/>
                  <a:pt x="18200" y="16104"/>
                  <a:pt x="18181" y="16104"/>
                </a:cubicBezTo>
                <a:cubicBezTo>
                  <a:pt x="18163" y="16104"/>
                  <a:pt x="18097" y="16070"/>
                  <a:pt x="18034" y="16029"/>
                </a:cubicBezTo>
                <a:cubicBezTo>
                  <a:pt x="17971" y="15988"/>
                  <a:pt x="17775" y="15891"/>
                  <a:pt x="17599" y="15814"/>
                </a:cubicBezTo>
                <a:cubicBezTo>
                  <a:pt x="17424" y="15737"/>
                  <a:pt x="17207" y="15634"/>
                  <a:pt x="17118" y="15585"/>
                </a:cubicBezTo>
                <a:cubicBezTo>
                  <a:pt x="17029" y="15537"/>
                  <a:pt x="16834" y="15445"/>
                  <a:pt x="16683" y="15382"/>
                </a:cubicBezTo>
                <a:cubicBezTo>
                  <a:pt x="16533" y="15319"/>
                  <a:pt x="16340" y="15235"/>
                  <a:pt x="16254" y="15196"/>
                </a:cubicBezTo>
                <a:cubicBezTo>
                  <a:pt x="16168" y="15157"/>
                  <a:pt x="16068" y="15116"/>
                  <a:pt x="16032" y="15105"/>
                </a:cubicBezTo>
                <a:cubicBezTo>
                  <a:pt x="15961" y="15083"/>
                  <a:pt x="15811" y="15010"/>
                  <a:pt x="15739" y="14964"/>
                </a:cubicBezTo>
                <a:cubicBezTo>
                  <a:pt x="15714" y="14948"/>
                  <a:pt x="15580" y="14886"/>
                  <a:pt x="15441" y="14825"/>
                </a:cubicBezTo>
                <a:cubicBezTo>
                  <a:pt x="15301" y="14764"/>
                  <a:pt x="15137" y="14686"/>
                  <a:pt x="15077" y="14655"/>
                </a:cubicBezTo>
                <a:cubicBezTo>
                  <a:pt x="15017" y="14623"/>
                  <a:pt x="14955" y="14598"/>
                  <a:pt x="14940" y="14598"/>
                </a:cubicBezTo>
                <a:cubicBezTo>
                  <a:pt x="14924" y="14598"/>
                  <a:pt x="14893" y="14584"/>
                  <a:pt x="14868" y="14567"/>
                </a:cubicBezTo>
                <a:cubicBezTo>
                  <a:pt x="14843" y="14550"/>
                  <a:pt x="14682" y="14476"/>
                  <a:pt x="14511" y="14401"/>
                </a:cubicBezTo>
                <a:cubicBezTo>
                  <a:pt x="14339" y="14327"/>
                  <a:pt x="14133" y="14231"/>
                  <a:pt x="14055" y="14189"/>
                </a:cubicBezTo>
                <a:cubicBezTo>
                  <a:pt x="13976" y="14147"/>
                  <a:pt x="13865" y="14096"/>
                  <a:pt x="13808" y="14075"/>
                </a:cubicBezTo>
                <a:cubicBezTo>
                  <a:pt x="13751" y="14054"/>
                  <a:pt x="13656" y="14012"/>
                  <a:pt x="13599" y="13981"/>
                </a:cubicBezTo>
                <a:cubicBezTo>
                  <a:pt x="13542" y="13949"/>
                  <a:pt x="13349" y="13854"/>
                  <a:pt x="13170" y="13770"/>
                </a:cubicBezTo>
                <a:cubicBezTo>
                  <a:pt x="12789" y="13592"/>
                  <a:pt x="12579" y="13494"/>
                  <a:pt x="12506" y="13457"/>
                </a:cubicBezTo>
                <a:cubicBezTo>
                  <a:pt x="12478" y="13443"/>
                  <a:pt x="12372" y="13395"/>
                  <a:pt x="12272" y="13351"/>
                </a:cubicBezTo>
                <a:cubicBezTo>
                  <a:pt x="12104" y="13278"/>
                  <a:pt x="11843" y="13149"/>
                  <a:pt x="11644" y="13043"/>
                </a:cubicBezTo>
                <a:cubicBezTo>
                  <a:pt x="11598" y="13019"/>
                  <a:pt x="11546" y="13000"/>
                  <a:pt x="11526" y="13000"/>
                </a:cubicBezTo>
                <a:cubicBezTo>
                  <a:pt x="11506" y="13000"/>
                  <a:pt x="11476" y="12988"/>
                  <a:pt x="11463" y="12974"/>
                </a:cubicBezTo>
                <a:cubicBezTo>
                  <a:pt x="11449" y="12959"/>
                  <a:pt x="11362" y="12915"/>
                  <a:pt x="11269" y="12876"/>
                </a:cubicBezTo>
                <a:cubicBezTo>
                  <a:pt x="11176" y="12836"/>
                  <a:pt x="11073" y="12779"/>
                  <a:pt x="11039" y="12748"/>
                </a:cubicBezTo>
                <a:cubicBezTo>
                  <a:pt x="11005" y="12717"/>
                  <a:pt x="10942" y="12692"/>
                  <a:pt x="10900" y="12692"/>
                </a:cubicBezTo>
                <a:cubicBezTo>
                  <a:pt x="10819" y="12692"/>
                  <a:pt x="10729" y="12646"/>
                  <a:pt x="10576" y="12523"/>
                </a:cubicBezTo>
                <a:cubicBezTo>
                  <a:pt x="10515" y="12474"/>
                  <a:pt x="10445" y="12447"/>
                  <a:pt x="10381" y="12447"/>
                </a:cubicBezTo>
                <a:cubicBezTo>
                  <a:pt x="10304" y="12447"/>
                  <a:pt x="10273" y="12429"/>
                  <a:pt x="10241" y="12372"/>
                </a:cubicBezTo>
                <a:cubicBezTo>
                  <a:pt x="10218" y="12331"/>
                  <a:pt x="10156" y="12275"/>
                  <a:pt x="10103" y="12246"/>
                </a:cubicBezTo>
                <a:cubicBezTo>
                  <a:pt x="10051" y="12218"/>
                  <a:pt x="9958" y="12167"/>
                  <a:pt x="9899" y="12134"/>
                </a:cubicBezTo>
                <a:cubicBezTo>
                  <a:pt x="9839" y="12101"/>
                  <a:pt x="9746" y="12066"/>
                  <a:pt x="9691" y="12056"/>
                </a:cubicBezTo>
                <a:cubicBezTo>
                  <a:pt x="9636" y="12046"/>
                  <a:pt x="9564" y="12013"/>
                  <a:pt x="9530" y="11981"/>
                </a:cubicBezTo>
                <a:cubicBezTo>
                  <a:pt x="9454" y="11912"/>
                  <a:pt x="9323" y="11907"/>
                  <a:pt x="9245" y="11971"/>
                </a:cubicBezTo>
                <a:cubicBezTo>
                  <a:pt x="9190" y="12017"/>
                  <a:pt x="9187" y="12017"/>
                  <a:pt x="9187" y="11940"/>
                </a:cubicBezTo>
                <a:cubicBezTo>
                  <a:pt x="9187" y="11770"/>
                  <a:pt x="9068" y="11644"/>
                  <a:pt x="8877" y="11617"/>
                </a:cubicBezTo>
                <a:cubicBezTo>
                  <a:pt x="8792" y="11605"/>
                  <a:pt x="8750" y="11580"/>
                  <a:pt x="8709" y="11516"/>
                </a:cubicBezTo>
                <a:lnTo>
                  <a:pt x="8656" y="11430"/>
                </a:lnTo>
                <a:lnTo>
                  <a:pt x="8712" y="11301"/>
                </a:lnTo>
                <a:cubicBezTo>
                  <a:pt x="8815" y="11063"/>
                  <a:pt x="8875" y="10899"/>
                  <a:pt x="8875" y="10858"/>
                </a:cubicBezTo>
                <a:cubicBezTo>
                  <a:pt x="8875" y="10836"/>
                  <a:pt x="8887" y="10817"/>
                  <a:pt x="8901" y="10817"/>
                </a:cubicBezTo>
                <a:cubicBezTo>
                  <a:pt x="8916" y="10817"/>
                  <a:pt x="8927" y="10798"/>
                  <a:pt x="8927" y="10772"/>
                </a:cubicBezTo>
                <a:cubicBezTo>
                  <a:pt x="8927" y="10747"/>
                  <a:pt x="8939" y="10726"/>
                  <a:pt x="8953" y="10726"/>
                </a:cubicBezTo>
                <a:cubicBezTo>
                  <a:pt x="8968" y="10726"/>
                  <a:pt x="8980" y="10705"/>
                  <a:pt x="8980" y="10680"/>
                </a:cubicBezTo>
                <a:cubicBezTo>
                  <a:pt x="8980" y="10654"/>
                  <a:pt x="8991" y="10610"/>
                  <a:pt x="9005" y="10580"/>
                </a:cubicBezTo>
                <a:cubicBezTo>
                  <a:pt x="9019" y="10551"/>
                  <a:pt x="9066" y="10429"/>
                  <a:pt x="9110" y="10310"/>
                </a:cubicBezTo>
                <a:cubicBezTo>
                  <a:pt x="9196" y="10080"/>
                  <a:pt x="9294" y="9830"/>
                  <a:pt x="9373" y="9639"/>
                </a:cubicBezTo>
                <a:cubicBezTo>
                  <a:pt x="9399" y="9574"/>
                  <a:pt x="9422" y="9503"/>
                  <a:pt x="9422" y="9480"/>
                </a:cubicBezTo>
                <a:cubicBezTo>
                  <a:pt x="9422" y="9458"/>
                  <a:pt x="9431" y="9436"/>
                  <a:pt x="9443" y="9431"/>
                </a:cubicBezTo>
                <a:cubicBezTo>
                  <a:pt x="9454" y="9425"/>
                  <a:pt x="9494" y="9343"/>
                  <a:pt x="9531" y="9250"/>
                </a:cubicBezTo>
                <a:cubicBezTo>
                  <a:pt x="9634" y="8995"/>
                  <a:pt x="9734" y="8728"/>
                  <a:pt x="9734" y="8710"/>
                </a:cubicBezTo>
                <a:cubicBezTo>
                  <a:pt x="9734" y="8683"/>
                  <a:pt x="9868" y="8338"/>
                  <a:pt x="9935" y="8190"/>
                </a:cubicBezTo>
                <a:cubicBezTo>
                  <a:pt x="9969" y="8116"/>
                  <a:pt x="10122" y="7724"/>
                  <a:pt x="10151" y="7637"/>
                </a:cubicBezTo>
                <a:cubicBezTo>
                  <a:pt x="10226" y="7415"/>
                  <a:pt x="10190" y="7256"/>
                  <a:pt x="10035" y="7130"/>
                </a:cubicBezTo>
                <a:cubicBezTo>
                  <a:pt x="9972" y="7079"/>
                  <a:pt x="9904" y="7038"/>
                  <a:pt x="9885" y="7038"/>
                </a:cubicBezTo>
                <a:cubicBezTo>
                  <a:pt x="9865" y="7038"/>
                  <a:pt x="9836" y="7025"/>
                  <a:pt x="9823" y="7009"/>
                </a:cubicBezTo>
                <a:cubicBezTo>
                  <a:pt x="9809" y="6994"/>
                  <a:pt x="9688" y="6923"/>
                  <a:pt x="9552" y="6852"/>
                </a:cubicBezTo>
                <a:cubicBezTo>
                  <a:pt x="9416" y="6781"/>
                  <a:pt x="9175" y="6650"/>
                  <a:pt x="9018" y="6561"/>
                </a:cubicBezTo>
                <a:cubicBezTo>
                  <a:pt x="8761" y="6415"/>
                  <a:pt x="8400" y="6216"/>
                  <a:pt x="8186" y="6100"/>
                </a:cubicBezTo>
                <a:cubicBezTo>
                  <a:pt x="8143" y="6077"/>
                  <a:pt x="7955" y="5973"/>
                  <a:pt x="7769" y="5868"/>
                </a:cubicBezTo>
                <a:cubicBezTo>
                  <a:pt x="7417" y="5670"/>
                  <a:pt x="7237" y="5618"/>
                  <a:pt x="7133" y="5684"/>
                </a:cubicBezTo>
                <a:cubicBezTo>
                  <a:pt x="7080" y="5717"/>
                  <a:pt x="7049" y="5787"/>
                  <a:pt x="6905" y="6178"/>
                </a:cubicBezTo>
                <a:cubicBezTo>
                  <a:pt x="6824" y="6400"/>
                  <a:pt x="6761" y="6564"/>
                  <a:pt x="6734" y="6623"/>
                </a:cubicBezTo>
                <a:cubicBezTo>
                  <a:pt x="6663" y="6782"/>
                  <a:pt x="6440" y="7335"/>
                  <a:pt x="6364" y="7544"/>
                </a:cubicBezTo>
                <a:cubicBezTo>
                  <a:pt x="6287" y="7757"/>
                  <a:pt x="6216" y="7943"/>
                  <a:pt x="6187" y="8006"/>
                </a:cubicBezTo>
                <a:cubicBezTo>
                  <a:pt x="6137" y="8117"/>
                  <a:pt x="6058" y="8311"/>
                  <a:pt x="6037" y="8374"/>
                </a:cubicBezTo>
                <a:cubicBezTo>
                  <a:pt x="6026" y="8408"/>
                  <a:pt x="5962" y="8574"/>
                  <a:pt x="5895" y="8743"/>
                </a:cubicBezTo>
                <a:cubicBezTo>
                  <a:pt x="5829" y="8912"/>
                  <a:pt x="5753" y="9106"/>
                  <a:pt x="5727" y="9174"/>
                </a:cubicBezTo>
                <a:cubicBezTo>
                  <a:pt x="5664" y="9337"/>
                  <a:pt x="5329" y="10154"/>
                  <a:pt x="5319" y="10169"/>
                </a:cubicBezTo>
                <a:cubicBezTo>
                  <a:pt x="5309" y="10184"/>
                  <a:pt x="4935" y="10026"/>
                  <a:pt x="4841" y="9967"/>
                </a:cubicBezTo>
                <a:cubicBezTo>
                  <a:pt x="4805" y="9945"/>
                  <a:pt x="4755" y="9926"/>
                  <a:pt x="4730" y="9926"/>
                </a:cubicBezTo>
                <a:cubicBezTo>
                  <a:pt x="4704" y="9926"/>
                  <a:pt x="4637" y="9900"/>
                  <a:pt x="4581" y="9866"/>
                </a:cubicBezTo>
                <a:cubicBezTo>
                  <a:pt x="4526" y="9833"/>
                  <a:pt x="4372" y="9763"/>
                  <a:pt x="4240" y="9711"/>
                </a:cubicBezTo>
                <a:cubicBezTo>
                  <a:pt x="4108" y="9659"/>
                  <a:pt x="3978" y="9603"/>
                  <a:pt x="3950" y="9585"/>
                </a:cubicBezTo>
                <a:cubicBezTo>
                  <a:pt x="3922" y="9567"/>
                  <a:pt x="3827" y="9520"/>
                  <a:pt x="3740" y="9480"/>
                </a:cubicBezTo>
                <a:cubicBezTo>
                  <a:pt x="3294" y="9282"/>
                  <a:pt x="2945" y="9121"/>
                  <a:pt x="2863" y="9076"/>
                </a:cubicBezTo>
                <a:cubicBezTo>
                  <a:pt x="2813" y="9049"/>
                  <a:pt x="2743" y="9009"/>
                  <a:pt x="2707" y="8989"/>
                </a:cubicBezTo>
                <a:cubicBezTo>
                  <a:pt x="2671" y="8968"/>
                  <a:pt x="2566" y="8921"/>
                  <a:pt x="2473" y="8883"/>
                </a:cubicBezTo>
                <a:cubicBezTo>
                  <a:pt x="2380" y="8844"/>
                  <a:pt x="2267" y="8793"/>
                  <a:pt x="2222" y="8770"/>
                </a:cubicBezTo>
                <a:cubicBezTo>
                  <a:pt x="2177" y="8747"/>
                  <a:pt x="2119" y="8729"/>
                  <a:pt x="2096" y="8729"/>
                </a:cubicBezTo>
                <a:cubicBezTo>
                  <a:pt x="2012" y="8729"/>
                  <a:pt x="1951" y="8668"/>
                  <a:pt x="1975" y="8611"/>
                </a:cubicBezTo>
                <a:cubicBezTo>
                  <a:pt x="2067" y="8397"/>
                  <a:pt x="2091" y="8271"/>
                  <a:pt x="2090" y="7975"/>
                </a:cubicBezTo>
                <a:cubicBezTo>
                  <a:pt x="2089" y="7654"/>
                  <a:pt x="2078" y="7600"/>
                  <a:pt x="1933" y="7228"/>
                </a:cubicBezTo>
                <a:cubicBezTo>
                  <a:pt x="1888" y="7113"/>
                  <a:pt x="1776" y="6964"/>
                  <a:pt x="1718" y="6941"/>
                </a:cubicBezTo>
                <a:cubicBezTo>
                  <a:pt x="1642" y="6911"/>
                  <a:pt x="1735" y="6777"/>
                  <a:pt x="1997" y="6539"/>
                </a:cubicBezTo>
                <a:cubicBezTo>
                  <a:pt x="2336" y="6232"/>
                  <a:pt x="2416" y="6187"/>
                  <a:pt x="2523" y="6239"/>
                </a:cubicBezTo>
                <a:cubicBezTo>
                  <a:pt x="2568" y="6261"/>
                  <a:pt x="2639" y="6336"/>
                  <a:pt x="2680" y="6408"/>
                </a:cubicBezTo>
                <a:cubicBezTo>
                  <a:pt x="2767" y="6556"/>
                  <a:pt x="2800" y="6577"/>
                  <a:pt x="2946" y="6577"/>
                </a:cubicBezTo>
                <a:cubicBezTo>
                  <a:pt x="3026" y="6577"/>
                  <a:pt x="3066" y="6556"/>
                  <a:pt x="3124" y="6488"/>
                </a:cubicBezTo>
                <a:cubicBezTo>
                  <a:pt x="3165" y="6439"/>
                  <a:pt x="3245" y="6357"/>
                  <a:pt x="3302" y="6304"/>
                </a:cubicBezTo>
                <a:lnTo>
                  <a:pt x="3404" y="6208"/>
                </a:lnTo>
                <a:lnTo>
                  <a:pt x="3543" y="6395"/>
                </a:lnTo>
                <a:cubicBezTo>
                  <a:pt x="3620" y="6498"/>
                  <a:pt x="3746" y="6660"/>
                  <a:pt x="3822" y="6756"/>
                </a:cubicBezTo>
                <a:cubicBezTo>
                  <a:pt x="3899" y="6851"/>
                  <a:pt x="3991" y="6978"/>
                  <a:pt x="4028" y="7038"/>
                </a:cubicBezTo>
                <a:cubicBezTo>
                  <a:pt x="4168" y="7260"/>
                  <a:pt x="4252" y="7296"/>
                  <a:pt x="4407" y="7203"/>
                </a:cubicBezTo>
                <a:cubicBezTo>
                  <a:pt x="4453" y="7176"/>
                  <a:pt x="4524" y="7110"/>
                  <a:pt x="4567" y="7057"/>
                </a:cubicBezTo>
                <a:cubicBezTo>
                  <a:pt x="4610" y="7005"/>
                  <a:pt x="4727" y="6877"/>
                  <a:pt x="4825" y="6776"/>
                </a:cubicBezTo>
                <a:cubicBezTo>
                  <a:pt x="4923" y="6674"/>
                  <a:pt x="5046" y="6543"/>
                  <a:pt x="5099" y="6484"/>
                </a:cubicBezTo>
                <a:cubicBezTo>
                  <a:pt x="5151" y="6425"/>
                  <a:pt x="5274" y="6294"/>
                  <a:pt x="5372" y="6193"/>
                </a:cubicBezTo>
                <a:cubicBezTo>
                  <a:pt x="5470" y="6091"/>
                  <a:pt x="5594" y="5960"/>
                  <a:pt x="5647" y="5901"/>
                </a:cubicBezTo>
                <a:cubicBezTo>
                  <a:pt x="5700" y="5842"/>
                  <a:pt x="5780" y="5754"/>
                  <a:pt x="5825" y="5706"/>
                </a:cubicBezTo>
                <a:cubicBezTo>
                  <a:pt x="5911" y="5615"/>
                  <a:pt x="5928" y="5519"/>
                  <a:pt x="5874" y="5436"/>
                </a:cubicBezTo>
                <a:cubicBezTo>
                  <a:pt x="5820" y="5353"/>
                  <a:pt x="5556" y="5005"/>
                  <a:pt x="5364" y="4763"/>
                </a:cubicBezTo>
                <a:cubicBezTo>
                  <a:pt x="5263" y="4637"/>
                  <a:pt x="5180" y="4525"/>
                  <a:pt x="5180" y="4515"/>
                </a:cubicBezTo>
                <a:cubicBezTo>
                  <a:pt x="5180" y="4499"/>
                  <a:pt x="5388" y="4274"/>
                  <a:pt x="5576" y="4086"/>
                </a:cubicBezTo>
                <a:cubicBezTo>
                  <a:pt x="5675" y="3987"/>
                  <a:pt x="5677" y="3882"/>
                  <a:pt x="5585" y="3718"/>
                </a:cubicBezTo>
                <a:cubicBezTo>
                  <a:pt x="5548" y="3651"/>
                  <a:pt x="5518" y="3584"/>
                  <a:pt x="5518" y="3569"/>
                </a:cubicBezTo>
                <a:cubicBezTo>
                  <a:pt x="5518" y="3554"/>
                  <a:pt x="5570" y="3485"/>
                  <a:pt x="5635" y="3415"/>
                </a:cubicBezTo>
                <a:cubicBezTo>
                  <a:pt x="5715" y="3328"/>
                  <a:pt x="5774" y="3288"/>
                  <a:pt x="5825" y="3288"/>
                </a:cubicBezTo>
                <a:cubicBezTo>
                  <a:pt x="5916" y="3288"/>
                  <a:pt x="6076" y="3157"/>
                  <a:pt x="6284" y="2910"/>
                </a:cubicBezTo>
                <a:cubicBezTo>
                  <a:pt x="6369" y="2810"/>
                  <a:pt x="6497" y="2674"/>
                  <a:pt x="6570" y="2607"/>
                </a:cubicBezTo>
                <a:cubicBezTo>
                  <a:pt x="6777" y="2416"/>
                  <a:pt x="7018" y="2158"/>
                  <a:pt x="7256" y="1875"/>
                </a:cubicBezTo>
                <a:cubicBezTo>
                  <a:pt x="7377" y="1732"/>
                  <a:pt x="7536" y="1563"/>
                  <a:pt x="7609" y="1499"/>
                </a:cubicBezTo>
                <a:cubicBezTo>
                  <a:pt x="7769" y="1359"/>
                  <a:pt x="7855" y="1211"/>
                  <a:pt x="7811" y="1159"/>
                </a:cubicBezTo>
                <a:cubicBezTo>
                  <a:pt x="7795" y="1140"/>
                  <a:pt x="7782" y="1100"/>
                  <a:pt x="7782" y="1070"/>
                </a:cubicBezTo>
                <a:cubicBezTo>
                  <a:pt x="7782" y="1040"/>
                  <a:pt x="7657" y="864"/>
                  <a:pt x="7503" y="678"/>
                </a:cubicBezTo>
                <a:cubicBezTo>
                  <a:pt x="7349" y="491"/>
                  <a:pt x="7163" y="262"/>
                  <a:pt x="7090" y="169"/>
                </a:cubicBezTo>
                <a:cubicBezTo>
                  <a:pt x="6980" y="27"/>
                  <a:pt x="6944" y="0"/>
                  <a:pt x="6869" y="0"/>
                </a:cubicBezTo>
                <a:close/>
                <a:moveTo>
                  <a:pt x="1547" y="7028"/>
                </a:moveTo>
                <a:cubicBezTo>
                  <a:pt x="1552" y="7032"/>
                  <a:pt x="1554" y="7041"/>
                  <a:pt x="1556" y="7054"/>
                </a:cubicBezTo>
                <a:cubicBezTo>
                  <a:pt x="1566" y="7129"/>
                  <a:pt x="1611" y="7244"/>
                  <a:pt x="1672" y="7351"/>
                </a:cubicBezTo>
                <a:cubicBezTo>
                  <a:pt x="1698" y="7395"/>
                  <a:pt x="1718" y="7485"/>
                  <a:pt x="1718" y="7551"/>
                </a:cubicBezTo>
                <a:cubicBezTo>
                  <a:pt x="1718" y="7617"/>
                  <a:pt x="1728" y="7684"/>
                  <a:pt x="1741" y="7700"/>
                </a:cubicBezTo>
                <a:cubicBezTo>
                  <a:pt x="1753" y="7716"/>
                  <a:pt x="1770" y="7774"/>
                  <a:pt x="1779" y="7829"/>
                </a:cubicBezTo>
                <a:lnTo>
                  <a:pt x="1794" y="7929"/>
                </a:lnTo>
                <a:lnTo>
                  <a:pt x="1606" y="7929"/>
                </a:lnTo>
                <a:cubicBezTo>
                  <a:pt x="1503" y="7928"/>
                  <a:pt x="1397" y="7913"/>
                  <a:pt x="1372" y="7895"/>
                </a:cubicBezTo>
                <a:cubicBezTo>
                  <a:pt x="1310" y="7853"/>
                  <a:pt x="1054" y="7775"/>
                  <a:pt x="975" y="7775"/>
                </a:cubicBezTo>
                <a:cubicBezTo>
                  <a:pt x="940" y="7775"/>
                  <a:pt x="910" y="7763"/>
                  <a:pt x="910" y="7748"/>
                </a:cubicBezTo>
                <a:cubicBezTo>
                  <a:pt x="910" y="7717"/>
                  <a:pt x="1133" y="7415"/>
                  <a:pt x="1206" y="7346"/>
                </a:cubicBezTo>
                <a:cubicBezTo>
                  <a:pt x="1233" y="7320"/>
                  <a:pt x="1322" y="7231"/>
                  <a:pt x="1403" y="7147"/>
                </a:cubicBezTo>
                <a:cubicBezTo>
                  <a:pt x="1497" y="7049"/>
                  <a:pt x="1532" y="7016"/>
                  <a:pt x="1547" y="7028"/>
                </a:cubicBezTo>
                <a:close/>
                <a:moveTo>
                  <a:pt x="1547" y="8334"/>
                </a:moveTo>
                <a:cubicBezTo>
                  <a:pt x="1549" y="8325"/>
                  <a:pt x="1564" y="8330"/>
                  <a:pt x="1593" y="8339"/>
                </a:cubicBezTo>
                <a:cubicBezTo>
                  <a:pt x="1626" y="8350"/>
                  <a:pt x="1667" y="8359"/>
                  <a:pt x="1683" y="8359"/>
                </a:cubicBezTo>
                <a:cubicBezTo>
                  <a:pt x="1706" y="8360"/>
                  <a:pt x="1706" y="8377"/>
                  <a:pt x="1683" y="8435"/>
                </a:cubicBezTo>
                <a:cubicBezTo>
                  <a:pt x="1645" y="8533"/>
                  <a:pt x="1637" y="8533"/>
                  <a:pt x="1581" y="8417"/>
                </a:cubicBezTo>
                <a:cubicBezTo>
                  <a:pt x="1558" y="8369"/>
                  <a:pt x="1546" y="8344"/>
                  <a:pt x="1547" y="8334"/>
                </a:cubicBezTo>
                <a:close/>
                <a:moveTo>
                  <a:pt x="6869" y="10868"/>
                </a:moveTo>
                <a:cubicBezTo>
                  <a:pt x="6882" y="10871"/>
                  <a:pt x="6897" y="10878"/>
                  <a:pt x="6915" y="10890"/>
                </a:cubicBezTo>
                <a:cubicBezTo>
                  <a:pt x="6962" y="10919"/>
                  <a:pt x="6991" y="10965"/>
                  <a:pt x="6978" y="10989"/>
                </a:cubicBezTo>
                <a:cubicBezTo>
                  <a:pt x="6965" y="11014"/>
                  <a:pt x="7016" y="11067"/>
                  <a:pt x="7092" y="11109"/>
                </a:cubicBezTo>
                <a:cubicBezTo>
                  <a:pt x="7365" y="11257"/>
                  <a:pt x="7684" y="11391"/>
                  <a:pt x="7706" y="11365"/>
                </a:cubicBezTo>
                <a:cubicBezTo>
                  <a:pt x="7718" y="11351"/>
                  <a:pt x="7754" y="11363"/>
                  <a:pt x="7785" y="11393"/>
                </a:cubicBezTo>
                <a:cubicBezTo>
                  <a:pt x="7816" y="11424"/>
                  <a:pt x="7841" y="11434"/>
                  <a:pt x="7841" y="11415"/>
                </a:cubicBezTo>
                <a:cubicBezTo>
                  <a:pt x="7841" y="11396"/>
                  <a:pt x="7897" y="11426"/>
                  <a:pt x="7964" y="11483"/>
                </a:cubicBezTo>
                <a:cubicBezTo>
                  <a:pt x="8032" y="11539"/>
                  <a:pt x="8103" y="11586"/>
                  <a:pt x="8124" y="11586"/>
                </a:cubicBezTo>
                <a:cubicBezTo>
                  <a:pt x="8241" y="11586"/>
                  <a:pt x="8252" y="11705"/>
                  <a:pt x="8158" y="11945"/>
                </a:cubicBezTo>
                <a:cubicBezTo>
                  <a:pt x="8104" y="12082"/>
                  <a:pt x="8044" y="12212"/>
                  <a:pt x="8025" y="12233"/>
                </a:cubicBezTo>
                <a:cubicBezTo>
                  <a:pt x="8005" y="12254"/>
                  <a:pt x="7847" y="12189"/>
                  <a:pt x="7673" y="12089"/>
                </a:cubicBezTo>
                <a:cubicBezTo>
                  <a:pt x="7499" y="11989"/>
                  <a:pt x="7180" y="11814"/>
                  <a:pt x="6964" y="11698"/>
                </a:cubicBezTo>
                <a:cubicBezTo>
                  <a:pt x="6604" y="11505"/>
                  <a:pt x="6577" y="11479"/>
                  <a:pt x="6619" y="11387"/>
                </a:cubicBezTo>
                <a:cubicBezTo>
                  <a:pt x="6658" y="11300"/>
                  <a:pt x="6676" y="11294"/>
                  <a:pt x="6757" y="11347"/>
                </a:cubicBezTo>
                <a:cubicBezTo>
                  <a:pt x="6808" y="11381"/>
                  <a:pt x="6866" y="11409"/>
                  <a:pt x="6884" y="11410"/>
                </a:cubicBezTo>
                <a:cubicBezTo>
                  <a:pt x="6903" y="11411"/>
                  <a:pt x="6935" y="11447"/>
                  <a:pt x="6957" y="11488"/>
                </a:cubicBezTo>
                <a:cubicBezTo>
                  <a:pt x="6993" y="11554"/>
                  <a:pt x="7003" y="11554"/>
                  <a:pt x="7040" y="11488"/>
                </a:cubicBezTo>
                <a:cubicBezTo>
                  <a:pt x="7107" y="11368"/>
                  <a:pt x="7092" y="11345"/>
                  <a:pt x="6915" y="11289"/>
                </a:cubicBezTo>
                <a:cubicBezTo>
                  <a:pt x="6823" y="11260"/>
                  <a:pt x="6741" y="11219"/>
                  <a:pt x="6731" y="11200"/>
                </a:cubicBezTo>
                <a:cubicBezTo>
                  <a:pt x="6722" y="11180"/>
                  <a:pt x="6740" y="11091"/>
                  <a:pt x="6772" y="11001"/>
                </a:cubicBezTo>
                <a:cubicBezTo>
                  <a:pt x="6810" y="10894"/>
                  <a:pt x="6830" y="10859"/>
                  <a:pt x="6869" y="1086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" name="View inside the target chamber.…">
            <a:extLst>
              <a:ext uri="{FF2B5EF4-FFF2-40B4-BE49-F238E27FC236}">
                <a16:creationId xmlns:a16="http://schemas.microsoft.com/office/drawing/2014/main" id="{2519BEB6-DA6B-E584-E9E4-A88B8DDD2B0B}"/>
              </a:ext>
            </a:extLst>
          </p:cNvPr>
          <p:cNvSpPr/>
          <p:nvPr/>
        </p:nvSpPr>
        <p:spPr>
          <a:xfrm>
            <a:off x="3796776" y="6293153"/>
            <a:ext cx="1179481" cy="349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1200" b="1" dirty="0">
                <a:solidFill>
                  <a:srgbClr val="C00000"/>
                </a:solidFill>
              </a:rPr>
              <a:t>Hadron calorimeter</a:t>
            </a:r>
          </a:p>
        </p:txBody>
      </p:sp>
      <p:sp>
        <p:nvSpPr>
          <p:cNvPr id="24" name="View inside the target chamber.…">
            <a:extLst>
              <a:ext uri="{FF2B5EF4-FFF2-40B4-BE49-F238E27FC236}">
                <a16:creationId xmlns:a16="http://schemas.microsoft.com/office/drawing/2014/main" id="{BD617670-5E93-4D61-766B-1F4561A3A276}"/>
              </a:ext>
            </a:extLst>
          </p:cNvPr>
          <p:cNvSpPr/>
          <p:nvPr/>
        </p:nvSpPr>
        <p:spPr>
          <a:xfrm>
            <a:off x="2282975" y="6079931"/>
            <a:ext cx="1179481" cy="349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1200" b="1" dirty="0">
                <a:solidFill>
                  <a:schemeClr val="accent6"/>
                </a:solidFill>
              </a:rPr>
              <a:t>Polarimeter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FC2121-0C97-8900-8D8B-C015E76B52F5}"/>
              </a:ext>
            </a:extLst>
          </p:cNvPr>
          <p:cNvSpPr txBox="1"/>
          <p:nvPr/>
        </p:nvSpPr>
        <p:spPr>
          <a:xfrm>
            <a:off x="1857219" y="4739091"/>
            <a:ext cx="126227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1200" b="1" dirty="0" err="1">
                <a:solidFill>
                  <a:srgbClr val="7030A0"/>
                </a:solidFill>
              </a:rPr>
              <a:t>BigBite</a:t>
            </a:r>
            <a:endParaRPr lang="en-GB" sz="1200" b="1" dirty="0">
              <a:solidFill>
                <a:srgbClr val="7030A0"/>
              </a:solidFill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EDE3852-20D0-3A87-7700-68B59BBCC9B8}"/>
              </a:ext>
            </a:extLst>
          </p:cNvPr>
          <p:cNvSpPr/>
          <p:nvPr/>
        </p:nvSpPr>
        <p:spPr>
          <a:xfrm rot="1511377">
            <a:off x="6077682" y="1910411"/>
            <a:ext cx="732443" cy="23068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F37F599E-F75D-3B51-9050-DF1A8C6648D6}"/>
              </a:ext>
            </a:extLst>
          </p:cNvPr>
          <p:cNvSpPr/>
          <p:nvPr/>
        </p:nvSpPr>
        <p:spPr>
          <a:xfrm rot="7539308">
            <a:off x="6697124" y="5271844"/>
            <a:ext cx="1299650" cy="35387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09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D8EC3-C0A5-F847-C01F-F36EDDC11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CB98361-7B29-85C1-36D0-5C8AA69D6940}"/>
              </a:ext>
            </a:extLst>
          </p:cNvPr>
          <p:cNvSpPr/>
          <p:nvPr/>
        </p:nvSpPr>
        <p:spPr>
          <a:xfrm>
            <a:off x="7670598" y="945371"/>
            <a:ext cx="4293430" cy="54686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B4CFB8-4F9A-3CBD-3B2F-FDC607FFDDEF}"/>
              </a:ext>
            </a:extLst>
          </p:cNvPr>
          <p:cNvSpPr/>
          <p:nvPr/>
        </p:nvSpPr>
        <p:spPr>
          <a:xfrm>
            <a:off x="438789" y="3821944"/>
            <a:ext cx="6839628" cy="259212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2F7B1B-E3D5-C322-4F7D-61BA2F1E7C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456" r="32732" b="2650"/>
          <a:stretch>
            <a:fillRect/>
          </a:stretch>
        </p:blipFill>
        <p:spPr>
          <a:xfrm>
            <a:off x="7900715" y="4554635"/>
            <a:ext cx="3853261" cy="181419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6D6615-E9D5-78BA-9644-6655FDF2FF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Event selection and verification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3C4063-11E3-2B35-5C93-CEED982E962B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dirty="0"/>
              <a:t>Compare data vs simulation</a:t>
            </a:r>
          </a:p>
          <a:p>
            <a:r>
              <a:rPr lang="en-GB" dirty="0"/>
              <a:t>Yield/efficiency analysis</a:t>
            </a:r>
          </a:p>
          <a:p>
            <a:r>
              <a:rPr lang="en-GB" dirty="0"/>
              <a:t>Tuning event selection cuts using MC truth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F5A2A6E2-DFCE-7116-6C9E-43CE97960032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12922982" y="4044647"/>
            <a:ext cx="5129848" cy="2691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063EB0-6919-B151-C679-AD4F9E3AE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Simulations</a:t>
            </a:r>
            <a:endParaRPr lang="en-US" dirty="0"/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79EF6582-61E3-F54B-23E9-DFD1FBE51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199" y="1060276"/>
            <a:ext cx="4254294" cy="2750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9405EB-BBEA-D15F-55BB-B620F0751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1097" y="988070"/>
            <a:ext cx="2764446" cy="356656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AE47273-A5DB-C5A1-7831-549502D351A2}"/>
              </a:ext>
            </a:extLst>
          </p:cNvPr>
          <p:cNvGrpSpPr/>
          <p:nvPr/>
        </p:nvGrpSpPr>
        <p:grpSpPr>
          <a:xfrm>
            <a:off x="538277" y="3972103"/>
            <a:ext cx="6640652" cy="2279567"/>
            <a:chOff x="325294" y="3979422"/>
            <a:chExt cx="6640652" cy="2279567"/>
          </a:xfrm>
        </p:grpSpPr>
        <p:pic>
          <p:nvPicPr>
            <p:cNvPr id="18" name="Picture 17" descr="A graph of a normalized number&#10;&#10;AI-generated content may be incorrect.">
              <a:extLst>
                <a:ext uri="{FF2B5EF4-FFF2-40B4-BE49-F238E27FC236}">
                  <a16:creationId xmlns:a16="http://schemas.microsoft.com/office/drawing/2014/main" id="{65AFD6A9-F9DF-8BAD-8FE8-2E1C1EFE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6583"/>
            <a:stretch>
              <a:fillRect/>
            </a:stretch>
          </p:blipFill>
          <p:spPr>
            <a:xfrm>
              <a:off x="325294" y="4117923"/>
              <a:ext cx="3271305" cy="214106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1C6EA44-C324-75A2-EA2D-E3E963241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7336"/>
            <a:stretch>
              <a:fillRect/>
            </a:stretch>
          </p:blipFill>
          <p:spPr>
            <a:xfrm>
              <a:off x="3694641" y="4126556"/>
              <a:ext cx="3271305" cy="2123801"/>
            </a:xfrm>
            <a:prstGeom prst="rect">
              <a:avLst/>
            </a:prstGeom>
          </p:spPr>
        </p:pic>
        <p:sp>
          <p:nvSpPr>
            <p:cNvPr id="23" name="TextBox 2">
              <a:extLst>
                <a:ext uri="{FF2B5EF4-FFF2-40B4-BE49-F238E27FC236}">
                  <a16:creationId xmlns:a16="http://schemas.microsoft.com/office/drawing/2014/main" id="{4C40EC83-84F8-DE7A-B0C6-C2D467E1B912}"/>
                </a:ext>
              </a:extLst>
            </p:cNvPr>
            <p:cNvSpPr txBox="1"/>
            <p:nvPr/>
          </p:nvSpPr>
          <p:spPr>
            <a:xfrm>
              <a:off x="1498843" y="3979422"/>
              <a:ext cx="952697" cy="276999"/>
            </a:xfrm>
            <a:prstGeom prst="rect">
              <a:avLst/>
            </a:prstGeom>
            <a:solidFill>
              <a:schemeClr val="accent4"/>
            </a:solidFill>
            <a:ln>
              <a:solidFill>
                <a:srgbClr val="002163">
                  <a:alpha val="51000"/>
                </a:srgbClr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 err="1">
                  <a:solidFill>
                    <a:srgbClr val="F2F2F2"/>
                  </a:solidFill>
                  <a:ea typeface="+mn-lt"/>
                  <a:cs typeface="+mn-lt"/>
                </a:rPr>
                <a:t>Simulati</a:t>
              </a:r>
              <a:r>
                <a:rPr lang="en-GB" sz="1200">
                  <a:solidFill>
                    <a:srgbClr val="F2F2F2"/>
                  </a:solidFill>
                  <a:ea typeface="+mn-lt"/>
                  <a:cs typeface="+mn-lt"/>
                </a:rPr>
                <a:t>on</a:t>
              </a:r>
              <a:endParaRPr lang="en-US" sz="1200"/>
            </a:p>
          </p:txBody>
        </p:sp>
        <p:sp>
          <p:nvSpPr>
            <p:cNvPr id="24" name="TextBox 2">
              <a:extLst>
                <a:ext uri="{FF2B5EF4-FFF2-40B4-BE49-F238E27FC236}">
                  <a16:creationId xmlns:a16="http://schemas.microsoft.com/office/drawing/2014/main" id="{6021F349-3FDF-8B67-6FFD-3A29656BD0CC}"/>
                </a:ext>
              </a:extLst>
            </p:cNvPr>
            <p:cNvSpPr txBox="1"/>
            <p:nvPr/>
          </p:nvSpPr>
          <p:spPr>
            <a:xfrm>
              <a:off x="5124400" y="3979423"/>
              <a:ext cx="562140" cy="276999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2163">
                  <a:alpha val="51000"/>
                </a:srgbClr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200">
                  <a:solidFill>
                    <a:srgbClr val="F2F2F2"/>
                  </a:solidFill>
                  <a:ea typeface="+mn-lt"/>
                  <a:cs typeface="+mn-lt"/>
                </a:rPr>
                <a:t>Data</a:t>
              </a:r>
              <a:endParaRPr lang="en-US" sz="120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3D3065D-EA05-9B19-1A9F-41143A106868}"/>
              </a:ext>
            </a:extLst>
          </p:cNvPr>
          <p:cNvSpPr txBox="1"/>
          <p:nvPr/>
        </p:nvSpPr>
        <p:spPr>
          <a:xfrm>
            <a:off x="8264550" y="3980808"/>
            <a:ext cx="33734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Red: Protons</a:t>
            </a:r>
          </a:p>
          <a:p>
            <a:r>
              <a:rPr lang="en-US"/>
              <a:t>Blue: Neutrons</a:t>
            </a:r>
          </a:p>
          <a:p>
            <a:r>
              <a:rPr lang="en-US"/>
              <a:t>Green: </a:t>
            </a:r>
            <a:r>
              <a:rPr lang="en-US" err="1"/>
              <a:t>ChEx</a:t>
            </a:r>
            <a:r>
              <a:rPr lang="en-US"/>
              <a:t> Neutrons</a:t>
            </a:r>
          </a:p>
          <a:p>
            <a:r>
              <a:rPr lang="en-US"/>
              <a:t>Purple: </a:t>
            </a:r>
            <a:r>
              <a:rPr lang="en-US" err="1"/>
              <a:t>ChEx</a:t>
            </a:r>
            <a:r>
              <a:rPr lang="en-US"/>
              <a:t> Protons</a:t>
            </a:r>
          </a:p>
        </p:txBody>
      </p:sp>
      <p:sp>
        <p:nvSpPr>
          <p:cNvPr id="32" name="Polarisation transfer from a polarised electron to an unpolarised nucleon. Recoiling nucleon then has polarisation components Pt and Pl.">
            <a:extLst>
              <a:ext uri="{FF2B5EF4-FFF2-40B4-BE49-F238E27FC236}">
                <a16:creationId xmlns:a16="http://schemas.microsoft.com/office/drawing/2014/main" id="{D7B2D709-A3FF-2C87-9102-D51EB44D1C63}"/>
              </a:ext>
            </a:extLst>
          </p:cNvPr>
          <p:cNvSpPr/>
          <p:nvPr/>
        </p:nvSpPr>
        <p:spPr>
          <a:xfrm>
            <a:off x="2086126" y="6500698"/>
            <a:ext cx="3642996" cy="6068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1200"/>
              <a:t>Data vs Sim yield analysis</a:t>
            </a:r>
            <a:endParaRPr sz="1200"/>
          </a:p>
        </p:txBody>
      </p:sp>
      <p:sp>
        <p:nvSpPr>
          <p:cNvPr id="33" name="Polarisation transfer from a polarised electron to an unpolarised nucleon. Recoiling nucleon then has polarisation components Pt and Pl.">
            <a:extLst>
              <a:ext uri="{FF2B5EF4-FFF2-40B4-BE49-F238E27FC236}">
                <a16:creationId xmlns:a16="http://schemas.microsoft.com/office/drawing/2014/main" id="{CAC9C0E1-FD81-A837-D2DD-110BF93DFE8A}"/>
              </a:ext>
            </a:extLst>
          </p:cNvPr>
          <p:cNvSpPr/>
          <p:nvPr/>
        </p:nvSpPr>
        <p:spPr>
          <a:xfrm>
            <a:off x="7995815" y="6500698"/>
            <a:ext cx="3642996" cy="6068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8100" tIns="38100" rIns="38100" bIns="38100" numCol="1" anchor="t">
            <a:noAutofit/>
          </a:bodyPr>
          <a:lstStyle/>
          <a:p>
            <a:pPr algn="ctr">
              <a:defRPr sz="2400">
                <a:solidFill>
                  <a:srgbClr val="5E5E5E"/>
                </a:solidFill>
              </a:defRPr>
            </a:pPr>
            <a:r>
              <a:rPr lang="en-GB" sz="1200"/>
              <a:t>MC event selection study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208177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3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4412B-9540-FB14-CE8C-1A5F48070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olarimeter">
            <a:extLst>
              <a:ext uri="{FF2B5EF4-FFF2-40B4-BE49-F238E27FC236}">
                <a16:creationId xmlns:a16="http://schemas.microsoft.com/office/drawing/2014/main" id="{148D21F0-C8DF-3D24-8483-E95FE80E5D51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>
            <a:normAutofit fontScale="92500" lnSpcReduction="10000"/>
          </a:bodyPr>
          <a:lstStyle/>
          <a:p>
            <a:r>
              <a:rPr lang="en-GB" noProof="0"/>
              <a:t>Charge-exchange event analysis</a:t>
            </a:r>
          </a:p>
        </p:txBody>
      </p:sp>
      <p:sp>
        <p:nvSpPr>
          <p:cNvPr id="469" name="Passive analyser sandwiched between layers of GEM charged particle trackers…">
            <a:extLst>
              <a:ext uri="{FF2B5EF4-FFF2-40B4-BE49-F238E27FC236}">
                <a16:creationId xmlns:a16="http://schemas.microsoft.com/office/drawing/2014/main" id="{949A3FF6-A590-C922-6167-B958AAC5B3C2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333816" y="1565776"/>
            <a:ext cx="4636538" cy="4901357"/>
          </a:xfrm>
          <a:prstGeom prst="rect">
            <a:avLst/>
          </a:prstGeom>
        </p:spPr>
        <p:txBody>
          <a:bodyPr vert="horz" lIns="91440" tIns="45720" rIns="91440" bIns="45720" numCol="1" spcCol="38100" rtlCol="0" anchor="t">
            <a:normAutofit/>
          </a:bodyPr>
          <a:lstStyle/>
          <a:p>
            <a:pPr marL="280035" indent="-280035" defTabSz="1121636">
              <a:spcBef>
                <a:spcPts val="2050"/>
              </a:spcBef>
              <a:defRPr sz="4416"/>
            </a:pPr>
            <a:r>
              <a:rPr lang="en-GB" sz="1400" dirty="0"/>
              <a:t>Select events where you have neutron into the analyser that undergoes charge exchange </a:t>
            </a:r>
            <a:endParaRPr lang="en-US" dirty="0"/>
          </a:p>
          <a:p>
            <a:pPr marL="280416" indent="-280416" defTabSz="1121636">
              <a:spcBef>
                <a:spcPts val="2050"/>
              </a:spcBef>
              <a:defRPr sz="4416"/>
            </a:pPr>
            <a:r>
              <a:rPr lang="en-GB" sz="1400" dirty="0"/>
              <a:t>Plot counts vs 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</a:rPr>
              <a:t>Φ </a:t>
            </a:r>
            <a:r>
              <a:rPr lang="en-GB" sz="1400" dirty="0"/>
              <a:t>angle</a:t>
            </a:r>
          </a:p>
          <a:p>
            <a:pPr marL="280416" indent="-280416" defTabSz="1121636">
              <a:spcBef>
                <a:spcPts val="2050"/>
              </a:spcBef>
              <a:defRPr sz="4416"/>
            </a:pPr>
            <a:endParaRPr lang="en-GB" sz="14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3F74ADC-9E13-F5F9-5741-47344CE3A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Recoil Polarimeter</a:t>
            </a:r>
          </a:p>
        </p:txBody>
      </p:sp>
      <p:sp>
        <p:nvSpPr>
          <p:cNvPr id="470" name="Line">
            <a:extLst>
              <a:ext uri="{FF2B5EF4-FFF2-40B4-BE49-F238E27FC236}">
                <a16:creationId xmlns:a16="http://schemas.microsoft.com/office/drawing/2014/main" id="{BCA9E4FC-6720-CFDA-70F6-78E345EBE1FB}"/>
              </a:ext>
            </a:extLst>
          </p:cNvPr>
          <p:cNvSpPr/>
          <p:nvPr/>
        </p:nvSpPr>
        <p:spPr>
          <a:xfrm>
            <a:off x="490090" y="5160757"/>
            <a:ext cx="1729613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lang="en-GB" sz="900"/>
          </a:p>
        </p:txBody>
      </p:sp>
      <p:sp>
        <p:nvSpPr>
          <p:cNvPr id="471" name="Line">
            <a:extLst>
              <a:ext uri="{FF2B5EF4-FFF2-40B4-BE49-F238E27FC236}">
                <a16:creationId xmlns:a16="http://schemas.microsoft.com/office/drawing/2014/main" id="{F5942F66-47D9-968C-EB00-DA68479802CE}"/>
              </a:ext>
            </a:extLst>
          </p:cNvPr>
          <p:cNvSpPr/>
          <p:nvPr/>
        </p:nvSpPr>
        <p:spPr>
          <a:xfrm>
            <a:off x="6328208" y="2565336"/>
            <a:ext cx="2211541" cy="555076"/>
          </a:xfrm>
          <a:prstGeom prst="line">
            <a:avLst/>
          </a:prstGeom>
          <a:ln w="165100">
            <a:solidFill>
              <a:schemeClr val="accent1">
                <a:alpha val="40000"/>
              </a:schemeClr>
            </a:solidFill>
            <a:miter lim="400000"/>
            <a:tailEnd type="triangle" w="med" len="med"/>
          </a:ln>
        </p:spPr>
        <p:txBody>
          <a:bodyPr lIns="25400" tIns="25400" rIns="25400" bIns="25400" anchor="ctr"/>
          <a:lstStyle/>
          <a:p>
            <a:endParaRPr lang="en-GB" sz="900"/>
          </a:p>
        </p:txBody>
      </p:sp>
      <p:sp>
        <p:nvSpPr>
          <p:cNvPr id="473" name="Parallelogram">
            <a:extLst>
              <a:ext uri="{FF2B5EF4-FFF2-40B4-BE49-F238E27FC236}">
                <a16:creationId xmlns:a16="http://schemas.microsoft.com/office/drawing/2014/main" id="{9ECE4472-D9C4-D94D-4F91-EC2C2E440DA3}"/>
              </a:ext>
            </a:extLst>
          </p:cNvPr>
          <p:cNvSpPr/>
          <p:nvPr/>
        </p:nvSpPr>
        <p:spPr>
          <a:xfrm rot="5400000" flipH="1">
            <a:off x="6706917" y="3064230"/>
            <a:ext cx="2829845" cy="3118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600"/>
          </a:p>
        </p:txBody>
      </p:sp>
      <p:sp>
        <p:nvSpPr>
          <p:cNvPr id="474" name="Parallelogram">
            <a:extLst>
              <a:ext uri="{FF2B5EF4-FFF2-40B4-BE49-F238E27FC236}">
                <a16:creationId xmlns:a16="http://schemas.microsoft.com/office/drawing/2014/main" id="{BFA04F18-1C79-96C2-59D4-BA22127C2880}"/>
              </a:ext>
            </a:extLst>
          </p:cNvPr>
          <p:cNvSpPr/>
          <p:nvPr/>
        </p:nvSpPr>
        <p:spPr>
          <a:xfrm rot="5400000" flipH="1">
            <a:off x="6547168" y="3049015"/>
            <a:ext cx="2829845" cy="3118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600"/>
          </a:p>
        </p:txBody>
      </p:sp>
      <p:sp>
        <p:nvSpPr>
          <p:cNvPr id="475" name="Parallelogram">
            <a:extLst>
              <a:ext uri="{FF2B5EF4-FFF2-40B4-BE49-F238E27FC236}">
                <a16:creationId xmlns:a16="http://schemas.microsoft.com/office/drawing/2014/main" id="{E26A373A-7756-30EF-19EC-F21D19AEF3F9}"/>
              </a:ext>
            </a:extLst>
          </p:cNvPr>
          <p:cNvSpPr/>
          <p:nvPr/>
        </p:nvSpPr>
        <p:spPr>
          <a:xfrm rot="5400000" flipH="1">
            <a:off x="6379811" y="3033801"/>
            <a:ext cx="2829845" cy="3118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600"/>
          </a:p>
        </p:txBody>
      </p:sp>
      <p:sp>
        <p:nvSpPr>
          <p:cNvPr id="476" name="Parallelogram">
            <a:extLst>
              <a:ext uri="{FF2B5EF4-FFF2-40B4-BE49-F238E27FC236}">
                <a16:creationId xmlns:a16="http://schemas.microsoft.com/office/drawing/2014/main" id="{517E9A13-FD22-B275-CDAD-234202415412}"/>
              </a:ext>
            </a:extLst>
          </p:cNvPr>
          <p:cNvSpPr/>
          <p:nvPr/>
        </p:nvSpPr>
        <p:spPr>
          <a:xfrm rot="5400000" flipH="1">
            <a:off x="8296802" y="3201157"/>
            <a:ext cx="2829844" cy="3118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600"/>
          </a:p>
        </p:txBody>
      </p:sp>
      <p:sp>
        <p:nvSpPr>
          <p:cNvPr id="477" name="Parallelogram">
            <a:extLst>
              <a:ext uri="{FF2B5EF4-FFF2-40B4-BE49-F238E27FC236}">
                <a16:creationId xmlns:a16="http://schemas.microsoft.com/office/drawing/2014/main" id="{9FC22A60-5F26-2961-F84A-13927A39121C}"/>
              </a:ext>
            </a:extLst>
          </p:cNvPr>
          <p:cNvSpPr/>
          <p:nvPr/>
        </p:nvSpPr>
        <p:spPr>
          <a:xfrm rot="5400000" flipH="1">
            <a:off x="8121839" y="3185943"/>
            <a:ext cx="2829844" cy="3118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600"/>
          </a:p>
        </p:txBody>
      </p:sp>
      <p:sp>
        <p:nvSpPr>
          <p:cNvPr id="478" name="Parallelogram">
            <a:extLst>
              <a:ext uri="{FF2B5EF4-FFF2-40B4-BE49-F238E27FC236}">
                <a16:creationId xmlns:a16="http://schemas.microsoft.com/office/drawing/2014/main" id="{20DA38C9-C63C-E52A-985B-3D9B1C104ABF}"/>
              </a:ext>
            </a:extLst>
          </p:cNvPr>
          <p:cNvSpPr/>
          <p:nvPr/>
        </p:nvSpPr>
        <p:spPr>
          <a:xfrm rot="5400000" flipH="1">
            <a:off x="7946876" y="3128633"/>
            <a:ext cx="2829845" cy="3118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600"/>
          </a:p>
        </p:txBody>
      </p:sp>
      <p:sp>
        <p:nvSpPr>
          <p:cNvPr id="479" name="Parallelogram">
            <a:extLst>
              <a:ext uri="{FF2B5EF4-FFF2-40B4-BE49-F238E27FC236}">
                <a16:creationId xmlns:a16="http://schemas.microsoft.com/office/drawing/2014/main" id="{FD403654-1521-3B8A-0D35-4CEC40832719}"/>
              </a:ext>
            </a:extLst>
          </p:cNvPr>
          <p:cNvSpPr/>
          <p:nvPr/>
        </p:nvSpPr>
        <p:spPr>
          <a:xfrm rot="5400000" flipH="1">
            <a:off x="7779519" y="3185943"/>
            <a:ext cx="2829845" cy="3118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6000"/>
            </a:schemeClr>
          </a:solidFill>
          <a:ln w="25400">
            <a:solidFill>
              <a:srgbClr val="000000">
                <a:alpha val="6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600"/>
          </a:p>
        </p:txBody>
      </p:sp>
      <p:sp>
        <p:nvSpPr>
          <p:cNvPr id="480" name="Neutron">
            <a:extLst>
              <a:ext uri="{FF2B5EF4-FFF2-40B4-BE49-F238E27FC236}">
                <a16:creationId xmlns:a16="http://schemas.microsoft.com/office/drawing/2014/main" id="{9A0B1EEC-9DE2-5C43-1E75-8636CC0CE33D}"/>
              </a:ext>
            </a:extLst>
          </p:cNvPr>
          <p:cNvSpPr txBox="1"/>
          <p:nvPr/>
        </p:nvSpPr>
        <p:spPr>
          <a:xfrm>
            <a:off x="5984362" y="1951801"/>
            <a:ext cx="1373844" cy="48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rPr lang="en-GB" sz="900"/>
              <a:t>Neutron</a:t>
            </a:r>
          </a:p>
        </p:txBody>
      </p:sp>
      <p:sp>
        <p:nvSpPr>
          <p:cNvPr id="481" name="Proton">
            <a:extLst>
              <a:ext uri="{FF2B5EF4-FFF2-40B4-BE49-F238E27FC236}">
                <a16:creationId xmlns:a16="http://schemas.microsoft.com/office/drawing/2014/main" id="{2C4C28D1-F79C-FF34-597A-72B21B15F745}"/>
              </a:ext>
            </a:extLst>
          </p:cNvPr>
          <p:cNvSpPr txBox="1"/>
          <p:nvPr/>
        </p:nvSpPr>
        <p:spPr>
          <a:xfrm>
            <a:off x="10819162" y="4646010"/>
            <a:ext cx="1157315" cy="48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rPr lang="en-GB" sz="900"/>
              <a:t>Proton</a:t>
            </a:r>
          </a:p>
        </p:txBody>
      </p:sp>
      <p:sp>
        <p:nvSpPr>
          <p:cNvPr id="482" name="Parallelogram">
            <a:extLst>
              <a:ext uri="{FF2B5EF4-FFF2-40B4-BE49-F238E27FC236}">
                <a16:creationId xmlns:a16="http://schemas.microsoft.com/office/drawing/2014/main" id="{0BCDBD4F-A8E5-0963-7D7C-6FF78C8C7478}"/>
              </a:ext>
            </a:extLst>
          </p:cNvPr>
          <p:cNvSpPr/>
          <p:nvPr/>
        </p:nvSpPr>
        <p:spPr>
          <a:xfrm rot="5400000" flipH="1">
            <a:off x="7183763" y="3035896"/>
            <a:ext cx="2829846" cy="3118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5E5E5E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algn="ctr" defTabSz="41275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600"/>
          </a:p>
        </p:txBody>
      </p:sp>
      <p:sp>
        <p:nvSpPr>
          <p:cNvPr id="484" name="Rectangle">
            <a:extLst>
              <a:ext uri="{FF2B5EF4-FFF2-40B4-BE49-F238E27FC236}">
                <a16:creationId xmlns:a16="http://schemas.microsoft.com/office/drawing/2014/main" id="{358C0E45-9952-45CB-6F44-CBFE43AADE93}"/>
              </a:ext>
            </a:extLst>
          </p:cNvPr>
          <p:cNvSpPr/>
          <p:nvPr/>
        </p:nvSpPr>
        <p:spPr>
          <a:xfrm rot="1200000">
            <a:off x="8479373" y="4357438"/>
            <a:ext cx="136929" cy="281464"/>
          </a:xfrm>
          <a:prstGeom prst="rec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600"/>
          </a:p>
        </p:txBody>
      </p:sp>
      <p:sp>
        <p:nvSpPr>
          <p:cNvPr id="483" name="Rectangle">
            <a:extLst>
              <a:ext uri="{FF2B5EF4-FFF2-40B4-BE49-F238E27FC236}">
                <a16:creationId xmlns:a16="http://schemas.microsoft.com/office/drawing/2014/main" id="{A1FE73F2-91B7-D443-B06F-85DC6C5810A1}"/>
              </a:ext>
            </a:extLst>
          </p:cNvPr>
          <p:cNvSpPr/>
          <p:nvPr/>
        </p:nvSpPr>
        <p:spPr>
          <a:xfrm rot="1320000">
            <a:off x="8702754" y="1789978"/>
            <a:ext cx="121714" cy="281464"/>
          </a:xfrm>
          <a:prstGeom prst="rect">
            <a:avLst/>
          </a:prstGeom>
          <a:solidFill>
            <a:srgbClr val="5E5E5E"/>
          </a:solidFill>
          <a:ln w="12700" cap="flat">
            <a:noFill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600"/>
          </a:p>
        </p:txBody>
      </p:sp>
      <p:sp>
        <p:nvSpPr>
          <p:cNvPr id="485" name="Parallelogram">
            <a:extLst>
              <a:ext uri="{FF2B5EF4-FFF2-40B4-BE49-F238E27FC236}">
                <a16:creationId xmlns:a16="http://schemas.microsoft.com/office/drawing/2014/main" id="{0FA5B8F3-7C6F-AC90-9101-2D35229475BE}"/>
              </a:ext>
            </a:extLst>
          </p:cNvPr>
          <p:cNvSpPr/>
          <p:nvPr/>
        </p:nvSpPr>
        <p:spPr>
          <a:xfrm rot="5400000" flipH="1">
            <a:off x="7300271" y="3079444"/>
            <a:ext cx="2829845" cy="311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5E5E5E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algn="ctr" defTabSz="41275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600"/>
          </a:p>
        </p:txBody>
      </p:sp>
      <p:sp>
        <p:nvSpPr>
          <p:cNvPr id="486" name="Line">
            <a:extLst>
              <a:ext uri="{FF2B5EF4-FFF2-40B4-BE49-F238E27FC236}">
                <a16:creationId xmlns:a16="http://schemas.microsoft.com/office/drawing/2014/main" id="{A54F9379-B1F5-8006-31B3-577F6B4B37A4}"/>
              </a:ext>
            </a:extLst>
          </p:cNvPr>
          <p:cNvSpPr/>
          <p:nvPr/>
        </p:nvSpPr>
        <p:spPr>
          <a:xfrm>
            <a:off x="8449446" y="2387197"/>
            <a:ext cx="109060" cy="33563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endParaRPr lang="en-GB" sz="900"/>
          </a:p>
        </p:txBody>
      </p:sp>
      <p:sp>
        <p:nvSpPr>
          <p:cNvPr id="487" name="Line">
            <a:extLst>
              <a:ext uri="{FF2B5EF4-FFF2-40B4-BE49-F238E27FC236}">
                <a16:creationId xmlns:a16="http://schemas.microsoft.com/office/drawing/2014/main" id="{3A81D396-9252-4ACB-6286-D9F71630EACE}"/>
              </a:ext>
            </a:extLst>
          </p:cNvPr>
          <p:cNvSpPr/>
          <p:nvPr/>
        </p:nvSpPr>
        <p:spPr>
          <a:xfrm>
            <a:off x="8436254" y="4606906"/>
            <a:ext cx="123601" cy="3803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endParaRPr lang="en-GB" sz="900"/>
          </a:p>
        </p:txBody>
      </p:sp>
      <p:sp>
        <p:nvSpPr>
          <p:cNvPr id="461" name="Line">
            <a:extLst>
              <a:ext uri="{FF2B5EF4-FFF2-40B4-BE49-F238E27FC236}">
                <a16:creationId xmlns:a16="http://schemas.microsoft.com/office/drawing/2014/main" id="{85428CBC-63B9-A144-809D-4B6C540C6E68}"/>
              </a:ext>
            </a:extLst>
          </p:cNvPr>
          <p:cNvSpPr/>
          <p:nvPr/>
        </p:nvSpPr>
        <p:spPr>
          <a:xfrm flipH="1" flipV="1">
            <a:off x="8660306" y="3164191"/>
            <a:ext cx="3375652" cy="2901258"/>
          </a:xfrm>
          <a:prstGeom prst="line">
            <a:avLst/>
          </a:prstGeom>
          <a:ln w="12700" cmpd="sng">
            <a:solidFill>
              <a:schemeClr val="tx1">
                <a:alpha val="12000"/>
              </a:schemeClr>
            </a:solidFill>
            <a:prstDash val="solid"/>
            <a:miter lim="400000"/>
          </a:ln>
        </p:spPr>
        <p:txBody>
          <a:bodyPr lIns="25400" tIns="25400" rIns="25400" bIns="25400" anchor="ctr"/>
          <a:lstStyle/>
          <a:p>
            <a:endParaRPr lang="en-GB" sz="900"/>
          </a:p>
        </p:txBody>
      </p:sp>
      <p:sp>
        <p:nvSpPr>
          <p:cNvPr id="488" name="Line">
            <a:extLst>
              <a:ext uri="{FF2B5EF4-FFF2-40B4-BE49-F238E27FC236}">
                <a16:creationId xmlns:a16="http://schemas.microsoft.com/office/drawing/2014/main" id="{313CC71C-3357-744D-8311-3F6E57D64BB3}"/>
              </a:ext>
            </a:extLst>
          </p:cNvPr>
          <p:cNvSpPr/>
          <p:nvPr/>
        </p:nvSpPr>
        <p:spPr>
          <a:xfrm>
            <a:off x="8748482" y="1782431"/>
            <a:ext cx="123601" cy="38038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endParaRPr lang="en-GB" sz="900"/>
          </a:p>
        </p:txBody>
      </p:sp>
      <p:sp>
        <p:nvSpPr>
          <p:cNvPr id="489" name="Line">
            <a:extLst>
              <a:ext uri="{FF2B5EF4-FFF2-40B4-BE49-F238E27FC236}">
                <a16:creationId xmlns:a16="http://schemas.microsoft.com/office/drawing/2014/main" id="{A5CDFF6B-14A5-3D44-894A-D81C89FBD319}"/>
              </a:ext>
            </a:extLst>
          </p:cNvPr>
          <p:cNvSpPr/>
          <p:nvPr/>
        </p:nvSpPr>
        <p:spPr>
          <a:xfrm flipV="1">
            <a:off x="8444197" y="4376456"/>
            <a:ext cx="547" cy="235820"/>
          </a:xfrm>
          <a:prstGeom prst="line">
            <a:avLst/>
          </a:prstGeom>
          <a:noFill/>
          <a:ln w="2159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endParaRPr lang="en-GB" sz="900"/>
          </a:p>
        </p:txBody>
      </p:sp>
      <p:sp>
        <p:nvSpPr>
          <p:cNvPr id="491" name="Line">
            <a:extLst>
              <a:ext uri="{FF2B5EF4-FFF2-40B4-BE49-F238E27FC236}">
                <a16:creationId xmlns:a16="http://schemas.microsoft.com/office/drawing/2014/main" id="{3BA547A6-D847-9503-6EAA-308FD3895BB6}"/>
              </a:ext>
            </a:extLst>
          </p:cNvPr>
          <p:cNvSpPr/>
          <p:nvPr/>
        </p:nvSpPr>
        <p:spPr>
          <a:xfrm>
            <a:off x="8773089" y="3209925"/>
            <a:ext cx="2393029" cy="1448189"/>
          </a:xfrm>
          <a:prstGeom prst="line">
            <a:avLst/>
          </a:prstGeom>
          <a:ln w="165100">
            <a:solidFill>
              <a:schemeClr val="accent5">
                <a:lumOff val="-29866"/>
                <a:alpha val="49000"/>
              </a:schemeClr>
            </a:solidFill>
            <a:miter lim="400000"/>
            <a:headEnd type="none" w="sm" len="sm"/>
            <a:tailEnd type="triangle"/>
          </a:ln>
        </p:spPr>
        <p:txBody>
          <a:bodyPr lIns="25400" tIns="25400" rIns="25400" bIns="25400" anchor="ctr"/>
          <a:lstStyle/>
          <a:p>
            <a:endParaRPr lang="en-GB" sz="900"/>
          </a:p>
        </p:txBody>
      </p:sp>
      <p:sp>
        <p:nvSpPr>
          <p:cNvPr id="472" name="Line">
            <a:extLst>
              <a:ext uri="{FF2B5EF4-FFF2-40B4-BE49-F238E27FC236}">
                <a16:creationId xmlns:a16="http://schemas.microsoft.com/office/drawing/2014/main" id="{528EACEE-12FA-5EF3-1ABD-DC22EE3715FF}"/>
              </a:ext>
            </a:extLst>
          </p:cNvPr>
          <p:cNvSpPr/>
          <p:nvPr/>
        </p:nvSpPr>
        <p:spPr>
          <a:xfrm>
            <a:off x="6363485" y="2564729"/>
            <a:ext cx="2071883" cy="527722"/>
          </a:xfrm>
          <a:prstGeom prst="line">
            <a:avLst/>
          </a:prstGeom>
          <a:ln w="38100" cap="rnd">
            <a:solidFill>
              <a:srgbClr val="000000">
                <a:alpha val="18000"/>
              </a:srgbClr>
            </a:solidFill>
            <a:prstDash val="sysDash"/>
            <a:miter lim="400000"/>
          </a:ln>
        </p:spPr>
        <p:txBody>
          <a:bodyPr lIns="25400" tIns="25400" rIns="25400" bIns="25400" anchor="ctr"/>
          <a:lstStyle/>
          <a:p>
            <a:endParaRPr lang="en-GB" sz="900"/>
          </a:p>
        </p:txBody>
      </p:sp>
      <p:sp>
        <p:nvSpPr>
          <p:cNvPr id="494" name="Shape">
            <a:extLst>
              <a:ext uri="{FF2B5EF4-FFF2-40B4-BE49-F238E27FC236}">
                <a16:creationId xmlns:a16="http://schemas.microsoft.com/office/drawing/2014/main" id="{9C68B28D-B05E-26C1-AB62-1F8E079DA860}"/>
              </a:ext>
            </a:extLst>
          </p:cNvPr>
          <p:cNvSpPr/>
          <p:nvPr/>
        </p:nvSpPr>
        <p:spPr>
          <a:xfrm rot="11611499">
            <a:off x="6111094" y="2292275"/>
            <a:ext cx="182958" cy="450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extrusionOk="0">
                <a:moveTo>
                  <a:pt x="9839" y="0"/>
                </a:moveTo>
                <a:lnTo>
                  <a:pt x="3025" y="6750"/>
                </a:lnTo>
                <a:lnTo>
                  <a:pt x="6574" y="6750"/>
                </a:lnTo>
                <a:lnTo>
                  <a:pt x="6574" y="8037"/>
                </a:lnTo>
                <a:cubicBezTo>
                  <a:pt x="5226" y="8248"/>
                  <a:pt x="3961" y="8569"/>
                  <a:pt x="2883" y="9049"/>
                </a:cubicBezTo>
                <a:cubicBezTo>
                  <a:pt x="-961" y="10763"/>
                  <a:pt x="-961" y="13537"/>
                  <a:pt x="2883" y="15251"/>
                </a:cubicBezTo>
                <a:cubicBezTo>
                  <a:pt x="3961" y="15731"/>
                  <a:pt x="5226" y="16052"/>
                  <a:pt x="6574" y="16263"/>
                </a:cubicBezTo>
                <a:lnTo>
                  <a:pt x="6574" y="21600"/>
                </a:lnTo>
                <a:lnTo>
                  <a:pt x="13104" y="21600"/>
                </a:lnTo>
                <a:lnTo>
                  <a:pt x="13104" y="16263"/>
                </a:lnTo>
                <a:cubicBezTo>
                  <a:pt x="14452" y="16052"/>
                  <a:pt x="15717" y="15731"/>
                  <a:pt x="16795" y="15251"/>
                </a:cubicBezTo>
                <a:cubicBezTo>
                  <a:pt x="20639" y="13537"/>
                  <a:pt x="20639" y="10763"/>
                  <a:pt x="16795" y="9049"/>
                </a:cubicBezTo>
                <a:cubicBezTo>
                  <a:pt x="15717" y="8569"/>
                  <a:pt x="14452" y="8248"/>
                  <a:pt x="13104" y="8037"/>
                </a:cubicBezTo>
                <a:lnTo>
                  <a:pt x="13104" y="6750"/>
                </a:lnTo>
                <a:lnTo>
                  <a:pt x="16653" y="6750"/>
                </a:lnTo>
                <a:lnTo>
                  <a:pt x="9839" y="0"/>
                </a:lnTo>
                <a:close/>
              </a:path>
            </a:pathLst>
          </a:custGeom>
          <a:solidFill>
            <a:schemeClr val="accent1">
              <a:hueOff val="114395"/>
              <a:lumOff val="-24975"/>
              <a:alpha val="29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600"/>
          </a:p>
        </p:txBody>
      </p:sp>
      <p:sp>
        <p:nvSpPr>
          <p:cNvPr id="495" name="Circle">
            <a:extLst>
              <a:ext uri="{FF2B5EF4-FFF2-40B4-BE49-F238E27FC236}">
                <a16:creationId xmlns:a16="http://schemas.microsoft.com/office/drawing/2014/main" id="{48E4B96B-0A80-8CC5-77E3-486F00A41989}"/>
              </a:ext>
            </a:extLst>
          </p:cNvPr>
          <p:cNvSpPr/>
          <p:nvPr/>
        </p:nvSpPr>
        <p:spPr>
          <a:xfrm>
            <a:off x="6127517" y="2420760"/>
            <a:ext cx="165100" cy="165100"/>
          </a:xfrm>
          <a:prstGeom prst="ellipse">
            <a:avLst/>
          </a:prstGeom>
          <a:blipFill>
            <a:blip r:embed="rId3"/>
          </a:blipFill>
          <a:ln w="127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600"/>
          </a:p>
        </p:txBody>
      </p:sp>
      <p:sp>
        <p:nvSpPr>
          <p:cNvPr id="496" name="Circle">
            <a:extLst>
              <a:ext uri="{FF2B5EF4-FFF2-40B4-BE49-F238E27FC236}">
                <a16:creationId xmlns:a16="http://schemas.microsoft.com/office/drawing/2014/main" id="{9740C5B2-42E2-300B-C4E4-11972C2C401E}"/>
              </a:ext>
            </a:extLst>
          </p:cNvPr>
          <p:cNvSpPr/>
          <p:nvPr/>
        </p:nvSpPr>
        <p:spPr>
          <a:xfrm>
            <a:off x="11140734" y="4616951"/>
            <a:ext cx="165100" cy="165100"/>
          </a:xfrm>
          <a:prstGeom prst="ellipse">
            <a:avLst/>
          </a:prstGeom>
          <a:blipFill>
            <a:blip r:embed="rId4"/>
          </a:blipFill>
          <a:ln w="127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600"/>
          </a:p>
        </p:txBody>
      </p:sp>
      <p:sp>
        <p:nvSpPr>
          <p:cNvPr id="507" name="Analyser">
            <a:extLst>
              <a:ext uri="{FF2B5EF4-FFF2-40B4-BE49-F238E27FC236}">
                <a16:creationId xmlns:a16="http://schemas.microsoft.com/office/drawing/2014/main" id="{A3404CF9-67CF-5C3E-6A7E-C3F0E6C5D893}"/>
              </a:ext>
            </a:extLst>
          </p:cNvPr>
          <p:cNvSpPr txBox="1"/>
          <p:nvPr/>
        </p:nvSpPr>
        <p:spPr>
          <a:xfrm>
            <a:off x="8330619" y="4542046"/>
            <a:ext cx="546534" cy="500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r>
              <a:rPr lang="en-GB" sz="900"/>
              <a:t>Analyser</a:t>
            </a:r>
          </a:p>
        </p:txBody>
      </p:sp>
      <p:sp>
        <p:nvSpPr>
          <p:cNvPr id="508" name="HCal">
            <a:extLst>
              <a:ext uri="{FF2B5EF4-FFF2-40B4-BE49-F238E27FC236}">
                <a16:creationId xmlns:a16="http://schemas.microsoft.com/office/drawing/2014/main" id="{10E3BA8B-1E44-8CD8-4205-55A7D7F57B47}"/>
              </a:ext>
            </a:extLst>
          </p:cNvPr>
          <p:cNvSpPr txBox="1"/>
          <p:nvPr/>
        </p:nvSpPr>
        <p:spPr>
          <a:xfrm>
            <a:off x="7792838" y="1333128"/>
            <a:ext cx="482545" cy="484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/>
          <a:p>
            <a:r>
              <a:rPr lang="en-GB" sz="900"/>
              <a:t>Front</a:t>
            </a:r>
          </a:p>
          <a:p>
            <a:r>
              <a:rPr lang="en-GB" sz="900"/>
              <a:t>GEMS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4589F89-22D7-8B6F-B630-14AC0410E3CD}"/>
              </a:ext>
            </a:extLst>
          </p:cNvPr>
          <p:cNvGrpSpPr/>
          <p:nvPr/>
        </p:nvGrpSpPr>
        <p:grpSpPr>
          <a:xfrm>
            <a:off x="12909064" y="763446"/>
            <a:ext cx="525043" cy="3463815"/>
            <a:chOff x="23256045" y="2003896"/>
            <a:chExt cx="1050085" cy="69276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0ECAF5-CF58-D0FB-7CD3-C2532C1489A8}"/>
                </a:ext>
              </a:extLst>
            </p:cNvPr>
            <p:cNvSpPr/>
            <p:nvPr/>
          </p:nvSpPr>
          <p:spPr>
            <a:xfrm>
              <a:off x="23256045" y="8336492"/>
              <a:ext cx="751295" cy="595034"/>
            </a:xfrm>
            <a:custGeom>
              <a:avLst/>
              <a:gdLst>
                <a:gd name="connsiteX0" fmla="*/ 0 w 1955166"/>
                <a:gd name="connsiteY0" fmla="*/ 0 h 3724388"/>
                <a:gd name="connsiteX1" fmla="*/ 1955166 w 1955166"/>
                <a:gd name="connsiteY1" fmla="*/ 0 h 3724388"/>
                <a:gd name="connsiteX2" fmla="*/ 1955166 w 1955166"/>
                <a:gd name="connsiteY2" fmla="*/ 3724388 h 3724388"/>
                <a:gd name="connsiteX3" fmla="*/ 0 w 1955166"/>
                <a:gd name="connsiteY3" fmla="*/ 3724388 h 3724388"/>
                <a:gd name="connsiteX4" fmla="*/ 0 w 1955166"/>
                <a:gd name="connsiteY4" fmla="*/ 0 h 3724388"/>
                <a:gd name="connsiteX0" fmla="*/ 0 w 1955166"/>
                <a:gd name="connsiteY0" fmla="*/ 0 h 3724388"/>
                <a:gd name="connsiteX1" fmla="*/ 1955166 w 1955166"/>
                <a:gd name="connsiteY1" fmla="*/ 0 h 3724388"/>
                <a:gd name="connsiteX2" fmla="*/ 1955166 w 1955166"/>
                <a:gd name="connsiteY2" fmla="*/ 3724388 h 3724388"/>
                <a:gd name="connsiteX3" fmla="*/ 0 w 1955166"/>
                <a:gd name="connsiteY3" fmla="*/ 2505188 h 3724388"/>
                <a:gd name="connsiteX4" fmla="*/ 0 w 1955166"/>
                <a:gd name="connsiteY4" fmla="*/ 0 h 3724388"/>
                <a:gd name="connsiteX0" fmla="*/ 25400 w 1955166"/>
                <a:gd name="connsiteY0" fmla="*/ 0 h 4460988"/>
                <a:gd name="connsiteX1" fmla="*/ 1955166 w 1955166"/>
                <a:gd name="connsiteY1" fmla="*/ 736600 h 4460988"/>
                <a:gd name="connsiteX2" fmla="*/ 1955166 w 1955166"/>
                <a:gd name="connsiteY2" fmla="*/ 4460988 h 4460988"/>
                <a:gd name="connsiteX3" fmla="*/ 0 w 1955166"/>
                <a:gd name="connsiteY3" fmla="*/ 3241788 h 4460988"/>
                <a:gd name="connsiteX4" fmla="*/ 25400 w 1955166"/>
                <a:gd name="connsiteY4" fmla="*/ 0 h 4460988"/>
                <a:gd name="connsiteX0" fmla="*/ 0 w 1955166"/>
                <a:gd name="connsiteY0" fmla="*/ 0 h 4410188"/>
                <a:gd name="connsiteX1" fmla="*/ 1955166 w 1955166"/>
                <a:gd name="connsiteY1" fmla="*/ 685800 h 4410188"/>
                <a:gd name="connsiteX2" fmla="*/ 1955166 w 1955166"/>
                <a:gd name="connsiteY2" fmla="*/ 4410188 h 4410188"/>
                <a:gd name="connsiteX3" fmla="*/ 0 w 1955166"/>
                <a:gd name="connsiteY3" fmla="*/ 3190988 h 4410188"/>
                <a:gd name="connsiteX4" fmla="*/ 0 w 1955166"/>
                <a:gd name="connsiteY4" fmla="*/ 0 h 4410188"/>
                <a:gd name="connsiteX0" fmla="*/ 1209675 w 1955166"/>
                <a:gd name="connsiteY0" fmla="*/ 0 h 5896088"/>
                <a:gd name="connsiteX1" fmla="*/ 1955166 w 1955166"/>
                <a:gd name="connsiteY1" fmla="*/ 2171700 h 5896088"/>
                <a:gd name="connsiteX2" fmla="*/ 1955166 w 1955166"/>
                <a:gd name="connsiteY2" fmla="*/ 5896088 h 5896088"/>
                <a:gd name="connsiteX3" fmla="*/ 0 w 1955166"/>
                <a:gd name="connsiteY3" fmla="*/ 4676888 h 5896088"/>
                <a:gd name="connsiteX4" fmla="*/ 1209675 w 1955166"/>
                <a:gd name="connsiteY4" fmla="*/ 0 h 5896088"/>
                <a:gd name="connsiteX0" fmla="*/ 1209675 w 1955166"/>
                <a:gd name="connsiteY0" fmla="*/ 0 h 5896088"/>
                <a:gd name="connsiteX1" fmla="*/ 1926591 w 1955166"/>
                <a:gd name="connsiteY1" fmla="*/ 0 h 5896088"/>
                <a:gd name="connsiteX2" fmla="*/ 1955166 w 1955166"/>
                <a:gd name="connsiteY2" fmla="*/ 5896088 h 5896088"/>
                <a:gd name="connsiteX3" fmla="*/ 0 w 1955166"/>
                <a:gd name="connsiteY3" fmla="*/ 4676888 h 5896088"/>
                <a:gd name="connsiteX4" fmla="*/ 1209675 w 1955166"/>
                <a:gd name="connsiteY4" fmla="*/ 0 h 5896088"/>
                <a:gd name="connsiteX0" fmla="*/ 0 w 745491"/>
                <a:gd name="connsiteY0" fmla="*/ 0 h 5896088"/>
                <a:gd name="connsiteX1" fmla="*/ 716916 w 745491"/>
                <a:gd name="connsiteY1" fmla="*/ 0 h 5896088"/>
                <a:gd name="connsiteX2" fmla="*/ 745491 w 745491"/>
                <a:gd name="connsiteY2" fmla="*/ 5896088 h 5896088"/>
                <a:gd name="connsiteX3" fmla="*/ 85725 w 745491"/>
                <a:gd name="connsiteY3" fmla="*/ 5476988 h 5896088"/>
                <a:gd name="connsiteX4" fmla="*/ 0 w 745491"/>
                <a:gd name="connsiteY4" fmla="*/ 0 h 5896088"/>
                <a:gd name="connsiteX0" fmla="*/ 0 w 669929"/>
                <a:gd name="connsiteY0" fmla="*/ 0 h 6030855"/>
                <a:gd name="connsiteX1" fmla="*/ 641354 w 669929"/>
                <a:gd name="connsiteY1" fmla="*/ 134767 h 6030855"/>
                <a:gd name="connsiteX2" fmla="*/ 669929 w 669929"/>
                <a:gd name="connsiteY2" fmla="*/ 6030855 h 6030855"/>
                <a:gd name="connsiteX3" fmla="*/ 10163 w 669929"/>
                <a:gd name="connsiteY3" fmla="*/ 5611755 h 6030855"/>
                <a:gd name="connsiteX4" fmla="*/ 0 w 669929"/>
                <a:gd name="connsiteY4" fmla="*/ 0 h 6030855"/>
                <a:gd name="connsiteX0" fmla="*/ 9214 w 679143"/>
                <a:gd name="connsiteY0" fmla="*/ 0 h 8826914"/>
                <a:gd name="connsiteX1" fmla="*/ 650568 w 679143"/>
                <a:gd name="connsiteY1" fmla="*/ 134767 h 8826914"/>
                <a:gd name="connsiteX2" fmla="*/ 679143 w 679143"/>
                <a:gd name="connsiteY2" fmla="*/ 6030855 h 8826914"/>
                <a:gd name="connsiteX3" fmla="*/ 487 w 679143"/>
                <a:gd name="connsiteY3" fmla="*/ 8826914 h 8826914"/>
                <a:gd name="connsiteX4" fmla="*/ 9214 w 679143"/>
                <a:gd name="connsiteY4" fmla="*/ 0 h 8826914"/>
                <a:gd name="connsiteX0" fmla="*/ 9214 w 698033"/>
                <a:gd name="connsiteY0" fmla="*/ 0 h 9438539"/>
                <a:gd name="connsiteX1" fmla="*/ 650568 w 698033"/>
                <a:gd name="connsiteY1" fmla="*/ 134767 h 9438539"/>
                <a:gd name="connsiteX2" fmla="*/ 698033 w 698033"/>
                <a:gd name="connsiteY2" fmla="*/ 9438539 h 9438539"/>
                <a:gd name="connsiteX3" fmla="*/ 487 w 698033"/>
                <a:gd name="connsiteY3" fmla="*/ 8826914 h 9438539"/>
                <a:gd name="connsiteX4" fmla="*/ 9214 w 698033"/>
                <a:gd name="connsiteY4" fmla="*/ 0 h 9438539"/>
                <a:gd name="connsiteX0" fmla="*/ 27853 w 716672"/>
                <a:gd name="connsiteY0" fmla="*/ 0 h 9438539"/>
                <a:gd name="connsiteX1" fmla="*/ 669207 w 716672"/>
                <a:gd name="connsiteY1" fmla="*/ 134767 h 9438539"/>
                <a:gd name="connsiteX2" fmla="*/ 716672 w 716672"/>
                <a:gd name="connsiteY2" fmla="*/ 9438539 h 9438539"/>
                <a:gd name="connsiteX3" fmla="*/ 235 w 716672"/>
                <a:gd name="connsiteY3" fmla="*/ 9154206 h 9438539"/>
                <a:gd name="connsiteX4" fmla="*/ 27853 w 716672"/>
                <a:gd name="connsiteY4" fmla="*/ 0 h 9438539"/>
                <a:gd name="connsiteX0" fmla="*/ 27853 w 773343"/>
                <a:gd name="connsiteY0" fmla="*/ 0 h 9207510"/>
                <a:gd name="connsiteX1" fmla="*/ 669207 w 773343"/>
                <a:gd name="connsiteY1" fmla="*/ 134767 h 9207510"/>
                <a:gd name="connsiteX2" fmla="*/ 773343 w 773343"/>
                <a:gd name="connsiteY2" fmla="*/ 9207510 h 9207510"/>
                <a:gd name="connsiteX3" fmla="*/ 235 w 773343"/>
                <a:gd name="connsiteY3" fmla="*/ 9154206 h 9207510"/>
                <a:gd name="connsiteX4" fmla="*/ 27853 w 773343"/>
                <a:gd name="connsiteY4" fmla="*/ 0 h 9207510"/>
                <a:gd name="connsiteX0" fmla="*/ 27853 w 773343"/>
                <a:gd name="connsiteY0" fmla="*/ 0 h 9207510"/>
                <a:gd name="connsiteX1" fmla="*/ 669207 w 773343"/>
                <a:gd name="connsiteY1" fmla="*/ 134767 h 9207510"/>
                <a:gd name="connsiteX2" fmla="*/ 773343 w 773343"/>
                <a:gd name="connsiteY2" fmla="*/ 9207510 h 9207510"/>
                <a:gd name="connsiteX3" fmla="*/ 235 w 773343"/>
                <a:gd name="connsiteY3" fmla="*/ 8980934 h 9207510"/>
                <a:gd name="connsiteX4" fmla="*/ 27853 w 773343"/>
                <a:gd name="connsiteY4" fmla="*/ 0 h 9207510"/>
                <a:gd name="connsiteX0" fmla="*/ 18490 w 773425"/>
                <a:gd name="connsiteY0" fmla="*/ 0 h 9101622"/>
                <a:gd name="connsiteX1" fmla="*/ 669289 w 773425"/>
                <a:gd name="connsiteY1" fmla="*/ 28879 h 9101622"/>
                <a:gd name="connsiteX2" fmla="*/ 773425 w 773425"/>
                <a:gd name="connsiteY2" fmla="*/ 9101622 h 9101622"/>
                <a:gd name="connsiteX3" fmla="*/ 317 w 773425"/>
                <a:gd name="connsiteY3" fmla="*/ 8875046 h 9101622"/>
                <a:gd name="connsiteX4" fmla="*/ 18490 w 773425"/>
                <a:gd name="connsiteY4" fmla="*/ 0 h 9101622"/>
                <a:gd name="connsiteX0" fmla="*/ 18490 w 773425"/>
                <a:gd name="connsiteY0" fmla="*/ 0 h 9101622"/>
                <a:gd name="connsiteX1" fmla="*/ 650399 w 773425"/>
                <a:gd name="connsiteY1" fmla="*/ 48131 h 9101622"/>
                <a:gd name="connsiteX2" fmla="*/ 773425 w 773425"/>
                <a:gd name="connsiteY2" fmla="*/ 9101622 h 9101622"/>
                <a:gd name="connsiteX3" fmla="*/ 317 w 773425"/>
                <a:gd name="connsiteY3" fmla="*/ 8875046 h 9101622"/>
                <a:gd name="connsiteX4" fmla="*/ 18490 w 773425"/>
                <a:gd name="connsiteY4" fmla="*/ 0 h 9101622"/>
                <a:gd name="connsiteX0" fmla="*/ 4460 w 759395"/>
                <a:gd name="connsiteY0" fmla="*/ 0 h 9101622"/>
                <a:gd name="connsiteX1" fmla="*/ 636369 w 759395"/>
                <a:gd name="connsiteY1" fmla="*/ 48131 h 9101622"/>
                <a:gd name="connsiteX2" fmla="*/ 759395 w 759395"/>
                <a:gd name="connsiteY2" fmla="*/ 9101622 h 9101622"/>
                <a:gd name="connsiteX3" fmla="*/ 680 w 759395"/>
                <a:gd name="connsiteY3" fmla="*/ 8508333 h 9101622"/>
                <a:gd name="connsiteX4" fmla="*/ 4460 w 759395"/>
                <a:gd name="connsiteY4" fmla="*/ 0 h 9101622"/>
                <a:gd name="connsiteX0" fmla="*/ 4460 w 745003"/>
                <a:gd name="connsiteY0" fmla="*/ 0 h 8661565"/>
                <a:gd name="connsiteX1" fmla="*/ 636369 w 745003"/>
                <a:gd name="connsiteY1" fmla="*/ 48131 h 8661565"/>
                <a:gd name="connsiteX2" fmla="*/ 745003 w 745003"/>
                <a:gd name="connsiteY2" fmla="*/ 8661565 h 8661565"/>
                <a:gd name="connsiteX3" fmla="*/ 680 w 745003"/>
                <a:gd name="connsiteY3" fmla="*/ 8508333 h 8661565"/>
                <a:gd name="connsiteX4" fmla="*/ 4460 w 745003"/>
                <a:gd name="connsiteY4" fmla="*/ 0 h 866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003" h="8661565">
                  <a:moveTo>
                    <a:pt x="4460" y="0"/>
                  </a:moveTo>
                  <a:lnTo>
                    <a:pt x="636369" y="48131"/>
                  </a:lnTo>
                  <a:lnTo>
                    <a:pt x="745003" y="8661565"/>
                  </a:lnTo>
                  <a:lnTo>
                    <a:pt x="680" y="8508333"/>
                  </a:lnTo>
                  <a:cubicBezTo>
                    <a:pt x="-2708" y="6637748"/>
                    <a:pt x="7848" y="1870585"/>
                    <a:pt x="44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GB"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D022F7-6B34-3169-9869-64F693097183}"/>
                </a:ext>
              </a:extLst>
            </p:cNvPr>
            <p:cNvSpPr/>
            <p:nvPr/>
          </p:nvSpPr>
          <p:spPr>
            <a:xfrm>
              <a:off x="23950532" y="7269324"/>
              <a:ext cx="355598" cy="595034"/>
            </a:xfrm>
            <a:custGeom>
              <a:avLst/>
              <a:gdLst>
                <a:gd name="connsiteX0" fmla="*/ 0 w 1978152"/>
                <a:gd name="connsiteY0" fmla="*/ 0 h 3772061"/>
                <a:gd name="connsiteX1" fmla="*/ 1978152 w 1978152"/>
                <a:gd name="connsiteY1" fmla="*/ 0 h 3772061"/>
                <a:gd name="connsiteX2" fmla="*/ 1978152 w 1978152"/>
                <a:gd name="connsiteY2" fmla="*/ 3772061 h 3772061"/>
                <a:gd name="connsiteX3" fmla="*/ 0 w 1978152"/>
                <a:gd name="connsiteY3" fmla="*/ 3772061 h 3772061"/>
                <a:gd name="connsiteX4" fmla="*/ 0 w 1978152"/>
                <a:gd name="connsiteY4" fmla="*/ 0 h 3772061"/>
                <a:gd name="connsiteX0" fmla="*/ 0 w 1978152"/>
                <a:gd name="connsiteY0" fmla="*/ 438150 h 4210211"/>
                <a:gd name="connsiteX1" fmla="*/ 1882902 w 1978152"/>
                <a:gd name="connsiteY1" fmla="*/ 0 h 4210211"/>
                <a:gd name="connsiteX2" fmla="*/ 1978152 w 1978152"/>
                <a:gd name="connsiteY2" fmla="*/ 4210211 h 4210211"/>
                <a:gd name="connsiteX3" fmla="*/ 0 w 1978152"/>
                <a:gd name="connsiteY3" fmla="*/ 4210211 h 4210211"/>
                <a:gd name="connsiteX4" fmla="*/ 0 w 1978152"/>
                <a:gd name="connsiteY4" fmla="*/ 438150 h 4210211"/>
                <a:gd name="connsiteX0" fmla="*/ 0 w 1997202"/>
                <a:gd name="connsiteY0" fmla="*/ 533400 h 4210211"/>
                <a:gd name="connsiteX1" fmla="*/ 1901952 w 1997202"/>
                <a:gd name="connsiteY1" fmla="*/ 0 h 4210211"/>
                <a:gd name="connsiteX2" fmla="*/ 1997202 w 1997202"/>
                <a:gd name="connsiteY2" fmla="*/ 4210211 h 4210211"/>
                <a:gd name="connsiteX3" fmla="*/ 19050 w 1997202"/>
                <a:gd name="connsiteY3" fmla="*/ 4210211 h 4210211"/>
                <a:gd name="connsiteX4" fmla="*/ 0 w 1997202"/>
                <a:gd name="connsiteY4" fmla="*/ 533400 h 4210211"/>
                <a:gd name="connsiteX0" fmla="*/ 0 w 1959102"/>
                <a:gd name="connsiteY0" fmla="*/ 533400 h 4210211"/>
                <a:gd name="connsiteX1" fmla="*/ 1901952 w 1959102"/>
                <a:gd name="connsiteY1" fmla="*/ 0 h 4210211"/>
                <a:gd name="connsiteX2" fmla="*/ 1959102 w 1959102"/>
                <a:gd name="connsiteY2" fmla="*/ 3308511 h 4210211"/>
                <a:gd name="connsiteX3" fmla="*/ 19050 w 1959102"/>
                <a:gd name="connsiteY3" fmla="*/ 4210211 h 4210211"/>
                <a:gd name="connsiteX4" fmla="*/ 0 w 1959102"/>
                <a:gd name="connsiteY4" fmla="*/ 533400 h 4210211"/>
                <a:gd name="connsiteX0" fmla="*/ 0 w 1959102"/>
                <a:gd name="connsiteY0" fmla="*/ 590550 h 4267361"/>
                <a:gd name="connsiteX1" fmla="*/ 1959102 w 1959102"/>
                <a:gd name="connsiteY1" fmla="*/ 0 h 4267361"/>
                <a:gd name="connsiteX2" fmla="*/ 1959102 w 1959102"/>
                <a:gd name="connsiteY2" fmla="*/ 3365661 h 4267361"/>
                <a:gd name="connsiteX3" fmla="*/ 19050 w 1959102"/>
                <a:gd name="connsiteY3" fmla="*/ 4267361 h 4267361"/>
                <a:gd name="connsiteX4" fmla="*/ 0 w 1959102"/>
                <a:gd name="connsiteY4" fmla="*/ 590550 h 4267361"/>
                <a:gd name="connsiteX0" fmla="*/ 0 w 1949577"/>
                <a:gd name="connsiteY0" fmla="*/ 0 h 5848511"/>
                <a:gd name="connsiteX1" fmla="*/ 1949577 w 1949577"/>
                <a:gd name="connsiteY1" fmla="*/ 1581150 h 5848511"/>
                <a:gd name="connsiteX2" fmla="*/ 1949577 w 1949577"/>
                <a:gd name="connsiteY2" fmla="*/ 4946811 h 5848511"/>
                <a:gd name="connsiteX3" fmla="*/ 9525 w 1949577"/>
                <a:gd name="connsiteY3" fmla="*/ 5848511 h 5848511"/>
                <a:gd name="connsiteX4" fmla="*/ 0 w 1949577"/>
                <a:gd name="connsiteY4" fmla="*/ 0 h 5848511"/>
                <a:gd name="connsiteX0" fmla="*/ 0 w 1949577"/>
                <a:gd name="connsiteY0" fmla="*/ 333375 h 6181886"/>
                <a:gd name="connsiteX1" fmla="*/ 1873377 w 1949577"/>
                <a:gd name="connsiteY1" fmla="*/ 0 h 6181886"/>
                <a:gd name="connsiteX2" fmla="*/ 1949577 w 1949577"/>
                <a:gd name="connsiteY2" fmla="*/ 5280186 h 6181886"/>
                <a:gd name="connsiteX3" fmla="*/ 9525 w 1949577"/>
                <a:gd name="connsiteY3" fmla="*/ 6181886 h 6181886"/>
                <a:gd name="connsiteX4" fmla="*/ 0 w 1949577"/>
                <a:gd name="connsiteY4" fmla="*/ 333375 h 6181886"/>
                <a:gd name="connsiteX0" fmla="*/ 0 w 1873377"/>
                <a:gd name="connsiteY0" fmla="*/ 333375 h 6181886"/>
                <a:gd name="connsiteX1" fmla="*/ 1873377 w 1873377"/>
                <a:gd name="connsiteY1" fmla="*/ 0 h 6181886"/>
                <a:gd name="connsiteX2" fmla="*/ 1818949 w 1873377"/>
                <a:gd name="connsiteY2" fmla="*/ 1230700 h 6181886"/>
                <a:gd name="connsiteX3" fmla="*/ 9525 w 1873377"/>
                <a:gd name="connsiteY3" fmla="*/ 6181886 h 6181886"/>
                <a:gd name="connsiteX4" fmla="*/ 0 w 1873377"/>
                <a:gd name="connsiteY4" fmla="*/ 333375 h 6181886"/>
                <a:gd name="connsiteX0" fmla="*/ 0 w 1873377"/>
                <a:gd name="connsiteY0" fmla="*/ 2873375 h 8721886"/>
                <a:gd name="connsiteX1" fmla="*/ 1873377 w 1873377"/>
                <a:gd name="connsiteY1" fmla="*/ 0 h 8721886"/>
                <a:gd name="connsiteX2" fmla="*/ 1818949 w 1873377"/>
                <a:gd name="connsiteY2" fmla="*/ 3770700 h 8721886"/>
                <a:gd name="connsiteX3" fmla="*/ 9525 w 1873377"/>
                <a:gd name="connsiteY3" fmla="*/ 8721886 h 8721886"/>
                <a:gd name="connsiteX4" fmla="*/ 0 w 1873377"/>
                <a:gd name="connsiteY4" fmla="*/ 2873375 h 8721886"/>
                <a:gd name="connsiteX0" fmla="*/ 0 w 1873377"/>
                <a:gd name="connsiteY0" fmla="*/ 2873375 h 11884186"/>
                <a:gd name="connsiteX1" fmla="*/ 1873377 w 1873377"/>
                <a:gd name="connsiteY1" fmla="*/ 0 h 11884186"/>
                <a:gd name="connsiteX2" fmla="*/ 1818949 w 1873377"/>
                <a:gd name="connsiteY2" fmla="*/ 3770700 h 11884186"/>
                <a:gd name="connsiteX3" fmla="*/ 9525 w 1873377"/>
                <a:gd name="connsiteY3" fmla="*/ 11884186 h 11884186"/>
                <a:gd name="connsiteX4" fmla="*/ 0 w 1873377"/>
                <a:gd name="connsiteY4" fmla="*/ 2873375 h 11884186"/>
                <a:gd name="connsiteX0" fmla="*/ 0 w 1873377"/>
                <a:gd name="connsiteY0" fmla="*/ 2873375 h 11884186"/>
                <a:gd name="connsiteX1" fmla="*/ 1873377 w 1873377"/>
                <a:gd name="connsiteY1" fmla="*/ 0 h 11884186"/>
                <a:gd name="connsiteX2" fmla="*/ 1761799 w 1873377"/>
                <a:gd name="connsiteY2" fmla="*/ 6247200 h 11884186"/>
                <a:gd name="connsiteX3" fmla="*/ 9525 w 1873377"/>
                <a:gd name="connsiteY3" fmla="*/ 11884186 h 11884186"/>
                <a:gd name="connsiteX4" fmla="*/ 0 w 1873377"/>
                <a:gd name="connsiteY4" fmla="*/ 2873375 h 11884186"/>
                <a:gd name="connsiteX0" fmla="*/ 0 w 1873377"/>
                <a:gd name="connsiteY0" fmla="*/ 2873375 h 11884186"/>
                <a:gd name="connsiteX1" fmla="*/ 1873377 w 1873377"/>
                <a:gd name="connsiteY1" fmla="*/ 0 h 11884186"/>
                <a:gd name="connsiteX2" fmla="*/ 723574 w 1873377"/>
                <a:gd name="connsiteY2" fmla="*/ 5466150 h 11884186"/>
                <a:gd name="connsiteX3" fmla="*/ 9525 w 1873377"/>
                <a:gd name="connsiteY3" fmla="*/ 11884186 h 11884186"/>
                <a:gd name="connsiteX4" fmla="*/ 0 w 1873377"/>
                <a:gd name="connsiteY4" fmla="*/ 2873375 h 11884186"/>
                <a:gd name="connsiteX0" fmla="*/ 0 w 723574"/>
                <a:gd name="connsiteY0" fmla="*/ 2987675 h 11998486"/>
                <a:gd name="connsiteX1" fmla="*/ 530352 w 723574"/>
                <a:gd name="connsiteY1" fmla="*/ 0 h 11998486"/>
                <a:gd name="connsiteX2" fmla="*/ 723574 w 723574"/>
                <a:gd name="connsiteY2" fmla="*/ 5580450 h 11998486"/>
                <a:gd name="connsiteX3" fmla="*/ 9525 w 723574"/>
                <a:gd name="connsiteY3" fmla="*/ 11998486 h 11998486"/>
                <a:gd name="connsiteX4" fmla="*/ 0 w 723574"/>
                <a:gd name="connsiteY4" fmla="*/ 2987675 h 11998486"/>
                <a:gd name="connsiteX0" fmla="*/ 0 w 530352"/>
                <a:gd name="connsiteY0" fmla="*/ 2987675 h 11998486"/>
                <a:gd name="connsiteX1" fmla="*/ 530352 w 530352"/>
                <a:gd name="connsiteY1" fmla="*/ 0 h 11998486"/>
                <a:gd name="connsiteX2" fmla="*/ 523549 w 530352"/>
                <a:gd name="connsiteY2" fmla="*/ 6856800 h 11998486"/>
                <a:gd name="connsiteX3" fmla="*/ 9525 w 530352"/>
                <a:gd name="connsiteY3" fmla="*/ 11998486 h 11998486"/>
                <a:gd name="connsiteX4" fmla="*/ 0 w 530352"/>
                <a:gd name="connsiteY4" fmla="*/ 2987675 h 11998486"/>
                <a:gd name="connsiteX0" fmla="*/ 0 w 530352"/>
                <a:gd name="connsiteY0" fmla="*/ 2987675 h 11779411"/>
                <a:gd name="connsiteX1" fmla="*/ 530352 w 530352"/>
                <a:gd name="connsiteY1" fmla="*/ 0 h 11779411"/>
                <a:gd name="connsiteX2" fmla="*/ 523549 w 530352"/>
                <a:gd name="connsiteY2" fmla="*/ 6856800 h 11779411"/>
                <a:gd name="connsiteX3" fmla="*/ 57150 w 530352"/>
                <a:gd name="connsiteY3" fmla="*/ 11779411 h 11779411"/>
                <a:gd name="connsiteX4" fmla="*/ 0 w 530352"/>
                <a:gd name="connsiteY4" fmla="*/ 2987675 h 11779411"/>
                <a:gd name="connsiteX0" fmla="*/ 0 w 530352"/>
                <a:gd name="connsiteY0" fmla="*/ 2987675 h 11560336"/>
                <a:gd name="connsiteX1" fmla="*/ 530352 w 530352"/>
                <a:gd name="connsiteY1" fmla="*/ 0 h 11560336"/>
                <a:gd name="connsiteX2" fmla="*/ 523549 w 530352"/>
                <a:gd name="connsiteY2" fmla="*/ 6856800 h 11560336"/>
                <a:gd name="connsiteX3" fmla="*/ 76200 w 530352"/>
                <a:gd name="connsiteY3" fmla="*/ 11560336 h 11560336"/>
                <a:gd name="connsiteX4" fmla="*/ 0 w 530352"/>
                <a:gd name="connsiteY4" fmla="*/ 2987675 h 11560336"/>
                <a:gd name="connsiteX0" fmla="*/ 0 w 523574"/>
                <a:gd name="connsiteY0" fmla="*/ 2162175 h 10734836"/>
                <a:gd name="connsiteX1" fmla="*/ 377952 w 523574"/>
                <a:gd name="connsiteY1" fmla="*/ 0 h 10734836"/>
                <a:gd name="connsiteX2" fmla="*/ 523549 w 523574"/>
                <a:gd name="connsiteY2" fmla="*/ 6031300 h 10734836"/>
                <a:gd name="connsiteX3" fmla="*/ 76200 w 523574"/>
                <a:gd name="connsiteY3" fmla="*/ 10734836 h 10734836"/>
                <a:gd name="connsiteX4" fmla="*/ 0 w 523574"/>
                <a:gd name="connsiteY4" fmla="*/ 2162175 h 10734836"/>
                <a:gd name="connsiteX0" fmla="*/ 0 w 377952"/>
                <a:gd name="connsiteY0" fmla="*/ 2162175 h 10734836"/>
                <a:gd name="connsiteX1" fmla="*/ 377952 w 377952"/>
                <a:gd name="connsiteY1" fmla="*/ 0 h 10734836"/>
                <a:gd name="connsiteX2" fmla="*/ 345749 w 377952"/>
                <a:gd name="connsiteY2" fmla="*/ 7669600 h 10734836"/>
                <a:gd name="connsiteX3" fmla="*/ 76200 w 377952"/>
                <a:gd name="connsiteY3" fmla="*/ 10734836 h 10734836"/>
                <a:gd name="connsiteX4" fmla="*/ 0 w 377952"/>
                <a:gd name="connsiteY4" fmla="*/ 2162175 h 10734836"/>
                <a:gd name="connsiteX0" fmla="*/ 0 w 377952"/>
                <a:gd name="connsiteY0" fmla="*/ 2162175 h 10734836"/>
                <a:gd name="connsiteX1" fmla="*/ 377952 w 377952"/>
                <a:gd name="connsiteY1" fmla="*/ 0 h 10734836"/>
                <a:gd name="connsiteX2" fmla="*/ 282249 w 377952"/>
                <a:gd name="connsiteY2" fmla="*/ 7707700 h 10734836"/>
                <a:gd name="connsiteX3" fmla="*/ 76200 w 377952"/>
                <a:gd name="connsiteY3" fmla="*/ 10734836 h 10734836"/>
                <a:gd name="connsiteX4" fmla="*/ 0 w 377952"/>
                <a:gd name="connsiteY4" fmla="*/ 2162175 h 10734836"/>
                <a:gd name="connsiteX0" fmla="*/ 0 w 384173"/>
                <a:gd name="connsiteY0" fmla="*/ 2162175 h 10734836"/>
                <a:gd name="connsiteX1" fmla="*/ 377952 w 384173"/>
                <a:gd name="connsiteY1" fmla="*/ 0 h 10734836"/>
                <a:gd name="connsiteX2" fmla="*/ 383849 w 384173"/>
                <a:gd name="connsiteY2" fmla="*/ 7745800 h 10734836"/>
                <a:gd name="connsiteX3" fmla="*/ 76200 w 384173"/>
                <a:gd name="connsiteY3" fmla="*/ 10734836 h 10734836"/>
                <a:gd name="connsiteX4" fmla="*/ 0 w 384173"/>
                <a:gd name="connsiteY4" fmla="*/ 2162175 h 10734836"/>
                <a:gd name="connsiteX0" fmla="*/ 0 w 384173"/>
                <a:gd name="connsiteY0" fmla="*/ 2162175 h 10734836"/>
                <a:gd name="connsiteX1" fmla="*/ 377952 w 384173"/>
                <a:gd name="connsiteY1" fmla="*/ 0 h 10734836"/>
                <a:gd name="connsiteX2" fmla="*/ 383849 w 384173"/>
                <a:gd name="connsiteY2" fmla="*/ 7745800 h 10734836"/>
                <a:gd name="connsiteX3" fmla="*/ 320261 w 384173"/>
                <a:gd name="connsiteY3" fmla="*/ 7849039 h 10734836"/>
                <a:gd name="connsiteX4" fmla="*/ 76200 w 384173"/>
                <a:gd name="connsiteY4" fmla="*/ 10734836 h 10734836"/>
                <a:gd name="connsiteX5" fmla="*/ 0 w 384173"/>
                <a:gd name="connsiteY5" fmla="*/ 2162175 h 10734836"/>
                <a:gd name="connsiteX0" fmla="*/ 0 w 384173"/>
                <a:gd name="connsiteY0" fmla="*/ 2162175 h 10734836"/>
                <a:gd name="connsiteX1" fmla="*/ 377952 w 384173"/>
                <a:gd name="connsiteY1" fmla="*/ 0 h 10734836"/>
                <a:gd name="connsiteX2" fmla="*/ 383849 w 384173"/>
                <a:gd name="connsiteY2" fmla="*/ 7745800 h 10734836"/>
                <a:gd name="connsiteX3" fmla="*/ 371061 w 384173"/>
                <a:gd name="connsiteY3" fmla="*/ 7849039 h 10734836"/>
                <a:gd name="connsiteX4" fmla="*/ 76200 w 384173"/>
                <a:gd name="connsiteY4" fmla="*/ 10734836 h 10734836"/>
                <a:gd name="connsiteX5" fmla="*/ 0 w 384173"/>
                <a:gd name="connsiteY5" fmla="*/ 2162175 h 10734836"/>
                <a:gd name="connsiteX0" fmla="*/ 0 w 384173"/>
                <a:gd name="connsiteY0" fmla="*/ 2162175 h 10563386"/>
                <a:gd name="connsiteX1" fmla="*/ 377952 w 384173"/>
                <a:gd name="connsiteY1" fmla="*/ 0 h 10563386"/>
                <a:gd name="connsiteX2" fmla="*/ 383849 w 384173"/>
                <a:gd name="connsiteY2" fmla="*/ 7745800 h 10563386"/>
                <a:gd name="connsiteX3" fmla="*/ 371061 w 384173"/>
                <a:gd name="connsiteY3" fmla="*/ 7849039 h 10563386"/>
                <a:gd name="connsiteX4" fmla="*/ 104775 w 384173"/>
                <a:gd name="connsiteY4" fmla="*/ 10563386 h 10563386"/>
                <a:gd name="connsiteX5" fmla="*/ 0 w 384173"/>
                <a:gd name="connsiteY5" fmla="*/ 2162175 h 10563386"/>
                <a:gd name="connsiteX0" fmla="*/ 0 w 355598"/>
                <a:gd name="connsiteY0" fmla="*/ 2162175 h 10563386"/>
                <a:gd name="connsiteX1" fmla="*/ 349377 w 355598"/>
                <a:gd name="connsiteY1" fmla="*/ 0 h 10563386"/>
                <a:gd name="connsiteX2" fmla="*/ 355274 w 355598"/>
                <a:gd name="connsiteY2" fmla="*/ 7745800 h 10563386"/>
                <a:gd name="connsiteX3" fmla="*/ 342486 w 355598"/>
                <a:gd name="connsiteY3" fmla="*/ 7849039 h 10563386"/>
                <a:gd name="connsiteX4" fmla="*/ 76200 w 355598"/>
                <a:gd name="connsiteY4" fmla="*/ 10563386 h 10563386"/>
                <a:gd name="connsiteX5" fmla="*/ 0 w 355598"/>
                <a:gd name="connsiteY5" fmla="*/ 2162175 h 1056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5598" h="10563386">
                  <a:moveTo>
                    <a:pt x="0" y="2162175"/>
                  </a:moveTo>
                  <a:lnTo>
                    <a:pt x="349377" y="0"/>
                  </a:lnTo>
                  <a:cubicBezTo>
                    <a:pt x="347109" y="2285600"/>
                    <a:pt x="357542" y="5460200"/>
                    <a:pt x="355274" y="7745800"/>
                  </a:cubicBezTo>
                  <a:cubicBezTo>
                    <a:pt x="346778" y="7771746"/>
                    <a:pt x="350982" y="7823093"/>
                    <a:pt x="342486" y="7849039"/>
                  </a:cubicBezTo>
                  <a:lnTo>
                    <a:pt x="76200" y="10563386"/>
                  </a:lnTo>
                  <a:lnTo>
                    <a:pt x="0" y="216217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GB"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EB7825-F0AA-1AED-8D92-262759ECECBF}"/>
                </a:ext>
              </a:extLst>
            </p:cNvPr>
            <p:cNvSpPr/>
            <p:nvPr/>
          </p:nvSpPr>
          <p:spPr>
            <a:xfrm rot="17650201">
              <a:off x="22610491" y="2935967"/>
              <a:ext cx="2459176" cy="595033"/>
            </a:xfrm>
            <a:custGeom>
              <a:avLst/>
              <a:gdLst>
                <a:gd name="connsiteX0" fmla="*/ 0 w 1955166"/>
                <a:gd name="connsiteY0" fmla="*/ 0 h 3724388"/>
                <a:gd name="connsiteX1" fmla="*/ 1955166 w 1955166"/>
                <a:gd name="connsiteY1" fmla="*/ 0 h 3724388"/>
                <a:gd name="connsiteX2" fmla="*/ 1955166 w 1955166"/>
                <a:gd name="connsiteY2" fmla="*/ 3724388 h 3724388"/>
                <a:gd name="connsiteX3" fmla="*/ 0 w 1955166"/>
                <a:gd name="connsiteY3" fmla="*/ 3724388 h 3724388"/>
                <a:gd name="connsiteX4" fmla="*/ 0 w 1955166"/>
                <a:gd name="connsiteY4" fmla="*/ 0 h 3724388"/>
                <a:gd name="connsiteX0" fmla="*/ 0 w 2322184"/>
                <a:gd name="connsiteY0" fmla="*/ 0 h 4123448"/>
                <a:gd name="connsiteX1" fmla="*/ 2322184 w 2322184"/>
                <a:gd name="connsiteY1" fmla="*/ 399060 h 4123448"/>
                <a:gd name="connsiteX2" fmla="*/ 2322184 w 2322184"/>
                <a:gd name="connsiteY2" fmla="*/ 4123448 h 4123448"/>
                <a:gd name="connsiteX3" fmla="*/ 367018 w 2322184"/>
                <a:gd name="connsiteY3" fmla="*/ 4123448 h 4123448"/>
                <a:gd name="connsiteX4" fmla="*/ 0 w 2322184"/>
                <a:gd name="connsiteY4" fmla="*/ 0 h 4123448"/>
                <a:gd name="connsiteX0" fmla="*/ 0 w 3440197"/>
                <a:gd name="connsiteY0" fmla="*/ 0 h 4123448"/>
                <a:gd name="connsiteX1" fmla="*/ 3440197 w 3440197"/>
                <a:gd name="connsiteY1" fmla="*/ 2006238 h 4123448"/>
                <a:gd name="connsiteX2" fmla="*/ 2322184 w 3440197"/>
                <a:gd name="connsiteY2" fmla="*/ 4123448 h 4123448"/>
                <a:gd name="connsiteX3" fmla="*/ 367018 w 3440197"/>
                <a:gd name="connsiteY3" fmla="*/ 4123448 h 4123448"/>
                <a:gd name="connsiteX4" fmla="*/ 0 w 3440197"/>
                <a:gd name="connsiteY4" fmla="*/ 0 h 4123448"/>
                <a:gd name="connsiteX0" fmla="*/ 0 w 3440197"/>
                <a:gd name="connsiteY0" fmla="*/ 0 h 5611523"/>
                <a:gd name="connsiteX1" fmla="*/ 3440197 w 3440197"/>
                <a:gd name="connsiteY1" fmla="*/ 2006238 h 5611523"/>
                <a:gd name="connsiteX2" fmla="*/ 1611902 w 3440197"/>
                <a:gd name="connsiteY2" fmla="*/ 5611523 h 5611523"/>
                <a:gd name="connsiteX3" fmla="*/ 367018 w 3440197"/>
                <a:gd name="connsiteY3" fmla="*/ 4123448 h 5611523"/>
                <a:gd name="connsiteX4" fmla="*/ 0 w 3440197"/>
                <a:gd name="connsiteY4" fmla="*/ 0 h 5611523"/>
                <a:gd name="connsiteX0" fmla="*/ 0 w 3212349"/>
                <a:gd name="connsiteY0" fmla="*/ 21318 h 3605285"/>
                <a:gd name="connsiteX1" fmla="*/ 3212349 w 3212349"/>
                <a:gd name="connsiteY1" fmla="*/ 0 h 3605285"/>
                <a:gd name="connsiteX2" fmla="*/ 1384054 w 3212349"/>
                <a:gd name="connsiteY2" fmla="*/ 3605285 h 3605285"/>
                <a:gd name="connsiteX3" fmla="*/ 139170 w 3212349"/>
                <a:gd name="connsiteY3" fmla="*/ 2117210 h 3605285"/>
                <a:gd name="connsiteX4" fmla="*/ 0 w 3212349"/>
                <a:gd name="connsiteY4" fmla="*/ 21318 h 3605285"/>
                <a:gd name="connsiteX0" fmla="*/ 0 w 1410721"/>
                <a:gd name="connsiteY0" fmla="*/ 0 h 3583967"/>
                <a:gd name="connsiteX1" fmla="*/ 1410721 w 1410721"/>
                <a:gd name="connsiteY1" fmla="*/ 2415912 h 3583967"/>
                <a:gd name="connsiteX2" fmla="*/ 1384054 w 1410721"/>
                <a:gd name="connsiteY2" fmla="*/ 3583967 h 3583967"/>
                <a:gd name="connsiteX3" fmla="*/ 139170 w 1410721"/>
                <a:gd name="connsiteY3" fmla="*/ 2095892 h 3583967"/>
                <a:gd name="connsiteX4" fmla="*/ 0 w 1410721"/>
                <a:gd name="connsiteY4" fmla="*/ 0 h 3583967"/>
                <a:gd name="connsiteX0" fmla="*/ 0 w 1433524"/>
                <a:gd name="connsiteY0" fmla="*/ 0 h 3624407"/>
                <a:gd name="connsiteX1" fmla="*/ 1410721 w 1433524"/>
                <a:gd name="connsiteY1" fmla="*/ 2415912 h 3624407"/>
                <a:gd name="connsiteX2" fmla="*/ 1433524 w 1433524"/>
                <a:gd name="connsiteY2" fmla="*/ 3624407 h 3624407"/>
                <a:gd name="connsiteX3" fmla="*/ 139170 w 1433524"/>
                <a:gd name="connsiteY3" fmla="*/ 2095892 h 3624407"/>
                <a:gd name="connsiteX4" fmla="*/ 0 w 1433524"/>
                <a:gd name="connsiteY4" fmla="*/ 0 h 3624407"/>
                <a:gd name="connsiteX0" fmla="*/ 0 w 1410721"/>
                <a:gd name="connsiteY0" fmla="*/ 0 h 4002446"/>
                <a:gd name="connsiteX1" fmla="*/ 1410721 w 1410721"/>
                <a:gd name="connsiteY1" fmla="*/ 2415912 h 4002446"/>
                <a:gd name="connsiteX2" fmla="*/ 1196013 w 1410721"/>
                <a:gd name="connsiteY2" fmla="*/ 4002446 h 4002446"/>
                <a:gd name="connsiteX3" fmla="*/ 139170 w 1410721"/>
                <a:gd name="connsiteY3" fmla="*/ 2095892 h 4002446"/>
                <a:gd name="connsiteX4" fmla="*/ 0 w 1410721"/>
                <a:gd name="connsiteY4" fmla="*/ 0 h 4002446"/>
                <a:gd name="connsiteX0" fmla="*/ 0 w 1410721"/>
                <a:gd name="connsiteY0" fmla="*/ 0 h 4002446"/>
                <a:gd name="connsiteX1" fmla="*/ 1410721 w 1410721"/>
                <a:gd name="connsiteY1" fmla="*/ 2415912 h 4002446"/>
                <a:gd name="connsiteX2" fmla="*/ 1196013 w 1410721"/>
                <a:gd name="connsiteY2" fmla="*/ 4002446 h 4002446"/>
                <a:gd name="connsiteX3" fmla="*/ 151339 w 1410721"/>
                <a:gd name="connsiteY3" fmla="*/ 2518480 h 4002446"/>
                <a:gd name="connsiteX4" fmla="*/ 0 w 1410721"/>
                <a:gd name="connsiteY4" fmla="*/ 0 h 4002446"/>
                <a:gd name="connsiteX0" fmla="*/ 0 w 1370395"/>
                <a:gd name="connsiteY0" fmla="*/ 0 h 2214381"/>
                <a:gd name="connsiteX1" fmla="*/ 1370395 w 1370395"/>
                <a:gd name="connsiteY1" fmla="*/ 627847 h 2214381"/>
                <a:gd name="connsiteX2" fmla="*/ 1155687 w 1370395"/>
                <a:gd name="connsiteY2" fmla="*/ 2214381 h 2214381"/>
                <a:gd name="connsiteX3" fmla="*/ 111013 w 1370395"/>
                <a:gd name="connsiteY3" fmla="*/ 730415 h 2214381"/>
                <a:gd name="connsiteX4" fmla="*/ 0 w 1370395"/>
                <a:gd name="connsiteY4" fmla="*/ 0 h 2214381"/>
                <a:gd name="connsiteX0" fmla="*/ 0 w 1155687"/>
                <a:gd name="connsiteY0" fmla="*/ 0 h 2214381"/>
                <a:gd name="connsiteX1" fmla="*/ 1011905 w 1155687"/>
                <a:gd name="connsiteY1" fmla="*/ 1248105 h 2214381"/>
                <a:gd name="connsiteX2" fmla="*/ 1155687 w 1155687"/>
                <a:gd name="connsiteY2" fmla="*/ 2214381 h 2214381"/>
                <a:gd name="connsiteX3" fmla="*/ 111013 w 1155687"/>
                <a:gd name="connsiteY3" fmla="*/ 730415 h 2214381"/>
                <a:gd name="connsiteX4" fmla="*/ 0 w 1155687"/>
                <a:gd name="connsiteY4" fmla="*/ 0 h 2214381"/>
                <a:gd name="connsiteX0" fmla="*/ 0 w 1204817"/>
                <a:gd name="connsiteY0" fmla="*/ 0 h 2161011"/>
                <a:gd name="connsiteX1" fmla="*/ 1061035 w 1204817"/>
                <a:gd name="connsiteY1" fmla="*/ 1194735 h 2161011"/>
                <a:gd name="connsiteX2" fmla="*/ 1204817 w 1204817"/>
                <a:gd name="connsiteY2" fmla="*/ 2161011 h 2161011"/>
                <a:gd name="connsiteX3" fmla="*/ 160143 w 1204817"/>
                <a:gd name="connsiteY3" fmla="*/ 677045 h 2161011"/>
                <a:gd name="connsiteX4" fmla="*/ 0 w 1204817"/>
                <a:gd name="connsiteY4" fmla="*/ 0 h 2161011"/>
                <a:gd name="connsiteX0" fmla="*/ 0 w 1204817"/>
                <a:gd name="connsiteY0" fmla="*/ 0 h 2161011"/>
                <a:gd name="connsiteX1" fmla="*/ 1077865 w 1204817"/>
                <a:gd name="connsiteY1" fmla="*/ 1302025 h 2161011"/>
                <a:gd name="connsiteX2" fmla="*/ 1204817 w 1204817"/>
                <a:gd name="connsiteY2" fmla="*/ 2161011 h 2161011"/>
                <a:gd name="connsiteX3" fmla="*/ 160143 w 1204817"/>
                <a:gd name="connsiteY3" fmla="*/ 677045 h 2161011"/>
                <a:gd name="connsiteX4" fmla="*/ 0 w 1204817"/>
                <a:gd name="connsiteY4" fmla="*/ 0 h 2161011"/>
                <a:gd name="connsiteX0" fmla="*/ 0 w 1204817"/>
                <a:gd name="connsiteY0" fmla="*/ 0 h 2161011"/>
                <a:gd name="connsiteX1" fmla="*/ 1144294 w 1204817"/>
                <a:gd name="connsiteY1" fmla="*/ 1752464 h 2161011"/>
                <a:gd name="connsiteX2" fmla="*/ 1204817 w 1204817"/>
                <a:gd name="connsiteY2" fmla="*/ 2161011 h 2161011"/>
                <a:gd name="connsiteX3" fmla="*/ 160143 w 1204817"/>
                <a:gd name="connsiteY3" fmla="*/ 677045 h 2161011"/>
                <a:gd name="connsiteX4" fmla="*/ 0 w 1204817"/>
                <a:gd name="connsiteY4" fmla="*/ 0 h 2161011"/>
                <a:gd name="connsiteX0" fmla="*/ 0 w 1185657"/>
                <a:gd name="connsiteY0" fmla="*/ 0 h 2211371"/>
                <a:gd name="connsiteX1" fmla="*/ 1144294 w 1185657"/>
                <a:gd name="connsiteY1" fmla="*/ 1752464 h 2211371"/>
                <a:gd name="connsiteX2" fmla="*/ 1185657 w 1185657"/>
                <a:gd name="connsiteY2" fmla="*/ 2211371 h 2211371"/>
                <a:gd name="connsiteX3" fmla="*/ 160143 w 1185657"/>
                <a:gd name="connsiteY3" fmla="*/ 677045 h 2211371"/>
                <a:gd name="connsiteX4" fmla="*/ 0 w 1185657"/>
                <a:gd name="connsiteY4" fmla="*/ 0 h 2211371"/>
                <a:gd name="connsiteX0" fmla="*/ 0 w 1195944"/>
                <a:gd name="connsiteY0" fmla="*/ 0 h 2203275"/>
                <a:gd name="connsiteX1" fmla="*/ 1144294 w 1195944"/>
                <a:gd name="connsiteY1" fmla="*/ 1752464 h 2203275"/>
                <a:gd name="connsiteX2" fmla="*/ 1195944 w 1195944"/>
                <a:gd name="connsiteY2" fmla="*/ 2203275 h 2203275"/>
                <a:gd name="connsiteX3" fmla="*/ 160143 w 1195944"/>
                <a:gd name="connsiteY3" fmla="*/ 677045 h 2203275"/>
                <a:gd name="connsiteX4" fmla="*/ 0 w 1195944"/>
                <a:gd name="connsiteY4" fmla="*/ 0 h 2203275"/>
                <a:gd name="connsiteX0" fmla="*/ 0 w 1195944"/>
                <a:gd name="connsiteY0" fmla="*/ 0 h 2203275"/>
                <a:gd name="connsiteX1" fmla="*/ 1136904 w 1195944"/>
                <a:gd name="connsiteY1" fmla="*/ 1759261 h 2203275"/>
                <a:gd name="connsiteX2" fmla="*/ 1195944 w 1195944"/>
                <a:gd name="connsiteY2" fmla="*/ 2203275 h 2203275"/>
                <a:gd name="connsiteX3" fmla="*/ 160143 w 1195944"/>
                <a:gd name="connsiteY3" fmla="*/ 677045 h 2203275"/>
                <a:gd name="connsiteX4" fmla="*/ 0 w 1195944"/>
                <a:gd name="connsiteY4" fmla="*/ 0 h 2203275"/>
                <a:gd name="connsiteX0" fmla="*/ 0 w 1195944"/>
                <a:gd name="connsiteY0" fmla="*/ 0 h 2203275"/>
                <a:gd name="connsiteX1" fmla="*/ 1136904 w 1195944"/>
                <a:gd name="connsiteY1" fmla="*/ 1759261 h 2203275"/>
                <a:gd name="connsiteX2" fmla="*/ 1195944 w 1195944"/>
                <a:gd name="connsiteY2" fmla="*/ 2203275 h 2203275"/>
                <a:gd name="connsiteX3" fmla="*/ 140642 w 1195944"/>
                <a:gd name="connsiteY3" fmla="*/ 633595 h 2203275"/>
                <a:gd name="connsiteX4" fmla="*/ 0 w 1195944"/>
                <a:gd name="connsiteY4" fmla="*/ 0 h 2203275"/>
                <a:gd name="connsiteX0" fmla="*/ 0 w 3584069"/>
                <a:gd name="connsiteY0" fmla="*/ 0 h 1759261"/>
                <a:gd name="connsiteX1" fmla="*/ 1136904 w 3584069"/>
                <a:gd name="connsiteY1" fmla="*/ 1759261 h 1759261"/>
                <a:gd name="connsiteX2" fmla="*/ 3584069 w 3584069"/>
                <a:gd name="connsiteY2" fmla="*/ 1179238 h 1759261"/>
                <a:gd name="connsiteX3" fmla="*/ 140642 w 3584069"/>
                <a:gd name="connsiteY3" fmla="*/ 633595 h 1759261"/>
                <a:gd name="connsiteX4" fmla="*/ 0 w 3584069"/>
                <a:gd name="connsiteY4" fmla="*/ 0 h 1759261"/>
                <a:gd name="connsiteX0" fmla="*/ 0 w 3584069"/>
                <a:gd name="connsiteY0" fmla="*/ 0 h 1179238"/>
                <a:gd name="connsiteX1" fmla="*/ 3377495 w 3584069"/>
                <a:gd name="connsiteY1" fmla="*/ 690072 h 1179238"/>
                <a:gd name="connsiteX2" fmla="*/ 3584069 w 3584069"/>
                <a:gd name="connsiteY2" fmla="*/ 1179238 h 1179238"/>
                <a:gd name="connsiteX3" fmla="*/ 140642 w 3584069"/>
                <a:gd name="connsiteY3" fmla="*/ 633595 h 1179238"/>
                <a:gd name="connsiteX4" fmla="*/ 0 w 3584069"/>
                <a:gd name="connsiteY4" fmla="*/ 0 h 1179238"/>
                <a:gd name="connsiteX0" fmla="*/ 0 w 3584069"/>
                <a:gd name="connsiteY0" fmla="*/ 531316 h 1710554"/>
                <a:gd name="connsiteX1" fmla="*/ 2818909 w 3584069"/>
                <a:gd name="connsiteY1" fmla="*/ 0 h 1710554"/>
                <a:gd name="connsiteX2" fmla="*/ 3584069 w 3584069"/>
                <a:gd name="connsiteY2" fmla="*/ 1710554 h 1710554"/>
                <a:gd name="connsiteX3" fmla="*/ 140642 w 3584069"/>
                <a:gd name="connsiteY3" fmla="*/ 1164911 h 1710554"/>
                <a:gd name="connsiteX4" fmla="*/ 0 w 3584069"/>
                <a:gd name="connsiteY4" fmla="*/ 531316 h 1710554"/>
                <a:gd name="connsiteX0" fmla="*/ 0 w 3065033"/>
                <a:gd name="connsiteY0" fmla="*/ 531316 h 1164911"/>
                <a:gd name="connsiteX1" fmla="*/ 2818909 w 3065033"/>
                <a:gd name="connsiteY1" fmla="*/ 0 h 1164911"/>
                <a:gd name="connsiteX2" fmla="*/ 3065033 w 3065033"/>
                <a:gd name="connsiteY2" fmla="*/ 460976 h 1164911"/>
                <a:gd name="connsiteX3" fmla="*/ 140642 w 3065033"/>
                <a:gd name="connsiteY3" fmla="*/ 1164911 h 1164911"/>
                <a:gd name="connsiteX4" fmla="*/ 0 w 3065033"/>
                <a:gd name="connsiteY4" fmla="*/ 531316 h 1164911"/>
                <a:gd name="connsiteX0" fmla="*/ 0 w 3148033"/>
                <a:gd name="connsiteY0" fmla="*/ 579006 h 1164911"/>
                <a:gd name="connsiteX1" fmla="*/ 2901909 w 3148033"/>
                <a:gd name="connsiteY1" fmla="*/ 0 h 1164911"/>
                <a:gd name="connsiteX2" fmla="*/ 3148033 w 3148033"/>
                <a:gd name="connsiteY2" fmla="*/ 460976 h 1164911"/>
                <a:gd name="connsiteX3" fmla="*/ 223642 w 3148033"/>
                <a:gd name="connsiteY3" fmla="*/ 1164911 h 1164911"/>
                <a:gd name="connsiteX4" fmla="*/ 0 w 3148033"/>
                <a:gd name="connsiteY4" fmla="*/ 579006 h 1164911"/>
                <a:gd name="connsiteX0" fmla="*/ 0 w 3100683"/>
                <a:gd name="connsiteY0" fmla="*/ 568196 h 1164911"/>
                <a:gd name="connsiteX1" fmla="*/ 2854559 w 3100683"/>
                <a:gd name="connsiteY1" fmla="*/ 0 h 1164911"/>
                <a:gd name="connsiteX2" fmla="*/ 3100683 w 3100683"/>
                <a:gd name="connsiteY2" fmla="*/ 460976 h 1164911"/>
                <a:gd name="connsiteX3" fmla="*/ 176292 w 3100683"/>
                <a:gd name="connsiteY3" fmla="*/ 1164911 h 1164911"/>
                <a:gd name="connsiteX4" fmla="*/ 0 w 3100683"/>
                <a:gd name="connsiteY4" fmla="*/ 568196 h 1164911"/>
                <a:gd name="connsiteX0" fmla="*/ 0 w 3135443"/>
                <a:gd name="connsiteY0" fmla="*/ 583795 h 1164911"/>
                <a:gd name="connsiteX1" fmla="*/ 2889319 w 3135443"/>
                <a:gd name="connsiteY1" fmla="*/ 0 h 1164911"/>
                <a:gd name="connsiteX2" fmla="*/ 3135443 w 3135443"/>
                <a:gd name="connsiteY2" fmla="*/ 460976 h 1164911"/>
                <a:gd name="connsiteX3" fmla="*/ 211052 w 3135443"/>
                <a:gd name="connsiteY3" fmla="*/ 1164911 h 1164911"/>
                <a:gd name="connsiteX4" fmla="*/ 0 w 3135443"/>
                <a:gd name="connsiteY4" fmla="*/ 583795 h 1164911"/>
                <a:gd name="connsiteX0" fmla="*/ 0 w 3135443"/>
                <a:gd name="connsiteY0" fmla="*/ 583795 h 1176611"/>
                <a:gd name="connsiteX1" fmla="*/ 2889319 w 3135443"/>
                <a:gd name="connsiteY1" fmla="*/ 0 h 1176611"/>
                <a:gd name="connsiteX2" fmla="*/ 3135443 w 3135443"/>
                <a:gd name="connsiteY2" fmla="*/ 460976 h 1176611"/>
                <a:gd name="connsiteX3" fmla="*/ 184982 w 3135443"/>
                <a:gd name="connsiteY3" fmla="*/ 1176611 h 1176611"/>
                <a:gd name="connsiteX4" fmla="*/ 0 w 3135443"/>
                <a:gd name="connsiteY4" fmla="*/ 583795 h 1176611"/>
                <a:gd name="connsiteX0" fmla="*/ 0 w 3135443"/>
                <a:gd name="connsiteY0" fmla="*/ 583795 h 1228750"/>
                <a:gd name="connsiteX1" fmla="*/ 2889319 w 3135443"/>
                <a:gd name="connsiteY1" fmla="*/ 0 h 1228750"/>
                <a:gd name="connsiteX2" fmla="*/ 3135443 w 3135443"/>
                <a:gd name="connsiteY2" fmla="*/ 460976 h 1228750"/>
                <a:gd name="connsiteX3" fmla="*/ 208382 w 3135443"/>
                <a:gd name="connsiteY3" fmla="*/ 1228750 h 1228750"/>
                <a:gd name="connsiteX4" fmla="*/ 0 w 3135443"/>
                <a:gd name="connsiteY4" fmla="*/ 583795 h 1228750"/>
                <a:gd name="connsiteX0" fmla="*/ 0 w 3161513"/>
                <a:gd name="connsiteY0" fmla="*/ 595495 h 1228750"/>
                <a:gd name="connsiteX1" fmla="*/ 2915389 w 3161513"/>
                <a:gd name="connsiteY1" fmla="*/ 0 h 1228750"/>
                <a:gd name="connsiteX2" fmla="*/ 3161513 w 3161513"/>
                <a:gd name="connsiteY2" fmla="*/ 460976 h 1228750"/>
                <a:gd name="connsiteX3" fmla="*/ 234452 w 3161513"/>
                <a:gd name="connsiteY3" fmla="*/ 1228750 h 1228750"/>
                <a:gd name="connsiteX4" fmla="*/ 0 w 3161513"/>
                <a:gd name="connsiteY4" fmla="*/ 595495 h 1228750"/>
                <a:gd name="connsiteX0" fmla="*/ 0 w 3161513"/>
                <a:gd name="connsiteY0" fmla="*/ 447246 h 1080501"/>
                <a:gd name="connsiteX1" fmla="*/ 2266019 w 3161513"/>
                <a:gd name="connsiteY1" fmla="*/ 0 h 1080501"/>
                <a:gd name="connsiteX2" fmla="*/ 3161513 w 3161513"/>
                <a:gd name="connsiteY2" fmla="*/ 312727 h 1080501"/>
                <a:gd name="connsiteX3" fmla="*/ 234452 w 3161513"/>
                <a:gd name="connsiteY3" fmla="*/ 1080501 h 1080501"/>
                <a:gd name="connsiteX4" fmla="*/ 0 w 3161513"/>
                <a:gd name="connsiteY4" fmla="*/ 447246 h 1080501"/>
                <a:gd name="connsiteX0" fmla="*/ 0 w 2459176"/>
                <a:gd name="connsiteY0" fmla="*/ 447246 h 1080501"/>
                <a:gd name="connsiteX1" fmla="*/ 2266019 w 2459176"/>
                <a:gd name="connsiteY1" fmla="*/ 0 h 1080501"/>
                <a:gd name="connsiteX2" fmla="*/ 2459176 w 2459176"/>
                <a:gd name="connsiteY2" fmla="*/ 484748 h 1080501"/>
                <a:gd name="connsiteX3" fmla="*/ 234452 w 2459176"/>
                <a:gd name="connsiteY3" fmla="*/ 1080501 h 1080501"/>
                <a:gd name="connsiteX4" fmla="*/ 0 w 2459176"/>
                <a:gd name="connsiteY4" fmla="*/ 447246 h 108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9176" h="1080501">
                  <a:moveTo>
                    <a:pt x="0" y="447246"/>
                  </a:moveTo>
                  <a:lnTo>
                    <a:pt x="2266019" y="0"/>
                  </a:lnTo>
                  <a:lnTo>
                    <a:pt x="2459176" y="484748"/>
                  </a:lnTo>
                  <a:lnTo>
                    <a:pt x="234452" y="1080501"/>
                  </a:lnTo>
                  <a:lnTo>
                    <a:pt x="0" y="44724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GB"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55" name="Line">
            <a:extLst>
              <a:ext uri="{FF2B5EF4-FFF2-40B4-BE49-F238E27FC236}">
                <a16:creationId xmlns:a16="http://schemas.microsoft.com/office/drawing/2014/main" id="{8AD12E6C-6045-A936-2E78-000F6EC0DA87}"/>
              </a:ext>
            </a:extLst>
          </p:cNvPr>
          <p:cNvSpPr/>
          <p:nvPr/>
        </p:nvSpPr>
        <p:spPr>
          <a:xfrm>
            <a:off x="8703561" y="3164191"/>
            <a:ext cx="3825192" cy="986417"/>
          </a:xfrm>
          <a:prstGeom prst="line">
            <a:avLst/>
          </a:prstGeom>
          <a:ln w="38100" cap="rnd">
            <a:solidFill>
              <a:schemeClr val="accent1">
                <a:lumMod val="50000"/>
                <a:alpha val="18000"/>
              </a:schemeClr>
            </a:solidFill>
            <a:prstDash val="sysDash"/>
            <a:miter lim="400000"/>
          </a:ln>
        </p:spPr>
        <p:txBody>
          <a:bodyPr lIns="25400" tIns="25400" rIns="25400" bIns="25400" anchor="ctr"/>
          <a:lstStyle/>
          <a:p>
            <a:endParaRPr lang="en-GB" sz="900"/>
          </a:p>
        </p:txBody>
      </p:sp>
      <p:sp>
        <p:nvSpPr>
          <p:cNvPr id="462" name="Line">
            <a:extLst>
              <a:ext uri="{FF2B5EF4-FFF2-40B4-BE49-F238E27FC236}">
                <a16:creationId xmlns:a16="http://schemas.microsoft.com/office/drawing/2014/main" id="{8EFEDAE1-D38E-8A19-BA9B-227B940E74E1}"/>
              </a:ext>
            </a:extLst>
          </p:cNvPr>
          <p:cNvSpPr/>
          <p:nvPr/>
        </p:nvSpPr>
        <p:spPr>
          <a:xfrm flipH="1">
            <a:off x="8681499" y="2216823"/>
            <a:ext cx="3339799" cy="919784"/>
          </a:xfrm>
          <a:prstGeom prst="line">
            <a:avLst/>
          </a:prstGeom>
          <a:ln w="12700" cmpd="sng">
            <a:solidFill>
              <a:schemeClr val="tx1">
                <a:alpha val="12000"/>
              </a:schemeClr>
            </a:solidFill>
            <a:prstDash val="solid"/>
            <a:miter lim="400000"/>
          </a:ln>
        </p:spPr>
        <p:txBody>
          <a:bodyPr lIns="25400" tIns="25400" rIns="25400" bIns="25400" anchor="ctr"/>
          <a:lstStyle/>
          <a:p>
            <a:endParaRPr lang="en-GB" sz="9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DCF4B0-9102-0D67-D3EC-09F2ACDE9F7C}"/>
              </a:ext>
            </a:extLst>
          </p:cNvPr>
          <p:cNvGrpSpPr/>
          <p:nvPr/>
        </p:nvGrpSpPr>
        <p:grpSpPr>
          <a:xfrm>
            <a:off x="11786369" y="46345"/>
            <a:ext cx="965692" cy="6366757"/>
            <a:chOff x="23263267" y="690302"/>
            <a:chExt cx="1931384" cy="12733513"/>
          </a:xfrm>
        </p:grpSpPr>
        <p:sp>
          <p:nvSpPr>
            <p:cNvPr id="501" name="Rectangle">
              <a:extLst>
                <a:ext uri="{FF2B5EF4-FFF2-40B4-BE49-F238E27FC236}">
                  <a16:creationId xmlns:a16="http://schemas.microsoft.com/office/drawing/2014/main" id="{D95E7DC3-1B9D-157F-54C1-1C6F508505C3}"/>
                </a:ext>
              </a:extLst>
            </p:cNvPr>
            <p:cNvSpPr/>
            <p:nvPr/>
          </p:nvSpPr>
          <p:spPr>
            <a:xfrm rot="1200000">
              <a:off x="23454348" y="12125938"/>
              <a:ext cx="606800" cy="1247311"/>
            </a:xfrm>
            <a:prstGeom prst="rect">
              <a:avLst/>
            </a:prstGeom>
            <a:solidFill>
              <a:srgbClr val="5E5E5E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sz="160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490C1D1-2F9C-24CE-0E28-46D6E8FC5BAE}"/>
                </a:ext>
              </a:extLst>
            </p:cNvPr>
            <p:cNvGrpSpPr/>
            <p:nvPr/>
          </p:nvGrpSpPr>
          <p:grpSpPr>
            <a:xfrm>
              <a:off x="23263267" y="690302"/>
              <a:ext cx="1931384" cy="12733513"/>
              <a:chOff x="23263267" y="690302"/>
              <a:chExt cx="1931384" cy="12733513"/>
            </a:xfrm>
          </p:grpSpPr>
          <p:sp>
            <p:nvSpPr>
              <p:cNvPr id="499" name="Parallelogram">
                <a:extLst>
                  <a:ext uri="{FF2B5EF4-FFF2-40B4-BE49-F238E27FC236}">
                    <a16:creationId xmlns:a16="http://schemas.microsoft.com/office/drawing/2014/main" id="{BFA74C5E-480C-D399-EA20-90E40A080530}"/>
                  </a:ext>
                </a:extLst>
              </p:cNvPr>
              <p:cNvSpPr/>
              <p:nvPr/>
            </p:nvSpPr>
            <p:spPr>
              <a:xfrm rot="5400000" flipH="1">
                <a:off x="17712825" y="6269488"/>
                <a:ext cx="12540527" cy="1382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9" y="0"/>
                    </a:moveTo>
                    <a:lnTo>
                      <a:pt x="0" y="21600"/>
                    </a:lnTo>
                    <a:lnTo>
                      <a:pt x="16961" y="21600"/>
                    </a:lnTo>
                    <a:lnTo>
                      <a:pt x="21600" y="0"/>
                    </a:lnTo>
                    <a:lnTo>
                      <a:pt x="4639" y="0"/>
                    </a:lnTo>
                    <a:close/>
                  </a:path>
                </a:pathLst>
              </a:custGeom>
              <a:solidFill>
                <a:srgbClr val="5E5E5E"/>
              </a:solidFill>
              <a:ln w="25400">
                <a:solidFill>
                  <a:srgbClr val="000000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pPr algn="ctr" defTabSz="412750"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sz="1600"/>
              </a:p>
            </p:txBody>
          </p:sp>
          <p:sp>
            <p:nvSpPr>
              <p:cNvPr id="500" name="Rectangle">
                <a:extLst>
                  <a:ext uri="{FF2B5EF4-FFF2-40B4-BE49-F238E27FC236}">
                    <a16:creationId xmlns:a16="http://schemas.microsoft.com/office/drawing/2014/main" id="{A7AE1C02-6643-667B-310D-E08AFBD9E32B}"/>
                  </a:ext>
                </a:extLst>
              </p:cNvPr>
              <p:cNvSpPr/>
              <p:nvPr/>
            </p:nvSpPr>
            <p:spPr>
              <a:xfrm rot="1320000">
                <a:off x="24444266" y="748175"/>
                <a:ext cx="539378" cy="1247311"/>
              </a:xfrm>
              <a:prstGeom prst="rect">
                <a:avLst/>
              </a:prstGeom>
              <a:solidFill>
                <a:srgbClr val="5E5E5E"/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 algn="ctr" defTabSz="41275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sz="1600"/>
              </a:p>
            </p:txBody>
          </p:sp>
          <p:sp>
            <p:nvSpPr>
              <p:cNvPr id="502" name="Parallelogram">
                <a:extLst>
                  <a:ext uri="{FF2B5EF4-FFF2-40B4-BE49-F238E27FC236}">
                    <a16:creationId xmlns:a16="http://schemas.microsoft.com/office/drawing/2014/main" id="{46E8FAE9-54A9-DE43-C122-41C1E42B5164}"/>
                  </a:ext>
                </a:extLst>
              </p:cNvPr>
              <p:cNvSpPr/>
              <p:nvPr/>
            </p:nvSpPr>
            <p:spPr>
              <a:xfrm rot="5400000" flipH="1">
                <a:off x="18229128" y="6462473"/>
                <a:ext cx="12540528" cy="1382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39" y="0"/>
                    </a:moveTo>
                    <a:lnTo>
                      <a:pt x="0" y="21600"/>
                    </a:lnTo>
                    <a:lnTo>
                      <a:pt x="16961" y="21600"/>
                    </a:lnTo>
                    <a:lnTo>
                      <a:pt x="21600" y="0"/>
                    </a:lnTo>
                    <a:lnTo>
                      <a:pt x="4639" y="0"/>
                    </a:lnTo>
                    <a:close/>
                  </a:path>
                </a:pathLst>
              </a:custGeom>
              <a:solidFill>
                <a:srgbClr val="5E5E5E"/>
              </a:solidFill>
              <a:ln w="25400">
                <a:solidFill>
                  <a:srgbClr val="000000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pPr algn="ctr" defTabSz="412750"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sz="1600"/>
              </a:p>
            </p:txBody>
          </p:sp>
          <p:sp>
            <p:nvSpPr>
              <p:cNvPr id="503" name="Line">
                <a:extLst>
                  <a:ext uri="{FF2B5EF4-FFF2-40B4-BE49-F238E27FC236}">
                    <a16:creationId xmlns:a16="http://schemas.microsoft.com/office/drawing/2014/main" id="{CC1673E8-56EE-84DC-B54C-189420434DAD}"/>
                  </a:ext>
                </a:extLst>
              </p:cNvPr>
              <p:cNvSpPr/>
              <p:nvPr/>
            </p:nvSpPr>
            <p:spPr>
              <a:xfrm>
                <a:off x="23321730" y="3394765"/>
                <a:ext cx="483299" cy="148734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endParaRPr lang="en-GB" sz="900"/>
              </a:p>
            </p:txBody>
          </p:sp>
          <p:sp>
            <p:nvSpPr>
              <p:cNvPr id="504" name="Line">
                <a:extLst>
                  <a:ext uri="{FF2B5EF4-FFF2-40B4-BE49-F238E27FC236}">
                    <a16:creationId xmlns:a16="http://schemas.microsoft.com/office/drawing/2014/main" id="{526CF6D3-EA19-C5EB-32B4-9310B7BA7292}"/>
                  </a:ext>
                </a:extLst>
              </p:cNvPr>
              <p:cNvSpPr/>
              <p:nvPr/>
            </p:nvSpPr>
            <p:spPr>
              <a:xfrm>
                <a:off x="23263267" y="13231458"/>
                <a:ext cx="547738" cy="168566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endParaRPr lang="en-GB" sz="900"/>
              </a:p>
            </p:txBody>
          </p:sp>
          <p:sp>
            <p:nvSpPr>
              <p:cNvPr id="505" name="Line">
                <a:extLst>
                  <a:ext uri="{FF2B5EF4-FFF2-40B4-BE49-F238E27FC236}">
                    <a16:creationId xmlns:a16="http://schemas.microsoft.com/office/drawing/2014/main" id="{02E5477C-BB81-986F-754C-73E820CA6F13}"/>
                  </a:ext>
                </a:extLst>
              </p:cNvPr>
              <p:cNvSpPr/>
              <p:nvPr/>
            </p:nvSpPr>
            <p:spPr>
              <a:xfrm>
                <a:off x="24646912" y="714728"/>
                <a:ext cx="547739" cy="168566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endParaRPr lang="en-GB" sz="900"/>
              </a:p>
            </p:txBody>
          </p:sp>
          <p:sp>
            <p:nvSpPr>
              <p:cNvPr id="506" name="Line">
                <a:extLst>
                  <a:ext uri="{FF2B5EF4-FFF2-40B4-BE49-F238E27FC236}">
                    <a16:creationId xmlns:a16="http://schemas.microsoft.com/office/drawing/2014/main" id="{A3203288-3928-B1BA-FF4A-4EA61E53FD78}"/>
                  </a:ext>
                </a:extLst>
              </p:cNvPr>
              <p:cNvSpPr/>
              <p:nvPr/>
            </p:nvSpPr>
            <p:spPr>
              <a:xfrm flipV="1">
                <a:off x="23298468" y="12210213"/>
                <a:ext cx="2422" cy="1045042"/>
              </a:xfrm>
              <a:prstGeom prst="line">
                <a:avLst/>
              </a:prstGeom>
              <a:ln w="21590">
                <a:solidFill>
                  <a:srgbClr val="000000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endParaRPr lang="en-GB" sz="900"/>
              </a:p>
            </p:txBody>
          </p:sp>
        </p:grpSp>
      </p:grpSp>
      <p:sp>
        <p:nvSpPr>
          <p:cNvPr id="56" name="Line">
            <a:extLst>
              <a:ext uri="{FF2B5EF4-FFF2-40B4-BE49-F238E27FC236}">
                <a16:creationId xmlns:a16="http://schemas.microsoft.com/office/drawing/2014/main" id="{BEFF9FCD-E23A-3662-091D-478DBAA32769}"/>
              </a:ext>
            </a:extLst>
          </p:cNvPr>
          <p:cNvSpPr/>
          <p:nvPr/>
        </p:nvSpPr>
        <p:spPr>
          <a:xfrm>
            <a:off x="8660305" y="3156390"/>
            <a:ext cx="2470566" cy="1474406"/>
          </a:xfrm>
          <a:prstGeom prst="line">
            <a:avLst/>
          </a:prstGeom>
          <a:ln w="38100" cap="rnd">
            <a:solidFill>
              <a:srgbClr val="C00000">
                <a:alpha val="18000"/>
              </a:srgbClr>
            </a:solidFill>
            <a:prstDash val="sysDash"/>
            <a:miter lim="400000"/>
          </a:ln>
        </p:spPr>
        <p:txBody>
          <a:bodyPr lIns="25400" tIns="25400" rIns="25400" bIns="25400" anchor="ctr"/>
          <a:lstStyle/>
          <a:p>
            <a:endParaRPr lang="en-GB" sz="900"/>
          </a:p>
        </p:txBody>
      </p:sp>
      <p:sp>
        <p:nvSpPr>
          <p:cNvPr id="454" name="Arc 453">
            <a:extLst>
              <a:ext uri="{FF2B5EF4-FFF2-40B4-BE49-F238E27FC236}">
                <a16:creationId xmlns:a16="http://schemas.microsoft.com/office/drawing/2014/main" id="{0D9EBB9F-C1AB-BD37-F0A3-056146980E08}"/>
              </a:ext>
            </a:extLst>
          </p:cNvPr>
          <p:cNvSpPr/>
          <p:nvPr/>
        </p:nvSpPr>
        <p:spPr>
          <a:xfrm rot="300828">
            <a:off x="10521134" y="2679311"/>
            <a:ext cx="412701" cy="2037231"/>
          </a:xfrm>
          <a:prstGeom prst="arc">
            <a:avLst>
              <a:gd name="adj1" fmla="val 6353568"/>
              <a:gd name="adj2" fmla="val 18057614"/>
            </a:avLst>
          </a:prstGeom>
          <a:solidFill>
            <a:srgbClr val="FFC000">
              <a:alpha val="14000"/>
            </a:srgbClr>
          </a:solidFill>
          <a:ln>
            <a:solidFill>
              <a:schemeClr val="accent4">
                <a:lumMod val="50000"/>
              </a:schemeClr>
            </a:solidFill>
            <a:headEnd type="arrow"/>
            <a:tailEnd type="none" w="lg" len="sm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defTabSz="457200" latinLnBrk="1" hangingPunct="0"/>
            <a:endParaRPr lang="en-GB" sz="900">
              <a:solidFill>
                <a:srgbClr val="7030A0"/>
              </a:solidFill>
            </a:endParaRPr>
          </a:p>
        </p:txBody>
      </p: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62BBB506-7667-3411-7F36-040F24314646}"/>
              </a:ext>
            </a:extLst>
          </p:cNvPr>
          <p:cNvCxnSpPr>
            <a:cxnSpLocks/>
          </p:cNvCxnSpPr>
          <p:nvPr/>
        </p:nvCxnSpPr>
        <p:spPr>
          <a:xfrm flipH="1">
            <a:off x="10727484" y="2474061"/>
            <a:ext cx="100801" cy="121198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arrow"/>
            <a:tailEnd w="lg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706202C6-DCBF-D4C0-00A5-9099B163A07A}"/>
              </a:ext>
            </a:extLst>
          </p:cNvPr>
          <p:cNvCxnSpPr>
            <a:cxnSpLocks/>
          </p:cNvCxnSpPr>
          <p:nvPr/>
        </p:nvCxnSpPr>
        <p:spPr>
          <a:xfrm flipV="1">
            <a:off x="10502900" y="3214558"/>
            <a:ext cx="568823" cy="795683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headEnd type="none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7" name="TextBox 456">
            <a:extLst>
              <a:ext uri="{FF2B5EF4-FFF2-40B4-BE49-F238E27FC236}">
                <a16:creationId xmlns:a16="http://schemas.microsoft.com/office/drawing/2014/main" id="{A3B78640-FF84-ED45-88F2-22C8225464A6}"/>
              </a:ext>
            </a:extLst>
          </p:cNvPr>
          <p:cNvSpPr txBox="1"/>
          <p:nvPr/>
        </p:nvSpPr>
        <p:spPr>
          <a:xfrm>
            <a:off x="10938630" y="3036054"/>
            <a:ext cx="324123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1250">
                <a:latin typeface="Google Sans"/>
              </a:rPr>
              <a:t>x</a:t>
            </a:r>
            <a:endParaRPr lang="en-GB" sz="1250"/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28F230F3-6122-BC7C-3880-BA9851BAB0A7}"/>
              </a:ext>
            </a:extLst>
          </p:cNvPr>
          <p:cNvSpPr txBox="1"/>
          <p:nvPr/>
        </p:nvSpPr>
        <p:spPr>
          <a:xfrm>
            <a:off x="10668978" y="2277127"/>
            <a:ext cx="324123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1250">
                <a:latin typeface="Google Sans"/>
              </a:rPr>
              <a:t>y</a:t>
            </a:r>
            <a:endParaRPr lang="en-GB" sz="1250"/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647F7BBF-3CF0-4A02-A454-EA1333D54301}"/>
              </a:ext>
            </a:extLst>
          </p:cNvPr>
          <p:cNvSpPr txBox="1"/>
          <p:nvPr/>
        </p:nvSpPr>
        <p:spPr>
          <a:xfrm>
            <a:off x="10364329" y="3503388"/>
            <a:ext cx="229272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500">
                <a:solidFill>
                  <a:schemeClr val="accent4">
                    <a:lumMod val="50000"/>
                  </a:schemeClr>
                </a:solidFill>
                <a:latin typeface="Google Sans"/>
              </a:rPr>
              <a:t>Φ</a:t>
            </a:r>
            <a:endParaRPr lang="en-GB" sz="15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" name="HCal">
            <a:extLst>
              <a:ext uri="{FF2B5EF4-FFF2-40B4-BE49-F238E27FC236}">
                <a16:creationId xmlns:a16="http://schemas.microsoft.com/office/drawing/2014/main" id="{8ECE9CD3-43E0-92A4-759A-2F3BD4961D1B}"/>
              </a:ext>
            </a:extLst>
          </p:cNvPr>
          <p:cNvSpPr txBox="1"/>
          <p:nvPr/>
        </p:nvSpPr>
        <p:spPr>
          <a:xfrm>
            <a:off x="11586640" y="756433"/>
            <a:ext cx="1282700" cy="484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/>
          <a:p>
            <a:r>
              <a:rPr lang="en-GB" sz="900" dirty="0" err="1"/>
              <a:t>HCal</a:t>
            </a:r>
            <a:endParaRPr lang="en-GB" sz="900" dirty="0"/>
          </a:p>
        </p:txBody>
      </p:sp>
      <p:sp>
        <p:nvSpPr>
          <p:cNvPr id="23" name="HCal">
            <a:extLst>
              <a:ext uri="{FF2B5EF4-FFF2-40B4-BE49-F238E27FC236}">
                <a16:creationId xmlns:a16="http://schemas.microsoft.com/office/drawing/2014/main" id="{907B3838-3534-9E2D-5A80-DDE755D3160B}"/>
              </a:ext>
            </a:extLst>
          </p:cNvPr>
          <p:cNvSpPr txBox="1"/>
          <p:nvPr/>
        </p:nvSpPr>
        <p:spPr>
          <a:xfrm>
            <a:off x="9427229" y="1463396"/>
            <a:ext cx="482545" cy="484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25400" tIns="25400" rIns="25400" bIns="25400" anchor="ctr"/>
          <a:lstStyle/>
          <a:p>
            <a:r>
              <a:rPr lang="en-GB" sz="900"/>
              <a:t>Rear</a:t>
            </a:r>
          </a:p>
          <a:p>
            <a:r>
              <a:rPr lang="en-GB" sz="900"/>
              <a:t>GEMS</a:t>
            </a:r>
          </a:p>
        </p:txBody>
      </p:sp>
      <p:pic>
        <p:nvPicPr>
          <p:cNvPr id="24" name="Content Placeholder 5" descr="A graph of a graph of steel analyzer&#10;&#10;AI-generated content may be incorrect.">
            <a:extLst>
              <a:ext uri="{FF2B5EF4-FFF2-40B4-BE49-F238E27FC236}">
                <a16:creationId xmlns:a16="http://schemas.microsoft.com/office/drawing/2014/main" id="{FF725F5C-1836-14DA-2B25-512238B8A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8" y="2907553"/>
            <a:ext cx="2956576" cy="263941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A41E6A62-4021-595F-8498-0122FE7FD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824" y="3503388"/>
            <a:ext cx="3507323" cy="2667195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164BC6-270B-DBD9-ECA9-73F595BDF05F}"/>
              </a:ext>
            </a:extLst>
          </p:cNvPr>
          <p:cNvSpPr txBox="1"/>
          <p:nvPr/>
        </p:nvSpPr>
        <p:spPr>
          <a:xfrm>
            <a:off x="4488191" y="3746787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7030A0"/>
                </a:solidFill>
              </a:rPr>
              <a:t>Helicity +</a:t>
            </a:r>
          </a:p>
          <a:p>
            <a:r>
              <a:rPr lang="en-GB" sz="1200" dirty="0">
                <a:solidFill>
                  <a:schemeClr val="bg1">
                    <a:lumMod val="10000"/>
                  </a:schemeClr>
                </a:solidFill>
              </a:rPr>
              <a:t>Helicity</a:t>
            </a:r>
            <a:r>
              <a:rPr lang="en-GB" sz="1200" dirty="0">
                <a:solidFill>
                  <a:srgbClr val="7030A0"/>
                </a:solidFill>
              </a:rPr>
              <a:t> -</a:t>
            </a:r>
            <a:endParaRPr lang="en-GB" sz="1200" dirty="0"/>
          </a:p>
        </p:txBody>
      </p:sp>
      <p:pic>
        <p:nvPicPr>
          <p:cNvPr id="4" name="Content Placeholder 7" descr="A graph with red lines and blue dots&#10;&#10;AI-generated content may be incorrect.">
            <a:extLst>
              <a:ext uri="{FF2B5EF4-FFF2-40B4-BE49-F238E27FC236}">
                <a16:creationId xmlns:a16="http://schemas.microsoft.com/office/drawing/2014/main" id="{66D79EFE-A041-0571-DA3A-FF74515D06B6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06" y="3727442"/>
            <a:ext cx="3440739" cy="29635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15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5E054C-E113-772B-5C52-029FF68B1BD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First look at Asymmetry from the Gen-RP experiment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827E9D-1834-DB56-1AEB-F75F13226B7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76489" y="1824409"/>
            <a:ext cx="5182033" cy="4901357"/>
          </a:xfrm>
        </p:spPr>
        <p:txBody>
          <a:bodyPr/>
          <a:lstStyle/>
          <a:p>
            <a:r>
              <a:rPr lang="en-GB" dirty="0" err="1"/>
              <a:t>GEn</a:t>
            </a:r>
            <a:r>
              <a:rPr lang="en-GB" dirty="0"/>
              <a:t>-RP took data in April-May 2024</a:t>
            </a:r>
            <a:endParaRPr lang="en-US" dirty="0"/>
          </a:p>
          <a:p>
            <a:r>
              <a:rPr lang="en-GB" dirty="0"/>
              <a:t>Preliminary checks after on ~70% of the data</a:t>
            </a:r>
          </a:p>
          <a:p>
            <a:r>
              <a:rPr lang="en-US" dirty="0"/>
              <a:t>Binned asymmetry, plotting the difference in counts between +/- helicity states vs azimuthal angle.</a:t>
            </a:r>
          </a:p>
          <a:p>
            <a:r>
              <a:rPr lang="en-US" dirty="0"/>
              <a:t>Charge-exchange channel shows the expected asymmetry in azimuthal distribution.</a:t>
            </a:r>
          </a:p>
          <a:p>
            <a:r>
              <a:rPr lang="en-US" dirty="0"/>
              <a:t>Since this result:</a:t>
            </a:r>
          </a:p>
          <a:p>
            <a:pPr lvl="1"/>
            <a:r>
              <a:rPr lang="en-US" dirty="0"/>
              <a:t>Calibrations of subsystems is complete, first data cooking pass ready to begin</a:t>
            </a:r>
          </a:p>
          <a:p>
            <a:pPr lvl="1"/>
            <a:r>
              <a:rPr lang="en-US" dirty="0"/>
              <a:t>Simulation studies to fine-tune event selection cuts</a:t>
            </a:r>
          </a:p>
          <a:p>
            <a:r>
              <a:rPr lang="en-US" dirty="0"/>
              <a:t>Challenging analysis ongoing!</a:t>
            </a:r>
          </a:p>
          <a:p>
            <a:r>
              <a:rPr lang="en-GB" dirty="0"/>
              <a:t>Plans are underway to use learnings from this experiment for a GEn-RP-7 measurement in Hall 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5D9D1-9B3F-73A9-F6F0-496DF31D9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/>
              <a:t>Preliminary Checks (during run)</a:t>
            </a:r>
          </a:p>
        </p:txBody>
      </p:sp>
      <p:pic>
        <p:nvPicPr>
          <p:cNvPr id="8" name="Content Placeholder 7" descr="A graph with red lines and blue dots&#10;&#10;AI-generated content may be incorrect.">
            <a:extLst>
              <a:ext uri="{FF2B5EF4-FFF2-40B4-BE49-F238E27FC236}">
                <a16:creationId xmlns:a16="http://schemas.microsoft.com/office/drawing/2014/main" id="{940FAEBF-9E2B-EDF5-C3FE-4467AD7AB5D5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6" y="1543756"/>
            <a:ext cx="4801168" cy="413531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lide bullet text">
                <a:extLst>
                  <a:ext uri="{FF2B5EF4-FFF2-40B4-BE49-F238E27FC236}">
                    <a16:creationId xmlns:a16="http://schemas.microsoft.com/office/drawing/2014/main" id="{41FF5EBF-6454-BF5B-EC00-20DEBF11F0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64624" y="5929186"/>
                <a:ext cx="3941851" cy="635634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4E7A27"/>
                </a:solidFill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m="http://schemas.openxmlformats.org/officeDocument/2006/math" val="1"/>
                </a:ext>
              </a:extLst>
            </p:spPr>
            <p:txBody>
              <a:bodyPr lIns="45720" tIns="45720" rIns="45720" bIns="45720" numCol="1" spcCol="38100" anchor="ctr">
                <a:normAutofit fontScale="77500" lnSpcReduction="20000"/>
              </a:bodyPr>
              <a:lstStyle>
                <a:lvl1pPr marL="0" marR="0" indent="0" algn="ctr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5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1pPr>
                <a:lvl2pPr marL="1219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2pPr>
                <a:lvl3pPr marL="1828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3pPr>
                <a:lvl4pPr marL="2438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4pPr>
                <a:lvl5pPr marL="30480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11D57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5pPr>
                <a:lvl6pPr marL="36576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6pPr>
                <a:lvl7pPr marL="42672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7pPr>
                <a:lvl8pPr marL="48768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8pPr>
                <a:lvl9pPr marL="5486400" marR="0" indent="-609600" algn="l" defTabSz="2438338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4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9pPr>
              </a:lstStyle>
              <a:p>
                <a:pPr hangingPunct="1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100" i="1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2100" i="1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21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1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2100" i="1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  <m:r>
                        <a:rPr lang="en-GB" sz="2100" i="1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h𝐴</m:t>
                          </m:r>
                        </m:e>
                        <m:sub>
                          <m: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Sup>
                        <m:sSubSupPr>
                          <m:ctrlP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GB" sz="2100" i="1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</m:func>
                      <m:r>
                        <a:rPr lang="en-GB" sz="2100" i="1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func>
                        <m:funcPr>
                          <m:ctrlP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2100" i="1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</m:func>
                      <m:r>
                        <a:rPr lang="en-GB" sz="2100" i="1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750" dirty="0"/>
              </a:p>
            </p:txBody>
          </p:sp>
        </mc:Choice>
        <mc:Fallback xmlns="">
          <p:sp>
            <p:nvSpPr>
              <p:cNvPr id="17" name="Slide bullet text">
                <a:extLst>
                  <a:ext uri="{FF2B5EF4-FFF2-40B4-BE49-F238E27FC236}">
                    <a16:creationId xmlns:a16="http://schemas.microsoft.com/office/drawing/2014/main" id="{41FF5EBF-6454-BF5B-EC00-20DEBF11F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4624" y="5929186"/>
                <a:ext cx="3941851" cy="635634"/>
              </a:xfrm>
              <a:prstGeom prst="rect">
                <a:avLst/>
              </a:prstGeom>
              <a:blipFill>
                <a:blip r:embed="rId3"/>
                <a:stretch>
                  <a:fillRect b="-1852"/>
                </a:stretch>
              </a:blipFill>
              <a:ln w="25400">
                <a:solidFill>
                  <a:srgbClr val="4E7A27"/>
                </a:solidFill>
                <a:miter lim="400000"/>
              </a:ln>
              <a:extLst>
                <a:ext uri="{C572A759-6A51-4108-AA02-DFA0A04FC94B}">
                  <ma14:wrappingTextBoxFlag xmlns:m="http://schemas.openxmlformats.org/officeDocument/2006/math"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D5413F3-D73F-0EFC-6FA2-A1B71313D525}"/>
              </a:ext>
            </a:extLst>
          </p:cNvPr>
          <p:cNvSpPr txBox="1"/>
          <p:nvPr/>
        </p:nvSpPr>
        <p:spPr>
          <a:xfrm rot="20673492">
            <a:off x="7408724" y="2676412"/>
            <a:ext cx="4367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002060">
                    <a:alpha val="24000"/>
                  </a:srgb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84673282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F83D6-E50F-328A-04B8-8CEE0C183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0ECE6-BDA1-7014-5F51-CBA8858C1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people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60FF2A-5A5F-1A0A-F295-225EF6A37605}"/>
              </a:ext>
            </a:extLst>
          </p:cNvPr>
          <p:cNvSpPr txBox="1"/>
          <p:nvPr/>
        </p:nvSpPr>
        <p:spPr>
          <a:xfrm rot="20673492">
            <a:off x="995340" y="4650410"/>
            <a:ext cx="4367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>
                <a:solidFill>
                  <a:srgbClr val="002060">
                    <a:alpha val="24000"/>
                  </a:srgb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Unfinished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11BE80-9172-0518-07A3-54D85C8DD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84" y="1134375"/>
            <a:ext cx="9285190" cy="5415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9BC6DB-98DF-9485-BACD-2102DEFC28ED}"/>
              </a:ext>
            </a:extLst>
          </p:cNvPr>
          <p:cNvSpPr txBox="1"/>
          <p:nvPr/>
        </p:nvSpPr>
        <p:spPr>
          <a:xfrm>
            <a:off x="6746488" y="820725"/>
            <a:ext cx="54492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hlinkClick r:id="rId3"/>
              </a:rPr>
              <a:t>E12-17-004</a:t>
            </a:r>
            <a:endParaRPr lang="en-US" dirty="0"/>
          </a:p>
          <a:p>
            <a:pPr algn="r"/>
            <a:r>
              <a:rPr lang="en-US" sz="1400" dirty="0"/>
              <a:t>Measurement of the Ratio </a:t>
            </a:r>
            <a:r>
              <a:rPr lang="en-US" sz="1400" dirty="0" err="1"/>
              <a:t>GnE</a:t>
            </a:r>
            <a:r>
              <a:rPr lang="en-US" sz="1400" dirty="0"/>
              <a:t> /</a:t>
            </a:r>
            <a:r>
              <a:rPr lang="en-US" sz="1400" dirty="0" err="1"/>
              <a:t>GnM</a:t>
            </a:r>
            <a:r>
              <a:rPr lang="en-US" sz="1400" dirty="0"/>
              <a:t> by the Double-polarized… An experimental proposal to Jefferson Lab. PAC 45. </a:t>
            </a:r>
          </a:p>
          <a:p>
            <a:pPr algn="r"/>
            <a:r>
              <a:rPr lang="en-US" sz="1400" dirty="0"/>
              <a:t>– J. Annand et al.  </a:t>
            </a:r>
            <a:r>
              <a:rPr lang="en-GB" sz="1400" dirty="0"/>
              <a:t>5 May 21, 2017 </a:t>
            </a:r>
          </a:p>
        </p:txBody>
      </p:sp>
    </p:spTree>
    <p:extLst>
      <p:ext uri="{BB962C8B-B14F-4D97-AF65-F5344CB8AC3E}">
        <p14:creationId xmlns:p14="http://schemas.microsoft.com/office/powerpoint/2010/main" val="384905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94859-CFAA-1535-8F19-0DAE68277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023B4-A02B-D671-CFAE-B4B83AEA1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2503488"/>
            <a:ext cx="6434792" cy="2387600"/>
          </a:xfrm>
        </p:spPr>
        <p:txBody>
          <a:bodyPr/>
          <a:lstStyle/>
          <a:p>
            <a:pPr algn="l"/>
            <a:r>
              <a:rPr lang="en-GB" dirty="0">
                <a:solidFill>
                  <a:srgbClr val="002F6B"/>
                </a:solidFill>
              </a:rPr>
              <a:t>Backups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536489C8-AAB6-D98C-97C6-CCD95EE27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950" y="4788089"/>
            <a:ext cx="9144000" cy="1655762"/>
          </a:xfrm>
        </p:spPr>
        <p:txBody>
          <a:bodyPr/>
          <a:lstStyle/>
          <a:p>
            <a:pPr algn="l"/>
            <a:endParaRPr lang="en-GB" dirty="0">
              <a:solidFill>
                <a:srgbClr val="002F6B"/>
              </a:solidFill>
            </a:endParaRPr>
          </a:p>
        </p:txBody>
      </p:sp>
      <p:pic>
        <p:nvPicPr>
          <p:cNvPr id="8" name="Content Placeholder 7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7DD22865-78B4-DE30-9154-C0CFF933668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511" y="131489"/>
            <a:ext cx="3032547" cy="1362630"/>
          </a:xfr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07D11C-82A6-5F99-B186-912F91A9A3BE}"/>
              </a:ext>
            </a:extLst>
          </p:cNvPr>
          <p:cNvCxnSpPr>
            <a:cxnSpLocks/>
          </p:cNvCxnSpPr>
          <p:nvPr/>
        </p:nvCxnSpPr>
        <p:spPr>
          <a:xfrm>
            <a:off x="765362" y="4732801"/>
            <a:ext cx="10683688" cy="0"/>
          </a:xfrm>
          <a:prstGeom prst="line">
            <a:avLst/>
          </a:prstGeom>
          <a:ln w="28575" cap="rnd" cmpd="sng">
            <a:solidFill>
              <a:srgbClr val="D9D9D9"/>
            </a:solidFill>
            <a:round/>
          </a:ln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854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CAC5A-79F6-C1FC-773A-9383210A6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8D310F8-D284-6993-2B13-24E3620C3A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SBS programme at Jefferson Lab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5CB5518-017F-AF62-F765-136CD83640E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33816" y="1565776"/>
            <a:ext cx="4461988" cy="4901357"/>
          </a:xfrm>
        </p:spPr>
        <p:txBody>
          <a:bodyPr>
            <a:normAutofit/>
          </a:bodyPr>
          <a:lstStyle/>
          <a:p>
            <a:r>
              <a:rPr lang="en-GB" sz="1600"/>
              <a:t>Current world data for Sach’s Form Factors less explored at high 4-momentum transfer</a:t>
            </a:r>
            <a:endParaRPr lang="en-GB" sz="1600" baseline="30000"/>
          </a:p>
          <a:p>
            <a:endParaRPr lang="en-GB" sz="1600" baseline="30000"/>
          </a:p>
          <a:p>
            <a:r>
              <a:rPr lang="en-GB" sz="1600"/>
              <a:t>Suite of experiments aiming to measure </a:t>
            </a:r>
            <a:r>
              <a:rPr lang="en-GB" sz="1600" b="1" err="1"/>
              <a:t>G</a:t>
            </a:r>
            <a:r>
              <a:rPr lang="en-GB" sz="1600" b="1" baseline="-25000" err="1"/>
              <a:t>E</a:t>
            </a:r>
            <a:r>
              <a:rPr lang="en-GB" sz="1600" b="1" baseline="30000" err="1"/>
              <a:t>n</a:t>
            </a:r>
            <a:r>
              <a:rPr lang="en-GB" sz="1600" b="1"/>
              <a:t> </a:t>
            </a:r>
            <a:r>
              <a:rPr lang="en-GB" sz="1600"/>
              <a:t>, and </a:t>
            </a:r>
            <a:r>
              <a:rPr lang="en-GB" sz="1600" b="1" err="1"/>
              <a:t>G</a:t>
            </a:r>
            <a:r>
              <a:rPr lang="en-GB" sz="1600" b="1" baseline="-25000" err="1"/>
              <a:t>M</a:t>
            </a:r>
            <a:r>
              <a:rPr lang="en-GB" sz="1600" b="1" baseline="30000" err="1"/>
              <a:t>n</a:t>
            </a:r>
            <a:r>
              <a:rPr lang="en-GB" sz="1600" b="1" baseline="30000"/>
              <a:t> </a:t>
            </a:r>
            <a:r>
              <a:rPr lang="en-GB" sz="1600"/>
              <a:t>,</a:t>
            </a:r>
            <a:r>
              <a:rPr lang="en-GB" sz="1600" b="1"/>
              <a:t> </a:t>
            </a:r>
            <a:r>
              <a:rPr lang="en-GB" sz="1600" b="1" err="1"/>
              <a:t>G</a:t>
            </a:r>
            <a:r>
              <a:rPr lang="en-GB" sz="1600" b="1" baseline="-25000" err="1"/>
              <a:t>E</a:t>
            </a:r>
            <a:r>
              <a:rPr lang="en-GB" sz="1600" b="1" baseline="30000" err="1"/>
              <a:t>p</a:t>
            </a:r>
            <a:r>
              <a:rPr lang="en-GB" sz="1600" b="1" baseline="30000"/>
              <a:t> </a:t>
            </a:r>
            <a:r>
              <a:rPr lang="en-GB" sz="1600"/>
              <a:t>at high 4-momentum transfer</a:t>
            </a:r>
            <a:endParaRPr lang="en-GB" sz="1600" baseline="30000"/>
          </a:p>
          <a:p>
            <a:r>
              <a:rPr lang="en-GB" sz="1600" b="1" err="1"/>
              <a:t>G</a:t>
            </a:r>
            <a:r>
              <a:rPr lang="en-GB" sz="1600" b="1" baseline="-25000" err="1"/>
              <a:t>E</a:t>
            </a:r>
            <a:r>
              <a:rPr lang="en-GB" sz="1600" b="1" baseline="30000" err="1"/>
              <a:t>n</a:t>
            </a:r>
            <a:r>
              <a:rPr lang="en-GB" sz="1600" b="1" baseline="30000"/>
              <a:t>  </a:t>
            </a:r>
            <a:r>
              <a:rPr lang="en-GB" sz="1600"/>
              <a:t>in particularly unconstrained at high Q</a:t>
            </a:r>
            <a:r>
              <a:rPr lang="en-GB" sz="1600" baseline="30000"/>
              <a:t>2</a:t>
            </a:r>
            <a:endParaRPr lang="en-GB" sz="1450" baseline="30000"/>
          </a:p>
          <a:p>
            <a:pPr marL="0" indent="0">
              <a:buNone/>
            </a:pPr>
            <a:endParaRPr lang="en-GB" sz="1600" baseline="30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98787-20A4-6539-2202-0B40E0279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Form Factors World Data</a:t>
            </a:r>
          </a:p>
        </p:txBody>
      </p:sp>
      <p:pic>
        <p:nvPicPr>
          <p:cNvPr id="7" name="image15.png" descr="image15.png">
            <a:extLst>
              <a:ext uri="{FF2B5EF4-FFF2-40B4-BE49-F238E27FC236}">
                <a16:creationId xmlns:a16="http://schemas.microsoft.com/office/drawing/2014/main" id="{E6B094F7-C2F8-730A-BA97-0C5B8C11C1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54833" y="1508473"/>
            <a:ext cx="6682864" cy="4839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898793A4-F22E-4718-D55D-E1ECF77AD7EC}"/>
              </a:ext>
            </a:extLst>
          </p:cNvPr>
          <p:cNvSpPr/>
          <p:nvPr/>
        </p:nvSpPr>
        <p:spPr>
          <a:xfrm>
            <a:off x="16143068" y="4759572"/>
            <a:ext cx="8063132" cy="2708028"/>
          </a:xfrm>
          <a:prstGeom prst="rect">
            <a:avLst/>
          </a:prstGeom>
          <a:ln w="63500">
            <a:solidFill>
              <a:schemeClr val="accent5">
                <a:lumOff val="-29866"/>
                <a:alpha val="21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/>
          </a:p>
        </p:txBody>
      </p:sp>
      <p:sp>
        <p:nvSpPr>
          <p:cNvPr id="15" name="Rectangle">
            <a:extLst>
              <a:ext uri="{FF2B5EF4-FFF2-40B4-BE49-F238E27FC236}">
                <a16:creationId xmlns:a16="http://schemas.microsoft.com/office/drawing/2014/main" id="{721C4B5F-C093-C03E-1031-916F672E0EC7}"/>
              </a:ext>
            </a:extLst>
          </p:cNvPr>
          <p:cNvSpPr/>
          <p:nvPr/>
        </p:nvSpPr>
        <p:spPr>
          <a:xfrm>
            <a:off x="14204494" y="5549900"/>
            <a:ext cx="3613606" cy="5816600"/>
          </a:xfrm>
          <a:prstGeom prst="rect">
            <a:avLst/>
          </a:prstGeom>
          <a:ln w="12700">
            <a:solidFill>
              <a:srgbClr val="000000">
                <a:alpha val="17000"/>
              </a:srgbClr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noProof="0"/>
          </a:p>
        </p:txBody>
      </p:sp>
      <p:sp>
        <p:nvSpPr>
          <p:cNvPr id="16" name="Proton">
            <a:extLst>
              <a:ext uri="{FF2B5EF4-FFF2-40B4-BE49-F238E27FC236}">
                <a16:creationId xmlns:a16="http://schemas.microsoft.com/office/drawing/2014/main" id="{972F7660-FCCC-A6DC-2B0B-633E0B2EF6C2}"/>
              </a:ext>
            </a:extLst>
          </p:cNvPr>
          <p:cNvSpPr txBox="1"/>
          <p:nvPr/>
        </p:nvSpPr>
        <p:spPr>
          <a:xfrm rot="5400000">
            <a:off x="23138377" y="5752709"/>
            <a:ext cx="132472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t>Proton</a:t>
            </a:r>
          </a:p>
        </p:txBody>
      </p:sp>
      <p:sp>
        <p:nvSpPr>
          <p:cNvPr id="17" name="Neutron">
            <a:extLst>
              <a:ext uri="{FF2B5EF4-FFF2-40B4-BE49-F238E27FC236}">
                <a16:creationId xmlns:a16="http://schemas.microsoft.com/office/drawing/2014/main" id="{300AACD1-4C62-E039-AD29-83641B979092}"/>
              </a:ext>
            </a:extLst>
          </p:cNvPr>
          <p:cNvSpPr txBox="1"/>
          <p:nvPr/>
        </p:nvSpPr>
        <p:spPr>
          <a:xfrm rot="5400000">
            <a:off x="22988190" y="9483640"/>
            <a:ext cx="157257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Neutron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DE32A5-4B04-76E0-A3DB-ED7A5B6DB382}"/>
              </a:ext>
            </a:extLst>
          </p:cNvPr>
          <p:cNvSpPr txBox="1"/>
          <p:nvPr/>
        </p:nvSpPr>
        <p:spPr>
          <a:xfrm>
            <a:off x="218031" y="6279896"/>
            <a:ext cx="3807205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00"/>
              <a:t>“50 Years of QCD” (EPJ C, in press): https://arxiv.org/abs/2212.11107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89096104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BB41E-DE43-20E6-D80B-2B6E7A35E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Run Summary and Current Analysis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9D796-D828-1DF6-CFE0-41AB70B8C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sz="1800" b="1" u="sng" dirty="0"/>
              <a:t>Current Status</a:t>
            </a:r>
          </a:p>
          <a:p>
            <a:r>
              <a:rPr lang="en-GB" sz="1800" dirty="0"/>
              <a:t>First experiment to measure </a:t>
            </a:r>
            <a:r>
              <a:rPr lang="en-GB" sz="1800" dirty="0" err="1"/>
              <a:t>GEn</a:t>
            </a:r>
            <a:r>
              <a:rPr lang="en-GB" sz="1800" dirty="0"/>
              <a:t> using recoil polarimetry at high Q</a:t>
            </a:r>
            <a:r>
              <a:rPr lang="en-GB" sz="1800" baseline="30000" dirty="0"/>
              <a:t>2</a:t>
            </a:r>
          </a:p>
          <a:p>
            <a:r>
              <a:rPr lang="en-US" sz="1800" dirty="0"/>
              <a:t>Charge-exchange channel shows the expected asymmetry in azimuthal distribution.</a:t>
            </a:r>
            <a:endParaRPr lang="en-GB" sz="1800" baseline="30000" dirty="0"/>
          </a:p>
          <a:p>
            <a:r>
              <a:rPr lang="en-GB" sz="1800" dirty="0"/>
              <a:t>First pass of detector calibrations are ready for data cooking pass to improve event selection</a:t>
            </a:r>
          </a:p>
          <a:p>
            <a:r>
              <a:rPr lang="en-GB" sz="1800" dirty="0"/>
              <a:t>Secondary Wide-Angle channel and Active analyser data is being looked at, but at early stages</a:t>
            </a:r>
          </a:p>
          <a:p>
            <a:r>
              <a:rPr lang="en-GB" sz="1800" dirty="0"/>
              <a:t>Plans are underway to use learning from this on a higher Q2 measurement at Jefferson Lab</a:t>
            </a:r>
          </a:p>
          <a:p>
            <a:endParaRPr lang="en-GB" sz="1800" dirty="0"/>
          </a:p>
          <a:p>
            <a:r>
              <a:rPr lang="en-GB" b="1" u="sng" dirty="0"/>
              <a:t>Data Taking summary</a:t>
            </a:r>
            <a:endParaRPr lang="en-US" dirty="0"/>
          </a:p>
          <a:p>
            <a:r>
              <a:rPr lang="en-GB" dirty="0" err="1"/>
              <a:t>GEn</a:t>
            </a:r>
            <a:r>
              <a:rPr lang="en-GB" dirty="0"/>
              <a:t>-RP took data in April-May 2024</a:t>
            </a:r>
            <a:endParaRPr lang="en-US" dirty="0"/>
          </a:p>
          <a:p>
            <a:r>
              <a:rPr lang="en-GB" dirty="0"/>
              <a:t>10-12 </a:t>
            </a:r>
            <a:r>
              <a:rPr lang="en-GB" dirty="0" err="1"/>
              <a:t>μA</a:t>
            </a:r>
            <a:r>
              <a:rPr lang="en-GB" dirty="0"/>
              <a:t> beam current on LD2 target</a:t>
            </a:r>
            <a:endParaRPr lang="en-US" dirty="0"/>
          </a:p>
          <a:p>
            <a:r>
              <a:rPr lang="en-GB" dirty="0"/>
              <a:t>~3 hours of LH2 data per day </a:t>
            </a:r>
            <a:endParaRPr lang="en-US" dirty="0"/>
          </a:p>
          <a:p>
            <a:r>
              <a:rPr lang="en-GB" dirty="0"/>
              <a:t>82% polarized beam</a:t>
            </a:r>
            <a:endParaRPr lang="en-US" dirty="0"/>
          </a:p>
          <a:p>
            <a:r>
              <a:rPr lang="en-GB" dirty="0"/>
              <a:t>11.8 C total LD2 data collected</a:t>
            </a:r>
            <a:endParaRPr lang="en-US" dirty="0"/>
          </a:p>
          <a:p>
            <a:r>
              <a:rPr lang="en-GB" dirty="0"/>
              <a:t>3-4 kHz data acquisition rate (~1.2 GB/s)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2489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51BC0-E338-D7DC-2C74-1D1478D4A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Experimental Setup</a:t>
            </a:r>
          </a:p>
        </p:txBody>
      </p:sp>
      <p:pic>
        <p:nvPicPr>
          <p:cNvPr id="6" name="Content Placeholder 5" descr="A high angle view of a factory&#10;&#10;AI-generated content may be incorrect.">
            <a:extLst>
              <a:ext uri="{FF2B5EF4-FFF2-40B4-BE49-F238E27FC236}">
                <a16:creationId xmlns:a16="http://schemas.microsoft.com/office/drawing/2014/main" id="{33DEEA6C-AD4E-70AD-9AAC-F475857B5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7856008"/>
          </a:xfrm>
        </p:spPr>
      </p:pic>
      <p:pic>
        <p:nvPicPr>
          <p:cNvPr id="8" name="Picture 7" descr="A diagram of a satellite&#10;&#10;AI-generated content may be incorrect.">
            <a:extLst>
              <a:ext uri="{FF2B5EF4-FFF2-40B4-BE49-F238E27FC236}">
                <a16:creationId xmlns:a16="http://schemas.microsoft.com/office/drawing/2014/main" id="{093112AD-97F6-D94E-29BE-0E0327215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44251" y="1067882"/>
            <a:ext cx="4813657" cy="366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51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167FF-8F7D-C6F6-3365-0165F1931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D309D-2099-E818-27DE-8DE2532FA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/>
              <a:t>Assumptions: </a:t>
            </a:r>
          </a:p>
          <a:p>
            <a:r>
              <a:rPr lang="en-GB" err="1"/>
              <a:t>BigBite</a:t>
            </a:r>
            <a:r>
              <a:rPr lang="en-GB"/>
              <a:t> solid angle d</a:t>
            </a:r>
            <a:r>
              <a:rPr lang="el-GR"/>
              <a:t>Ω = 47 </a:t>
            </a:r>
            <a:r>
              <a:rPr lang="en-GB" err="1"/>
              <a:t>msr</a:t>
            </a:r>
            <a:r>
              <a:rPr lang="en-GB"/>
              <a:t> </a:t>
            </a:r>
          </a:p>
          <a:p>
            <a:r>
              <a:rPr lang="en-GB"/>
              <a:t>Luminosity Len = 5.3 × 10^ 36 cm−2 s −1µA−1 </a:t>
            </a:r>
          </a:p>
          <a:p>
            <a:r>
              <a:rPr lang="en-GB"/>
              <a:t>Neutron electric form factor </a:t>
            </a:r>
            <a:r>
              <a:rPr lang="en-GB" err="1"/>
              <a:t>Gn</a:t>
            </a:r>
            <a:r>
              <a:rPr lang="en-GB"/>
              <a:t> E = 0.0073 (Alberico 2009)</a:t>
            </a:r>
          </a:p>
          <a:p>
            <a:r>
              <a:rPr lang="en-GB"/>
              <a:t>Neutron magnetic form factor </a:t>
            </a:r>
            <a:r>
              <a:rPr lang="en-GB" err="1"/>
              <a:t>Gn</a:t>
            </a:r>
            <a:r>
              <a:rPr lang="en-GB"/>
              <a:t> M = 0.035 (Alberico 2009) </a:t>
            </a:r>
          </a:p>
          <a:p>
            <a:r>
              <a:rPr lang="en-GB"/>
              <a:t>QE cross section d</a:t>
            </a:r>
            <a:r>
              <a:rPr lang="el-GR"/>
              <a:t>σ/</a:t>
            </a:r>
            <a:r>
              <a:rPr lang="en-GB"/>
              <a:t>d</a:t>
            </a:r>
            <a:r>
              <a:rPr lang="el-GR"/>
              <a:t>Ω = 7.7 × 10</a:t>
            </a:r>
            <a:r>
              <a:rPr lang="en-GB"/>
              <a:t>^</a:t>
            </a:r>
            <a:r>
              <a:rPr lang="el-GR"/>
              <a:t>−36 </a:t>
            </a:r>
            <a:r>
              <a:rPr lang="en-GB"/>
              <a:t>cm2 sr−1 </a:t>
            </a:r>
          </a:p>
          <a:p>
            <a:r>
              <a:rPr lang="en-GB"/>
              <a:t>Polarimeter </a:t>
            </a:r>
            <a:r>
              <a:rPr lang="en-GB" err="1"/>
              <a:t>analyzing</a:t>
            </a:r>
            <a:r>
              <a:rPr lang="en-GB"/>
              <a:t> power (</a:t>
            </a:r>
            <a:r>
              <a:rPr lang="en-GB" err="1"/>
              <a:t>ChEx</a:t>
            </a:r>
            <a:r>
              <a:rPr lang="en-GB"/>
              <a:t>)Ay = 0.07 </a:t>
            </a:r>
          </a:p>
          <a:p>
            <a:r>
              <a:rPr lang="en-GB"/>
              <a:t>Polarimeter efficiency (</a:t>
            </a:r>
            <a:r>
              <a:rPr lang="en-GB" err="1"/>
              <a:t>ChEx</a:t>
            </a:r>
            <a:r>
              <a:rPr lang="en-GB"/>
              <a:t>) </a:t>
            </a:r>
            <a:r>
              <a:rPr lang="el-GR"/>
              <a:t>ϵ = 0.05 </a:t>
            </a:r>
            <a:endParaRPr lang="en-GB"/>
          </a:p>
          <a:p>
            <a:r>
              <a:rPr lang="en-GB"/>
              <a:t>Polarimeter figure of merit (</a:t>
            </a:r>
            <a:r>
              <a:rPr lang="en-GB" err="1"/>
              <a:t>ChEx</a:t>
            </a:r>
            <a:r>
              <a:rPr lang="en-GB"/>
              <a:t>) F 2 = 2.5 × 10−4 </a:t>
            </a:r>
          </a:p>
          <a:p>
            <a:r>
              <a:rPr lang="en-GB"/>
              <a:t>Electron beam polarization </a:t>
            </a:r>
          </a:p>
          <a:p>
            <a:r>
              <a:rPr lang="en-GB"/>
              <a:t>Pe = 0.8 </a:t>
            </a:r>
          </a:p>
          <a:p>
            <a:r>
              <a:rPr lang="en-GB"/>
              <a:t>Expectations:</a:t>
            </a:r>
          </a:p>
          <a:p>
            <a:r>
              <a:rPr lang="en-GB"/>
              <a:t>QE rate = 1.9 Hz µA−1</a:t>
            </a:r>
          </a:p>
          <a:p>
            <a:r>
              <a:rPr lang="en-GB"/>
              <a:t>Neutron transverse polarization component Pt = 0.13</a:t>
            </a:r>
          </a:p>
          <a:p>
            <a:r>
              <a:rPr lang="en-GB"/>
              <a:t>Neutron longitudinal polarization component Pl = 0.79 </a:t>
            </a:r>
          </a:p>
        </p:txBody>
      </p:sp>
    </p:spTree>
    <p:extLst>
      <p:ext uri="{BB962C8B-B14F-4D97-AF65-F5344CB8AC3E}">
        <p14:creationId xmlns:p14="http://schemas.microsoft.com/office/powerpoint/2010/main" val="2936406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E1530-05A9-F5D5-8B26-267DCA883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640E82-D727-94A1-5157-B30BA16A58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vert="horz" lIns="45719" tIns="45719" rIns="45719" bIns="45719" numCol="1" spcCol="38100" rtlCol="0" anchor="t">
            <a:normAutofit fontScale="92500" lnSpcReduction="10000"/>
          </a:bodyPr>
          <a:lstStyle/>
          <a:p>
            <a:r>
              <a:rPr lang="en-GB" sz="2550" dirty="0"/>
              <a:t>Sach's Form Factors (G</a:t>
            </a:r>
            <a:r>
              <a:rPr lang="en-GB" sz="2550" baseline="-25000" dirty="0"/>
              <a:t>E</a:t>
            </a:r>
            <a:r>
              <a:rPr lang="en-GB" sz="2550" dirty="0"/>
              <a:t> and G</a:t>
            </a:r>
            <a:r>
              <a:rPr lang="en-GB" sz="2550" baseline="-25000" dirty="0"/>
              <a:t>M</a:t>
            </a:r>
            <a:r>
              <a:rPr lang="en-GB" sz="2550" dirty="0"/>
              <a:t>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321B15-FA91-D2D3-2D25-38671BE6E52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33816" y="1565776"/>
            <a:ext cx="4558224" cy="4901357"/>
          </a:xfrm>
        </p:spPr>
        <p:txBody>
          <a:bodyPr vert="horz" lIns="91440" tIns="45720" rIns="91440" bIns="45720" numCol="1" spcCol="38100" rtlCol="0" anchor="t">
            <a:normAutofit/>
          </a:bodyPr>
          <a:lstStyle/>
          <a:p>
            <a:pPr marL="0" indent="0">
              <a:buNone/>
            </a:pPr>
            <a:r>
              <a:rPr lang="en-GB" sz="1400" dirty="0"/>
              <a:t>Mott cross-section describes a </a:t>
            </a:r>
            <a:r>
              <a:rPr lang="en-GB" sz="1400" dirty="0" err="1"/>
              <a:t>pointlike</a:t>
            </a:r>
            <a:r>
              <a:rPr lang="en-GB" sz="1400" dirty="0"/>
              <a:t> nucleon, neglecting spin.</a:t>
            </a:r>
          </a:p>
          <a:p>
            <a:r>
              <a:rPr lang="en-GB" sz="1400" b="1" dirty="0"/>
              <a:t>Form factors account for the electric and magnetic distributions inside the nucleon*</a:t>
            </a:r>
          </a:p>
          <a:p>
            <a:r>
              <a:rPr lang="en-GB" sz="1400" dirty="0"/>
              <a:t>Functions of Q</a:t>
            </a:r>
            <a:r>
              <a:rPr lang="en-GB" sz="1400" baseline="30000" dirty="0"/>
              <a:t>2</a:t>
            </a:r>
            <a:endParaRPr lang="en-GB" sz="1250" baseline="30000" dirty="0"/>
          </a:p>
          <a:p>
            <a:pPr lvl="1"/>
            <a:r>
              <a:rPr lang="en-GB" sz="1400" dirty="0"/>
              <a:t>Higher Q</a:t>
            </a:r>
            <a:r>
              <a:rPr lang="en-GB" sz="1400" baseline="30000" dirty="0"/>
              <a:t>2</a:t>
            </a:r>
            <a:r>
              <a:rPr lang="en-GB" sz="1400" dirty="0"/>
              <a:t> pick out smaller scale details</a:t>
            </a:r>
          </a:p>
          <a:p>
            <a:pPr lvl="1"/>
            <a:r>
              <a:rPr lang="en-GB" sz="1400" dirty="0"/>
              <a:t>Must reduce to </a:t>
            </a:r>
            <a:r>
              <a:rPr lang="en-GB" sz="1400" dirty="0" err="1"/>
              <a:t>p/n</a:t>
            </a:r>
            <a:r>
              <a:rPr lang="en-GB" sz="1400" dirty="0"/>
              <a:t> electric charge and magnetic moment at Q</a:t>
            </a:r>
            <a:r>
              <a:rPr lang="en-GB" sz="1400" baseline="30000" dirty="0"/>
              <a:t>2</a:t>
            </a:r>
            <a:r>
              <a:rPr lang="en-GB" sz="1400" dirty="0"/>
              <a:t> = 0</a:t>
            </a:r>
            <a:endParaRPr lang="en-GB" sz="1400" b="1" dirty="0"/>
          </a:p>
          <a:p>
            <a:r>
              <a:rPr lang="en-GB" sz="1400" dirty="0"/>
              <a:t>In the Breit-Frame these relate to Fourier transforms of charge/magnetisation densities</a:t>
            </a:r>
          </a:p>
          <a:p>
            <a:r>
              <a:rPr lang="en-GB" sz="1400" dirty="0"/>
              <a:t>G</a:t>
            </a:r>
            <a:r>
              <a:rPr lang="en-GB" sz="1400" baseline="-25000" dirty="0"/>
              <a:t>E </a:t>
            </a:r>
            <a:r>
              <a:rPr lang="en-GB" sz="1400" dirty="0"/>
              <a:t>related to charge radius </a:t>
            </a:r>
            <a:r>
              <a:rPr lang="en-GB" sz="1400" i="1" dirty="0"/>
              <a:t>(see right)</a:t>
            </a:r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1C2A5-BF29-44C9-8FE7-15CC4E92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Form Factors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EFF31-C7F2-D274-9F8B-36061FB2B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517" y="2579177"/>
            <a:ext cx="5175627" cy="3887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400C1D-9C3A-D83A-3853-7CC999D507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86" r="5511"/>
          <a:stretch>
            <a:fillRect/>
          </a:stretch>
        </p:blipFill>
        <p:spPr>
          <a:xfrm>
            <a:off x="504740" y="5292224"/>
            <a:ext cx="3927560" cy="110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E3837B-9640-13A2-1CF4-FF62923AB276}"/>
                  </a:ext>
                </a:extLst>
              </p:cNvPr>
              <p:cNvSpPr txBox="1"/>
              <p:nvPr/>
            </p:nvSpPr>
            <p:spPr>
              <a:xfrm>
                <a:off x="5725648" y="1174783"/>
                <a:ext cx="6707242" cy="7938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GB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0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GB" sz="20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num>
                              <m:den>
                                <m:r>
                                  <a:rPr lang="en-GB" sz="20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00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𝑀𝑜𝑡𝑡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( 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sSubSup>
                          <m:sSub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𝜏</m:t>
                    </m:r>
                    <m:sSubSup>
                      <m:sSub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num>
                          <m:den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)) </m:t>
                        </m:r>
                      </m:e>
                    </m:func>
                  </m:oMath>
                </a14:m>
                <a:r>
                  <a:rPr lang="en-GB" sz="2000" dirty="0"/>
                  <a:t>, </a:t>
                </a:r>
                <a:r>
                  <a:rPr lang="en-GB" sz="1600" dirty="0"/>
                  <a:t>	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Sup>
                      <m:sSub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GB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/>
                  <a:t>  </a:t>
                </a:r>
                <a:endParaRPr lang="en-GB" sz="1600" dirty="0"/>
              </a:p>
              <a:p>
                <a:endParaRPr lang="en-GB" sz="16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EE3837B-9640-13A2-1CF4-FF62923AB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648" y="1174783"/>
                <a:ext cx="6707242" cy="7938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FEC9C407-40DD-F2BB-D31B-AA1D8E17AB01}"/>
              </a:ext>
            </a:extLst>
          </p:cNvPr>
          <p:cNvSpPr/>
          <p:nvPr/>
        </p:nvSpPr>
        <p:spPr>
          <a:xfrm>
            <a:off x="5560142" y="1004671"/>
            <a:ext cx="5258379" cy="96391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512B88C-3660-D3F6-BF22-B3569F30C5D1}"/>
              </a:ext>
            </a:extLst>
          </p:cNvPr>
          <p:cNvSpPr/>
          <p:nvPr/>
        </p:nvSpPr>
        <p:spPr>
          <a:xfrm rot="20540618">
            <a:off x="4397809" y="1898722"/>
            <a:ext cx="1320800" cy="251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83807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738CE-ECBC-F47C-CE3D-3802834F3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iming Calibrations">
            <a:extLst>
              <a:ext uri="{FF2B5EF4-FFF2-40B4-BE49-F238E27FC236}">
                <a16:creationId xmlns:a16="http://schemas.microsoft.com/office/drawing/2014/main" id="{61BEAFCE-7DA0-BB36-4B18-355A8C5AA37D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357974" y="1222105"/>
            <a:ext cx="5740401" cy="43622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fontScale="92500" lnSpcReduction="10000"/>
          </a:bodyPr>
          <a:lstStyle/>
          <a:p>
            <a:r>
              <a:rPr lang="en-GB" noProof="0"/>
              <a:t>Timing Calibrations</a:t>
            </a:r>
          </a:p>
        </p:txBody>
      </p:sp>
      <p:sp>
        <p:nvSpPr>
          <p:cNvPr id="547" name="Both calorimeters need PMT-gain matched against reconstructed electron momentum…">
            <a:extLst>
              <a:ext uri="{FF2B5EF4-FFF2-40B4-BE49-F238E27FC236}">
                <a16:creationId xmlns:a16="http://schemas.microsoft.com/office/drawing/2014/main" id="{79769816-A852-44A2-A27F-7EF8F125BA0C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6238344" y="1709130"/>
            <a:ext cx="5339695" cy="14245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140970" indent="-140970" defTabSz="902185">
              <a:spcBef>
                <a:spcPts val="700"/>
              </a:spcBef>
              <a:defRPr sz="2220"/>
            </a:pPr>
            <a:r>
              <a:rPr lang="en-GB" sz="1600"/>
              <a:t>PMT-gain matched against reconstructed particle momentum</a:t>
            </a:r>
          </a:p>
          <a:p>
            <a:pPr marL="140970" indent="-140970" defTabSz="902185">
              <a:spcBef>
                <a:spcPts val="700"/>
              </a:spcBef>
              <a:defRPr sz="2220"/>
            </a:pPr>
            <a:r>
              <a:rPr lang="en-GB" sz="1600" err="1"/>
              <a:t>BigBite</a:t>
            </a:r>
            <a:r>
              <a:rPr lang="en-GB" sz="1600"/>
              <a:t> E/p resolution improved by ~10% -&gt; ~7% across all runs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47914E-5B40-4E1C-4028-59E119D949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750714" y="6467133"/>
            <a:ext cx="306970" cy="25537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30</a:t>
            </a:fld>
            <a:endParaRPr lang="en-GB"/>
          </a:p>
        </p:txBody>
      </p:sp>
      <p:grpSp>
        <p:nvGrpSpPr>
          <p:cNvPr id="552" name="Image Gallery">
            <a:extLst>
              <a:ext uri="{FF2B5EF4-FFF2-40B4-BE49-F238E27FC236}">
                <a16:creationId xmlns:a16="http://schemas.microsoft.com/office/drawing/2014/main" id="{1F62C2A2-2127-F059-26C1-5034B070DCD3}"/>
              </a:ext>
            </a:extLst>
          </p:cNvPr>
          <p:cNvGrpSpPr/>
          <p:nvPr/>
        </p:nvGrpSpPr>
        <p:grpSpPr>
          <a:xfrm>
            <a:off x="6505699" y="3133725"/>
            <a:ext cx="5072340" cy="3333408"/>
            <a:chOff x="0" y="511459"/>
            <a:chExt cx="9906000" cy="6846007"/>
          </a:xfrm>
        </p:grpSpPr>
        <p:pic>
          <p:nvPicPr>
            <p:cNvPr id="550" name="bbcalflat.png" descr="bbcalflat.png">
              <a:extLst>
                <a:ext uri="{FF2B5EF4-FFF2-40B4-BE49-F238E27FC236}">
                  <a16:creationId xmlns:a16="http://schemas.microsoft.com/office/drawing/2014/main" id="{1D5E9B8A-674A-BF6B-A1CA-A824E371D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511459"/>
              <a:ext cx="9906000" cy="57588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1" name="Map of average block E/p for preshower showing more uniform distribution after calibrations">
              <a:extLst>
                <a:ext uri="{FF2B5EF4-FFF2-40B4-BE49-F238E27FC236}">
                  <a16:creationId xmlns:a16="http://schemas.microsoft.com/office/drawing/2014/main" id="{A42C0198-58DD-27B3-0B8F-F2F754D4AAEF}"/>
                </a:ext>
              </a:extLst>
            </p:cNvPr>
            <p:cNvSpPr/>
            <p:nvPr/>
          </p:nvSpPr>
          <p:spPr>
            <a:xfrm>
              <a:off x="0" y="6477000"/>
              <a:ext cx="9906000" cy="8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lang="en-GB" sz="1200"/>
                <a:t>Map of average block E/p for </a:t>
              </a:r>
              <a:r>
                <a:rPr lang="en-GB" sz="1200" err="1"/>
                <a:t>preshower</a:t>
              </a:r>
              <a:r>
                <a:rPr lang="en-GB" sz="1200"/>
                <a:t> showing more uniform distribution after calibrations</a:t>
              </a:r>
            </a:p>
          </p:txBody>
        </p:sp>
      </p:grpSp>
      <p:sp>
        <p:nvSpPr>
          <p:cNvPr id="553" name="Energy calibrations">
            <a:extLst>
              <a:ext uri="{FF2B5EF4-FFF2-40B4-BE49-F238E27FC236}">
                <a16:creationId xmlns:a16="http://schemas.microsoft.com/office/drawing/2014/main" id="{F9BAB50D-DB1C-080E-A851-77CEE2B9E17E}"/>
              </a:ext>
            </a:extLst>
          </p:cNvPr>
          <p:cNvSpPr txBox="1"/>
          <p:nvPr/>
        </p:nvSpPr>
        <p:spPr>
          <a:xfrm>
            <a:off x="6238344" y="1222105"/>
            <a:ext cx="5607051" cy="436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>
            <a:normAutofit fontScale="92500" lnSpcReduction="10000"/>
          </a:bodyPr>
          <a:lstStyle>
            <a:lvl1pPr defTabSz="775969">
              <a:lnSpc>
                <a:spcPct val="100000"/>
              </a:lnSpc>
              <a:spcBef>
                <a:spcPts val="0"/>
              </a:spcBef>
              <a:defRPr sz="5170" b="1">
                <a:solidFill>
                  <a:srgbClr val="011D57"/>
                </a:solidFill>
              </a:defRPr>
            </a:lvl1pPr>
          </a:lstStyle>
          <a:p>
            <a:r>
              <a:rPr lang="en-GB" sz="2585"/>
              <a:t>Energy calibrations</a:t>
            </a:r>
          </a:p>
        </p:txBody>
      </p:sp>
      <p:sp>
        <p:nvSpPr>
          <p:cNvPr id="554" name="Remove timewalk and alignment effects due to difference in individual detector components (e.g. cable length, scintillation speed)">
            <a:extLst>
              <a:ext uri="{FF2B5EF4-FFF2-40B4-BE49-F238E27FC236}">
                <a16:creationId xmlns:a16="http://schemas.microsoft.com/office/drawing/2014/main" id="{984BA3A2-5525-AB66-00C9-37AD9EB42421}"/>
              </a:ext>
            </a:extLst>
          </p:cNvPr>
          <p:cNvSpPr txBox="1"/>
          <p:nvPr/>
        </p:nvSpPr>
        <p:spPr>
          <a:xfrm>
            <a:off x="357974" y="1792972"/>
            <a:ext cx="5372684" cy="955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Autofit/>
          </a:bodyPr>
          <a:lstStyle>
            <a:lvl1pPr marL="381000" indent="-381000">
              <a:buSzPct val="123000"/>
              <a:buChar char="•"/>
              <a:defRPr sz="3000">
                <a:solidFill>
                  <a:srgbClr val="011D57"/>
                </a:solidFill>
              </a:defRPr>
            </a:lvl1pPr>
          </a:lstStyle>
          <a:p>
            <a:r>
              <a:rPr lang="en-GB" sz="1600"/>
              <a:t>Remove </a:t>
            </a:r>
            <a:r>
              <a:rPr lang="en-GB" sz="1600" err="1"/>
              <a:t>timewalk</a:t>
            </a:r>
            <a:r>
              <a:rPr lang="en-GB" sz="1600"/>
              <a:t> and alignment effects due to difference in individual detector components (e.g. cable length, scintillation speed)</a:t>
            </a:r>
          </a:p>
        </p:txBody>
      </p:sp>
      <p:grpSp>
        <p:nvGrpSpPr>
          <p:cNvPr id="557" name="Group">
            <a:extLst>
              <a:ext uri="{FF2B5EF4-FFF2-40B4-BE49-F238E27FC236}">
                <a16:creationId xmlns:a16="http://schemas.microsoft.com/office/drawing/2014/main" id="{8D10D851-8B2B-D020-7C96-BD3330B2DE3A}"/>
              </a:ext>
            </a:extLst>
          </p:cNvPr>
          <p:cNvGrpSpPr/>
          <p:nvPr/>
        </p:nvGrpSpPr>
        <p:grpSpPr>
          <a:xfrm>
            <a:off x="443990" y="3012039"/>
            <a:ext cx="5200651" cy="3455094"/>
            <a:chOff x="0" y="0"/>
            <a:chExt cx="10401300" cy="6910187"/>
          </a:xfrm>
        </p:grpSpPr>
        <p:pic>
          <p:nvPicPr>
            <p:cNvPr id="555" name="image.png" descr="image.png">
              <a:extLst>
                <a:ext uri="{FF2B5EF4-FFF2-40B4-BE49-F238E27FC236}">
                  <a16:creationId xmlns:a16="http://schemas.microsoft.com/office/drawing/2014/main" id="{C4402E18-2DA3-8D43-7CEE-95FD1073D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10401300" cy="59789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6" name="Caption">
              <a:extLst>
                <a:ext uri="{FF2B5EF4-FFF2-40B4-BE49-F238E27FC236}">
                  <a16:creationId xmlns:a16="http://schemas.microsoft.com/office/drawing/2014/main" id="{0663A66E-392B-EB7E-D17F-A76A9764CAE4}"/>
                </a:ext>
              </a:extLst>
            </p:cNvPr>
            <p:cNvSpPr/>
            <p:nvPr/>
          </p:nvSpPr>
          <p:spPr>
            <a:xfrm>
              <a:off x="1600126" y="6080519"/>
              <a:ext cx="7936480" cy="829668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rPr lang="en-GB" sz="1200"/>
                <a:t>Example of </a:t>
              </a:r>
              <a:r>
                <a:rPr lang="en-GB" sz="1200" err="1"/>
                <a:t>timewalk</a:t>
              </a:r>
              <a:r>
                <a:rPr lang="en-GB" sz="1200"/>
                <a:t> correction for an individual PMT of the hadron arm calorimeter.</a:t>
              </a:r>
            </a:p>
          </p:txBody>
        </p:sp>
      </p:grpSp>
      <p:sp>
        <p:nvSpPr>
          <p:cNvPr id="558" name="Both arms need kinematic specific calibrations">
            <a:extLst>
              <a:ext uri="{FF2B5EF4-FFF2-40B4-BE49-F238E27FC236}">
                <a16:creationId xmlns:a16="http://schemas.microsoft.com/office/drawing/2014/main" id="{999E8791-2ABF-568C-1345-1A0ED8D98209}"/>
              </a:ext>
            </a:extLst>
          </p:cNvPr>
          <p:cNvSpPr txBox="1"/>
          <p:nvPr/>
        </p:nvSpPr>
        <p:spPr>
          <a:xfrm>
            <a:off x="422275" y="789943"/>
            <a:ext cx="4251164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700" i="1">
                <a:solidFill>
                  <a:srgbClr val="011D57"/>
                </a:solidFill>
              </a:defRPr>
            </a:lvl1pPr>
          </a:lstStyle>
          <a:p>
            <a:r>
              <a:rPr lang="en-GB" sz="1600"/>
              <a:t>Both arms need </a:t>
            </a:r>
            <a:r>
              <a:rPr lang="en-GB" sz="1600" err="1"/>
              <a:t>kineatic</a:t>
            </a:r>
            <a:r>
              <a:rPr lang="en-GB" sz="1600"/>
              <a:t> specific calibrations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84706A-47CC-8DA8-0113-E8C49CBEC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Detector Calibrations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720701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4D214-A7EC-39C1-8310-2FAF09120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F0184-E8B1-9D02-ADE9-D5CAF67B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51" y="-2"/>
            <a:ext cx="9285436" cy="712519"/>
          </a:xfrm>
        </p:spPr>
        <p:txBody>
          <a:bodyPr anchor="ctr">
            <a:normAutofit/>
          </a:bodyPr>
          <a:lstStyle/>
          <a:p>
            <a:r>
              <a:rPr lang="en-GB" dirty="0"/>
              <a:t>Proton contamination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891DC3-4F54-9F4D-0614-955794D124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0" r="32385"/>
          <a:stretch>
            <a:fillRect/>
          </a:stretch>
        </p:blipFill>
        <p:spPr>
          <a:xfrm>
            <a:off x="250451" y="1028264"/>
            <a:ext cx="5630687" cy="5302607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D929A8-E6B7-857E-9C8A-587FDA77F9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7" t="571" r="33236" b="2650"/>
          <a:stretch>
            <a:fillRect/>
          </a:stretch>
        </p:blipFill>
        <p:spPr>
          <a:xfrm>
            <a:off x="6489539" y="1127208"/>
            <a:ext cx="5331164" cy="510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8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606E321-4076-E0CB-9564-0E0CE7537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CB59D9C-EA35-F3E5-816E-1E0AFF541F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Phase space description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7EC4B6-4892-DDA8-ACC9-8F583D76EC7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33816" y="1565776"/>
            <a:ext cx="4098484" cy="4901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/>
              <a:t>A full 5D description of the nucleon has two pillars of measurement: </a:t>
            </a:r>
          </a:p>
          <a:p>
            <a:pPr marL="0" indent="0">
              <a:buNone/>
            </a:pPr>
            <a:endParaRPr lang="en-GB" sz="1600"/>
          </a:p>
          <a:p>
            <a:r>
              <a:rPr lang="en-GB" sz="1600"/>
              <a:t>Inelastic measurements</a:t>
            </a:r>
          </a:p>
          <a:p>
            <a:pPr marL="171450" lvl="1" indent="0">
              <a:buNone/>
            </a:pPr>
            <a:r>
              <a:rPr lang="en-GB" sz="1600"/>
              <a:t>→ TMDs/PDFs (momentum, </a:t>
            </a:r>
            <a:r>
              <a:rPr lang="en-GB" sz="1600" err="1"/>
              <a:t>k</a:t>
            </a:r>
            <a:r>
              <a:rPr lang="en-GB" sz="1600" baseline="-25000" err="1"/>
              <a:t>T</a:t>
            </a:r>
            <a:r>
              <a:rPr lang="en-GB" sz="1600"/>
              <a:t>) </a:t>
            </a:r>
          </a:p>
          <a:p>
            <a:r>
              <a:rPr lang="en-GB" sz="1600" b="1"/>
              <a:t>Elastic</a:t>
            </a:r>
            <a:r>
              <a:rPr lang="en-GB" sz="1600"/>
              <a:t> measurements </a:t>
            </a:r>
          </a:p>
          <a:p>
            <a:pPr marL="171450" lvl="1" indent="0">
              <a:buNone/>
            </a:pPr>
            <a:r>
              <a:rPr lang="en-GB" sz="1600" b="1"/>
              <a:t>→ Form Factors (spatial, </a:t>
            </a:r>
            <a:r>
              <a:rPr lang="en-GB" sz="1600" b="1" err="1"/>
              <a:t>b</a:t>
            </a:r>
            <a:r>
              <a:rPr lang="en-GB" sz="1600" b="1" baseline="-25000" err="1"/>
              <a:t>T</a:t>
            </a:r>
            <a:r>
              <a:rPr lang="en-GB" sz="1600" b="1"/>
              <a:t>)</a:t>
            </a:r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r>
              <a:rPr lang="en-GB" sz="1600"/>
              <a:t>Commonly expressed as </a:t>
            </a:r>
            <a:r>
              <a:rPr lang="en-GB" sz="1600" b="1"/>
              <a:t>G</a:t>
            </a:r>
            <a:r>
              <a:rPr lang="en-GB" sz="1600" b="1" baseline="-25000"/>
              <a:t>E</a:t>
            </a:r>
            <a:r>
              <a:rPr lang="en-GB" sz="1600"/>
              <a:t> and </a:t>
            </a:r>
            <a:r>
              <a:rPr lang="en-GB" sz="1600" b="1"/>
              <a:t>G</a:t>
            </a:r>
            <a:r>
              <a:rPr lang="en-GB" sz="1600" b="1" baseline="-25000"/>
              <a:t>M</a:t>
            </a:r>
            <a:r>
              <a:rPr lang="en-GB" sz="1600"/>
              <a:t>. </a:t>
            </a:r>
          </a:p>
          <a:p>
            <a:pPr marL="0" indent="0">
              <a:buNone/>
            </a:pPr>
            <a:r>
              <a:rPr lang="en-GB" sz="1600"/>
              <a:t>These describe the </a:t>
            </a:r>
            <a:r>
              <a:rPr lang="en-GB" sz="1600" b="1"/>
              <a:t>electric</a:t>
            </a:r>
            <a:r>
              <a:rPr lang="en-GB" sz="1600"/>
              <a:t> and </a:t>
            </a:r>
            <a:r>
              <a:rPr lang="en-GB" sz="1600" b="1"/>
              <a:t>magnetic</a:t>
            </a:r>
            <a:r>
              <a:rPr lang="en-GB" sz="1600"/>
              <a:t> distribution inside the nucleon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3D935D-51EC-9310-ECF3-9CF246AD0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Form Factors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CA72E6-5283-A5BD-01A3-069B88D21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88" y="1227982"/>
            <a:ext cx="7070231" cy="4912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0A915D-BB0E-7BA8-E63B-A0636C40BA40}"/>
              </a:ext>
            </a:extLst>
          </p:cNvPr>
          <p:cNvSpPr/>
          <p:nvPr/>
        </p:nvSpPr>
        <p:spPr>
          <a:xfrm>
            <a:off x="4710288" y="4808583"/>
            <a:ext cx="3229752" cy="1104900"/>
          </a:xfrm>
          <a:prstGeom prst="roundRect">
            <a:avLst/>
          </a:prstGeom>
          <a:solidFill>
            <a:srgbClr val="DDDAEB">
              <a:alpha val="38039"/>
            </a:srgbClr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7520095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7675D-ED11-E5BD-74DB-C2DF60F1E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E7004-2CAC-0B2F-1821-1D736F963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Sim Vs Data</a:t>
            </a:r>
            <a:endParaRPr lang="en-US"/>
          </a:p>
        </p:txBody>
      </p:sp>
      <p:pic>
        <p:nvPicPr>
          <p:cNvPr id="7" name="Picture 6" descr="A graph of a normalized number&#10;&#10;AI-generated content may be incorrect.">
            <a:extLst>
              <a:ext uri="{FF2B5EF4-FFF2-40B4-BE49-F238E27FC236}">
                <a16:creationId xmlns:a16="http://schemas.microsoft.com/office/drawing/2014/main" id="{C0EEE521-F28D-80A4-DCB4-7F18E1E3A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487" y="2269849"/>
            <a:ext cx="6172200" cy="405765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40C89EE-3FEB-626F-F828-D25464BB2C5C}"/>
              </a:ext>
            </a:extLst>
          </p:cNvPr>
          <p:cNvGraphicFramePr>
            <a:graphicFrameLocks noGrp="1"/>
          </p:cNvGraphicFramePr>
          <p:nvPr/>
        </p:nvGraphicFramePr>
        <p:xfrm>
          <a:off x="1136651" y="950512"/>
          <a:ext cx="9918698" cy="1097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17600">
                  <a:extLst>
                    <a:ext uri="{9D8B030D-6E8A-4147-A177-3AD203B41FA5}">
                      <a16:colId xmlns:a16="http://schemas.microsoft.com/office/drawing/2014/main" val="263900895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1774629284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956799543"/>
                    </a:ext>
                  </a:extLst>
                </a:gridCol>
                <a:gridCol w="1128183">
                  <a:extLst>
                    <a:ext uri="{9D8B030D-6E8A-4147-A177-3AD203B41FA5}">
                      <a16:colId xmlns:a16="http://schemas.microsoft.com/office/drawing/2014/main" val="581149062"/>
                    </a:ext>
                  </a:extLst>
                </a:gridCol>
                <a:gridCol w="1128183">
                  <a:extLst>
                    <a:ext uri="{9D8B030D-6E8A-4147-A177-3AD203B41FA5}">
                      <a16:colId xmlns:a16="http://schemas.microsoft.com/office/drawing/2014/main" val="3146975325"/>
                    </a:ext>
                  </a:extLst>
                </a:gridCol>
                <a:gridCol w="1128183">
                  <a:extLst>
                    <a:ext uri="{9D8B030D-6E8A-4147-A177-3AD203B41FA5}">
                      <a16:colId xmlns:a16="http://schemas.microsoft.com/office/drawing/2014/main" val="4226040365"/>
                    </a:ext>
                  </a:extLst>
                </a:gridCol>
                <a:gridCol w="1128183">
                  <a:extLst>
                    <a:ext uri="{9D8B030D-6E8A-4147-A177-3AD203B41FA5}">
                      <a16:colId xmlns:a16="http://schemas.microsoft.com/office/drawing/2014/main" val="2738667701"/>
                    </a:ext>
                  </a:extLst>
                </a:gridCol>
                <a:gridCol w="1128183">
                  <a:extLst>
                    <a:ext uri="{9D8B030D-6E8A-4147-A177-3AD203B41FA5}">
                      <a16:colId xmlns:a16="http://schemas.microsoft.com/office/drawing/2014/main" val="638344678"/>
                    </a:ext>
                  </a:extLst>
                </a:gridCol>
                <a:gridCol w="1128183">
                  <a:extLst>
                    <a:ext uri="{9D8B030D-6E8A-4147-A177-3AD203B41FA5}">
                      <a16:colId xmlns:a16="http://schemas.microsoft.com/office/drawing/2014/main" val="158159857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>
                          <a:solidFill>
                            <a:schemeClr val="bg2"/>
                          </a:solidFill>
                          <a:effectLst/>
                        </a:rPr>
                        <a:t>Run number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>
                          <a:solidFill>
                            <a:schemeClr val="bg2"/>
                          </a:solidFill>
                          <a:effectLst/>
                        </a:rPr>
                        <a:t>current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>
                          <a:solidFill>
                            <a:schemeClr val="bg2"/>
                          </a:solidFill>
                          <a:effectLst/>
                        </a:rPr>
                        <a:t>charge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>
                          <a:solidFill>
                            <a:schemeClr val="bg2"/>
                          </a:solidFill>
                          <a:effectLst/>
                        </a:rPr>
                        <a:t>sim Yield (/C)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>
                          <a:solidFill>
                            <a:schemeClr val="bg2"/>
                          </a:solidFill>
                          <a:effectLst/>
                        </a:rPr>
                        <a:t>actual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>
                          <a:solidFill>
                            <a:schemeClr val="bg2"/>
                          </a:solidFill>
                          <a:effectLst/>
                        </a:rPr>
                        <a:t>actual/expected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7545247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12815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>
                          <a:effectLst/>
                        </a:rPr>
                        <a:t>1130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/>
                        <a:t>1.20E-05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/>
                        <a:t>0.01464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/>
                        <a:t>1.12E+06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/>
                        <a:t>3.42E+05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/>
                        <a:t>3.71E+05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/>
                        <a:t>1.31E+05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/>
                        <a:t>33.09%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/>
                        <a:t>38.34%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570401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64CC74BD-3D09-94D4-BF00-33C8E1FCD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2269849"/>
            <a:ext cx="6172200" cy="405765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2C7A9365-1898-E71F-97CC-16C4CD178CED}"/>
              </a:ext>
            </a:extLst>
          </p:cNvPr>
          <p:cNvSpPr txBox="1"/>
          <p:nvPr/>
        </p:nvSpPr>
        <p:spPr>
          <a:xfrm>
            <a:off x="2127269" y="6215919"/>
            <a:ext cx="2244229" cy="369332"/>
          </a:xfrm>
          <a:prstGeom prst="rect">
            <a:avLst/>
          </a:prstGeom>
          <a:solidFill>
            <a:schemeClr val="accent4"/>
          </a:solidFill>
          <a:ln>
            <a:solidFill>
              <a:srgbClr val="002163">
                <a:alpha val="51000"/>
              </a:srgbClr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err="1">
                <a:solidFill>
                  <a:srgbClr val="F2F2F2"/>
                </a:solidFill>
                <a:ea typeface="+mn-lt"/>
                <a:cs typeface="+mn-lt"/>
              </a:rPr>
              <a:t>Simulati</a:t>
            </a:r>
            <a:r>
              <a:rPr lang="en-GB">
                <a:solidFill>
                  <a:srgbClr val="F2F2F2"/>
                </a:solidFill>
                <a:ea typeface="+mn-lt"/>
                <a:cs typeface="+mn-lt"/>
              </a:rPr>
              <a:t>on</a:t>
            </a:r>
            <a:endParaRPr lang="en-US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A6199AD-6F47-6283-14DF-3DACF19E1A6D}"/>
              </a:ext>
            </a:extLst>
          </p:cNvPr>
          <p:cNvSpPr txBox="1"/>
          <p:nvPr/>
        </p:nvSpPr>
        <p:spPr>
          <a:xfrm>
            <a:off x="8024486" y="6215919"/>
            <a:ext cx="2244229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002163">
                <a:alpha val="51000"/>
              </a:srgbClr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rgbClr val="F2F2F2"/>
                </a:solidFill>
                <a:ea typeface="+mn-lt"/>
                <a:cs typeface="+mn-lt"/>
              </a:rPr>
              <a:t>Data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95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21794-6DD0-1631-842A-8B08BCFEC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549B9-AB6B-0F27-76AF-0C6D2BBB5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Using likelihood estimate for precession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EBC88D-F104-C536-970B-4A61D4A5B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31" y="1045775"/>
            <a:ext cx="11555438" cy="55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91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F1AF-C246-2322-BEAB-10EC41949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Spin Precession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EFB61A-6C28-AE52-092F-32ACE4EA4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836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05722D-D2D8-1EF4-C568-87B80E125A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Lessons learned and improvement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0D3694-38EA-3BD6-DB40-E124E88718F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Take-aways: • </a:t>
            </a:r>
          </a:p>
          <a:p>
            <a:pPr lvl="1"/>
            <a:r>
              <a:rPr lang="en-US" dirty="0"/>
              <a:t>BB + HCAL efficiency needs improvement</a:t>
            </a:r>
          </a:p>
          <a:p>
            <a:pPr lvl="1"/>
            <a:r>
              <a:rPr lang="en-US" dirty="0"/>
              <a:t>GEM tracking efficiency needs to be improved</a:t>
            </a:r>
          </a:p>
          <a:p>
            <a:pPr lvl="1"/>
            <a:r>
              <a:rPr lang="en-US" dirty="0"/>
              <a:t>Photon flux on front GEMs resulted in high occupancy</a:t>
            </a:r>
            <a:endParaRPr lang="en-GB" dirty="0"/>
          </a:p>
          <a:p>
            <a:endParaRPr lang="en-GB" dirty="0"/>
          </a:p>
          <a:p>
            <a:r>
              <a:rPr lang="en-GB" dirty="0"/>
              <a:t>Use lead curtain to reduce photon flux on trackers</a:t>
            </a:r>
          </a:p>
          <a:p>
            <a:r>
              <a:rPr lang="en-GB" dirty="0"/>
              <a:t>Additional scintillator plane to define search region</a:t>
            </a:r>
          </a:p>
          <a:p>
            <a:endParaRPr lang="en-GB" dirty="0"/>
          </a:p>
          <a:p>
            <a:r>
              <a:rPr lang="en-GB" dirty="0">
                <a:hlinkClick r:id="rId2"/>
              </a:rPr>
              <a:t>https://github.com/agcheyne/helpDocs/blob/main/SBSangles.html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6F9AFE6-4A6C-9188-3EAB-BDF3CFA7DE05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6559015" y="1996900"/>
            <a:ext cx="5014395" cy="403895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54C9D23-5528-9F0B-FDE0-C8B630910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GEnRP-7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0565A-88CB-BDA1-0D16-85EA6E741A4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978900" y="6423025"/>
            <a:ext cx="3213100" cy="395288"/>
          </a:xfrm>
        </p:spPr>
        <p:txBody>
          <a:bodyPr/>
          <a:lstStyle/>
          <a:p>
            <a:r>
              <a:rPr lang="en-US"/>
              <a:t>Andrew Cheyne - GEn-RP seminar</a:t>
            </a:r>
          </a:p>
        </p:txBody>
      </p:sp>
    </p:spTree>
    <p:extLst>
      <p:ext uri="{BB962C8B-B14F-4D97-AF65-F5344CB8AC3E}">
        <p14:creationId xmlns:p14="http://schemas.microsoft.com/office/powerpoint/2010/main" val="132234760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3CE4B-E313-CC2B-37B6-32406357E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DC042-2DC1-F2EA-DF46-8E0BA5F0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GEM trackers in </a:t>
            </a:r>
            <a:r>
              <a:rPr lang="en-GB" err="1"/>
              <a:t>GEn</a:t>
            </a:r>
            <a:r>
              <a:rPr lang="en-GB"/>
              <a:t>-RP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2BD3C9-9D97-7B99-07F0-71D5DCE2E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A59C0-2080-677B-60FA-BE638C8D9AEA}"/>
              </a:ext>
            </a:extLst>
          </p:cNvPr>
          <p:cNvSpPr txBox="1"/>
          <p:nvPr/>
        </p:nvSpPr>
        <p:spPr>
          <a:xfrm>
            <a:off x="250451" y="1493521"/>
            <a:ext cx="45730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Additional trackers on hadron arm for </a:t>
            </a:r>
            <a:r>
              <a:rPr lang="en-GB" err="1"/>
              <a:t>GEn</a:t>
            </a:r>
            <a:r>
              <a:rPr lang="en-GB"/>
              <a:t>-RP, and </a:t>
            </a:r>
            <a:r>
              <a:rPr lang="en-GB" err="1"/>
              <a:t>GEp</a:t>
            </a:r>
            <a:endParaRPr lang="en-GB"/>
          </a:p>
          <a:p>
            <a:endParaRPr lang="en-GB"/>
          </a:p>
          <a:p>
            <a:r>
              <a:rPr lang="en-GB"/>
              <a:t>Good charge detection should* allow charge exchange channel event selection through track veto.</a:t>
            </a:r>
          </a:p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82B7EB-5648-08EE-6C2C-DF58B9108612}"/>
              </a:ext>
            </a:extLst>
          </p:cNvPr>
          <p:cNvSpPr txBox="1"/>
          <p:nvPr/>
        </p:nvSpPr>
        <p:spPr>
          <a:xfrm>
            <a:off x="5987616" y="5088785"/>
            <a:ext cx="6103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L0-1:	UVa XW layers (single GEM module per layer)</a:t>
            </a:r>
          </a:p>
          <a:p>
            <a:r>
              <a:rPr lang="en-GB"/>
              <a:t>L2-9:	UVa XY layers (4 GEM modules per layer)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0551E5-7467-5076-7B2D-5482053ACFB6}"/>
              </a:ext>
            </a:extLst>
          </p:cNvPr>
          <p:cNvGrpSpPr/>
          <p:nvPr/>
        </p:nvGrpSpPr>
        <p:grpSpPr>
          <a:xfrm>
            <a:off x="5669280" y="1007820"/>
            <a:ext cx="6008331" cy="3504365"/>
            <a:chOff x="6264566" y="1355021"/>
            <a:chExt cx="5413045" cy="3157164"/>
          </a:xfrm>
        </p:grpSpPr>
        <p:pic>
          <p:nvPicPr>
            <p:cNvPr id="13" name="Content Placeholder 5">
              <a:extLst>
                <a:ext uri="{FF2B5EF4-FFF2-40B4-BE49-F238E27FC236}">
                  <a16:creationId xmlns:a16="http://schemas.microsoft.com/office/drawing/2014/main" id="{A2F37169-556C-1FF5-715D-F8890F875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7924"/>
            <a:stretch/>
          </p:blipFill>
          <p:spPr>
            <a:xfrm>
              <a:off x="6264566" y="1493521"/>
              <a:ext cx="5413045" cy="30186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ED83C4-5B87-6F4B-94B1-845585F79B75}"/>
                </a:ext>
              </a:extLst>
            </p:cNvPr>
            <p:cNvSpPr txBox="1"/>
            <p:nvPr/>
          </p:nvSpPr>
          <p:spPr>
            <a:xfrm>
              <a:off x="6780764" y="1355021"/>
              <a:ext cx="762646" cy="27699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2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neutron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15AA2D-2A80-3F8B-F4A0-9FF48157E9DA}"/>
                </a:ext>
              </a:extLst>
            </p:cNvPr>
            <p:cNvSpPr txBox="1"/>
            <p:nvPr/>
          </p:nvSpPr>
          <p:spPr>
            <a:xfrm>
              <a:off x="8059608" y="1355021"/>
              <a:ext cx="762645" cy="27699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2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proton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D50CFC6-8923-ADCB-E70D-27FD2008EE73}"/>
                </a:ext>
              </a:extLst>
            </p:cNvPr>
            <p:cNvCxnSpPr>
              <a:endCxn id="11" idx="1"/>
            </p:cNvCxnSpPr>
            <p:nvPr/>
          </p:nvCxnSpPr>
          <p:spPr>
            <a:xfrm>
              <a:off x="7543410" y="1493520"/>
              <a:ext cx="516198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0920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9D287-9174-04CD-5BB6-59A3B77B4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020" y="1057737"/>
            <a:ext cx="5181600" cy="5050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/>
              <a:t>Charge Exchange Polarimeter</a:t>
            </a:r>
          </a:p>
          <a:p>
            <a:r>
              <a:rPr lang="en-GB" sz="1600"/>
              <a:t>Removable steel plate between 8 in-line GEM layers</a:t>
            </a:r>
          </a:p>
          <a:p>
            <a:r>
              <a:rPr lang="en-GB" sz="1600"/>
              <a:t>Passive analyser for charge-exchange. </a:t>
            </a:r>
          </a:p>
          <a:p>
            <a:r>
              <a:rPr lang="en-GB" sz="1600" err="1"/>
              <a:t>HCal</a:t>
            </a:r>
            <a:endParaRPr lang="en-GB" sz="1600"/>
          </a:p>
          <a:p>
            <a:pPr lvl="1"/>
            <a:endParaRPr lang="en-GB" sz="1400"/>
          </a:p>
          <a:p>
            <a:pPr marL="0" indent="0">
              <a:buNone/>
            </a:pPr>
            <a:r>
              <a:rPr lang="en-GB" sz="1800" b="1"/>
              <a:t>Large Angle Recoil Proton polarimeter</a:t>
            </a:r>
          </a:p>
          <a:p>
            <a:r>
              <a:rPr lang="en-GB" sz="1600"/>
              <a:t>Active” CH Analyser</a:t>
            </a:r>
          </a:p>
          <a:p>
            <a:r>
              <a:rPr lang="en-GB" sz="1600"/>
              <a:t>two back-to-back X-Y GEM layers and </a:t>
            </a:r>
          </a:p>
          <a:p>
            <a:r>
              <a:rPr lang="en-GB" sz="1600"/>
              <a:t>one 24 paddle hodoscope array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78B510-AC31-1D6D-C930-8016D05335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479" b="-3"/>
          <a:stretch/>
        </p:blipFill>
        <p:spPr>
          <a:xfrm>
            <a:off x="6433380" y="1057737"/>
            <a:ext cx="5181600" cy="5050046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A00E7-E1B5-2DF7-46EF-7333EB0E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36734" y="6453003"/>
            <a:ext cx="28054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Andrew Cheyne - GEn-RP seminar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350D1582-E63E-5C55-FB3F-352A0FFEB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51" y="-2"/>
            <a:ext cx="9285436" cy="712519"/>
          </a:xfrm>
        </p:spPr>
        <p:txBody>
          <a:bodyPr/>
          <a:lstStyle/>
          <a:p>
            <a:r>
              <a:rPr lang="en-US" err="1"/>
              <a:t>GEn</a:t>
            </a:r>
            <a:r>
              <a:rPr lang="en-US"/>
              <a:t>-RP </a:t>
            </a:r>
            <a:r>
              <a:rPr lang="en-US" err="1"/>
              <a:t>analyser</a:t>
            </a:r>
            <a:endParaRPr lang="en-US"/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5E6C4491-520C-8DAA-1463-9E70215202D0}"/>
              </a:ext>
            </a:extLst>
          </p:cNvPr>
          <p:cNvSpPr/>
          <p:nvPr/>
        </p:nvSpPr>
        <p:spPr>
          <a:xfrm rot="20128200">
            <a:off x="8928101" y="1769348"/>
            <a:ext cx="1371600" cy="1377950"/>
          </a:xfrm>
          <a:prstGeom prst="plus">
            <a:avLst>
              <a:gd name="adj" fmla="val 41204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028236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31968-924E-C570-2747-4AEC09921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8830C-9922-0EB4-0BF4-D7F555A60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66" y="0"/>
            <a:ext cx="10745788" cy="706015"/>
          </a:xfrm>
        </p:spPr>
        <p:txBody>
          <a:bodyPr anchor="ctr">
            <a:normAutofit/>
          </a:bodyPr>
          <a:lstStyle/>
          <a:p>
            <a:r>
              <a:rPr lang="en-GB"/>
              <a:t>SBS Neutron Polarimeter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670D998-718B-C408-B0DA-73F477B46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020715"/>
            <a:ext cx="5157787" cy="559834"/>
          </a:xfrm>
        </p:spPr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0A18C-DBE7-7003-3B1D-775291563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1721876"/>
            <a:ext cx="5157787" cy="4310789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0B21A5-D549-FCA6-285A-587F65901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36734" y="6453003"/>
            <a:ext cx="28054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Andrew Cheyne - GEn-RP seminar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9A8F68-3214-CE2D-0AD5-297120A4D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436" y="1674531"/>
            <a:ext cx="6041538" cy="431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2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Extraction GE through beam(target) polarisation"/>
          <p:cNvSpPr txBox="1">
            <a:spLocks noGrp="1"/>
          </p:cNvSpPr>
          <p:nvPr>
            <p:ph type="body" sz="quarter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>
            <a:normAutofit fontScale="92500" lnSpcReduction="10000"/>
          </a:bodyPr>
          <a:lstStyle/>
          <a:p>
            <a:r>
              <a:rPr dirty="0"/>
              <a:t>Extraction </a:t>
            </a:r>
            <a:r>
              <a:rPr lang="en-GB" sz="2700" dirty="0"/>
              <a:t>G</a:t>
            </a:r>
            <a:r>
              <a:rPr lang="en-GB" sz="2700" baseline="-25000" dirty="0"/>
              <a:t>E</a:t>
            </a:r>
            <a:r>
              <a:rPr dirty="0"/>
              <a:t> through</a:t>
            </a:r>
            <a:r>
              <a:rPr lang="en-US" dirty="0"/>
              <a:t> with</a:t>
            </a:r>
            <a:r>
              <a:rPr dirty="0"/>
              <a:t> </a:t>
            </a:r>
            <a:r>
              <a:rPr lang="en-US" dirty="0"/>
              <a:t>a </a:t>
            </a:r>
            <a:r>
              <a:rPr lang="en-US" dirty="0" err="1"/>
              <a:t>polarised</a:t>
            </a:r>
            <a:r>
              <a:rPr lang="en-US" dirty="0"/>
              <a:t> e</a:t>
            </a:r>
            <a:r>
              <a:rPr lang="en-US" baseline="30000" dirty="0"/>
              <a:t>-</a:t>
            </a:r>
            <a:r>
              <a:rPr lang="en-US" dirty="0"/>
              <a:t> beam</a:t>
            </a:r>
            <a:endParaRPr dirty="0"/>
          </a:p>
        </p:txBody>
      </p:sp>
      <p:sp>
        <p:nvSpPr>
          <p:cNvPr id="290" name="Measuring the transverse and longitudinal polarisations gives direct access to the FF ratio GE/GM"/>
          <p:cNvSpPr txBox="1">
            <a:spLocks noGrp="1"/>
          </p:cNvSpPr>
          <p:nvPr>
            <p:ph type="body" sz="half" idx="1"/>
          </p:nvPr>
        </p:nvSpPr>
        <p:spPr>
          <a:xfrm>
            <a:off x="333815" y="1565776"/>
            <a:ext cx="5762185" cy="1795065"/>
          </a:xfrm>
          <a:prstGeom prst="rect">
            <a:avLst/>
          </a:prstGeom>
        </p:spPr>
        <p:txBody>
          <a:bodyPr vert="horz" lIns="91440" tIns="45720" rIns="91440" bIns="45720" numCol="1" spcCol="3810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1600" dirty="0"/>
              <a:t>Measured via elastic scattering experiments</a:t>
            </a:r>
          </a:p>
          <a:p>
            <a:pPr marL="0" indent="0">
              <a:buNone/>
            </a:pPr>
            <a:r>
              <a:rPr lang="en-GB" sz="1600" dirty="0"/>
              <a:t>For polarised beam, unpolarised target:</a:t>
            </a:r>
          </a:p>
          <a:p>
            <a:pPr lvl="1"/>
            <a:r>
              <a:rPr lang="en-GB" sz="1450" dirty="0"/>
              <a:t>Virtual photon transfers polarisation to recoiling nucleon, parameterised by </a:t>
            </a:r>
            <a:r>
              <a:rPr lang="en-GB" sz="1450" b="1" dirty="0"/>
              <a:t>Form Factors</a:t>
            </a:r>
            <a:r>
              <a:rPr lang="en-GB" sz="1450" dirty="0"/>
              <a:t>.</a:t>
            </a:r>
            <a:endParaRPr lang="en-GB" dirty="0"/>
          </a:p>
          <a:p>
            <a:pPr lvl="1"/>
            <a:r>
              <a:rPr lang="en-GB" sz="1450" dirty="0"/>
              <a:t>Taking the ratio of P</a:t>
            </a:r>
            <a:r>
              <a:rPr lang="en-GB" sz="1450" baseline="-25000" dirty="0"/>
              <a:t>t</a:t>
            </a:r>
            <a:r>
              <a:rPr lang="en-GB" sz="1450" dirty="0"/>
              <a:t>/P</a:t>
            </a:r>
            <a:r>
              <a:rPr lang="en-GB" sz="1450" baseline="-25000" dirty="0"/>
              <a:t>l</a:t>
            </a:r>
            <a:r>
              <a:rPr lang="en-GB" sz="1450" dirty="0"/>
              <a:t> simplifies and cancels many systematics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84F849-2EDF-3BDB-D03E-81C9B59C1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Double </a:t>
            </a:r>
            <a:r>
              <a:rPr lang="en-US" err="1"/>
              <a:t>Polarisation</a:t>
            </a:r>
            <a:r>
              <a:rPr lang="en-US"/>
              <a:t> Measurement</a:t>
            </a:r>
          </a:p>
        </p:txBody>
      </p:sp>
      <p:grpSp>
        <p:nvGrpSpPr>
          <p:cNvPr id="295" name="Image Gallery"/>
          <p:cNvGrpSpPr/>
          <p:nvPr/>
        </p:nvGrpSpPr>
        <p:grpSpPr>
          <a:xfrm>
            <a:off x="704853" y="3412815"/>
            <a:ext cx="5113936" cy="3367730"/>
            <a:chOff x="0" y="1552031"/>
            <a:chExt cx="10985500" cy="7367535"/>
          </a:xfrm>
        </p:grpSpPr>
        <p:pic>
          <p:nvPicPr>
            <p:cNvPr id="293" name="polarisation (1).png" descr="polarisation (1).png"/>
            <p:cNvPicPr>
              <a:picLocks noChangeAspect="1"/>
            </p:cNvPicPr>
            <p:nvPr/>
          </p:nvPicPr>
          <p:blipFill>
            <a:blip r:embed="rId4"/>
            <a:srcRect l="9812" r="895"/>
            <a:stretch>
              <a:fillRect/>
            </a:stretch>
          </p:blipFill>
          <p:spPr>
            <a:xfrm>
              <a:off x="0" y="1552031"/>
              <a:ext cx="10985500" cy="6230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4" name="Polarisation transfer from a polarised electron to an unpolarised nucleon. Recoiling nucleon then has polarisation components Pt and Pl."/>
            <p:cNvSpPr/>
            <p:nvPr/>
          </p:nvSpPr>
          <p:spPr>
            <a:xfrm>
              <a:off x="0" y="8039100"/>
              <a:ext cx="10985500" cy="8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/>
            <a:p>
              <a:pPr algn="ctr">
                <a:defRPr sz="2400">
                  <a:solidFill>
                    <a:srgbClr val="5E5E5E"/>
                  </a:solidFill>
                </a:defRPr>
              </a:pPr>
              <a:r>
                <a:rPr sz="1200"/>
                <a:t>Polarisation transfer from a polarised electron to an unpolarised nucleon. Recoiling nucleon then has polarisation components P</a:t>
              </a:r>
              <a:r>
                <a:rPr sz="1200" baseline="-5999"/>
                <a:t>t</a:t>
              </a:r>
              <a:r>
                <a:rPr sz="1200"/>
                <a:t> and P</a:t>
              </a:r>
              <a:r>
                <a:rPr sz="1200" baseline="-5999"/>
                <a:t>l</a:t>
              </a:r>
              <a:r>
                <a:rPr sz="1200"/>
                <a:t>.</a:t>
              </a:r>
            </a:p>
          </p:txBody>
        </p:sp>
      </p:grpSp>
      <p:pic>
        <p:nvPicPr>
          <p:cNvPr id="296" name="Picture 12" descr="Picture 12"/>
          <p:cNvPicPr>
            <a:picLocks noChangeAspect="1"/>
          </p:cNvPicPr>
          <p:nvPr/>
        </p:nvPicPr>
        <p:blipFill>
          <a:blip r:embed="rId5"/>
          <a:srcRect l="867" t="2438" r="867"/>
          <a:stretch>
            <a:fillRect/>
          </a:stretch>
        </p:blipFill>
        <p:spPr>
          <a:xfrm>
            <a:off x="7060416" y="3360841"/>
            <a:ext cx="4856298" cy="2598629"/>
          </a:xfrm>
          <a:prstGeom prst="rect">
            <a:avLst/>
          </a:prstGeom>
          <a:ln w="127000">
            <a:solidFill>
              <a:srgbClr val="011D57"/>
            </a:solidFill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7" name="equation.pdf"/>
              <p:cNvSpPr txBox="1"/>
              <p:nvPr/>
            </p:nvSpPr>
            <p:spPr>
              <a:xfrm>
                <a:off x="4094942" y="7852766"/>
                <a:ext cx="4163832" cy="115320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4572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  <m:r>
                        <a:rPr lang="en-GB" sz="24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GB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GB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24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rgbClr val="FFFF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240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en-GB" sz="24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240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97" name="equation.pdf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942" y="7852766"/>
                <a:ext cx="4163832" cy="11532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9" name="Rounded Rectangle"/>
          <p:cNvSpPr/>
          <p:nvPr/>
        </p:nvSpPr>
        <p:spPr>
          <a:xfrm>
            <a:off x="11010349" y="4518875"/>
            <a:ext cx="565112" cy="1091334"/>
          </a:xfrm>
          <a:prstGeom prst="roundRect">
            <a:avLst>
              <a:gd name="adj" fmla="val 14852"/>
            </a:avLst>
          </a:prstGeom>
          <a:solidFill>
            <a:srgbClr val="D357FE">
              <a:alpha val="25852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600"/>
          </a:p>
        </p:txBody>
      </p:sp>
      <p:sp>
        <p:nvSpPr>
          <p:cNvPr id="302" name="N"/>
          <p:cNvSpPr txBox="1"/>
          <p:nvPr/>
        </p:nvSpPr>
        <p:spPr>
          <a:xfrm>
            <a:off x="3760788" y="5696211"/>
            <a:ext cx="237244" cy="3513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900">
                <a:solidFill>
                  <a:srgbClr val="FF2100"/>
                </a:solidFill>
              </a:defRPr>
            </a:lvl1pPr>
          </a:lstStyle>
          <a:p>
            <a:r>
              <a:rPr sz="1950"/>
              <a:t>N</a:t>
            </a:r>
          </a:p>
        </p:txBody>
      </p:sp>
      <p:sp>
        <p:nvSpPr>
          <p:cNvPr id="303" name="N'"/>
          <p:cNvSpPr txBox="1"/>
          <p:nvPr/>
        </p:nvSpPr>
        <p:spPr>
          <a:xfrm>
            <a:off x="5541365" y="3665076"/>
            <a:ext cx="285335" cy="3513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900">
                <a:solidFill>
                  <a:srgbClr val="FF2100"/>
                </a:solidFill>
              </a:defRPr>
            </a:lvl1pPr>
          </a:lstStyle>
          <a:p>
            <a:r>
              <a:rPr sz="1950" dirty="0"/>
              <a:t>N'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9D304-EC27-EAA9-5188-D0215651C47D}"/>
              </a:ext>
            </a:extLst>
          </p:cNvPr>
          <p:cNvSpPr txBox="1"/>
          <p:nvPr/>
        </p:nvSpPr>
        <p:spPr>
          <a:xfrm>
            <a:off x="7167086" y="6113859"/>
            <a:ext cx="426062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900">
                <a:hlinkClick r:id="rId7"/>
              </a:rPr>
              <a:t>E12-17-004 PAC 45 proposal</a:t>
            </a:r>
            <a:r>
              <a:rPr lang="en-GB" sz="900"/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DC77EB-BE0F-238E-EAC2-80C5A396D192}"/>
              </a:ext>
            </a:extLst>
          </p:cNvPr>
          <p:cNvSpPr/>
          <p:nvPr/>
        </p:nvSpPr>
        <p:spPr>
          <a:xfrm flipH="1">
            <a:off x="4957804" y="3665076"/>
            <a:ext cx="429403" cy="531903"/>
          </a:xfrm>
          <a:prstGeom prst="roundRect">
            <a:avLst/>
          </a:prstGeom>
          <a:solidFill>
            <a:srgbClr val="FFF34D">
              <a:alpha val="29000"/>
            </a:srgbClr>
          </a:solidFill>
          <a:ln w="19050" cap="flat">
            <a:solidFill>
              <a:schemeClr val="accent4">
                <a:lumMod val="40000"/>
                <a:lumOff val="6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25E3D4-E239-326F-F87C-FCA2DFB9F67E}"/>
              </a:ext>
            </a:extLst>
          </p:cNvPr>
          <p:cNvSpPr/>
          <p:nvPr/>
        </p:nvSpPr>
        <p:spPr>
          <a:xfrm flipH="1">
            <a:off x="3701959" y="3924485"/>
            <a:ext cx="429403" cy="531903"/>
          </a:xfrm>
          <a:prstGeom prst="roundRect">
            <a:avLst/>
          </a:prstGeom>
          <a:solidFill>
            <a:srgbClr val="FFF34D">
              <a:alpha val="29000"/>
            </a:srgbClr>
          </a:solidFill>
          <a:ln w="19050" cap="flat">
            <a:solidFill>
              <a:schemeClr val="accent4">
                <a:lumMod val="40000"/>
                <a:lumOff val="6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AAC496-7434-3018-DB2C-B2D8C148C523}"/>
              </a:ext>
            </a:extLst>
          </p:cNvPr>
          <p:cNvSpPr/>
          <p:nvPr/>
        </p:nvSpPr>
        <p:spPr>
          <a:xfrm flipH="1">
            <a:off x="7433353" y="4605784"/>
            <a:ext cx="468574" cy="917517"/>
          </a:xfrm>
          <a:prstGeom prst="roundRect">
            <a:avLst/>
          </a:prstGeom>
          <a:solidFill>
            <a:srgbClr val="FFF34D">
              <a:alpha val="29000"/>
            </a:srgbClr>
          </a:solidFill>
          <a:ln w="19050" cap="flat">
            <a:solidFill>
              <a:schemeClr val="accent4">
                <a:lumMod val="40000"/>
                <a:lumOff val="6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GB" sz="16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54479-DBE0-25D9-C7F0-F4DE8DE6A9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79296" y="685634"/>
            <a:ext cx="3862836" cy="1510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5C4312-B400-090F-8D56-286C2A21C512}"/>
                  </a:ext>
                </a:extLst>
              </p:cNvPr>
              <p:cNvSpPr txBox="1"/>
              <p:nvPr/>
            </p:nvSpPr>
            <p:spPr>
              <a:xfrm>
                <a:off x="7793437" y="826099"/>
                <a:ext cx="4645069" cy="21847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  <m:rad>
                            <m:radPr>
                              <m:degHide m:val="on"/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d>
                                <m:d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</m:rad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GB" sz="14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e>
                          </m:func>
                        </m:num>
                        <m:den>
                          <m:sSubSup>
                            <m:sSubSup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sSubSup>
                            <m:sSubSup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(1+2</m:t>
                          </m:r>
                          <m:d>
                            <m:d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func>
                            <m:func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400" b="0" i="0" smtClean="0"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f>
                                <m:f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GB" sz="14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den>
                      </m:f>
                    </m:oMath>
                  </m:oMathPara>
                </a14:m>
                <a:endParaRPr lang="en-GB" sz="1400" b="0" dirty="0"/>
              </a:p>
              <a:p>
                <a:endParaRPr lang="en-GB" sz="1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400" b="0" dirty="0"/>
              </a:p>
              <a:p>
                <a:endParaRPr lang="en-GB" sz="1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GB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func>
                                <m:func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1400">
                                          <a:latin typeface="Cambria Math" panose="02040503050406030204" pitchFamily="18" charset="0"/>
                                        </a:rPr>
                                        <m:t>tan</m:t>
                                      </m:r>
                                    </m:e>
                                    <m:sup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f>
                                    <m:f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GB" sz="140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rad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  <m:sup>
                                  <m:r>
                                    <a:rPr lang="en-GB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func>
                        </m:num>
                        <m:den>
                          <m:sSubSup>
                            <m:sSubSup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𝜏</m:t>
                          </m:r>
                          <m:sSubSup>
                            <m:sSubSup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(1+2</m:t>
                          </m:r>
                          <m:d>
                            <m:d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func>
                            <m:func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400"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f>
                                <m:f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den>
                      </m:f>
                    </m:oMath>
                  </m:oMathPara>
                </a14:m>
                <a:endParaRPr lang="en-GB" sz="1400" b="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5C4312-B400-090F-8D56-286C2A21C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437" y="826099"/>
                <a:ext cx="4645069" cy="2184701"/>
              </a:xfrm>
              <a:prstGeom prst="rect">
                <a:avLst/>
              </a:prstGeom>
              <a:blipFill>
                <a:blip r:embed="rId9"/>
                <a:stretch>
                  <a:fillRect l="-13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6E02AA-46CC-42C3-B46A-E6EB0714D8E8}"/>
              </a:ext>
            </a:extLst>
          </p:cNvPr>
          <p:cNvSpPr txBox="1"/>
          <p:nvPr/>
        </p:nvSpPr>
        <p:spPr>
          <a:xfrm>
            <a:off x="577022" y="988557"/>
            <a:ext cx="4090228" cy="4104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200"/>
              <a:t>Dipole Magnet</a:t>
            </a:r>
          </a:p>
          <a:p>
            <a:pPr marL="171450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200"/>
              <a:t>5 GEM modules</a:t>
            </a:r>
          </a:p>
          <a:p>
            <a:pPr marL="628650" lvl="1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200"/>
              <a:t>tracking (42,000 readout strips)</a:t>
            </a:r>
          </a:p>
          <a:p>
            <a:pPr marL="171450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200"/>
              <a:t>GRINCH </a:t>
            </a:r>
          </a:p>
          <a:p>
            <a:pPr marL="628650" lvl="1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200"/>
              <a:t>for pion rejection (510 PMTs)</a:t>
            </a:r>
          </a:p>
          <a:p>
            <a:pPr marL="171450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200"/>
              <a:t>Timing Hodoscope </a:t>
            </a:r>
          </a:p>
          <a:p>
            <a:pPr marL="628650" lvl="1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200"/>
              <a:t>Precise timing measurements (178 PMTs)</a:t>
            </a:r>
          </a:p>
          <a:p>
            <a:pPr marL="171450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200" err="1"/>
              <a:t>BigBite</a:t>
            </a:r>
            <a:r>
              <a:rPr lang="en-US" sz="1200"/>
              <a:t> (Shower + </a:t>
            </a:r>
            <a:r>
              <a:rPr lang="en-US" sz="1200" err="1"/>
              <a:t>Preshower</a:t>
            </a:r>
            <a:r>
              <a:rPr lang="en-US" sz="1200"/>
              <a:t>) calorimeter (241 PMTs)</a:t>
            </a:r>
          </a:p>
          <a:p>
            <a:pPr marL="628650" lvl="1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200"/>
              <a:t>Energy, position, time, pion rejection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5475B3-4487-9D0E-F8D5-8D5BC809C1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/>
        </p:blipFill>
        <p:spPr>
          <a:xfrm>
            <a:off x="4667250" y="712517"/>
            <a:ext cx="6351389" cy="4636513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8CB7C8-3998-9B6F-EBF2-C43FCE255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36734" y="6453003"/>
            <a:ext cx="28054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Andrew Cheyne - GEn-RP seminar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300C6A-7D69-6990-9C2D-B0CEE42DE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51" y="-2"/>
            <a:ext cx="9285436" cy="712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latin typeface="+mj-lt"/>
                <a:ea typeface="+mj-ea"/>
                <a:cs typeface="+mj-cs"/>
              </a:rPr>
              <a:t>Electron Arm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7AC59A-7CE6-6D8A-3603-DBF5ACFC9FD8}"/>
              </a:ext>
            </a:extLst>
          </p:cNvPr>
          <p:cNvSpPr txBox="1">
            <a:spLocks/>
          </p:cNvSpPr>
          <p:nvPr/>
        </p:nvSpPr>
        <p:spPr>
          <a:xfrm rot="16853951">
            <a:off x="6589672" y="3322610"/>
            <a:ext cx="893803" cy="2769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GRINCH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64DAD9-AE96-8E68-356B-72A4EC7901C3}"/>
              </a:ext>
            </a:extLst>
          </p:cNvPr>
          <p:cNvSpPr txBox="1">
            <a:spLocks/>
          </p:cNvSpPr>
          <p:nvPr/>
        </p:nvSpPr>
        <p:spPr>
          <a:xfrm rot="16853951">
            <a:off x="5229444" y="3099040"/>
            <a:ext cx="1624555" cy="2769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Hodoscope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53FD52-0200-4D80-EEDA-2CF286F7F83D}"/>
              </a:ext>
            </a:extLst>
          </p:cNvPr>
          <p:cNvSpPr txBox="1">
            <a:spLocks/>
          </p:cNvSpPr>
          <p:nvPr/>
        </p:nvSpPr>
        <p:spPr>
          <a:xfrm>
            <a:off x="8304172" y="1862709"/>
            <a:ext cx="893803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GEMS </a:t>
            </a:r>
          </a:p>
          <a:p>
            <a:pPr algn="ctr"/>
            <a:r>
              <a:rPr lang="en-GB" sz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0DF572-5FDD-2A6B-574C-87CA0E198ED3}"/>
              </a:ext>
            </a:extLst>
          </p:cNvPr>
          <p:cNvSpPr txBox="1">
            <a:spLocks/>
          </p:cNvSpPr>
          <p:nvPr/>
        </p:nvSpPr>
        <p:spPr>
          <a:xfrm>
            <a:off x="6742072" y="4701159"/>
            <a:ext cx="893803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GEMS </a:t>
            </a:r>
          </a:p>
          <a:p>
            <a:pPr algn="ctr"/>
            <a:r>
              <a:rPr lang="en-GB" sz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19F00F-623E-1541-AC69-893315642DC7}"/>
              </a:ext>
            </a:extLst>
          </p:cNvPr>
          <p:cNvSpPr txBox="1">
            <a:spLocks/>
          </p:cNvSpPr>
          <p:nvPr/>
        </p:nvSpPr>
        <p:spPr>
          <a:xfrm>
            <a:off x="8389896" y="4708840"/>
            <a:ext cx="893803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12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BigBite</a:t>
            </a:r>
            <a:r>
              <a:rPr lang="en-GB" sz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Magnet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A26415-9F8B-9AB2-9515-2C9665755CD5}"/>
              </a:ext>
            </a:extLst>
          </p:cNvPr>
          <p:cNvSpPr txBox="1">
            <a:spLocks/>
          </p:cNvSpPr>
          <p:nvPr/>
        </p:nvSpPr>
        <p:spPr>
          <a:xfrm>
            <a:off x="9485272" y="4708840"/>
            <a:ext cx="893803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 chamber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31BE55-A518-4F08-2564-E9E2CF1E2015}"/>
              </a:ext>
            </a:extLst>
          </p:cNvPr>
          <p:cNvSpPr txBox="1">
            <a:spLocks/>
          </p:cNvSpPr>
          <p:nvPr/>
        </p:nvSpPr>
        <p:spPr>
          <a:xfrm>
            <a:off x="8118434" y="789813"/>
            <a:ext cx="893803" cy="2769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Shower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35D2EA-955B-3461-5161-35D0BBBE0DBB}"/>
              </a:ext>
            </a:extLst>
          </p:cNvPr>
          <p:cNvSpPr txBox="1">
            <a:spLocks/>
          </p:cNvSpPr>
          <p:nvPr/>
        </p:nvSpPr>
        <p:spPr>
          <a:xfrm>
            <a:off x="8118434" y="1119077"/>
            <a:ext cx="1116613" cy="2769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Pre-shower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3841DC-A457-B601-4E32-6C7547D2E6E4}"/>
              </a:ext>
            </a:extLst>
          </p:cNvPr>
          <p:cNvSpPr txBox="1">
            <a:spLocks/>
          </p:cNvSpPr>
          <p:nvPr/>
        </p:nvSpPr>
        <p:spPr>
          <a:xfrm>
            <a:off x="9485272" y="928312"/>
            <a:ext cx="1607150" cy="2769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12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BigBite</a:t>
            </a:r>
            <a:r>
              <a:rPr lang="en-GB" sz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Calorimeter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C40E91-4D86-3BE9-1445-99E15CD34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979" y="4222352"/>
            <a:ext cx="2607896" cy="229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76699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F4B9C-E9EA-368F-68D6-503E83266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GEM trackers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48812D-D67F-07BC-B372-09F01B58D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B8AB68-7334-AE74-35BA-0D2C1F1DD244}"/>
              </a:ext>
            </a:extLst>
          </p:cNvPr>
          <p:cNvSpPr txBox="1"/>
          <p:nvPr/>
        </p:nvSpPr>
        <p:spPr>
          <a:xfrm>
            <a:off x="250451" y="1089211"/>
            <a:ext cx="61023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SBS GEM trackers: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High counting rate (~ 400 kHz/cm2 )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Large acceptance &amp; small field integral magnet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Excellent Spatial resolution (70 </a:t>
            </a:r>
            <a:r>
              <a:rPr lang="en-GB" err="1"/>
              <a:t>μm</a:t>
            </a:r>
            <a:r>
              <a:rPr lang="en-GB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Low cost for large tracking system (compared to silicon trackers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High rate compared to Drift chambers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D5F37D-8616-A7CA-49E2-ED6AB7A1D78B}"/>
              </a:ext>
            </a:extLst>
          </p:cNvPr>
          <p:cNvSpPr txBox="1"/>
          <p:nvPr/>
        </p:nvSpPr>
        <p:spPr>
          <a:xfrm>
            <a:off x="6676260" y="4983295"/>
            <a:ext cx="4678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/>
              <a:t>Diagram from Wojciech M. </a:t>
            </a:r>
            <a:r>
              <a:rPr lang="en-GB" sz="1200" err="1"/>
              <a:t>Zabołotny</a:t>
            </a:r>
            <a:r>
              <a:rPr lang="en-GB" sz="1200"/>
              <a:t> et al. </a:t>
            </a:r>
          </a:p>
          <a:p>
            <a:pPr algn="r"/>
            <a:r>
              <a:rPr lang="en-GB" sz="1200"/>
              <a:t>10.1007/s10894-018-0181-2. </a:t>
            </a:r>
          </a:p>
        </p:txBody>
      </p:sp>
      <p:pic>
        <p:nvPicPr>
          <p:cNvPr id="26" name="Picture 25" descr="A diagram of a diagram&#10;&#10;AI-generated content may be incorrect.">
            <a:extLst>
              <a:ext uri="{FF2B5EF4-FFF2-40B4-BE49-F238E27FC236}">
                <a16:creationId xmlns:a16="http://schemas.microsoft.com/office/drawing/2014/main" id="{2AA9831A-08EB-C7CB-21DA-15D42358C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92" y="1313980"/>
            <a:ext cx="4274206" cy="34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757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29B98-CBE0-10A0-B781-B6948DEFB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54E06-C46C-C98D-94BE-7AE9CF43E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GEM trackers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8EDA19-19C1-91E4-8938-7C04FAC8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231267-D6CD-7540-E721-6C63C0FDFB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811" t="14410" r="5940" b="6943"/>
          <a:stretch/>
        </p:blipFill>
        <p:spPr>
          <a:xfrm>
            <a:off x="10105691" y="3696170"/>
            <a:ext cx="1187150" cy="30433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AE06B2-4FF4-D7F3-5889-7EE951A584FD}"/>
              </a:ext>
            </a:extLst>
          </p:cNvPr>
          <p:cNvSpPr txBox="1"/>
          <p:nvPr/>
        </p:nvSpPr>
        <p:spPr>
          <a:xfrm>
            <a:off x="250451" y="1089211"/>
            <a:ext cx="61023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SBS GEM trackers: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High counting rate (~ 400 kHz/cm2 )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Large acceptance &amp; small field integral magnet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Excellent Spatial resolution (70 </a:t>
            </a:r>
            <a:r>
              <a:rPr lang="en-GB" err="1"/>
              <a:t>μm</a:t>
            </a:r>
            <a:r>
              <a:rPr lang="en-GB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Low cost for large tracking system (compared to silicon trackers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High rate compared to Drift chambers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CBC6D2-046A-19BA-53A1-339345819C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131"/>
          <a:stretch/>
        </p:blipFill>
        <p:spPr>
          <a:xfrm>
            <a:off x="7726455" y="787142"/>
            <a:ext cx="2142158" cy="2968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E014A3-6742-8CCE-A2F8-3DE3F1CF1C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563"/>
          <a:stretch/>
        </p:blipFill>
        <p:spPr>
          <a:xfrm>
            <a:off x="7859945" y="3867182"/>
            <a:ext cx="1910862" cy="29509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1026D3-629E-E447-97E6-A641B373EB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82" r="62912" b="11934"/>
          <a:stretch/>
        </p:blipFill>
        <p:spPr>
          <a:xfrm>
            <a:off x="9934479" y="857408"/>
            <a:ext cx="1736439" cy="288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23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F7220-0309-13AF-9ACC-B7B7EA90A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B3C81-5BE3-011B-E0D6-741D67A50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GEM trackers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EC28F7-1DD1-E6F9-4F11-D43531A65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6133ED-3E77-A835-9ABA-CA90B2CFEB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811" t="14410" r="5940" b="6943"/>
          <a:stretch/>
        </p:blipFill>
        <p:spPr>
          <a:xfrm>
            <a:off x="10105690" y="3681914"/>
            <a:ext cx="1192711" cy="30576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C7875B-4BF1-01DD-C485-53A7770B8B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131"/>
          <a:stretch/>
        </p:blipFill>
        <p:spPr>
          <a:xfrm>
            <a:off x="7726455" y="787142"/>
            <a:ext cx="2142158" cy="2968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D6B9E9-ADF6-3D31-7870-FAFE70160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563"/>
          <a:stretch/>
        </p:blipFill>
        <p:spPr>
          <a:xfrm>
            <a:off x="7859945" y="3867182"/>
            <a:ext cx="1910862" cy="29509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2160A3-76D9-A6E1-9B20-CAAD126082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82" r="62912" b="11934"/>
          <a:stretch/>
        </p:blipFill>
        <p:spPr>
          <a:xfrm>
            <a:off x="9934479" y="857408"/>
            <a:ext cx="1736439" cy="2881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1104C0-7358-45A6-9CF9-E42A098D8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51" y="1404049"/>
            <a:ext cx="6764248" cy="3806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D1680-2CE3-08CF-EB33-8A748C0BAA17}"/>
              </a:ext>
            </a:extLst>
          </p:cNvPr>
          <p:cNvSpPr txBox="1"/>
          <p:nvPr/>
        </p:nvSpPr>
        <p:spPr>
          <a:xfrm>
            <a:off x="250451" y="5323146"/>
            <a:ext cx="38633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/>
              <a:t>Slide from talk by </a:t>
            </a:r>
            <a:r>
              <a:rPr lang="en-GB" sz="1100" err="1"/>
              <a:t>Nilanga</a:t>
            </a:r>
            <a:r>
              <a:rPr lang="en-GB" sz="1100"/>
              <a:t> Liyanage </a:t>
            </a:r>
          </a:p>
        </p:txBody>
      </p:sp>
    </p:spTree>
    <p:extLst>
      <p:ext uri="{BB962C8B-B14F-4D97-AF65-F5344CB8AC3E}">
        <p14:creationId xmlns:p14="http://schemas.microsoft.com/office/powerpoint/2010/main" val="4257135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46A9C-317F-D516-947A-EE8C96415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178B3-78B3-6BE5-E7B6-3755D8576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GEM trackers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EBB36D-F703-CCCC-6D57-75C387353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5184EE-9802-6B71-14C2-9534B0F2B192}"/>
              </a:ext>
            </a:extLst>
          </p:cNvPr>
          <p:cNvSpPr txBox="1"/>
          <p:nvPr/>
        </p:nvSpPr>
        <p:spPr>
          <a:xfrm>
            <a:off x="250451" y="5323146"/>
            <a:ext cx="38633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GEMs during GENRP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388A68-62DB-E622-110F-3E3E2729A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381" y="940924"/>
            <a:ext cx="8447148" cy="54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442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6A886-1935-351B-05CA-F671D15C2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HCal</a:t>
            </a:r>
            <a:r>
              <a:rPr lang="en-GB" dirty="0"/>
              <a:t> Trigger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4CAA90-39A9-FC50-6A04-76BF5EDD9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3814" y="1150938"/>
            <a:ext cx="8684372" cy="48641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27ACB-8723-F58B-9244-0D137E80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</a:t>
            </a:r>
          </a:p>
        </p:txBody>
      </p:sp>
    </p:spTree>
    <p:extLst>
      <p:ext uri="{BB962C8B-B14F-4D97-AF65-F5344CB8AC3E}">
        <p14:creationId xmlns:p14="http://schemas.microsoft.com/office/powerpoint/2010/main" val="28342534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3C90D-F75B-E05E-966F-174F76F95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21238-F206-0717-7CD0-7DB518FD5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DAQ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BDAC12-66CA-5D6A-5775-49BC5839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9DD12C-2AC2-1F2E-087D-E6EE2A480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BC5210-2A3F-E4AB-D7FF-69AD1435D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362" y="1276163"/>
            <a:ext cx="9175275" cy="43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221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38AF0-D66D-F996-65F5-3F2E98E34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BAB03-3F9B-551D-B0E5-CA68FE301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36734" y="6453003"/>
            <a:ext cx="28054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Andrew Cheyne - GEn-RP seminar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D25B84C2-0EEF-D204-BA69-A977FCADD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51" y="-2"/>
            <a:ext cx="9285436" cy="712519"/>
          </a:xfrm>
        </p:spPr>
        <p:txBody>
          <a:bodyPr/>
          <a:lstStyle/>
          <a:p>
            <a:r>
              <a:rPr lang="en-US"/>
              <a:t>Hadron Arm</a:t>
            </a:r>
          </a:p>
        </p:txBody>
      </p:sp>
      <p:pic>
        <p:nvPicPr>
          <p:cNvPr id="11" name="Picture 10" descr="A person standing in a large room with machinery&#10;&#10;AI-generated content may be incorrect.">
            <a:extLst>
              <a:ext uri="{FF2B5EF4-FFF2-40B4-BE49-F238E27FC236}">
                <a16:creationId xmlns:a16="http://schemas.microsoft.com/office/drawing/2014/main" id="{8A6F4EFE-8ED8-A7EA-5323-F3854D9B9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" b="8544"/>
          <a:stretch/>
        </p:blipFill>
        <p:spPr>
          <a:xfrm>
            <a:off x="4136129" y="1142970"/>
            <a:ext cx="7635353" cy="48891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83E652-2E6C-4664-39DA-94C90FE5D7E1}"/>
              </a:ext>
            </a:extLst>
          </p:cNvPr>
          <p:cNvSpPr txBox="1"/>
          <p:nvPr/>
        </p:nvSpPr>
        <p:spPr>
          <a:xfrm>
            <a:off x="6600728" y="5438030"/>
            <a:ext cx="741411" cy="2769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GEMS*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C976EE-BB91-480F-BF40-7BBDA7C5AE51}"/>
              </a:ext>
            </a:extLst>
          </p:cNvPr>
          <p:cNvSpPr txBox="1"/>
          <p:nvPr/>
        </p:nvSpPr>
        <p:spPr>
          <a:xfrm>
            <a:off x="9209631" y="5438031"/>
            <a:ext cx="652511" cy="2769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HCal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95B1EA-1B0C-A5FD-29B8-6A1743B3BA00}"/>
              </a:ext>
            </a:extLst>
          </p:cNvPr>
          <p:cNvSpPr txBox="1"/>
          <p:nvPr/>
        </p:nvSpPr>
        <p:spPr>
          <a:xfrm>
            <a:off x="5361294" y="5393145"/>
            <a:ext cx="734706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48D48 magnet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CF6087-8FAE-7463-27BE-4637E32BC046}"/>
              </a:ext>
            </a:extLst>
          </p:cNvPr>
          <p:cNvSpPr txBox="1"/>
          <p:nvPr/>
        </p:nvSpPr>
        <p:spPr>
          <a:xfrm>
            <a:off x="340857" y="982581"/>
            <a:ext cx="3111097" cy="5049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600"/>
              <a:t>48D48 Dipole Magnet</a:t>
            </a:r>
            <a:endParaRPr lang="en-GB" sz="1600"/>
          </a:p>
          <a:p>
            <a:pPr marL="628650" lvl="1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GB" sz="1600"/>
              <a:t>p-n separation</a:t>
            </a:r>
          </a:p>
          <a:p>
            <a:pPr marL="628650" lvl="1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GB" sz="1600"/>
              <a:t>Low momentum charged rejection</a:t>
            </a:r>
          </a:p>
          <a:p>
            <a:pPr marL="628650" lvl="1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GB" sz="1600"/>
              <a:t>Spin-precession</a:t>
            </a:r>
            <a:endParaRPr lang="en-US" sz="1600"/>
          </a:p>
          <a:p>
            <a:pPr marL="171450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600"/>
              <a:t>More GEM modules</a:t>
            </a:r>
            <a:r>
              <a:rPr lang="en-GB" sz="1600"/>
              <a:t>*</a:t>
            </a:r>
            <a:endParaRPr lang="en-US" sz="1600"/>
          </a:p>
          <a:p>
            <a:pPr marL="628650" lvl="1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/>
              <a:t>Tracking</a:t>
            </a:r>
            <a:r>
              <a:rPr lang="en-GB" sz="1400"/>
              <a:t>, polarimetry*</a:t>
            </a:r>
            <a:endParaRPr lang="en-US" sz="1400"/>
          </a:p>
          <a:p>
            <a:pPr marL="171450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600"/>
              <a:t>Hadron calorimeter - </a:t>
            </a:r>
            <a:r>
              <a:rPr lang="en-US" sz="1600" err="1"/>
              <a:t>HCal</a:t>
            </a:r>
            <a:r>
              <a:rPr lang="en-US" sz="1600"/>
              <a:t> </a:t>
            </a:r>
          </a:p>
          <a:p>
            <a:pPr marL="628650" lvl="1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400"/>
              <a:t>Energy, position, </a:t>
            </a:r>
            <a:r>
              <a:rPr lang="en-US" sz="1400" err="1"/>
              <a:t>tim</a:t>
            </a:r>
            <a:r>
              <a:rPr lang="en-GB" sz="1400"/>
              <a:t>ing</a:t>
            </a:r>
            <a:endParaRPr lang="en-US"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9D3AD3-BA2C-6BF7-AA29-B24E8F7BC943}"/>
              </a:ext>
            </a:extLst>
          </p:cNvPr>
          <p:cNvSpPr txBox="1"/>
          <p:nvPr/>
        </p:nvSpPr>
        <p:spPr>
          <a:xfrm>
            <a:off x="4655674" y="982581"/>
            <a:ext cx="7195469" cy="2173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685800">
              <a:lnSpc>
                <a:spcPct val="120000"/>
              </a:lnSpc>
              <a:spcBef>
                <a:spcPts val="750"/>
              </a:spcBef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5904076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45E9F-BF59-4126-B089-62DCAEE4B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95A6E-7CF3-F791-8B0F-F13CB239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HCal ∆x/∆y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2D1D53-C890-3958-57D1-53AA80E8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3452F3-8F1C-D16B-A8E7-88A199B94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91" y="1150397"/>
            <a:ext cx="4310210" cy="4864727"/>
          </a:xfrm>
        </p:spPr>
        <p:txBody>
          <a:bodyPr/>
          <a:lstStyle/>
          <a:p>
            <a:pPr marL="0" indent="0">
              <a:buNone/>
            </a:pPr>
            <a:r>
              <a:rPr lang="en-GB" sz="1800"/>
              <a:t>Using information from both arms, we can reconstruct an expected hit position on nucleons on </a:t>
            </a:r>
            <a:r>
              <a:rPr lang="en-GB" sz="1800" err="1"/>
              <a:t>HCal</a:t>
            </a:r>
            <a:r>
              <a:rPr lang="en-GB" sz="1800"/>
              <a:t>.</a:t>
            </a:r>
          </a:p>
          <a:p>
            <a:pPr marL="0" indent="0">
              <a:buNone/>
            </a:pPr>
            <a:endParaRPr lang="en-GB" sz="1800"/>
          </a:p>
          <a:p>
            <a:pPr marL="0" indent="0">
              <a:buNone/>
            </a:pPr>
            <a:r>
              <a:rPr lang="en-GB" sz="1800"/>
              <a:t>∆x/∆y are the difference between the measured and expected hit position</a:t>
            </a:r>
            <a:r>
              <a:rPr lang="en-GB" sz="1800" baseline="30000"/>
              <a:t>1</a:t>
            </a:r>
            <a:r>
              <a:rPr lang="en-GB" sz="1800"/>
              <a:t>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3FE3E9-081F-6F03-F2B3-EC1011F1762D}"/>
              </a:ext>
            </a:extLst>
          </p:cNvPr>
          <p:cNvSpPr txBox="1"/>
          <p:nvPr/>
        </p:nvSpPr>
        <p:spPr>
          <a:xfrm>
            <a:off x="642791" y="6171517"/>
            <a:ext cx="29400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aseline="30000">
                <a:solidFill>
                  <a:schemeClr val="accent4"/>
                </a:solidFill>
              </a:rPr>
              <a:t>1 </a:t>
            </a:r>
            <a:r>
              <a:rPr lang="en-GB" sz="1000">
                <a:solidFill>
                  <a:schemeClr val="accent4"/>
                </a:solidFill>
              </a:rPr>
              <a:t>Where x is the dispersive direction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87EB5E-4AFB-1BF4-E019-6BBC6C3817CC}"/>
              </a:ext>
            </a:extLst>
          </p:cNvPr>
          <p:cNvCxnSpPr>
            <a:cxnSpLocks/>
          </p:cNvCxnSpPr>
          <p:nvPr/>
        </p:nvCxnSpPr>
        <p:spPr>
          <a:xfrm>
            <a:off x="749300" y="6164484"/>
            <a:ext cx="43561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F246D90-BF0B-B3DD-0A05-E75E9A8DC875}"/>
              </a:ext>
            </a:extLst>
          </p:cNvPr>
          <p:cNvGrpSpPr/>
          <p:nvPr/>
        </p:nvGrpSpPr>
        <p:grpSpPr>
          <a:xfrm>
            <a:off x="5164089" y="2926080"/>
            <a:ext cx="4356100" cy="3219403"/>
            <a:chOff x="7912302" y="3429000"/>
            <a:chExt cx="4009408" cy="2865628"/>
          </a:xfrm>
        </p:grpSpPr>
        <p:pic>
          <p:nvPicPr>
            <p:cNvPr id="8" name="Content Placeholder 5" descr="A rainbow colored graph and a graph&#10;&#10;AI-generated content may be incorrect.">
              <a:extLst>
                <a:ext uri="{FF2B5EF4-FFF2-40B4-BE49-F238E27FC236}">
                  <a16:creationId xmlns:a16="http://schemas.microsoft.com/office/drawing/2014/main" id="{3ADC3452-67AD-D7C0-0B47-80E793C5B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94"/>
            <a:stretch/>
          </p:blipFill>
          <p:spPr>
            <a:xfrm>
              <a:off x="7912302" y="3429000"/>
              <a:ext cx="4009408" cy="2865628"/>
            </a:xfrm>
            <a:prstGeom prst="rect">
              <a:avLst/>
            </a:prstGeom>
          </p:spPr>
        </p:pic>
        <p:pic>
          <p:nvPicPr>
            <p:cNvPr id="13" name="Content Placeholder 5" descr="A rainbow colored graph and a graph&#10;&#10;AI-generated content may be incorrect.">
              <a:extLst>
                <a:ext uri="{FF2B5EF4-FFF2-40B4-BE49-F238E27FC236}">
                  <a16:creationId xmlns:a16="http://schemas.microsoft.com/office/drawing/2014/main" id="{53432751-ECF9-7479-EF75-7F314668B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9" t="93443" r="59130" b="2260"/>
            <a:stretch/>
          </p:blipFill>
          <p:spPr>
            <a:xfrm rot="16200000">
              <a:off x="7437512" y="4237756"/>
              <a:ext cx="1288258" cy="123119"/>
            </a:xfrm>
            <a:prstGeom prst="rect">
              <a:avLst/>
            </a:prstGeom>
          </p:spPr>
        </p:pic>
        <p:pic>
          <p:nvPicPr>
            <p:cNvPr id="14" name="Content Placeholder 5" descr="A rainbow colored graph and a graph&#10;&#10;AI-generated content may be incorrect.">
              <a:extLst>
                <a:ext uri="{FF2B5EF4-FFF2-40B4-BE49-F238E27FC236}">
                  <a16:creationId xmlns:a16="http://schemas.microsoft.com/office/drawing/2014/main" id="{B176184D-FA8D-E3EA-15D1-05ADC21A8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" r="97461" b="45153"/>
            <a:stretch/>
          </p:blipFill>
          <p:spPr>
            <a:xfrm rot="5400000">
              <a:off x="10701803" y="5385667"/>
              <a:ext cx="123111" cy="15717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F68259-A7D4-1ABF-CD7B-7282CBB8D315}"/>
                </a:ext>
              </a:extLst>
            </p:cNvPr>
            <p:cNvSpPr txBox="1"/>
            <p:nvPr/>
          </p:nvSpPr>
          <p:spPr>
            <a:xfrm>
              <a:off x="9908771" y="5439268"/>
              <a:ext cx="660313" cy="27699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2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proton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84407A7-DB22-1BE3-DC72-0EEC30A12689}"/>
                </a:ext>
              </a:extLst>
            </p:cNvPr>
            <p:cNvSpPr txBox="1"/>
            <p:nvPr/>
          </p:nvSpPr>
          <p:spPr>
            <a:xfrm>
              <a:off x="9720869" y="4371129"/>
              <a:ext cx="749111" cy="27699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2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neutron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057B75D-7CFF-041B-834C-6113071DE1FD}"/>
              </a:ext>
            </a:extLst>
          </p:cNvPr>
          <p:cNvGrpSpPr/>
          <p:nvPr/>
        </p:nvGrpSpPr>
        <p:grpSpPr>
          <a:xfrm>
            <a:off x="8313420" y="781672"/>
            <a:ext cx="3716441" cy="3122646"/>
            <a:chOff x="7898958" y="712517"/>
            <a:chExt cx="3273858" cy="2750777"/>
          </a:xfrm>
        </p:grpSpPr>
        <p:pic>
          <p:nvPicPr>
            <p:cNvPr id="7" name="Content Placeholder 5" descr="A rainbow colored graph and a graph&#10;&#10;AI-generated content may be incorrect.">
              <a:extLst>
                <a:ext uri="{FF2B5EF4-FFF2-40B4-BE49-F238E27FC236}">
                  <a16:creationId xmlns:a16="http://schemas.microsoft.com/office/drawing/2014/main" id="{96D0D055-7640-CBAC-ED6B-A71151731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9"/>
            <a:stretch/>
          </p:blipFill>
          <p:spPr>
            <a:xfrm>
              <a:off x="7898958" y="712517"/>
              <a:ext cx="3273858" cy="27507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D990D7-1D09-84FF-A264-0B19C07961CB}"/>
                </a:ext>
              </a:extLst>
            </p:cNvPr>
            <p:cNvSpPr txBox="1"/>
            <p:nvPr/>
          </p:nvSpPr>
          <p:spPr>
            <a:xfrm>
              <a:off x="8338907" y="1286536"/>
              <a:ext cx="660313" cy="27699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2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proton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568540-5DB9-C32C-01F9-50837BD1620D}"/>
                </a:ext>
              </a:extLst>
            </p:cNvPr>
            <p:cNvSpPr txBox="1"/>
            <p:nvPr/>
          </p:nvSpPr>
          <p:spPr>
            <a:xfrm>
              <a:off x="10238928" y="2360861"/>
              <a:ext cx="749111" cy="27699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2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neutron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56291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84FE6-1F40-5C7C-7834-B79C8BCA8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Target for </a:t>
            </a:r>
            <a:r>
              <a:rPr lang="en-GB" err="1"/>
              <a:t>GMn</a:t>
            </a:r>
            <a:r>
              <a:rPr lang="en-GB"/>
              <a:t>, </a:t>
            </a:r>
            <a:r>
              <a:rPr lang="en-GB" err="1"/>
              <a:t>GEn</a:t>
            </a:r>
            <a:r>
              <a:rPr lang="en-GB"/>
              <a:t>-RP, and KLL</a:t>
            </a:r>
          </a:p>
        </p:txBody>
      </p:sp>
      <p:pic>
        <p:nvPicPr>
          <p:cNvPr id="6" name="Content Placeholder 5" descr="A close-up of a machine&#10;&#10;AI-generated content may be incorrect.">
            <a:extLst>
              <a:ext uri="{FF2B5EF4-FFF2-40B4-BE49-F238E27FC236}">
                <a16:creationId xmlns:a16="http://schemas.microsoft.com/office/drawing/2014/main" id="{54ED13A3-206B-4CE2-C584-C824F3E19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80300" y="1845771"/>
            <a:ext cx="5040000" cy="378070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5507E-34AA-C1B5-E9C2-8CAD58DC4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</a:t>
            </a:r>
            <a:r>
              <a:rPr lang="en-US" err="1"/>
              <a:t>GEn</a:t>
            </a:r>
            <a:r>
              <a:rPr lang="en-US"/>
              <a:t>-RP seminar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B28D8C9C-7D10-5F9F-57E8-EC563D8C88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 descr="A close-up of a machine&#10;&#10;AI-generated content may be incorrect.">
            <a:extLst>
              <a:ext uri="{FF2B5EF4-FFF2-40B4-BE49-F238E27FC236}">
                <a16:creationId xmlns:a16="http://schemas.microsoft.com/office/drawing/2014/main" id="{78002CEA-F448-CA3A-E85A-2945D96FA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" b="19537"/>
          <a:stretch/>
        </p:blipFill>
        <p:spPr>
          <a:xfrm>
            <a:off x="4408571" y="1216124"/>
            <a:ext cx="3748066" cy="5040000"/>
          </a:xfrm>
          <a:prstGeom prst="rect">
            <a:avLst/>
          </a:prstGeom>
        </p:spPr>
      </p:pic>
      <p:pic>
        <p:nvPicPr>
          <p:cNvPr id="12" name="Picture 11" descr="A machine with many pipes&#10;&#10;AI-generated content may be incorrect.">
            <a:extLst>
              <a:ext uri="{FF2B5EF4-FFF2-40B4-BE49-F238E27FC236}">
                <a16:creationId xmlns:a16="http://schemas.microsoft.com/office/drawing/2014/main" id="{9AF07E34-F154-F179-45DC-F09A9552A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b="19120"/>
          <a:stretch/>
        </p:blipFill>
        <p:spPr>
          <a:xfrm>
            <a:off x="8209617" y="1216122"/>
            <a:ext cx="3665073" cy="50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7C6D41-73A7-9592-7E39-6C71DF4FF477}"/>
              </a:ext>
            </a:extLst>
          </p:cNvPr>
          <p:cNvSpPr txBox="1"/>
          <p:nvPr/>
        </p:nvSpPr>
        <p:spPr>
          <a:xfrm>
            <a:off x="466725" y="6256122"/>
            <a:ext cx="38633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/>
              <a:t>Picture credit: Dave Meekins</a:t>
            </a:r>
          </a:p>
        </p:txBody>
      </p:sp>
    </p:spTree>
    <p:extLst>
      <p:ext uri="{BB962C8B-B14F-4D97-AF65-F5344CB8AC3E}">
        <p14:creationId xmlns:p14="http://schemas.microsoft.com/office/powerpoint/2010/main" val="3571086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468D1-6457-A4A4-9BBE-8620E7FEE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F66244-4FCE-6154-81A1-2DAC0AEBBA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Measuring polarisation components</a:t>
            </a:r>
          </a:p>
          <a:p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E85EE4F-1B9E-0671-093D-61A7B20BDF6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33815" y="1562746"/>
            <a:ext cx="11620059" cy="4904387"/>
          </a:xfrm>
        </p:spPr>
        <p:txBody>
          <a:bodyPr>
            <a:normAutofit/>
          </a:bodyPr>
          <a:lstStyle/>
          <a:p>
            <a:r>
              <a:rPr lang="en-GB" sz="1600" dirty="0"/>
              <a:t>Rescatter the recoiling nucleon on an “analyser”</a:t>
            </a:r>
          </a:p>
          <a:p>
            <a:r>
              <a:rPr lang="en-GB" sz="1600" dirty="0"/>
              <a:t>N-N interaction in the analyser causes a spin-dependent deflection in secondary scattering distribution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635B8-AA54-AF04-2BFA-BE53E7803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Recoil Polarimetry technique</a:t>
            </a:r>
          </a:p>
        </p:txBody>
      </p:sp>
      <p:sp>
        <p:nvSpPr>
          <p:cNvPr id="409" name="Producing an asymmetry">
            <a:extLst>
              <a:ext uri="{FF2B5EF4-FFF2-40B4-BE49-F238E27FC236}">
                <a16:creationId xmlns:a16="http://schemas.microsoft.com/office/drawing/2014/main" id="{F55F7301-F600-7416-BBEF-6D982524E30F}"/>
              </a:ext>
            </a:extLst>
          </p:cNvPr>
          <p:cNvSpPr txBox="1">
            <a:spLocks/>
          </p:cNvSpPr>
          <p:nvPr/>
        </p:nvSpPr>
        <p:spPr>
          <a:xfrm>
            <a:off x="321011" y="1004671"/>
            <a:ext cx="5270165" cy="43622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Line">
            <a:extLst>
              <a:ext uri="{FF2B5EF4-FFF2-40B4-BE49-F238E27FC236}">
                <a16:creationId xmlns:a16="http://schemas.microsoft.com/office/drawing/2014/main" id="{266C378E-06CF-375B-01D4-3BFF8532A7ED}"/>
              </a:ext>
            </a:extLst>
          </p:cNvPr>
          <p:cNvSpPr/>
          <p:nvPr/>
        </p:nvSpPr>
        <p:spPr>
          <a:xfrm>
            <a:off x="3773237" y="3144530"/>
            <a:ext cx="2129275" cy="568939"/>
          </a:xfrm>
          <a:prstGeom prst="line">
            <a:avLst/>
          </a:prstGeom>
          <a:ln w="165100">
            <a:solidFill>
              <a:srgbClr val="00B050">
                <a:alpha val="30000"/>
              </a:srgbClr>
            </a:solidFill>
            <a:miter lim="400000"/>
            <a:tailEnd type="triangle" w="med" len="med"/>
          </a:ln>
        </p:spPr>
        <p:txBody>
          <a:bodyPr lIns="25400" tIns="25400" rIns="25400" bIns="25400" anchor="ctr"/>
          <a:lstStyle/>
          <a:p>
            <a:endParaRPr lang="en-GB" sz="900"/>
          </a:p>
        </p:txBody>
      </p:sp>
      <p:grpSp>
        <p:nvGrpSpPr>
          <p:cNvPr id="426" name="Group">
            <a:extLst>
              <a:ext uri="{FF2B5EF4-FFF2-40B4-BE49-F238E27FC236}">
                <a16:creationId xmlns:a16="http://schemas.microsoft.com/office/drawing/2014/main" id="{F8BE9424-013D-B404-4734-CA6B96C06596}"/>
              </a:ext>
            </a:extLst>
          </p:cNvPr>
          <p:cNvGrpSpPr/>
          <p:nvPr/>
        </p:nvGrpSpPr>
        <p:grpSpPr>
          <a:xfrm>
            <a:off x="5855817" y="2384104"/>
            <a:ext cx="437387" cy="2876911"/>
            <a:chOff x="0" y="0"/>
            <a:chExt cx="874772" cy="5753820"/>
          </a:xfrm>
        </p:grpSpPr>
        <p:sp>
          <p:nvSpPr>
            <p:cNvPr id="418" name="Parallelogram">
              <a:extLst>
                <a:ext uri="{FF2B5EF4-FFF2-40B4-BE49-F238E27FC236}">
                  <a16:creationId xmlns:a16="http://schemas.microsoft.com/office/drawing/2014/main" id="{2F5CCF7C-E046-6095-5B5C-91D6C84AB685}"/>
                </a:ext>
              </a:extLst>
            </p:cNvPr>
            <p:cNvSpPr/>
            <p:nvPr/>
          </p:nvSpPr>
          <p:spPr>
            <a:xfrm rot="5400000" flipH="1">
              <a:off x="-2503210" y="2517952"/>
              <a:ext cx="5659689" cy="623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5E5E5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sz="1600"/>
            </a:p>
          </p:txBody>
        </p:sp>
        <p:sp>
          <p:nvSpPr>
            <p:cNvPr id="419" name="Rectangle">
              <a:extLst>
                <a:ext uri="{FF2B5EF4-FFF2-40B4-BE49-F238E27FC236}">
                  <a16:creationId xmlns:a16="http://schemas.microsoft.com/office/drawing/2014/main" id="{E495B8C1-7168-A560-56D0-2A4F16DEBAE0}"/>
                </a:ext>
              </a:extLst>
            </p:cNvPr>
            <p:cNvSpPr/>
            <p:nvPr/>
          </p:nvSpPr>
          <p:spPr>
            <a:xfrm rot="1320000">
              <a:off x="534769" y="26118"/>
              <a:ext cx="243428" cy="562927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sz="1600"/>
            </a:p>
          </p:txBody>
        </p:sp>
        <p:sp>
          <p:nvSpPr>
            <p:cNvPr id="420" name="Rectangle">
              <a:extLst>
                <a:ext uri="{FF2B5EF4-FFF2-40B4-BE49-F238E27FC236}">
                  <a16:creationId xmlns:a16="http://schemas.microsoft.com/office/drawing/2014/main" id="{2C79D00C-3EED-D9E2-174D-C731B8D51927}"/>
                </a:ext>
              </a:extLst>
            </p:cNvPr>
            <p:cNvSpPr/>
            <p:nvPr/>
          </p:nvSpPr>
          <p:spPr>
            <a:xfrm rot="1200000">
              <a:off x="88008" y="5161036"/>
              <a:ext cx="273857" cy="562927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sz="1600"/>
            </a:p>
          </p:txBody>
        </p:sp>
        <p:sp>
          <p:nvSpPr>
            <p:cNvPr id="421" name="Parallelogram">
              <a:extLst>
                <a:ext uri="{FF2B5EF4-FFF2-40B4-BE49-F238E27FC236}">
                  <a16:creationId xmlns:a16="http://schemas.microsoft.com/office/drawing/2014/main" id="{C32657FE-A007-4CCD-29EE-20BDF934D658}"/>
                </a:ext>
              </a:extLst>
            </p:cNvPr>
            <p:cNvSpPr/>
            <p:nvPr/>
          </p:nvSpPr>
          <p:spPr>
            <a:xfrm rot="5400000" flipH="1">
              <a:off x="-2270195" y="2605048"/>
              <a:ext cx="5659688" cy="623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5E5E5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lang="en-GB" sz="1600"/>
            </a:p>
          </p:txBody>
        </p:sp>
        <p:sp>
          <p:nvSpPr>
            <p:cNvPr id="422" name="Line">
              <a:extLst>
                <a:ext uri="{FF2B5EF4-FFF2-40B4-BE49-F238E27FC236}">
                  <a16:creationId xmlns:a16="http://schemas.microsoft.com/office/drawing/2014/main" id="{EA9D3E61-071D-E40C-9E3C-88218C21D6CB}"/>
                </a:ext>
              </a:extLst>
            </p:cNvPr>
            <p:cNvSpPr/>
            <p:nvPr/>
          </p:nvSpPr>
          <p:spPr>
            <a:xfrm>
              <a:off x="28155" y="1220555"/>
              <a:ext cx="218119" cy="671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lang="en-GB" sz="900"/>
            </a:p>
          </p:txBody>
        </p:sp>
        <p:sp>
          <p:nvSpPr>
            <p:cNvPr id="423" name="Line">
              <a:extLst>
                <a:ext uri="{FF2B5EF4-FFF2-40B4-BE49-F238E27FC236}">
                  <a16:creationId xmlns:a16="http://schemas.microsoft.com/office/drawing/2014/main" id="{7E672FB2-298B-60DC-550C-EF91DA57194E}"/>
                </a:ext>
              </a:extLst>
            </p:cNvPr>
            <p:cNvSpPr/>
            <p:nvPr/>
          </p:nvSpPr>
          <p:spPr>
            <a:xfrm>
              <a:off x="1770" y="5659971"/>
              <a:ext cx="247201" cy="760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lang="en-GB" sz="900"/>
            </a:p>
          </p:txBody>
        </p:sp>
        <p:sp>
          <p:nvSpPr>
            <p:cNvPr id="424" name="Line">
              <a:extLst>
                <a:ext uri="{FF2B5EF4-FFF2-40B4-BE49-F238E27FC236}">
                  <a16:creationId xmlns:a16="http://schemas.microsoft.com/office/drawing/2014/main" id="{3A4F0E4C-5538-A821-EEE2-5433074C1D53}"/>
                </a:ext>
              </a:extLst>
            </p:cNvPr>
            <p:cNvSpPr/>
            <p:nvPr/>
          </p:nvSpPr>
          <p:spPr>
            <a:xfrm>
              <a:off x="626226" y="11023"/>
              <a:ext cx="247201" cy="760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lang="en-GB" sz="900"/>
            </a:p>
          </p:txBody>
        </p:sp>
        <p:sp>
          <p:nvSpPr>
            <p:cNvPr id="425" name="Line">
              <a:extLst>
                <a:ext uri="{FF2B5EF4-FFF2-40B4-BE49-F238E27FC236}">
                  <a16:creationId xmlns:a16="http://schemas.microsoft.com/office/drawing/2014/main" id="{C52966EE-E786-C0C5-C0E4-D3F79FB2B2E2}"/>
                </a:ext>
              </a:extLst>
            </p:cNvPr>
            <p:cNvSpPr/>
            <p:nvPr/>
          </p:nvSpPr>
          <p:spPr>
            <a:xfrm flipV="1">
              <a:off x="17657" y="5199071"/>
              <a:ext cx="1094" cy="471640"/>
            </a:xfrm>
            <a:prstGeom prst="line">
              <a:avLst/>
            </a:prstGeom>
            <a:noFill/>
            <a:ln w="2159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lang="en-GB" sz="900"/>
            </a:p>
          </p:txBody>
        </p:sp>
      </p:grpSp>
      <p:sp>
        <p:nvSpPr>
          <p:cNvPr id="6" name="Line">
            <a:extLst>
              <a:ext uri="{FF2B5EF4-FFF2-40B4-BE49-F238E27FC236}">
                <a16:creationId xmlns:a16="http://schemas.microsoft.com/office/drawing/2014/main" id="{81CED4DA-53AD-4D4B-7FD5-3913BDB06A26}"/>
              </a:ext>
            </a:extLst>
          </p:cNvPr>
          <p:cNvSpPr/>
          <p:nvPr/>
        </p:nvSpPr>
        <p:spPr>
          <a:xfrm>
            <a:off x="6131105" y="3761828"/>
            <a:ext cx="2358907" cy="1814449"/>
          </a:xfrm>
          <a:prstGeom prst="line">
            <a:avLst/>
          </a:prstGeom>
          <a:ln w="92075">
            <a:solidFill>
              <a:srgbClr val="00B0F0">
                <a:alpha val="20000"/>
              </a:srgbClr>
            </a:solidFill>
            <a:miter lim="400000"/>
            <a:headEnd type="none" w="sm" len="sm"/>
            <a:tailEnd type="triangle"/>
          </a:ln>
        </p:spPr>
        <p:txBody>
          <a:bodyPr lIns="25400" tIns="25400" rIns="25400" bIns="25400" anchor="ctr"/>
          <a:lstStyle/>
          <a:p>
            <a:endParaRPr lang="en-GB" sz="900"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DAB868D3-3D38-3625-1BE0-C66F052290D9}"/>
              </a:ext>
            </a:extLst>
          </p:cNvPr>
          <p:cNvSpPr/>
          <p:nvPr/>
        </p:nvSpPr>
        <p:spPr>
          <a:xfrm>
            <a:off x="3840298" y="3159321"/>
            <a:ext cx="2013465" cy="537140"/>
          </a:xfrm>
          <a:prstGeom prst="line">
            <a:avLst/>
          </a:prstGeom>
          <a:ln w="38100" cap="rnd">
            <a:solidFill>
              <a:srgbClr val="000000">
                <a:alpha val="18000"/>
              </a:srgbClr>
            </a:solidFill>
            <a:prstDash val="sysDash"/>
            <a:miter lim="400000"/>
          </a:ln>
        </p:spPr>
        <p:txBody>
          <a:bodyPr lIns="25400" tIns="25400" rIns="25400" bIns="25400" anchor="ctr"/>
          <a:lstStyle/>
          <a:p>
            <a:endParaRPr lang="en-GB" sz="900"/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369FB80E-6F8D-3631-A6FD-D6207A113D95}"/>
              </a:ext>
            </a:extLst>
          </p:cNvPr>
          <p:cNvSpPr/>
          <p:nvPr/>
        </p:nvSpPr>
        <p:spPr>
          <a:xfrm rot="10800000">
            <a:off x="3611531" y="2910670"/>
            <a:ext cx="182958" cy="450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extrusionOk="0">
                <a:moveTo>
                  <a:pt x="9839" y="0"/>
                </a:moveTo>
                <a:lnTo>
                  <a:pt x="3025" y="6750"/>
                </a:lnTo>
                <a:lnTo>
                  <a:pt x="6574" y="6750"/>
                </a:lnTo>
                <a:lnTo>
                  <a:pt x="6574" y="8037"/>
                </a:lnTo>
                <a:cubicBezTo>
                  <a:pt x="5226" y="8248"/>
                  <a:pt x="3961" y="8569"/>
                  <a:pt x="2883" y="9049"/>
                </a:cubicBezTo>
                <a:cubicBezTo>
                  <a:pt x="-961" y="10763"/>
                  <a:pt x="-961" y="13537"/>
                  <a:pt x="2883" y="15251"/>
                </a:cubicBezTo>
                <a:cubicBezTo>
                  <a:pt x="3961" y="15731"/>
                  <a:pt x="5226" y="16052"/>
                  <a:pt x="6574" y="16263"/>
                </a:cubicBezTo>
                <a:lnTo>
                  <a:pt x="6574" y="21600"/>
                </a:lnTo>
                <a:lnTo>
                  <a:pt x="13104" y="21600"/>
                </a:lnTo>
                <a:lnTo>
                  <a:pt x="13104" y="16263"/>
                </a:lnTo>
                <a:cubicBezTo>
                  <a:pt x="14452" y="16052"/>
                  <a:pt x="15717" y="15731"/>
                  <a:pt x="16795" y="15251"/>
                </a:cubicBezTo>
                <a:cubicBezTo>
                  <a:pt x="20639" y="13537"/>
                  <a:pt x="20639" y="10763"/>
                  <a:pt x="16795" y="9049"/>
                </a:cubicBezTo>
                <a:cubicBezTo>
                  <a:pt x="15717" y="8569"/>
                  <a:pt x="14452" y="8248"/>
                  <a:pt x="13104" y="8037"/>
                </a:cubicBezTo>
                <a:lnTo>
                  <a:pt x="13104" y="6750"/>
                </a:lnTo>
                <a:lnTo>
                  <a:pt x="16653" y="6750"/>
                </a:lnTo>
                <a:lnTo>
                  <a:pt x="9839" y="0"/>
                </a:lnTo>
                <a:close/>
              </a:path>
            </a:pathLst>
          </a:custGeom>
          <a:solidFill>
            <a:srgbClr val="FF0000">
              <a:alpha val="2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600"/>
          </a:p>
        </p:txBody>
      </p:sp>
      <p:sp>
        <p:nvSpPr>
          <p:cNvPr id="9" name="Circle">
            <a:extLst>
              <a:ext uri="{FF2B5EF4-FFF2-40B4-BE49-F238E27FC236}">
                <a16:creationId xmlns:a16="http://schemas.microsoft.com/office/drawing/2014/main" id="{89FAC181-1F31-7AD9-1C8E-1F4CE119ABD4}"/>
              </a:ext>
            </a:extLst>
          </p:cNvPr>
          <p:cNvSpPr/>
          <p:nvPr/>
        </p:nvSpPr>
        <p:spPr>
          <a:xfrm>
            <a:off x="3608137" y="3015905"/>
            <a:ext cx="165100" cy="165100"/>
          </a:xfrm>
          <a:prstGeom prst="ellipse">
            <a:avLst/>
          </a:prstGeom>
          <a:blipFill>
            <a:blip r:embed="rId3"/>
          </a:blipFill>
          <a:ln w="127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600"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4D9C2E8F-C782-33B1-6A92-A8EEA65D84CA}"/>
              </a:ext>
            </a:extLst>
          </p:cNvPr>
          <p:cNvSpPr/>
          <p:nvPr/>
        </p:nvSpPr>
        <p:spPr>
          <a:xfrm>
            <a:off x="6124009" y="3771376"/>
            <a:ext cx="3047433" cy="793750"/>
          </a:xfrm>
          <a:prstGeom prst="line">
            <a:avLst/>
          </a:prstGeom>
          <a:ln w="38100" cap="rnd">
            <a:solidFill>
              <a:schemeClr val="accent1">
                <a:lumMod val="50000"/>
                <a:alpha val="18000"/>
              </a:schemeClr>
            </a:solidFill>
            <a:prstDash val="sysDash"/>
            <a:miter lim="400000"/>
          </a:ln>
        </p:spPr>
        <p:txBody>
          <a:bodyPr lIns="25400" tIns="25400" rIns="25400" bIns="25400" anchor="ctr"/>
          <a:lstStyle/>
          <a:p>
            <a:endParaRPr lang="en-GB" sz="900"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DD34A342-811E-625A-A04D-CC4AFA30269B}"/>
              </a:ext>
            </a:extLst>
          </p:cNvPr>
          <p:cNvSpPr/>
          <p:nvPr/>
        </p:nvSpPr>
        <p:spPr>
          <a:xfrm>
            <a:off x="8431252" y="5493726"/>
            <a:ext cx="165100" cy="1651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lang="en-GB" sz="1600"/>
          </a:p>
        </p:txBody>
      </p:sp>
      <p:sp>
        <p:nvSpPr>
          <p:cNvPr id="22" name="equation.pdf">
            <a:extLst>
              <a:ext uri="{FF2B5EF4-FFF2-40B4-BE49-F238E27FC236}">
                <a16:creationId xmlns:a16="http://schemas.microsoft.com/office/drawing/2014/main" id="{F5D83E61-EE92-951B-68F6-FB9AE580F68D}"/>
              </a:ext>
            </a:extLst>
          </p:cNvPr>
          <p:cNvSpPr txBox="1"/>
          <p:nvPr/>
        </p:nvSpPr>
        <p:spPr>
          <a:xfrm>
            <a:off x="490090" y="3346721"/>
            <a:ext cx="6476884" cy="27699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defTabSz="457200" latinLnBrk="1">
              <a:defRPr sz="1800"/>
            </a:pP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A1823CFD-DF67-375F-CD11-A88259A14A58}"/>
                  </a:ext>
                </a:extLst>
              </p:cNvPr>
              <p:cNvSpPr txBox="1"/>
              <p:nvPr/>
            </p:nvSpPr>
            <p:spPr>
              <a:xfrm>
                <a:off x="3202860" y="5710197"/>
                <a:ext cx="5968582" cy="922652"/>
              </a:xfrm>
              <a:prstGeom prst="rect">
                <a:avLst/>
              </a:prstGeom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22860" rIns="22860" anchor="ctr">
                <a:normAutofit/>
              </a:bodyPr>
              <a:lstStyle>
                <a:lvl1pPr algn="ctr" defTabSz="685800">
                  <a:lnSpc>
                    <a:spcPct val="120000"/>
                  </a:lnSpc>
                  <a:spcBef>
                    <a:spcPts val="700"/>
                  </a:spcBef>
                  <a:buFont typeface="Arial"/>
                  <a:defRPr sz="3800">
                    <a:solidFill>
                      <a:srgbClr val="003865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r>
                        <a:rPr lang="en-GB" sz="2000" i="1">
                          <a:latin typeface="Cambria Math" panose="02040503050406030204" pitchFamily="18" charset="0"/>
                        </a:rPr>
                        <m:t>=−</m:t>
                      </m:r>
                      <m:limUpp>
                        <m:limUpp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lim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^</m:t>
                          </m:r>
                        </m:lim>
                      </m:limUpp>
                      <m:r>
                        <a:rPr lang="en-GB" sz="200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𝐿𝑆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GB" sz="2000" i="1">
                          <a:solidFill>
                            <a:srgbClr val="6657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 ∙</m:t>
                      </m:r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rgbClr val="00843D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GB" sz="2000" i="1">
                              <a:solidFill>
                                <a:srgbClr val="B30C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i="1">
                          <a:solidFill>
                            <a:srgbClr val="00843D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20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GB" sz="1900"/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A1823CFD-DF67-375F-CD11-A88259A14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860" y="5710197"/>
                <a:ext cx="5968582" cy="9226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a14="http://schemas.microsoft.com/office/drawing/2010/main"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ine">
            <a:extLst>
              <a:ext uri="{FF2B5EF4-FFF2-40B4-BE49-F238E27FC236}">
                <a16:creationId xmlns:a16="http://schemas.microsoft.com/office/drawing/2014/main" id="{CF914E5B-BB72-0524-5A86-D6172BAAB66F}"/>
              </a:ext>
            </a:extLst>
          </p:cNvPr>
          <p:cNvSpPr/>
          <p:nvPr/>
        </p:nvSpPr>
        <p:spPr>
          <a:xfrm>
            <a:off x="5113050" y="4537182"/>
            <a:ext cx="275553" cy="78405"/>
          </a:xfrm>
          <a:prstGeom prst="line">
            <a:avLst/>
          </a:prstGeom>
          <a:ln w="38100" cap="rnd">
            <a:solidFill>
              <a:schemeClr val="accent1">
                <a:lumMod val="50000"/>
                <a:alpha val="18000"/>
              </a:schemeClr>
            </a:solidFill>
            <a:prstDash val="sysDash"/>
            <a:miter lim="400000"/>
          </a:ln>
        </p:spPr>
        <p:txBody>
          <a:bodyPr lIns="25400" tIns="25400" rIns="25400" bIns="25400" anchor="ctr"/>
          <a:lstStyle/>
          <a:p>
            <a:endParaRPr lang="en-GB" sz="9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2591E5-3683-B91F-A197-A76EDED69C67}"/>
                  </a:ext>
                </a:extLst>
              </p:cNvPr>
              <p:cNvSpPr txBox="1"/>
              <p:nvPr/>
            </p:nvSpPr>
            <p:spPr>
              <a:xfrm>
                <a:off x="4593272" y="2942550"/>
                <a:ext cx="359229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00843D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GB" sz="90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2591E5-3683-B91F-A197-A76EDED69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272" y="2942550"/>
                <a:ext cx="359229" cy="461665"/>
              </a:xfrm>
              <a:prstGeom prst="rect">
                <a:avLst/>
              </a:prstGeom>
              <a:blipFill>
                <a:blip r:embed="rId5"/>
                <a:stretch>
                  <a:fillRect l="-5085" r="-10169" b="-12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87CCEE-4B77-9424-6CCA-00D8296AF07A}"/>
                  </a:ext>
                </a:extLst>
              </p:cNvPr>
              <p:cNvSpPr txBox="1"/>
              <p:nvPr/>
            </p:nvSpPr>
            <p:spPr>
              <a:xfrm>
                <a:off x="3491347" y="3358250"/>
                <a:ext cx="424543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rgbClr val="B30C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GB" sz="90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187CCEE-4B77-9424-6CCA-00D8296AF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347" y="3358250"/>
                <a:ext cx="424543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1163639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5B535-4D07-BEDD-08C6-6CCFB31B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Hadron arm timing – LH2 (elastic cuts)</a:t>
            </a:r>
          </a:p>
        </p:txBody>
      </p:sp>
      <p:pic>
        <p:nvPicPr>
          <p:cNvPr id="6" name="Content Placeholder 5" descr="A screenshot of a colorful chart&#10;&#10;AI-generated content may be incorrect.">
            <a:extLst>
              <a:ext uri="{FF2B5EF4-FFF2-40B4-BE49-F238E27FC236}">
                <a16:creationId xmlns:a16="http://schemas.microsoft.com/office/drawing/2014/main" id="{EA0B26D5-8729-58C7-BF67-AB2E3333E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441" y="1128620"/>
            <a:ext cx="9733118" cy="48641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2880F7-7FC9-8CF8-E77A-648FD1EB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pic>
        <p:nvPicPr>
          <p:cNvPr id="10" name="Picture 9" descr="A graph of a diagram&#10;&#10;AI-generated content may be incorrect.">
            <a:extLst>
              <a:ext uri="{FF2B5EF4-FFF2-40B4-BE49-F238E27FC236}">
                <a16:creationId xmlns:a16="http://schemas.microsoft.com/office/drawing/2014/main" id="{6381EBEC-0511-C8F4-DB77-BAAF63BCA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7929" y="2508616"/>
            <a:ext cx="7116590" cy="4819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804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F8B96-82F4-A2B5-9EA3-9F6A7DD2B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5282D-0C5D-3F46-793E-C8D0B155A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36734" y="6453003"/>
            <a:ext cx="28054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Andrew Cheyne - GEn-RP seminar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C8E8E-189D-5B6B-0BB4-A19CD4733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51" y="-2"/>
            <a:ext cx="9285436" cy="712519"/>
          </a:xfrm>
        </p:spPr>
        <p:txBody>
          <a:bodyPr anchor="ctr">
            <a:normAutofit/>
          </a:bodyPr>
          <a:lstStyle/>
          <a:p>
            <a:r>
              <a:rPr lang="en-GB" err="1"/>
              <a:t>BBCal</a:t>
            </a:r>
            <a:r>
              <a:rPr lang="en-GB"/>
              <a:t> energy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C7ED4C-9152-B304-D5EA-B69503C0B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0182" y="1057737"/>
            <a:ext cx="3959712" cy="5050046"/>
          </a:xfrm>
        </p:spPr>
        <p:txBody>
          <a:bodyPr anchor="ctr">
            <a:normAutofit/>
          </a:bodyPr>
          <a:lstStyle/>
          <a:p>
            <a:r>
              <a:rPr lang="en-GB" sz="1800"/>
              <a:t>The change in calorimeter threshold during running can be seen in the E/p vs run number</a:t>
            </a:r>
          </a:p>
          <a:p>
            <a:pPr lvl="1"/>
            <a:r>
              <a:rPr lang="en-GB" sz="1600"/>
              <a:t>Run groups separated at these dates</a:t>
            </a:r>
          </a:p>
          <a:p>
            <a:r>
              <a:rPr lang="en-GB" sz="1800"/>
              <a:t>There also appears to be large changes when no changes are made</a:t>
            </a:r>
          </a:p>
          <a:p>
            <a:r>
              <a:rPr lang="en-GB" sz="1800"/>
              <a:t>This appears to be a beam current effect due to misaligned GEMs and other detectors.</a:t>
            </a:r>
          </a:p>
        </p:txBody>
      </p:sp>
      <p:pic>
        <p:nvPicPr>
          <p:cNvPr id="7" name="Content Placeholder 6" descr="A close-up of a graph&#10;&#10;AI-generated content may be incorrect.">
            <a:extLst>
              <a:ext uri="{FF2B5EF4-FFF2-40B4-BE49-F238E27FC236}">
                <a16:creationId xmlns:a16="http://schemas.microsoft.com/office/drawing/2014/main" id="{0130BCA6-9F7A-ECE0-C31B-96F7DED7CC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7"/>
          <a:stretch/>
        </p:blipFill>
        <p:spPr>
          <a:xfrm>
            <a:off x="3096985" y="4619035"/>
            <a:ext cx="8781686" cy="1743928"/>
          </a:xfrm>
          <a:prstGeom prst="rect">
            <a:avLst/>
          </a:prstGeom>
          <a:noFill/>
        </p:spPr>
      </p:pic>
      <p:pic>
        <p:nvPicPr>
          <p:cNvPr id="9" name="Picture 8" descr="A graph with red dots&#10;&#10;AI-generated content may be incorrect.">
            <a:extLst>
              <a:ext uri="{FF2B5EF4-FFF2-40B4-BE49-F238E27FC236}">
                <a16:creationId xmlns:a16="http://schemas.microsoft.com/office/drawing/2014/main" id="{75A26D70-50B6-D131-13D1-52DC64D0F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231" y="943339"/>
            <a:ext cx="5770168" cy="367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711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ED397-29F4-9894-95D9-AB277AF4B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267E8-2D65-6127-D8A8-30B795671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Electron arm timing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4EAB1-F47E-4A42-024B-8F2935AE8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388" y="1145455"/>
            <a:ext cx="3508585" cy="274494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26C829-5194-66D9-6E09-67252D07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pic>
        <p:nvPicPr>
          <p:cNvPr id="7172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66DAD1E-0EB0-44ED-0761-E3F1D5ABD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972" y="1766939"/>
            <a:ext cx="6314032" cy="36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 diagram of a waveform&#10;&#10;AI-generated content may be incorrect.">
            <a:extLst>
              <a:ext uri="{FF2B5EF4-FFF2-40B4-BE49-F238E27FC236}">
                <a16:creationId xmlns:a16="http://schemas.microsoft.com/office/drawing/2014/main" id="{2E0DF106-BC14-69C4-4E14-67B02C10A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88" y="4323341"/>
            <a:ext cx="4417199" cy="190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6827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7D26B-7B6E-43BE-F9CC-33D85C4E6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2517E-7FB6-C584-9EDA-B26CB1448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36734" y="6453003"/>
            <a:ext cx="28054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Andrew Cheyne - </a:t>
            </a:r>
            <a:r>
              <a:rPr lang="en-US" err="1"/>
              <a:t>GEn</a:t>
            </a:r>
            <a:r>
              <a:rPr lang="en-US"/>
              <a:t>-RP seminar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9478AB-3D7C-8471-61BA-C1414CF03D54}"/>
              </a:ext>
            </a:extLst>
          </p:cNvPr>
          <p:cNvSpPr/>
          <p:nvPr/>
        </p:nvSpPr>
        <p:spPr>
          <a:xfrm>
            <a:off x="8265459" y="2067859"/>
            <a:ext cx="3723341" cy="320936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A graph of a blue and red line&#10;&#10;AI-generated content may be incorrect.">
            <a:extLst>
              <a:ext uri="{FF2B5EF4-FFF2-40B4-BE49-F238E27FC236}">
                <a16:creationId xmlns:a16="http://schemas.microsoft.com/office/drawing/2014/main" id="{7D8727A4-0BE6-8E52-5018-542E7844947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r="3163"/>
          <a:stretch/>
        </p:blipFill>
        <p:spPr bwMode="auto">
          <a:xfrm>
            <a:off x="6560599" y="920338"/>
            <a:ext cx="5428201" cy="409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 graph of a number and a number of numbers&#10;&#10;AI-generated content may be incorrect.">
            <a:extLst>
              <a:ext uri="{FF2B5EF4-FFF2-40B4-BE49-F238E27FC236}">
                <a16:creationId xmlns:a16="http://schemas.microsoft.com/office/drawing/2014/main" id="{553CF485-5C3A-502D-BD47-4282EABB5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9"/>
          <a:stretch/>
        </p:blipFill>
        <p:spPr bwMode="auto">
          <a:xfrm>
            <a:off x="329112" y="920338"/>
            <a:ext cx="5901211" cy="371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7A89B5-EBF8-7579-FFAD-D99B02985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64054" y="4893205"/>
            <a:ext cx="6732538" cy="1304728"/>
          </a:xfrm>
        </p:spPr>
        <p:txBody>
          <a:bodyPr>
            <a:normAutofit/>
          </a:bodyPr>
          <a:lstStyle/>
          <a:p>
            <a:pPr algn="ctr"/>
            <a:r>
              <a:rPr lang="en-US" sz="1800"/>
              <a:t>Two independent methods of looking at hodoscope resolution without reference time contribution. </a:t>
            </a:r>
          </a:p>
          <a:p>
            <a:pPr algn="ctr"/>
            <a:r>
              <a:rPr lang="en-US" sz="1800"/>
              <a:t>Both show around 570ps resolution.</a:t>
            </a:r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5545900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C3518-E07C-5AD0-98BA-A09ECFC7A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6106D-47A6-6AF4-23C9-AF3881317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Charge Exchange event selection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953019-9543-419D-D68A-82E4BBBE0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559C37-4084-ACBB-C9E0-ECF1067B67A2}"/>
              </a:ext>
            </a:extLst>
          </p:cNvPr>
          <p:cNvSpPr txBox="1"/>
          <p:nvPr/>
        </p:nvSpPr>
        <p:spPr>
          <a:xfrm>
            <a:off x="282201" y="737399"/>
            <a:ext cx="45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by </a:t>
            </a:r>
            <a:r>
              <a:rPr lang="en-GB" err="1"/>
              <a:t>Bhasitha</a:t>
            </a:r>
            <a:r>
              <a:rPr lang="en-GB"/>
              <a:t> Dharmasena (UVa)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F1FBD8-4453-B396-9EBB-A5C442CF5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Looking at the effect of the analyser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1206E6-A724-500B-E608-A22D25032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39" y="1839761"/>
            <a:ext cx="10781520" cy="386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58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4C7CD-9FCC-98F5-1C24-E35750D82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Charge Exchange event selection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52FA52-1BB0-668C-CCA7-83C656AF6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37" y="1231251"/>
            <a:ext cx="10906125" cy="356418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6F5CD-8729-3641-F1BA-1893218C6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AEABFF-EB18-43EB-E7C0-63A768ACB103}"/>
              </a:ext>
            </a:extLst>
          </p:cNvPr>
          <p:cNvSpPr txBox="1"/>
          <p:nvPr/>
        </p:nvSpPr>
        <p:spPr>
          <a:xfrm>
            <a:off x="554038" y="4919960"/>
            <a:ext cx="6102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At the moment, the proton vetoing using the Front Tracker doesn’t work as effectively as we would have wanted. This is still being investigated.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A724E0-BA0B-5D24-CADC-6D36CB8E7D86}"/>
              </a:ext>
            </a:extLst>
          </p:cNvPr>
          <p:cNvSpPr txBox="1"/>
          <p:nvPr/>
        </p:nvSpPr>
        <p:spPr>
          <a:xfrm>
            <a:off x="282201" y="737399"/>
            <a:ext cx="45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by </a:t>
            </a:r>
            <a:r>
              <a:rPr lang="en-GB" err="1"/>
              <a:t>Bhasitha</a:t>
            </a:r>
            <a:r>
              <a:rPr lang="en-GB"/>
              <a:t> Dharmasena (UVa)</a:t>
            </a:r>
          </a:p>
        </p:txBody>
      </p:sp>
    </p:spTree>
    <p:extLst>
      <p:ext uri="{BB962C8B-B14F-4D97-AF65-F5344CB8AC3E}">
        <p14:creationId xmlns:p14="http://schemas.microsoft.com/office/powerpoint/2010/main" val="40012814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9FB4CFB-1AC0-B7C7-766D-16E9006D7C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1455"/>
          <a:stretch/>
        </p:blipFill>
        <p:spPr>
          <a:xfrm>
            <a:off x="496735" y="3663595"/>
            <a:ext cx="3848930" cy="2862368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3D8AC1-83B3-EB07-948C-CCEE8969E4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40445" y="881382"/>
            <a:ext cx="3577962" cy="2692415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4B5F34-517B-4AC8-A541-9808DDC6D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36734" y="6453003"/>
            <a:ext cx="280540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Andrew Cheyne - GEn-RP seminar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8988F8CF-E3D8-56B8-8B65-06C88C222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51" y="-2"/>
            <a:ext cx="9285436" cy="712519"/>
          </a:xfrm>
        </p:spPr>
        <p:txBody>
          <a:bodyPr/>
          <a:lstStyle/>
          <a:p>
            <a:r>
              <a:rPr lang="en-US"/>
              <a:t>Wide angle polarimeter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344D6-B022-0A35-8C91-D0E8130AC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451" y="1150887"/>
            <a:ext cx="2943149" cy="2153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D628EB-EB1D-B7BE-E31E-F989A7F77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964" y="3663595"/>
            <a:ext cx="3654766" cy="28330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79D0BB-096A-2E9D-4CD2-D11F2C952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9746" y="3643998"/>
            <a:ext cx="3789854" cy="28623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65663D-0475-F0CE-649A-D738DF50C95E}"/>
              </a:ext>
            </a:extLst>
          </p:cNvPr>
          <p:cNvSpPr txBox="1"/>
          <p:nvPr/>
        </p:nvSpPr>
        <p:spPr>
          <a:xfrm>
            <a:off x="282201" y="737399"/>
            <a:ext cx="45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by Bill Henry (</a:t>
            </a:r>
            <a:r>
              <a:rPr lang="en-GB" err="1"/>
              <a:t>Jlab</a:t>
            </a:r>
            <a:r>
              <a:rPr lang="en-GB"/>
              <a:t>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B7D5C78-BFC2-149F-BE2A-5D7FB534FB74}"/>
              </a:ext>
            </a:extLst>
          </p:cNvPr>
          <p:cNvSpPr txBox="1">
            <a:spLocks/>
          </p:cNvSpPr>
          <p:nvPr/>
        </p:nvSpPr>
        <p:spPr>
          <a:xfrm>
            <a:off x="577020" y="1549083"/>
            <a:ext cx="5181600" cy="4833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Work ongoing by Saru looking into how much information will recoverable from the side-plane hodoscope and active analyser</a:t>
            </a:r>
          </a:p>
        </p:txBody>
      </p:sp>
    </p:spTree>
    <p:extLst>
      <p:ext uri="{BB962C8B-B14F-4D97-AF65-F5344CB8AC3E}">
        <p14:creationId xmlns:p14="http://schemas.microsoft.com/office/powerpoint/2010/main" val="29932726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66C91-12BD-99E4-73CA-CADAC4FAE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GEM alignment – Andrew Puckett (UConn)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A8950-5FCD-6AFC-C9A9-0051459CE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GEn-RP seminar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26876D-1559-D94B-6D01-D6BAAC463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75" y="1329195"/>
            <a:ext cx="10941050" cy="4497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72327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7885F-53AA-56C9-37B8-CD77D941E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3A14-0AEB-875B-F1B8-8858E6D8A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4EDE3-0BFA-DF15-42A0-0F8A568CD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Cheyne - </a:t>
            </a:r>
            <a:r>
              <a:rPr lang="en-US" err="1"/>
              <a:t>GEn</a:t>
            </a:r>
            <a:r>
              <a:rPr lang="en-US"/>
              <a:t>-RP seminar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A558B67-5812-F8C3-2523-F88549142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02478" y="1281382"/>
            <a:ext cx="4583479" cy="486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295191-9F8A-66A7-E640-2C8227DCB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0" y="891090"/>
            <a:ext cx="5449662" cy="2729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20548-D4F9-62A6-8E32-8E9C01CF0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406" y="972478"/>
            <a:ext cx="4251214" cy="4913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0C9F31-4E58-85EB-88C4-1D3BE45F7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989" y="3798896"/>
            <a:ext cx="4850894" cy="24850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C9D65B-6BA5-FFF9-2F07-CA43293975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7353" y="1885811"/>
            <a:ext cx="4746884" cy="23465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6326E4-35F2-1BA6-3DAB-E052E48C6C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2146" y="591865"/>
            <a:ext cx="3444538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76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468D1-6457-A4A4-9BBE-8620E7FEE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17906B-E7E1-C1D5-AB7B-2C5AC98F374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Producing an asymmetry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AE0D8-5699-435C-F38A-0201A902386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33816" y="1565776"/>
            <a:ext cx="4352484" cy="4901357"/>
          </a:xfrm>
        </p:spPr>
        <p:txBody>
          <a:bodyPr/>
          <a:lstStyle/>
          <a:p>
            <a:r>
              <a:rPr lang="en-GB" sz="1600"/>
              <a:t>N-N interaction in the analyser causes a </a:t>
            </a:r>
            <a:r>
              <a:rPr lang="en-GB" sz="1600" b="1"/>
              <a:t>spin-dependent</a:t>
            </a:r>
            <a:r>
              <a:rPr lang="en-GB" sz="1600"/>
              <a:t> deflection in </a:t>
            </a:r>
            <a:r>
              <a:rPr lang="en-GB" sz="1600" u="sng"/>
              <a:t>secondary</a:t>
            </a:r>
            <a:r>
              <a:rPr lang="en-GB" sz="1600"/>
              <a:t> scattering distribution</a:t>
            </a:r>
          </a:p>
          <a:p>
            <a:endParaRPr lang="en-GB" sz="1600"/>
          </a:p>
          <a:p>
            <a:endParaRPr lang="en-GB" sz="1600"/>
          </a:p>
          <a:p>
            <a:endParaRPr lang="en-GB" sz="1600"/>
          </a:p>
          <a:p>
            <a:pPr marL="0" indent="0">
              <a:buNone/>
            </a:pPr>
            <a:endParaRPr lang="en-GB" sz="1600"/>
          </a:p>
          <a:p>
            <a:r>
              <a:rPr lang="en-GB" sz="1600" b="1"/>
              <a:t>Not</a:t>
            </a:r>
            <a:r>
              <a:rPr lang="en-GB" sz="1600"/>
              <a:t> sensitive to longitudinal components</a:t>
            </a:r>
          </a:p>
          <a:p>
            <a:r>
              <a:rPr lang="en-GB" sz="1600"/>
              <a:t>Need to </a:t>
            </a:r>
            <a:r>
              <a:rPr lang="en-GB" sz="1600" err="1"/>
              <a:t>precess</a:t>
            </a:r>
            <a:r>
              <a:rPr lang="en-GB" sz="1600"/>
              <a:t> the P</a:t>
            </a:r>
            <a:r>
              <a:rPr lang="en-GB" sz="1600" baseline="-25000"/>
              <a:t>L</a:t>
            </a:r>
            <a:r>
              <a:rPr lang="en-GB" sz="1600"/>
              <a:t> component into transverse plane prior to secondary scattering </a:t>
            </a:r>
          </a:p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635B8-AA54-AF04-2BFA-BE53E7803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Recoil Polarimetry technique</a:t>
            </a:r>
          </a:p>
        </p:txBody>
      </p:sp>
      <p:sp>
        <p:nvSpPr>
          <p:cNvPr id="409" name="Producing an asymmetry">
            <a:extLst>
              <a:ext uri="{FF2B5EF4-FFF2-40B4-BE49-F238E27FC236}">
                <a16:creationId xmlns:a16="http://schemas.microsoft.com/office/drawing/2014/main" id="{F55F7301-F600-7416-BBEF-6D982524E30F}"/>
              </a:ext>
            </a:extLst>
          </p:cNvPr>
          <p:cNvSpPr txBox="1">
            <a:spLocks/>
          </p:cNvSpPr>
          <p:nvPr/>
        </p:nvSpPr>
        <p:spPr>
          <a:xfrm>
            <a:off x="321011" y="1004671"/>
            <a:ext cx="5270165" cy="43622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58DE6EF-5572-8593-1401-5A369C043D3B}"/>
                  </a:ext>
                </a:extLst>
              </p:cNvPr>
              <p:cNvSpPr txBox="1"/>
              <p:nvPr/>
            </p:nvSpPr>
            <p:spPr>
              <a:xfrm>
                <a:off x="321010" y="2877118"/>
                <a:ext cx="4352484" cy="798011"/>
              </a:xfrm>
              <a:prstGeom prst="rect">
                <a:avLst/>
              </a:prstGeom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 anchor="ctr">
                <a:noAutofit/>
              </a:bodyPr>
              <a:lstStyle>
                <a:lvl1pPr algn="ctr" defTabSz="685800">
                  <a:lnSpc>
                    <a:spcPct val="120000"/>
                  </a:lnSpc>
                  <a:spcBef>
                    <a:spcPts val="700"/>
                  </a:spcBef>
                  <a:buFont typeface="Arial"/>
                  <a:defRPr sz="3800">
                    <a:solidFill>
                      <a:srgbClr val="003865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r>
                        <a:rPr lang="en-GB" sz="16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limUpp>
                        <m:limUppPr>
                          <m:ctrlP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lim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^</m:t>
                          </m:r>
                        </m:lim>
                      </m:limUpp>
                      <m:r>
                        <a:rPr lang="en-GB" sz="16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6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GB" sz="16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𝐿𝑆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6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GB" sz="1600" i="1" noProof="0">
                          <a:solidFill>
                            <a:srgbClr val="6657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16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∙</m:t>
                      </m:r>
                      <m:d>
                        <m:dPr>
                          <m:ctrlP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 noProof="0">
                              <a:solidFill>
                                <a:srgbClr val="00843D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GB" sz="1600" i="1" noProof="0">
                              <a:solidFill>
                                <a:srgbClr val="B30C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GB" sz="16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d>
                        <m:dPr>
                          <m:ctrlP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GB" sz="16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i="1" noProof="0">
                          <a:solidFill>
                            <a:srgbClr val="00843D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16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1600" i="1" noProof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GB" sz="1600" noProof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58DE6EF-5572-8593-1401-5A369C043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0" y="2877118"/>
                <a:ext cx="4352484" cy="7980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a14="http://schemas.microsoft.com/office/drawing/2010/main"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9BEC630-8F88-8BDB-D1D8-3C53C9D4B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648" y="196062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9137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468D1-6457-A4A4-9BBE-8620E7FEE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17906B-E7E1-C1D5-AB7B-2C5AC98F374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Producing an asymmetry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AE0D8-5699-435C-F38A-0201A902386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33816" y="1565776"/>
            <a:ext cx="4352484" cy="4901357"/>
          </a:xfrm>
        </p:spPr>
        <p:txBody>
          <a:bodyPr/>
          <a:lstStyle/>
          <a:p>
            <a:r>
              <a:rPr lang="en-GB" sz="1600"/>
              <a:t>N-N interaction in the analyser causes a </a:t>
            </a:r>
            <a:r>
              <a:rPr lang="en-GB" sz="1600" b="1"/>
              <a:t>spin-dependent</a:t>
            </a:r>
            <a:r>
              <a:rPr lang="en-GB" sz="1600"/>
              <a:t> deflection in </a:t>
            </a:r>
            <a:r>
              <a:rPr lang="en-GB" sz="1600" u="sng"/>
              <a:t>secondary</a:t>
            </a:r>
            <a:r>
              <a:rPr lang="en-GB" sz="1600"/>
              <a:t> scattering distribution</a:t>
            </a:r>
          </a:p>
          <a:p>
            <a:endParaRPr lang="en-GB" sz="1600"/>
          </a:p>
          <a:p>
            <a:endParaRPr lang="en-GB" sz="1600"/>
          </a:p>
          <a:p>
            <a:endParaRPr lang="en-GB" sz="1600"/>
          </a:p>
          <a:p>
            <a:pPr marL="0" indent="0">
              <a:buNone/>
            </a:pPr>
            <a:endParaRPr lang="en-GB" sz="1600"/>
          </a:p>
          <a:p>
            <a:r>
              <a:rPr lang="en-GB" sz="1600" b="1"/>
              <a:t>Not</a:t>
            </a:r>
            <a:r>
              <a:rPr lang="en-GB" sz="1600"/>
              <a:t> sensitive to longitudinal components</a:t>
            </a:r>
          </a:p>
          <a:p>
            <a:r>
              <a:rPr lang="en-GB" sz="1600"/>
              <a:t>Need to </a:t>
            </a:r>
            <a:r>
              <a:rPr lang="en-GB" sz="1600" err="1"/>
              <a:t>precess</a:t>
            </a:r>
            <a:r>
              <a:rPr lang="en-GB" sz="1600"/>
              <a:t> the P</a:t>
            </a:r>
            <a:r>
              <a:rPr lang="en-GB" sz="1600" baseline="-25000"/>
              <a:t>L</a:t>
            </a:r>
            <a:r>
              <a:rPr lang="en-GB" sz="1600"/>
              <a:t> component into transverse plane prior to secondary scattering </a:t>
            </a:r>
          </a:p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635B8-AA54-AF04-2BFA-BE53E7803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Recoil Polarimetry technique</a:t>
            </a:r>
          </a:p>
        </p:txBody>
      </p:sp>
      <p:sp>
        <p:nvSpPr>
          <p:cNvPr id="409" name="Producing an asymmetry">
            <a:extLst>
              <a:ext uri="{FF2B5EF4-FFF2-40B4-BE49-F238E27FC236}">
                <a16:creationId xmlns:a16="http://schemas.microsoft.com/office/drawing/2014/main" id="{F55F7301-F600-7416-BBEF-6D982524E30F}"/>
              </a:ext>
            </a:extLst>
          </p:cNvPr>
          <p:cNvSpPr txBox="1">
            <a:spLocks/>
          </p:cNvSpPr>
          <p:nvPr/>
        </p:nvSpPr>
        <p:spPr>
          <a:xfrm>
            <a:off x="321011" y="1004671"/>
            <a:ext cx="5270165" cy="43622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58DE6EF-5572-8593-1401-5A369C043D3B}"/>
                  </a:ext>
                </a:extLst>
              </p:cNvPr>
              <p:cNvSpPr txBox="1"/>
              <p:nvPr/>
            </p:nvSpPr>
            <p:spPr>
              <a:xfrm>
                <a:off x="321010" y="2877118"/>
                <a:ext cx="4352484" cy="798011"/>
              </a:xfrm>
              <a:prstGeom prst="rect">
                <a:avLst/>
              </a:prstGeom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 anchor="ctr">
                <a:noAutofit/>
              </a:bodyPr>
              <a:lstStyle>
                <a:lvl1pPr algn="ctr" defTabSz="685800">
                  <a:lnSpc>
                    <a:spcPct val="120000"/>
                  </a:lnSpc>
                  <a:spcBef>
                    <a:spcPts val="700"/>
                  </a:spcBef>
                  <a:buFont typeface="Arial"/>
                  <a:defRPr sz="3800">
                    <a:solidFill>
                      <a:srgbClr val="003865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r>
                        <a:rPr lang="en-GB" sz="16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limUpp>
                        <m:limUppPr>
                          <m:ctrlP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lim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^</m:t>
                          </m:r>
                        </m:lim>
                      </m:limUpp>
                      <m:r>
                        <a:rPr lang="en-GB" sz="16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6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GB" sz="16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𝐿𝑆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6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GB" sz="1600" i="1" noProof="0">
                          <a:solidFill>
                            <a:srgbClr val="6657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16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∙</m:t>
                      </m:r>
                      <m:d>
                        <m:dPr>
                          <m:ctrlP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 noProof="0">
                              <a:solidFill>
                                <a:srgbClr val="00843D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GB" sz="1600" i="1" noProof="0">
                              <a:solidFill>
                                <a:srgbClr val="B30C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GB" sz="16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d>
                        <m:dPr>
                          <m:ctrlP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GB" sz="16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i="1" noProof="0">
                          <a:solidFill>
                            <a:srgbClr val="00843D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16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1600" i="1" noProof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GB" sz="1600" noProof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58DE6EF-5572-8593-1401-5A369C043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0" y="2877118"/>
                <a:ext cx="4352484" cy="7980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a14="http://schemas.microsoft.com/office/drawing/2010/main"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5448066-D133-E545-9B2B-81F5A913C4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990" y="196062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352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468D1-6457-A4A4-9BBE-8620E7FEE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17906B-E7E1-C1D5-AB7B-2C5AC98F374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Producing an asymmetry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AE0D8-5699-435C-F38A-0201A902386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33816" y="1565776"/>
            <a:ext cx="4352484" cy="4901357"/>
          </a:xfrm>
        </p:spPr>
        <p:txBody>
          <a:bodyPr/>
          <a:lstStyle/>
          <a:p>
            <a:r>
              <a:rPr lang="en-GB" sz="1600"/>
              <a:t>N-N interaction in the analyser causes a </a:t>
            </a:r>
            <a:r>
              <a:rPr lang="en-GB" sz="1600" b="1"/>
              <a:t>spin-dependent</a:t>
            </a:r>
            <a:r>
              <a:rPr lang="en-GB" sz="1600"/>
              <a:t> deflection in </a:t>
            </a:r>
            <a:r>
              <a:rPr lang="en-GB" sz="1600" u="sng"/>
              <a:t>secondary</a:t>
            </a:r>
            <a:r>
              <a:rPr lang="en-GB" sz="1600"/>
              <a:t> scattering distribution</a:t>
            </a:r>
          </a:p>
          <a:p>
            <a:endParaRPr lang="en-GB" sz="1600"/>
          </a:p>
          <a:p>
            <a:endParaRPr lang="en-GB" sz="1600"/>
          </a:p>
          <a:p>
            <a:endParaRPr lang="en-GB" sz="1600"/>
          </a:p>
          <a:p>
            <a:pPr marL="0" indent="0">
              <a:buNone/>
            </a:pPr>
            <a:endParaRPr lang="en-GB" sz="1600"/>
          </a:p>
          <a:p>
            <a:r>
              <a:rPr lang="en-GB" sz="1600" b="1"/>
              <a:t>Not</a:t>
            </a:r>
            <a:r>
              <a:rPr lang="en-GB" sz="1600"/>
              <a:t> sensitive to longitudinal components</a:t>
            </a:r>
          </a:p>
          <a:p>
            <a:r>
              <a:rPr lang="en-GB" sz="1600"/>
              <a:t>Need to </a:t>
            </a:r>
            <a:r>
              <a:rPr lang="en-GB" sz="1600" err="1"/>
              <a:t>precess</a:t>
            </a:r>
            <a:r>
              <a:rPr lang="en-GB" sz="1600"/>
              <a:t> the P</a:t>
            </a:r>
            <a:r>
              <a:rPr lang="en-GB" sz="1600" baseline="-25000"/>
              <a:t>L</a:t>
            </a:r>
            <a:r>
              <a:rPr lang="en-GB" sz="1600"/>
              <a:t> component into transverse plane prior to secondary scattering </a:t>
            </a:r>
          </a:p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635B8-AA54-AF04-2BFA-BE53E7803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Recoil Polarimetry technique</a:t>
            </a:r>
          </a:p>
        </p:txBody>
      </p:sp>
      <p:sp>
        <p:nvSpPr>
          <p:cNvPr id="409" name="Producing an asymmetry">
            <a:extLst>
              <a:ext uri="{FF2B5EF4-FFF2-40B4-BE49-F238E27FC236}">
                <a16:creationId xmlns:a16="http://schemas.microsoft.com/office/drawing/2014/main" id="{F55F7301-F600-7416-BBEF-6D982524E30F}"/>
              </a:ext>
            </a:extLst>
          </p:cNvPr>
          <p:cNvSpPr txBox="1">
            <a:spLocks/>
          </p:cNvSpPr>
          <p:nvPr/>
        </p:nvSpPr>
        <p:spPr>
          <a:xfrm>
            <a:off x="321011" y="1004671"/>
            <a:ext cx="5270165" cy="43622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58DE6EF-5572-8593-1401-5A369C043D3B}"/>
                  </a:ext>
                </a:extLst>
              </p:cNvPr>
              <p:cNvSpPr txBox="1"/>
              <p:nvPr/>
            </p:nvSpPr>
            <p:spPr>
              <a:xfrm>
                <a:off x="321010" y="2877118"/>
                <a:ext cx="4352484" cy="798011"/>
              </a:xfrm>
              <a:prstGeom prst="rect">
                <a:avLst/>
              </a:prstGeom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 anchor="ctr">
                <a:noAutofit/>
              </a:bodyPr>
              <a:lstStyle>
                <a:lvl1pPr algn="ctr" defTabSz="685800">
                  <a:lnSpc>
                    <a:spcPct val="120000"/>
                  </a:lnSpc>
                  <a:spcBef>
                    <a:spcPts val="700"/>
                  </a:spcBef>
                  <a:buFont typeface="Arial"/>
                  <a:defRPr sz="3800">
                    <a:solidFill>
                      <a:srgbClr val="003865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r>
                        <a:rPr lang="en-GB" sz="16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limUpp>
                        <m:limUppPr>
                          <m:ctrlP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lim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^</m:t>
                          </m:r>
                        </m:lim>
                      </m:limUpp>
                      <m:r>
                        <a:rPr lang="en-GB" sz="16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6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GB" sz="16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𝐿𝑆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6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i="1" noProof="0">
                                  <a:solidFill>
                                    <a:srgbClr val="003865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num>
                        <m:den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GB" sz="1600" i="1" noProof="0">
                          <a:solidFill>
                            <a:srgbClr val="6657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16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∙</m:t>
                      </m:r>
                      <m:d>
                        <m:dPr>
                          <m:ctrlP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 noProof="0">
                              <a:solidFill>
                                <a:srgbClr val="00843D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GB" sz="1600" i="1" noProof="0">
                              <a:solidFill>
                                <a:srgbClr val="B30C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GB" sz="16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𝐿𝑆</m:t>
                          </m:r>
                        </m:sub>
                      </m:sSub>
                      <m:d>
                        <m:dPr>
                          <m:ctrlP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 noProof="0">
                              <a:solidFill>
                                <a:srgbClr val="00386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GB" sz="16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i="1" noProof="0">
                          <a:solidFill>
                            <a:srgbClr val="00843D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1600" i="1" noProof="0">
                          <a:solidFill>
                            <a:srgbClr val="003865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1600" i="1" noProof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GB" sz="1600" noProof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58DE6EF-5572-8593-1401-5A369C043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0" y="2877118"/>
                <a:ext cx="4352484" cy="7980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a14="http://schemas.microsoft.com/office/drawing/2010/main"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C02B0B9-F06C-B5F5-3D78-83CBE27241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990" y="196062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685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468D1-6457-A4A4-9BBE-8620E7FEE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17906B-E7E1-C1D5-AB7B-2C5AC98F374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Form the asymmetry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AE0D8-5699-435C-F38A-0201A902386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33816" y="1565776"/>
            <a:ext cx="4352484" cy="4901357"/>
          </a:xfrm>
        </p:spPr>
        <p:txBody>
          <a:bodyPr/>
          <a:lstStyle/>
          <a:p>
            <a:r>
              <a:rPr lang="en-US" sz="1600" dirty="0"/>
              <a:t>Forming an asymmetry between +/- beam helicities removes many false asymmetry contributions.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The </a:t>
            </a:r>
            <a:r>
              <a:rPr lang="en-US" sz="1600" dirty="0" err="1"/>
              <a:t>polarisation</a:t>
            </a:r>
            <a:r>
              <a:rPr lang="en-US" sz="1600" dirty="0"/>
              <a:t> at the polarimeter in x*,y* can then be extracted 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635B8-AA54-AF04-2BFA-BE53E7803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Recoil Polarimetry technique</a:t>
            </a:r>
          </a:p>
        </p:txBody>
      </p:sp>
      <p:sp>
        <p:nvSpPr>
          <p:cNvPr id="409" name="Producing an asymmetry">
            <a:extLst>
              <a:ext uri="{FF2B5EF4-FFF2-40B4-BE49-F238E27FC236}">
                <a16:creationId xmlns:a16="http://schemas.microsoft.com/office/drawing/2014/main" id="{F55F7301-F600-7416-BBEF-6D982524E30F}"/>
              </a:ext>
            </a:extLst>
          </p:cNvPr>
          <p:cNvSpPr txBox="1">
            <a:spLocks/>
          </p:cNvSpPr>
          <p:nvPr/>
        </p:nvSpPr>
        <p:spPr>
          <a:xfrm>
            <a:off x="321011" y="1004671"/>
            <a:ext cx="5270165" cy="43622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58DE6EF-5572-8593-1401-5A369C043D3B}"/>
                  </a:ext>
                </a:extLst>
              </p:cNvPr>
              <p:cNvSpPr txBox="1"/>
              <p:nvPr/>
            </p:nvSpPr>
            <p:spPr>
              <a:xfrm>
                <a:off x="321010" y="3278084"/>
                <a:ext cx="4352484" cy="798011"/>
              </a:xfrm>
              <a:prstGeom prst="rect">
                <a:avLst/>
              </a:prstGeom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45719" rIns="45719" anchor="ctr">
                <a:noAutofit/>
              </a:bodyPr>
              <a:lstStyle>
                <a:lvl1pPr algn="ctr" defTabSz="685800">
                  <a:lnSpc>
                    <a:spcPct val="120000"/>
                  </a:lnSpc>
                  <a:spcBef>
                    <a:spcPts val="700"/>
                  </a:spcBef>
                  <a:buFont typeface="Arial"/>
                  <a:defRPr sz="3800">
                    <a:solidFill>
                      <a:srgbClr val="003865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16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  <m:r>
                        <a:rPr lang="en-GB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h𝐴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Sup>
                        <m:sSubSup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GB" sz="1600" i="1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600" i="1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</m:func>
                      <m:r>
                        <a:rPr lang="en-GB" sz="16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func>
                        <m:func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600" i="1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</m:func>
                      <m:r>
                        <a:rPr lang="en-GB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58DE6EF-5572-8593-1401-5A369C043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0" y="3278084"/>
                <a:ext cx="4352484" cy="7980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xtLst>
                <a:ext uri="{C572A759-6A51-4108-AA02-DFA0A04FC94B}">
                  <ma14:wrappingTextBoxFlag xmlns:a14="http://schemas.microsoft.com/office/drawing/2010/main"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lot">
            <a:hlinkClick r:id="" action="ppaction://media"/>
            <a:extLst>
              <a:ext uri="{FF2B5EF4-FFF2-40B4-BE49-F238E27FC236}">
                <a16:creationId xmlns:a16="http://schemas.microsoft.com/office/drawing/2014/main" id="{C5166B7E-1603-3B76-3BBB-8C61F33620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6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9414" y="2010405"/>
            <a:ext cx="6191576" cy="348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50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|1.4"/>
</p:tagLst>
</file>

<file path=ppt/theme/theme1.xml><?xml version="1.0" encoding="utf-8"?>
<a:theme xmlns:a="http://schemas.openxmlformats.org/drawingml/2006/main" name="VanillaVTI">
  <a:themeElements>
    <a:clrScheme name="Custom 1">
      <a:dk1>
        <a:srgbClr val="003865"/>
      </a:dk1>
      <a:lt1>
        <a:srgbClr val="FAFAFA"/>
      </a:lt1>
      <a:dk2>
        <a:srgbClr val="003865"/>
      </a:dk2>
      <a:lt2>
        <a:srgbClr val="F2F2F2"/>
      </a:lt2>
      <a:accent1>
        <a:srgbClr val="169C9A"/>
      </a:accent1>
      <a:accent2>
        <a:srgbClr val="B30C00"/>
      </a:accent2>
      <a:accent3>
        <a:srgbClr val="7D2239"/>
      </a:accent3>
      <a:accent4>
        <a:srgbClr val="5B4D94"/>
      </a:accent4>
      <a:accent5>
        <a:srgbClr val="00843D"/>
      </a:accent5>
      <a:accent6>
        <a:srgbClr val="385A4F"/>
      </a:accent6>
      <a:hlink>
        <a:srgbClr val="0075B0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ppt/theme/theme2.xml><?xml version="1.0" encoding="utf-8"?>
<a:theme xmlns:a="http://schemas.openxmlformats.org/drawingml/2006/main" name="Custom Design">
  <a:themeElements>
    <a:clrScheme name="UOFG1">
      <a:dk1>
        <a:srgbClr val="003865"/>
      </a:dk1>
      <a:lt1>
        <a:srgbClr val="F2F2F2"/>
      </a:lt1>
      <a:dk2>
        <a:srgbClr val="003865"/>
      </a:dk2>
      <a:lt2>
        <a:srgbClr val="F2F2F2"/>
      </a:lt2>
      <a:accent1>
        <a:srgbClr val="169C9A"/>
      </a:accent1>
      <a:accent2>
        <a:srgbClr val="B30C00"/>
      </a:accent2>
      <a:accent3>
        <a:srgbClr val="7D2239"/>
      </a:accent3>
      <a:accent4>
        <a:srgbClr val="5B4D94"/>
      </a:accent4>
      <a:accent5>
        <a:srgbClr val="00843D"/>
      </a:accent5>
      <a:accent6>
        <a:srgbClr val="385A4F"/>
      </a:accent6>
      <a:hlink>
        <a:srgbClr val="0075B0"/>
      </a:hlink>
      <a:folHlink>
        <a:srgbClr val="E15C3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f8b233e-44fc-419a-bff6-cac2ba77421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7B20C96946C24CA330F7087335E84C" ma:contentTypeVersion="15" ma:contentTypeDescription="Create a new document." ma:contentTypeScope="" ma:versionID="92ab34ea9c7a34a53fa3a76f5fa136a3">
  <xsd:schema xmlns:xsd="http://www.w3.org/2001/XMLSchema" xmlns:xs="http://www.w3.org/2001/XMLSchema" xmlns:p="http://schemas.microsoft.com/office/2006/metadata/properties" xmlns:ns3="5f8b233e-44fc-419a-bff6-cac2ba77421f" xmlns:ns4="2818b956-b2a2-4cc9-a5f3-6bc68f227d57" targetNamespace="http://schemas.microsoft.com/office/2006/metadata/properties" ma:root="true" ma:fieldsID="907733b794cb3f6dd21977a026a6b950" ns3:_="" ns4:_="">
    <xsd:import namespace="5f8b233e-44fc-419a-bff6-cac2ba77421f"/>
    <xsd:import namespace="2818b956-b2a2-4cc9-a5f3-6bc68f227d5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System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b233e-44fc-419a-bff6-cac2ba774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18b956-b2a2-4cc9-a5f3-6bc68f227d5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995C5F-834D-47F7-ACFE-B47AA868AF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734442-3039-4A01-ADF3-F95C3FE086C6}">
  <ds:schemaRefs>
    <ds:schemaRef ds:uri="http://www.w3.org/XML/1998/namespace"/>
    <ds:schemaRef ds:uri="2818b956-b2a2-4cc9-a5f3-6bc68f227d57"/>
    <ds:schemaRef ds:uri="http://schemas.openxmlformats.org/package/2006/metadata/core-properties"/>
    <ds:schemaRef ds:uri="http://schemas.microsoft.com/office/2006/metadata/properties"/>
    <ds:schemaRef ds:uri="http://purl.org/dc/dcmitype/"/>
    <ds:schemaRef ds:uri="5f8b233e-44fc-419a-bff6-cac2ba77421f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579890D-A0CD-4350-AD43-B9BF2053CBA1}">
  <ds:schemaRefs>
    <ds:schemaRef ds:uri="2818b956-b2a2-4cc9-a5f3-6bc68f227d57"/>
    <ds:schemaRef ds:uri="5f8b233e-44fc-419a-bff6-cac2ba77421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GENRP-seminar</Template>
  <TotalTime>0</TotalTime>
  <Words>3223</Words>
  <Application>Microsoft Office PowerPoint</Application>
  <PresentationFormat>Widescreen</PresentationFormat>
  <Paragraphs>586</Paragraphs>
  <Slides>58</Slides>
  <Notes>18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Aptos</vt:lpstr>
      <vt:lpstr>Aptos Display</vt:lpstr>
      <vt:lpstr>Arial</vt:lpstr>
      <vt:lpstr>Cambria Math</vt:lpstr>
      <vt:lpstr>Google Sans</vt:lpstr>
      <vt:lpstr>Helvetica Neue Medium</vt:lpstr>
      <vt:lpstr>Neue Haas Grotesk Text Pro</vt:lpstr>
      <vt:lpstr>VanillaVTI</vt:lpstr>
      <vt:lpstr>Custom Design</vt:lpstr>
      <vt:lpstr>1_Custom Design</vt:lpstr>
      <vt:lpstr>PowerPoint Presentation</vt:lpstr>
      <vt:lpstr>PowerPoint Presentation</vt:lpstr>
      <vt:lpstr>Form Factors</vt:lpstr>
      <vt:lpstr>Double Polarisation Measurement</vt:lpstr>
      <vt:lpstr>Recoil Polarimetry technique</vt:lpstr>
      <vt:lpstr>Recoil Polarimetry technique</vt:lpstr>
      <vt:lpstr>Recoil Polarimetry technique</vt:lpstr>
      <vt:lpstr>Recoil Polarimetry technique</vt:lpstr>
      <vt:lpstr>Recoil Polarimetry technique</vt:lpstr>
      <vt:lpstr>Asymmetry measurement statistics</vt:lpstr>
      <vt:lpstr>Charge-Exchange Channel</vt:lpstr>
      <vt:lpstr>Experimental Challenges</vt:lpstr>
      <vt:lpstr>Hall A @ Jefferson Lab</vt:lpstr>
      <vt:lpstr>GEn-RP Experimental Setup</vt:lpstr>
      <vt:lpstr>Experimental Setup</vt:lpstr>
      <vt:lpstr>GEn-RP Experimental Setup</vt:lpstr>
      <vt:lpstr>Detector systems</vt:lpstr>
      <vt:lpstr>Detector systems – electron arm</vt:lpstr>
      <vt:lpstr>Detector systems – 2 arm analysis</vt:lpstr>
      <vt:lpstr>Charge-exchange event selection </vt:lpstr>
      <vt:lpstr>Simulations</vt:lpstr>
      <vt:lpstr>Recoil Polarimeter</vt:lpstr>
      <vt:lpstr>Preliminary Checks (during run)</vt:lpstr>
      <vt:lpstr>The people</vt:lpstr>
      <vt:lpstr>Backups</vt:lpstr>
      <vt:lpstr>Form Factors World Data</vt:lpstr>
      <vt:lpstr>Run Summary and Current Analysis Status</vt:lpstr>
      <vt:lpstr>Experimental Setup</vt:lpstr>
      <vt:lpstr>Backup</vt:lpstr>
      <vt:lpstr>Detector Calibrations</vt:lpstr>
      <vt:lpstr>Proton contamination</vt:lpstr>
      <vt:lpstr>Form Factors</vt:lpstr>
      <vt:lpstr>Sim Vs Data</vt:lpstr>
      <vt:lpstr>Using likelihood estimate for precession</vt:lpstr>
      <vt:lpstr>Spin Precession</vt:lpstr>
      <vt:lpstr>GEnRP-7</vt:lpstr>
      <vt:lpstr>GEM trackers in GEn-RP</vt:lpstr>
      <vt:lpstr>GEn-RP analyser</vt:lpstr>
      <vt:lpstr>SBS Neutron Polarimeter</vt:lpstr>
      <vt:lpstr>Electron Arm</vt:lpstr>
      <vt:lpstr>GEM trackers</vt:lpstr>
      <vt:lpstr>GEM trackers</vt:lpstr>
      <vt:lpstr>GEM trackers</vt:lpstr>
      <vt:lpstr>GEM trackers</vt:lpstr>
      <vt:lpstr>HCal Trigger</vt:lpstr>
      <vt:lpstr>DAQ</vt:lpstr>
      <vt:lpstr>Hadron Arm</vt:lpstr>
      <vt:lpstr>HCal ∆x/∆y</vt:lpstr>
      <vt:lpstr>Target for GMn, GEn-RP, and KLL</vt:lpstr>
      <vt:lpstr>Hadron arm timing – LH2 (elastic cuts)</vt:lpstr>
      <vt:lpstr>BBCal energy</vt:lpstr>
      <vt:lpstr>Electron arm timing</vt:lpstr>
      <vt:lpstr>PowerPoint Presentation</vt:lpstr>
      <vt:lpstr>Charge Exchange event selection </vt:lpstr>
      <vt:lpstr>Charge Exchange event selection </vt:lpstr>
      <vt:lpstr>Wide angle polarimeter</vt:lpstr>
      <vt:lpstr>GEM alignment – Andrew Puckett (UConn)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Cheyne (PGR)</dc:creator>
  <cp:lastModifiedBy>Andrew Cheyne (PGR)</cp:lastModifiedBy>
  <cp:revision>76</cp:revision>
  <dcterms:created xsi:type="dcterms:W3CDTF">2026-04-02T11:06:08Z</dcterms:created>
  <dcterms:modified xsi:type="dcterms:W3CDTF">2026-04-13T13:14:54Z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0x010100317B20C96946C24CA330F7087335E84C</vt:lpwstr>
  </property>
</Properties>
</file>