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  <p:sldMasterId id="2147483672" r:id="rId2"/>
  </p:sldMasterIdLst>
  <p:notesMasterIdLst>
    <p:notesMasterId r:id="rId33"/>
  </p:notesMasterIdLst>
  <p:sldIdLst>
    <p:sldId id="1467" r:id="rId3"/>
    <p:sldId id="1472" r:id="rId4"/>
    <p:sldId id="1466" r:id="rId5"/>
    <p:sldId id="463" r:id="rId6"/>
    <p:sldId id="1468" r:id="rId7"/>
    <p:sldId id="732" r:id="rId8"/>
    <p:sldId id="1473" r:id="rId9"/>
    <p:sldId id="319" r:id="rId10"/>
    <p:sldId id="1476" r:id="rId11"/>
    <p:sldId id="1477" r:id="rId12"/>
    <p:sldId id="1478" r:id="rId13"/>
    <p:sldId id="1480" r:id="rId14"/>
    <p:sldId id="1479" r:id="rId15"/>
    <p:sldId id="1481" r:id="rId16"/>
    <p:sldId id="1482" r:id="rId17"/>
    <p:sldId id="1485" r:id="rId18"/>
    <p:sldId id="1484" r:id="rId19"/>
    <p:sldId id="1486" r:id="rId20"/>
    <p:sldId id="1487" r:id="rId21"/>
    <p:sldId id="1488" r:id="rId22"/>
    <p:sldId id="1489" r:id="rId23"/>
    <p:sldId id="1483" r:id="rId24"/>
    <p:sldId id="1469" r:id="rId25"/>
    <p:sldId id="1470" r:id="rId26"/>
    <p:sldId id="503" r:id="rId27"/>
    <p:sldId id="1471" r:id="rId28"/>
    <p:sldId id="776" r:id="rId29"/>
    <p:sldId id="1474" r:id="rId30"/>
    <p:sldId id="375" r:id="rId31"/>
    <p:sldId id="30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974"/>
    <a:srgbClr val="163A47"/>
    <a:srgbClr val="35472B"/>
    <a:srgbClr val="173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31"/>
    <p:restoredTop sz="94690"/>
  </p:normalViewPr>
  <p:slideViewPr>
    <p:cSldViewPr snapToGrid="0" snapToObjects="1">
      <p:cViewPr varScale="1">
        <p:scale>
          <a:sx n="87" d="100"/>
          <a:sy n="87" d="100"/>
        </p:scale>
        <p:origin x="146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570C9-0F5A-5C43-8958-56D3DF7BB00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40AF8-BD57-8C42-AAE4-1371CF7D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8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2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5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1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5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atio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021142"/>
            <a:ext cx="8229600" cy="1044142"/>
          </a:xfrm>
        </p:spPr>
        <p:txBody>
          <a:bodyPr>
            <a:spAutoFit/>
          </a:bodyPr>
          <a:lstStyle>
            <a:lvl1pPr>
              <a:defRPr sz="6200" baseline="0"/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65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mark and 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99305"/>
            <a:ext cx="4887260" cy="673326"/>
          </a:xfrm>
        </p:spPr>
        <p:txBody>
          <a:bodyPr>
            <a:spAutoFit/>
          </a:bodyPr>
          <a:lstStyle>
            <a:lvl1pPr>
              <a:defRPr sz="4195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6"/>
            <a:ext cx="4887260" cy="524939"/>
          </a:xfrm>
        </p:spPr>
        <p:txBody>
          <a:bodyPr>
            <a:spAutoFit/>
          </a:bodyPr>
          <a:lstStyle>
            <a:lvl1pPr marL="0" marR="0" indent="0" algn="l" defTabSz="4566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97">
                <a:solidFill>
                  <a:srgbClr val="25303B"/>
                </a:solidFill>
              </a:defRPr>
            </a:lvl1pPr>
            <a:lvl2pPr marL="456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10497"/>
          </a:xfrm>
        </p:spPr>
        <p:txBody>
          <a:bodyPr>
            <a:spAutoFit/>
          </a:bodyPr>
          <a:lstStyle>
            <a:lvl1pPr>
              <a:defRPr sz="2297" cap="none" baseline="0"/>
            </a:lvl1pPr>
            <a:lvl2pPr marL="456607" indent="0">
              <a:buNone/>
              <a:defRPr/>
            </a:lvl2pPr>
            <a:lvl3pPr>
              <a:defRPr sz="2297"/>
            </a:lvl3pPr>
            <a:lvl4pPr>
              <a:defRPr sz="2297"/>
            </a:lvl4pPr>
            <a:lvl5pPr>
              <a:defRPr sz="2297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050672"/>
          </a:xfrm>
        </p:spPr>
        <p:txBody>
          <a:bodyPr>
            <a:spAutoFit/>
          </a:bodyPr>
          <a:lstStyle>
            <a:lvl1pPr marL="0" indent="-298410">
              <a:buSzPct val="80000"/>
              <a:buFont typeface="Wingdings" charset="2"/>
              <a:buChar char="§"/>
              <a:defRPr sz="2297" cap="none"/>
            </a:lvl1pPr>
            <a:lvl2pPr>
              <a:defRPr sz="1998"/>
            </a:lvl2pPr>
            <a:lvl3pPr>
              <a:defRPr sz="1698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3" y="1850077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297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504161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039"/>
            <a:ext cx="8229600" cy="584116"/>
          </a:xfrm>
        </p:spPr>
        <p:txBody>
          <a:bodyPr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148" y="1667586"/>
            <a:ext cx="3889104" cy="1506424"/>
          </a:xfrm>
        </p:spPr>
        <p:txBody>
          <a:bodyPr/>
          <a:lstStyle>
            <a:lvl1pPr>
              <a:defRPr sz="1998" cap="none" baseline="0"/>
            </a:lvl1pPr>
            <a:lvl2pPr>
              <a:defRPr sz="1798"/>
            </a:lvl2pPr>
            <a:lvl3pPr>
              <a:defRPr sz="1598"/>
            </a:lvl3pPr>
            <a:lvl4pPr>
              <a:defRPr sz="1398"/>
            </a:lvl4pPr>
            <a:lvl5pPr>
              <a:defRPr sz="11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30CB-1128-A449-B287-69EF2D41AC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039894" y="1628274"/>
            <a:ext cx="3646905" cy="1580338"/>
          </a:xfrm>
        </p:spPr>
        <p:txBody>
          <a:bodyPr/>
          <a:lstStyle>
            <a:lvl1pPr>
              <a:defRPr sz="1998" cap="none" baseline="0"/>
            </a:lvl1pPr>
            <a:lvl2pPr>
              <a:defRPr sz="1798"/>
            </a:lvl2pPr>
            <a:lvl3pPr>
              <a:defRPr sz="1598"/>
            </a:lvl3pPr>
            <a:lvl4pPr>
              <a:defRPr sz="1598"/>
            </a:lvl4pPr>
            <a:lvl5pPr>
              <a:defRPr sz="13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6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039"/>
            <a:ext cx="8229600" cy="584116"/>
          </a:xfrm>
        </p:spPr>
        <p:txBody>
          <a:bodyPr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148" y="1667586"/>
            <a:ext cx="3889104" cy="1506424"/>
          </a:xfrm>
        </p:spPr>
        <p:txBody>
          <a:bodyPr/>
          <a:lstStyle>
            <a:lvl1pPr>
              <a:defRPr sz="1998" cap="none" baseline="0"/>
            </a:lvl1pPr>
            <a:lvl2pPr>
              <a:defRPr sz="1798"/>
            </a:lvl2pPr>
            <a:lvl3pPr>
              <a:defRPr sz="1598"/>
            </a:lvl3pPr>
            <a:lvl4pPr>
              <a:defRPr sz="1398"/>
            </a:lvl4pPr>
            <a:lvl5pPr>
              <a:defRPr sz="11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30CB-1128-A449-B287-69EF2D41AC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039894" y="1628274"/>
            <a:ext cx="3646905" cy="1580338"/>
          </a:xfrm>
        </p:spPr>
        <p:txBody>
          <a:bodyPr/>
          <a:lstStyle>
            <a:lvl1pPr>
              <a:defRPr sz="1998" cap="none" baseline="0"/>
            </a:lvl1pPr>
            <a:lvl2pPr>
              <a:defRPr sz="1798"/>
            </a:lvl2pPr>
            <a:lvl3pPr>
              <a:defRPr sz="1598"/>
            </a:lvl3pPr>
            <a:lvl4pPr>
              <a:defRPr sz="1598"/>
            </a:lvl4pPr>
            <a:lvl5pPr>
              <a:defRPr sz="13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57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021142"/>
            <a:ext cx="8229600" cy="1044142"/>
          </a:xfrm>
        </p:spPr>
        <p:txBody>
          <a:bodyPr>
            <a:spAutoFit/>
          </a:bodyPr>
          <a:lstStyle>
            <a:lvl1pPr>
              <a:defRPr sz="6200" baseline="0"/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37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45686"/>
            <a:ext cx="9144000" cy="1766627"/>
          </a:xfrm>
        </p:spPr>
        <p:txBody>
          <a:bodyPr anchor="ctr"/>
          <a:lstStyle>
            <a:lvl1pPr marL="0" marR="0" indent="0" algn="ctr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r>
              <a:rPr lang="en-US" dirty="0"/>
              <a:t>Drag image 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98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and logo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spAutoFit/>
          </a:bodyPr>
          <a:lstStyle>
            <a:lvl1pPr>
              <a:defRPr sz="550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3741153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and 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5303B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/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/>
            </a:lvl1pPr>
            <a:lvl2pPr>
              <a:defRPr sz="2000"/>
            </a:lvl2pPr>
            <a:lvl3pPr>
              <a:defRPr sz="1700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82133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59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3674629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5303B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/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/>
            </a:lvl1pPr>
            <a:lvl2pPr>
              <a:defRPr sz="2000"/>
            </a:lvl2pPr>
            <a:lvl3pPr>
              <a:defRPr sz="1700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291600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1261930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5303B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/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/>
            </a:lvl1pPr>
            <a:lvl2pPr>
              <a:defRPr sz="2000"/>
            </a:lvl2pPr>
            <a:lvl3pPr>
              <a:defRPr sz="1700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823151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1458399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5303B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/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/>
            </a:lvl1pPr>
            <a:lvl2pPr>
              <a:defRPr sz="2000"/>
            </a:lvl2pPr>
            <a:lvl3pPr>
              <a:defRPr sz="1700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3478301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watermark and logo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3675308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watermark and 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FFFFFF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>
                <a:solidFill>
                  <a:srgbClr val="FFFFFF"/>
                </a:solidFill>
              </a:defRPr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700">
                <a:solidFill>
                  <a:srgbClr val="FFFFFF"/>
                </a:solidFill>
              </a:defRPr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1287740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watermark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1194267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watermark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FFFFFF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>
                <a:solidFill>
                  <a:srgbClr val="FFFFFF"/>
                </a:solidFill>
              </a:defRPr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700">
                <a:solidFill>
                  <a:srgbClr val="FFFFFF"/>
                </a:solidFill>
              </a:defRPr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235090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91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logo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2562503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FFFFFF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>
                <a:solidFill>
                  <a:srgbClr val="FFFFFF"/>
                </a:solidFill>
              </a:defRPr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700">
                <a:solidFill>
                  <a:srgbClr val="FFFFFF"/>
                </a:solidFill>
              </a:defRPr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248308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Simp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3046930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Simp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FFFFFF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>
                <a:solidFill>
                  <a:srgbClr val="FFFFFF"/>
                </a:solidFill>
              </a:defRPr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700">
                <a:solidFill>
                  <a:srgbClr val="FFFFFF"/>
                </a:solidFill>
              </a:defRPr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97736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1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86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4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D37A6-D8FC-0340-88BA-7E78C6B9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4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1" r:id="rId12"/>
    <p:sldLayoutId id="2147483693" r:id="rId13"/>
    <p:sldLayoutId id="2147483694" r:id="rId14"/>
    <p:sldLayoutId id="214748369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380179"/>
            <a:ext cx="8229600" cy="935975"/>
          </a:xfrm>
          <a:prstGeom prst="rect">
            <a:avLst/>
          </a:prstGeom>
        </p:spPr>
        <p:txBody>
          <a:bodyPr vert="horz" lIns="91429" tIns="45715" rIns="91429" bIns="45715" rtlCol="0" anchor="ctr">
            <a:spAutoFit/>
          </a:bodyPr>
          <a:lstStyle/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3554642"/>
            <a:ext cx="8229600" cy="611473"/>
          </a:xfrm>
          <a:prstGeom prst="rect">
            <a:avLst/>
          </a:prstGeom>
        </p:spPr>
        <p:txBody>
          <a:bodyPr vert="horz" lIns="91429" tIns="45715" rIns="91429" bIns="45715" rtlCol="0">
            <a:spAutoFit/>
          </a:bodyPr>
          <a:lstStyle/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391078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 ftr="0" dt="0"/>
  <p:txStyles>
    <p:titleStyle>
      <a:lvl1pPr algn="l" defTabSz="457146" rtl="0" eaLnBrk="1" latinLnBrk="0" hangingPunct="1">
        <a:spcBef>
          <a:spcPct val="0"/>
        </a:spcBef>
        <a:buNone/>
        <a:defRPr sz="5500" b="1" kern="1200">
          <a:solidFill>
            <a:schemeClr val="tx1"/>
          </a:solidFill>
          <a:latin typeface="Cambria"/>
          <a:ea typeface="+mj-ea"/>
          <a:cs typeface="Cambria"/>
        </a:defRPr>
      </a:lvl1pPr>
    </p:titleStyle>
    <p:bodyStyle>
      <a:lvl1pPr marL="0" indent="0" algn="l" defTabSz="457146" rtl="0" eaLnBrk="1" latinLnBrk="0" hangingPunct="1">
        <a:spcBef>
          <a:spcPct val="20000"/>
        </a:spcBef>
        <a:buFont typeface="Arial"/>
        <a:buNone/>
        <a:defRPr sz="3400" kern="1200" cap="all" baseline="0">
          <a:solidFill>
            <a:srgbClr val="25303B"/>
          </a:solidFill>
          <a:latin typeface="+mn-lt"/>
          <a:ea typeface="+mn-ea"/>
          <a:cs typeface="+mn-cs"/>
        </a:defRPr>
      </a:lvl1pPr>
      <a:lvl2pPr marL="742862" indent="-285716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5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0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7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2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8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4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0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1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8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4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5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1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7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3.03011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9.2042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3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0AA85-3F9F-F17C-6C8B-20F4411C9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314" y="190499"/>
            <a:ext cx="4408714" cy="6613071"/>
          </a:xfrm>
          <a:prstGeom prst="rect">
            <a:avLst/>
          </a:prstGeom>
        </p:spPr>
      </p:pic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E3BA34FF-2A37-6182-A165-6B6EA7093F49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1</a:t>
            </a:fld>
            <a:endParaRPr lang="en-US" sz="2297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138E7F-4655-9D20-C77A-4766D85C9E32}"/>
              </a:ext>
            </a:extLst>
          </p:cNvPr>
          <p:cNvSpPr txBox="1"/>
          <p:nvPr/>
        </p:nvSpPr>
        <p:spPr>
          <a:xfrm>
            <a:off x="2170216" y="5983565"/>
            <a:ext cx="4008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Asli Acar,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Mikhail Bashkanov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Dan Watts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D1E39-C84F-BB15-E53D-71CD40334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951" y="6260645"/>
            <a:ext cx="2109788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24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8" y="263095"/>
            <a:ext cx="4887260" cy="584765"/>
          </a:xfrm>
        </p:spPr>
        <p:txBody>
          <a:bodyPr/>
          <a:lstStyle/>
          <a:p>
            <a:r>
              <a:rPr lang="en-FR" sz="3200" dirty="0">
                <a:latin typeface="+mn-lt"/>
              </a:rPr>
              <a:t>W</a:t>
            </a:r>
            <a:r>
              <a:rPr lang="en-GB" sz="3200" dirty="0">
                <a:latin typeface="+mn-lt"/>
              </a:rPr>
              <a:t>IMP – light interactions</a:t>
            </a:r>
            <a:endParaRPr lang="en-FR" sz="3200" dirty="0">
              <a:latin typeface="+mn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10</a:t>
            </a:fld>
            <a:endParaRPr lang="en-US" sz="229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CF5C2-BA46-ED5C-2298-7D2665B9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417"/>
          <a:stretch>
            <a:fillRect/>
          </a:stretch>
        </p:blipFill>
        <p:spPr>
          <a:xfrm>
            <a:off x="1893696" y="4070836"/>
            <a:ext cx="4757651" cy="2249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394F68-6D75-6137-990E-D050953A3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6252"/>
            <a:ext cx="4544698" cy="2718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1D996E-C429-EF48-21FD-1183DCD66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7" y="1146252"/>
            <a:ext cx="4123802" cy="26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1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8" y="263095"/>
            <a:ext cx="4887260" cy="584765"/>
          </a:xfrm>
        </p:spPr>
        <p:txBody>
          <a:bodyPr/>
          <a:lstStyle/>
          <a:p>
            <a:r>
              <a:rPr lang="en-FR" sz="3200" dirty="0">
                <a:latin typeface="+mn-lt"/>
              </a:rPr>
              <a:t>W</a:t>
            </a:r>
            <a:r>
              <a:rPr lang="en-GB" sz="3200" dirty="0">
                <a:latin typeface="+mn-lt"/>
              </a:rPr>
              <a:t>IMP – light interactions</a:t>
            </a:r>
            <a:endParaRPr lang="en-FR" sz="3200" dirty="0">
              <a:latin typeface="+mn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11</a:t>
            </a:fld>
            <a:endParaRPr lang="en-US" sz="229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CF5C2-BA46-ED5C-2298-7D2665B9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417"/>
          <a:stretch>
            <a:fillRect/>
          </a:stretch>
        </p:blipFill>
        <p:spPr>
          <a:xfrm>
            <a:off x="2405326" y="5033510"/>
            <a:ext cx="3859404" cy="1824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6EDE9601-0101-5673-D25D-6A71D1C29910}"/>
                  </a:ext>
                </a:extLst>
              </p:cNvPr>
              <p:cNvSpPr/>
              <p:nvPr/>
            </p:nvSpPr>
            <p:spPr>
              <a:xfrm>
                <a:off x="3856056" y="3222171"/>
                <a:ext cx="838200" cy="9307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smtClean="0">
                          <a:latin typeface="Cambria Math" panose="02040503050406030204" pitchFamily="18" charset="0"/>
                        </a:rPr>
                        <m:t>𝝌</m:t>
                      </m:r>
                    </m:oMath>
                  </m:oMathPara>
                </a14:m>
                <a:endParaRPr lang="en-GB" sz="3600" b="1" dirty="0"/>
              </a:p>
            </p:txBody>
          </p:sp>
        </mc:Choice>
        <mc:Fallback xmlns="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6EDE9601-0101-5673-D25D-6A71D1C299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056" y="3222171"/>
                <a:ext cx="838200" cy="930728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EA53214-6300-8395-555D-8599B616E83D}"/>
              </a:ext>
            </a:extLst>
          </p:cNvPr>
          <p:cNvCxnSpPr/>
          <p:nvPr/>
        </p:nvCxnSpPr>
        <p:spPr>
          <a:xfrm>
            <a:off x="2258786" y="2977243"/>
            <a:ext cx="2851212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742B58-6904-16D3-467C-5581B5AD3D1A}"/>
              </a:ext>
            </a:extLst>
          </p:cNvPr>
          <p:cNvCxnSpPr>
            <a:cxnSpLocks/>
          </p:cNvCxnSpPr>
          <p:nvPr/>
        </p:nvCxnSpPr>
        <p:spPr>
          <a:xfrm>
            <a:off x="2258786" y="2677886"/>
            <a:ext cx="2016370" cy="0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BD41C2-8308-1B57-5E27-D0A1BD8C1931}"/>
              </a:ext>
            </a:extLst>
          </p:cNvPr>
          <p:cNvCxnSpPr>
            <a:cxnSpLocks/>
          </p:cNvCxnSpPr>
          <p:nvPr/>
        </p:nvCxnSpPr>
        <p:spPr>
          <a:xfrm flipH="1" flipV="1">
            <a:off x="1953986" y="2051957"/>
            <a:ext cx="2294374" cy="576944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19A10C-5C07-4478-516F-1BA2D5023D74}"/>
              </a:ext>
            </a:extLst>
          </p:cNvPr>
          <p:cNvSpPr txBox="1"/>
          <p:nvPr/>
        </p:nvSpPr>
        <p:spPr>
          <a:xfrm>
            <a:off x="647700" y="2569029"/>
            <a:ext cx="731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light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277FCE-0FF5-42C5-3D5D-92D646289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965" y="2601686"/>
            <a:ext cx="2294703" cy="34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28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12</a:t>
            </a:fld>
            <a:endParaRPr lang="en-US" sz="229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CF5C2-BA46-ED5C-2298-7D2665B9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417"/>
          <a:stretch>
            <a:fillRect/>
          </a:stretch>
        </p:blipFill>
        <p:spPr>
          <a:xfrm>
            <a:off x="168310" y="4303529"/>
            <a:ext cx="4757651" cy="2249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1D996E-C429-EF48-21FD-1183DCD66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7" y="1314980"/>
            <a:ext cx="4123802" cy="2626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EA210A-80E6-1C8D-058A-3DE06F579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8" y="305345"/>
            <a:ext cx="4887260" cy="1077208"/>
          </a:xfrm>
        </p:spPr>
        <p:txBody>
          <a:bodyPr/>
          <a:lstStyle/>
          <a:p>
            <a:r>
              <a:rPr lang="en-FR" sz="3200" dirty="0">
                <a:latin typeface="+mn-lt"/>
              </a:rPr>
              <a:t>W</a:t>
            </a:r>
            <a:r>
              <a:rPr lang="en-GB" sz="3200" dirty="0">
                <a:latin typeface="+mn-lt"/>
              </a:rPr>
              <a:t>IMP – light interactions:</a:t>
            </a:r>
            <a:br>
              <a:rPr lang="en-GB" sz="3200" dirty="0">
                <a:latin typeface="+mn-lt"/>
              </a:rPr>
            </a:br>
            <a:r>
              <a:rPr lang="en-GB" sz="3200" dirty="0">
                <a:latin typeface="+mn-lt"/>
              </a:rPr>
              <a:t>high energy gamma rays?</a:t>
            </a:r>
            <a:endParaRPr lang="en-FR" sz="32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9D982F-D05B-1F35-8717-3C2F4F9F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778" y="1207315"/>
            <a:ext cx="4291222" cy="2694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A19358-B7A4-4AFE-BEEB-A7E0C0762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613" y="3901626"/>
            <a:ext cx="3509670" cy="2898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F3F64-28B7-4390-73B7-B24173DD89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296" r="19660"/>
          <a:stretch>
            <a:fillRect/>
          </a:stretch>
        </p:blipFill>
        <p:spPr>
          <a:xfrm>
            <a:off x="7920845" y="5432183"/>
            <a:ext cx="726916" cy="7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17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8" y="551566"/>
            <a:ext cx="4887260" cy="584765"/>
          </a:xfrm>
        </p:spPr>
        <p:txBody>
          <a:bodyPr/>
          <a:lstStyle/>
          <a:p>
            <a:r>
              <a:rPr lang="en-GB" sz="3200" dirty="0">
                <a:latin typeface="+mn-lt"/>
              </a:rPr>
              <a:t>Gravitational dark matter?</a:t>
            </a:r>
            <a:endParaRPr lang="en-FR" sz="3200" dirty="0">
              <a:latin typeface="+mn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13</a:t>
            </a:fld>
            <a:endParaRPr lang="en-US" sz="229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1687B2-9BFA-A5DB-E10F-ED11A965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750"/>
          <a:stretch>
            <a:fillRect/>
          </a:stretch>
        </p:blipFill>
        <p:spPr>
          <a:xfrm>
            <a:off x="446314" y="1511395"/>
            <a:ext cx="2857500" cy="3007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C64C4-E94D-1BC0-6645-2BC2AD8BC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025" y="2324099"/>
            <a:ext cx="3400134" cy="191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44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8" y="551566"/>
            <a:ext cx="4887260" cy="584765"/>
          </a:xfrm>
        </p:spPr>
        <p:txBody>
          <a:bodyPr/>
          <a:lstStyle/>
          <a:p>
            <a:r>
              <a:rPr lang="en-GB" sz="3200" dirty="0">
                <a:latin typeface="+mn-lt"/>
              </a:rPr>
              <a:t>Gravitational dark matter?</a:t>
            </a:r>
            <a:endParaRPr lang="en-FR" sz="3200" dirty="0">
              <a:latin typeface="+mn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14</a:t>
            </a:fld>
            <a:endParaRPr lang="en-US" sz="229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1687B2-9BFA-A5DB-E10F-ED11A965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750"/>
          <a:stretch>
            <a:fillRect/>
          </a:stretch>
        </p:blipFill>
        <p:spPr>
          <a:xfrm>
            <a:off x="446314" y="1239253"/>
            <a:ext cx="2857500" cy="3007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8F980C-26B3-9DFB-23A1-C38F9DEA6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249" y="4454576"/>
            <a:ext cx="3698966" cy="2080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45DEB6-4153-0E4E-36A1-0AC7F4DB5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154" y="1193321"/>
            <a:ext cx="3195380" cy="25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73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8" y="305345"/>
            <a:ext cx="4887260" cy="1077208"/>
          </a:xfrm>
        </p:spPr>
        <p:txBody>
          <a:bodyPr/>
          <a:lstStyle/>
          <a:p>
            <a:r>
              <a:rPr lang="en-GB" sz="3200" dirty="0">
                <a:latin typeface="+mn-lt"/>
              </a:rPr>
              <a:t>Gravitational dark matter – polarisation effects.</a:t>
            </a:r>
            <a:endParaRPr lang="en-FR" sz="3200" dirty="0">
              <a:latin typeface="+mn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15</a:t>
            </a:fld>
            <a:endParaRPr lang="en-US" sz="229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1687B2-9BFA-A5DB-E10F-ED11A965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750"/>
          <a:stretch>
            <a:fillRect/>
          </a:stretch>
        </p:blipFill>
        <p:spPr>
          <a:xfrm>
            <a:off x="446314" y="1239253"/>
            <a:ext cx="2857500" cy="3007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5E4EE7-BBD5-AB2F-D892-ED209C5E4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0485"/>
            <a:ext cx="3980454" cy="1684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39D49-8565-BE91-003B-0E6EEBB4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474798"/>
            <a:ext cx="4041319" cy="1751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85EF2-AF56-E798-BD00-7ED9F0EB6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124" y="1338394"/>
            <a:ext cx="3337129" cy="27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90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416655-302B-AB41-884E-BE520226DB72}"/>
              </a:ext>
            </a:extLst>
          </p:cNvPr>
          <p:cNvSpPr txBox="1"/>
          <p:nvPr/>
        </p:nvSpPr>
        <p:spPr>
          <a:xfrm>
            <a:off x="2634689" y="2547594"/>
            <a:ext cx="4105932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33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 Matter detection</a:t>
            </a:r>
          </a:p>
          <a:p>
            <a:pPr algn="ctr" defTabSz="685800">
              <a:defRPr/>
            </a:pPr>
            <a:r>
              <a:rPr lang="en-US" sz="33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</a:p>
          <a:p>
            <a:pPr algn="ctr" defTabSz="685800">
              <a:defRPr/>
            </a:pPr>
            <a:r>
              <a:rPr lang="en-US" sz="33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907873-6763-7CAF-A614-BEA49D95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z="1800" b="1" smtClean="0">
                <a:solidFill>
                  <a:schemeClr val="bg1"/>
                </a:solidFill>
              </a:rPr>
              <a:t>16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E61ABBE3-43E1-8A34-C03C-74422585C2E7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16</a:t>
            </a:fld>
            <a:endParaRPr lang="en-US" sz="2297" dirty="0"/>
          </a:p>
        </p:txBody>
      </p:sp>
    </p:spTree>
    <p:extLst>
      <p:ext uri="{BB962C8B-B14F-4D97-AF65-F5344CB8AC3E}">
        <p14:creationId xmlns:p14="http://schemas.microsoft.com/office/powerpoint/2010/main" val="1517126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8" y="551566"/>
            <a:ext cx="4887260" cy="584765"/>
          </a:xfrm>
        </p:spPr>
        <p:txBody>
          <a:bodyPr/>
          <a:lstStyle/>
          <a:p>
            <a:r>
              <a:rPr lang="en-GB" sz="3200" dirty="0">
                <a:latin typeface="+mn-lt"/>
              </a:rPr>
              <a:t>DM vs intense beams</a:t>
            </a:r>
            <a:endParaRPr lang="en-FR" sz="3200" dirty="0">
              <a:latin typeface="+mn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17</a:t>
            </a:fld>
            <a:endParaRPr lang="en-US" sz="2297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0CD720-28D2-6F00-FB86-BC06AB104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381" y="1794998"/>
            <a:ext cx="6158196" cy="3906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154F07-DE76-ABA7-E735-0A29EE693E29}"/>
              </a:ext>
            </a:extLst>
          </p:cNvPr>
          <p:cNvSpPr txBox="1"/>
          <p:nvPr/>
        </p:nvSpPr>
        <p:spPr>
          <a:xfrm>
            <a:off x="2033588" y="6072188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arXiv</a:t>
            </a:r>
            <a:r>
              <a:rPr lang="en-GB" dirty="0"/>
              <a:t>: </a:t>
            </a:r>
            <a:r>
              <a:rPr lang="en-AU" dirty="0">
                <a:hlinkClick r:id="rId3"/>
              </a:rPr>
              <a:t>2603.03011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9778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7" y="16874"/>
            <a:ext cx="6037385" cy="1077208"/>
          </a:xfrm>
        </p:spPr>
        <p:txBody>
          <a:bodyPr/>
          <a:lstStyle/>
          <a:p>
            <a:r>
              <a:rPr lang="en-FR" sz="3200" dirty="0">
                <a:latin typeface="+mn-lt"/>
              </a:rPr>
              <a:t>W</a:t>
            </a:r>
            <a:r>
              <a:rPr lang="en-GB" sz="3200" dirty="0">
                <a:latin typeface="+mn-lt"/>
              </a:rPr>
              <a:t>IMP – particles interactions</a:t>
            </a:r>
            <a:endParaRPr lang="en-FR" sz="3200" dirty="0">
              <a:latin typeface="+mn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18</a:t>
            </a:fld>
            <a:endParaRPr lang="en-US" sz="229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8F0CA-C330-EF83-B2BF-8E06B6748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78" y="2318918"/>
            <a:ext cx="7851755" cy="28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44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7" y="16874"/>
            <a:ext cx="6037385" cy="1077208"/>
          </a:xfrm>
        </p:spPr>
        <p:txBody>
          <a:bodyPr/>
          <a:lstStyle/>
          <a:p>
            <a:r>
              <a:rPr lang="en-FR" sz="3200" dirty="0">
                <a:latin typeface="+mn-lt"/>
              </a:rPr>
              <a:t>W</a:t>
            </a:r>
            <a:r>
              <a:rPr lang="en-GB" sz="3200" dirty="0">
                <a:latin typeface="+mn-lt"/>
              </a:rPr>
              <a:t>IMP – particles interactions</a:t>
            </a:r>
            <a:endParaRPr lang="en-FR" sz="3200" dirty="0">
              <a:latin typeface="+mn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19</a:t>
            </a:fld>
            <a:endParaRPr lang="en-US" sz="229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8F0CA-C330-EF83-B2BF-8E06B6748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78" y="2318918"/>
            <a:ext cx="7851755" cy="28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8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AAE535E-D055-A848-920E-94024F1EA5A8}"/>
              </a:ext>
            </a:extLst>
          </p:cNvPr>
          <p:cNvSpPr txBox="1">
            <a:spLocks/>
          </p:cNvSpPr>
          <p:nvPr/>
        </p:nvSpPr>
        <p:spPr>
          <a:xfrm>
            <a:off x="197629" y="479796"/>
            <a:ext cx="6275563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Dark Matter: Red or Blue?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/>
          </a:p>
        </p:txBody>
      </p:sp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33E4FC03-F398-BF91-5B33-BB4A8C92B385}"/>
              </a:ext>
            </a:extLst>
          </p:cNvPr>
          <p:cNvSpPr txBox="1">
            <a:spLocks/>
          </p:cNvSpPr>
          <p:nvPr/>
        </p:nvSpPr>
        <p:spPr>
          <a:xfrm>
            <a:off x="8235492" y="6418211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2</a:t>
            </a:fld>
            <a:endParaRPr lang="en-US" sz="229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30C3C1-8FE8-AF00-FDBD-836431BD2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54" y="1298107"/>
            <a:ext cx="7063492" cy="45086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816F1C-8CC2-D155-A9C3-F40055C1B74B}"/>
              </a:ext>
            </a:extLst>
          </p:cNvPr>
          <p:cNvSpPr txBox="1"/>
          <p:nvPr/>
        </p:nvSpPr>
        <p:spPr>
          <a:xfrm>
            <a:off x="2122714" y="6346371"/>
            <a:ext cx="331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https://arxiv.org/abs/2509.20423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566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7" y="263095"/>
            <a:ext cx="6037385" cy="584765"/>
          </a:xfrm>
        </p:spPr>
        <p:txBody>
          <a:bodyPr/>
          <a:lstStyle/>
          <a:p>
            <a:r>
              <a:rPr lang="en-FR" sz="3200" dirty="0">
                <a:latin typeface="+mn-lt"/>
              </a:rPr>
              <a:t>W</a:t>
            </a:r>
            <a:r>
              <a:rPr lang="en-GB" sz="3200" dirty="0">
                <a:latin typeface="+mn-lt"/>
              </a:rPr>
              <a:t>IMP’s at accelerators</a:t>
            </a:r>
            <a:endParaRPr lang="en-FR" sz="3200" dirty="0">
              <a:latin typeface="+mn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20</a:t>
            </a:fld>
            <a:endParaRPr lang="en-US" sz="2297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7FA9E-BD8B-B6DA-7B4B-362EDF4F81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385"/>
          <a:stretch>
            <a:fillRect/>
          </a:stretch>
        </p:blipFill>
        <p:spPr>
          <a:xfrm>
            <a:off x="222737" y="2123960"/>
            <a:ext cx="3372142" cy="1895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E37811-EFAF-7724-283C-94AB4CD588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453"/>
          <a:stretch>
            <a:fillRect/>
          </a:stretch>
        </p:blipFill>
        <p:spPr>
          <a:xfrm>
            <a:off x="5209881" y="1920099"/>
            <a:ext cx="3436918" cy="2290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238C4C-EB60-9A53-583E-415096639673}"/>
              </a:ext>
            </a:extLst>
          </p:cNvPr>
          <p:cNvSpPr txBox="1"/>
          <p:nvPr/>
        </p:nvSpPr>
        <p:spPr>
          <a:xfrm>
            <a:off x="0" y="1555163"/>
            <a:ext cx="184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Photon beam flux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F7F9ED-CF61-CA3B-05A4-310ABB012005}"/>
                  </a:ext>
                </a:extLst>
              </p:cNvPr>
              <p:cNvSpPr txBox="1"/>
              <p:nvPr/>
            </p:nvSpPr>
            <p:spPr>
              <a:xfrm>
                <a:off x="2365132" y="1491135"/>
                <a:ext cx="1441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Scattered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F7F9ED-CF61-CA3B-05A4-310ABB012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132" y="1491135"/>
                <a:ext cx="1441998" cy="369332"/>
              </a:xfrm>
              <a:prstGeom prst="rect">
                <a:avLst/>
              </a:prstGeom>
              <a:blipFill>
                <a:blip r:embed="rId4"/>
                <a:stretch>
                  <a:fillRect l="-3797" t="-10000" b="-2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1BC061-9A8A-C480-5B4D-19C6D4F973E9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23971" y="1924495"/>
            <a:ext cx="257496" cy="735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68737B-31A3-0D2E-740A-BDC3624611CD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23971" y="1924495"/>
            <a:ext cx="167375" cy="814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9FB619-AA26-F1A5-452D-0439BF069283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23971" y="1924495"/>
            <a:ext cx="167375" cy="1231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5F7FD7D-9059-3813-21DE-DE9241EDB5BE}"/>
              </a:ext>
            </a:extLst>
          </p:cNvPr>
          <p:cNvCxnSpPr>
            <a:cxnSpLocks/>
          </p:cNvCxnSpPr>
          <p:nvPr/>
        </p:nvCxnSpPr>
        <p:spPr>
          <a:xfrm flipH="1">
            <a:off x="2925041" y="1768564"/>
            <a:ext cx="32342" cy="52352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6E1BCA-EF7B-75CF-5EB2-0C04940E4518}"/>
              </a:ext>
            </a:extLst>
          </p:cNvPr>
          <p:cNvCxnSpPr>
            <a:cxnSpLocks/>
          </p:cNvCxnSpPr>
          <p:nvPr/>
        </p:nvCxnSpPr>
        <p:spPr>
          <a:xfrm flipH="1">
            <a:off x="1511183" y="1768564"/>
            <a:ext cx="1446200" cy="1639542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730B580-B040-EDA7-FCA5-9BFD88E8CC03}"/>
              </a:ext>
            </a:extLst>
          </p:cNvPr>
          <p:cNvCxnSpPr>
            <a:cxnSpLocks/>
          </p:cNvCxnSpPr>
          <p:nvPr/>
        </p:nvCxnSpPr>
        <p:spPr>
          <a:xfrm flipH="1">
            <a:off x="2796469" y="1768564"/>
            <a:ext cx="153258" cy="681959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FDFC1B9-7B3B-9728-E5FD-C1EBECF5E935}"/>
              </a:ext>
            </a:extLst>
          </p:cNvPr>
          <p:cNvSpPr txBox="1"/>
          <p:nvPr/>
        </p:nvSpPr>
        <p:spPr>
          <a:xfrm>
            <a:off x="2199646" y="180754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RAL</a:t>
            </a:r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20CB2F-EFB7-D4B3-D529-B6C713E20CC8}"/>
              </a:ext>
            </a:extLst>
          </p:cNvPr>
          <p:cNvSpPr txBox="1"/>
          <p:nvPr/>
        </p:nvSpPr>
        <p:spPr>
          <a:xfrm>
            <a:off x="3000958" y="1863099"/>
            <a:ext cx="1244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JLab12</a:t>
            </a:r>
            <a:r>
              <a:rPr lang="en-GB" sz="1400" dirty="0"/>
              <a:t>/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JLab20</a:t>
            </a:r>
            <a:endParaRPr lang="en-A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DEB62B-045A-8C14-F128-6514B0DB811B}"/>
              </a:ext>
            </a:extLst>
          </p:cNvPr>
          <p:cNvSpPr txBox="1"/>
          <p:nvPr/>
        </p:nvSpPr>
        <p:spPr>
          <a:xfrm>
            <a:off x="6149841" y="1279858"/>
            <a:ext cx="192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Muon collider</a:t>
            </a:r>
            <a:endParaRPr lang="en-AU" sz="2400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99DC46A-5CD2-E656-E4AE-CFE1959E5653}"/>
                  </a:ext>
                </a:extLst>
              </p:cNvPr>
              <p:cNvSpPr txBox="1"/>
              <p:nvPr/>
            </p:nvSpPr>
            <p:spPr>
              <a:xfrm>
                <a:off x="5447276" y="1739829"/>
                <a:ext cx="1922809" cy="297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GB" sz="1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=1000 </m:t>
                      </m:r>
                      <m:r>
                        <a:rPr lang="en-GB" sz="1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GB" sz="1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AU" sz="12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99DC46A-5CD2-E656-E4AE-CFE1959E5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276" y="1739829"/>
                <a:ext cx="1922809" cy="2971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BF2A102-FBD5-793C-DC13-6229ADFAFB4F}"/>
                  </a:ext>
                </a:extLst>
              </p:cNvPr>
              <p:cNvSpPr txBox="1"/>
              <p:nvPr/>
            </p:nvSpPr>
            <p:spPr>
              <a:xfrm>
                <a:off x="7258624" y="1746578"/>
                <a:ext cx="1922809" cy="297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GB" sz="1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=0.3 </m:t>
                      </m:r>
                      <m:r>
                        <a:rPr lang="en-GB" sz="1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GB" sz="1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sz="1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AU" sz="12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BF2A102-FBD5-793C-DC13-6229ADFAF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624" y="1746578"/>
                <a:ext cx="1922809" cy="2971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5E860D3-B081-6927-E607-A30BCBA4B227}"/>
              </a:ext>
            </a:extLst>
          </p:cNvPr>
          <p:cNvCxnSpPr>
            <a:cxnSpLocks/>
          </p:cNvCxnSpPr>
          <p:nvPr/>
        </p:nvCxnSpPr>
        <p:spPr>
          <a:xfrm>
            <a:off x="6485309" y="1948201"/>
            <a:ext cx="443031" cy="790603"/>
          </a:xfrm>
          <a:prstGeom prst="straightConnector1">
            <a:avLst/>
          </a:prstGeom>
          <a:ln>
            <a:solidFill>
              <a:schemeClr val="accent3"/>
            </a:solidFill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667DCF0-FD71-045D-1086-94A083A0BAD7}"/>
              </a:ext>
            </a:extLst>
          </p:cNvPr>
          <p:cNvCxnSpPr>
            <a:cxnSpLocks/>
          </p:cNvCxnSpPr>
          <p:nvPr/>
        </p:nvCxnSpPr>
        <p:spPr>
          <a:xfrm flipH="1">
            <a:off x="7861110" y="1962400"/>
            <a:ext cx="286285" cy="488123"/>
          </a:xfrm>
          <a:prstGeom prst="straightConnector1">
            <a:avLst/>
          </a:prstGeom>
          <a:ln>
            <a:solidFill>
              <a:schemeClr val="accent3"/>
            </a:solidFill>
            <a:prstDash val="soli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05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7" y="226424"/>
            <a:ext cx="6037385" cy="1077208"/>
          </a:xfrm>
        </p:spPr>
        <p:txBody>
          <a:bodyPr/>
          <a:lstStyle/>
          <a:p>
            <a:r>
              <a:rPr lang="en-GB" sz="3200" dirty="0">
                <a:latin typeface="+mn-lt"/>
              </a:rPr>
              <a:t>Muon collider </a:t>
            </a:r>
            <a:br>
              <a:rPr lang="en-GB" sz="3200" dirty="0">
                <a:latin typeface="+mn-lt"/>
              </a:rPr>
            </a:br>
            <a:r>
              <a:rPr lang="en-GB" sz="3200" dirty="0">
                <a:latin typeface="+mn-lt"/>
              </a:rPr>
              <a:t>as DM “weather” monitor</a:t>
            </a:r>
            <a:endParaRPr lang="en-FR" sz="3200" dirty="0">
              <a:latin typeface="+mn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21</a:t>
            </a:fld>
            <a:endParaRPr lang="en-US" sz="2297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F8AE6A-ED79-EE1E-B656-754ED780B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7" y="2695575"/>
            <a:ext cx="4838262" cy="2295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02822-B164-6DEF-8835-598703BBC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371" y="2790824"/>
            <a:ext cx="3760071" cy="21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22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8" y="551566"/>
            <a:ext cx="4887260" cy="584765"/>
          </a:xfrm>
        </p:spPr>
        <p:txBody>
          <a:bodyPr/>
          <a:lstStyle/>
          <a:p>
            <a:r>
              <a:rPr lang="en-GB" sz="3200" dirty="0">
                <a:latin typeface="+mn-lt"/>
              </a:rPr>
              <a:t>Conclusion</a:t>
            </a:r>
            <a:endParaRPr lang="en-FR" sz="3200" dirty="0">
              <a:latin typeface="+mn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22</a:t>
            </a:fld>
            <a:endParaRPr lang="en-US" sz="2297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4A1714-949A-E843-BCF5-C1EDA7DA1828}"/>
                  </a:ext>
                </a:extLst>
              </p:cNvPr>
              <p:cNvSpPr txBox="1"/>
              <p:nvPr/>
            </p:nvSpPr>
            <p:spPr>
              <a:xfrm>
                <a:off x="517071" y="1474991"/>
                <a:ext cx="7554686" cy="4516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/>
                  <a:t> Dark matter is not so dark!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/>
                  <a:t>WIMP – red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/>
                  <a:t>Gravitational – blue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/>
                  <a:t>Polarisation effects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/>
                  <a:t>Strong 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GB" sz="2400" dirty="0"/>
                  <a:t> - upper limits on DM masses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/>
                  <a:t>Strong dependence on photon energy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/>
                  <a:t>Next generation gamma ray telescopes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/>
                  <a:t>Accelerators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4A1714-949A-E843-BCF5-C1EDA7DA1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71" y="1474991"/>
                <a:ext cx="7554686" cy="4516108"/>
              </a:xfrm>
              <a:prstGeom prst="rect">
                <a:avLst/>
              </a:prstGeom>
              <a:blipFill>
                <a:blip r:embed="rId2"/>
                <a:stretch>
                  <a:fillRect l="-1130" b="-202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6916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AAE535E-D055-A848-920E-94024F1EA5A8}"/>
              </a:ext>
            </a:extLst>
          </p:cNvPr>
          <p:cNvSpPr txBox="1">
            <a:spLocks/>
          </p:cNvSpPr>
          <p:nvPr/>
        </p:nvSpPr>
        <p:spPr>
          <a:xfrm>
            <a:off x="197629" y="479796"/>
            <a:ext cx="6275563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Bullet Cluster – A smoking gun for dark matter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C763B-4B4A-95BF-FD00-19E333B9C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983" y="1986642"/>
            <a:ext cx="4717651" cy="3425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F15F12-1F43-74E8-0636-B40FC82C5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6" y="1986642"/>
            <a:ext cx="4402983" cy="3181889"/>
          </a:xfrm>
          <a:prstGeom prst="rect">
            <a:avLst/>
          </a:prstGeom>
        </p:spPr>
      </p:pic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3E7F24B0-83A6-35B7-C293-FA9552E4AEB5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23</a:t>
            </a:fld>
            <a:endParaRPr lang="en-US" sz="2297"/>
          </a:p>
        </p:txBody>
      </p:sp>
    </p:spTree>
    <p:extLst>
      <p:ext uri="{BB962C8B-B14F-4D97-AF65-F5344CB8AC3E}">
        <p14:creationId xmlns:p14="http://schemas.microsoft.com/office/powerpoint/2010/main" val="1314007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AAE535E-D055-A848-920E-94024F1EA5A8}"/>
              </a:ext>
            </a:extLst>
          </p:cNvPr>
          <p:cNvSpPr txBox="1">
            <a:spLocks/>
          </p:cNvSpPr>
          <p:nvPr/>
        </p:nvSpPr>
        <p:spPr>
          <a:xfrm>
            <a:off x="197629" y="479796"/>
            <a:ext cx="6275563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Cosmic microwave background radiation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969D5-91AC-1ECA-5BB0-A7C3EF964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23" y="1336222"/>
            <a:ext cx="5310545" cy="2656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40754-3F8F-FAD4-6FDD-7226CE90D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681" y="4036039"/>
            <a:ext cx="4679576" cy="2743200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9C10B505-5038-A6D0-2CFC-3E54F6D8F2CD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24</a:t>
            </a:fld>
            <a:endParaRPr lang="en-US" sz="2297"/>
          </a:p>
        </p:txBody>
      </p:sp>
    </p:spTree>
    <p:extLst>
      <p:ext uri="{BB962C8B-B14F-4D97-AF65-F5344CB8AC3E}">
        <p14:creationId xmlns:p14="http://schemas.microsoft.com/office/powerpoint/2010/main" val="696887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3" y="196080"/>
            <a:ext cx="6504328" cy="1254318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The standard model of cosmology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25</a:t>
            </a:fld>
            <a:endParaRPr lang="en-US" sz="229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F3C8A-0043-B771-1E4D-B1458448C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456" y="1583254"/>
            <a:ext cx="6268962" cy="47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69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D14599-5E5B-5746-9206-81C94BB3FA41}"/>
              </a:ext>
            </a:extLst>
          </p:cNvPr>
          <p:cNvSpPr txBox="1"/>
          <p:nvPr/>
        </p:nvSpPr>
        <p:spPr>
          <a:xfrm>
            <a:off x="331892" y="1332510"/>
            <a:ext cx="6916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dirty="0" err="1"/>
              <a:t>MAssive</a:t>
            </a:r>
            <a:r>
              <a:rPr lang="en-GB" dirty="0"/>
              <a:t> Compact Halo Object (</a:t>
            </a:r>
            <a:r>
              <a:rPr lang="en-GB" b="1" dirty="0"/>
              <a:t>MACHO</a:t>
            </a:r>
            <a:r>
              <a:rPr lang="en-GB" dirty="0"/>
              <a:t>)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AAE535E-D055-A848-920E-94024F1EA5A8}"/>
              </a:ext>
            </a:extLst>
          </p:cNvPr>
          <p:cNvSpPr txBox="1">
            <a:spLocks/>
          </p:cNvSpPr>
          <p:nvPr/>
        </p:nvSpPr>
        <p:spPr>
          <a:xfrm>
            <a:off x="197629" y="479796"/>
            <a:ext cx="6275563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Macho’s?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C2D3E-17B5-FDB3-5324-98AFBDF4F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287" y="2311239"/>
            <a:ext cx="4157086" cy="2841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E8E1C-2819-1FC1-9A5A-3792FF05E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10" y="2269672"/>
            <a:ext cx="3943176" cy="2641928"/>
          </a:xfrm>
          <a:prstGeom prst="rect">
            <a:avLst/>
          </a:prstGeom>
        </p:spPr>
      </p:pic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7EE4843C-9F40-E676-F31A-2628646F5893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26</a:t>
            </a:fld>
            <a:endParaRPr lang="en-US" sz="229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046B83-7CDB-1A2B-E1B1-3B0C201F81B8}"/>
                  </a:ext>
                </a:extLst>
              </p:cNvPr>
              <p:cNvSpPr txBox="1"/>
              <p:nvPr/>
            </p:nvSpPr>
            <p:spPr>
              <a:xfrm>
                <a:off x="925286" y="6101443"/>
                <a:ext cx="1502078" cy="393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∼&lt;1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046B83-7CDB-1A2B-E1B1-3B0C201F8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286" y="6101443"/>
                <a:ext cx="1502078" cy="393890"/>
              </a:xfrm>
              <a:prstGeom prst="rect">
                <a:avLst/>
              </a:prstGeom>
              <a:blipFill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467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Axions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28655-079C-86FB-8B3D-E60950365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4" y="933937"/>
            <a:ext cx="9042363" cy="4965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37663A-28ED-9C9F-40CA-6DC71BEFD46C}"/>
              </a:ext>
            </a:extLst>
          </p:cNvPr>
          <p:cNvSpPr/>
          <p:nvPr/>
        </p:nvSpPr>
        <p:spPr>
          <a:xfrm>
            <a:off x="5393" y="724155"/>
            <a:ext cx="2609285" cy="897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5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F6EE9A-7BEC-AD2C-C7CE-4754BA18A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30CB-1128-A449-B287-69EF2D41AC65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A1C084-B621-F231-4E58-5B61D9F05747}"/>
                  </a:ext>
                </a:extLst>
              </p:cNvPr>
              <p:cNvSpPr txBox="1"/>
              <p:nvPr/>
            </p:nvSpPr>
            <p:spPr>
              <a:xfrm>
                <a:off x="3962544" y="6109452"/>
                <a:ext cx="1410771" cy="393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∼1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A1C084-B621-F231-4E58-5B61D9F05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544" y="6109452"/>
                <a:ext cx="1410771" cy="393890"/>
              </a:xfrm>
              <a:prstGeom prst="rect">
                <a:avLst/>
              </a:prstGeom>
              <a:blipFill>
                <a:blip r:embed="rId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106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AAE535E-D055-A848-920E-94024F1EA5A8}"/>
              </a:ext>
            </a:extLst>
          </p:cNvPr>
          <p:cNvSpPr txBox="1">
            <a:spLocks/>
          </p:cNvSpPr>
          <p:nvPr/>
        </p:nvSpPr>
        <p:spPr>
          <a:xfrm>
            <a:off x="197629" y="479796"/>
            <a:ext cx="6275563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Axions?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4D04CB32-3C1A-7E21-5048-45093204F0C4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28</a:t>
            </a:fld>
            <a:endParaRPr lang="en-US" sz="2297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DB3B89-00F6-CA9D-B687-9148E9416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57" y="1012371"/>
            <a:ext cx="5617028" cy="45872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52B1CD-FE28-B91F-857F-36EBBC6A7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983" y="5780104"/>
            <a:ext cx="2505875" cy="9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67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0693" y="425656"/>
            <a:ext cx="6268160" cy="673326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Hexaquark dark matter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29</a:t>
            </a:fld>
            <a:endParaRPr lang="en-US" sz="2297"/>
          </a:p>
        </p:txBody>
      </p:sp>
      <p:pic>
        <p:nvPicPr>
          <p:cNvPr id="19" name="Рисунок 3">
            <a:extLst>
              <a:ext uri="{FF2B5EF4-FFF2-40B4-BE49-F238E27FC236}">
                <a16:creationId xmlns:a16="http://schemas.microsoft.com/office/drawing/2014/main" id="{CB4D7B98-98F4-4960-915E-740B25560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4171" y="1679226"/>
            <a:ext cx="1659355" cy="1633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32">
                <a:extLst>
                  <a:ext uri="{FF2B5EF4-FFF2-40B4-BE49-F238E27FC236}">
                    <a16:creationId xmlns:a16="http://schemas.microsoft.com/office/drawing/2014/main" id="{B622BAC9-163D-461B-8E94-0114A79BB4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693" y="1252515"/>
                <a:ext cx="3009093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 b="1" dirty="0"/>
                  <a:t>Hexaquark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𝟐𝟑𝟖𝟎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2" name="Text Box 32">
                <a:extLst>
                  <a:ext uri="{FF2B5EF4-FFF2-40B4-BE49-F238E27FC236}">
                    <a16:creationId xmlns:a16="http://schemas.microsoft.com/office/drawing/2014/main" id="{B622BAC9-163D-461B-8E94-0114A79BB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4693" y="1252515"/>
                <a:ext cx="3009093" cy="461665"/>
              </a:xfrm>
              <a:prstGeom prst="rect">
                <a:avLst/>
              </a:prstGeom>
              <a:blipFill>
                <a:blip r:embed="rId4"/>
                <a:stretch>
                  <a:fillRect l="-3245" t="-10526" r="-1014" b="-289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67FC7C34-021D-4E21-BA4E-C8B20084F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962" y="1904142"/>
            <a:ext cx="4233625" cy="123032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597"/>
          </a:p>
        </p:txBody>
      </p:sp>
      <p:sp>
        <p:nvSpPr>
          <p:cNvPr id="24" name="Line 13">
            <a:extLst>
              <a:ext uri="{FF2B5EF4-FFF2-40B4-BE49-F238E27FC236}">
                <a16:creationId xmlns:a16="http://schemas.microsoft.com/office/drawing/2014/main" id="{84000040-B546-4229-BB9A-7499868615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2753" y="2075688"/>
            <a:ext cx="0" cy="9065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597"/>
          </a:p>
        </p:txBody>
      </p:sp>
      <p:sp>
        <p:nvSpPr>
          <p:cNvPr id="25" name="Line 14">
            <a:extLst>
              <a:ext uri="{FF2B5EF4-FFF2-40B4-BE49-F238E27FC236}">
                <a16:creationId xmlns:a16="http://schemas.microsoft.com/office/drawing/2014/main" id="{37770695-FAC9-4044-8939-B518F12BCE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0625" y="2055139"/>
            <a:ext cx="0" cy="906554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597"/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id="{5733E4AE-C47E-419C-8777-AC9CCF1ADF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4651" y="2045533"/>
            <a:ext cx="0" cy="90655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597"/>
          </a:p>
        </p:txBody>
      </p:sp>
      <p:sp>
        <p:nvSpPr>
          <p:cNvPr id="27" name="Oval 10">
            <a:extLst>
              <a:ext uri="{FF2B5EF4-FFF2-40B4-BE49-F238E27FC236}">
                <a16:creationId xmlns:a16="http://schemas.microsoft.com/office/drawing/2014/main" id="{5E2E97E2-A76A-4BBE-BEC1-CE214C805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53" y="2300637"/>
            <a:ext cx="411603" cy="453277"/>
          </a:xfrm>
          <a:prstGeom prst="ellipse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597"/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4DD3D6E7-280C-4F95-8540-F67FFDCB1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622" y="2281778"/>
            <a:ext cx="411603" cy="453277"/>
          </a:xfrm>
          <a:prstGeom prst="ellipse">
            <a:avLst/>
          </a:prstGeom>
          <a:gradFill rotWithShape="1">
            <a:gsLst>
              <a:gs pos="0">
                <a:srgbClr val="00FF00">
                  <a:gamma/>
                  <a:shade val="46275"/>
                  <a:invGamma/>
                </a:srgbClr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597"/>
          </a:p>
        </p:txBody>
      </p:sp>
      <p:sp>
        <p:nvSpPr>
          <p:cNvPr id="29" name="Oval 12">
            <a:extLst>
              <a:ext uri="{FF2B5EF4-FFF2-40B4-BE49-F238E27FC236}">
                <a16:creationId xmlns:a16="http://schemas.microsoft.com/office/drawing/2014/main" id="{2244872D-8762-4CC2-AD8B-FA32AF62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637" y="2262391"/>
            <a:ext cx="411603" cy="453277"/>
          </a:xfrm>
          <a:prstGeom prst="ellipse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597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40B484EF-DCF7-4F61-BDFD-2E9DCD40E4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0170" y="2017814"/>
            <a:ext cx="0" cy="9065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597"/>
          </a:p>
        </p:txBody>
      </p:sp>
      <p:sp>
        <p:nvSpPr>
          <p:cNvPr id="44" name="Line 17">
            <a:extLst>
              <a:ext uri="{FF2B5EF4-FFF2-40B4-BE49-F238E27FC236}">
                <a16:creationId xmlns:a16="http://schemas.microsoft.com/office/drawing/2014/main" id="{D2124C6C-8B3B-4BA5-B2D7-B55EB4D0F5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6139" y="2035754"/>
            <a:ext cx="0" cy="906554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597"/>
          </a:p>
        </p:txBody>
      </p:sp>
      <p:sp>
        <p:nvSpPr>
          <p:cNvPr id="45" name="Line 18">
            <a:extLst>
              <a:ext uri="{FF2B5EF4-FFF2-40B4-BE49-F238E27FC236}">
                <a16:creationId xmlns:a16="http://schemas.microsoft.com/office/drawing/2014/main" id="{68DCA934-D4DB-43F0-AA26-A641212964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33112" y="2035754"/>
            <a:ext cx="0" cy="90655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597"/>
          </a:p>
        </p:txBody>
      </p:sp>
      <p:sp>
        <p:nvSpPr>
          <p:cNvPr id="46" name="Oval 19">
            <a:extLst>
              <a:ext uri="{FF2B5EF4-FFF2-40B4-BE49-F238E27FC236}">
                <a16:creationId xmlns:a16="http://schemas.microsoft.com/office/drawing/2014/main" id="{D41E2691-BD55-49D4-A34C-1C7AE8D66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1782" y="2302326"/>
            <a:ext cx="411603" cy="453277"/>
          </a:xfrm>
          <a:prstGeom prst="ellipse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597"/>
          </a:p>
        </p:txBody>
      </p:sp>
      <p:sp>
        <p:nvSpPr>
          <p:cNvPr id="47" name="Oval 20">
            <a:extLst>
              <a:ext uri="{FF2B5EF4-FFF2-40B4-BE49-F238E27FC236}">
                <a16:creationId xmlns:a16="http://schemas.microsoft.com/office/drawing/2014/main" id="{AC0260F7-443F-497B-8E87-90591A57A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8032" y="2289641"/>
            <a:ext cx="411603" cy="453277"/>
          </a:xfrm>
          <a:prstGeom prst="ellipse">
            <a:avLst/>
          </a:prstGeom>
          <a:gradFill rotWithShape="1">
            <a:gsLst>
              <a:gs pos="0">
                <a:srgbClr val="00FF00">
                  <a:gamma/>
                  <a:shade val="46275"/>
                  <a:invGamma/>
                </a:srgbClr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597"/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id="{8D33082E-9422-4CC9-AABF-8069001E7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312" y="2289641"/>
            <a:ext cx="411603" cy="453277"/>
          </a:xfrm>
          <a:prstGeom prst="ellipse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597"/>
          </a:p>
        </p:txBody>
      </p:sp>
      <p:sp>
        <p:nvSpPr>
          <p:cNvPr id="49" name="Text Box 38">
            <a:extLst>
              <a:ext uri="{FF2B5EF4-FFF2-40B4-BE49-F238E27FC236}">
                <a16:creationId xmlns:a16="http://schemas.microsoft.com/office/drawing/2014/main" id="{E82D01EA-1BF9-41CF-B235-73543D6F6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569" y="2349183"/>
            <a:ext cx="240102" cy="49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597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0" name="Text Box 39">
            <a:extLst>
              <a:ext uri="{FF2B5EF4-FFF2-40B4-BE49-F238E27FC236}">
                <a16:creationId xmlns:a16="http://schemas.microsoft.com/office/drawing/2014/main" id="{E288E154-E451-475F-8558-4A3AF5926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095" y="2331831"/>
            <a:ext cx="240102" cy="49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597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1" name="Text Box 40">
            <a:extLst>
              <a:ext uri="{FF2B5EF4-FFF2-40B4-BE49-F238E27FC236}">
                <a16:creationId xmlns:a16="http://schemas.microsoft.com/office/drawing/2014/main" id="{509FB1AB-F0DC-4109-8303-E538AA902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600" y="2344516"/>
            <a:ext cx="240102" cy="49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597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2" name="Text Box 44">
            <a:extLst>
              <a:ext uri="{FF2B5EF4-FFF2-40B4-BE49-F238E27FC236}">
                <a16:creationId xmlns:a16="http://schemas.microsoft.com/office/drawing/2014/main" id="{7536E597-1238-492E-B47D-C93152D20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119" y="2340788"/>
            <a:ext cx="240102" cy="49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597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53" name="Text Box 47">
            <a:extLst>
              <a:ext uri="{FF2B5EF4-FFF2-40B4-BE49-F238E27FC236}">
                <a16:creationId xmlns:a16="http://schemas.microsoft.com/office/drawing/2014/main" id="{3975D443-B7C3-4479-B488-E8BBC505A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781" y="2326771"/>
            <a:ext cx="240102" cy="49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597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54" name="Text Box 48">
            <a:extLst>
              <a:ext uri="{FF2B5EF4-FFF2-40B4-BE49-F238E27FC236}">
                <a16:creationId xmlns:a16="http://schemas.microsoft.com/office/drawing/2014/main" id="{AE9440AF-0560-4EEF-A703-9BD55B89B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062" y="2315776"/>
            <a:ext cx="240102" cy="49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597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55" name="Text Box 32">
            <a:extLst>
              <a:ext uri="{FF2B5EF4-FFF2-40B4-BE49-F238E27FC236}">
                <a16:creationId xmlns:a16="http://schemas.microsoft.com/office/drawing/2014/main" id="{2EDA860C-E047-4323-8822-363B9AD43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42" y="1201369"/>
            <a:ext cx="1568058" cy="46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397" b="1" dirty="0"/>
              <a:t>I(</a:t>
            </a:r>
            <a:r>
              <a:rPr lang="en-US" sz="2397" b="1" dirty="0" err="1"/>
              <a:t>J</a:t>
            </a:r>
            <a:r>
              <a:rPr lang="en-US" sz="2397" b="1" baseline="30000" dirty="0" err="1"/>
              <a:t>p</a:t>
            </a:r>
            <a:r>
              <a:rPr lang="en-US" sz="2397" b="1" dirty="0"/>
              <a:t>) = 0(3</a:t>
            </a:r>
            <a:r>
              <a:rPr lang="en-US" sz="2397" b="1" baseline="30000" dirty="0"/>
              <a:t>+</a:t>
            </a:r>
            <a:r>
              <a:rPr lang="en-US" sz="2397" b="1" dirty="0"/>
              <a:t>)</a:t>
            </a:r>
          </a:p>
        </p:txBody>
      </p:sp>
      <p:sp>
        <p:nvSpPr>
          <p:cNvPr id="56" name="Text Box 32">
            <a:extLst>
              <a:ext uri="{FF2B5EF4-FFF2-40B4-BE49-F238E27FC236}">
                <a16:creationId xmlns:a16="http://schemas.microsoft.com/office/drawing/2014/main" id="{76FFB5C3-DF14-487C-9ACE-7D78A684E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571" y="3205974"/>
            <a:ext cx="2742674" cy="46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397" b="1" dirty="0"/>
              <a:t>Smaller than proton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51BDE3-4747-9CA5-1719-D581F7AE559F}"/>
              </a:ext>
            </a:extLst>
          </p:cNvPr>
          <p:cNvSpPr/>
          <p:nvPr/>
        </p:nvSpPr>
        <p:spPr>
          <a:xfrm>
            <a:off x="6506026" y="4182777"/>
            <a:ext cx="2242711" cy="1661727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E36D899-0278-9C91-DD6F-A78989646D33}"/>
              </a:ext>
            </a:extLst>
          </p:cNvPr>
          <p:cNvSpPr txBox="1">
            <a:spLocks/>
          </p:cNvSpPr>
          <p:nvPr/>
        </p:nvSpPr>
        <p:spPr>
          <a:xfrm>
            <a:off x="367922" y="3540598"/>
            <a:ext cx="3779840" cy="600858"/>
          </a:xfrm>
          <a:prstGeom prst="rect">
            <a:avLst/>
          </a:prstGeom>
        </p:spPr>
        <p:txBody>
          <a:bodyPr vert="horz" lIns="91321" tIns="45661" rIns="91321" bIns="45661" rtlCol="0">
            <a:norm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457146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91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38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584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29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75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21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167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661" indent="-456661">
              <a:buFont typeface="Arial" panose="020B0604020202020204" pitchFamily="34" charset="0"/>
              <a:buChar char="•"/>
            </a:pPr>
            <a:r>
              <a:rPr lang="en-US" sz="2797" cap="none" dirty="0">
                <a:solidFill>
                  <a:schemeClr val="tx1"/>
                </a:solidFill>
              </a:rPr>
              <a:t>Hexaquarks in BEC</a:t>
            </a:r>
          </a:p>
          <a:p>
            <a:pPr marL="456661" indent="-456661">
              <a:buFont typeface="Arial" panose="020B0604020202020204" pitchFamily="34" charset="0"/>
              <a:buChar char="•"/>
            </a:pPr>
            <a:endParaRPr lang="en-US" sz="2797" cap="none" dirty="0">
              <a:solidFill>
                <a:schemeClr val="tx1"/>
              </a:solidFill>
            </a:endParaRPr>
          </a:p>
          <a:p>
            <a:pPr marL="456661" indent="-456661">
              <a:buFont typeface="Arial" panose="020B0604020202020204" pitchFamily="34" charset="0"/>
              <a:buChar char="•"/>
            </a:pPr>
            <a:endParaRPr lang="en-US" sz="2797" cap="none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90D26E-21DC-2747-C0CB-C0196E727E51}"/>
              </a:ext>
            </a:extLst>
          </p:cNvPr>
          <p:cNvSpPr/>
          <p:nvPr/>
        </p:nvSpPr>
        <p:spPr>
          <a:xfrm>
            <a:off x="7114907" y="4464375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ECDF25-40FA-E5DC-3B53-60925CBA7E71}"/>
              </a:ext>
            </a:extLst>
          </p:cNvPr>
          <p:cNvSpPr/>
          <p:nvPr/>
        </p:nvSpPr>
        <p:spPr>
          <a:xfrm>
            <a:off x="7429495" y="4203073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306A8D-5385-71A6-271C-1192D90B170F}"/>
              </a:ext>
            </a:extLst>
          </p:cNvPr>
          <p:cNvSpPr/>
          <p:nvPr/>
        </p:nvSpPr>
        <p:spPr>
          <a:xfrm>
            <a:off x="7459939" y="4611228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8B78A1-486E-9395-AA0C-1ED9F319C1BC}"/>
              </a:ext>
            </a:extLst>
          </p:cNvPr>
          <p:cNvSpPr/>
          <p:nvPr/>
        </p:nvSpPr>
        <p:spPr>
          <a:xfrm>
            <a:off x="7744084" y="4382510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71F79A-46BD-A322-616A-03F04A6EEA33}"/>
              </a:ext>
            </a:extLst>
          </p:cNvPr>
          <p:cNvSpPr/>
          <p:nvPr/>
        </p:nvSpPr>
        <p:spPr>
          <a:xfrm>
            <a:off x="7845564" y="4772520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86AF90-81C3-AAB8-8A3B-EFD82C797FEC}"/>
              </a:ext>
            </a:extLst>
          </p:cNvPr>
          <p:cNvSpPr/>
          <p:nvPr/>
        </p:nvSpPr>
        <p:spPr>
          <a:xfrm>
            <a:off x="7510680" y="5019383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1A58B8-8CEF-279F-433E-F9F030BAA813}"/>
              </a:ext>
            </a:extLst>
          </p:cNvPr>
          <p:cNvSpPr/>
          <p:nvPr/>
        </p:nvSpPr>
        <p:spPr>
          <a:xfrm>
            <a:off x="7165647" y="4872530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B11983-07D9-18CA-2436-8DAA6C640332}"/>
              </a:ext>
            </a:extLst>
          </p:cNvPr>
          <p:cNvSpPr/>
          <p:nvPr/>
        </p:nvSpPr>
        <p:spPr>
          <a:xfrm>
            <a:off x="6830763" y="4789684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64FC29-CF5F-79CD-EE8B-DE29D4307F07}"/>
              </a:ext>
            </a:extLst>
          </p:cNvPr>
          <p:cNvSpPr/>
          <p:nvPr/>
        </p:nvSpPr>
        <p:spPr>
          <a:xfrm>
            <a:off x="6962687" y="5195114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EEA8F-9B58-21D3-B9CB-902FE3159B2D}"/>
              </a:ext>
            </a:extLst>
          </p:cNvPr>
          <p:cNvSpPr/>
          <p:nvPr/>
        </p:nvSpPr>
        <p:spPr>
          <a:xfrm>
            <a:off x="7256979" y="5277960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19ACDA-5C46-4FDF-2054-9F6DAE64C0FB}"/>
              </a:ext>
            </a:extLst>
          </p:cNvPr>
          <p:cNvSpPr/>
          <p:nvPr/>
        </p:nvSpPr>
        <p:spPr>
          <a:xfrm>
            <a:off x="7602011" y="5448699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9A0BD4E-0897-0DB4-135F-1AAE7A2212AE}"/>
              </a:ext>
            </a:extLst>
          </p:cNvPr>
          <p:cNvSpPr/>
          <p:nvPr/>
        </p:nvSpPr>
        <p:spPr>
          <a:xfrm>
            <a:off x="7855712" y="5195114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B0DA4E0-F6EF-3F86-EC3C-850A6651332A}"/>
              </a:ext>
            </a:extLst>
          </p:cNvPr>
          <p:cNvSpPr/>
          <p:nvPr/>
        </p:nvSpPr>
        <p:spPr>
          <a:xfrm>
            <a:off x="8170301" y="4955375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9753ECA-526A-B575-AD43-A1352FF164AD}"/>
              </a:ext>
            </a:extLst>
          </p:cNvPr>
          <p:cNvSpPr/>
          <p:nvPr/>
        </p:nvSpPr>
        <p:spPr>
          <a:xfrm>
            <a:off x="8089116" y="4518936"/>
            <a:ext cx="284144" cy="322585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7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5EF8A5-3294-8613-5E50-2ED506455C61}"/>
              </a:ext>
            </a:extLst>
          </p:cNvPr>
          <p:cNvCxnSpPr/>
          <p:nvPr/>
        </p:nvCxnSpPr>
        <p:spPr>
          <a:xfrm>
            <a:off x="7541124" y="4382510"/>
            <a:ext cx="60888" cy="4044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B96ECFD-1F71-FBB8-48E8-163AB83ABDEE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7246831" y="4604770"/>
            <a:ext cx="213108" cy="1677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0A56C38-EA89-3AB7-42E2-13338D0273F6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6942390" y="4772520"/>
            <a:ext cx="517549" cy="1847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693DC1F-7723-F30B-F8F2-3DF451B95C83}"/>
              </a:ext>
            </a:extLst>
          </p:cNvPr>
          <p:cNvCxnSpPr>
            <a:cxnSpLocks/>
          </p:cNvCxnSpPr>
          <p:nvPr/>
        </p:nvCxnSpPr>
        <p:spPr>
          <a:xfrm flipV="1">
            <a:off x="7267127" y="4744584"/>
            <a:ext cx="334884" cy="3127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26C496F-6598-6668-171A-10D9CFCD7E01}"/>
              </a:ext>
            </a:extLst>
          </p:cNvPr>
          <p:cNvCxnSpPr>
            <a:cxnSpLocks/>
          </p:cNvCxnSpPr>
          <p:nvPr/>
        </p:nvCxnSpPr>
        <p:spPr>
          <a:xfrm flipV="1">
            <a:off x="7064167" y="4794009"/>
            <a:ext cx="537845" cy="5873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F08B948-5A4A-8A2E-4A67-744C070B461D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7388903" y="4933813"/>
            <a:ext cx="213108" cy="4984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EF68A33-0423-7231-F454-CB9834DB954A}"/>
              </a:ext>
            </a:extLst>
          </p:cNvPr>
          <p:cNvCxnSpPr>
            <a:cxnSpLocks/>
            <a:endCxn id="9" idx="5"/>
          </p:cNvCxnSpPr>
          <p:nvPr/>
        </p:nvCxnSpPr>
        <p:spPr>
          <a:xfrm flipV="1">
            <a:off x="7632457" y="4886571"/>
            <a:ext cx="70016" cy="3730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71C688F-9443-F4C0-77BC-844C24BB89BB}"/>
              </a:ext>
            </a:extLst>
          </p:cNvPr>
          <p:cNvCxnSpPr>
            <a:cxnSpLocks/>
            <a:endCxn id="9" idx="5"/>
          </p:cNvCxnSpPr>
          <p:nvPr/>
        </p:nvCxnSpPr>
        <p:spPr>
          <a:xfrm flipH="1" flipV="1">
            <a:off x="7702472" y="4886572"/>
            <a:ext cx="72566" cy="7274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368D598-4217-4325-A25C-DF4FA6B03530}"/>
              </a:ext>
            </a:extLst>
          </p:cNvPr>
          <p:cNvCxnSpPr>
            <a:cxnSpLocks/>
            <a:endCxn id="9" idx="6"/>
          </p:cNvCxnSpPr>
          <p:nvPr/>
        </p:nvCxnSpPr>
        <p:spPr>
          <a:xfrm flipH="1" flipV="1">
            <a:off x="7744084" y="4772520"/>
            <a:ext cx="233915" cy="5838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FC76E03-71A2-9D12-5BEB-63BFED460C52}"/>
              </a:ext>
            </a:extLst>
          </p:cNvPr>
          <p:cNvCxnSpPr>
            <a:cxnSpLocks/>
            <a:stCxn id="9" idx="6"/>
          </p:cNvCxnSpPr>
          <p:nvPr/>
        </p:nvCxnSpPr>
        <p:spPr>
          <a:xfrm flipV="1">
            <a:off x="7744083" y="4489191"/>
            <a:ext cx="142072" cy="2833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6D3A39-06F7-AF56-E41A-285F81FF42E7}"/>
              </a:ext>
            </a:extLst>
          </p:cNvPr>
          <p:cNvCxnSpPr>
            <a:cxnSpLocks/>
          </p:cNvCxnSpPr>
          <p:nvPr/>
        </p:nvCxnSpPr>
        <p:spPr>
          <a:xfrm flipH="1" flipV="1">
            <a:off x="7596174" y="4756784"/>
            <a:ext cx="411759" cy="1469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539145E-BFF1-6019-21EC-1B1B7909279B}"/>
              </a:ext>
            </a:extLst>
          </p:cNvPr>
          <p:cNvCxnSpPr>
            <a:cxnSpLocks/>
            <a:endCxn id="9" idx="6"/>
          </p:cNvCxnSpPr>
          <p:nvPr/>
        </p:nvCxnSpPr>
        <p:spPr>
          <a:xfrm flipH="1">
            <a:off x="7744083" y="4617255"/>
            <a:ext cx="487107" cy="1552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37F07A3-653B-AA0F-7CCB-740E74DFB598}"/>
              </a:ext>
            </a:extLst>
          </p:cNvPr>
          <p:cNvCxnSpPr>
            <a:cxnSpLocks/>
          </p:cNvCxnSpPr>
          <p:nvPr/>
        </p:nvCxnSpPr>
        <p:spPr>
          <a:xfrm flipH="1" flipV="1">
            <a:off x="7621799" y="4759276"/>
            <a:ext cx="690577" cy="3766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B9F8B3EE-AE31-F7EE-4220-76FEF14A2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48" y="4225547"/>
            <a:ext cx="5429290" cy="255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05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AAE535E-D055-A848-920E-94024F1EA5A8}"/>
              </a:ext>
            </a:extLst>
          </p:cNvPr>
          <p:cNvSpPr txBox="1">
            <a:spLocks/>
          </p:cNvSpPr>
          <p:nvPr/>
        </p:nvSpPr>
        <p:spPr>
          <a:xfrm>
            <a:off x="197629" y="479796"/>
            <a:ext cx="6275563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Dark Matter – Why?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EE62D-B598-D176-91FF-0EA35BD91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57" y="1284513"/>
            <a:ext cx="7885856" cy="5232671"/>
          </a:xfrm>
          <a:prstGeom prst="rect">
            <a:avLst/>
          </a:prstGeom>
        </p:spPr>
      </p:pic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33E4FC03-F398-BF91-5B33-BB4A8C92B385}"/>
              </a:ext>
            </a:extLst>
          </p:cNvPr>
          <p:cNvSpPr txBox="1">
            <a:spLocks/>
          </p:cNvSpPr>
          <p:nvPr/>
        </p:nvSpPr>
        <p:spPr>
          <a:xfrm>
            <a:off x="8235492" y="6418211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3</a:t>
            </a:fld>
            <a:endParaRPr lang="en-US" sz="2297"/>
          </a:p>
        </p:txBody>
      </p:sp>
    </p:spTree>
    <p:extLst>
      <p:ext uri="{BB962C8B-B14F-4D97-AF65-F5344CB8AC3E}">
        <p14:creationId xmlns:p14="http://schemas.microsoft.com/office/powerpoint/2010/main" val="3985212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95" y="838200"/>
            <a:ext cx="6260375" cy="5921465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4EA7491-3B1C-0C87-5603-C7C0CA9B5DCA}"/>
              </a:ext>
            </a:extLst>
          </p:cNvPr>
          <p:cNvSpPr txBox="1">
            <a:spLocks/>
          </p:cNvSpPr>
          <p:nvPr/>
        </p:nvSpPr>
        <p:spPr>
          <a:xfrm>
            <a:off x="189790" y="98335"/>
            <a:ext cx="8714724" cy="673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+mn-lt"/>
              </a:rPr>
              <a:t>Dark matter – too many options</a:t>
            </a:r>
          </a:p>
        </p:txBody>
      </p:sp>
    </p:spTree>
    <p:extLst>
      <p:ext uri="{BB962C8B-B14F-4D97-AF65-F5344CB8AC3E}">
        <p14:creationId xmlns:p14="http://schemas.microsoft.com/office/powerpoint/2010/main" val="3359189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51A9F-9712-47DE-879E-0BF3877347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896" y="587829"/>
            <a:ext cx="9071618" cy="56714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416655-302B-AB41-884E-BE520226DB72}"/>
              </a:ext>
            </a:extLst>
          </p:cNvPr>
          <p:cNvSpPr txBox="1"/>
          <p:nvPr/>
        </p:nvSpPr>
        <p:spPr>
          <a:xfrm>
            <a:off x="3301309" y="1017732"/>
            <a:ext cx="23330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33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 Matter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907873-6763-7CAF-A614-BEA49D95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7A6-D8FC-0340-88BA-7E78C6B977AB}" type="slidenum">
              <a:rPr lang="en-US" sz="1800" b="1" smtClean="0">
                <a:solidFill>
                  <a:schemeClr val="bg1"/>
                </a:solidFill>
              </a:rPr>
              <a:t>4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E61ABBE3-43E1-8A34-C03C-74422585C2E7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4</a:t>
            </a:fld>
            <a:endParaRPr lang="en-US" sz="2297" dirty="0"/>
          </a:p>
        </p:txBody>
      </p:sp>
    </p:spTree>
    <p:extLst>
      <p:ext uri="{BB962C8B-B14F-4D97-AF65-F5344CB8AC3E}">
        <p14:creationId xmlns:p14="http://schemas.microsoft.com/office/powerpoint/2010/main" val="206299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AAE535E-D055-A848-920E-94024F1EA5A8}"/>
              </a:ext>
            </a:extLst>
          </p:cNvPr>
          <p:cNvSpPr txBox="1">
            <a:spLocks/>
          </p:cNvSpPr>
          <p:nvPr/>
        </p:nvSpPr>
        <p:spPr>
          <a:xfrm>
            <a:off x="197629" y="479796"/>
            <a:ext cx="6275563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Dark Matter – How?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4D04CB32-3C1A-7E21-5048-45093204F0C4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5</a:t>
            </a:fld>
            <a:endParaRPr lang="en-US" sz="2297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D785752-3623-BC93-32E8-ECC5C8DFDDC1}"/>
              </a:ext>
            </a:extLst>
          </p:cNvPr>
          <p:cNvCxnSpPr/>
          <p:nvPr/>
        </p:nvCxnSpPr>
        <p:spPr>
          <a:xfrm flipV="1">
            <a:off x="130629" y="3679372"/>
            <a:ext cx="8790214" cy="381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1796DEF-AEE2-9CF2-95F5-3FA4F52CC3A7}"/>
              </a:ext>
            </a:extLst>
          </p:cNvPr>
          <p:cNvSpPr txBox="1"/>
          <p:nvPr/>
        </p:nvSpPr>
        <p:spPr>
          <a:xfrm>
            <a:off x="7724387" y="3880757"/>
            <a:ext cx="1355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Dark Matter</a:t>
            </a:r>
            <a:br>
              <a:rPr lang="en-GB" b="1" dirty="0">
                <a:solidFill>
                  <a:srgbClr val="0070C0"/>
                </a:solidFill>
              </a:rPr>
            </a:br>
            <a:r>
              <a:rPr lang="en-GB" b="1" dirty="0">
                <a:solidFill>
                  <a:srgbClr val="0070C0"/>
                </a:solidFill>
              </a:rPr>
              <a:t>Mass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7B0EA4-BB31-35E7-8C4B-75A61A5F144F}"/>
              </a:ext>
            </a:extLst>
          </p:cNvPr>
          <p:cNvCxnSpPr/>
          <p:nvPr/>
        </p:nvCxnSpPr>
        <p:spPr>
          <a:xfrm>
            <a:off x="429986" y="3608614"/>
            <a:ext cx="0" cy="20682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F6E095-BE53-06B4-DEB6-75948956394B}"/>
              </a:ext>
            </a:extLst>
          </p:cNvPr>
          <p:cNvCxnSpPr/>
          <p:nvPr/>
        </p:nvCxnSpPr>
        <p:spPr>
          <a:xfrm>
            <a:off x="2046515" y="3608614"/>
            <a:ext cx="0" cy="20682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571FC2-8D1F-C05F-19E1-7F3C897F2E57}"/>
              </a:ext>
            </a:extLst>
          </p:cNvPr>
          <p:cNvCxnSpPr/>
          <p:nvPr/>
        </p:nvCxnSpPr>
        <p:spPr>
          <a:xfrm>
            <a:off x="3086101" y="3608614"/>
            <a:ext cx="0" cy="20682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A450A7-05A6-10CF-67EF-12437B93D57E}"/>
              </a:ext>
            </a:extLst>
          </p:cNvPr>
          <p:cNvCxnSpPr/>
          <p:nvPr/>
        </p:nvCxnSpPr>
        <p:spPr>
          <a:xfrm>
            <a:off x="6602187" y="3575957"/>
            <a:ext cx="0" cy="20682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EDCDA8-8E6C-C5B9-2B03-9140D9A79F1F}"/>
                  </a:ext>
                </a:extLst>
              </p:cNvPr>
              <p:cNvSpPr txBox="1"/>
              <p:nvPr/>
            </p:nvSpPr>
            <p:spPr>
              <a:xfrm>
                <a:off x="197629" y="3979825"/>
                <a:ext cx="6062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GB" sz="1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𝒆𝑽</m:t>
                      </m:r>
                    </m:oMath>
                  </m:oMathPara>
                </a14:m>
                <a:endParaRPr lang="en-GB" sz="1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EDCDA8-8E6C-C5B9-2B03-9140D9A79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29" y="3979825"/>
                <a:ext cx="606256" cy="338554"/>
              </a:xfrm>
              <a:prstGeom prst="rect">
                <a:avLst/>
              </a:prstGeom>
              <a:blipFill>
                <a:blip r:embed="rId2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142F2-2774-5A09-8A86-C0B5D7AD82F3}"/>
                  </a:ext>
                </a:extLst>
              </p:cNvPr>
              <p:cNvSpPr txBox="1"/>
              <p:nvPr/>
            </p:nvSpPr>
            <p:spPr>
              <a:xfrm>
                <a:off x="1830057" y="3976967"/>
                <a:ext cx="5309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0070C0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GB" sz="16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𝒆𝑽</m:t>
                    </m:r>
                  </m:oMath>
                </a14:m>
                <a:endParaRPr lang="en-GB" sz="1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142F2-2774-5A09-8A86-C0B5D7AD8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057" y="3976967"/>
                <a:ext cx="530915" cy="338554"/>
              </a:xfrm>
              <a:prstGeom prst="rect">
                <a:avLst/>
              </a:prstGeom>
              <a:blipFill>
                <a:blip r:embed="rId3"/>
                <a:stretch>
                  <a:fillRect l="-5747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B3E92D-C9BC-7ABF-3066-F10151F9298F}"/>
                  </a:ext>
                </a:extLst>
              </p:cNvPr>
              <p:cNvSpPr txBox="1"/>
              <p:nvPr/>
            </p:nvSpPr>
            <p:spPr>
              <a:xfrm>
                <a:off x="2715674" y="3976967"/>
                <a:ext cx="8664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GB" sz="1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𝑷𝒍𝒂𝒏𝒌</m:t>
                          </m:r>
                        </m:sub>
                      </m:sSub>
                    </m:oMath>
                  </m:oMathPara>
                </a14:m>
                <a:endParaRPr lang="en-GB" sz="1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B3E92D-C9BC-7ABF-3066-F10151F92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674" y="3976967"/>
                <a:ext cx="86645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B90F28-5149-97D4-2FA9-B0399F26A5B2}"/>
                  </a:ext>
                </a:extLst>
              </p:cNvPr>
              <p:cNvSpPr txBox="1"/>
              <p:nvPr/>
            </p:nvSpPr>
            <p:spPr>
              <a:xfrm>
                <a:off x="6312372" y="4041576"/>
                <a:ext cx="576312" cy="349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GB" sz="1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GB" sz="1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B90F28-5149-97D4-2FA9-B0399F26A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372" y="4041576"/>
                <a:ext cx="576312" cy="349326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F9BEB28-D5D6-77A4-98AC-DB89EEA7859C}"/>
              </a:ext>
            </a:extLst>
          </p:cNvPr>
          <p:cNvSpPr txBox="1"/>
          <p:nvPr/>
        </p:nvSpPr>
        <p:spPr>
          <a:xfrm>
            <a:off x="135273" y="2840074"/>
            <a:ext cx="73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axions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CC8027-CDDA-FA8D-5728-EF0FCBE51F21}"/>
              </a:ext>
            </a:extLst>
          </p:cNvPr>
          <p:cNvSpPr txBox="1"/>
          <p:nvPr/>
        </p:nvSpPr>
        <p:spPr>
          <a:xfrm>
            <a:off x="1459732" y="2178354"/>
            <a:ext cx="1457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WIMP’s</a:t>
            </a:r>
          </a:p>
          <a:p>
            <a:pPr algn="ctr"/>
            <a:r>
              <a:rPr lang="en-GB" sz="1600" b="1" dirty="0"/>
              <a:t>Weakly interacting massive particles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C776E1-A7D6-E963-F57E-21339D29A921}"/>
              </a:ext>
            </a:extLst>
          </p:cNvPr>
          <p:cNvSpPr txBox="1"/>
          <p:nvPr/>
        </p:nvSpPr>
        <p:spPr>
          <a:xfrm>
            <a:off x="2441688" y="4497718"/>
            <a:ext cx="1140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err="1"/>
              <a:t>WIMPZillas</a:t>
            </a:r>
            <a:endParaRPr lang="en-GB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67FBAA-1F13-AE69-EBB1-194E8CE70B08}"/>
              </a:ext>
            </a:extLst>
          </p:cNvPr>
          <p:cNvSpPr txBox="1"/>
          <p:nvPr/>
        </p:nvSpPr>
        <p:spPr>
          <a:xfrm>
            <a:off x="4525736" y="2921169"/>
            <a:ext cx="989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MACHO’s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5556B-4553-4731-6324-4F981B72D40A}"/>
              </a:ext>
            </a:extLst>
          </p:cNvPr>
          <p:cNvSpPr txBox="1"/>
          <p:nvPr/>
        </p:nvSpPr>
        <p:spPr>
          <a:xfrm>
            <a:off x="5109418" y="4480415"/>
            <a:ext cx="1992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Quantum Black holes</a:t>
            </a:r>
          </a:p>
        </p:txBody>
      </p:sp>
    </p:spTree>
    <p:extLst>
      <p:ext uri="{BB962C8B-B14F-4D97-AF65-F5344CB8AC3E}">
        <p14:creationId xmlns:p14="http://schemas.microsoft.com/office/powerpoint/2010/main" val="3934565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Direct WIMP searches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B0382D-3157-F9AC-66CB-F482C21B49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109" b="20511"/>
          <a:stretch>
            <a:fillRect/>
          </a:stretch>
        </p:blipFill>
        <p:spPr>
          <a:xfrm>
            <a:off x="4604357" y="42708"/>
            <a:ext cx="3707186" cy="37503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344C7-A23F-1B17-90D7-E5141C7BA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30CB-1128-A449-B287-69EF2D41AC6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0D8A3-2887-F79E-7032-DBA7CDBE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31" y="1154793"/>
            <a:ext cx="4324350" cy="417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AEC0F-2E8B-F9B2-FF47-34FDB5427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07" y="3793035"/>
            <a:ext cx="3363686" cy="29284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7B2B77-CC65-B5A8-0A06-1CDA12A40E8A}"/>
                  </a:ext>
                </a:extLst>
              </p:cNvPr>
              <p:cNvSpPr txBox="1"/>
              <p:nvPr/>
            </p:nvSpPr>
            <p:spPr>
              <a:xfrm>
                <a:off x="925286" y="6101443"/>
                <a:ext cx="1421992" cy="393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∼1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𝑇𝑒𝑉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7B2B77-CC65-B5A8-0A06-1CDA12A40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286" y="6101443"/>
                <a:ext cx="1421992" cy="393890"/>
              </a:xfrm>
              <a:prstGeom prst="rect">
                <a:avLst/>
              </a:prstGeom>
              <a:blipFill>
                <a:blip r:embed="rId5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8278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D2ACE9-A320-1EB4-E286-C0CA6E41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411" y="3709410"/>
            <a:ext cx="4389129" cy="3148590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AAE535E-D055-A848-920E-94024F1EA5A8}"/>
              </a:ext>
            </a:extLst>
          </p:cNvPr>
          <p:cNvSpPr txBox="1">
            <a:spLocks/>
          </p:cNvSpPr>
          <p:nvPr/>
        </p:nvSpPr>
        <p:spPr>
          <a:xfrm>
            <a:off x="197629" y="479796"/>
            <a:ext cx="6275563" cy="9787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WIMP searches at LHC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/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7EE4843C-9F40-E676-F31A-2628646F5893}"/>
              </a:ext>
            </a:extLst>
          </p:cNvPr>
          <p:cNvSpPr txBox="1">
            <a:spLocks/>
          </p:cNvSpPr>
          <p:nvPr/>
        </p:nvSpPr>
        <p:spPr>
          <a:xfrm>
            <a:off x="95396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7</a:t>
            </a:fld>
            <a:endParaRPr lang="en-US" sz="229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DE47B-DCB2-FC97-9C48-BF1540AAF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6" y="969160"/>
            <a:ext cx="5200504" cy="3015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144DE5-3BFD-E1BC-F6F2-07331096AC19}"/>
                  </a:ext>
                </a:extLst>
              </p:cNvPr>
              <p:cNvSpPr txBox="1"/>
              <p:nvPr/>
            </p:nvSpPr>
            <p:spPr>
              <a:xfrm>
                <a:off x="1970458" y="4889815"/>
                <a:ext cx="1421992" cy="393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∼1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𝑇𝑒𝑉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144DE5-3BFD-E1BC-F6F2-07331096A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458" y="4889815"/>
                <a:ext cx="1421992" cy="393890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75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8" y="263095"/>
            <a:ext cx="4887260" cy="584765"/>
          </a:xfrm>
        </p:spPr>
        <p:txBody>
          <a:bodyPr/>
          <a:lstStyle/>
          <a:p>
            <a:r>
              <a:rPr lang="en-FR" sz="3200" dirty="0">
                <a:latin typeface="+mn-lt"/>
              </a:rPr>
              <a:t>W</a:t>
            </a:r>
            <a:r>
              <a:rPr lang="en-GB" sz="3200" dirty="0">
                <a:latin typeface="+mn-lt"/>
              </a:rPr>
              <a:t>IMP – light interactions</a:t>
            </a:r>
            <a:endParaRPr lang="en-FR" sz="320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39D42-A5B0-824D-9713-08E07A189F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270" y="935939"/>
            <a:ext cx="4887120" cy="446266"/>
          </a:xfrm>
        </p:spPr>
        <p:txBody>
          <a:bodyPr/>
          <a:lstStyle/>
          <a:p>
            <a:r>
              <a:rPr lang="en-GB" dirty="0"/>
              <a:t>Six handshake rule</a:t>
            </a:r>
            <a:endParaRPr lang="en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2310B-0456-A991-7886-8E5FBCAA7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43" y="2020529"/>
            <a:ext cx="6988629" cy="4574376"/>
          </a:xfrm>
          <a:prstGeom prst="rect">
            <a:avLst/>
          </a:prstGeom>
        </p:spPr>
      </p:pic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8</a:t>
            </a:fld>
            <a:endParaRPr lang="en-US" sz="2297"/>
          </a:p>
        </p:txBody>
      </p:sp>
    </p:spTree>
    <p:extLst>
      <p:ext uri="{BB962C8B-B14F-4D97-AF65-F5344CB8AC3E}">
        <p14:creationId xmlns:p14="http://schemas.microsoft.com/office/powerpoint/2010/main" val="426398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F62F-0CDB-7841-BE3C-5B3E1006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8" y="263095"/>
            <a:ext cx="4887260" cy="584765"/>
          </a:xfrm>
        </p:spPr>
        <p:txBody>
          <a:bodyPr/>
          <a:lstStyle/>
          <a:p>
            <a:r>
              <a:rPr lang="en-FR" sz="3200" dirty="0">
                <a:latin typeface="+mn-lt"/>
              </a:rPr>
              <a:t>W</a:t>
            </a:r>
            <a:r>
              <a:rPr lang="en-GB" sz="3200" dirty="0">
                <a:latin typeface="+mn-lt"/>
              </a:rPr>
              <a:t>IMP – light interactions</a:t>
            </a:r>
            <a:endParaRPr lang="en-FR" sz="320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39D42-A5B0-824D-9713-08E07A189F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042" y="935939"/>
            <a:ext cx="4887120" cy="446266"/>
          </a:xfrm>
        </p:spPr>
        <p:txBody>
          <a:bodyPr/>
          <a:lstStyle/>
          <a:p>
            <a:r>
              <a:rPr lang="en-GB" dirty="0"/>
              <a:t>Six handshake rule in particle physics</a:t>
            </a:r>
            <a:endParaRPr lang="en-FR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BDCBF79-2440-6DEC-C966-1D26AD42B218}"/>
              </a:ext>
            </a:extLst>
          </p:cNvPr>
          <p:cNvSpPr txBox="1">
            <a:spLocks/>
          </p:cNvSpPr>
          <p:nvPr/>
        </p:nvSpPr>
        <p:spPr>
          <a:xfrm>
            <a:off x="7920845" y="6352897"/>
            <a:ext cx="761101" cy="364694"/>
          </a:xfrm>
          <a:prstGeom prst="rect">
            <a:avLst/>
          </a:prstGeom>
        </p:spPr>
        <p:txBody>
          <a:bodyPr vert="horz" lIns="91321" tIns="45661" rIns="91321" bIns="45661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z="2297"/>
              <a:pPr/>
              <a:t>9</a:t>
            </a:fld>
            <a:endParaRPr lang="en-US" sz="229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CF5C2-BA46-ED5C-2298-7D2665B9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417"/>
          <a:stretch>
            <a:fillRect/>
          </a:stretch>
        </p:blipFill>
        <p:spPr>
          <a:xfrm>
            <a:off x="1279072" y="1783538"/>
            <a:ext cx="6362700" cy="300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34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oy-powerpoint-standardscreen">
  <a:themeElements>
    <a:clrScheme name="University of York Colour Palette">
      <a:dk1>
        <a:srgbClr val="25303B"/>
      </a:dk1>
      <a:lt1>
        <a:srgbClr val="FFFFFF"/>
      </a:lt1>
      <a:dk2>
        <a:srgbClr val="E3E6E5"/>
      </a:dk2>
      <a:lt2>
        <a:srgbClr val="00627D"/>
      </a:lt2>
      <a:accent1>
        <a:srgbClr val="5AB031"/>
      </a:accent1>
      <a:accent2>
        <a:srgbClr val="9067A9"/>
      </a:accent2>
      <a:accent3>
        <a:srgbClr val="E2388C"/>
      </a:accent3>
      <a:accent4>
        <a:srgbClr val="E62A32"/>
      </a:accent4>
      <a:accent5>
        <a:srgbClr val="F18626"/>
      </a:accent5>
      <a:accent6>
        <a:srgbClr val="00ABAA"/>
      </a:accent6>
      <a:hlink>
        <a:srgbClr val="0096D6"/>
      </a:hlink>
      <a:folHlink>
        <a:srgbClr val="E238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343</Words>
  <Application>Microsoft Office PowerPoint</Application>
  <PresentationFormat>On-screen Show (4:3)</PresentationFormat>
  <Paragraphs>113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Cambria Math</vt:lpstr>
      <vt:lpstr>Wingdings</vt:lpstr>
      <vt:lpstr>Office Theme</vt:lpstr>
      <vt:lpstr>uoy-powerpoint-standardscreen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 WIMP searches</vt:lpstr>
      <vt:lpstr>PowerPoint Presentation</vt:lpstr>
      <vt:lpstr>WIMP – light interactions</vt:lpstr>
      <vt:lpstr>WIMP – light interactions</vt:lpstr>
      <vt:lpstr>WIMP – light interactions</vt:lpstr>
      <vt:lpstr>WIMP – light interactions</vt:lpstr>
      <vt:lpstr>WIMP – light interactions: high energy gamma rays?</vt:lpstr>
      <vt:lpstr>Gravitational dark matter?</vt:lpstr>
      <vt:lpstr>Gravitational dark matter?</vt:lpstr>
      <vt:lpstr>Gravitational dark matter – polarisation effects.</vt:lpstr>
      <vt:lpstr>PowerPoint Presentation</vt:lpstr>
      <vt:lpstr>DM vs intense beams</vt:lpstr>
      <vt:lpstr>WIMP – particles interactions</vt:lpstr>
      <vt:lpstr>WIMP – particles interactions</vt:lpstr>
      <vt:lpstr>WIMP’s at accelerators</vt:lpstr>
      <vt:lpstr>Muon collider  as DM “weather” monitor</vt:lpstr>
      <vt:lpstr>Conclusion</vt:lpstr>
      <vt:lpstr>PowerPoint Presentation</vt:lpstr>
      <vt:lpstr>PowerPoint Presentation</vt:lpstr>
      <vt:lpstr>The standard model of cosmology</vt:lpstr>
      <vt:lpstr>PowerPoint Presentation</vt:lpstr>
      <vt:lpstr>Solar Axions</vt:lpstr>
      <vt:lpstr>PowerPoint Presentation</vt:lpstr>
      <vt:lpstr>Hexaquark dark matter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2025-10-27T17:36:05Z</dcterms:created>
  <dcterms:modified xsi:type="dcterms:W3CDTF">2026-04-09T19:03:51Z</dcterms:modified>
</cp:coreProperties>
</file>