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37"/>
  </p:notesMasterIdLst>
  <p:sldIdLst>
    <p:sldId id="290" r:id="rId5"/>
    <p:sldId id="326" r:id="rId6"/>
    <p:sldId id="385" r:id="rId7"/>
    <p:sldId id="391" r:id="rId8"/>
    <p:sldId id="410" r:id="rId9"/>
    <p:sldId id="412" r:id="rId10"/>
    <p:sldId id="397" r:id="rId11"/>
    <p:sldId id="380" r:id="rId12"/>
    <p:sldId id="413" r:id="rId13"/>
    <p:sldId id="400" r:id="rId14"/>
    <p:sldId id="384" r:id="rId15"/>
    <p:sldId id="396" r:id="rId16"/>
    <p:sldId id="295" r:id="rId17"/>
    <p:sldId id="417" r:id="rId18"/>
    <p:sldId id="399" r:id="rId19"/>
    <p:sldId id="406" r:id="rId20"/>
    <p:sldId id="387" r:id="rId21"/>
    <p:sldId id="386" r:id="rId22"/>
    <p:sldId id="388" r:id="rId23"/>
    <p:sldId id="418" r:id="rId24"/>
    <p:sldId id="301" r:id="rId25"/>
    <p:sldId id="389" r:id="rId26"/>
    <p:sldId id="363" r:id="rId27"/>
    <p:sldId id="405" r:id="rId28"/>
    <p:sldId id="395" r:id="rId29"/>
    <p:sldId id="394" r:id="rId30"/>
    <p:sldId id="322" r:id="rId31"/>
    <p:sldId id="414" r:id="rId32"/>
    <p:sldId id="415" r:id="rId33"/>
    <p:sldId id="297" r:id="rId34"/>
    <p:sldId id="416" r:id="rId35"/>
    <p:sldId id="403" r:id="rId36"/>
  </p:sldIdLst>
  <p:sldSz cx="12192000" cy="6858000"/>
  <p:notesSz cx="7104063" cy="10234613"/>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8B006A5F-C0B6-4A85-A9CC-918E63C32FEE}">
          <p14:sldIdLst>
            <p14:sldId id="290"/>
          </p14:sldIdLst>
        </p14:section>
        <p14:section name="Overview" id="{5D2B87E4-CB81-4FEA-8A09-6C69FBF550D8}">
          <p14:sldIdLst>
            <p14:sldId id="326"/>
          </p14:sldIdLst>
        </p14:section>
        <p14:section name="PSD Methods" id="{72D68482-C999-490C-9F8E-65CC21C42248}">
          <p14:sldIdLst>
            <p14:sldId id="385"/>
            <p14:sldId id="391"/>
            <p14:sldId id="410"/>
          </p14:sldIdLst>
        </p14:section>
        <p14:section name="LaCl3 intro" id="{45A39C5B-C139-415F-B9A6-0E074EE70A3D}">
          <p14:sldIdLst>
            <p14:sldId id="412"/>
            <p14:sldId id="397"/>
            <p14:sldId id="380"/>
            <p14:sldId id="413"/>
            <p14:sldId id="400"/>
          </p14:sldIdLst>
        </p14:section>
        <p14:section name="NPL Overview" id="{08361E23-EF2F-46C5-ABA5-837F74C4CD1C}">
          <p14:sldIdLst>
            <p14:sldId id="384"/>
            <p14:sldId id="396"/>
            <p14:sldId id="295"/>
          </p14:sldIdLst>
        </p14:section>
        <p14:section name="LaX3 results" id="{E88A3393-B123-4F55-8AD1-4F357B60282A}">
          <p14:sldIdLst>
            <p14:sldId id="417"/>
            <p14:sldId id="399"/>
            <p14:sldId id="406"/>
          </p14:sldIdLst>
        </p14:section>
        <p14:section name="CeBr3" id="{632AFA8D-FB31-4E4A-947D-4F6C731C106A}">
          <p14:sldIdLst>
            <p14:sldId id="387"/>
            <p14:sldId id="386"/>
            <p14:sldId id="388"/>
            <p14:sldId id="418"/>
          </p14:sldIdLst>
        </p14:section>
        <p14:section name="Acknowledgements" id="{9ECDDA29-8F1E-4AB8-B8F2-7B73F5FB94A1}">
          <p14:sldIdLst>
            <p14:sldId id="301"/>
            <p14:sldId id="389"/>
            <p14:sldId id="363"/>
          </p14:sldIdLst>
        </p14:section>
        <p14:section name="Backups" id="{B14930E4-549D-4DE0-8BC8-3B6C31704C72}">
          <p14:sldIdLst>
            <p14:sldId id="405"/>
            <p14:sldId id="395"/>
            <p14:sldId id="394"/>
            <p14:sldId id="322"/>
            <p14:sldId id="414"/>
            <p14:sldId id="415"/>
            <p14:sldId id="297"/>
            <p14:sldId id="416"/>
            <p14:sldId id="40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F5F5"/>
    <a:srgbClr val="FF5050"/>
    <a:srgbClr val="FF9933"/>
    <a:srgbClr val="00CCFF"/>
    <a:srgbClr val="002A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F451F3-823F-4F52-9BBE-755D3568B384}" v="2" dt="2026-04-12T17:12:56.3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384" y="6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GB"/>
          </a:p>
        </p:txBody>
      </p:sp>
      <p:sp>
        <p:nvSpPr>
          <p:cNvPr id="3" name="Date Placehold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2E591EE6-BE8C-4D78-85A0-36BD37EEA34D}" type="datetimeFigureOut">
              <a:rPr lang="en-GB" smtClean="0"/>
              <a:t>12/04/2026</a:t>
            </a:fld>
            <a:endParaRPr lang="en-GB"/>
          </a:p>
        </p:txBody>
      </p:sp>
      <p:sp>
        <p:nvSpPr>
          <p:cNvPr id="4" name="Slide Image Placehol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en-GB"/>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n-GB"/>
          </a:p>
        </p:txBody>
      </p:sp>
      <p:sp>
        <p:nvSpPr>
          <p:cNvPr id="7" name="Slide Number Placehold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5E7CC82D-6A18-4F08-927E-9FDC0C373A9B}" type="slidenum">
              <a:rPr lang="en-GB" smtClean="0"/>
              <a:t>‹#›</a:t>
            </a:fld>
            <a:endParaRPr lang="en-GB"/>
          </a:p>
        </p:txBody>
      </p:sp>
    </p:spTree>
    <p:extLst>
      <p:ext uri="{BB962C8B-B14F-4D97-AF65-F5344CB8AC3E}">
        <p14:creationId xmlns:p14="http://schemas.microsoft.com/office/powerpoint/2010/main" val="868645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7CC82D-6A18-4F08-927E-9FDC0C373A9B}" type="slidenum">
              <a:rPr lang="en-GB" smtClean="0"/>
              <a:t>7</a:t>
            </a:fld>
            <a:endParaRPr lang="en-GB"/>
          </a:p>
        </p:txBody>
      </p:sp>
    </p:spTree>
    <p:extLst>
      <p:ext uri="{BB962C8B-B14F-4D97-AF65-F5344CB8AC3E}">
        <p14:creationId xmlns:p14="http://schemas.microsoft.com/office/powerpoint/2010/main" val="3593240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E7CC82D-6A18-4F08-927E-9FDC0C373A9B}" type="slidenum">
              <a:rPr lang="en-GB" smtClean="0"/>
              <a:t>28</a:t>
            </a:fld>
            <a:endParaRPr lang="en-GB"/>
          </a:p>
        </p:txBody>
      </p:sp>
    </p:spTree>
    <p:extLst>
      <p:ext uri="{BB962C8B-B14F-4D97-AF65-F5344CB8AC3E}">
        <p14:creationId xmlns:p14="http://schemas.microsoft.com/office/powerpoint/2010/main" val="20043262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2">
    <p:bg>
      <p:bgPr>
        <a:solidFill>
          <a:srgbClr val="FAFAFA"/>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D749B4E2-4C66-15A1-664F-0EF44D19B8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85176672-0E65-E3A9-3460-482E9AD4FF2E}"/>
              </a:ext>
            </a:extLst>
          </p:cNvPr>
          <p:cNvSpPr>
            <a:spLocks noGrp="1"/>
          </p:cNvSpPr>
          <p:nvPr>
            <p:ph type="ctrTitle" hasCustomPrompt="1"/>
          </p:nvPr>
        </p:nvSpPr>
        <p:spPr>
          <a:xfrm>
            <a:off x="1146314" y="1591733"/>
            <a:ext cx="3753681" cy="1411112"/>
          </a:xfrm>
          <a:prstGeom prst="rect">
            <a:avLst/>
          </a:prstGeom>
        </p:spPr>
        <p:txBody>
          <a:bodyPr anchor="b">
            <a:noAutofit/>
          </a:bodyPr>
          <a:lstStyle>
            <a:lvl1pPr algn="ctr">
              <a:defRPr sz="3200" b="1" cap="none" spc="0" baseline="0">
                <a:solidFill>
                  <a:schemeClr val="bg1"/>
                </a:solidFill>
                <a:latin typeface="Arial" panose="020B0604020202020204" pitchFamily="34" charset="0"/>
                <a:cs typeface="Arial" panose="020B0604020202020204" pitchFamily="34" charset="0"/>
              </a:defRPr>
            </a:lvl1pPr>
          </a:lstStyle>
          <a:p>
            <a:r>
              <a:rPr lang="en-GB"/>
              <a:t>Title</a:t>
            </a:r>
            <a:endParaRPr lang="en-US"/>
          </a:p>
        </p:txBody>
      </p:sp>
      <p:sp>
        <p:nvSpPr>
          <p:cNvPr id="7" name="Subtitle 2">
            <a:extLst>
              <a:ext uri="{FF2B5EF4-FFF2-40B4-BE49-F238E27FC236}">
                <a16:creationId xmlns:a16="http://schemas.microsoft.com/office/drawing/2014/main" id="{F6C82845-606C-6B6A-8247-030236E9A7F2}"/>
              </a:ext>
            </a:extLst>
          </p:cNvPr>
          <p:cNvSpPr>
            <a:spLocks noGrp="1"/>
          </p:cNvSpPr>
          <p:nvPr>
            <p:ph type="subTitle" idx="1" hasCustomPrompt="1"/>
          </p:nvPr>
        </p:nvSpPr>
        <p:spPr>
          <a:xfrm>
            <a:off x="1146314" y="3025423"/>
            <a:ext cx="3753681" cy="1140177"/>
          </a:xfrm>
          <a:prstGeom prst="rect">
            <a:avLst/>
          </a:prstGeom>
        </p:spPr>
        <p:txBody>
          <a:bodyPr>
            <a:noAutofit/>
          </a:bodyPr>
          <a:lstStyle>
            <a:lvl1pPr marL="0" indent="0" algn="ctr">
              <a:buNone/>
              <a:defRPr sz="3200" b="1" cap="none" spc="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Title</a:t>
            </a:r>
            <a:endParaRPr lang="en-US"/>
          </a:p>
        </p:txBody>
      </p:sp>
      <p:sp>
        <p:nvSpPr>
          <p:cNvPr id="8" name="Text Placeholder 13">
            <a:extLst>
              <a:ext uri="{FF2B5EF4-FFF2-40B4-BE49-F238E27FC236}">
                <a16:creationId xmlns:a16="http://schemas.microsoft.com/office/drawing/2014/main" id="{B361C2B7-268A-8B7D-0308-EEC2B6E993A6}"/>
              </a:ext>
            </a:extLst>
          </p:cNvPr>
          <p:cNvSpPr>
            <a:spLocks noGrp="1"/>
          </p:cNvSpPr>
          <p:nvPr>
            <p:ph type="body" sz="quarter" idx="13" hasCustomPrompt="1"/>
          </p:nvPr>
        </p:nvSpPr>
        <p:spPr>
          <a:xfrm>
            <a:off x="1146315" y="4165600"/>
            <a:ext cx="3753681" cy="711200"/>
          </a:xfrm>
          <a:prstGeom prst="rect">
            <a:avLst/>
          </a:prstGeom>
        </p:spPr>
        <p:txBody>
          <a:bodyPr>
            <a:normAutofit/>
          </a:bodyPr>
          <a:lstStyle>
            <a:lvl1pPr marL="0" indent="0" algn="ctr">
              <a:buNone/>
              <a:defRPr sz="1600" b="1" cap="none" baseline="0">
                <a:solidFill>
                  <a:schemeClr val="bg1"/>
                </a:solidFill>
                <a:latin typeface="+mn-lt"/>
              </a:defRPr>
            </a:lvl1pPr>
          </a:lstStyle>
          <a:p>
            <a:pPr lvl="0"/>
            <a:r>
              <a:rPr lang="en-GB"/>
              <a:t>Version | Date | Author</a:t>
            </a:r>
            <a:endParaRPr lang="en-US"/>
          </a:p>
        </p:txBody>
      </p:sp>
      <p:pic>
        <p:nvPicPr>
          <p:cNvPr id="4" name="Picture 3" descr="A black and white sign with white text&#10;&#10;Description automatically generated">
            <a:extLst>
              <a:ext uri="{FF2B5EF4-FFF2-40B4-BE49-F238E27FC236}">
                <a16:creationId xmlns:a16="http://schemas.microsoft.com/office/drawing/2014/main" id="{20F68420-58C0-151C-A8BD-AC8C8064342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06400" y="5822539"/>
            <a:ext cx="1953808" cy="497017"/>
          </a:xfrm>
          <a:prstGeom prst="rect">
            <a:avLst/>
          </a:prstGeom>
        </p:spPr>
      </p:pic>
    </p:spTree>
    <p:extLst>
      <p:ext uri="{BB962C8B-B14F-4D97-AF65-F5344CB8AC3E}">
        <p14:creationId xmlns:p14="http://schemas.microsoft.com/office/powerpoint/2010/main" val="2491764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Body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0762-2658-BA91-BF54-8C5E011303C8}"/>
              </a:ext>
            </a:extLst>
          </p:cNvPr>
          <p:cNvSpPr>
            <a:spLocks noGrp="1"/>
          </p:cNvSpPr>
          <p:nvPr>
            <p:ph type="ctrTitle" hasCustomPrompt="1"/>
          </p:nvPr>
        </p:nvSpPr>
        <p:spPr>
          <a:xfrm>
            <a:off x="676655" y="494452"/>
            <a:ext cx="8595361" cy="550577"/>
          </a:xfrm>
          <a:prstGeom prst="rect">
            <a:avLst/>
          </a:prstGeom>
        </p:spPr>
        <p:txBody>
          <a:bodyPr anchor="ctr">
            <a:noAutofit/>
          </a:bodyPr>
          <a:lstStyle>
            <a:lvl1pPr algn="l">
              <a:lnSpc>
                <a:spcPct val="100000"/>
              </a:lnSpc>
              <a:defRPr sz="2200" b="1" cap="none" spc="0" baseline="0">
                <a:solidFill>
                  <a:schemeClr val="tx1"/>
                </a:solidFill>
                <a:latin typeface="Arial" panose="020B0604020202020204" pitchFamily="34" charset="0"/>
                <a:cs typeface="Arial" panose="020B0604020202020204" pitchFamily="34" charset="0"/>
              </a:defRPr>
            </a:lvl1pPr>
          </a:lstStyle>
          <a:p>
            <a:r>
              <a:rPr lang="en-GB"/>
              <a:t>Body Copy Slide</a:t>
            </a:r>
            <a:endParaRPr lang="en-US"/>
          </a:p>
        </p:txBody>
      </p:sp>
      <p:sp>
        <p:nvSpPr>
          <p:cNvPr id="3" name="Text Placeholder 3">
            <a:extLst>
              <a:ext uri="{FF2B5EF4-FFF2-40B4-BE49-F238E27FC236}">
                <a16:creationId xmlns:a16="http://schemas.microsoft.com/office/drawing/2014/main" id="{DA2694CB-0E4C-795B-5664-9056C4846453}"/>
              </a:ext>
            </a:extLst>
          </p:cNvPr>
          <p:cNvSpPr>
            <a:spLocks noGrp="1"/>
          </p:cNvSpPr>
          <p:nvPr>
            <p:ph type="body" sz="quarter" idx="14" hasCustomPrompt="1"/>
          </p:nvPr>
        </p:nvSpPr>
        <p:spPr>
          <a:xfrm>
            <a:off x="1385887" y="1539481"/>
            <a:ext cx="9420226" cy="4561870"/>
          </a:xfrm>
          <a:prstGeom prst="rect">
            <a:avLst/>
          </a:prstGeom>
        </p:spPr>
        <p:txBody>
          <a:bodyPr>
            <a:normAutofit/>
          </a:bodyPr>
          <a:lstStyle>
            <a:lvl1pPr marL="0" indent="0">
              <a:buFont typeface="Arial" panose="020B0604020202020204" pitchFamily="34" charset="0"/>
              <a:buNone/>
              <a:defRPr sz="1500">
                <a:solidFill>
                  <a:srgbClr val="25384A"/>
                </a:solidFill>
                <a:latin typeface="Arial" panose="020B0604020202020204" pitchFamily="34" charset="0"/>
                <a:cs typeface="Arial" panose="020B0604020202020204" pitchFamily="34" charset="0"/>
              </a:defRPr>
            </a:lvl1pPr>
            <a:lvl2pPr marL="457200" indent="0">
              <a:buFont typeface="Arial" panose="020B0604020202020204" pitchFamily="34" charset="0"/>
              <a:buNone/>
              <a:defRPr sz="1800">
                <a:solidFill>
                  <a:srgbClr val="25384A"/>
                </a:solidFill>
                <a:latin typeface="Gotham Bold" panose="02000604030000020004" pitchFamily="2" charset="0"/>
              </a:defRPr>
            </a:lvl2pPr>
            <a:lvl3pPr marL="914400" indent="0">
              <a:buFont typeface="Arial" panose="020B0604020202020204" pitchFamily="34" charset="0"/>
              <a:buNone/>
              <a:defRPr sz="1600">
                <a:solidFill>
                  <a:srgbClr val="25384A"/>
                </a:solidFill>
                <a:latin typeface="Gotham Bold" panose="02000604030000020004" pitchFamily="2" charset="0"/>
              </a:defRPr>
            </a:lvl3pPr>
            <a:lvl4pPr marL="1371600" indent="0">
              <a:buFont typeface="Arial" panose="020B0604020202020204" pitchFamily="34" charset="0"/>
              <a:buNone/>
              <a:defRPr sz="1500">
                <a:solidFill>
                  <a:srgbClr val="25384A"/>
                </a:solidFill>
                <a:latin typeface="Gotham Bold" panose="02000604030000020004" pitchFamily="2" charset="0"/>
              </a:defRPr>
            </a:lvl4pPr>
            <a:lvl5pPr marL="1828800" indent="0">
              <a:buFont typeface="Arial" panose="020B0604020202020204" pitchFamily="34" charset="0"/>
              <a:buNone/>
              <a:defRPr sz="1400">
                <a:solidFill>
                  <a:srgbClr val="25384A"/>
                </a:solidFill>
                <a:latin typeface="Gotham Bold" panose="02000604030000020004" pitchFamily="2" charset="0"/>
              </a:defRPr>
            </a:lvl5pPr>
          </a:lstStyle>
          <a:p>
            <a:pPr lvl="0"/>
            <a:r>
              <a:rPr lang="en-GB"/>
              <a:t>Body copy</a:t>
            </a:r>
          </a:p>
        </p:txBody>
      </p:sp>
      <p:sp>
        <p:nvSpPr>
          <p:cNvPr id="10" name="Footer Placeholder 9">
            <a:extLst>
              <a:ext uri="{FF2B5EF4-FFF2-40B4-BE49-F238E27FC236}">
                <a16:creationId xmlns:a16="http://schemas.microsoft.com/office/drawing/2014/main" id="{A09119E7-C932-1CCC-24FC-29F9BEB1B1FC}"/>
              </a:ext>
            </a:extLst>
          </p:cNvPr>
          <p:cNvSpPr>
            <a:spLocks noGrp="1"/>
          </p:cNvSpPr>
          <p:nvPr>
            <p:ph type="ftr" sz="quarter" idx="15"/>
          </p:nvPr>
        </p:nvSpPr>
        <p:spPr/>
        <p:txBody>
          <a:bodyPr/>
          <a:lstStyle>
            <a:lvl1pPr>
              <a:defRPr b="1">
                <a:solidFill>
                  <a:schemeClr val="tx1"/>
                </a:solidFill>
              </a:defRPr>
            </a:lvl1pPr>
          </a:lstStyle>
          <a:p>
            <a:r>
              <a:rPr lang="en-US"/>
              <a:t>IOP Nuclear Physics Conference 2026</a:t>
            </a:r>
          </a:p>
        </p:txBody>
      </p:sp>
      <p:sp>
        <p:nvSpPr>
          <p:cNvPr id="12" name="Slide Number Placeholder 11">
            <a:extLst>
              <a:ext uri="{FF2B5EF4-FFF2-40B4-BE49-F238E27FC236}">
                <a16:creationId xmlns:a16="http://schemas.microsoft.com/office/drawing/2014/main" id="{1E743F0B-98E9-BC4C-D1A8-F6ED56A659F9}"/>
              </a:ext>
            </a:extLst>
          </p:cNvPr>
          <p:cNvSpPr>
            <a:spLocks noGrp="1"/>
          </p:cNvSpPr>
          <p:nvPr>
            <p:ph type="sldNum" sz="quarter" idx="16"/>
          </p:nvPr>
        </p:nvSpPr>
        <p:spPr/>
        <p:txBody>
          <a:bodyPr/>
          <a:lstStyle>
            <a:lvl1pPr>
              <a:defRPr b="1">
                <a:solidFill>
                  <a:schemeClr val="tx1"/>
                </a:solidFill>
              </a:defRPr>
            </a:lvl1pPr>
          </a:lstStyle>
          <a:p>
            <a:fld id="{2128F9EF-70E5-F04A-8CB7-DB6F82CAB613}" type="slidenum">
              <a:rPr lang="en-US" smtClean="0"/>
              <a:pPr/>
              <a:t>‹#›</a:t>
            </a:fld>
            <a:endParaRPr lang="en-US"/>
          </a:p>
        </p:txBody>
      </p:sp>
      <p:sp>
        <p:nvSpPr>
          <p:cNvPr id="5" name="Date Placeholder 4">
            <a:extLst>
              <a:ext uri="{FF2B5EF4-FFF2-40B4-BE49-F238E27FC236}">
                <a16:creationId xmlns:a16="http://schemas.microsoft.com/office/drawing/2014/main" id="{945625AC-A484-4BBB-B23D-8653D0550B42}"/>
              </a:ext>
            </a:extLst>
          </p:cNvPr>
          <p:cNvSpPr>
            <a:spLocks noGrp="1"/>
          </p:cNvSpPr>
          <p:nvPr>
            <p:ph type="dt" sz="half" idx="17"/>
          </p:nvPr>
        </p:nvSpPr>
        <p:spPr/>
        <p:txBody>
          <a:bodyPr/>
          <a:lstStyle>
            <a:lvl1pPr>
              <a:defRPr b="1">
                <a:solidFill>
                  <a:schemeClr val="tx1"/>
                </a:solidFill>
              </a:defRPr>
            </a:lvl1pPr>
          </a:lstStyle>
          <a:p>
            <a:fld id="{F1F303A8-FE71-4D46-950C-113BE4DC1130}" type="datetime1">
              <a:rPr lang="en-GB" smtClean="0"/>
              <a:t>12/04/2026</a:t>
            </a:fld>
            <a:endParaRPr lang="en-GB"/>
          </a:p>
        </p:txBody>
      </p:sp>
      <p:pic>
        <p:nvPicPr>
          <p:cNvPr id="6" name="Picture 5" descr="A black background with a black square&#10;&#10;Description automatically generated with medium confidence">
            <a:extLst>
              <a:ext uri="{FF2B5EF4-FFF2-40B4-BE49-F238E27FC236}">
                <a16:creationId xmlns:a16="http://schemas.microsoft.com/office/drawing/2014/main" id="{1B718A5D-714C-FCEE-5BA6-FE25183F1EB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600774" y="136525"/>
            <a:ext cx="2486659" cy="620124"/>
          </a:xfrm>
          <a:prstGeom prst="rect">
            <a:avLst/>
          </a:prstGeom>
        </p:spPr>
      </p:pic>
    </p:spTree>
    <p:extLst>
      <p:ext uri="{BB962C8B-B14F-4D97-AF65-F5344CB8AC3E}">
        <p14:creationId xmlns:p14="http://schemas.microsoft.com/office/powerpoint/2010/main" val="22369515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Divider Slide">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D4F1FC-B4CD-74E0-BDF5-276AAABDB8DA}"/>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Title 1">
            <a:extLst>
              <a:ext uri="{FF2B5EF4-FFF2-40B4-BE49-F238E27FC236}">
                <a16:creationId xmlns:a16="http://schemas.microsoft.com/office/drawing/2014/main" id="{295086C1-255A-B11E-1A14-A1D75DA6292F}"/>
              </a:ext>
            </a:extLst>
          </p:cNvPr>
          <p:cNvSpPr>
            <a:spLocks noGrp="1"/>
          </p:cNvSpPr>
          <p:nvPr>
            <p:ph type="ctrTitle" hasCustomPrompt="1"/>
          </p:nvPr>
        </p:nvSpPr>
        <p:spPr>
          <a:xfrm>
            <a:off x="1524000" y="2723444"/>
            <a:ext cx="9144000" cy="1411112"/>
          </a:xfrm>
          <a:prstGeom prst="rect">
            <a:avLst/>
          </a:prstGeom>
        </p:spPr>
        <p:txBody>
          <a:bodyPr anchor="ctr">
            <a:noAutofit/>
          </a:bodyPr>
          <a:lstStyle>
            <a:lvl1pPr algn="ctr">
              <a:defRPr sz="4000" b="1" kern="0" cap="none" spc="0" baseline="0">
                <a:solidFill>
                  <a:schemeClr val="bg1"/>
                </a:solidFill>
                <a:latin typeface="+mj-lt"/>
              </a:defRPr>
            </a:lvl1pPr>
          </a:lstStyle>
          <a:p>
            <a:r>
              <a:rPr lang="en-GB"/>
              <a:t>DIVIDER SLIDE</a:t>
            </a:r>
            <a:endParaRPr lang="en-US"/>
          </a:p>
        </p:txBody>
      </p:sp>
      <p:sp>
        <p:nvSpPr>
          <p:cNvPr id="2" name="Date Placeholder 1">
            <a:extLst>
              <a:ext uri="{FF2B5EF4-FFF2-40B4-BE49-F238E27FC236}">
                <a16:creationId xmlns:a16="http://schemas.microsoft.com/office/drawing/2014/main" id="{DD031417-E1A1-4355-AF6A-0694D6CF872E}"/>
              </a:ext>
            </a:extLst>
          </p:cNvPr>
          <p:cNvSpPr>
            <a:spLocks noGrp="1"/>
          </p:cNvSpPr>
          <p:nvPr>
            <p:ph type="dt" sz="half" idx="10"/>
          </p:nvPr>
        </p:nvSpPr>
        <p:spPr/>
        <p:txBody>
          <a:bodyPr/>
          <a:lstStyle>
            <a:lvl1pPr>
              <a:defRPr b="1">
                <a:solidFill>
                  <a:schemeClr val="bg1"/>
                </a:solidFill>
              </a:defRPr>
            </a:lvl1pPr>
          </a:lstStyle>
          <a:p>
            <a:fld id="{74BEE9EE-6671-4BB1-85C4-8AD14BAB1783}" type="datetime1">
              <a:rPr lang="en-GB" smtClean="0"/>
              <a:t>12/04/2026</a:t>
            </a:fld>
            <a:endParaRPr lang="en-GB"/>
          </a:p>
        </p:txBody>
      </p:sp>
      <p:sp>
        <p:nvSpPr>
          <p:cNvPr id="3" name="Footer Placeholder 2">
            <a:extLst>
              <a:ext uri="{FF2B5EF4-FFF2-40B4-BE49-F238E27FC236}">
                <a16:creationId xmlns:a16="http://schemas.microsoft.com/office/drawing/2014/main" id="{09D42701-F257-4F8B-A813-FF6A8468FA39}"/>
              </a:ext>
            </a:extLst>
          </p:cNvPr>
          <p:cNvSpPr>
            <a:spLocks noGrp="1"/>
          </p:cNvSpPr>
          <p:nvPr>
            <p:ph type="ftr" sz="quarter" idx="11"/>
          </p:nvPr>
        </p:nvSpPr>
        <p:spPr/>
        <p:txBody>
          <a:bodyPr/>
          <a:lstStyle>
            <a:lvl1pPr>
              <a:defRPr b="1">
                <a:solidFill>
                  <a:schemeClr val="bg1"/>
                </a:solidFill>
              </a:defRPr>
            </a:lvl1pPr>
          </a:lstStyle>
          <a:p>
            <a:r>
              <a:rPr lang="en-US"/>
              <a:t>IOP Nuclear Physics Conference 2026</a:t>
            </a:r>
            <a:endParaRPr lang="en-GB"/>
          </a:p>
        </p:txBody>
      </p:sp>
      <p:sp>
        <p:nvSpPr>
          <p:cNvPr id="6" name="Slide Number Placeholder 5">
            <a:extLst>
              <a:ext uri="{FF2B5EF4-FFF2-40B4-BE49-F238E27FC236}">
                <a16:creationId xmlns:a16="http://schemas.microsoft.com/office/drawing/2014/main" id="{E657E4CE-BF4D-46DD-9EA2-B7024DCE3476}"/>
              </a:ext>
            </a:extLst>
          </p:cNvPr>
          <p:cNvSpPr>
            <a:spLocks noGrp="1"/>
          </p:cNvSpPr>
          <p:nvPr>
            <p:ph type="sldNum" sz="quarter" idx="12"/>
          </p:nvPr>
        </p:nvSpPr>
        <p:spPr/>
        <p:txBody>
          <a:bodyPr/>
          <a:lstStyle>
            <a:lvl1pPr>
              <a:defRPr b="1">
                <a:solidFill>
                  <a:schemeClr val="bg1"/>
                </a:solidFill>
              </a:defRPr>
            </a:lvl1pPr>
          </a:lstStyle>
          <a:p>
            <a:fld id="{330EA680-D336-4FF7-8B7A-9848BB0A1C32}" type="slidenum">
              <a:rPr lang="en-GB" smtClean="0"/>
              <a:pPr/>
              <a:t>‹#›</a:t>
            </a:fld>
            <a:endParaRPr lang="en-GB"/>
          </a:p>
        </p:txBody>
      </p:sp>
      <p:pic>
        <p:nvPicPr>
          <p:cNvPr id="8" name="Picture 7" descr="A black and white sign with white text&#10;&#10;Description automatically generated">
            <a:extLst>
              <a:ext uri="{FF2B5EF4-FFF2-40B4-BE49-F238E27FC236}">
                <a16:creationId xmlns:a16="http://schemas.microsoft.com/office/drawing/2014/main" id="{E317065D-C5AD-EFAA-631E-54A60C5A7C1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06400" y="5822539"/>
            <a:ext cx="1953808" cy="497017"/>
          </a:xfrm>
          <a:prstGeom prst="rect">
            <a:avLst/>
          </a:prstGeom>
        </p:spPr>
      </p:pic>
    </p:spTree>
    <p:extLst>
      <p:ext uri="{BB962C8B-B14F-4D97-AF65-F5344CB8AC3E}">
        <p14:creationId xmlns:p14="http://schemas.microsoft.com/office/powerpoint/2010/main" val="158836154"/>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FEB2EC0-900C-45B6-BC11-6FC19B9224F5}" type="datetime1">
              <a:rPr lang="en-GB" smtClean="0"/>
              <a:t>12/04/2026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IOP Nuclear Physics Conference 2026</a:t>
            </a:r>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229011-0F18-A4AE-4820-D5725848F56C}"/>
              </a:ext>
            </a:extLst>
          </p:cNvPr>
          <p:cNvSpPr>
            <a:spLocks noGrp="1"/>
          </p:cNvSpPr>
          <p:nvPr>
            <p:ph type="ctrTitle"/>
          </p:nvPr>
        </p:nvSpPr>
        <p:spPr>
          <a:xfrm>
            <a:off x="595066" y="1361820"/>
            <a:ext cx="5697095" cy="2067180"/>
          </a:xfrm>
        </p:spPr>
        <p:txBody>
          <a:bodyPr anchor="ctr"/>
          <a:lstStyle/>
          <a:p>
            <a:r>
              <a:rPr lang="en-US" sz="3600" dirty="0">
                <a:latin typeface="Arial"/>
                <a:cs typeface="Arial"/>
              </a:rPr>
              <a:t>Transforming Inorganic Scintillators into Nuclear Spectrometers</a:t>
            </a:r>
          </a:p>
        </p:txBody>
      </p:sp>
      <p:sp>
        <p:nvSpPr>
          <p:cNvPr id="3" name="Subtitle 2">
            <a:extLst>
              <a:ext uri="{FF2B5EF4-FFF2-40B4-BE49-F238E27FC236}">
                <a16:creationId xmlns:a16="http://schemas.microsoft.com/office/drawing/2014/main" id="{2411526E-0DC0-4BB9-9734-7BCBA2671F25}"/>
              </a:ext>
            </a:extLst>
          </p:cNvPr>
          <p:cNvSpPr>
            <a:spLocks noGrp="1"/>
          </p:cNvSpPr>
          <p:nvPr>
            <p:ph type="subTitle" idx="1"/>
          </p:nvPr>
        </p:nvSpPr>
        <p:spPr>
          <a:xfrm>
            <a:off x="512084" y="3429000"/>
            <a:ext cx="5863061" cy="1507605"/>
          </a:xfrm>
        </p:spPr>
        <p:txBody>
          <a:bodyPr vert="horz" lIns="91440" tIns="45720" rIns="91440" bIns="45720" rtlCol="0" anchor="t">
            <a:noAutofit/>
          </a:bodyPr>
          <a:lstStyle/>
          <a:p>
            <a:r>
              <a:rPr lang="en-GB" sz="2400" dirty="0"/>
              <a:t>Dr Joseph O'Neill</a:t>
            </a:r>
            <a:endParaRPr lang="en-GB" sz="2400" b="0" dirty="0"/>
          </a:p>
          <a:p>
            <a:r>
              <a:rPr lang="en-GB" sz="2400" b="0" dirty="0">
                <a:solidFill>
                  <a:schemeClr val="bg1">
                    <a:lumMod val="95000"/>
                  </a:schemeClr>
                </a:solidFill>
                <a:latin typeface="Gotham" pitchFamily="50" charset="0"/>
                <a:cs typeface="Gotham" pitchFamily="50" charset="0"/>
              </a:rPr>
              <a:t>IOP Nuclear Physics Conference 2026</a:t>
            </a:r>
            <a:endParaRPr lang="en-US" sz="2400" b="0" dirty="0">
              <a:solidFill>
                <a:schemeClr val="bg1">
                  <a:lumMod val="95000"/>
                </a:schemeClr>
              </a:solidFill>
              <a:latin typeface="Gotham" pitchFamily="50" charset="0"/>
              <a:cs typeface="Gotham" pitchFamily="50" charset="0"/>
            </a:endParaRPr>
          </a:p>
          <a:p>
            <a:r>
              <a:rPr lang="en-GB" sz="2400" b="0" dirty="0">
                <a:solidFill>
                  <a:schemeClr val="bg1">
                    <a:lumMod val="95000"/>
                  </a:schemeClr>
                </a:solidFill>
                <a:latin typeface="Gotham" pitchFamily="50" charset="0"/>
                <a:cs typeface="Gotham" pitchFamily="50" charset="0"/>
              </a:rPr>
              <a:t>13</a:t>
            </a:r>
            <a:r>
              <a:rPr lang="en-GB" sz="2400" b="0" baseline="30000" dirty="0">
                <a:solidFill>
                  <a:schemeClr val="bg1">
                    <a:lumMod val="95000"/>
                  </a:schemeClr>
                </a:solidFill>
                <a:latin typeface="Gotham" pitchFamily="50" charset="0"/>
                <a:cs typeface="Gotham" pitchFamily="50" charset="0"/>
              </a:rPr>
              <a:t>th</a:t>
            </a:r>
            <a:r>
              <a:rPr lang="en-GB" sz="2400" b="0" dirty="0">
                <a:solidFill>
                  <a:schemeClr val="bg1">
                    <a:lumMod val="95000"/>
                  </a:schemeClr>
                </a:solidFill>
                <a:latin typeface="Gotham" pitchFamily="50" charset="0"/>
                <a:cs typeface="Gotham" pitchFamily="50" charset="0"/>
              </a:rPr>
              <a:t>-15</a:t>
            </a:r>
            <a:r>
              <a:rPr lang="en-GB" sz="2400" b="0" baseline="30000" dirty="0">
                <a:solidFill>
                  <a:schemeClr val="bg1">
                    <a:lumMod val="95000"/>
                  </a:schemeClr>
                </a:solidFill>
                <a:latin typeface="Gotham" pitchFamily="50" charset="0"/>
                <a:cs typeface="Gotham" pitchFamily="50" charset="0"/>
              </a:rPr>
              <a:t>th</a:t>
            </a:r>
            <a:r>
              <a:rPr lang="en-GB" sz="2400" b="0" dirty="0">
                <a:solidFill>
                  <a:schemeClr val="bg1">
                    <a:lumMod val="95000"/>
                  </a:schemeClr>
                </a:solidFill>
                <a:latin typeface="Gotham" pitchFamily="50" charset="0"/>
                <a:cs typeface="Gotham" pitchFamily="50" charset="0"/>
              </a:rPr>
              <a:t> April 2026 | University of Brighton</a:t>
            </a:r>
          </a:p>
          <a:p>
            <a:endParaRPr lang="en-GB" sz="2800" b="0" dirty="0"/>
          </a:p>
        </p:txBody>
      </p:sp>
    </p:spTree>
    <p:extLst>
      <p:ext uri="{BB962C8B-B14F-4D97-AF65-F5344CB8AC3E}">
        <p14:creationId xmlns:p14="http://schemas.microsoft.com/office/powerpoint/2010/main" val="36324656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1175B-3B21-7855-B203-0490FB0396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362D76-EA6B-3D28-03E5-1F4E3836C435}"/>
              </a:ext>
            </a:extLst>
          </p:cNvPr>
          <p:cNvSpPr>
            <a:spLocks noGrp="1"/>
          </p:cNvSpPr>
          <p:nvPr>
            <p:ph type="ctrTitle"/>
          </p:nvPr>
        </p:nvSpPr>
        <p:spPr>
          <a:xfrm>
            <a:off x="676655" y="269237"/>
            <a:ext cx="9340181" cy="550577"/>
          </a:xfrm>
        </p:spPr>
        <p:txBody>
          <a:bodyPr/>
          <a:lstStyle/>
          <a:p>
            <a:r>
              <a:rPr lang="en-GB" sz="2800">
                <a:latin typeface="Arial"/>
                <a:cs typeface="Arial"/>
              </a:rPr>
              <a:t>AFSD - Example</a:t>
            </a:r>
            <a:endParaRPr lang="en-US"/>
          </a:p>
        </p:txBody>
      </p:sp>
      <p:sp>
        <p:nvSpPr>
          <p:cNvPr id="4" name="Slide Number Placeholder 3">
            <a:extLst>
              <a:ext uri="{FF2B5EF4-FFF2-40B4-BE49-F238E27FC236}">
                <a16:creationId xmlns:a16="http://schemas.microsoft.com/office/drawing/2014/main" id="{295B2ADB-DAFF-11D5-2A62-0B4C6CBF168C}"/>
              </a:ext>
            </a:extLst>
          </p:cNvPr>
          <p:cNvSpPr>
            <a:spLocks noGrp="1"/>
          </p:cNvSpPr>
          <p:nvPr>
            <p:ph type="sldNum" sz="quarter" idx="16"/>
          </p:nvPr>
        </p:nvSpPr>
        <p:spPr/>
        <p:txBody>
          <a:bodyPr/>
          <a:lstStyle/>
          <a:p>
            <a:fld id="{2128F9EF-70E5-F04A-8CB7-DB6F82CAB613}" type="slidenum">
              <a:rPr lang="en-US" smtClean="0"/>
              <a:pPr/>
              <a:t>10</a:t>
            </a:fld>
            <a:endParaRPr lang="en-US"/>
          </a:p>
        </p:txBody>
      </p:sp>
      <p:sp>
        <p:nvSpPr>
          <p:cNvPr id="5" name="Date Placeholder 4">
            <a:extLst>
              <a:ext uri="{FF2B5EF4-FFF2-40B4-BE49-F238E27FC236}">
                <a16:creationId xmlns:a16="http://schemas.microsoft.com/office/drawing/2014/main" id="{6D875079-C161-A061-EAD2-824BB1CA3C03}"/>
              </a:ext>
            </a:extLst>
          </p:cNvPr>
          <p:cNvSpPr>
            <a:spLocks noGrp="1"/>
          </p:cNvSpPr>
          <p:nvPr>
            <p:ph type="dt" sz="half" idx="17"/>
          </p:nvPr>
        </p:nvSpPr>
        <p:spPr/>
        <p:txBody>
          <a:bodyPr/>
          <a:lstStyle/>
          <a:p>
            <a:fld id="{8FACF321-227D-4E5C-892D-252A28A3ECC8}" type="datetime1">
              <a:rPr lang="en-GB" smtClean="0"/>
              <a:t>12/04/2026</a:t>
            </a:fld>
            <a:endParaRPr lang="en-GB"/>
          </a:p>
        </p:txBody>
      </p:sp>
      <p:sp>
        <p:nvSpPr>
          <p:cNvPr id="8" name="TextBox 6">
            <a:extLst>
              <a:ext uri="{FF2B5EF4-FFF2-40B4-BE49-F238E27FC236}">
                <a16:creationId xmlns:a16="http://schemas.microsoft.com/office/drawing/2014/main" id="{790BA4C6-ED27-D867-87EE-1D8F16775295}"/>
              </a:ext>
            </a:extLst>
          </p:cNvPr>
          <p:cNvSpPr txBox="1"/>
          <p:nvPr/>
        </p:nvSpPr>
        <p:spPr>
          <a:xfrm>
            <a:off x="780564" y="1036003"/>
            <a:ext cx="10021825"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GB" sz="2400"/>
              <a:t>LaCl</a:t>
            </a:r>
            <a:r>
              <a:rPr lang="en-GB" sz="2400" baseline="-25000"/>
              <a:t>3</a:t>
            </a:r>
            <a:r>
              <a:rPr lang="en-GB" sz="2400"/>
              <a:t>(Ce) response to internal activity and a </a:t>
            </a:r>
            <a:r>
              <a:rPr lang="en-GB" sz="2400" baseline="30000"/>
              <a:t>137</a:t>
            </a:r>
            <a:r>
              <a:rPr lang="en-GB" sz="2400"/>
              <a:t>Cs source</a:t>
            </a:r>
          </a:p>
        </p:txBody>
      </p:sp>
      <p:sp>
        <p:nvSpPr>
          <p:cNvPr id="3" name="Footer Placeholder 3">
            <a:extLst>
              <a:ext uri="{FF2B5EF4-FFF2-40B4-BE49-F238E27FC236}">
                <a16:creationId xmlns:a16="http://schemas.microsoft.com/office/drawing/2014/main" id="{927D9BC9-63DC-5DD0-2EE4-321F40ECE2E6}"/>
              </a:ext>
            </a:extLst>
          </p:cNvPr>
          <p:cNvSpPr>
            <a:spLocks noGrp="1"/>
          </p:cNvSpPr>
          <p:nvPr>
            <p:ph type="ftr" sz="quarter" idx="15"/>
          </p:nvPr>
        </p:nvSpPr>
        <p:spPr>
          <a:xfrm>
            <a:off x="4038600" y="6356350"/>
            <a:ext cx="4114800" cy="365125"/>
          </a:xfrm>
        </p:spPr>
        <p:txBody>
          <a:bodyPr/>
          <a:lstStyle/>
          <a:p>
            <a:r>
              <a:rPr lang="en-US"/>
              <a:t>IOP Nuclear Physics Conference 2026</a:t>
            </a:r>
          </a:p>
        </p:txBody>
      </p:sp>
      <p:pic>
        <p:nvPicPr>
          <p:cNvPr id="7" name="Picture 6">
            <a:extLst>
              <a:ext uri="{FF2B5EF4-FFF2-40B4-BE49-F238E27FC236}">
                <a16:creationId xmlns:a16="http://schemas.microsoft.com/office/drawing/2014/main" id="{25C24347-EDBC-BC37-AF2D-38D9D21B73DF}"/>
              </a:ext>
            </a:extLst>
          </p:cNvPr>
          <p:cNvPicPr>
            <a:picLocks noChangeAspect="1"/>
          </p:cNvPicPr>
          <p:nvPr/>
        </p:nvPicPr>
        <p:blipFill>
          <a:blip r:embed="rId2"/>
          <a:stretch>
            <a:fillRect/>
          </a:stretch>
        </p:blipFill>
        <p:spPr>
          <a:xfrm>
            <a:off x="6251222" y="1749778"/>
            <a:ext cx="5653852" cy="4619038"/>
          </a:xfrm>
          <a:prstGeom prst="rect">
            <a:avLst/>
          </a:prstGeom>
        </p:spPr>
      </p:pic>
      <p:pic>
        <p:nvPicPr>
          <p:cNvPr id="9" name="Picture 8">
            <a:extLst>
              <a:ext uri="{FF2B5EF4-FFF2-40B4-BE49-F238E27FC236}">
                <a16:creationId xmlns:a16="http://schemas.microsoft.com/office/drawing/2014/main" id="{1D74CE5B-48CE-057B-FFE0-FEFB2230CB58}"/>
              </a:ext>
            </a:extLst>
          </p:cNvPr>
          <p:cNvPicPr>
            <a:picLocks noChangeAspect="1"/>
          </p:cNvPicPr>
          <p:nvPr/>
        </p:nvPicPr>
        <p:blipFill>
          <a:blip r:embed="rId3"/>
          <a:stretch>
            <a:fillRect/>
          </a:stretch>
        </p:blipFill>
        <p:spPr>
          <a:xfrm>
            <a:off x="778463" y="1723907"/>
            <a:ext cx="5475112" cy="4515556"/>
          </a:xfrm>
          <a:prstGeom prst="rect">
            <a:avLst/>
          </a:prstGeom>
        </p:spPr>
      </p:pic>
    </p:spTree>
    <p:extLst>
      <p:ext uri="{BB962C8B-B14F-4D97-AF65-F5344CB8AC3E}">
        <p14:creationId xmlns:p14="http://schemas.microsoft.com/office/powerpoint/2010/main" val="2201760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8EDDF-DF76-C88C-0708-C976349225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700997-B196-027C-9A7D-B067F4415267}"/>
              </a:ext>
            </a:extLst>
          </p:cNvPr>
          <p:cNvSpPr>
            <a:spLocks noGrp="1"/>
          </p:cNvSpPr>
          <p:nvPr>
            <p:ph type="ctrTitle"/>
          </p:nvPr>
        </p:nvSpPr>
        <p:spPr>
          <a:xfrm>
            <a:off x="1524000" y="2723444"/>
            <a:ext cx="9144000" cy="1411112"/>
          </a:xfrm>
        </p:spPr>
        <p:txBody>
          <a:bodyPr anchor="ctr"/>
          <a:lstStyle/>
          <a:p>
            <a:r>
              <a:rPr lang="en-GB" sz="6600" dirty="0"/>
              <a:t>NPL Neutron Facility</a:t>
            </a:r>
            <a:r>
              <a:rPr lang="en-GB" sz="6600" baseline="-25000" dirty="0"/>
              <a:t> </a:t>
            </a:r>
          </a:p>
        </p:txBody>
      </p:sp>
      <p:sp>
        <p:nvSpPr>
          <p:cNvPr id="4" name="Date Placeholder 3">
            <a:extLst>
              <a:ext uri="{FF2B5EF4-FFF2-40B4-BE49-F238E27FC236}">
                <a16:creationId xmlns:a16="http://schemas.microsoft.com/office/drawing/2014/main" id="{0649C0D2-6FFD-155C-2E09-17F9E6003D71}"/>
              </a:ext>
            </a:extLst>
          </p:cNvPr>
          <p:cNvSpPr>
            <a:spLocks noGrp="1"/>
          </p:cNvSpPr>
          <p:nvPr>
            <p:ph type="dt" sz="half" idx="10"/>
          </p:nvPr>
        </p:nvSpPr>
        <p:spPr/>
        <p:txBody>
          <a:bodyPr/>
          <a:lstStyle/>
          <a:p>
            <a:fld id="{C48AC238-0D55-4DFE-90BC-93D74DDC2AB2}" type="datetime1">
              <a:rPr lang="en-GB" smtClean="0"/>
              <a:t>12/04/2026</a:t>
            </a:fld>
            <a:endParaRPr lang="en-GB"/>
          </a:p>
        </p:txBody>
      </p:sp>
      <p:sp>
        <p:nvSpPr>
          <p:cNvPr id="5" name="Footer Placeholder 4">
            <a:extLst>
              <a:ext uri="{FF2B5EF4-FFF2-40B4-BE49-F238E27FC236}">
                <a16:creationId xmlns:a16="http://schemas.microsoft.com/office/drawing/2014/main" id="{8ADB2D2B-055C-4B06-7C06-6CBA965A32DF}"/>
              </a:ext>
            </a:extLst>
          </p:cNvPr>
          <p:cNvSpPr>
            <a:spLocks noGrp="1"/>
          </p:cNvSpPr>
          <p:nvPr>
            <p:ph type="ftr" sz="quarter" idx="11"/>
          </p:nvPr>
        </p:nvSpPr>
        <p:spPr/>
        <p:txBody>
          <a:bodyPr/>
          <a:lstStyle/>
          <a:p>
            <a:r>
              <a:rPr lang="en-US"/>
              <a:t>IOP Nuclear Physics Conference 2026</a:t>
            </a:r>
            <a:endParaRPr lang="en-GB"/>
          </a:p>
        </p:txBody>
      </p:sp>
      <p:sp>
        <p:nvSpPr>
          <p:cNvPr id="6" name="Slide Number Placeholder 5">
            <a:extLst>
              <a:ext uri="{FF2B5EF4-FFF2-40B4-BE49-F238E27FC236}">
                <a16:creationId xmlns:a16="http://schemas.microsoft.com/office/drawing/2014/main" id="{BE6CF130-2524-1555-C8EA-711D0773375B}"/>
              </a:ext>
            </a:extLst>
          </p:cNvPr>
          <p:cNvSpPr>
            <a:spLocks noGrp="1"/>
          </p:cNvSpPr>
          <p:nvPr>
            <p:ph type="sldNum" sz="quarter" idx="12"/>
          </p:nvPr>
        </p:nvSpPr>
        <p:spPr/>
        <p:txBody>
          <a:bodyPr/>
          <a:lstStyle/>
          <a:p>
            <a:fld id="{330EA680-D336-4FF7-8B7A-9848BB0A1C32}" type="slidenum">
              <a:rPr lang="en-GB" smtClean="0"/>
              <a:pPr/>
              <a:t>11</a:t>
            </a:fld>
            <a:endParaRPr lang="en-GB"/>
          </a:p>
        </p:txBody>
      </p:sp>
    </p:spTree>
    <p:extLst>
      <p:ext uri="{BB962C8B-B14F-4D97-AF65-F5344CB8AC3E}">
        <p14:creationId xmlns:p14="http://schemas.microsoft.com/office/powerpoint/2010/main" val="41076826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70F51-3646-3D4A-7F2A-F73B1D4F252E}"/>
            </a:ext>
          </a:extLst>
        </p:cNvPr>
        <p:cNvGrpSpPr/>
        <p:nvPr/>
      </p:nvGrpSpPr>
      <p:grpSpPr>
        <a:xfrm>
          <a:off x="0" y="0"/>
          <a:ext cx="0" cy="0"/>
          <a:chOff x="0" y="0"/>
          <a:chExt cx="0" cy="0"/>
        </a:xfrm>
      </p:grpSpPr>
      <p:pic>
        <p:nvPicPr>
          <p:cNvPr id="11" name="Picture 10" descr="A bubble wrap and metal objects&#10;&#10;AI-generated content may be incorrect.">
            <a:extLst>
              <a:ext uri="{FF2B5EF4-FFF2-40B4-BE49-F238E27FC236}">
                <a16:creationId xmlns:a16="http://schemas.microsoft.com/office/drawing/2014/main" id="{740A344A-AD0A-88BB-894D-5919D18AC4B6}"/>
              </a:ext>
            </a:extLst>
          </p:cNvPr>
          <p:cNvPicPr>
            <a:picLocks noChangeAspect="1"/>
          </p:cNvPicPr>
          <p:nvPr/>
        </p:nvPicPr>
        <p:blipFill>
          <a:blip r:embed="rId2"/>
          <a:srcRect l="9575" r="27799" b="545"/>
          <a:stretch>
            <a:fillRect/>
          </a:stretch>
        </p:blipFill>
        <p:spPr>
          <a:xfrm>
            <a:off x="762000" y="2861018"/>
            <a:ext cx="4559092" cy="3344241"/>
          </a:xfrm>
          <a:prstGeom prst="roundRect">
            <a:avLst/>
          </a:prstGeom>
        </p:spPr>
      </p:pic>
      <p:sp>
        <p:nvSpPr>
          <p:cNvPr id="6" name="Title 5">
            <a:extLst>
              <a:ext uri="{FF2B5EF4-FFF2-40B4-BE49-F238E27FC236}">
                <a16:creationId xmlns:a16="http://schemas.microsoft.com/office/drawing/2014/main" id="{0B505F70-4D2A-5320-C821-1143BF5B0A0C}"/>
              </a:ext>
            </a:extLst>
          </p:cNvPr>
          <p:cNvSpPr>
            <a:spLocks noGrp="1"/>
          </p:cNvSpPr>
          <p:nvPr>
            <p:ph type="ctrTitle"/>
          </p:nvPr>
        </p:nvSpPr>
        <p:spPr/>
        <p:txBody>
          <a:bodyPr/>
          <a:lstStyle/>
          <a:p>
            <a:r>
              <a:rPr lang="en-GB" sz="3200">
                <a:latin typeface="Arial"/>
                <a:cs typeface="Arial"/>
              </a:rPr>
              <a:t>LaX</a:t>
            </a:r>
            <a:r>
              <a:rPr lang="en-GB" sz="3200" baseline="-25000">
                <a:latin typeface="Arial"/>
                <a:cs typeface="Arial"/>
              </a:rPr>
              <a:t>3</a:t>
            </a:r>
            <a:r>
              <a:rPr lang="en-GB" sz="3200">
                <a:latin typeface="Arial"/>
                <a:cs typeface="Arial"/>
              </a:rPr>
              <a:t> – Initial Measurements</a:t>
            </a:r>
            <a:endParaRPr lang="en-US" sz="3200"/>
          </a:p>
        </p:txBody>
      </p:sp>
      <p:sp>
        <p:nvSpPr>
          <p:cNvPr id="4" name="Slide Number Placeholder 3">
            <a:extLst>
              <a:ext uri="{FF2B5EF4-FFF2-40B4-BE49-F238E27FC236}">
                <a16:creationId xmlns:a16="http://schemas.microsoft.com/office/drawing/2014/main" id="{B711E56E-541C-1EF4-25B7-0547C7629CC4}"/>
              </a:ext>
            </a:extLst>
          </p:cNvPr>
          <p:cNvSpPr>
            <a:spLocks noGrp="1"/>
          </p:cNvSpPr>
          <p:nvPr>
            <p:ph type="sldNum" sz="quarter" idx="16"/>
          </p:nvPr>
        </p:nvSpPr>
        <p:spPr/>
        <p:txBody>
          <a:bodyPr/>
          <a:lstStyle/>
          <a:p>
            <a:fld id="{2128F9EF-70E5-F04A-8CB7-DB6F82CAB613}" type="slidenum">
              <a:rPr lang="en-US" smtClean="0"/>
              <a:pPr/>
              <a:t>12</a:t>
            </a:fld>
            <a:endParaRPr lang="en-US"/>
          </a:p>
        </p:txBody>
      </p:sp>
      <p:sp>
        <p:nvSpPr>
          <p:cNvPr id="2" name="Date Placeholder 1">
            <a:extLst>
              <a:ext uri="{FF2B5EF4-FFF2-40B4-BE49-F238E27FC236}">
                <a16:creationId xmlns:a16="http://schemas.microsoft.com/office/drawing/2014/main" id="{82560272-5EB2-505C-B5BF-3A7DEA2BA394}"/>
              </a:ext>
            </a:extLst>
          </p:cNvPr>
          <p:cNvSpPr>
            <a:spLocks noGrp="1"/>
          </p:cNvSpPr>
          <p:nvPr>
            <p:ph type="dt" sz="half" idx="17"/>
          </p:nvPr>
        </p:nvSpPr>
        <p:spPr/>
        <p:txBody>
          <a:bodyPr/>
          <a:lstStyle/>
          <a:p>
            <a:fld id="{8840EF79-17DB-4B3B-9879-47C1C69DB837}" type="datetime1">
              <a:rPr lang="en-GB" smtClean="0"/>
              <a:t>12/04/2026</a:t>
            </a:fld>
            <a:endParaRPr lang="en-GB"/>
          </a:p>
        </p:txBody>
      </p:sp>
      <p:sp>
        <p:nvSpPr>
          <p:cNvPr id="5" name="Footer Placeholder 4">
            <a:extLst>
              <a:ext uri="{FF2B5EF4-FFF2-40B4-BE49-F238E27FC236}">
                <a16:creationId xmlns:a16="http://schemas.microsoft.com/office/drawing/2014/main" id="{B0A24EEB-1E05-BBF3-365F-D049AF64996A}"/>
              </a:ext>
            </a:extLst>
          </p:cNvPr>
          <p:cNvSpPr>
            <a:spLocks noGrp="1"/>
          </p:cNvSpPr>
          <p:nvPr>
            <p:ph type="ftr" sz="quarter" idx="15"/>
          </p:nvPr>
        </p:nvSpPr>
        <p:spPr/>
        <p:txBody>
          <a:bodyPr/>
          <a:lstStyle/>
          <a:p>
            <a:r>
              <a:rPr lang="en-US"/>
              <a:t>IOP Nuclear Physics Conference 2026</a:t>
            </a:r>
          </a:p>
        </p:txBody>
      </p:sp>
      <p:sp>
        <p:nvSpPr>
          <p:cNvPr id="12" name="TextBox 6">
            <a:extLst>
              <a:ext uri="{FF2B5EF4-FFF2-40B4-BE49-F238E27FC236}">
                <a16:creationId xmlns:a16="http://schemas.microsoft.com/office/drawing/2014/main" id="{B0F2CEC1-3B4F-B8B2-406A-29280F7A5305}"/>
              </a:ext>
            </a:extLst>
          </p:cNvPr>
          <p:cNvSpPr txBox="1"/>
          <p:nvPr/>
        </p:nvSpPr>
        <p:spPr>
          <a:xfrm>
            <a:off x="488507" y="1041401"/>
            <a:ext cx="5239663" cy="156966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GB" sz="2400"/>
              <a:t>Measurements taken with "</a:t>
            </a:r>
            <a:r>
              <a:rPr lang="en-GB" sz="2400" err="1"/>
              <a:t>unoptimised</a:t>
            </a:r>
            <a:r>
              <a:rPr lang="en-GB" sz="2400"/>
              <a:t>" holder</a:t>
            </a:r>
          </a:p>
          <a:p>
            <a:pPr marL="285750" indent="-285750">
              <a:buFont typeface="Arial"/>
              <a:buChar char="•"/>
            </a:pPr>
            <a:r>
              <a:rPr lang="en-GB" sz="2400"/>
              <a:t>With and without shadow cone to check scattering contribution</a:t>
            </a:r>
          </a:p>
        </p:txBody>
      </p:sp>
      <p:pic>
        <p:nvPicPr>
          <p:cNvPr id="13" name="Picture 12">
            <a:extLst>
              <a:ext uri="{FF2B5EF4-FFF2-40B4-BE49-F238E27FC236}">
                <a16:creationId xmlns:a16="http://schemas.microsoft.com/office/drawing/2014/main" id="{E55591A6-644F-6775-F734-80C1D8256F58}"/>
              </a:ext>
            </a:extLst>
          </p:cNvPr>
          <p:cNvPicPr>
            <a:picLocks noChangeAspect="1"/>
          </p:cNvPicPr>
          <p:nvPr/>
        </p:nvPicPr>
        <p:blipFill>
          <a:blip r:embed="rId3"/>
          <a:srcRect l="43744" t="19127" r="7371" b="9979"/>
          <a:stretch>
            <a:fillRect/>
          </a:stretch>
        </p:blipFill>
        <p:spPr>
          <a:xfrm>
            <a:off x="675452" y="2998033"/>
            <a:ext cx="4746697" cy="3207630"/>
          </a:xfrm>
          <a:prstGeom prst="roundRect">
            <a:avLst/>
          </a:prstGeom>
        </p:spPr>
      </p:pic>
      <p:pic>
        <p:nvPicPr>
          <p:cNvPr id="3" name="Picture 2">
            <a:extLst>
              <a:ext uri="{FF2B5EF4-FFF2-40B4-BE49-F238E27FC236}">
                <a16:creationId xmlns:a16="http://schemas.microsoft.com/office/drawing/2014/main" id="{53C21010-F0ED-FE90-FFA9-94CEA58AD086}"/>
              </a:ext>
            </a:extLst>
          </p:cNvPr>
          <p:cNvPicPr>
            <a:picLocks noChangeAspect="1"/>
          </p:cNvPicPr>
          <p:nvPr/>
        </p:nvPicPr>
        <p:blipFill>
          <a:blip r:embed="rId4"/>
          <a:stretch>
            <a:fillRect/>
          </a:stretch>
        </p:blipFill>
        <p:spPr>
          <a:xfrm>
            <a:off x="5727034" y="1402665"/>
            <a:ext cx="6330208" cy="4953000"/>
          </a:xfrm>
          <a:prstGeom prst="rect">
            <a:avLst/>
          </a:prstGeom>
        </p:spPr>
      </p:pic>
      <p:sp>
        <p:nvSpPr>
          <p:cNvPr id="7" name="TextBox 6">
            <a:extLst>
              <a:ext uri="{FF2B5EF4-FFF2-40B4-BE49-F238E27FC236}">
                <a16:creationId xmlns:a16="http://schemas.microsoft.com/office/drawing/2014/main" id="{90F007E4-207F-251D-1514-AF191C75984F}"/>
              </a:ext>
            </a:extLst>
          </p:cNvPr>
          <p:cNvSpPr txBox="1"/>
          <p:nvPr/>
        </p:nvSpPr>
        <p:spPr>
          <a:xfrm>
            <a:off x="6575100" y="937920"/>
            <a:ext cx="5239663"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a:t>LaCl</a:t>
            </a:r>
            <a:r>
              <a:rPr lang="en-GB" sz="2400" baseline="-25000"/>
              <a:t>3</a:t>
            </a:r>
            <a:r>
              <a:rPr lang="en-GB" sz="2400"/>
              <a:t> – 2.5 MeV neutrons</a:t>
            </a:r>
          </a:p>
        </p:txBody>
      </p:sp>
    </p:spTree>
    <p:extLst>
      <p:ext uri="{BB962C8B-B14F-4D97-AF65-F5344CB8AC3E}">
        <p14:creationId xmlns:p14="http://schemas.microsoft.com/office/powerpoint/2010/main" val="323030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69798-5EA7-F739-39AD-757A413E05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689965-2658-52C4-D0F0-4116C74FD36C}"/>
              </a:ext>
            </a:extLst>
          </p:cNvPr>
          <p:cNvSpPr>
            <a:spLocks noGrp="1"/>
          </p:cNvSpPr>
          <p:nvPr>
            <p:ph type="ctrTitle"/>
          </p:nvPr>
        </p:nvSpPr>
        <p:spPr/>
        <p:txBody>
          <a:bodyPr/>
          <a:lstStyle/>
          <a:p>
            <a:r>
              <a:rPr lang="en-GB" sz="2800">
                <a:latin typeface="Arial"/>
                <a:cs typeface="Arial"/>
              </a:rPr>
              <a:t>NPL Beam Campaign - Overview</a:t>
            </a:r>
            <a:endParaRPr lang="en-US"/>
          </a:p>
        </p:txBody>
      </p:sp>
      <p:sp>
        <p:nvSpPr>
          <p:cNvPr id="4" name="Slide Number Placeholder 3">
            <a:extLst>
              <a:ext uri="{FF2B5EF4-FFF2-40B4-BE49-F238E27FC236}">
                <a16:creationId xmlns:a16="http://schemas.microsoft.com/office/drawing/2014/main" id="{AA72A177-F2EE-A009-17F8-F49663FBB6EA}"/>
              </a:ext>
            </a:extLst>
          </p:cNvPr>
          <p:cNvSpPr>
            <a:spLocks noGrp="1"/>
          </p:cNvSpPr>
          <p:nvPr>
            <p:ph type="sldNum" sz="quarter" idx="16"/>
          </p:nvPr>
        </p:nvSpPr>
        <p:spPr/>
        <p:txBody>
          <a:bodyPr/>
          <a:lstStyle/>
          <a:p>
            <a:fld id="{2128F9EF-70E5-F04A-8CB7-DB6F82CAB613}" type="slidenum">
              <a:rPr lang="en-US" smtClean="0"/>
              <a:pPr/>
              <a:t>13</a:t>
            </a:fld>
            <a:endParaRPr lang="en-US"/>
          </a:p>
        </p:txBody>
      </p:sp>
      <p:sp>
        <p:nvSpPr>
          <p:cNvPr id="5" name="Date Placeholder 4">
            <a:extLst>
              <a:ext uri="{FF2B5EF4-FFF2-40B4-BE49-F238E27FC236}">
                <a16:creationId xmlns:a16="http://schemas.microsoft.com/office/drawing/2014/main" id="{97EC68F1-0379-E6CC-E63B-594C20C82372}"/>
              </a:ext>
            </a:extLst>
          </p:cNvPr>
          <p:cNvSpPr>
            <a:spLocks noGrp="1"/>
          </p:cNvSpPr>
          <p:nvPr>
            <p:ph type="dt" sz="half" idx="17"/>
          </p:nvPr>
        </p:nvSpPr>
        <p:spPr>
          <a:prstGeom prst="roundRect">
            <a:avLst/>
          </a:prstGeom>
        </p:spPr>
        <p:txBody>
          <a:bodyPr/>
          <a:lstStyle/>
          <a:p>
            <a:fld id="{98089B91-3526-47F8-B35E-DF520F60EB0A}" type="datetime1">
              <a:rPr lang="en-GB" smtClean="0"/>
              <a:t>12/04/2026</a:t>
            </a:fld>
            <a:endParaRPr lang="en-GB"/>
          </a:p>
        </p:txBody>
      </p:sp>
      <p:sp>
        <p:nvSpPr>
          <p:cNvPr id="8" name="TextBox 6">
            <a:extLst>
              <a:ext uri="{FF2B5EF4-FFF2-40B4-BE49-F238E27FC236}">
                <a16:creationId xmlns:a16="http://schemas.microsoft.com/office/drawing/2014/main" id="{8A1DDEB8-F513-0ED4-815D-850D03F221C4}"/>
              </a:ext>
            </a:extLst>
          </p:cNvPr>
          <p:cNvSpPr txBox="1"/>
          <p:nvPr/>
        </p:nvSpPr>
        <p:spPr>
          <a:xfrm>
            <a:off x="676655" y="1041401"/>
            <a:ext cx="10677145" cy="156966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GB" sz="2400"/>
              <a:t>Measurements taken at the NPL low-scatter facility in July 2025</a:t>
            </a:r>
          </a:p>
          <a:p>
            <a:pPr marL="285750" indent="-285750">
              <a:buFont typeface="Arial"/>
              <a:buChar char="•"/>
            </a:pPr>
            <a:r>
              <a:rPr lang="en-GB" sz="2400"/>
              <a:t>Deuteron beams impinged on </a:t>
            </a:r>
            <a:r>
              <a:rPr lang="en-GB" sz="2400" err="1"/>
              <a:t>deuterieum</a:t>
            </a:r>
            <a:r>
              <a:rPr lang="en-GB" sz="2400"/>
              <a:t> and tritium targets</a:t>
            </a:r>
          </a:p>
          <a:p>
            <a:pPr marL="285750" indent="-285750">
              <a:buFont typeface="Arial"/>
              <a:buChar char="•"/>
            </a:pPr>
            <a:r>
              <a:rPr lang="en-GB" sz="2400"/>
              <a:t>A range of monoenergetic neutron energies  accessed by varying the beam energy and detector position</a:t>
            </a:r>
          </a:p>
        </p:txBody>
      </p:sp>
      <p:pic>
        <p:nvPicPr>
          <p:cNvPr id="3" name="Picture 2">
            <a:extLst>
              <a:ext uri="{FF2B5EF4-FFF2-40B4-BE49-F238E27FC236}">
                <a16:creationId xmlns:a16="http://schemas.microsoft.com/office/drawing/2014/main" id="{871235CA-747D-A863-1A2E-8D8DD49318ED}"/>
              </a:ext>
            </a:extLst>
          </p:cNvPr>
          <p:cNvPicPr>
            <a:picLocks noChangeAspect="1"/>
          </p:cNvPicPr>
          <p:nvPr/>
        </p:nvPicPr>
        <p:blipFill>
          <a:blip r:embed="rId2"/>
          <a:srcRect t="12459"/>
          <a:stretch>
            <a:fillRect/>
          </a:stretch>
        </p:blipFill>
        <p:spPr>
          <a:xfrm>
            <a:off x="256843" y="2785401"/>
            <a:ext cx="4067958" cy="3560365"/>
          </a:xfrm>
          <a:prstGeom prst="roundRect">
            <a:avLst/>
          </a:prstGeom>
        </p:spPr>
      </p:pic>
      <p:sp>
        <p:nvSpPr>
          <p:cNvPr id="15" name="TextBox 14">
            <a:extLst>
              <a:ext uri="{FF2B5EF4-FFF2-40B4-BE49-F238E27FC236}">
                <a16:creationId xmlns:a16="http://schemas.microsoft.com/office/drawing/2014/main" id="{EBBDEF44-4C70-E111-3B98-40DF8D508AE8}"/>
              </a:ext>
            </a:extLst>
          </p:cNvPr>
          <p:cNvSpPr txBox="1"/>
          <p:nvPr/>
        </p:nvSpPr>
        <p:spPr>
          <a:xfrm>
            <a:off x="416405" y="3197080"/>
            <a:ext cx="1302741" cy="442674"/>
          </a:xfrm>
          <a:prstGeom prst="round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a:solidFill>
                  <a:srgbClr val="000000"/>
                </a:solidFill>
                <a:latin typeface="Arial"/>
                <a:ea typeface="Calibri"/>
                <a:cs typeface="Arial"/>
              </a:rPr>
              <a:t>Beamline</a:t>
            </a:r>
          </a:p>
        </p:txBody>
      </p:sp>
      <p:sp>
        <p:nvSpPr>
          <p:cNvPr id="16" name="TextBox 15">
            <a:extLst>
              <a:ext uri="{FF2B5EF4-FFF2-40B4-BE49-F238E27FC236}">
                <a16:creationId xmlns:a16="http://schemas.microsoft.com/office/drawing/2014/main" id="{099A7FCB-1611-09FD-1B71-2FD02C53F458}"/>
              </a:ext>
            </a:extLst>
          </p:cNvPr>
          <p:cNvSpPr txBox="1"/>
          <p:nvPr/>
        </p:nvSpPr>
        <p:spPr>
          <a:xfrm>
            <a:off x="3339715" y="3908759"/>
            <a:ext cx="852054" cy="442674"/>
          </a:xfrm>
          <a:prstGeom prst="round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a:solidFill>
                  <a:srgbClr val="000000"/>
                </a:solidFill>
                <a:latin typeface="Arial"/>
                <a:ea typeface="Calibri"/>
                <a:cs typeface="Arial"/>
              </a:rPr>
              <a:t>LaX</a:t>
            </a:r>
            <a:r>
              <a:rPr lang="en-GB" sz="2000" baseline="-25000">
                <a:solidFill>
                  <a:srgbClr val="000000"/>
                </a:solidFill>
                <a:latin typeface="Arial"/>
                <a:ea typeface="Calibri"/>
                <a:cs typeface="Arial"/>
              </a:rPr>
              <a:t>3</a:t>
            </a:r>
            <a:endParaRPr lang="en-GB" sz="2000">
              <a:solidFill>
                <a:srgbClr val="000000"/>
              </a:solidFill>
              <a:latin typeface="Arial"/>
              <a:ea typeface="Calibri"/>
              <a:cs typeface="Arial"/>
            </a:endParaRPr>
          </a:p>
        </p:txBody>
      </p:sp>
      <p:pic>
        <p:nvPicPr>
          <p:cNvPr id="17" name="Picture 16" descr="A group of people in a factory&#10;&#10;AI-generated content may be incorrect.">
            <a:extLst>
              <a:ext uri="{FF2B5EF4-FFF2-40B4-BE49-F238E27FC236}">
                <a16:creationId xmlns:a16="http://schemas.microsoft.com/office/drawing/2014/main" id="{2CA200D8-B9B5-A69F-B965-AD4FCD0A6C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104" t="-900" r="7655" b="28390"/>
          <a:stretch>
            <a:fillRect/>
          </a:stretch>
        </p:blipFill>
        <p:spPr>
          <a:xfrm>
            <a:off x="203750" y="2694695"/>
            <a:ext cx="4438734" cy="3623298"/>
          </a:xfrm>
          <a:prstGeom prst="roundRect">
            <a:avLst/>
          </a:prstGeom>
        </p:spPr>
      </p:pic>
      <p:pic>
        <p:nvPicPr>
          <p:cNvPr id="9" name="Picture 8" descr="A graph of a graph of a graph of a graph of a graph of a graph of a graph of a graph of a graph of a graph of a graph of a graph of a graph of&#10;&#10;AI-generated content may be incorrect.">
            <a:extLst>
              <a:ext uri="{FF2B5EF4-FFF2-40B4-BE49-F238E27FC236}">
                <a16:creationId xmlns:a16="http://schemas.microsoft.com/office/drawing/2014/main" id="{7BEBB813-4DFC-4C0B-EC49-CE6718A823F1}"/>
              </a:ext>
            </a:extLst>
          </p:cNvPr>
          <p:cNvPicPr>
            <a:picLocks noChangeAspect="1"/>
          </p:cNvPicPr>
          <p:nvPr/>
        </p:nvPicPr>
        <p:blipFill>
          <a:blip r:embed="rId4"/>
          <a:stretch>
            <a:fillRect/>
          </a:stretch>
        </p:blipFill>
        <p:spPr>
          <a:xfrm>
            <a:off x="4513385" y="2649418"/>
            <a:ext cx="7620000" cy="3810000"/>
          </a:xfrm>
          <a:prstGeom prst="rect">
            <a:avLst/>
          </a:prstGeom>
        </p:spPr>
      </p:pic>
      <p:sp>
        <p:nvSpPr>
          <p:cNvPr id="6" name="Footer Placeholder 4">
            <a:extLst>
              <a:ext uri="{FF2B5EF4-FFF2-40B4-BE49-F238E27FC236}">
                <a16:creationId xmlns:a16="http://schemas.microsoft.com/office/drawing/2014/main" id="{9732DE57-B636-F9DD-CD78-24F6855E669B}"/>
              </a:ext>
            </a:extLst>
          </p:cNvPr>
          <p:cNvSpPr>
            <a:spLocks noGrp="1"/>
          </p:cNvSpPr>
          <p:nvPr>
            <p:ph type="ftr" sz="quarter" idx="15"/>
          </p:nvPr>
        </p:nvSpPr>
        <p:spPr>
          <a:xfrm>
            <a:off x="4038600" y="6356350"/>
            <a:ext cx="4114800" cy="365125"/>
          </a:xfrm>
        </p:spPr>
        <p:txBody>
          <a:bodyPr/>
          <a:lstStyle/>
          <a:p>
            <a:r>
              <a:rPr lang="en-US"/>
              <a:t>IOP Nuclear Physics Conference 2026</a:t>
            </a:r>
          </a:p>
        </p:txBody>
      </p:sp>
      <p:pic>
        <p:nvPicPr>
          <p:cNvPr id="7" name="Picture 6" descr="A red and black machine&#10;&#10;AI-generated content may be incorrect.">
            <a:extLst>
              <a:ext uri="{FF2B5EF4-FFF2-40B4-BE49-F238E27FC236}">
                <a16:creationId xmlns:a16="http://schemas.microsoft.com/office/drawing/2014/main" id="{D86E93C2-4327-06C1-E9BA-17B774B6B864}"/>
              </a:ext>
            </a:extLst>
          </p:cNvPr>
          <p:cNvPicPr>
            <a:picLocks noChangeAspect="1"/>
          </p:cNvPicPr>
          <p:nvPr/>
        </p:nvPicPr>
        <p:blipFill>
          <a:blip r:embed="rId5"/>
          <a:srcRect l="18748" r="29318" b="429"/>
          <a:stretch>
            <a:fillRect/>
          </a:stretch>
        </p:blipFill>
        <p:spPr>
          <a:xfrm>
            <a:off x="249796" y="2641506"/>
            <a:ext cx="4263589" cy="3636984"/>
          </a:xfrm>
          <a:prstGeom prst="roundRect">
            <a:avLst/>
          </a:prstGeom>
        </p:spPr>
      </p:pic>
    </p:spTree>
    <p:extLst>
      <p:ext uri="{BB962C8B-B14F-4D97-AF65-F5344CB8AC3E}">
        <p14:creationId xmlns:p14="http://schemas.microsoft.com/office/powerpoint/2010/main" val="299982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966E9-87BC-159F-9E14-4998F91351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BF4CA4-B27E-A87E-2DD8-EA448DC8A78C}"/>
              </a:ext>
            </a:extLst>
          </p:cNvPr>
          <p:cNvSpPr>
            <a:spLocks noGrp="1"/>
          </p:cNvSpPr>
          <p:nvPr>
            <p:ph type="ctrTitle"/>
          </p:nvPr>
        </p:nvSpPr>
        <p:spPr>
          <a:xfrm>
            <a:off x="1524000" y="2723444"/>
            <a:ext cx="9144000" cy="1411112"/>
          </a:xfrm>
        </p:spPr>
        <p:txBody>
          <a:bodyPr anchor="ctr"/>
          <a:lstStyle/>
          <a:p>
            <a:r>
              <a:rPr lang="en-GB" sz="6600" dirty="0"/>
              <a:t>LaCl</a:t>
            </a:r>
            <a:r>
              <a:rPr lang="en-GB" sz="6600" baseline="-25000" dirty="0"/>
              <a:t>3</a:t>
            </a:r>
            <a:r>
              <a:rPr lang="en-GB" sz="6600" dirty="0"/>
              <a:t> and LaBr</a:t>
            </a:r>
            <a:r>
              <a:rPr lang="en-GB" sz="6600" baseline="-25000" dirty="0"/>
              <a:t>3</a:t>
            </a:r>
            <a:br>
              <a:rPr lang="en-GB" sz="6600" baseline="-25000" dirty="0"/>
            </a:br>
            <a:r>
              <a:rPr lang="en-GB" sz="6600" dirty="0"/>
              <a:t>NPL Neutron Facility</a:t>
            </a:r>
            <a:br>
              <a:rPr lang="en-GB" sz="6600" dirty="0"/>
            </a:br>
            <a:r>
              <a:rPr lang="en-GB" sz="6600" dirty="0"/>
              <a:t>Results</a:t>
            </a:r>
          </a:p>
        </p:txBody>
      </p:sp>
      <p:sp>
        <p:nvSpPr>
          <p:cNvPr id="4" name="Date Placeholder 3">
            <a:extLst>
              <a:ext uri="{FF2B5EF4-FFF2-40B4-BE49-F238E27FC236}">
                <a16:creationId xmlns:a16="http://schemas.microsoft.com/office/drawing/2014/main" id="{03D759FD-F8E7-5967-FC20-98FD2270DF13}"/>
              </a:ext>
            </a:extLst>
          </p:cNvPr>
          <p:cNvSpPr>
            <a:spLocks noGrp="1"/>
          </p:cNvSpPr>
          <p:nvPr>
            <p:ph type="dt" sz="half" idx="10"/>
          </p:nvPr>
        </p:nvSpPr>
        <p:spPr/>
        <p:txBody>
          <a:bodyPr/>
          <a:lstStyle/>
          <a:p>
            <a:fld id="{C3EDE643-022B-46F9-BDFC-F8B717726A0F}" type="datetime1">
              <a:rPr lang="en-GB" smtClean="0"/>
              <a:t>12/04/2026</a:t>
            </a:fld>
            <a:endParaRPr lang="en-GB"/>
          </a:p>
        </p:txBody>
      </p:sp>
      <p:sp>
        <p:nvSpPr>
          <p:cNvPr id="5" name="Footer Placeholder 4">
            <a:extLst>
              <a:ext uri="{FF2B5EF4-FFF2-40B4-BE49-F238E27FC236}">
                <a16:creationId xmlns:a16="http://schemas.microsoft.com/office/drawing/2014/main" id="{0D7272EC-0073-AB00-E3B3-6FA52F925E62}"/>
              </a:ext>
            </a:extLst>
          </p:cNvPr>
          <p:cNvSpPr>
            <a:spLocks noGrp="1"/>
          </p:cNvSpPr>
          <p:nvPr>
            <p:ph type="ftr" sz="quarter" idx="11"/>
          </p:nvPr>
        </p:nvSpPr>
        <p:spPr/>
        <p:txBody>
          <a:bodyPr/>
          <a:lstStyle/>
          <a:p>
            <a:r>
              <a:rPr lang="en-US"/>
              <a:t>IOP Nuclear Physics Conference 2026</a:t>
            </a:r>
            <a:endParaRPr lang="en-GB"/>
          </a:p>
        </p:txBody>
      </p:sp>
      <p:sp>
        <p:nvSpPr>
          <p:cNvPr id="6" name="Slide Number Placeholder 5">
            <a:extLst>
              <a:ext uri="{FF2B5EF4-FFF2-40B4-BE49-F238E27FC236}">
                <a16:creationId xmlns:a16="http://schemas.microsoft.com/office/drawing/2014/main" id="{9CDEE611-A2BE-2AAC-5EAA-06BF0ACC5A7E}"/>
              </a:ext>
            </a:extLst>
          </p:cNvPr>
          <p:cNvSpPr>
            <a:spLocks noGrp="1"/>
          </p:cNvSpPr>
          <p:nvPr>
            <p:ph type="sldNum" sz="quarter" idx="12"/>
          </p:nvPr>
        </p:nvSpPr>
        <p:spPr/>
        <p:txBody>
          <a:bodyPr/>
          <a:lstStyle/>
          <a:p>
            <a:fld id="{330EA680-D336-4FF7-8B7A-9848BB0A1C32}" type="slidenum">
              <a:rPr lang="en-GB" smtClean="0"/>
              <a:pPr/>
              <a:t>14</a:t>
            </a:fld>
            <a:endParaRPr lang="en-GB"/>
          </a:p>
        </p:txBody>
      </p:sp>
    </p:spTree>
    <p:extLst>
      <p:ext uri="{BB962C8B-B14F-4D97-AF65-F5344CB8AC3E}">
        <p14:creationId xmlns:p14="http://schemas.microsoft.com/office/powerpoint/2010/main" val="1301271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B4829-C2D1-86BC-22E1-63CB44410F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310FED-8864-0392-21F2-2FF3404A2E63}"/>
              </a:ext>
            </a:extLst>
          </p:cNvPr>
          <p:cNvSpPr>
            <a:spLocks noGrp="1"/>
          </p:cNvSpPr>
          <p:nvPr>
            <p:ph type="ctrTitle"/>
          </p:nvPr>
        </p:nvSpPr>
        <p:spPr>
          <a:xfrm>
            <a:off x="676655" y="283456"/>
            <a:ext cx="8595361" cy="550577"/>
          </a:xfrm>
        </p:spPr>
        <p:txBody>
          <a:bodyPr/>
          <a:lstStyle/>
          <a:p>
            <a:r>
              <a:rPr lang="en-GB" sz="2800" dirty="0">
                <a:latin typeface="Arial"/>
                <a:cs typeface="Arial"/>
              </a:rPr>
              <a:t>LaCl</a:t>
            </a:r>
            <a:r>
              <a:rPr lang="en-GB" sz="2800" baseline="-25000" dirty="0">
                <a:latin typeface="Arial"/>
                <a:cs typeface="Arial"/>
              </a:rPr>
              <a:t>3</a:t>
            </a:r>
            <a:r>
              <a:rPr lang="en-GB" sz="2800" dirty="0">
                <a:latin typeface="Arial"/>
                <a:cs typeface="Arial"/>
              </a:rPr>
              <a:t>(Ce) Results</a:t>
            </a:r>
            <a:endParaRPr lang="en-US" dirty="0"/>
          </a:p>
        </p:txBody>
      </p:sp>
      <p:sp>
        <p:nvSpPr>
          <p:cNvPr id="4" name="Slide Number Placeholder 3">
            <a:extLst>
              <a:ext uri="{FF2B5EF4-FFF2-40B4-BE49-F238E27FC236}">
                <a16:creationId xmlns:a16="http://schemas.microsoft.com/office/drawing/2014/main" id="{AD5DE8F7-26EF-B604-8C15-6295C5B35693}"/>
              </a:ext>
            </a:extLst>
          </p:cNvPr>
          <p:cNvSpPr>
            <a:spLocks noGrp="1"/>
          </p:cNvSpPr>
          <p:nvPr>
            <p:ph type="sldNum" sz="quarter" idx="16"/>
          </p:nvPr>
        </p:nvSpPr>
        <p:spPr/>
        <p:txBody>
          <a:bodyPr/>
          <a:lstStyle/>
          <a:p>
            <a:fld id="{2128F9EF-70E5-F04A-8CB7-DB6F82CAB613}" type="slidenum">
              <a:rPr lang="en-US" smtClean="0"/>
              <a:pPr/>
              <a:t>15</a:t>
            </a:fld>
            <a:endParaRPr lang="en-US"/>
          </a:p>
        </p:txBody>
      </p:sp>
      <p:sp>
        <p:nvSpPr>
          <p:cNvPr id="5" name="Date Placeholder 4">
            <a:extLst>
              <a:ext uri="{FF2B5EF4-FFF2-40B4-BE49-F238E27FC236}">
                <a16:creationId xmlns:a16="http://schemas.microsoft.com/office/drawing/2014/main" id="{FB0A1676-F87B-1C0F-7A36-4DFD85DA2721}"/>
              </a:ext>
            </a:extLst>
          </p:cNvPr>
          <p:cNvSpPr>
            <a:spLocks noGrp="1"/>
          </p:cNvSpPr>
          <p:nvPr>
            <p:ph type="dt" sz="half" idx="17"/>
          </p:nvPr>
        </p:nvSpPr>
        <p:spPr/>
        <p:txBody>
          <a:bodyPr/>
          <a:lstStyle/>
          <a:p>
            <a:fld id="{9FBC36DA-5662-436D-B303-9FDA30D1ED75}" type="datetime1">
              <a:rPr lang="en-GB" smtClean="0"/>
              <a:t>12/04/2026</a:t>
            </a:fld>
            <a:endParaRPr lang="en-GB"/>
          </a:p>
        </p:txBody>
      </p:sp>
      <p:sp>
        <p:nvSpPr>
          <p:cNvPr id="8" name="TextBox 6">
            <a:extLst>
              <a:ext uri="{FF2B5EF4-FFF2-40B4-BE49-F238E27FC236}">
                <a16:creationId xmlns:a16="http://schemas.microsoft.com/office/drawing/2014/main" id="{76053C5D-D30E-A9E8-3D2A-78AA418391B7}"/>
              </a:ext>
            </a:extLst>
          </p:cNvPr>
          <p:cNvSpPr txBox="1"/>
          <p:nvPr/>
        </p:nvSpPr>
        <p:spPr>
          <a:xfrm>
            <a:off x="5316369" y="1114164"/>
            <a:ext cx="6501558" cy="230832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GB" sz="2400"/>
              <a:t>AFSD improves separation by a factor of 2</a:t>
            </a:r>
          </a:p>
          <a:p>
            <a:pPr marL="285750" indent="-285750">
              <a:buFont typeface="Arial"/>
              <a:buChar char="•"/>
            </a:pPr>
            <a:r>
              <a:rPr lang="en-GB" sz="2400"/>
              <a:t>(</a:t>
            </a:r>
            <a:r>
              <a:rPr lang="en-GB" sz="2400" err="1"/>
              <a:t>n,p</a:t>
            </a:r>
            <a:r>
              <a:rPr lang="en-GB" sz="2400"/>
              <a:t>) and (n,</a:t>
            </a:r>
            <a:r>
              <a:rPr lang="el-GR" sz="2400"/>
              <a:t>α</a:t>
            </a:r>
            <a:r>
              <a:rPr lang="en-GB" sz="2400"/>
              <a:t>) peaks observed across all energies</a:t>
            </a:r>
          </a:p>
          <a:p>
            <a:pPr marL="285750" indent="-285750">
              <a:buFont typeface="Arial"/>
              <a:buChar char="•"/>
            </a:pPr>
            <a:r>
              <a:rPr lang="en-GB" sz="2400"/>
              <a:t>Linear response indicates neutron spectroscopy potential</a:t>
            </a:r>
          </a:p>
          <a:p>
            <a:pPr marL="285750" indent="-285750">
              <a:buFont typeface="Arial"/>
              <a:buChar char="•"/>
            </a:pPr>
            <a:endParaRPr lang="en-GB" sz="2400"/>
          </a:p>
        </p:txBody>
      </p:sp>
      <p:pic>
        <p:nvPicPr>
          <p:cNvPr id="10" name="Picture 9" descr="A screenshot of a graph&#10;&#10;AI-generated content may be incorrect.">
            <a:extLst>
              <a:ext uri="{FF2B5EF4-FFF2-40B4-BE49-F238E27FC236}">
                <a16:creationId xmlns:a16="http://schemas.microsoft.com/office/drawing/2014/main" id="{028C4624-FF17-3605-B8C9-EFD3E72E7D15}"/>
              </a:ext>
            </a:extLst>
          </p:cNvPr>
          <p:cNvPicPr>
            <a:picLocks noChangeAspect="1"/>
          </p:cNvPicPr>
          <p:nvPr/>
        </p:nvPicPr>
        <p:blipFill>
          <a:blip r:embed="rId2"/>
          <a:stretch>
            <a:fillRect/>
          </a:stretch>
        </p:blipFill>
        <p:spPr>
          <a:xfrm>
            <a:off x="2351" y="754388"/>
            <a:ext cx="4762500" cy="5715000"/>
          </a:xfrm>
          <a:prstGeom prst="rect">
            <a:avLst/>
          </a:prstGeom>
        </p:spPr>
      </p:pic>
      <p:sp>
        <p:nvSpPr>
          <p:cNvPr id="6" name="Footer Placeholder 4">
            <a:extLst>
              <a:ext uri="{FF2B5EF4-FFF2-40B4-BE49-F238E27FC236}">
                <a16:creationId xmlns:a16="http://schemas.microsoft.com/office/drawing/2014/main" id="{ECB3ED27-C533-5649-4ADC-CF90A94188C9}"/>
              </a:ext>
            </a:extLst>
          </p:cNvPr>
          <p:cNvSpPr>
            <a:spLocks noGrp="1"/>
          </p:cNvSpPr>
          <p:nvPr>
            <p:ph type="ftr" sz="quarter" idx="15"/>
          </p:nvPr>
        </p:nvSpPr>
        <p:spPr>
          <a:xfrm>
            <a:off x="4038600" y="6356350"/>
            <a:ext cx="4114800" cy="365125"/>
          </a:xfrm>
        </p:spPr>
        <p:txBody>
          <a:bodyPr/>
          <a:lstStyle/>
          <a:p>
            <a:r>
              <a:rPr lang="en-US"/>
              <a:t>IOP Nuclear Physics Conference 2026</a:t>
            </a:r>
          </a:p>
        </p:txBody>
      </p:sp>
      <p:pic>
        <p:nvPicPr>
          <p:cNvPr id="12" name="Picture 11" descr="A graph of energy and measurement&#10;&#10;AI-generated content may be incorrect.">
            <a:extLst>
              <a:ext uri="{FF2B5EF4-FFF2-40B4-BE49-F238E27FC236}">
                <a16:creationId xmlns:a16="http://schemas.microsoft.com/office/drawing/2014/main" id="{A4783BC9-D9F1-A0E7-49F1-D4225D1CC2EE}"/>
              </a:ext>
            </a:extLst>
          </p:cNvPr>
          <p:cNvPicPr>
            <a:picLocks noChangeAspect="1"/>
          </p:cNvPicPr>
          <p:nvPr/>
        </p:nvPicPr>
        <p:blipFill>
          <a:blip r:embed="rId3"/>
          <a:stretch>
            <a:fillRect/>
          </a:stretch>
        </p:blipFill>
        <p:spPr>
          <a:xfrm>
            <a:off x="4762500" y="3073977"/>
            <a:ext cx="7308273" cy="3030681"/>
          </a:xfrm>
          <a:prstGeom prst="rect">
            <a:avLst/>
          </a:prstGeom>
        </p:spPr>
      </p:pic>
    </p:spTree>
    <p:extLst>
      <p:ext uri="{BB962C8B-B14F-4D97-AF65-F5344CB8AC3E}">
        <p14:creationId xmlns:p14="http://schemas.microsoft.com/office/powerpoint/2010/main" val="2049849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3F8AF-2D24-121E-4D40-4D5D3A72AE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B1BF55-BDB9-CA9D-8861-E722A6BA41D3}"/>
              </a:ext>
            </a:extLst>
          </p:cNvPr>
          <p:cNvSpPr>
            <a:spLocks noGrp="1"/>
          </p:cNvSpPr>
          <p:nvPr>
            <p:ph type="ctrTitle"/>
          </p:nvPr>
        </p:nvSpPr>
        <p:spPr/>
        <p:txBody>
          <a:bodyPr/>
          <a:lstStyle/>
          <a:p>
            <a:r>
              <a:rPr lang="en-GB" sz="2800" dirty="0">
                <a:latin typeface="Arial"/>
                <a:cs typeface="Arial"/>
              </a:rPr>
              <a:t>LaBr</a:t>
            </a:r>
            <a:r>
              <a:rPr lang="en-GB" sz="2800" baseline="-25000" dirty="0">
                <a:latin typeface="Arial"/>
                <a:cs typeface="Arial"/>
              </a:rPr>
              <a:t>3</a:t>
            </a:r>
            <a:r>
              <a:rPr lang="en-GB" sz="2800" dirty="0">
                <a:latin typeface="Arial"/>
                <a:cs typeface="Arial"/>
              </a:rPr>
              <a:t>(Ce) Results</a:t>
            </a:r>
            <a:endParaRPr lang="en-US" dirty="0"/>
          </a:p>
        </p:txBody>
      </p:sp>
      <p:sp>
        <p:nvSpPr>
          <p:cNvPr id="4" name="Slide Number Placeholder 3">
            <a:extLst>
              <a:ext uri="{FF2B5EF4-FFF2-40B4-BE49-F238E27FC236}">
                <a16:creationId xmlns:a16="http://schemas.microsoft.com/office/drawing/2014/main" id="{685D01E1-DAF4-9D09-108A-764E9E0DA629}"/>
              </a:ext>
            </a:extLst>
          </p:cNvPr>
          <p:cNvSpPr>
            <a:spLocks noGrp="1"/>
          </p:cNvSpPr>
          <p:nvPr>
            <p:ph type="sldNum" sz="quarter" idx="16"/>
          </p:nvPr>
        </p:nvSpPr>
        <p:spPr/>
        <p:txBody>
          <a:bodyPr/>
          <a:lstStyle/>
          <a:p>
            <a:fld id="{2128F9EF-70E5-F04A-8CB7-DB6F82CAB613}" type="slidenum">
              <a:rPr lang="en-US" smtClean="0"/>
              <a:pPr/>
              <a:t>16</a:t>
            </a:fld>
            <a:endParaRPr lang="en-US"/>
          </a:p>
        </p:txBody>
      </p:sp>
      <p:sp>
        <p:nvSpPr>
          <p:cNvPr id="5" name="Date Placeholder 4">
            <a:extLst>
              <a:ext uri="{FF2B5EF4-FFF2-40B4-BE49-F238E27FC236}">
                <a16:creationId xmlns:a16="http://schemas.microsoft.com/office/drawing/2014/main" id="{BCF4FB92-26F0-A393-45EA-A3536FE89E36}"/>
              </a:ext>
            </a:extLst>
          </p:cNvPr>
          <p:cNvSpPr>
            <a:spLocks noGrp="1"/>
          </p:cNvSpPr>
          <p:nvPr>
            <p:ph type="dt" sz="half" idx="17"/>
          </p:nvPr>
        </p:nvSpPr>
        <p:spPr/>
        <p:txBody>
          <a:bodyPr/>
          <a:lstStyle/>
          <a:p>
            <a:fld id="{C2F17562-73BE-4B09-8558-DADF9EA0BC78}" type="datetime1">
              <a:rPr lang="en-GB" smtClean="0"/>
              <a:t>12/04/2026</a:t>
            </a:fld>
            <a:endParaRPr lang="en-GB"/>
          </a:p>
        </p:txBody>
      </p:sp>
      <p:sp>
        <p:nvSpPr>
          <p:cNvPr id="8" name="TextBox 6">
            <a:extLst>
              <a:ext uri="{FF2B5EF4-FFF2-40B4-BE49-F238E27FC236}">
                <a16:creationId xmlns:a16="http://schemas.microsoft.com/office/drawing/2014/main" id="{AC86AB04-B43D-2798-C8AA-8D576F2CC109}"/>
              </a:ext>
            </a:extLst>
          </p:cNvPr>
          <p:cNvSpPr txBox="1"/>
          <p:nvPr/>
        </p:nvSpPr>
        <p:spPr>
          <a:xfrm>
            <a:off x="676655" y="1045029"/>
            <a:ext cx="10677145"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GB" sz="2400"/>
              <a:t>Due to lower cross section in the E</a:t>
            </a:r>
            <a:r>
              <a:rPr lang="en-GB" sz="2400" baseline="-25000"/>
              <a:t>n</a:t>
            </a:r>
            <a:r>
              <a:rPr lang="en-GB" sz="2400"/>
              <a:t>=1-5 MeV energy range, no clear response</a:t>
            </a:r>
          </a:p>
          <a:p>
            <a:pPr marL="342900" indent="-342900">
              <a:buFont typeface="Arial" panose="020B0604020202020204" pitchFamily="34" charset="0"/>
              <a:buChar char="•"/>
            </a:pPr>
            <a:r>
              <a:rPr lang="en-GB" sz="2400"/>
              <a:t>At higher energies, broad </a:t>
            </a:r>
            <a:r>
              <a:rPr lang="el-GR" sz="2400"/>
              <a:t>γ</a:t>
            </a:r>
            <a:r>
              <a:rPr lang="en-GB" sz="2400"/>
              <a:t>, proton and </a:t>
            </a:r>
            <a:r>
              <a:rPr lang="el-GR" sz="2400"/>
              <a:t>α</a:t>
            </a:r>
            <a:r>
              <a:rPr lang="en-GB" sz="2400"/>
              <a:t> distributions with </a:t>
            </a:r>
            <a:r>
              <a:rPr lang="el-GR" sz="2400"/>
              <a:t>α</a:t>
            </a:r>
            <a:r>
              <a:rPr lang="en-GB" sz="2400"/>
              <a:t> peaks</a:t>
            </a:r>
          </a:p>
          <a:p>
            <a:pPr marL="342900" indent="-342900">
              <a:buFont typeface="Arial" panose="020B0604020202020204" pitchFamily="34" charset="0"/>
              <a:buChar char="•"/>
            </a:pPr>
            <a:r>
              <a:rPr lang="en-GB" sz="2400"/>
              <a:t>Proton distributions appear to be spread across many excited states</a:t>
            </a:r>
          </a:p>
        </p:txBody>
      </p:sp>
      <p:pic>
        <p:nvPicPr>
          <p:cNvPr id="11" name="Picture 10">
            <a:extLst>
              <a:ext uri="{FF2B5EF4-FFF2-40B4-BE49-F238E27FC236}">
                <a16:creationId xmlns:a16="http://schemas.microsoft.com/office/drawing/2014/main" id="{500A86B2-89ED-E18A-0BAC-2B9887F17035}"/>
              </a:ext>
            </a:extLst>
          </p:cNvPr>
          <p:cNvPicPr>
            <a:picLocks noChangeAspect="1"/>
          </p:cNvPicPr>
          <p:nvPr/>
        </p:nvPicPr>
        <p:blipFill>
          <a:blip r:embed="rId2"/>
          <a:stretch>
            <a:fillRect/>
          </a:stretch>
        </p:blipFill>
        <p:spPr>
          <a:xfrm>
            <a:off x="381000" y="2465917"/>
            <a:ext cx="11430000" cy="3810000"/>
          </a:xfrm>
          <a:prstGeom prst="rect">
            <a:avLst/>
          </a:prstGeom>
        </p:spPr>
      </p:pic>
      <p:sp>
        <p:nvSpPr>
          <p:cNvPr id="3" name="Footer Placeholder 4">
            <a:extLst>
              <a:ext uri="{FF2B5EF4-FFF2-40B4-BE49-F238E27FC236}">
                <a16:creationId xmlns:a16="http://schemas.microsoft.com/office/drawing/2014/main" id="{57A5CE73-D6A9-F092-AA7C-BD290E7E25BB}"/>
              </a:ext>
            </a:extLst>
          </p:cNvPr>
          <p:cNvSpPr>
            <a:spLocks noGrp="1"/>
          </p:cNvSpPr>
          <p:nvPr>
            <p:ph type="ftr" sz="quarter" idx="15"/>
          </p:nvPr>
        </p:nvSpPr>
        <p:spPr>
          <a:xfrm>
            <a:off x="4038600" y="6356350"/>
            <a:ext cx="4114800" cy="365125"/>
          </a:xfrm>
        </p:spPr>
        <p:txBody>
          <a:bodyPr/>
          <a:lstStyle/>
          <a:p>
            <a:r>
              <a:rPr lang="en-US"/>
              <a:t>IOP Nuclear Physics Conference 2026</a:t>
            </a:r>
          </a:p>
        </p:txBody>
      </p:sp>
      <p:pic>
        <p:nvPicPr>
          <p:cNvPr id="6" name="Picture 5" descr="A graph of energy and energy&#10;&#10;AI-generated content may be incorrect.">
            <a:extLst>
              <a:ext uri="{FF2B5EF4-FFF2-40B4-BE49-F238E27FC236}">
                <a16:creationId xmlns:a16="http://schemas.microsoft.com/office/drawing/2014/main" id="{FF422CC6-E4AB-9A2D-14FD-7F52FD84AAE6}"/>
              </a:ext>
            </a:extLst>
          </p:cNvPr>
          <p:cNvPicPr>
            <a:picLocks noChangeAspect="1"/>
          </p:cNvPicPr>
          <p:nvPr/>
        </p:nvPicPr>
        <p:blipFill>
          <a:blip r:embed="rId3"/>
          <a:stretch>
            <a:fillRect/>
          </a:stretch>
        </p:blipFill>
        <p:spPr>
          <a:xfrm>
            <a:off x="1246481" y="2251898"/>
            <a:ext cx="9699038" cy="3991093"/>
          </a:xfrm>
          <a:prstGeom prst="rect">
            <a:avLst/>
          </a:prstGeom>
        </p:spPr>
      </p:pic>
    </p:spTree>
    <p:extLst>
      <p:ext uri="{BB962C8B-B14F-4D97-AF65-F5344CB8AC3E}">
        <p14:creationId xmlns:p14="http://schemas.microsoft.com/office/powerpoint/2010/main" val="3799353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7C560-E0D3-E67C-528B-7C313422E4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01BE4D-AEDF-20BB-A5F2-7458FC17D29E}"/>
              </a:ext>
            </a:extLst>
          </p:cNvPr>
          <p:cNvSpPr>
            <a:spLocks noGrp="1"/>
          </p:cNvSpPr>
          <p:nvPr>
            <p:ph type="ctrTitle"/>
          </p:nvPr>
        </p:nvSpPr>
        <p:spPr>
          <a:xfrm>
            <a:off x="1524000" y="2723444"/>
            <a:ext cx="9144000" cy="1411112"/>
          </a:xfrm>
        </p:spPr>
        <p:txBody>
          <a:bodyPr anchor="ctr"/>
          <a:lstStyle/>
          <a:p>
            <a:r>
              <a:rPr lang="en-GB" sz="6600"/>
              <a:t>CeBr</a:t>
            </a:r>
            <a:r>
              <a:rPr lang="en-GB" sz="6600" baseline="-25000"/>
              <a:t>3</a:t>
            </a:r>
            <a:br>
              <a:rPr lang="en-GB" sz="6600" baseline="-25000"/>
            </a:br>
            <a:r>
              <a:rPr lang="en-GB" sz="6600"/>
              <a:t>NPL Neutron Facility</a:t>
            </a:r>
            <a:endParaRPr lang="en-GB" sz="6600" baseline="-25000"/>
          </a:p>
        </p:txBody>
      </p:sp>
      <p:sp>
        <p:nvSpPr>
          <p:cNvPr id="4" name="Date Placeholder 3">
            <a:extLst>
              <a:ext uri="{FF2B5EF4-FFF2-40B4-BE49-F238E27FC236}">
                <a16:creationId xmlns:a16="http://schemas.microsoft.com/office/drawing/2014/main" id="{8589A387-53FC-1CF2-2511-B9001C1FCFFC}"/>
              </a:ext>
            </a:extLst>
          </p:cNvPr>
          <p:cNvSpPr>
            <a:spLocks noGrp="1"/>
          </p:cNvSpPr>
          <p:nvPr>
            <p:ph type="dt" sz="half" idx="10"/>
          </p:nvPr>
        </p:nvSpPr>
        <p:spPr/>
        <p:txBody>
          <a:bodyPr/>
          <a:lstStyle/>
          <a:p>
            <a:fld id="{52EEB9D5-1132-4CF1-9DC0-6719E574E74F}" type="datetime1">
              <a:rPr lang="en-GB" smtClean="0"/>
              <a:t>12/04/2026</a:t>
            </a:fld>
            <a:endParaRPr lang="en-GB"/>
          </a:p>
        </p:txBody>
      </p:sp>
      <p:sp>
        <p:nvSpPr>
          <p:cNvPr id="5" name="Footer Placeholder 4">
            <a:extLst>
              <a:ext uri="{FF2B5EF4-FFF2-40B4-BE49-F238E27FC236}">
                <a16:creationId xmlns:a16="http://schemas.microsoft.com/office/drawing/2014/main" id="{AC62F5E8-6141-B03F-D309-3AF412046629}"/>
              </a:ext>
            </a:extLst>
          </p:cNvPr>
          <p:cNvSpPr>
            <a:spLocks noGrp="1"/>
          </p:cNvSpPr>
          <p:nvPr>
            <p:ph type="ftr" sz="quarter" idx="11"/>
          </p:nvPr>
        </p:nvSpPr>
        <p:spPr/>
        <p:txBody>
          <a:bodyPr/>
          <a:lstStyle/>
          <a:p>
            <a:r>
              <a:rPr lang="en-US"/>
              <a:t>IOP Nuclear Physics Conference 2026</a:t>
            </a:r>
            <a:endParaRPr lang="en-GB"/>
          </a:p>
        </p:txBody>
      </p:sp>
      <p:sp>
        <p:nvSpPr>
          <p:cNvPr id="6" name="Slide Number Placeholder 5">
            <a:extLst>
              <a:ext uri="{FF2B5EF4-FFF2-40B4-BE49-F238E27FC236}">
                <a16:creationId xmlns:a16="http://schemas.microsoft.com/office/drawing/2014/main" id="{1E5A53CE-828D-A216-772E-835E6727FBB5}"/>
              </a:ext>
            </a:extLst>
          </p:cNvPr>
          <p:cNvSpPr>
            <a:spLocks noGrp="1"/>
          </p:cNvSpPr>
          <p:nvPr>
            <p:ph type="sldNum" sz="quarter" idx="12"/>
          </p:nvPr>
        </p:nvSpPr>
        <p:spPr/>
        <p:txBody>
          <a:bodyPr/>
          <a:lstStyle/>
          <a:p>
            <a:fld id="{330EA680-D336-4FF7-8B7A-9848BB0A1C32}" type="slidenum">
              <a:rPr lang="en-GB" smtClean="0"/>
              <a:pPr/>
              <a:t>17</a:t>
            </a:fld>
            <a:endParaRPr lang="en-GB"/>
          </a:p>
        </p:txBody>
      </p:sp>
    </p:spTree>
    <p:extLst>
      <p:ext uri="{BB962C8B-B14F-4D97-AF65-F5344CB8AC3E}">
        <p14:creationId xmlns:p14="http://schemas.microsoft.com/office/powerpoint/2010/main" val="33829690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DD8BD-2211-0B36-B29C-995D6CAF5A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CDB8C6-C32F-332C-B6AF-C169CD6ACD0E}"/>
              </a:ext>
            </a:extLst>
          </p:cNvPr>
          <p:cNvSpPr>
            <a:spLocks noGrp="1"/>
          </p:cNvSpPr>
          <p:nvPr>
            <p:ph type="ctrTitle"/>
          </p:nvPr>
        </p:nvSpPr>
        <p:spPr>
          <a:xfrm>
            <a:off x="648663" y="226361"/>
            <a:ext cx="8595361" cy="550577"/>
          </a:xfrm>
        </p:spPr>
        <p:txBody>
          <a:bodyPr/>
          <a:lstStyle/>
          <a:p>
            <a:r>
              <a:rPr lang="en-GB" sz="2800">
                <a:latin typeface="Arial"/>
                <a:cs typeface="Arial"/>
              </a:rPr>
              <a:t>CeBr</a:t>
            </a:r>
            <a:r>
              <a:rPr lang="en-GB" sz="2800" baseline="-25000">
                <a:latin typeface="Arial"/>
                <a:cs typeface="Arial"/>
              </a:rPr>
              <a:t>3</a:t>
            </a:r>
            <a:r>
              <a:rPr lang="en-GB" sz="2800">
                <a:latin typeface="Arial"/>
                <a:cs typeface="Arial"/>
              </a:rPr>
              <a:t> AFSD Performance</a:t>
            </a:r>
            <a:endParaRPr lang="en-US"/>
          </a:p>
        </p:txBody>
      </p:sp>
      <p:sp>
        <p:nvSpPr>
          <p:cNvPr id="4" name="Slide Number Placeholder 3">
            <a:extLst>
              <a:ext uri="{FF2B5EF4-FFF2-40B4-BE49-F238E27FC236}">
                <a16:creationId xmlns:a16="http://schemas.microsoft.com/office/drawing/2014/main" id="{D415EB19-AA94-B64A-A35A-8221A5C3270D}"/>
              </a:ext>
            </a:extLst>
          </p:cNvPr>
          <p:cNvSpPr>
            <a:spLocks noGrp="1"/>
          </p:cNvSpPr>
          <p:nvPr>
            <p:ph type="sldNum" sz="quarter" idx="16"/>
          </p:nvPr>
        </p:nvSpPr>
        <p:spPr/>
        <p:txBody>
          <a:bodyPr/>
          <a:lstStyle/>
          <a:p>
            <a:fld id="{2128F9EF-70E5-F04A-8CB7-DB6F82CAB613}" type="slidenum">
              <a:rPr lang="en-US" smtClean="0"/>
              <a:pPr/>
              <a:t>18</a:t>
            </a:fld>
            <a:endParaRPr lang="en-US"/>
          </a:p>
        </p:txBody>
      </p:sp>
      <p:sp>
        <p:nvSpPr>
          <p:cNvPr id="5" name="Date Placeholder 4">
            <a:extLst>
              <a:ext uri="{FF2B5EF4-FFF2-40B4-BE49-F238E27FC236}">
                <a16:creationId xmlns:a16="http://schemas.microsoft.com/office/drawing/2014/main" id="{AC80DEE5-51C4-A855-9592-D45E224AE74B}"/>
              </a:ext>
            </a:extLst>
          </p:cNvPr>
          <p:cNvSpPr>
            <a:spLocks noGrp="1"/>
          </p:cNvSpPr>
          <p:nvPr>
            <p:ph type="dt" sz="half" idx="17"/>
          </p:nvPr>
        </p:nvSpPr>
        <p:spPr/>
        <p:txBody>
          <a:bodyPr/>
          <a:lstStyle/>
          <a:p>
            <a:fld id="{BDD3B585-0491-4597-A452-02DE1ACA5ACF}" type="datetime1">
              <a:rPr lang="en-GB" smtClean="0"/>
              <a:t>12/04/2026</a:t>
            </a:fld>
            <a:endParaRPr lang="en-GB"/>
          </a:p>
        </p:txBody>
      </p:sp>
      <p:pic>
        <p:nvPicPr>
          <p:cNvPr id="6" name="Picture 5">
            <a:extLst>
              <a:ext uri="{FF2B5EF4-FFF2-40B4-BE49-F238E27FC236}">
                <a16:creationId xmlns:a16="http://schemas.microsoft.com/office/drawing/2014/main" id="{7919A4DC-1B9B-0C2E-A952-5F01EDCC53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9980" y="776791"/>
            <a:ext cx="3772998" cy="5579706"/>
          </a:xfrm>
          <a:prstGeom prst="rect">
            <a:avLst/>
          </a:prstGeom>
        </p:spPr>
      </p:pic>
      <p:sp>
        <p:nvSpPr>
          <p:cNvPr id="10" name="Footer Placeholder 4">
            <a:extLst>
              <a:ext uri="{FF2B5EF4-FFF2-40B4-BE49-F238E27FC236}">
                <a16:creationId xmlns:a16="http://schemas.microsoft.com/office/drawing/2014/main" id="{BF18F7E8-7F52-48A5-F7F8-1D56C6F6D506}"/>
              </a:ext>
            </a:extLst>
          </p:cNvPr>
          <p:cNvSpPr>
            <a:spLocks noGrp="1"/>
          </p:cNvSpPr>
          <p:nvPr>
            <p:ph type="ftr" sz="quarter" idx="15"/>
          </p:nvPr>
        </p:nvSpPr>
        <p:spPr>
          <a:xfrm>
            <a:off x="4038600" y="6356350"/>
            <a:ext cx="4114800" cy="365125"/>
          </a:xfrm>
        </p:spPr>
        <p:txBody>
          <a:bodyPr/>
          <a:lstStyle/>
          <a:p>
            <a:r>
              <a:rPr lang="en-US"/>
              <a:t>IOP Nuclear Physics Conference 2026</a:t>
            </a:r>
          </a:p>
        </p:txBody>
      </p:sp>
      <p:sp>
        <p:nvSpPr>
          <p:cNvPr id="14" name="TextBox 6">
            <a:extLst>
              <a:ext uri="{FF2B5EF4-FFF2-40B4-BE49-F238E27FC236}">
                <a16:creationId xmlns:a16="http://schemas.microsoft.com/office/drawing/2014/main" id="{11D0F17B-369D-6081-FA6A-8ACD148F50A2}"/>
              </a:ext>
            </a:extLst>
          </p:cNvPr>
          <p:cNvSpPr txBox="1"/>
          <p:nvPr/>
        </p:nvSpPr>
        <p:spPr>
          <a:xfrm>
            <a:off x="272502" y="1351508"/>
            <a:ext cx="3616522" cy="415498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GB" sz="2400"/>
              <a:t>CeBr</a:t>
            </a:r>
            <a:r>
              <a:rPr lang="en-GB" sz="2400" baseline="-25000"/>
              <a:t>3</a:t>
            </a:r>
            <a:r>
              <a:rPr lang="en-GB" sz="2400"/>
              <a:t> scintillators have benefits over LaX</a:t>
            </a:r>
            <a:r>
              <a:rPr lang="en-GB" sz="2400" baseline="-25000"/>
              <a:t>3</a:t>
            </a:r>
            <a:r>
              <a:rPr lang="en-GB" sz="2400"/>
              <a:t> materials, but have no reported PSD capability</a:t>
            </a:r>
          </a:p>
          <a:p>
            <a:pPr marL="285750" indent="-285750">
              <a:buFont typeface="Arial"/>
              <a:buChar char="•"/>
            </a:pPr>
            <a:endParaRPr lang="en-GB" sz="2400"/>
          </a:p>
          <a:p>
            <a:pPr marL="285750" indent="-285750">
              <a:buFont typeface="Arial"/>
              <a:buChar char="•"/>
            </a:pPr>
            <a:r>
              <a:rPr lang="en-GB" sz="2400"/>
              <a:t>AFSD method allows us to separate the low levels of Ac contamination in the internal spectra</a:t>
            </a:r>
          </a:p>
          <a:p>
            <a:pPr marL="285750" indent="-285750">
              <a:buFont typeface="Arial"/>
              <a:buChar char="•"/>
            </a:pPr>
            <a:endParaRPr lang="en-GB" sz="2400"/>
          </a:p>
        </p:txBody>
      </p:sp>
      <p:pic>
        <p:nvPicPr>
          <p:cNvPr id="16" name="Picture 15">
            <a:extLst>
              <a:ext uri="{FF2B5EF4-FFF2-40B4-BE49-F238E27FC236}">
                <a16:creationId xmlns:a16="http://schemas.microsoft.com/office/drawing/2014/main" id="{7C9F2FBA-6CD8-3ECD-DC98-759F97A70B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4085" y="1201044"/>
            <a:ext cx="3311839" cy="4731200"/>
          </a:xfrm>
          <a:prstGeom prst="rect">
            <a:avLst/>
          </a:prstGeom>
        </p:spPr>
      </p:pic>
    </p:spTree>
    <p:extLst>
      <p:ext uri="{BB962C8B-B14F-4D97-AF65-F5344CB8AC3E}">
        <p14:creationId xmlns:p14="http://schemas.microsoft.com/office/powerpoint/2010/main" val="2203623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9F643-0C37-AFFF-6C16-AAD5267B2B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AF58F4-CAFB-DCE1-E896-C18946D867BA}"/>
              </a:ext>
            </a:extLst>
          </p:cNvPr>
          <p:cNvSpPr>
            <a:spLocks noGrp="1"/>
          </p:cNvSpPr>
          <p:nvPr>
            <p:ph type="ctrTitle"/>
          </p:nvPr>
        </p:nvSpPr>
        <p:spPr>
          <a:xfrm>
            <a:off x="657993" y="111864"/>
            <a:ext cx="8595361" cy="550577"/>
          </a:xfrm>
        </p:spPr>
        <p:txBody>
          <a:bodyPr/>
          <a:lstStyle/>
          <a:p>
            <a:r>
              <a:rPr lang="en-GB" sz="2800">
                <a:latin typeface="Arial"/>
                <a:cs typeface="Arial"/>
              </a:rPr>
              <a:t>CeBr</a:t>
            </a:r>
            <a:r>
              <a:rPr lang="en-GB" sz="2800" baseline="-25000">
                <a:latin typeface="Arial"/>
                <a:cs typeface="Arial"/>
              </a:rPr>
              <a:t>3</a:t>
            </a:r>
            <a:r>
              <a:rPr lang="en-GB" sz="2800">
                <a:latin typeface="Arial"/>
                <a:cs typeface="Arial"/>
              </a:rPr>
              <a:t> Results</a:t>
            </a:r>
            <a:endParaRPr lang="en-US"/>
          </a:p>
        </p:txBody>
      </p:sp>
      <p:sp>
        <p:nvSpPr>
          <p:cNvPr id="4" name="Slide Number Placeholder 3">
            <a:extLst>
              <a:ext uri="{FF2B5EF4-FFF2-40B4-BE49-F238E27FC236}">
                <a16:creationId xmlns:a16="http://schemas.microsoft.com/office/drawing/2014/main" id="{DEA7B837-1BCE-07BE-77B8-995310AA84F7}"/>
              </a:ext>
            </a:extLst>
          </p:cNvPr>
          <p:cNvSpPr>
            <a:spLocks noGrp="1"/>
          </p:cNvSpPr>
          <p:nvPr>
            <p:ph type="sldNum" sz="quarter" idx="16"/>
          </p:nvPr>
        </p:nvSpPr>
        <p:spPr/>
        <p:txBody>
          <a:bodyPr/>
          <a:lstStyle/>
          <a:p>
            <a:fld id="{2128F9EF-70E5-F04A-8CB7-DB6F82CAB613}" type="slidenum">
              <a:rPr lang="en-US" smtClean="0"/>
              <a:pPr/>
              <a:t>19</a:t>
            </a:fld>
            <a:endParaRPr lang="en-US"/>
          </a:p>
        </p:txBody>
      </p:sp>
      <p:sp>
        <p:nvSpPr>
          <p:cNvPr id="5" name="Date Placeholder 4">
            <a:extLst>
              <a:ext uri="{FF2B5EF4-FFF2-40B4-BE49-F238E27FC236}">
                <a16:creationId xmlns:a16="http://schemas.microsoft.com/office/drawing/2014/main" id="{6E8E070D-B671-379C-BF9A-FC83C3D54B8C}"/>
              </a:ext>
            </a:extLst>
          </p:cNvPr>
          <p:cNvSpPr>
            <a:spLocks noGrp="1"/>
          </p:cNvSpPr>
          <p:nvPr>
            <p:ph type="dt" sz="half" idx="17"/>
          </p:nvPr>
        </p:nvSpPr>
        <p:spPr/>
        <p:txBody>
          <a:bodyPr/>
          <a:lstStyle/>
          <a:p>
            <a:fld id="{647A5F38-18AB-4BF9-A948-1D520ECB83CC}" type="datetime1">
              <a:rPr lang="en-GB" smtClean="0"/>
              <a:t>12/04/2026</a:t>
            </a:fld>
            <a:endParaRPr lang="en-GB"/>
          </a:p>
        </p:txBody>
      </p:sp>
      <p:sp>
        <p:nvSpPr>
          <p:cNvPr id="8" name="TextBox 6">
            <a:extLst>
              <a:ext uri="{FF2B5EF4-FFF2-40B4-BE49-F238E27FC236}">
                <a16:creationId xmlns:a16="http://schemas.microsoft.com/office/drawing/2014/main" id="{D4E0D922-3A89-D7A7-BBAF-AA5A44240617}"/>
              </a:ext>
            </a:extLst>
          </p:cNvPr>
          <p:cNvSpPr txBox="1"/>
          <p:nvPr/>
        </p:nvSpPr>
        <p:spPr>
          <a:xfrm>
            <a:off x="5588370" y="662441"/>
            <a:ext cx="4401606"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GB" sz="2400"/>
              <a:t>Measurements taken during LaX</a:t>
            </a:r>
            <a:r>
              <a:rPr lang="en-GB" sz="2400" baseline="-25000"/>
              <a:t>3</a:t>
            </a:r>
            <a:r>
              <a:rPr lang="en-GB" sz="2400"/>
              <a:t> beam test with CeBr3</a:t>
            </a:r>
          </a:p>
        </p:txBody>
      </p:sp>
      <p:pic>
        <p:nvPicPr>
          <p:cNvPr id="9" name="Picture 8">
            <a:extLst>
              <a:ext uri="{FF2B5EF4-FFF2-40B4-BE49-F238E27FC236}">
                <a16:creationId xmlns:a16="http://schemas.microsoft.com/office/drawing/2014/main" id="{6C647079-FD1C-00D2-6AE7-E73301B422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109" y="662441"/>
            <a:ext cx="5342057" cy="5816605"/>
          </a:xfrm>
          <a:prstGeom prst="rect">
            <a:avLst/>
          </a:prstGeom>
        </p:spPr>
      </p:pic>
      <p:sp>
        <p:nvSpPr>
          <p:cNvPr id="10" name="Footer Placeholder 4">
            <a:extLst>
              <a:ext uri="{FF2B5EF4-FFF2-40B4-BE49-F238E27FC236}">
                <a16:creationId xmlns:a16="http://schemas.microsoft.com/office/drawing/2014/main" id="{91CA4795-8097-19E7-1B7B-F5331418DBE5}"/>
              </a:ext>
            </a:extLst>
          </p:cNvPr>
          <p:cNvSpPr>
            <a:spLocks noGrp="1"/>
          </p:cNvSpPr>
          <p:nvPr>
            <p:ph type="ftr" sz="quarter" idx="15"/>
          </p:nvPr>
        </p:nvSpPr>
        <p:spPr>
          <a:xfrm>
            <a:off x="4038600" y="6356350"/>
            <a:ext cx="4114800" cy="365125"/>
          </a:xfrm>
        </p:spPr>
        <p:txBody>
          <a:bodyPr/>
          <a:lstStyle/>
          <a:p>
            <a:r>
              <a:rPr lang="en-US"/>
              <a:t>IOP Nuclear Physics Conference 2026</a:t>
            </a:r>
          </a:p>
        </p:txBody>
      </p:sp>
      <p:pic>
        <p:nvPicPr>
          <p:cNvPr id="13" name="Picture 12">
            <a:extLst>
              <a:ext uri="{FF2B5EF4-FFF2-40B4-BE49-F238E27FC236}">
                <a16:creationId xmlns:a16="http://schemas.microsoft.com/office/drawing/2014/main" id="{726571BA-5CC0-8DC6-0296-868A0C7DD5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0957" y="2975747"/>
            <a:ext cx="4732843" cy="3380603"/>
          </a:xfrm>
          <a:prstGeom prst="rect">
            <a:avLst/>
          </a:prstGeom>
        </p:spPr>
      </p:pic>
      <p:sp>
        <p:nvSpPr>
          <p:cNvPr id="7" name="TextBox 6">
            <a:extLst>
              <a:ext uri="{FF2B5EF4-FFF2-40B4-BE49-F238E27FC236}">
                <a16:creationId xmlns:a16="http://schemas.microsoft.com/office/drawing/2014/main" id="{7873078D-B715-8913-7109-2BCBAB4C7DC2}"/>
              </a:ext>
            </a:extLst>
          </p:cNvPr>
          <p:cNvSpPr txBox="1"/>
          <p:nvPr/>
        </p:nvSpPr>
        <p:spPr>
          <a:xfrm>
            <a:off x="5624137" y="1406087"/>
            <a:ext cx="6394754" cy="1569660"/>
          </a:xfrm>
          <a:prstGeom prst="rect">
            <a:avLst/>
          </a:prstGeom>
          <a:noFill/>
        </p:spPr>
        <p:txBody>
          <a:bodyPr wrap="square">
            <a:spAutoFit/>
          </a:bodyPr>
          <a:lstStyle/>
          <a:p>
            <a:pPr marL="342900" indent="-342900">
              <a:buFont typeface="Arial" panose="020B0604020202020204" pitchFamily="34" charset="0"/>
              <a:buChar char="•"/>
            </a:pPr>
            <a:r>
              <a:rPr lang="en-GB" sz="2400"/>
              <a:t>T(</a:t>
            </a:r>
            <a:r>
              <a:rPr lang="en-GB" sz="2400" err="1"/>
              <a:t>d,n</a:t>
            </a:r>
            <a:r>
              <a:rPr lang="en-GB" sz="2400"/>
              <a:t>) measurements yield clear proton and alpha bands</a:t>
            </a:r>
          </a:p>
          <a:p>
            <a:pPr marL="342900" indent="-342900">
              <a:buFont typeface="Arial" panose="020B0604020202020204" pitchFamily="34" charset="0"/>
              <a:buChar char="•"/>
            </a:pPr>
            <a:r>
              <a:rPr lang="en-GB" sz="2400"/>
              <a:t>CeBr</a:t>
            </a:r>
            <a:r>
              <a:rPr lang="en-GB" sz="2400" baseline="-25000"/>
              <a:t>3</a:t>
            </a:r>
            <a:r>
              <a:rPr lang="en-GB" sz="2400"/>
              <a:t> can function as neutron detector, or neutron contributions can be accounted for</a:t>
            </a:r>
          </a:p>
        </p:txBody>
      </p:sp>
    </p:spTree>
    <p:extLst>
      <p:ext uri="{BB962C8B-B14F-4D97-AF65-F5344CB8AC3E}">
        <p14:creationId xmlns:p14="http://schemas.microsoft.com/office/powerpoint/2010/main" val="3686233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90A7F-A740-27A8-AE2C-80A886144B2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78132DF-6204-1276-7525-9A40F7B8642A}"/>
              </a:ext>
            </a:extLst>
          </p:cNvPr>
          <p:cNvSpPr>
            <a:spLocks noGrp="1"/>
          </p:cNvSpPr>
          <p:nvPr>
            <p:ph type="ctrTitle"/>
          </p:nvPr>
        </p:nvSpPr>
        <p:spPr/>
        <p:txBody>
          <a:bodyPr/>
          <a:lstStyle/>
          <a:p>
            <a:r>
              <a:rPr lang="en-GB" sz="3200">
                <a:latin typeface="Arial"/>
                <a:cs typeface="Arial"/>
              </a:rPr>
              <a:t>Overview</a:t>
            </a:r>
            <a:endParaRPr lang="en-US" sz="3200"/>
          </a:p>
        </p:txBody>
      </p:sp>
      <p:sp>
        <p:nvSpPr>
          <p:cNvPr id="4" name="Slide Number Placeholder 3">
            <a:extLst>
              <a:ext uri="{FF2B5EF4-FFF2-40B4-BE49-F238E27FC236}">
                <a16:creationId xmlns:a16="http://schemas.microsoft.com/office/drawing/2014/main" id="{C198E1ED-E402-5AFF-9427-22B14411A9CD}"/>
              </a:ext>
            </a:extLst>
          </p:cNvPr>
          <p:cNvSpPr>
            <a:spLocks noGrp="1"/>
          </p:cNvSpPr>
          <p:nvPr>
            <p:ph type="sldNum" sz="quarter" idx="16"/>
          </p:nvPr>
        </p:nvSpPr>
        <p:spPr/>
        <p:txBody>
          <a:bodyPr/>
          <a:lstStyle/>
          <a:p>
            <a:fld id="{2128F9EF-70E5-F04A-8CB7-DB6F82CAB613}" type="slidenum">
              <a:rPr lang="en-US" smtClean="0"/>
              <a:pPr/>
              <a:t>2</a:t>
            </a:fld>
            <a:endParaRPr lang="en-US"/>
          </a:p>
        </p:txBody>
      </p:sp>
      <p:sp>
        <p:nvSpPr>
          <p:cNvPr id="2" name="Date Placeholder 1">
            <a:extLst>
              <a:ext uri="{FF2B5EF4-FFF2-40B4-BE49-F238E27FC236}">
                <a16:creationId xmlns:a16="http://schemas.microsoft.com/office/drawing/2014/main" id="{1AEA6EE1-72FF-7F85-D22C-E9542992FBFE}"/>
              </a:ext>
            </a:extLst>
          </p:cNvPr>
          <p:cNvSpPr>
            <a:spLocks noGrp="1"/>
          </p:cNvSpPr>
          <p:nvPr>
            <p:ph type="dt" sz="half" idx="17"/>
          </p:nvPr>
        </p:nvSpPr>
        <p:spPr/>
        <p:txBody>
          <a:bodyPr/>
          <a:lstStyle/>
          <a:p>
            <a:fld id="{EA812FEC-1A96-4F49-963F-ED27B504A781}" type="datetime1">
              <a:rPr lang="en-GB" smtClean="0"/>
              <a:t>12/04/2026</a:t>
            </a:fld>
            <a:endParaRPr lang="en-GB"/>
          </a:p>
        </p:txBody>
      </p:sp>
      <p:sp>
        <p:nvSpPr>
          <p:cNvPr id="5" name="TextBox 9">
            <a:extLst>
              <a:ext uri="{FF2B5EF4-FFF2-40B4-BE49-F238E27FC236}">
                <a16:creationId xmlns:a16="http://schemas.microsoft.com/office/drawing/2014/main" id="{0089047B-79A8-5423-A299-66EA4221C937}"/>
              </a:ext>
            </a:extLst>
          </p:cNvPr>
          <p:cNvSpPr txBox="1"/>
          <p:nvPr/>
        </p:nvSpPr>
        <p:spPr>
          <a:xfrm>
            <a:off x="401627" y="1536174"/>
            <a:ext cx="3636973" cy="378565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a:buChar char="•"/>
            </a:pPr>
            <a:r>
              <a:rPr lang="en-US" sz="2400" dirty="0">
                <a:ea typeface="Calibri"/>
                <a:cs typeface="Calibri"/>
              </a:rPr>
              <a:t>PSD explanation</a:t>
            </a:r>
          </a:p>
          <a:p>
            <a:pPr marL="342900" indent="-342900">
              <a:buFont typeface="Arial"/>
              <a:buChar char="•"/>
            </a:pPr>
            <a:endParaRPr lang="en-US" sz="2400" dirty="0">
              <a:ea typeface="Calibri"/>
              <a:cs typeface="Calibri"/>
            </a:endParaRPr>
          </a:p>
          <a:p>
            <a:pPr marL="342900" indent="-342900">
              <a:buFont typeface="Arial"/>
              <a:buChar char="•"/>
            </a:pPr>
            <a:r>
              <a:rPr lang="en-US" sz="2400" dirty="0">
                <a:ea typeface="Calibri"/>
                <a:cs typeface="Calibri"/>
              </a:rPr>
              <a:t>LaX</a:t>
            </a:r>
            <a:r>
              <a:rPr lang="en-US" sz="2400" baseline="-25000" dirty="0">
                <a:ea typeface="Calibri"/>
                <a:cs typeface="Calibri"/>
              </a:rPr>
              <a:t>3</a:t>
            </a:r>
            <a:r>
              <a:rPr lang="en-US" sz="2400" dirty="0">
                <a:ea typeface="Calibri"/>
                <a:cs typeface="Calibri"/>
              </a:rPr>
              <a:t> introduction </a:t>
            </a:r>
          </a:p>
          <a:p>
            <a:pPr marL="342900" indent="-342900">
              <a:buFont typeface="Arial"/>
              <a:buChar char="•"/>
            </a:pPr>
            <a:endParaRPr lang="en-US" sz="2400" dirty="0">
              <a:ea typeface="Calibri"/>
              <a:cs typeface="Calibri"/>
            </a:endParaRPr>
          </a:p>
          <a:p>
            <a:pPr marL="342900" indent="-342900">
              <a:buFont typeface="Arial"/>
              <a:buChar char="•"/>
            </a:pPr>
            <a:r>
              <a:rPr lang="en-US" sz="2400" dirty="0">
                <a:ea typeface="Calibri"/>
                <a:cs typeface="Calibri"/>
              </a:rPr>
              <a:t>AFSD explanation</a:t>
            </a:r>
          </a:p>
          <a:p>
            <a:pPr marL="342900" indent="-342900">
              <a:buFont typeface="Arial"/>
              <a:buChar char="•"/>
            </a:pPr>
            <a:endParaRPr lang="en-US" sz="2400" dirty="0">
              <a:ea typeface="Calibri"/>
              <a:cs typeface="Calibri"/>
            </a:endParaRPr>
          </a:p>
          <a:p>
            <a:pPr marL="342900" indent="-342900">
              <a:buFont typeface="Arial"/>
              <a:buChar char="•"/>
            </a:pPr>
            <a:r>
              <a:rPr lang="en-US" sz="2400" dirty="0">
                <a:ea typeface="Calibri"/>
                <a:cs typeface="Calibri"/>
              </a:rPr>
              <a:t>Measurements at NPL low scatter facility</a:t>
            </a:r>
          </a:p>
          <a:p>
            <a:pPr marL="342900" indent="-342900">
              <a:buFont typeface="Arial"/>
              <a:buChar char="•"/>
            </a:pPr>
            <a:endParaRPr lang="en-US" sz="2400" dirty="0">
              <a:ea typeface="Calibri"/>
              <a:cs typeface="Calibri"/>
            </a:endParaRPr>
          </a:p>
          <a:p>
            <a:pPr marL="342900" indent="-342900">
              <a:buFont typeface="Arial"/>
              <a:buChar char="•"/>
            </a:pPr>
            <a:r>
              <a:rPr lang="en-US" sz="2400" dirty="0">
                <a:ea typeface="Calibri"/>
                <a:cs typeface="Calibri"/>
              </a:rPr>
              <a:t>CeBr</a:t>
            </a:r>
            <a:r>
              <a:rPr lang="en-US" sz="2400" baseline="-25000" dirty="0">
                <a:ea typeface="Calibri"/>
                <a:cs typeface="Calibri"/>
              </a:rPr>
              <a:t>3</a:t>
            </a:r>
            <a:r>
              <a:rPr lang="en-US" sz="2400" dirty="0">
                <a:ea typeface="Calibri"/>
                <a:cs typeface="Calibri"/>
              </a:rPr>
              <a:t> extra data!</a:t>
            </a:r>
          </a:p>
        </p:txBody>
      </p:sp>
      <p:sp>
        <p:nvSpPr>
          <p:cNvPr id="3" name="Footer Placeholder 2">
            <a:extLst>
              <a:ext uri="{FF2B5EF4-FFF2-40B4-BE49-F238E27FC236}">
                <a16:creationId xmlns:a16="http://schemas.microsoft.com/office/drawing/2014/main" id="{3CF0B4E3-1030-4B46-BBA7-733E081E2121}"/>
              </a:ext>
            </a:extLst>
          </p:cNvPr>
          <p:cNvSpPr>
            <a:spLocks noGrp="1"/>
          </p:cNvSpPr>
          <p:nvPr>
            <p:ph type="ftr" sz="quarter" idx="15"/>
          </p:nvPr>
        </p:nvSpPr>
        <p:spPr/>
        <p:txBody>
          <a:bodyPr/>
          <a:lstStyle/>
          <a:p>
            <a:r>
              <a:rPr lang="en-US"/>
              <a:t>IOP Nuclear Physics Conference 2026</a:t>
            </a:r>
          </a:p>
        </p:txBody>
      </p:sp>
      <p:pic>
        <p:nvPicPr>
          <p:cNvPr id="7" name="Picture 6" descr="A red and black machine&#10;&#10;AI-generated content may be incorrect.">
            <a:extLst>
              <a:ext uri="{FF2B5EF4-FFF2-40B4-BE49-F238E27FC236}">
                <a16:creationId xmlns:a16="http://schemas.microsoft.com/office/drawing/2014/main" id="{BE98EC42-8E12-F9F3-BA92-CB2C0629E391}"/>
              </a:ext>
            </a:extLst>
          </p:cNvPr>
          <p:cNvPicPr>
            <a:picLocks noChangeAspect="1"/>
          </p:cNvPicPr>
          <p:nvPr/>
        </p:nvPicPr>
        <p:blipFill>
          <a:blip r:embed="rId2"/>
          <a:srcRect l="18748" r="29318" b="429"/>
          <a:stretch>
            <a:fillRect/>
          </a:stretch>
        </p:blipFill>
        <p:spPr>
          <a:xfrm>
            <a:off x="3988496" y="869094"/>
            <a:ext cx="3694392" cy="3151440"/>
          </a:xfrm>
          <a:prstGeom prst="roundRect">
            <a:avLst/>
          </a:prstGeom>
        </p:spPr>
      </p:pic>
      <p:pic>
        <p:nvPicPr>
          <p:cNvPr id="8" name="Picture 7">
            <a:extLst>
              <a:ext uri="{FF2B5EF4-FFF2-40B4-BE49-F238E27FC236}">
                <a16:creationId xmlns:a16="http://schemas.microsoft.com/office/drawing/2014/main" id="{8C4F9752-7217-3D84-1A12-2BB5287F0CA6}"/>
              </a:ext>
            </a:extLst>
          </p:cNvPr>
          <p:cNvPicPr>
            <a:picLocks noChangeAspect="1"/>
          </p:cNvPicPr>
          <p:nvPr/>
        </p:nvPicPr>
        <p:blipFill>
          <a:blip r:embed="rId3"/>
          <a:srcRect t="12459"/>
          <a:stretch>
            <a:fillRect/>
          </a:stretch>
        </p:blipFill>
        <p:spPr>
          <a:xfrm>
            <a:off x="8335914" y="869094"/>
            <a:ext cx="3600734" cy="3151440"/>
          </a:xfrm>
          <a:prstGeom prst="roundRect">
            <a:avLst/>
          </a:prstGeom>
        </p:spPr>
      </p:pic>
      <p:sp>
        <p:nvSpPr>
          <p:cNvPr id="9" name="TextBox 8">
            <a:extLst>
              <a:ext uri="{FF2B5EF4-FFF2-40B4-BE49-F238E27FC236}">
                <a16:creationId xmlns:a16="http://schemas.microsoft.com/office/drawing/2014/main" id="{7C8C66E5-0AD5-2F18-C800-3703E2DBAF36}"/>
              </a:ext>
            </a:extLst>
          </p:cNvPr>
          <p:cNvSpPr txBox="1"/>
          <p:nvPr/>
        </p:nvSpPr>
        <p:spPr>
          <a:xfrm>
            <a:off x="8444529" y="2432713"/>
            <a:ext cx="1302741" cy="442674"/>
          </a:xfrm>
          <a:prstGeom prst="round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dirty="0">
                <a:solidFill>
                  <a:srgbClr val="000000"/>
                </a:solidFill>
                <a:latin typeface="Arial"/>
                <a:ea typeface="Calibri"/>
                <a:cs typeface="Arial"/>
              </a:rPr>
              <a:t>Beamline</a:t>
            </a:r>
          </a:p>
        </p:txBody>
      </p:sp>
      <p:sp>
        <p:nvSpPr>
          <p:cNvPr id="10" name="TextBox 9">
            <a:extLst>
              <a:ext uri="{FF2B5EF4-FFF2-40B4-BE49-F238E27FC236}">
                <a16:creationId xmlns:a16="http://schemas.microsoft.com/office/drawing/2014/main" id="{33AA0CD2-1376-A943-43F4-1B1356687681}"/>
              </a:ext>
            </a:extLst>
          </p:cNvPr>
          <p:cNvSpPr txBox="1"/>
          <p:nvPr/>
        </p:nvSpPr>
        <p:spPr>
          <a:xfrm>
            <a:off x="10843730" y="1938467"/>
            <a:ext cx="852054" cy="442674"/>
          </a:xfrm>
          <a:prstGeom prst="round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dirty="0">
                <a:solidFill>
                  <a:srgbClr val="000000"/>
                </a:solidFill>
                <a:latin typeface="Arial"/>
                <a:ea typeface="Calibri"/>
                <a:cs typeface="Arial"/>
              </a:rPr>
              <a:t>LaX</a:t>
            </a:r>
            <a:r>
              <a:rPr lang="en-GB" sz="2000" baseline="-25000" dirty="0">
                <a:solidFill>
                  <a:srgbClr val="000000"/>
                </a:solidFill>
                <a:latin typeface="Arial"/>
                <a:ea typeface="Calibri"/>
                <a:cs typeface="Arial"/>
              </a:rPr>
              <a:t>3</a:t>
            </a:r>
            <a:endParaRPr lang="en-GB" sz="2000" dirty="0">
              <a:solidFill>
                <a:srgbClr val="000000"/>
              </a:solidFill>
              <a:latin typeface="Arial"/>
              <a:ea typeface="Calibri"/>
              <a:cs typeface="Arial"/>
            </a:endParaRPr>
          </a:p>
        </p:txBody>
      </p:sp>
      <p:pic>
        <p:nvPicPr>
          <p:cNvPr id="11" name="Picture 10">
            <a:extLst>
              <a:ext uri="{FF2B5EF4-FFF2-40B4-BE49-F238E27FC236}">
                <a16:creationId xmlns:a16="http://schemas.microsoft.com/office/drawing/2014/main" id="{D055A0ED-1F52-A7A3-6593-EEADDD9B1C39}"/>
              </a:ext>
            </a:extLst>
          </p:cNvPr>
          <p:cNvPicPr>
            <a:picLocks noChangeAspect="1"/>
          </p:cNvPicPr>
          <p:nvPr/>
        </p:nvPicPr>
        <p:blipFill>
          <a:blip r:embed="rId4"/>
          <a:srcRect t="45512"/>
          <a:stretch>
            <a:fillRect/>
          </a:stretch>
        </p:blipFill>
        <p:spPr>
          <a:xfrm>
            <a:off x="5098627" y="4160006"/>
            <a:ext cx="5168521" cy="2203542"/>
          </a:xfrm>
          <a:prstGeom prst="rect">
            <a:avLst/>
          </a:prstGeom>
        </p:spPr>
      </p:pic>
      <p:sp>
        <p:nvSpPr>
          <p:cNvPr id="12" name="Rectangle 11">
            <a:extLst>
              <a:ext uri="{FF2B5EF4-FFF2-40B4-BE49-F238E27FC236}">
                <a16:creationId xmlns:a16="http://schemas.microsoft.com/office/drawing/2014/main" id="{E61D38BA-01FC-4C0E-4B91-C7428E0A59C7}"/>
              </a:ext>
            </a:extLst>
          </p:cNvPr>
          <p:cNvSpPr/>
          <p:nvPr/>
        </p:nvSpPr>
        <p:spPr>
          <a:xfrm>
            <a:off x="6759019" y="4468305"/>
            <a:ext cx="1093509" cy="2073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41520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72623-75A6-3183-0318-43178C0904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233E49-53F3-36FE-E2BD-4F53A010CEC1}"/>
              </a:ext>
            </a:extLst>
          </p:cNvPr>
          <p:cNvSpPr>
            <a:spLocks noGrp="1"/>
          </p:cNvSpPr>
          <p:nvPr>
            <p:ph type="ctrTitle"/>
          </p:nvPr>
        </p:nvSpPr>
        <p:spPr/>
        <p:txBody>
          <a:bodyPr/>
          <a:lstStyle/>
          <a:p>
            <a:r>
              <a:rPr lang="en-GB" sz="2800">
                <a:latin typeface="Arial"/>
                <a:cs typeface="Arial"/>
              </a:rPr>
              <a:t>Other Analysis Methods</a:t>
            </a:r>
            <a:endParaRPr lang="en-US"/>
          </a:p>
        </p:txBody>
      </p:sp>
      <p:sp>
        <p:nvSpPr>
          <p:cNvPr id="4" name="Slide Number Placeholder 3">
            <a:extLst>
              <a:ext uri="{FF2B5EF4-FFF2-40B4-BE49-F238E27FC236}">
                <a16:creationId xmlns:a16="http://schemas.microsoft.com/office/drawing/2014/main" id="{6758A972-021A-FF19-5798-29B12DB1DB92}"/>
              </a:ext>
            </a:extLst>
          </p:cNvPr>
          <p:cNvSpPr>
            <a:spLocks noGrp="1"/>
          </p:cNvSpPr>
          <p:nvPr>
            <p:ph type="sldNum" sz="quarter" idx="16"/>
          </p:nvPr>
        </p:nvSpPr>
        <p:spPr/>
        <p:txBody>
          <a:bodyPr/>
          <a:lstStyle/>
          <a:p>
            <a:fld id="{2128F9EF-70E5-F04A-8CB7-DB6F82CAB613}" type="slidenum">
              <a:rPr lang="en-US" smtClean="0"/>
              <a:pPr/>
              <a:t>20</a:t>
            </a:fld>
            <a:endParaRPr lang="en-US"/>
          </a:p>
        </p:txBody>
      </p:sp>
      <p:sp>
        <p:nvSpPr>
          <p:cNvPr id="5" name="Date Placeholder 4">
            <a:extLst>
              <a:ext uri="{FF2B5EF4-FFF2-40B4-BE49-F238E27FC236}">
                <a16:creationId xmlns:a16="http://schemas.microsoft.com/office/drawing/2014/main" id="{9471D1BD-98F0-7197-7CAE-5B6E36B24E26}"/>
              </a:ext>
            </a:extLst>
          </p:cNvPr>
          <p:cNvSpPr>
            <a:spLocks noGrp="1"/>
          </p:cNvSpPr>
          <p:nvPr>
            <p:ph type="dt" sz="half" idx="17"/>
          </p:nvPr>
        </p:nvSpPr>
        <p:spPr/>
        <p:txBody>
          <a:bodyPr/>
          <a:lstStyle/>
          <a:p>
            <a:fld id="{A790F634-F12A-4861-9069-00538E1B1648}" type="datetime1">
              <a:rPr lang="en-GB" smtClean="0"/>
              <a:t>12/04/2026</a:t>
            </a:fld>
            <a:endParaRPr lang="en-GB"/>
          </a:p>
        </p:txBody>
      </p:sp>
      <p:sp>
        <p:nvSpPr>
          <p:cNvPr id="8" name="TextBox 6">
            <a:extLst>
              <a:ext uri="{FF2B5EF4-FFF2-40B4-BE49-F238E27FC236}">
                <a16:creationId xmlns:a16="http://schemas.microsoft.com/office/drawing/2014/main" id="{05C55D4E-1992-0591-DD12-1282EF0E42A1}"/>
              </a:ext>
            </a:extLst>
          </p:cNvPr>
          <p:cNvSpPr txBox="1"/>
          <p:nvPr/>
        </p:nvSpPr>
        <p:spPr>
          <a:xfrm>
            <a:off x="676655" y="1038525"/>
            <a:ext cx="10677145" cy="156966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US" sz="2400"/>
              <a:t>Implementation of different methods onto FPGA systems</a:t>
            </a:r>
          </a:p>
          <a:p>
            <a:pPr marL="285750" indent="-285750">
              <a:buFont typeface="Arial"/>
              <a:buChar char="•"/>
            </a:pPr>
            <a:r>
              <a:rPr lang="en-US" sz="2400" err="1"/>
              <a:t>Optimising</a:t>
            </a:r>
            <a:r>
              <a:rPr lang="en-US" sz="2400"/>
              <a:t> parameters: windowing functions, </a:t>
            </a:r>
            <a:r>
              <a:rPr lang="en-US" sz="2400" err="1"/>
              <a:t>normalisation</a:t>
            </a:r>
            <a:r>
              <a:rPr lang="en-US" sz="2400"/>
              <a:t>, zero padding</a:t>
            </a:r>
          </a:p>
          <a:p>
            <a:pPr marL="285750" indent="-285750">
              <a:buFont typeface="Arial"/>
              <a:buChar char="•"/>
            </a:pPr>
            <a:r>
              <a:rPr lang="en-US" sz="2400"/>
              <a:t>Principal component analysis, ML, fitting decays, combinations of different methods etc.</a:t>
            </a:r>
          </a:p>
        </p:txBody>
      </p:sp>
      <p:pic>
        <p:nvPicPr>
          <p:cNvPr id="17" name="Picture 16" descr="A group of images of different colors&#10;&#10;AI-generated content may be incorrect.">
            <a:extLst>
              <a:ext uri="{FF2B5EF4-FFF2-40B4-BE49-F238E27FC236}">
                <a16:creationId xmlns:a16="http://schemas.microsoft.com/office/drawing/2014/main" id="{33A8340E-4AA2-D775-76C0-826CD005E700}"/>
              </a:ext>
            </a:extLst>
          </p:cNvPr>
          <p:cNvPicPr>
            <a:picLocks noChangeAspect="1"/>
          </p:cNvPicPr>
          <p:nvPr/>
        </p:nvPicPr>
        <p:blipFill>
          <a:blip r:embed="rId2"/>
          <a:stretch>
            <a:fillRect/>
          </a:stretch>
        </p:blipFill>
        <p:spPr>
          <a:xfrm>
            <a:off x="300227" y="2577268"/>
            <a:ext cx="11430000" cy="3810000"/>
          </a:xfrm>
          <a:prstGeom prst="rect">
            <a:avLst/>
          </a:prstGeom>
        </p:spPr>
      </p:pic>
      <p:sp>
        <p:nvSpPr>
          <p:cNvPr id="3" name="Footer Placeholder 3">
            <a:extLst>
              <a:ext uri="{FF2B5EF4-FFF2-40B4-BE49-F238E27FC236}">
                <a16:creationId xmlns:a16="http://schemas.microsoft.com/office/drawing/2014/main" id="{5890C97E-0F1E-EA82-2CE0-A0C95D905936}"/>
              </a:ext>
            </a:extLst>
          </p:cNvPr>
          <p:cNvSpPr>
            <a:spLocks noGrp="1"/>
          </p:cNvSpPr>
          <p:nvPr>
            <p:ph type="ftr" sz="quarter" idx="15"/>
          </p:nvPr>
        </p:nvSpPr>
        <p:spPr>
          <a:xfrm>
            <a:off x="4038600" y="6356350"/>
            <a:ext cx="4114800" cy="365125"/>
          </a:xfrm>
        </p:spPr>
        <p:txBody>
          <a:bodyPr/>
          <a:lstStyle/>
          <a:p>
            <a:r>
              <a:rPr lang="en-US"/>
              <a:t>IOP Nuclear Physics Conference 2026</a:t>
            </a:r>
          </a:p>
        </p:txBody>
      </p:sp>
    </p:spTree>
    <p:extLst>
      <p:ext uri="{BB962C8B-B14F-4D97-AF65-F5344CB8AC3E}">
        <p14:creationId xmlns:p14="http://schemas.microsoft.com/office/powerpoint/2010/main" val="15776262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4A667-11DD-82E1-26D1-27519B6B9B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742FE3-BA3C-00B3-91F4-81071729860E}"/>
              </a:ext>
            </a:extLst>
          </p:cNvPr>
          <p:cNvSpPr>
            <a:spLocks noGrp="1"/>
          </p:cNvSpPr>
          <p:nvPr>
            <p:ph type="ctrTitle"/>
          </p:nvPr>
        </p:nvSpPr>
        <p:spPr/>
        <p:txBody>
          <a:bodyPr/>
          <a:lstStyle/>
          <a:p>
            <a:r>
              <a:rPr lang="en-GB" sz="2800">
                <a:latin typeface="Arial"/>
                <a:cs typeface="Arial"/>
              </a:rPr>
              <a:t>Thanks for listening!</a:t>
            </a:r>
            <a:endParaRPr lang="en-US"/>
          </a:p>
        </p:txBody>
      </p:sp>
      <p:sp>
        <p:nvSpPr>
          <p:cNvPr id="4" name="Slide Number Placeholder 3">
            <a:extLst>
              <a:ext uri="{FF2B5EF4-FFF2-40B4-BE49-F238E27FC236}">
                <a16:creationId xmlns:a16="http://schemas.microsoft.com/office/drawing/2014/main" id="{0AE6D2DE-4EF4-3A9B-0979-A19C89DA9ACA}"/>
              </a:ext>
            </a:extLst>
          </p:cNvPr>
          <p:cNvSpPr>
            <a:spLocks noGrp="1"/>
          </p:cNvSpPr>
          <p:nvPr>
            <p:ph type="sldNum" sz="quarter" idx="16"/>
          </p:nvPr>
        </p:nvSpPr>
        <p:spPr/>
        <p:txBody>
          <a:bodyPr/>
          <a:lstStyle/>
          <a:p>
            <a:fld id="{2128F9EF-70E5-F04A-8CB7-DB6F82CAB613}" type="slidenum">
              <a:rPr lang="en-US" smtClean="0"/>
              <a:pPr/>
              <a:t>21</a:t>
            </a:fld>
            <a:endParaRPr lang="en-US"/>
          </a:p>
        </p:txBody>
      </p:sp>
      <p:sp>
        <p:nvSpPr>
          <p:cNvPr id="5" name="Date Placeholder 4">
            <a:extLst>
              <a:ext uri="{FF2B5EF4-FFF2-40B4-BE49-F238E27FC236}">
                <a16:creationId xmlns:a16="http://schemas.microsoft.com/office/drawing/2014/main" id="{F9CCBB58-46CE-5A58-2A85-28D0A9F7BF6D}"/>
              </a:ext>
            </a:extLst>
          </p:cNvPr>
          <p:cNvSpPr>
            <a:spLocks noGrp="1"/>
          </p:cNvSpPr>
          <p:nvPr>
            <p:ph type="dt" sz="half" idx="17"/>
          </p:nvPr>
        </p:nvSpPr>
        <p:spPr/>
        <p:txBody>
          <a:bodyPr/>
          <a:lstStyle/>
          <a:p>
            <a:fld id="{DD80BDC9-311C-43B6-A553-96214C8C8378}" type="datetime1">
              <a:rPr lang="en-GB" smtClean="0"/>
              <a:t>12/04/2026</a:t>
            </a:fld>
            <a:endParaRPr lang="en-GB"/>
          </a:p>
        </p:txBody>
      </p:sp>
      <p:pic>
        <p:nvPicPr>
          <p:cNvPr id="7" name="Picture 6" descr="A group of people standing on a platform with wires&#10;&#10;AI-generated content may be incorrect.">
            <a:extLst>
              <a:ext uri="{FF2B5EF4-FFF2-40B4-BE49-F238E27FC236}">
                <a16:creationId xmlns:a16="http://schemas.microsoft.com/office/drawing/2014/main" id="{E04D603C-E58B-899B-B23D-1FD3B65C7411}"/>
              </a:ext>
            </a:extLst>
          </p:cNvPr>
          <p:cNvPicPr>
            <a:picLocks noChangeAspect="1"/>
          </p:cNvPicPr>
          <p:nvPr/>
        </p:nvPicPr>
        <p:blipFill>
          <a:blip r:embed="rId2"/>
          <a:srcRect l="5463" t="30664" r="15015" b="7577"/>
          <a:stretch>
            <a:fillRect/>
          </a:stretch>
        </p:blipFill>
        <p:spPr>
          <a:xfrm>
            <a:off x="885238" y="2318296"/>
            <a:ext cx="10432472" cy="3784888"/>
          </a:xfrm>
          <a:prstGeom prst="roundRect">
            <a:avLst/>
          </a:prstGeom>
        </p:spPr>
      </p:pic>
      <p:sp>
        <p:nvSpPr>
          <p:cNvPr id="9" name="TextBox 8">
            <a:extLst>
              <a:ext uri="{FF2B5EF4-FFF2-40B4-BE49-F238E27FC236}">
                <a16:creationId xmlns:a16="http://schemas.microsoft.com/office/drawing/2014/main" id="{945DD956-A522-2EB2-0B97-0916A69CFDC6}"/>
              </a:ext>
            </a:extLst>
          </p:cNvPr>
          <p:cNvSpPr txBox="1"/>
          <p:nvPr/>
        </p:nvSpPr>
        <p:spPr>
          <a:xfrm>
            <a:off x="838200" y="1260763"/>
            <a:ext cx="10432642" cy="923330"/>
          </a:xfrm>
          <a:prstGeom prst="rect">
            <a:avLst/>
          </a:prstGeom>
          <a:noFill/>
        </p:spPr>
        <p:txBody>
          <a:bodyPr wrap="square" rtlCol="0">
            <a:spAutoFit/>
          </a:bodyPr>
          <a:lstStyle/>
          <a:p>
            <a:r>
              <a:rPr lang="en-GB"/>
              <a:t>Thanks to everyone who assisted in this work: Jacob Heery, Jack Henderson, Naomi Gadsby, Giuseppe Lorusso, Mike Bunce, Matt Taggart, Gemma Wilson, Abdul Alshammari, Gee Bartram, Chris Cousins, Katie Garrett, Connor O’Shea, Ed O’Sullivan, Sifa Poulton, David Thomas, Toby </a:t>
            </a:r>
            <a:r>
              <a:rPr lang="en-GB" err="1"/>
              <a:t>Wolverson</a:t>
            </a:r>
            <a:r>
              <a:rPr lang="en-GB"/>
              <a:t> and </a:t>
            </a:r>
            <a:r>
              <a:rPr lang="en-GB" err="1"/>
              <a:t>Renjie</a:t>
            </a:r>
            <a:r>
              <a:rPr lang="en-GB"/>
              <a:t> Wu</a:t>
            </a:r>
          </a:p>
        </p:txBody>
      </p:sp>
      <p:sp>
        <p:nvSpPr>
          <p:cNvPr id="3" name="Footer Placeholder 4">
            <a:extLst>
              <a:ext uri="{FF2B5EF4-FFF2-40B4-BE49-F238E27FC236}">
                <a16:creationId xmlns:a16="http://schemas.microsoft.com/office/drawing/2014/main" id="{8378BD05-5BAF-0D2C-5CAC-8E6D324C79EC}"/>
              </a:ext>
            </a:extLst>
          </p:cNvPr>
          <p:cNvSpPr>
            <a:spLocks noGrp="1"/>
          </p:cNvSpPr>
          <p:nvPr>
            <p:ph type="ftr" sz="quarter" idx="15"/>
          </p:nvPr>
        </p:nvSpPr>
        <p:spPr>
          <a:xfrm>
            <a:off x="4038600" y="6356350"/>
            <a:ext cx="4114800" cy="365125"/>
          </a:xfrm>
        </p:spPr>
        <p:txBody>
          <a:bodyPr/>
          <a:lstStyle/>
          <a:p>
            <a:r>
              <a:rPr lang="en-US"/>
              <a:t>IOP Nuclear Physics Conference 2026</a:t>
            </a:r>
          </a:p>
        </p:txBody>
      </p:sp>
    </p:spTree>
    <p:extLst>
      <p:ext uri="{BB962C8B-B14F-4D97-AF65-F5344CB8AC3E}">
        <p14:creationId xmlns:p14="http://schemas.microsoft.com/office/powerpoint/2010/main" val="22367703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D4BF9-1448-153E-A7DF-2DA43F4F7C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70CBF3-B6C6-FB0A-34C9-AE46203DFE8B}"/>
              </a:ext>
            </a:extLst>
          </p:cNvPr>
          <p:cNvSpPr>
            <a:spLocks noGrp="1"/>
          </p:cNvSpPr>
          <p:nvPr>
            <p:ph type="ctrTitle"/>
          </p:nvPr>
        </p:nvSpPr>
        <p:spPr/>
        <p:txBody>
          <a:bodyPr/>
          <a:lstStyle/>
          <a:p>
            <a:r>
              <a:rPr lang="en-GB" sz="2800" dirty="0">
                <a:latin typeface="Arial"/>
                <a:cs typeface="Arial"/>
              </a:rPr>
              <a:t>PhD Opportunity</a:t>
            </a:r>
            <a:endParaRPr lang="en-US" dirty="0"/>
          </a:p>
        </p:txBody>
      </p:sp>
      <p:sp>
        <p:nvSpPr>
          <p:cNvPr id="4" name="Slide Number Placeholder 3">
            <a:extLst>
              <a:ext uri="{FF2B5EF4-FFF2-40B4-BE49-F238E27FC236}">
                <a16:creationId xmlns:a16="http://schemas.microsoft.com/office/drawing/2014/main" id="{C4960500-06D8-FF1D-EC12-2FD30F990A6B}"/>
              </a:ext>
            </a:extLst>
          </p:cNvPr>
          <p:cNvSpPr>
            <a:spLocks noGrp="1"/>
          </p:cNvSpPr>
          <p:nvPr>
            <p:ph type="sldNum" sz="quarter" idx="16"/>
          </p:nvPr>
        </p:nvSpPr>
        <p:spPr/>
        <p:txBody>
          <a:bodyPr/>
          <a:lstStyle/>
          <a:p>
            <a:fld id="{2128F9EF-70E5-F04A-8CB7-DB6F82CAB613}" type="slidenum">
              <a:rPr lang="en-US" smtClean="0"/>
              <a:pPr/>
              <a:t>22</a:t>
            </a:fld>
            <a:endParaRPr lang="en-US"/>
          </a:p>
        </p:txBody>
      </p:sp>
      <p:sp>
        <p:nvSpPr>
          <p:cNvPr id="5" name="Date Placeholder 4">
            <a:extLst>
              <a:ext uri="{FF2B5EF4-FFF2-40B4-BE49-F238E27FC236}">
                <a16:creationId xmlns:a16="http://schemas.microsoft.com/office/drawing/2014/main" id="{E4D3BAEC-370D-5C3F-E693-A0902E8E8A5D}"/>
              </a:ext>
            </a:extLst>
          </p:cNvPr>
          <p:cNvSpPr>
            <a:spLocks noGrp="1"/>
          </p:cNvSpPr>
          <p:nvPr>
            <p:ph type="dt" sz="half" idx="17"/>
          </p:nvPr>
        </p:nvSpPr>
        <p:spPr/>
        <p:txBody>
          <a:bodyPr/>
          <a:lstStyle/>
          <a:p>
            <a:fld id="{B412D177-2D72-4FB7-81FB-34BF374A0155}" type="datetime1">
              <a:rPr lang="en-GB" smtClean="0"/>
              <a:t>12/04/2026</a:t>
            </a:fld>
            <a:endParaRPr lang="en-GB"/>
          </a:p>
        </p:txBody>
      </p:sp>
      <p:sp>
        <p:nvSpPr>
          <p:cNvPr id="3" name="Footer Placeholder 4">
            <a:extLst>
              <a:ext uri="{FF2B5EF4-FFF2-40B4-BE49-F238E27FC236}">
                <a16:creationId xmlns:a16="http://schemas.microsoft.com/office/drawing/2014/main" id="{24A1647C-0B4B-7BF8-A472-6C236ED16178}"/>
              </a:ext>
            </a:extLst>
          </p:cNvPr>
          <p:cNvSpPr>
            <a:spLocks noGrp="1"/>
          </p:cNvSpPr>
          <p:nvPr>
            <p:ph type="ftr" sz="quarter" idx="15"/>
          </p:nvPr>
        </p:nvSpPr>
        <p:spPr>
          <a:xfrm>
            <a:off x="4038600" y="6356350"/>
            <a:ext cx="4114800" cy="365125"/>
          </a:xfrm>
        </p:spPr>
        <p:txBody>
          <a:bodyPr/>
          <a:lstStyle/>
          <a:p>
            <a:r>
              <a:rPr lang="en-US"/>
              <a:t>IOP Nuclear Physics Conference 2026</a:t>
            </a:r>
            <a:endParaRPr lang="en-US" dirty="0"/>
          </a:p>
        </p:txBody>
      </p:sp>
      <p:sp>
        <p:nvSpPr>
          <p:cNvPr id="6" name="TextBox 5">
            <a:extLst>
              <a:ext uri="{FF2B5EF4-FFF2-40B4-BE49-F238E27FC236}">
                <a16:creationId xmlns:a16="http://schemas.microsoft.com/office/drawing/2014/main" id="{3104465F-69F9-22E0-9546-283B90F89541}"/>
              </a:ext>
            </a:extLst>
          </p:cNvPr>
          <p:cNvSpPr txBox="1"/>
          <p:nvPr/>
        </p:nvSpPr>
        <p:spPr>
          <a:xfrm>
            <a:off x="267602" y="1207926"/>
            <a:ext cx="9912096" cy="2554545"/>
          </a:xfrm>
          <a:prstGeom prst="rect">
            <a:avLst/>
          </a:prstGeom>
          <a:noFill/>
        </p:spPr>
        <p:txBody>
          <a:bodyPr wrap="square" rtlCol="0">
            <a:spAutoFit/>
          </a:bodyPr>
          <a:lstStyle/>
          <a:p>
            <a:r>
              <a:rPr lang="en-GB" sz="2000" b="1" dirty="0"/>
              <a:t>Development of Scintillator-Based Neutron Detectors</a:t>
            </a:r>
          </a:p>
          <a:p>
            <a:pPr algn="just"/>
            <a:endParaRPr lang="en-GB" sz="2000" b="1" dirty="0"/>
          </a:p>
          <a:p>
            <a:pPr marL="285750" indent="-285750" algn="just" fontAlgn="base">
              <a:buFont typeface="Arial" panose="020B0604020202020204" pitchFamily="34" charset="0"/>
              <a:buChar char="•"/>
            </a:pPr>
            <a:r>
              <a:rPr lang="en-US" sz="2000" dirty="0"/>
              <a:t>Explore neutron sensitive organic and inorganic scintillators, with the opportunity to </a:t>
            </a:r>
            <a:r>
              <a:rPr lang="en-US" sz="2000" dirty="0" err="1"/>
              <a:t>utilise</a:t>
            </a:r>
            <a:r>
              <a:rPr lang="en-US" sz="2000" dirty="0"/>
              <a:t> the </a:t>
            </a:r>
            <a:r>
              <a:rPr lang="en-US" sz="2000" dirty="0" err="1"/>
              <a:t>UoB’s</a:t>
            </a:r>
            <a:r>
              <a:rPr lang="en-US" sz="2000" dirty="0"/>
              <a:t> accelerator facilities (cyclotron and neutron irradiation facility )</a:t>
            </a:r>
          </a:p>
          <a:p>
            <a:pPr marL="285750" indent="-285750" algn="just" fontAlgn="base">
              <a:buFont typeface="Arial" panose="020B0604020202020204" pitchFamily="34" charset="0"/>
              <a:buChar char="•"/>
            </a:pPr>
            <a:r>
              <a:rPr lang="en-US" sz="2000" dirty="0"/>
              <a:t>Investigate current waveform analysis methods, with the view of improving materials’ capability to distinguish between gamma and neutron induced scintillation</a:t>
            </a:r>
          </a:p>
          <a:p>
            <a:pPr marL="285750" indent="-285750" algn="just" fontAlgn="base">
              <a:buFont typeface="Arial" panose="020B0604020202020204" pitchFamily="34" charset="0"/>
              <a:buChar char="•"/>
            </a:pPr>
            <a:r>
              <a:rPr lang="en-US" sz="2000" dirty="0"/>
              <a:t>Develop the university’s capacity to produce scintillation materials and detectors</a:t>
            </a:r>
          </a:p>
          <a:p>
            <a:pPr marL="285750" indent="-285750" algn="just" fontAlgn="base">
              <a:buFont typeface="Arial" panose="020B0604020202020204" pitchFamily="34" charset="0"/>
              <a:buChar char="•"/>
            </a:pPr>
            <a:r>
              <a:rPr lang="en-US" sz="2000" dirty="0"/>
              <a:t>To apply, please reach out to </a:t>
            </a:r>
            <a:r>
              <a:rPr lang="en-US" sz="2000" b="1" dirty="0"/>
              <a:t>j.oneill.3@bham.ac</a:t>
            </a:r>
            <a:r>
              <a:rPr lang="en-US" sz="2000" b="1"/>
              <a:t>.uk</a:t>
            </a:r>
            <a:endParaRPr lang="en-US" sz="2000" dirty="0"/>
          </a:p>
        </p:txBody>
      </p:sp>
      <p:pic>
        <p:nvPicPr>
          <p:cNvPr id="10" name="Picture 9">
            <a:extLst>
              <a:ext uri="{FF2B5EF4-FFF2-40B4-BE49-F238E27FC236}">
                <a16:creationId xmlns:a16="http://schemas.microsoft.com/office/drawing/2014/main" id="{6F8F3D77-F2D4-0ACB-02E9-52E8162BD63C}"/>
              </a:ext>
            </a:extLst>
          </p:cNvPr>
          <p:cNvPicPr>
            <a:picLocks noChangeAspect="1"/>
          </p:cNvPicPr>
          <p:nvPr/>
        </p:nvPicPr>
        <p:blipFill>
          <a:blip r:embed="rId2"/>
          <a:stretch>
            <a:fillRect/>
          </a:stretch>
        </p:blipFill>
        <p:spPr>
          <a:xfrm>
            <a:off x="621132" y="4024391"/>
            <a:ext cx="3884396" cy="2164702"/>
          </a:xfrm>
          <a:prstGeom prst="rect">
            <a:avLst/>
          </a:prstGeom>
        </p:spPr>
      </p:pic>
      <p:pic>
        <p:nvPicPr>
          <p:cNvPr id="14" name="Picture 13">
            <a:extLst>
              <a:ext uri="{FF2B5EF4-FFF2-40B4-BE49-F238E27FC236}">
                <a16:creationId xmlns:a16="http://schemas.microsoft.com/office/drawing/2014/main" id="{4CCECA38-A428-ACE5-4A2F-3CFD9F936376}"/>
              </a:ext>
            </a:extLst>
          </p:cNvPr>
          <p:cNvPicPr>
            <a:picLocks noChangeAspect="1"/>
          </p:cNvPicPr>
          <p:nvPr/>
        </p:nvPicPr>
        <p:blipFill>
          <a:blip r:embed="rId3"/>
          <a:stretch>
            <a:fillRect/>
          </a:stretch>
        </p:blipFill>
        <p:spPr>
          <a:xfrm>
            <a:off x="8958457" y="3826683"/>
            <a:ext cx="2442482" cy="2442482"/>
          </a:xfrm>
          <a:prstGeom prst="rect">
            <a:avLst/>
          </a:prstGeom>
          <a:ln>
            <a:solidFill>
              <a:schemeClr val="tx1"/>
            </a:solidFill>
          </a:ln>
        </p:spPr>
      </p:pic>
      <p:pic>
        <p:nvPicPr>
          <p:cNvPr id="16" name="Picture 15">
            <a:extLst>
              <a:ext uri="{FF2B5EF4-FFF2-40B4-BE49-F238E27FC236}">
                <a16:creationId xmlns:a16="http://schemas.microsoft.com/office/drawing/2014/main" id="{C1EF9539-14D2-30CD-D81E-809C45B833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0948" y="3913868"/>
            <a:ext cx="3200258" cy="2268112"/>
          </a:xfrm>
          <a:prstGeom prst="rect">
            <a:avLst/>
          </a:prstGeom>
        </p:spPr>
      </p:pic>
    </p:spTree>
    <p:extLst>
      <p:ext uri="{BB962C8B-B14F-4D97-AF65-F5344CB8AC3E}">
        <p14:creationId xmlns:p14="http://schemas.microsoft.com/office/powerpoint/2010/main" val="20605451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98174-3B1C-94BB-0AA0-1D1AED4AB97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F31EFF8-6E9C-6B8A-168B-F626F380EC5C}"/>
              </a:ext>
            </a:extLst>
          </p:cNvPr>
          <p:cNvSpPr>
            <a:spLocks noGrp="1"/>
          </p:cNvSpPr>
          <p:nvPr>
            <p:ph type="subTitle" idx="4294967295"/>
          </p:nvPr>
        </p:nvSpPr>
        <p:spPr>
          <a:xfrm>
            <a:off x="1524000" y="3262448"/>
            <a:ext cx="9144000" cy="573568"/>
          </a:xfrm>
        </p:spPr>
        <p:txBody>
          <a:bodyPr vert="horz" lIns="91440" tIns="45720" rIns="91440" bIns="45720" rtlCol="0" anchor="t">
            <a:noAutofit/>
          </a:bodyPr>
          <a:lstStyle/>
          <a:p>
            <a:pPr marL="0" indent="0" algn="ctr">
              <a:buNone/>
            </a:pPr>
            <a:r>
              <a:rPr lang="en-GB" sz="4000" dirty="0">
                <a:solidFill>
                  <a:schemeClr val="bg1"/>
                </a:solidFill>
              </a:rPr>
              <a:t>Any questions?</a:t>
            </a:r>
          </a:p>
        </p:txBody>
      </p:sp>
      <p:sp>
        <p:nvSpPr>
          <p:cNvPr id="4" name="Date Placeholder 3">
            <a:extLst>
              <a:ext uri="{FF2B5EF4-FFF2-40B4-BE49-F238E27FC236}">
                <a16:creationId xmlns:a16="http://schemas.microsoft.com/office/drawing/2014/main" id="{10080BD0-DA6B-1338-5200-A1906BF25F15}"/>
              </a:ext>
            </a:extLst>
          </p:cNvPr>
          <p:cNvSpPr>
            <a:spLocks noGrp="1"/>
          </p:cNvSpPr>
          <p:nvPr>
            <p:ph type="dt" sz="half" idx="10"/>
          </p:nvPr>
        </p:nvSpPr>
        <p:spPr/>
        <p:txBody>
          <a:bodyPr/>
          <a:lstStyle/>
          <a:p>
            <a:fld id="{E9ADCBE6-F218-4F5C-8CA2-74C4710F1930}" type="datetime1">
              <a:rPr lang="en-GB" smtClean="0"/>
              <a:t>12/04/2026</a:t>
            </a:fld>
            <a:endParaRPr lang="en-GB"/>
          </a:p>
        </p:txBody>
      </p:sp>
      <p:sp>
        <p:nvSpPr>
          <p:cNvPr id="5" name="Slide Number Placeholder 4">
            <a:extLst>
              <a:ext uri="{FF2B5EF4-FFF2-40B4-BE49-F238E27FC236}">
                <a16:creationId xmlns:a16="http://schemas.microsoft.com/office/drawing/2014/main" id="{7B4AB59A-CCC2-70D0-F272-C127E4405C1A}"/>
              </a:ext>
            </a:extLst>
          </p:cNvPr>
          <p:cNvSpPr>
            <a:spLocks noGrp="1"/>
          </p:cNvSpPr>
          <p:nvPr>
            <p:ph type="sldNum" sz="quarter" idx="12"/>
          </p:nvPr>
        </p:nvSpPr>
        <p:spPr/>
        <p:txBody>
          <a:bodyPr/>
          <a:lstStyle/>
          <a:p>
            <a:fld id="{330EA680-D336-4FF7-8B7A-9848BB0A1C32}" type="slidenum">
              <a:rPr lang="en-GB" smtClean="0"/>
              <a:t>23</a:t>
            </a:fld>
            <a:endParaRPr lang="en-GB"/>
          </a:p>
        </p:txBody>
      </p:sp>
      <p:sp>
        <p:nvSpPr>
          <p:cNvPr id="2" name="Footer Placeholder 1">
            <a:extLst>
              <a:ext uri="{FF2B5EF4-FFF2-40B4-BE49-F238E27FC236}">
                <a16:creationId xmlns:a16="http://schemas.microsoft.com/office/drawing/2014/main" id="{8DA5280C-915C-4773-B69A-10D7B5C4CFDF}"/>
              </a:ext>
            </a:extLst>
          </p:cNvPr>
          <p:cNvSpPr>
            <a:spLocks noGrp="1"/>
          </p:cNvSpPr>
          <p:nvPr>
            <p:ph type="ftr" sz="quarter" idx="11"/>
          </p:nvPr>
        </p:nvSpPr>
        <p:spPr/>
        <p:txBody>
          <a:bodyPr/>
          <a:lstStyle/>
          <a:p>
            <a:r>
              <a:rPr lang="en-US"/>
              <a:t>IOP Nuclear Physics Conference 2026</a:t>
            </a:r>
            <a:endParaRPr lang="en-GB"/>
          </a:p>
        </p:txBody>
      </p:sp>
      <p:pic>
        <p:nvPicPr>
          <p:cNvPr id="3074" name="Picture 2">
            <a:extLst>
              <a:ext uri="{FF2B5EF4-FFF2-40B4-BE49-F238E27FC236}">
                <a16:creationId xmlns:a16="http://schemas.microsoft.com/office/drawing/2014/main" id="{E6C5D3E3-CDFE-2AB9-9AC3-921F4EC8C1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9348" y="1553672"/>
            <a:ext cx="4358951" cy="43589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0459372-F48A-B4BE-E398-11C6B682D534}"/>
              </a:ext>
            </a:extLst>
          </p:cNvPr>
          <p:cNvPicPr>
            <a:picLocks noChangeAspect="1"/>
          </p:cNvPicPr>
          <p:nvPr/>
        </p:nvPicPr>
        <p:blipFill>
          <a:blip r:embed="rId3"/>
          <a:stretch>
            <a:fillRect/>
          </a:stretch>
        </p:blipFill>
        <p:spPr>
          <a:xfrm>
            <a:off x="1524000" y="1346520"/>
            <a:ext cx="1915928" cy="1915928"/>
          </a:xfrm>
          <a:prstGeom prst="rect">
            <a:avLst/>
          </a:prstGeom>
        </p:spPr>
      </p:pic>
      <p:sp>
        <p:nvSpPr>
          <p:cNvPr id="8" name="Subtitle 2">
            <a:extLst>
              <a:ext uri="{FF2B5EF4-FFF2-40B4-BE49-F238E27FC236}">
                <a16:creationId xmlns:a16="http://schemas.microsoft.com/office/drawing/2014/main" id="{64E7C7E6-23E8-9E03-2E59-23016427C382}"/>
              </a:ext>
            </a:extLst>
          </p:cNvPr>
          <p:cNvSpPr txBox="1">
            <a:spLocks/>
          </p:cNvSpPr>
          <p:nvPr/>
        </p:nvSpPr>
        <p:spPr>
          <a:xfrm>
            <a:off x="113121" y="136525"/>
            <a:ext cx="5167019" cy="114017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4000" dirty="0">
                <a:solidFill>
                  <a:schemeClr val="bg1"/>
                </a:solidFill>
              </a:rPr>
              <a:t>LaX3 paper published recently in NIM A</a:t>
            </a:r>
          </a:p>
        </p:txBody>
      </p:sp>
    </p:spTree>
    <p:extLst>
      <p:ext uri="{BB962C8B-B14F-4D97-AF65-F5344CB8AC3E}">
        <p14:creationId xmlns:p14="http://schemas.microsoft.com/office/powerpoint/2010/main" val="244587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436DB-5EE2-4B41-D4EA-90DC0E11E2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DE22F3-FC04-CAE3-7610-E048CD2C959A}"/>
              </a:ext>
            </a:extLst>
          </p:cNvPr>
          <p:cNvSpPr>
            <a:spLocks noGrp="1"/>
          </p:cNvSpPr>
          <p:nvPr>
            <p:ph type="ctrTitle"/>
          </p:nvPr>
        </p:nvSpPr>
        <p:spPr>
          <a:xfrm>
            <a:off x="676655" y="283456"/>
            <a:ext cx="8595361" cy="550577"/>
          </a:xfrm>
        </p:spPr>
        <p:txBody>
          <a:bodyPr/>
          <a:lstStyle/>
          <a:p>
            <a:r>
              <a:rPr lang="en-GB" sz="2800">
                <a:latin typeface="Arial"/>
                <a:cs typeface="Arial"/>
              </a:rPr>
              <a:t>LaCl</a:t>
            </a:r>
            <a:r>
              <a:rPr lang="en-GB" sz="2800" baseline="-25000">
                <a:latin typeface="Arial"/>
                <a:cs typeface="Arial"/>
              </a:rPr>
              <a:t>3</a:t>
            </a:r>
            <a:r>
              <a:rPr lang="en-GB" sz="2800">
                <a:latin typeface="Arial"/>
                <a:cs typeface="Arial"/>
              </a:rPr>
              <a:t>(Ce) Results – Future Cross Section Work</a:t>
            </a:r>
            <a:endParaRPr lang="en-US"/>
          </a:p>
        </p:txBody>
      </p:sp>
      <p:sp>
        <p:nvSpPr>
          <p:cNvPr id="4" name="Slide Number Placeholder 3">
            <a:extLst>
              <a:ext uri="{FF2B5EF4-FFF2-40B4-BE49-F238E27FC236}">
                <a16:creationId xmlns:a16="http://schemas.microsoft.com/office/drawing/2014/main" id="{ED5FC26F-46FB-7ACF-B481-DF7B2DF657DC}"/>
              </a:ext>
            </a:extLst>
          </p:cNvPr>
          <p:cNvSpPr>
            <a:spLocks noGrp="1"/>
          </p:cNvSpPr>
          <p:nvPr>
            <p:ph type="sldNum" sz="quarter" idx="16"/>
          </p:nvPr>
        </p:nvSpPr>
        <p:spPr/>
        <p:txBody>
          <a:bodyPr/>
          <a:lstStyle/>
          <a:p>
            <a:fld id="{2128F9EF-70E5-F04A-8CB7-DB6F82CAB613}" type="slidenum">
              <a:rPr lang="en-US" smtClean="0"/>
              <a:pPr/>
              <a:t>24</a:t>
            </a:fld>
            <a:endParaRPr lang="en-US"/>
          </a:p>
        </p:txBody>
      </p:sp>
      <p:sp>
        <p:nvSpPr>
          <p:cNvPr id="5" name="Date Placeholder 4">
            <a:extLst>
              <a:ext uri="{FF2B5EF4-FFF2-40B4-BE49-F238E27FC236}">
                <a16:creationId xmlns:a16="http://schemas.microsoft.com/office/drawing/2014/main" id="{27888D3E-971C-632F-2DF3-1AB1F93CE7AD}"/>
              </a:ext>
            </a:extLst>
          </p:cNvPr>
          <p:cNvSpPr>
            <a:spLocks noGrp="1"/>
          </p:cNvSpPr>
          <p:nvPr>
            <p:ph type="dt" sz="half" idx="17"/>
          </p:nvPr>
        </p:nvSpPr>
        <p:spPr/>
        <p:txBody>
          <a:bodyPr/>
          <a:lstStyle/>
          <a:p>
            <a:fld id="{AFCC6A78-A9B6-4799-838E-E88A25AC6EBB}" type="datetime1">
              <a:rPr lang="en-GB" smtClean="0"/>
              <a:t>12/04/2026</a:t>
            </a:fld>
            <a:endParaRPr lang="en-GB"/>
          </a:p>
        </p:txBody>
      </p:sp>
      <p:sp>
        <p:nvSpPr>
          <p:cNvPr id="6" name="Footer Placeholder 4">
            <a:extLst>
              <a:ext uri="{FF2B5EF4-FFF2-40B4-BE49-F238E27FC236}">
                <a16:creationId xmlns:a16="http://schemas.microsoft.com/office/drawing/2014/main" id="{D22E01C9-B6C1-B1F4-BB55-6CC50953F4E6}"/>
              </a:ext>
            </a:extLst>
          </p:cNvPr>
          <p:cNvSpPr>
            <a:spLocks noGrp="1"/>
          </p:cNvSpPr>
          <p:nvPr>
            <p:ph type="ftr" sz="quarter" idx="15"/>
          </p:nvPr>
        </p:nvSpPr>
        <p:spPr>
          <a:xfrm>
            <a:off x="4038600" y="6356350"/>
            <a:ext cx="4114800" cy="365125"/>
          </a:xfrm>
        </p:spPr>
        <p:txBody>
          <a:bodyPr/>
          <a:lstStyle/>
          <a:p>
            <a:r>
              <a:rPr lang="en-US"/>
              <a:t>IOP Nuclear Physics Conference 2026</a:t>
            </a:r>
          </a:p>
        </p:txBody>
      </p:sp>
      <p:pic>
        <p:nvPicPr>
          <p:cNvPr id="3" name="Picture 2">
            <a:extLst>
              <a:ext uri="{FF2B5EF4-FFF2-40B4-BE49-F238E27FC236}">
                <a16:creationId xmlns:a16="http://schemas.microsoft.com/office/drawing/2014/main" id="{8AB29E0C-E37C-E731-66EE-2C9698F7B4C8}"/>
              </a:ext>
            </a:extLst>
          </p:cNvPr>
          <p:cNvPicPr>
            <a:picLocks noChangeAspect="1"/>
          </p:cNvPicPr>
          <p:nvPr/>
        </p:nvPicPr>
        <p:blipFill>
          <a:blip r:embed="rId2"/>
          <a:stretch>
            <a:fillRect/>
          </a:stretch>
        </p:blipFill>
        <p:spPr>
          <a:xfrm>
            <a:off x="3485445" y="1025407"/>
            <a:ext cx="8588963" cy="5136445"/>
          </a:xfrm>
          <a:prstGeom prst="rect">
            <a:avLst/>
          </a:prstGeom>
        </p:spPr>
      </p:pic>
      <p:sp>
        <p:nvSpPr>
          <p:cNvPr id="7" name="TextBox 6">
            <a:extLst>
              <a:ext uri="{FF2B5EF4-FFF2-40B4-BE49-F238E27FC236}">
                <a16:creationId xmlns:a16="http://schemas.microsoft.com/office/drawing/2014/main" id="{FA503A57-B525-01AA-5515-F65E7B17AEB7}"/>
              </a:ext>
            </a:extLst>
          </p:cNvPr>
          <p:cNvSpPr txBox="1"/>
          <p:nvPr/>
        </p:nvSpPr>
        <p:spPr>
          <a:xfrm>
            <a:off x="103483" y="1020705"/>
            <a:ext cx="3377258" cy="55399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GB" sz="2400">
                <a:latin typeface="Aptos"/>
                <a:ea typeface="Arial"/>
                <a:cs typeface="Arial"/>
              </a:rPr>
              <a:t>One</a:t>
            </a:r>
            <a:r>
              <a:rPr lang="en-GB" sz="2400" baseline="0">
                <a:latin typeface="Aptos"/>
                <a:ea typeface="Arial"/>
                <a:cs typeface="Arial"/>
              </a:rPr>
              <a:t> of the key focuses of the NEA High Priority Request List for Nuclear Data</a:t>
            </a:r>
            <a:endParaRPr lang="en-GB" sz="2400">
              <a:cs typeface="Arial"/>
            </a:endParaRPr>
          </a:p>
          <a:p>
            <a:pPr marL="342900" indent="-342900">
              <a:buFont typeface="Arial"/>
              <a:buChar char="•"/>
            </a:pPr>
            <a:endParaRPr lang="en-GB" sz="2400">
              <a:cs typeface="Arial"/>
            </a:endParaRPr>
          </a:p>
          <a:p>
            <a:pPr marL="285750" indent="-285750">
              <a:buFont typeface="Arial,Sans-Serif"/>
              <a:buChar char="•"/>
            </a:pPr>
            <a:r>
              <a:rPr lang="en-US" sz="2400">
                <a:latin typeface="Aptos"/>
                <a:cs typeface="Arial"/>
              </a:rPr>
              <a:t>Ratio from theory = </a:t>
            </a:r>
            <a:r>
              <a:rPr lang="en-US" sz="2400" b="1">
                <a:latin typeface="Aptos"/>
                <a:cs typeface="Arial"/>
              </a:rPr>
              <a:t>0.0186</a:t>
            </a:r>
          </a:p>
          <a:p>
            <a:pPr marL="285750" indent="-285750">
              <a:buFont typeface="Arial,Sans-Serif"/>
              <a:buChar char="•"/>
            </a:pPr>
            <a:endParaRPr lang="en-US" sz="2400">
              <a:latin typeface="Aptos"/>
              <a:cs typeface="Arial"/>
            </a:endParaRPr>
          </a:p>
          <a:p>
            <a:pPr marL="285750" indent="-285750">
              <a:buFont typeface="Arial,Sans-Serif"/>
              <a:buChar char="•"/>
            </a:pPr>
            <a:r>
              <a:rPr lang="en-US" sz="2400">
                <a:latin typeface="Aptos"/>
                <a:cs typeface="Arial"/>
              </a:rPr>
              <a:t>Ratio from measurement = </a:t>
            </a:r>
            <a:r>
              <a:rPr lang="en-US" sz="2400" b="1">
                <a:latin typeface="Aptos"/>
                <a:cs typeface="Arial"/>
              </a:rPr>
              <a:t>0.085(6)</a:t>
            </a:r>
            <a:endParaRPr lang="en-GB" sz="2400" b="1">
              <a:latin typeface="Aptos"/>
              <a:cs typeface="Arial"/>
            </a:endParaRPr>
          </a:p>
          <a:p>
            <a:pPr marL="285750" indent="-285750">
              <a:buFont typeface="Arial,Sans-Serif"/>
              <a:buChar char="•"/>
            </a:pPr>
            <a:endParaRPr lang="en-US" sz="2400" b="1">
              <a:cs typeface="Arial"/>
            </a:endParaRPr>
          </a:p>
          <a:p>
            <a:pPr marL="285750" indent="-285750">
              <a:buFont typeface="Arial,Sans-Serif"/>
              <a:buChar char="•"/>
            </a:pPr>
            <a:r>
              <a:rPr lang="en-US" sz="2400">
                <a:cs typeface="Arial"/>
              </a:rPr>
              <a:t>In agreement with recent work</a:t>
            </a:r>
          </a:p>
          <a:p>
            <a:pPr algn="ctr"/>
            <a:endParaRPr lang="en-GB"/>
          </a:p>
        </p:txBody>
      </p:sp>
    </p:spTree>
    <p:extLst>
      <p:ext uri="{BB962C8B-B14F-4D97-AF65-F5344CB8AC3E}">
        <p14:creationId xmlns:p14="http://schemas.microsoft.com/office/powerpoint/2010/main" val="14281566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041D7-A08A-770B-939A-A478BB4D27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7395A5-1F83-E65F-B9E8-E7CF918CB269}"/>
              </a:ext>
            </a:extLst>
          </p:cNvPr>
          <p:cNvSpPr>
            <a:spLocks noGrp="1"/>
          </p:cNvSpPr>
          <p:nvPr>
            <p:ph type="ctrTitle"/>
          </p:nvPr>
        </p:nvSpPr>
        <p:spPr/>
        <p:txBody>
          <a:bodyPr/>
          <a:lstStyle/>
          <a:p>
            <a:r>
              <a:rPr lang="en-GB" sz="2800">
                <a:latin typeface="Arial"/>
                <a:cs typeface="Arial"/>
              </a:rPr>
              <a:t>PSD – Quantifying</a:t>
            </a:r>
            <a:endParaRPr lang="en-GB" sz="2400"/>
          </a:p>
        </p:txBody>
      </p:sp>
      <p:sp>
        <p:nvSpPr>
          <p:cNvPr id="4" name="Footer Placeholder 3">
            <a:extLst>
              <a:ext uri="{FF2B5EF4-FFF2-40B4-BE49-F238E27FC236}">
                <a16:creationId xmlns:a16="http://schemas.microsoft.com/office/drawing/2014/main" id="{8EE70096-D71B-06A2-707B-975526DBD9E4}"/>
              </a:ext>
            </a:extLst>
          </p:cNvPr>
          <p:cNvSpPr>
            <a:spLocks noGrp="1"/>
          </p:cNvSpPr>
          <p:nvPr>
            <p:ph type="ftr" sz="quarter" idx="15"/>
          </p:nvPr>
        </p:nvSpPr>
        <p:spPr/>
        <p:txBody>
          <a:bodyPr/>
          <a:lstStyle/>
          <a:p>
            <a:r>
              <a:rPr lang="en-US"/>
              <a:t>IOP Nuclear Physics Conference 2026</a:t>
            </a:r>
          </a:p>
        </p:txBody>
      </p:sp>
      <p:sp>
        <p:nvSpPr>
          <p:cNvPr id="5" name="Slide Number Placeholder 4">
            <a:extLst>
              <a:ext uri="{FF2B5EF4-FFF2-40B4-BE49-F238E27FC236}">
                <a16:creationId xmlns:a16="http://schemas.microsoft.com/office/drawing/2014/main" id="{EE6F4BCA-8308-5BF3-DFB4-0FD9934D6F05}"/>
              </a:ext>
            </a:extLst>
          </p:cNvPr>
          <p:cNvSpPr>
            <a:spLocks noGrp="1"/>
          </p:cNvSpPr>
          <p:nvPr>
            <p:ph type="sldNum" sz="quarter" idx="16"/>
          </p:nvPr>
        </p:nvSpPr>
        <p:spPr/>
        <p:txBody>
          <a:bodyPr/>
          <a:lstStyle/>
          <a:p>
            <a:fld id="{2128F9EF-70E5-F04A-8CB7-DB6F82CAB613}" type="slidenum">
              <a:rPr lang="en-US" smtClean="0"/>
              <a:pPr/>
              <a:t>25</a:t>
            </a:fld>
            <a:endParaRPr lang="en-US"/>
          </a:p>
        </p:txBody>
      </p:sp>
      <p:sp>
        <p:nvSpPr>
          <p:cNvPr id="6" name="Date Placeholder 5">
            <a:extLst>
              <a:ext uri="{FF2B5EF4-FFF2-40B4-BE49-F238E27FC236}">
                <a16:creationId xmlns:a16="http://schemas.microsoft.com/office/drawing/2014/main" id="{73D9243B-48A7-8333-018C-0E87A2453057}"/>
              </a:ext>
            </a:extLst>
          </p:cNvPr>
          <p:cNvSpPr>
            <a:spLocks noGrp="1"/>
          </p:cNvSpPr>
          <p:nvPr>
            <p:ph type="dt" sz="half" idx="17"/>
          </p:nvPr>
        </p:nvSpPr>
        <p:spPr/>
        <p:txBody>
          <a:bodyPr/>
          <a:lstStyle/>
          <a:p>
            <a:fld id="{DEE19C04-5CB2-4250-88DE-40782DA88286}" type="datetime1">
              <a:rPr lang="en-GB" smtClean="0"/>
              <a:t>12/04/2026</a:t>
            </a:fld>
            <a:endParaRPr lang="en-GB"/>
          </a:p>
        </p:txBody>
      </p:sp>
      <p:sp>
        <p:nvSpPr>
          <p:cNvPr id="10" name="TextBox 6">
            <a:extLst>
              <a:ext uri="{FF2B5EF4-FFF2-40B4-BE49-F238E27FC236}">
                <a16:creationId xmlns:a16="http://schemas.microsoft.com/office/drawing/2014/main" id="{DEA6515B-4683-AD51-4312-0C2E474E4E8D}"/>
              </a:ext>
            </a:extLst>
          </p:cNvPr>
          <p:cNvSpPr txBox="1"/>
          <p:nvPr/>
        </p:nvSpPr>
        <p:spPr>
          <a:xfrm>
            <a:off x="649181" y="1528262"/>
            <a:ext cx="5150556" cy="3785652"/>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GB" sz="2400"/>
              <a:t>PSD methods are quantified via the Figure of Merit (</a:t>
            </a:r>
            <a:r>
              <a:rPr lang="en-GB" sz="2400" err="1"/>
              <a:t>FoM</a:t>
            </a:r>
            <a:r>
              <a:rPr lang="en-GB" sz="2400"/>
              <a:t>)</a:t>
            </a:r>
          </a:p>
          <a:p>
            <a:pPr marL="285750" indent="-285750">
              <a:buFont typeface="Arial"/>
              <a:buChar char="•"/>
            </a:pPr>
            <a:endParaRPr lang="en-GB" sz="2400"/>
          </a:p>
          <a:p>
            <a:pPr marL="285750" indent="-285750">
              <a:buFont typeface="Arial"/>
              <a:buChar char="•"/>
            </a:pPr>
            <a:endParaRPr lang="en-GB" sz="2400"/>
          </a:p>
          <a:p>
            <a:pPr marL="285750" indent="-285750">
              <a:buFont typeface="Arial"/>
              <a:buChar char="•"/>
            </a:pPr>
            <a:endParaRPr lang="en-GB" sz="2400"/>
          </a:p>
          <a:p>
            <a:pPr marL="285750" indent="-285750">
              <a:buFont typeface="Arial"/>
              <a:buChar char="•"/>
            </a:pPr>
            <a:endParaRPr lang="en-GB" sz="2400"/>
          </a:p>
          <a:p>
            <a:pPr marL="285750" indent="-285750">
              <a:buFont typeface="Arial"/>
              <a:buChar char="•"/>
            </a:pPr>
            <a:r>
              <a:rPr lang="en-GB" sz="2400"/>
              <a:t>Improvement in </a:t>
            </a:r>
            <a:r>
              <a:rPr lang="en-GB" sz="2400" err="1"/>
              <a:t>FoM</a:t>
            </a:r>
            <a:r>
              <a:rPr lang="en-GB" sz="2400"/>
              <a:t> achieved via reducing FWHM of each population, and increasing the separation</a:t>
            </a:r>
          </a:p>
        </p:txBody>
      </p:sp>
      <p:pic>
        <p:nvPicPr>
          <p:cNvPr id="12" name="Picture 11" descr="A graph with a line graph&#10;&#10;AI-generated content may be incorrect.">
            <a:extLst>
              <a:ext uri="{FF2B5EF4-FFF2-40B4-BE49-F238E27FC236}">
                <a16:creationId xmlns:a16="http://schemas.microsoft.com/office/drawing/2014/main" id="{319E1CDF-4971-6925-B00A-F64E1D8B1FFD}"/>
              </a:ext>
            </a:extLst>
          </p:cNvPr>
          <p:cNvPicPr>
            <a:picLocks noChangeAspect="1"/>
          </p:cNvPicPr>
          <p:nvPr/>
        </p:nvPicPr>
        <p:blipFill>
          <a:blip r:embed="rId2"/>
          <a:stretch>
            <a:fillRect/>
          </a:stretch>
        </p:blipFill>
        <p:spPr>
          <a:xfrm>
            <a:off x="6101880" y="1635059"/>
            <a:ext cx="5463352" cy="4736630"/>
          </a:xfrm>
          <a:prstGeom prst="rect">
            <a:avLst/>
          </a:prstGeom>
        </p:spPr>
      </p:pic>
      <p:cxnSp>
        <p:nvCxnSpPr>
          <p:cNvPr id="13" name="Straight Arrow Connector 12">
            <a:extLst>
              <a:ext uri="{FF2B5EF4-FFF2-40B4-BE49-F238E27FC236}">
                <a16:creationId xmlns:a16="http://schemas.microsoft.com/office/drawing/2014/main" id="{22D912E2-3EC6-9323-D575-31B9D6700D7F}"/>
              </a:ext>
            </a:extLst>
          </p:cNvPr>
          <p:cNvCxnSpPr/>
          <p:nvPr/>
        </p:nvCxnSpPr>
        <p:spPr>
          <a:xfrm>
            <a:off x="8606530" y="4241253"/>
            <a:ext cx="282366" cy="2354"/>
          </a:xfrm>
          <a:prstGeom prst="straightConnector1">
            <a:avLst/>
          </a:prstGeom>
          <a:ln w="28575">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4FBFAF31-6973-C885-7500-C972068B31B4}"/>
              </a:ext>
            </a:extLst>
          </p:cNvPr>
          <p:cNvCxnSpPr>
            <a:cxnSpLocks/>
          </p:cNvCxnSpPr>
          <p:nvPr/>
        </p:nvCxnSpPr>
        <p:spPr>
          <a:xfrm>
            <a:off x="9329847" y="3977845"/>
            <a:ext cx="216000" cy="0"/>
          </a:xfrm>
          <a:prstGeom prst="straightConnector1">
            <a:avLst/>
          </a:prstGeom>
          <a:ln w="28575">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EAC96CEA-6D83-EC7A-EC44-8FFD04B92B4C}"/>
              </a:ext>
            </a:extLst>
          </p:cNvPr>
          <p:cNvSpPr txBox="1"/>
          <p:nvPr/>
        </p:nvSpPr>
        <p:spPr>
          <a:xfrm>
            <a:off x="7826962" y="4285597"/>
            <a:ext cx="190970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err="1">
                <a:solidFill>
                  <a:srgbClr val="202122"/>
                </a:solidFill>
                <a:latin typeface="Aptos"/>
              </a:rPr>
              <a:t>Γ</a:t>
            </a:r>
            <a:r>
              <a:rPr lang="en-US" sz="2400" baseline="-25000" err="1">
                <a:solidFill>
                  <a:srgbClr val="202122"/>
                </a:solidFill>
                <a:latin typeface="Aptos"/>
              </a:rPr>
              <a:t>g</a:t>
            </a:r>
            <a:endParaRPr lang="en-US" sz="2400" baseline="-25000" err="1">
              <a:latin typeface="Aptos"/>
            </a:endParaRPr>
          </a:p>
          <a:p>
            <a:pPr algn="ctr"/>
            <a:endParaRPr lang="en-GB" sz="2400"/>
          </a:p>
        </p:txBody>
      </p:sp>
      <p:sp>
        <p:nvSpPr>
          <p:cNvPr id="19" name="TextBox 18">
            <a:extLst>
              <a:ext uri="{FF2B5EF4-FFF2-40B4-BE49-F238E27FC236}">
                <a16:creationId xmlns:a16="http://schemas.microsoft.com/office/drawing/2014/main" id="{76B4FA97-0BDE-776B-D098-1820B1475BFE}"/>
              </a:ext>
            </a:extLst>
          </p:cNvPr>
          <p:cNvSpPr txBox="1"/>
          <p:nvPr/>
        </p:nvSpPr>
        <p:spPr>
          <a:xfrm>
            <a:off x="8494888" y="4238560"/>
            <a:ext cx="190970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err="1">
                <a:solidFill>
                  <a:srgbClr val="202122"/>
                </a:solidFill>
                <a:latin typeface="Aptos"/>
              </a:rPr>
              <a:t>Γ</a:t>
            </a:r>
            <a:r>
              <a:rPr lang="en-US" sz="2400" baseline="-25000" err="1">
                <a:solidFill>
                  <a:srgbClr val="202122"/>
                </a:solidFill>
                <a:latin typeface="Aptos"/>
              </a:rPr>
              <a:t>a</a:t>
            </a:r>
            <a:endParaRPr lang="en-US" sz="2400" baseline="-25000" err="1">
              <a:latin typeface="Aptos"/>
            </a:endParaRPr>
          </a:p>
          <a:p>
            <a:pPr algn="ctr"/>
            <a:endParaRPr lang="en-GB" sz="2400"/>
          </a:p>
        </p:txBody>
      </p:sp>
      <p:sp>
        <p:nvSpPr>
          <p:cNvPr id="20" name="TextBox 19">
            <a:extLst>
              <a:ext uri="{FF2B5EF4-FFF2-40B4-BE49-F238E27FC236}">
                <a16:creationId xmlns:a16="http://schemas.microsoft.com/office/drawing/2014/main" id="{A9B79A72-C0F8-69C8-940A-3B5C2F51924A}"/>
              </a:ext>
            </a:extLst>
          </p:cNvPr>
          <p:cNvSpPr txBox="1"/>
          <p:nvPr/>
        </p:nvSpPr>
        <p:spPr>
          <a:xfrm>
            <a:off x="7789332" y="2103079"/>
            <a:ext cx="190970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rgbClr val="202122"/>
                </a:solidFill>
                <a:latin typeface="Aptos"/>
              </a:rPr>
              <a:t>C</a:t>
            </a:r>
            <a:r>
              <a:rPr lang="en-US" sz="2400" baseline="-25000">
                <a:solidFill>
                  <a:srgbClr val="202122"/>
                </a:solidFill>
                <a:latin typeface="Aptos"/>
              </a:rPr>
              <a:t>g</a:t>
            </a:r>
            <a:endParaRPr lang="en-US" sz="2400" baseline="-25000" err="1">
              <a:latin typeface="Aptos"/>
            </a:endParaRPr>
          </a:p>
          <a:p>
            <a:pPr algn="ctr"/>
            <a:endParaRPr lang="en-GB" sz="2400"/>
          </a:p>
        </p:txBody>
      </p:sp>
      <p:sp>
        <p:nvSpPr>
          <p:cNvPr id="22" name="TextBox 21">
            <a:extLst>
              <a:ext uri="{FF2B5EF4-FFF2-40B4-BE49-F238E27FC236}">
                <a16:creationId xmlns:a16="http://schemas.microsoft.com/office/drawing/2014/main" id="{2FC12601-90ED-ABAF-2ED5-0AB3B783E20E}"/>
              </a:ext>
            </a:extLst>
          </p:cNvPr>
          <p:cNvSpPr txBox="1"/>
          <p:nvPr/>
        </p:nvSpPr>
        <p:spPr>
          <a:xfrm>
            <a:off x="8739481" y="1783227"/>
            <a:ext cx="190970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rgbClr val="202122"/>
                </a:solidFill>
                <a:latin typeface="Aptos"/>
              </a:rPr>
              <a:t>C</a:t>
            </a:r>
            <a:r>
              <a:rPr lang="en-US" sz="2400" baseline="-25000">
                <a:solidFill>
                  <a:srgbClr val="202122"/>
                </a:solidFill>
                <a:latin typeface="Aptos"/>
              </a:rPr>
              <a:t>a</a:t>
            </a:r>
            <a:endParaRPr lang="en-US" sz="2400" baseline="-25000" err="1">
              <a:latin typeface="Aptos"/>
            </a:endParaRPr>
          </a:p>
          <a:p>
            <a:pPr algn="ctr"/>
            <a:endParaRPr lang="en-GB" sz="240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A04AE47-A604-20BB-6C79-4266226B4E41}"/>
                  </a:ext>
                </a:extLst>
              </p:cNvPr>
              <p:cNvSpPr txBox="1"/>
              <p:nvPr/>
            </p:nvSpPr>
            <p:spPr>
              <a:xfrm>
                <a:off x="1709950" y="2679553"/>
                <a:ext cx="2328650" cy="7745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400" b="0" i="1" smtClean="0">
                          <a:latin typeface="Cambria Math" panose="02040503050406030204" pitchFamily="18" charset="0"/>
                        </a:rPr>
                        <m:t>𝐹𝑜𝑀</m:t>
                      </m:r>
                      <m:r>
                        <a:rPr lang="en-GB" sz="2400" b="0" i="1" smtClean="0">
                          <a:latin typeface="Cambria Math" panose="02040503050406030204" pitchFamily="18" charset="0"/>
                        </a:rPr>
                        <m:t>= </m:t>
                      </m:r>
                      <m:f>
                        <m:fPr>
                          <m:ctrlPr>
                            <a:rPr lang="en-GB" sz="2400" b="0" i="1" smtClean="0">
                              <a:latin typeface="Cambria Math" panose="02040503050406030204" pitchFamily="18" charset="0"/>
                            </a:rPr>
                          </m:ctrlPr>
                        </m:fPr>
                        <m:num>
                          <m:d>
                            <m:dPr>
                              <m:begChr m:val="|"/>
                              <m:endChr m:val="|"/>
                              <m:ctrlPr>
                                <a:rPr lang="en-GB" sz="2400" b="0" i="1" smtClean="0">
                                  <a:latin typeface="Cambria Math" panose="02040503050406030204" pitchFamily="18" charset="0"/>
                                </a:rPr>
                              </m:ctrlPr>
                            </m:dPr>
                            <m:e>
                              <m:sSub>
                                <m:sSubPr>
                                  <m:ctrlPr>
                                    <a:rPr lang="en-GB" sz="2400" i="1">
                                      <a:latin typeface="Cambria Math" panose="02040503050406030204" pitchFamily="18" charset="0"/>
                                    </a:rPr>
                                  </m:ctrlPr>
                                </m:sSubPr>
                                <m:e>
                                  <m:r>
                                    <a:rPr lang="en-GB" sz="2400" i="1">
                                      <a:latin typeface="Cambria Math" panose="02040503050406030204" pitchFamily="18" charset="0"/>
                                    </a:rPr>
                                    <m:t>𝐶</m:t>
                                  </m:r>
                                </m:e>
                                <m:sub>
                                  <m:r>
                                    <a:rPr lang="en-GB" sz="2400" i="1">
                                      <a:latin typeface="Cambria Math" panose="02040503050406030204" pitchFamily="18" charset="0"/>
                                    </a:rPr>
                                    <m:t>1</m:t>
                                  </m:r>
                                </m:sub>
                              </m:sSub>
                              <m:r>
                                <a:rPr lang="en-GB" sz="2400" i="1">
                                  <a:latin typeface="Cambria Math" panose="02040503050406030204" pitchFamily="18" charset="0"/>
                                </a:rPr>
                                <m:t>−</m:t>
                              </m:r>
                              <m:sSub>
                                <m:sSubPr>
                                  <m:ctrlPr>
                                    <a:rPr lang="en-GB" sz="2400" i="1">
                                      <a:latin typeface="Cambria Math" panose="02040503050406030204" pitchFamily="18" charset="0"/>
                                    </a:rPr>
                                  </m:ctrlPr>
                                </m:sSubPr>
                                <m:e>
                                  <m:r>
                                    <a:rPr lang="en-GB" sz="2400" i="1">
                                      <a:latin typeface="Cambria Math" panose="02040503050406030204" pitchFamily="18" charset="0"/>
                                    </a:rPr>
                                    <m:t>𝐶</m:t>
                                  </m:r>
                                </m:e>
                                <m:sub>
                                  <m:r>
                                    <a:rPr lang="en-GB" sz="2400" i="1">
                                      <a:latin typeface="Cambria Math" panose="02040503050406030204" pitchFamily="18" charset="0"/>
                                    </a:rPr>
                                    <m:t>2</m:t>
                                  </m:r>
                                </m:sub>
                              </m:sSub>
                            </m:e>
                          </m:d>
                        </m:num>
                        <m:den>
                          <m:d>
                            <m:dPr>
                              <m:begChr m:val="|"/>
                              <m:endChr m:val="|"/>
                              <m:ctrlPr>
                                <a:rPr lang="en-GB" sz="2400" b="0" i="1" smtClean="0">
                                  <a:latin typeface="Cambria Math" panose="02040503050406030204" pitchFamily="18" charset="0"/>
                                </a:rPr>
                              </m:ctrlPr>
                            </m:dPr>
                            <m:e>
                              <m:sSub>
                                <m:sSubPr>
                                  <m:ctrlPr>
                                    <a:rPr lang="en-GB" sz="2400" b="0" i="1" smtClean="0">
                                      <a:latin typeface="Cambria Math" panose="02040503050406030204" pitchFamily="18" charset="0"/>
                                    </a:rPr>
                                  </m:ctrlPr>
                                </m:sSubPr>
                                <m:e>
                                  <m:r>
                                    <m:rPr>
                                      <m:sty m:val="p"/>
                                    </m:rPr>
                                    <a:rPr lang="el-GR" sz="2400" b="0" i="1" smtClean="0">
                                      <a:latin typeface="Cambria Math" panose="02040503050406030204" pitchFamily="18" charset="0"/>
                                    </a:rPr>
                                    <m:t>Γ</m:t>
                                  </m:r>
                                </m:e>
                                <m:sub>
                                  <m:r>
                                    <a:rPr lang="en-GB" sz="2400" b="0" i="1" smtClean="0">
                                      <a:latin typeface="Cambria Math" panose="02040503050406030204" pitchFamily="18" charset="0"/>
                                    </a:rPr>
                                    <m:t>1</m:t>
                                  </m:r>
                                </m:sub>
                              </m:sSub>
                              <m:r>
                                <a:rPr lang="en-GB" sz="2400" b="0" i="1" smtClean="0">
                                  <a:latin typeface="Cambria Math" panose="02040503050406030204" pitchFamily="18" charset="0"/>
                                </a:rPr>
                                <m:t>+</m:t>
                              </m:r>
                              <m:sSub>
                                <m:sSubPr>
                                  <m:ctrlPr>
                                    <a:rPr lang="en-GB" sz="2400" b="0" i="1" smtClean="0">
                                      <a:latin typeface="Cambria Math" panose="02040503050406030204" pitchFamily="18" charset="0"/>
                                    </a:rPr>
                                  </m:ctrlPr>
                                </m:sSubPr>
                                <m:e>
                                  <m:r>
                                    <m:rPr>
                                      <m:sty m:val="p"/>
                                    </m:rPr>
                                    <a:rPr lang="el-GR" sz="2400" b="0" i="1" smtClean="0">
                                      <a:latin typeface="Cambria Math" panose="02040503050406030204" pitchFamily="18" charset="0"/>
                                    </a:rPr>
                                    <m:t>Γ</m:t>
                                  </m:r>
                                </m:e>
                                <m:sub>
                                  <m:r>
                                    <a:rPr lang="en-GB" sz="2400" b="0" i="1" smtClean="0">
                                      <a:latin typeface="Cambria Math" panose="02040503050406030204" pitchFamily="18" charset="0"/>
                                    </a:rPr>
                                    <m:t>2</m:t>
                                  </m:r>
                                </m:sub>
                              </m:sSub>
                            </m:e>
                          </m:d>
                        </m:den>
                      </m:f>
                    </m:oMath>
                  </m:oMathPara>
                </a14:m>
                <a:endParaRPr lang="en-GB" sz="2400"/>
              </a:p>
            </p:txBody>
          </p:sp>
        </mc:Choice>
        <mc:Fallback xmlns="">
          <p:sp>
            <p:nvSpPr>
              <p:cNvPr id="3" name="TextBox 2">
                <a:extLst>
                  <a:ext uri="{FF2B5EF4-FFF2-40B4-BE49-F238E27FC236}">
                    <a16:creationId xmlns:a16="http://schemas.microsoft.com/office/drawing/2014/main" id="{3A04AE47-A604-20BB-6C79-4266226B4E41}"/>
                  </a:ext>
                </a:extLst>
              </p:cNvPr>
              <p:cNvSpPr txBox="1">
                <a:spLocks noRot="1" noChangeAspect="1" noMove="1" noResize="1" noEditPoints="1" noAdjustHandles="1" noChangeArrowheads="1" noChangeShapeType="1" noTextEdit="1"/>
              </p:cNvSpPr>
              <p:nvPr/>
            </p:nvSpPr>
            <p:spPr>
              <a:xfrm>
                <a:off x="1709950" y="2679553"/>
                <a:ext cx="2328650" cy="774507"/>
              </a:xfrm>
              <a:prstGeom prst="rect">
                <a:avLst/>
              </a:prstGeom>
              <a:blipFill>
                <a:blip r:embed="rId3"/>
                <a:stretch>
                  <a:fillRect/>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DA01A799-ACD9-77B6-8717-EA34EB397C31}"/>
              </a:ext>
            </a:extLst>
          </p:cNvPr>
          <p:cNvSpPr txBox="1"/>
          <p:nvPr/>
        </p:nvSpPr>
        <p:spPr>
          <a:xfrm>
            <a:off x="7343057" y="1245169"/>
            <a:ext cx="3441206" cy="461665"/>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a:t>LaCl</a:t>
            </a:r>
            <a:r>
              <a:rPr lang="en-GB" sz="2400" baseline="-25000"/>
              <a:t>3</a:t>
            </a:r>
            <a:r>
              <a:rPr lang="en-GB" sz="2400"/>
              <a:t> internal activity</a:t>
            </a:r>
          </a:p>
        </p:txBody>
      </p:sp>
    </p:spTree>
    <p:extLst>
      <p:ext uri="{BB962C8B-B14F-4D97-AF65-F5344CB8AC3E}">
        <p14:creationId xmlns:p14="http://schemas.microsoft.com/office/powerpoint/2010/main" val="250214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D4F7A-1D2C-100B-3DCC-901E416361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606E11-E204-74B2-68BC-C776FFA3407C}"/>
              </a:ext>
            </a:extLst>
          </p:cNvPr>
          <p:cNvSpPr>
            <a:spLocks noGrp="1"/>
          </p:cNvSpPr>
          <p:nvPr>
            <p:ph type="ctrTitle"/>
          </p:nvPr>
        </p:nvSpPr>
        <p:spPr/>
        <p:txBody>
          <a:bodyPr/>
          <a:lstStyle/>
          <a:p>
            <a:r>
              <a:rPr lang="en-GB" sz="2800">
                <a:latin typeface="Arial"/>
                <a:cs typeface="Arial"/>
              </a:rPr>
              <a:t>PSD – Optimising</a:t>
            </a:r>
            <a:endParaRPr lang="en-GB" sz="2400"/>
          </a:p>
        </p:txBody>
      </p:sp>
      <p:sp>
        <p:nvSpPr>
          <p:cNvPr id="4" name="Footer Placeholder 3">
            <a:extLst>
              <a:ext uri="{FF2B5EF4-FFF2-40B4-BE49-F238E27FC236}">
                <a16:creationId xmlns:a16="http://schemas.microsoft.com/office/drawing/2014/main" id="{D6356883-7BF7-251F-F0CB-3341E2BC9FE2}"/>
              </a:ext>
            </a:extLst>
          </p:cNvPr>
          <p:cNvSpPr>
            <a:spLocks noGrp="1"/>
          </p:cNvSpPr>
          <p:nvPr>
            <p:ph type="ftr" sz="quarter" idx="15"/>
          </p:nvPr>
        </p:nvSpPr>
        <p:spPr/>
        <p:txBody>
          <a:bodyPr/>
          <a:lstStyle/>
          <a:p>
            <a:r>
              <a:rPr lang="en-US"/>
              <a:t>IOP Nuclear Physics Conference 2026</a:t>
            </a:r>
          </a:p>
        </p:txBody>
      </p:sp>
      <p:sp>
        <p:nvSpPr>
          <p:cNvPr id="5" name="Slide Number Placeholder 4">
            <a:extLst>
              <a:ext uri="{FF2B5EF4-FFF2-40B4-BE49-F238E27FC236}">
                <a16:creationId xmlns:a16="http://schemas.microsoft.com/office/drawing/2014/main" id="{FF042D5A-FFFB-425A-EE4C-8A4E384972D9}"/>
              </a:ext>
            </a:extLst>
          </p:cNvPr>
          <p:cNvSpPr>
            <a:spLocks noGrp="1"/>
          </p:cNvSpPr>
          <p:nvPr>
            <p:ph type="sldNum" sz="quarter" idx="16"/>
          </p:nvPr>
        </p:nvSpPr>
        <p:spPr/>
        <p:txBody>
          <a:bodyPr/>
          <a:lstStyle/>
          <a:p>
            <a:fld id="{2128F9EF-70E5-F04A-8CB7-DB6F82CAB613}" type="slidenum">
              <a:rPr lang="en-US" smtClean="0"/>
              <a:pPr/>
              <a:t>26</a:t>
            </a:fld>
            <a:endParaRPr lang="en-US"/>
          </a:p>
        </p:txBody>
      </p:sp>
      <p:sp>
        <p:nvSpPr>
          <p:cNvPr id="6" name="Date Placeholder 5">
            <a:extLst>
              <a:ext uri="{FF2B5EF4-FFF2-40B4-BE49-F238E27FC236}">
                <a16:creationId xmlns:a16="http://schemas.microsoft.com/office/drawing/2014/main" id="{11402407-F390-596F-CAF1-C2A30B50CE48}"/>
              </a:ext>
            </a:extLst>
          </p:cNvPr>
          <p:cNvSpPr>
            <a:spLocks noGrp="1"/>
          </p:cNvSpPr>
          <p:nvPr>
            <p:ph type="dt" sz="half" idx="17"/>
          </p:nvPr>
        </p:nvSpPr>
        <p:spPr/>
        <p:txBody>
          <a:bodyPr/>
          <a:lstStyle/>
          <a:p>
            <a:fld id="{C6F53057-DEDC-4BCC-A54A-2063DA18B019}" type="datetime1">
              <a:rPr lang="en-GB" smtClean="0"/>
              <a:t>12/04/2026</a:t>
            </a:fld>
            <a:endParaRPr lang="en-GB"/>
          </a:p>
        </p:txBody>
      </p:sp>
      <p:sp>
        <p:nvSpPr>
          <p:cNvPr id="8" name="TextBox 6">
            <a:extLst>
              <a:ext uri="{FF2B5EF4-FFF2-40B4-BE49-F238E27FC236}">
                <a16:creationId xmlns:a16="http://schemas.microsoft.com/office/drawing/2014/main" id="{4A1B662E-6807-8D4B-6F55-FB8669DCCD57}"/>
              </a:ext>
            </a:extLst>
          </p:cNvPr>
          <p:cNvSpPr txBox="1"/>
          <p:nvPr/>
        </p:nvSpPr>
        <p:spPr>
          <a:xfrm>
            <a:off x="676656" y="1162121"/>
            <a:ext cx="4988854" cy="156966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a:t>Variables currently being varied</a:t>
            </a:r>
          </a:p>
          <a:p>
            <a:pPr marL="342900" indent="-342900">
              <a:buFont typeface="Arial"/>
              <a:buChar char="•"/>
            </a:pPr>
            <a:r>
              <a:rPr lang="en-GB" sz="2400"/>
              <a:t>Pre-gate</a:t>
            </a:r>
          </a:p>
          <a:p>
            <a:pPr marL="342900" indent="-342900">
              <a:buFont typeface="Arial"/>
              <a:buChar char="•"/>
            </a:pPr>
            <a:r>
              <a:rPr lang="en-GB" sz="2400"/>
              <a:t>Short gate</a:t>
            </a:r>
          </a:p>
          <a:p>
            <a:pPr marL="342900" indent="-342900">
              <a:buFont typeface="Arial"/>
              <a:buChar char="•"/>
            </a:pPr>
            <a:r>
              <a:rPr lang="en-GB" sz="2400"/>
              <a:t>Long gate</a:t>
            </a:r>
          </a:p>
        </p:txBody>
      </p:sp>
      <p:pic>
        <p:nvPicPr>
          <p:cNvPr id="3" name="Picture 2" descr="A graph with a line&#10;&#10;AI-generated content may be incorrect.">
            <a:extLst>
              <a:ext uri="{FF2B5EF4-FFF2-40B4-BE49-F238E27FC236}">
                <a16:creationId xmlns:a16="http://schemas.microsoft.com/office/drawing/2014/main" id="{0AF030F3-3BF8-3F07-49A2-65CB8EF0AF15}"/>
              </a:ext>
            </a:extLst>
          </p:cNvPr>
          <p:cNvPicPr>
            <a:picLocks noChangeAspect="1"/>
          </p:cNvPicPr>
          <p:nvPr/>
        </p:nvPicPr>
        <p:blipFill>
          <a:blip r:embed="rId2"/>
          <a:stretch>
            <a:fillRect/>
          </a:stretch>
        </p:blipFill>
        <p:spPr>
          <a:xfrm>
            <a:off x="673806" y="2857500"/>
            <a:ext cx="4024019" cy="3504259"/>
          </a:xfrm>
          <a:prstGeom prst="rect">
            <a:avLst/>
          </a:prstGeom>
        </p:spPr>
      </p:pic>
      <p:cxnSp>
        <p:nvCxnSpPr>
          <p:cNvPr id="9" name="Straight Arrow Connector 8">
            <a:extLst>
              <a:ext uri="{FF2B5EF4-FFF2-40B4-BE49-F238E27FC236}">
                <a16:creationId xmlns:a16="http://schemas.microsoft.com/office/drawing/2014/main" id="{7E029893-FE8E-7980-B17D-114EAEBC993B}"/>
              </a:ext>
            </a:extLst>
          </p:cNvPr>
          <p:cNvCxnSpPr/>
          <p:nvPr/>
        </p:nvCxnSpPr>
        <p:spPr>
          <a:xfrm>
            <a:off x="1804974" y="3393789"/>
            <a:ext cx="1853402" cy="11762"/>
          </a:xfrm>
          <a:prstGeom prst="straightConnector1">
            <a:avLst/>
          </a:prstGeom>
          <a:ln w="28575">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96E4013E-3125-280E-1D26-A236FEBD6247}"/>
              </a:ext>
            </a:extLst>
          </p:cNvPr>
          <p:cNvCxnSpPr>
            <a:cxnSpLocks/>
          </p:cNvCxnSpPr>
          <p:nvPr/>
        </p:nvCxnSpPr>
        <p:spPr>
          <a:xfrm>
            <a:off x="1485122" y="3130597"/>
            <a:ext cx="1853402" cy="11762"/>
          </a:xfrm>
          <a:prstGeom prst="straightConnector1">
            <a:avLst/>
          </a:prstGeom>
          <a:ln w="28575">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949AEBD5-E507-599C-1199-C9AFCE9794C0}"/>
              </a:ext>
            </a:extLst>
          </p:cNvPr>
          <p:cNvCxnSpPr>
            <a:cxnSpLocks/>
          </p:cNvCxnSpPr>
          <p:nvPr/>
        </p:nvCxnSpPr>
        <p:spPr>
          <a:xfrm>
            <a:off x="1325196" y="5557767"/>
            <a:ext cx="310588" cy="2355"/>
          </a:xfrm>
          <a:prstGeom prst="straightConnector1">
            <a:avLst/>
          </a:prstGeom>
          <a:ln w="28575">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2" name="Picture 11" descr="A graph of short gate&#10;&#10;AI-generated content may be incorrect.">
            <a:extLst>
              <a:ext uri="{FF2B5EF4-FFF2-40B4-BE49-F238E27FC236}">
                <a16:creationId xmlns:a16="http://schemas.microsoft.com/office/drawing/2014/main" id="{B7B9EE90-D3B2-B823-4CA7-350152CDAA43}"/>
              </a:ext>
            </a:extLst>
          </p:cNvPr>
          <p:cNvPicPr>
            <a:picLocks noChangeAspect="1"/>
          </p:cNvPicPr>
          <p:nvPr/>
        </p:nvPicPr>
        <p:blipFill>
          <a:blip r:embed="rId3"/>
          <a:stretch>
            <a:fillRect/>
          </a:stretch>
        </p:blipFill>
        <p:spPr>
          <a:xfrm>
            <a:off x="6017214" y="1164167"/>
            <a:ext cx="5896092" cy="5103518"/>
          </a:xfrm>
          <a:prstGeom prst="rect">
            <a:avLst/>
          </a:prstGeom>
        </p:spPr>
      </p:pic>
    </p:spTree>
    <p:extLst>
      <p:ext uri="{BB962C8B-B14F-4D97-AF65-F5344CB8AC3E}">
        <p14:creationId xmlns:p14="http://schemas.microsoft.com/office/powerpoint/2010/main" val="4259919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48344-3668-FA31-1B7D-9631B1CB77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DDCE7B-70D4-C9E8-2266-DF7EC5F3F0C8}"/>
              </a:ext>
            </a:extLst>
          </p:cNvPr>
          <p:cNvSpPr>
            <a:spLocks noGrp="1"/>
          </p:cNvSpPr>
          <p:nvPr>
            <p:ph type="ctrTitle"/>
          </p:nvPr>
        </p:nvSpPr>
        <p:spPr/>
        <p:txBody>
          <a:bodyPr/>
          <a:lstStyle/>
          <a:p>
            <a:r>
              <a:rPr lang="en-GB" sz="3200" baseline="30000">
                <a:latin typeface="Arial"/>
                <a:cs typeface="Arial"/>
              </a:rPr>
              <a:t>Pileup check</a:t>
            </a:r>
            <a:endParaRPr lang="en-GB" sz="3200"/>
          </a:p>
        </p:txBody>
      </p:sp>
      <p:sp>
        <p:nvSpPr>
          <p:cNvPr id="6" name="Slide Number Placeholder 5">
            <a:extLst>
              <a:ext uri="{FF2B5EF4-FFF2-40B4-BE49-F238E27FC236}">
                <a16:creationId xmlns:a16="http://schemas.microsoft.com/office/drawing/2014/main" id="{CC5DF9D7-059B-36A8-5C17-3A7EF7EF497F}"/>
              </a:ext>
            </a:extLst>
          </p:cNvPr>
          <p:cNvSpPr>
            <a:spLocks noGrp="1"/>
          </p:cNvSpPr>
          <p:nvPr>
            <p:ph type="sldNum" sz="quarter" idx="16"/>
          </p:nvPr>
        </p:nvSpPr>
        <p:spPr/>
        <p:txBody>
          <a:bodyPr/>
          <a:lstStyle/>
          <a:p>
            <a:fld id="{330EA680-D336-4FF7-8B7A-9848BB0A1C32}" type="slidenum">
              <a:rPr lang="en-GB" smtClean="0"/>
              <a:t>27</a:t>
            </a:fld>
            <a:endParaRPr lang="en-GB"/>
          </a:p>
        </p:txBody>
      </p:sp>
      <p:sp>
        <p:nvSpPr>
          <p:cNvPr id="7" name="Date Placeholder 6">
            <a:extLst>
              <a:ext uri="{FF2B5EF4-FFF2-40B4-BE49-F238E27FC236}">
                <a16:creationId xmlns:a16="http://schemas.microsoft.com/office/drawing/2014/main" id="{97A2D057-FF43-A747-6E9F-BF7CE071386D}"/>
              </a:ext>
            </a:extLst>
          </p:cNvPr>
          <p:cNvSpPr>
            <a:spLocks noGrp="1"/>
          </p:cNvSpPr>
          <p:nvPr>
            <p:ph type="dt" sz="half" idx="17"/>
          </p:nvPr>
        </p:nvSpPr>
        <p:spPr/>
        <p:txBody>
          <a:bodyPr/>
          <a:lstStyle/>
          <a:p>
            <a:fld id="{AAD55012-989C-4D92-857D-3086164096DA}" type="datetime1">
              <a:rPr lang="en-GB" smtClean="0"/>
              <a:t>12/04/2026</a:t>
            </a:fld>
            <a:endParaRPr lang="en-GB"/>
          </a:p>
        </p:txBody>
      </p:sp>
      <p:pic>
        <p:nvPicPr>
          <p:cNvPr id="3" name="Picture 2" descr="A blue and red dotted graph&#10;&#10;AI-generated content may be incorrect.">
            <a:extLst>
              <a:ext uri="{FF2B5EF4-FFF2-40B4-BE49-F238E27FC236}">
                <a16:creationId xmlns:a16="http://schemas.microsoft.com/office/drawing/2014/main" id="{7E6885E1-7112-1E7F-C74F-AAA15FB33193}"/>
              </a:ext>
            </a:extLst>
          </p:cNvPr>
          <p:cNvPicPr>
            <a:picLocks noChangeAspect="1"/>
          </p:cNvPicPr>
          <p:nvPr/>
        </p:nvPicPr>
        <p:blipFill>
          <a:blip r:embed="rId2"/>
          <a:stretch>
            <a:fillRect/>
          </a:stretch>
        </p:blipFill>
        <p:spPr>
          <a:xfrm>
            <a:off x="339622" y="1717900"/>
            <a:ext cx="5119874" cy="3224276"/>
          </a:xfrm>
          <a:prstGeom prst="rect">
            <a:avLst/>
          </a:prstGeom>
        </p:spPr>
      </p:pic>
      <p:pic>
        <p:nvPicPr>
          <p:cNvPr id="4" name="Picture 3">
            <a:extLst>
              <a:ext uri="{FF2B5EF4-FFF2-40B4-BE49-F238E27FC236}">
                <a16:creationId xmlns:a16="http://schemas.microsoft.com/office/drawing/2014/main" id="{C4F4C4CD-09F5-B37E-B0EC-8E480EBCE977}"/>
              </a:ext>
            </a:extLst>
          </p:cNvPr>
          <p:cNvPicPr>
            <a:picLocks noChangeAspect="1"/>
          </p:cNvPicPr>
          <p:nvPr/>
        </p:nvPicPr>
        <p:blipFill>
          <a:blip r:embed="rId3"/>
          <a:stretch>
            <a:fillRect/>
          </a:stretch>
        </p:blipFill>
        <p:spPr>
          <a:xfrm>
            <a:off x="5995430" y="1656359"/>
            <a:ext cx="5238256" cy="3327566"/>
          </a:xfrm>
          <a:prstGeom prst="rect">
            <a:avLst/>
          </a:prstGeom>
        </p:spPr>
      </p:pic>
      <p:sp>
        <p:nvSpPr>
          <p:cNvPr id="5" name="Footer Placeholder 4">
            <a:extLst>
              <a:ext uri="{FF2B5EF4-FFF2-40B4-BE49-F238E27FC236}">
                <a16:creationId xmlns:a16="http://schemas.microsoft.com/office/drawing/2014/main" id="{281A58B4-04E7-31FF-B8BF-F9FB7FB64FB2}"/>
              </a:ext>
            </a:extLst>
          </p:cNvPr>
          <p:cNvSpPr>
            <a:spLocks noGrp="1"/>
          </p:cNvSpPr>
          <p:nvPr>
            <p:ph type="ftr" sz="quarter" idx="15"/>
          </p:nvPr>
        </p:nvSpPr>
        <p:spPr/>
        <p:txBody>
          <a:bodyPr/>
          <a:lstStyle/>
          <a:p>
            <a:r>
              <a:rPr lang="en-US"/>
              <a:t>IOP Nuclear Physics Conference 2026</a:t>
            </a:r>
          </a:p>
        </p:txBody>
      </p:sp>
    </p:spTree>
    <p:extLst>
      <p:ext uri="{BB962C8B-B14F-4D97-AF65-F5344CB8AC3E}">
        <p14:creationId xmlns:p14="http://schemas.microsoft.com/office/powerpoint/2010/main" val="13461293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AEC7A-7F89-0D66-264B-D5F9C2A07F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752A1C-8A24-DB1F-FA7E-B052AA2FEDFA}"/>
              </a:ext>
            </a:extLst>
          </p:cNvPr>
          <p:cNvSpPr>
            <a:spLocks noGrp="1"/>
          </p:cNvSpPr>
          <p:nvPr>
            <p:ph type="ctrTitle"/>
          </p:nvPr>
        </p:nvSpPr>
        <p:spPr>
          <a:xfrm>
            <a:off x="676655" y="269237"/>
            <a:ext cx="9340181" cy="550577"/>
          </a:xfrm>
        </p:spPr>
        <p:txBody>
          <a:bodyPr/>
          <a:lstStyle/>
          <a:p>
            <a:r>
              <a:rPr lang="en-GB" sz="2800">
                <a:latin typeface="Arial"/>
                <a:cs typeface="Arial"/>
              </a:rPr>
              <a:t>AFSD – More Examples</a:t>
            </a:r>
            <a:endParaRPr lang="en-GB" sz="2800"/>
          </a:p>
        </p:txBody>
      </p:sp>
      <p:sp>
        <p:nvSpPr>
          <p:cNvPr id="4" name="Slide Number Placeholder 3">
            <a:extLst>
              <a:ext uri="{FF2B5EF4-FFF2-40B4-BE49-F238E27FC236}">
                <a16:creationId xmlns:a16="http://schemas.microsoft.com/office/drawing/2014/main" id="{9DEC635E-F36D-6BE9-E521-E12D24542B20}"/>
              </a:ext>
            </a:extLst>
          </p:cNvPr>
          <p:cNvSpPr>
            <a:spLocks noGrp="1"/>
          </p:cNvSpPr>
          <p:nvPr>
            <p:ph type="sldNum" sz="quarter" idx="16"/>
          </p:nvPr>
        </p:nvSpPr>
        <p:spPr/>
        <p:txBody>
          <a:bodyPr/>
          <a:lstStyle/>
          <a:p>
            <a:fld id="{2128F9EF-70E5-F04A-8CB7-DB6F82CAB613}" type="slidenum">
              <a:rPr lang="en-US" smtClean="0"/>
              <a:pPr/>
              <a:t>28</a:t>
            </a:fld>
            <a:endParaRPr lang="en-US"/>
          </a:p>
        </p:txBody>
      </p:sp>
      <p:sp>
        <p:nvSpPr>
          <p:cNvPr id="5" name="Date Placeholder 4">
            <a:extLst>
              <a:ext uri="{FF2B5EF4-FFF2-40B4-BE49-F238E27FC236}">
                <a16:creationId xmlns:a16="http://schemas.microsoft.com/office/drawing/2014/main" id="{65D469DF-C514-A852-7CAB-AC864D2F7745}"/>
              </a:ext>
            </a:extLst>
          </p:cNvPr>
          <p:cNvSpPr>
            <a:spLocks noGrp="1"/>
          </p:cNvSpPr>
          <p:nvPr>
            <p:ph type="dt" sz="half" idx="17"/>
          </p:nvPr>
        </p:nvSpPr>
        <p:spPr/>
        <p:txBody>
          <a:bodyPr/>
          <a:lstStyle/>
          <a:p>
            <a:fld id="{6CFB0F32-EE6D-4C9B-924D-5902F796260A}" type="datetime1">
              <a:rPr lang="en-GB" smtClean="0"/>
              <a:t>12/04/2026</a:t>
            </a:fld>
            <a:endParaRPr lang="en-GB"/>
          </a:p>
        </p:txBody>
      </p:sp>
      <p:sp>
        <p:nvSpPr>
          <p:cNvPr id="3" name="Footer Placeholder 3">
            <a:extLst>
              <a:ext uri="{FF2B5EF4-FFF2-40B4-BE49-F238E27FC236}">
                <a16:creationId xmlns:a16="http://schemas.microsoft.com/office/drawing/2014/main" id="{ADF6EBA7-EA57-4287-41EF-58560BBA1BD4}"/>
              </a:ext>
            </a:extLst>
          </p:cNvPr>
          <p:cNvSpPr>
            <a:spLocks noGrp="1"/>
          </p:cNvSpPr>
          <p:nvPr>
            <p:ph type="ftr" sz="quarter" idx="15"/>
          </p:nvPr>
        </p:nvSpPr>
        <p:spPr>
          <a:xfrm>
            <a:off x="4038600" y="6356350"/>
            <a:ext cx="4114800" cy="365125"/>
          </a:xfrm>
        </p:spPr>
        <p:txBody>
          <a:bodyPr/>
          <a:lstStyle/>
          <a:p>
            <a:r>
              <a:rPr lang="en-US"/>
              <a:t>IOP Nuclear Physics Conference 2026</a:t>
            </a:r>
          </a:p>
        </p:txBody>
      </p:sp>
      <p:pic>
        <p:nvPicPr>
          <p:cNvPr id="6" name="Picture 5" descr="A group of images of different types of energy&#10;&#10;AI-generated content may be incorrect.">
            <a:extLst>
              <a:ext uri="{FF2B5EF4-FFF2-40B4-BE49-F238E27FC236}">
                <a16:creationId xmlns:a16="http://schemas.microsoft.com/office/drawing/2014/main" id="{97556889-0955-460F-FFBF-521264F49A9E}"/>
              </a:ext>
            </a:extLst>
          </p:cNvPr>
          <p:cNvPicPr>
            <a:picLocks noChangeAspect="1"/>
          </p:cNvPicPr>
          <p:nvPr/>
        </p:nvPicPr>
        <p:blipFill>
          <a:blip r:embed="rId3"/>
          <a:srcRect t="-37" r="66" b="67589"/>
          <a:stretch>
            <a:fillRect/>
          </a:stretch>
        </p:blipFill>
        <p:spPr>
          <a:xfrm>
            <a:off x="0" y="1299943"/>
            <a:ext cx="12203673" cy="2116343"/>
          </a:xfrm>
          <a:prstGeom prst="rect">
            <a:avLst/>
          </a:prstGeom>
        </p:spPr>
      </p:pic>
      <p:pic>
        <p:nvPicPr>
          <p:cNvPr id="7" name="Picture 6">
            <a:extLst>
              <a:ext uri="{FF2B5EF4-FFF2-40B4-BE49-F238E27FC236}">
                <a16:creationId xmlns:a16="http://schemas.microsoft.com/office/drawing/2014/main" id="{16659A06-BA7A-3837-A684-EE54DE208EDD}"/>
              </a:ext>
            </a:extLst>
          </p:cNvPr>
          <p:cNvPicPr>
            <a:picLocks noChangeAspect="1"/>
          </p:cNvPicPr>
          <p:nvPr/>
        </p:nvPicPr>
        <p:blipFill>
          <a:blip r:embed="rId4"/>
          <a:srcRect r="-77" b="67485"/>
          <a:stretch>
            <a:fillRect/>
          </a:stretch>
        </p:blipFill>
        <p:spPr>
          <a:xfrm>
            <a:off x="0" y="4075222"/>
            <a:ext cx="12201423" cy="2114224"/>
          </a:xfrm>
          <a:prstGeom prst="rect">
            <a:avLst/>
          </a:prstGeom>
        </p:spPr>
      </p:pic>
      <p:sp>
        <p:nvSpPr>
          <p:cNvPr id="10" name="TextBox 6">
            <a:extLst>
              <a:ext uri="{FF2B5EF4-FFF2-40B4-BE49-F238E27FC236}">
                <a16:creationId xmlns:a16="http://schemas.microsoft.com/office/drawing/2014/main" id="{FB4F193E-B949-63D6-BE91-68913B9A5F6F}"/>
              </a:ext>
            </a:extLst>
          </p:cNvPr>
          <p:cNvSpPr txBox="1"/>
          <p:nvPr/>
        </p:nvSpPr>
        <p:spPr>
          <a:xfrm>
            <a:off x="499871" y="3613557"/>
            <a:ext cx="11332465"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a:t>LaBr</a:t>
            </a:r>
            <a:r>
              <a:rPr lang="en-GB" sz="2400" baseline="-25000"/>
              <a:t>3</a:t>
            </a:r>
            <a:r>
              <a:rPr lang="en-GB" sz="2400"/>
              <a:t>(Ce) 	PSD </a:t>
            </a:r>
            <a:r>
              <a:rPr lang="en-GB" sz="2400" err="1"/>
              <a:t>FoM</a:t>
            </a:r>
            <a:r>
              <a:rPr lang="en-GB" sz="2400"/>
              <a:t> = ???				AFSD </a:t>
            </a:r>
            <a:r>
              <a:rPr lang="en-GB" sz="2400" err="1"/>
              <a:t>FoM</a:t>
            </a:r>
            <a:r>
              <a:rPr lang="en-GB" sz="2400"/>
              <a:t> = 1.130(1)</a:t>
            </a:r>
          </a:p>
        </p:txBody>
      </p:sp>
      <p:sp>
        <p:nvSpPr>
          <p:cNvPr id="9" name="TextBox 6">
            <a:extLst>
              <a:ext uri="{FF2B5EF4-FFF2-40B4-BE49-F238E27FC236}">
                <a16:creationId xmlns:a16="http://schemas.microsoft.com/office/drawing/2014/main" id="{1DBFFCE9-14B7-0E70-FD3B-E4519AFC393A}"/>
              </a:ext>
            </a:extLst>
          </p:cNvPr>
          <p:cNvSpPr txBox="1"/>
          <p:nvPr/>
        </p:nvSpPr>
        <p:spPr>
          <a:xfrm>
            <a:off x="499871" y="902206"/>
            <a:ext cx="11405617"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a:t>LaCl</a:t>
            </a:r>
            <a:r>
              <a:rPr lang="en-GB" sz="2400" baseline="-25000"/>
              <a:t>3</a:t>
            </a:r>
            <a:r>
              <a:rPr lang="en-GB" sz="2400"/>
              <a:t>(Ce) 	PSD </a:t>
            </a:r>
            <a:r>
              <a:rPr lang="en-GB" sz="2400" err="1"/>
              <a:t>FoM</a:t>
            </a:r>
            <a:r>
              <a:rPr lang="en-GB" sz="2400"/>
              <a:t> = 0.5(1)				AFSD </a:t>
            </a:r>
            <a:r>
              <a:rPr lang="en-GB" sz="2400" err="1"/>
              <a:t>FoM</a:t>
            </a:r>
            <a:r>
              <a:rPr lang="en-GB" sz="2400"/>
              <a:t> = 1.41(1)		</a:t>
            </a:r>
          </a:p>
        </p:txBody>
      </p:sp>
    </p:spTree>
    <p:extLst>
      <p:ext uri="{BB962C8B-B14F-4D97-AF65-F5344CB8AC3E}">
        <p14:creationId xmlns:p14="http://schemas.microsoft.com/office/powerpoint/2010/main" val="2655943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72006-C8CD-2603-88FA-F8315C7EDC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32B1F3-B88C-4344-1A03-065ABDE45151}"/>
              </a:ext>
            </a:extLst>
          </p:cNvPr>
          <p:cNvSpPr>
            <a:spLocks noGrp="1"/>
          </p:cNvSpPr>
          <p:nvPr>
            <p:ph type="ctrTitle"/>
          </p:nvPr>
        </p:nvSpPr>
        <p:spPr>
          <a:xfrm>
            <a:off x="676655" y="269237"/>
            <a:ext cx="9340181" cy="550577"/>
          </a:xfrm>
        </p:spPr>
        <p:txBody>
          <a:bodyPr/>
          <a:lstStyle/>
          <a:p>
            <a:r>
              <a:rPr lang="en-GB" sz="2800">
                <a:latin typeface="Arial"/>
                <a:cs typeface="Arial"/>
              </a:rPr>
              <a:t>AFSD – Even More Examples (</a:t>
            </a:r>
            <a:r>
              <a:rPr lang="en-GB" sz="2800" err="1">
                <a:latin typeface="Arial"/>
                <a:cs typeface="Arial"/>
              </a:rPr>
              <a:t>SiPMs</a:t>
            </a:r>
            <a:r>
              <a:rPr lang="en-GB" sz="2800">
                <a:latin typeface="Arial"/>
                <a:cs typeface="Arial"/>
              </a:rPr>
              <a:t>)</a:t>
            </a:r>
            <a:endParaRPr lang="en-GB" sz="2800"/>
          </a:p>
        </p:txBody>
      </p:sp>
      <p:sp>
        <p:nvSpPr>
          <p:cNvPr id="4" name="Slide Number Placeholder 3">
            <a:extLst>
              <a:ext uri="{FF2B5EF4-FFF2-40B4-BE49-F238E27FC236}">
                <a16:creationId xmlns:a16="http://schemas.microsoft.com/office/drawing/2014/main" id="{B9061643-2A28-6C6C-CA72-9E22F6DE4998}"/>
              </a:ext>
            </a:extLst>
          </p:cNvPr>
          <p:cNvSpPr>
            <a:spLocks noGrp="1"/>
          </p:cNvSpPr>
          <p:nvPr>
            <p:ph type="sldNum" sz="quarter" idx="16"/>
          </p:nvPr>
        </p:nvSpPr>
        <p:spPr/>
        <p:txBody>
          <a:bodyPr/>
          <a:lstStyle/>
          <a:p>
            <a:fld id="{2128F9EF-70E5-F04A-8CB7-DB6F82CAB613}" type="slidenum">
              <a:rPr lang="en-US" smtClean="0"/>
              <a:pPr/>
              <a:t>29</a:t>
            </a:fld>
            <a:endParaRPr lang="en-US"/>
          </a:p>
        </p:txBody>
      </p:sp>
      <p:sp>
        <p:nvSpPr>
          <p:cNvPr id="5" name="Date Placeholder 4">
            <a:extLst>
              <a:ext uri="{FF2B5EF4-FFF2-40B4-BE49-F238E27FC236}">
                <a16:creationId xmlns:a16="http://schemas.microsoft.com/office/drawing/2014/main" id="{99DCDB07-327B-51F1-0E6F-F941143064CE}"/>
              </a:ext>
            </a:extLst>
          </p:cNvPr>
          <p:cNvSpPr>
            <a:spLocks noGrp="1"/>
          </p:cNvSpPr>
          <p:nvPr>
            <p:ph type="dt" sz="half" idx="17"/>
          </p:nvPr>
        </p:nvSpPr>
        <p:spPr/>
        <p:txBody>
          <a:bodyPr/>
          <a:lstStyle/>
          <a:p>
            <a:fld id="{852A8CEA-B68A-4046-A31D-3FCBC2D7B1AE}" type="datetime1">
              <a:rPr lang="en-GB" smtClean="0"/>
              <a:t>12/04/2026</a:t>
            </a:fld>
            <a:endParaRPr lang="en-GB"/>
          </a:p>
        </p:txBody>
      </p:sp>
      <p:sp>
        <p:nvSpPr>
          <p:cNvPr id="3" name="Footer Placeholder 3">
            <a:extLst>
              <a:ext uri="{FF2B5EF4-FFF2-40B4-BE49-F238E27FC236}">
                <a16:creationId xmlns:a16="http://schemas.microsoft.com/office/drawing/2014/main" id="{A156259E-50BD-04AD-E7DB-C6DE233D9014}"/>
              </a:ext>
            </a:extLst>
          </p:cNvPr>
          <p:cNvSpPr>
            <a:spLocks noGrp="1"/>
          </p:cNvSpPr>
          <p:nvPr>
            <p:ph type="ftr" sz="quarter" idx="15"/>
          </p:nvPr>
        </p:nvSpPr>
        <p:spPr>
          <a:xfrm>
            <a:off x="4038600" y="6356350"/>
            <a:ext cx="4114800" cy="365125"/>
          </a:xfrm>
        </p:spPr>
        <p:txBody>
          <a:bodyPr/>
          <a:lstStyle/>
          <a:p>
            <a:r>
              <a:rPr lang="en-US"/>
              <a:t>IOP Nuclear Physics Conference 2026</a:t>
            </a:r>
          </a:p>
        </p:txBody>
      </p:sp>
      <p:pic>
        <p:nvPicPr>
          <p:cNvPr id="8" name="Picture 7">
            <a:extLst>
              <a:ext uri="{FF2B5EF4-FFF2-40B4-BE49-F238E27FC236}">
                <a16:creationId xmlns:a16="http://schemas.microsoft.com/office/drawing/2014/main" id="{E731E708-8C07-9A73-3AE0-F967952880D6}"/>
              </a:ext>
            </a:extLst>
          </p:cNvPr>
          <p:cNvPicPr>
            <a:picLocks noChangeAspect="1"/>
          </p:cNvPicPr>
          <p:nvPr/>
        </p:nvPicPr>
        <p:blipFill>
          <a:blip r:embed="rId2"/>
          <a:stretch>
            <a:fillRect/>
          </a:stretch>
        </p:blipFill>
        <p:spPr>
          <a:xfrm>
            <a:off x="0" y="1479550"/>
            <a:ext cx="12192000" cy="4876800"/>
          </a:xfrm>
          <a:prstGeom prst="rect">
            <a:avLst/>
          </a:prstGeom>
        </p:spPr>
      </p:pic>
      <p:sp>
        <p:nvSpPr>
          <p:cNvPr id="9" name="TextBox 6">
            <a:extLst>
              <a:ext uri="{FF2B5EF4-FFF2-40B4-BE49-F238E27FC236}">
                <a16:creationId xmlns:a16="http://schemas.microsoft.com/office/drawing/2014/main" id="{7C3B4EE8-D6FA-53CC-6A28-46CE580776A8}"/>
              </a:ext>
            </a:extLst>
          </p:cNvPr>
          <p:cNvSpPr txBox="1"/>
          <p:nvPr/>
        </p:nvSpPr>
        <p:spPr>
          <a:xfrm>
            <a:off x="320040" y="918849"/>
            <a:ext cx="11759184"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GB" sz="2400"/>
              <a:t>AFSD not always an improvement from PSD – materials do have a “limit” of separation</a:t>
            </a:r>
          </a:p>
        </p:txBody>
      </p:sp>
    </p:spTree>
    <p:extLst>
      <p:ext uri="{BB962C8B-B14F-4D97-AF65-F5344CB8AC3E}">
        <p14:creationId xmlns:p14="http://schemas.microsoft.com/office/powerpoint/2010/main" val="3675871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13EB8-F673-103E-DE23-9132AA1A6B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8AB2DF-6AA9-0D4E-41F2-4288BBAA13A1}"/>
              </a:ext>
            </a:extLst>
          </p:cNvPr>
          <p:cNvSpPr>
            <a:spLocks noGrp="1"/>
          </p:cNvSpPr>
          <p:nvPr>
            <p:ph type="ctrTitle"/>
          </p:nvPr>
        </p:nvSpPr>
        <p:spPr>
          <a:xfrm>
            <a:off x="1524000" y="2723444"/>
            <a:ext cx="9144000" cy="1411112"/>
          </a:xfrm>
        </p:spPr>
        <p:txBody>
          <a:bodyPr/>
          <a:lstStyle/>
          <a:p>
            <a:r>
              <a:rPr lang="en-GB" sz="6600"/>
              <a:t>Waveform Analysis</a:t>
            </a:r>
            <a:endParaRPr lang="en-GB" sz="6600" baseline="-25000"/>
          </a:p>
        </p:txBody>
      </p:sp>
      <p:sp>
        <p:nvSpPr>
          <p:cNvPr id="4" name="Date Placeholder 3">
            <a:extLst>
              <a:ext uri="{FF2B5EF4-FFF2-40B4-BE49-F238E27FC236}">
                <a16:creationId xmlns:a16="http://schemas.microsoft.com/office/drawing/2014/main" id="{4F4CA862-6378-D42E-AF3A-6325BEEA3DBB}"/>
              </a:ext>
            </a:extLst>
          </p:cNvPr>
          <p:cNvSpPr>
            <a:spLocks noGrp="1"/>
          </p:cNvSpPr>
          <p:nvPr>
            <p:ph type="dt" sz="half" idx="10"/>
          </p:nvPr>
        </p:nvSpPr>
        <p:spPr/>
        <p:txBody>
          <a:bodyPr/>
          <a:lstStyle/>
          <a:p>
            <a:fld id="{D17DB017-58ED-423E-B2D4-69959734CD83}" type="datetime1">
              <a:rPr lang="en-GB" smtClean="0"/>
              <a:t>12/04/2026</a:t>
            </a:fld>
            <a:endParaRPr lang="en-GB"/>
          </a:p>
        </p:txBody>
      </p:sp>
      <p:sp>
        <p:nvSpPr>
          <p:cNvPr id="5" name="Footer Placeholder 4">
            <a:extLst>
              <a:ext uri="{FF2B5EF4-FFF2-40B4-BE49-F238E27FC236}">
                <a16:creationId xmlns:a16="http://schemas.microsoft.com/office/drawing/2014/main" id="{62B7E8C4-C934-FD52-8028-C9432E3204F2}"/>
              </a:ext>
            </a:extLst>
          </p:cNvPr>
          <p:cNvSpPr>
            <a:spLocks noGrp="1"/>
          </p:cNvSpPr>
          <p:nvPr>
            <p:ph type="ftr" sz="quarter" idx="11"/>
          </p:nvPr>
        </p:nvSpPr>
        <p:spPr/>
        <p:txBody>
          <a:bodyPr/>
          <a:lstStyle/>
          <a:p>
            <a:r>
              <a:rPr lang="en-US"/>
              <a:t>IOP Nuclear Physics Conference 2026</a:t>
            </a:r>
            <a:endParaRPr lang="en-GB"/>
          </a:p>
        </p:txBody>
      </p:sp>
      <p:sp>
        <p:nvSpPr>
          <p:cNvPr id="6" name="Slide Number Placeholder 5">
            <a:extLst>
              <a:ext uri="{FF2B5EF4-FFF2-40B4-BE49-F238E27FC236}">
                <a16:creationId xmlns:a16="http://schemas.microsoft.com/office/drawing/2014/main" id="{0DF49E7E-2A68-D118-C4DF-AC507DF21A35}"/>
              </a:ext>
            </a:extLst>
          </p:cNvPr>
          <p:cNvSpPr>
            <a:spLocks noGrp="1"/>
          </p:cNvSpPr>
          <p:nvPr>
            <p:ph type="sldNum" sz="quarter" idx="12"/>
          </p:nvPr>
        </p:nvSpPr>
        <p:spPr/>
        <p:txBody>
          <a:bodyPr/>
          <a:lstStyle/>
          <a:p>
            <a:fld id="{330EA680-D336-4FF7-8B7A-9848BB0A1C32}" type="slidenum">
              <a:rPr lang="en-GB" smtClean="0"/>
              <a:pPr/>
              <a:t>3</a:t>
            </a:fld>
            <a:endParaRPr lang="en-GB"/>
          </a:p>
        </p:txBody>
      </p:sp>
    </p:spTree>
    <p:extLst>
      <p:ext uri="{BB962C8B-B14F-4D97-AF65-F5344CB8AC3E}">
        <p14:creationId xmlns:p14="http://schemas.microsoft.com/office/powerpoint/2010/main" val="9059430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3F825-0DE5-6E3A-1D4B-FB44600637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89600F-0AAD-B3CE-005F-4392B8E562E2}"/>
              </a:ext>
            </a:extLst>
          </p:cNvPr>
          <p:cNvSpPr>
            <a:spLocks noGrp="1"/>
          </p:cNvSpPr>
          <p:nvPr>
            <p:ph type="ctrTitle"/>
          </p:nvPr>
        </p:nvSpPr>
        <p:spPr>
          <a:xfrm>
            <a:off x="676655" y="283456"/>
            <a:ext cx="8595361" cy="550577"/>
          </a:xfrm>
        </p:spPr>
        <p:txBody>
          <a:bodyPr/>
          <a:lstStyle/>
          <a:p>
            <a:r>
              <a:rPr lang="en-GB" sz="2800">
                <a:latin typeface="Arial"/>
                <a:cs typeface="Arial"/>
              </a:rPr>
              <a:t>Simulations</a:t>
            </a:r>
            <a:endParaRPr lang="en-US"/>
          </a:p>
        </p:txBody>
      </p:sp>
      <p:sp>
        <p:nvSpPr>
          <p:cNvPr id="4" name="Slide Number Placeholder 3">
            <a:extLst>
              <a:ext uri="{FF2B5EF4-FFF2-40B4-BE49-F238E27FC236}">
                <a16:creationId xmlns:a16="http://schemas.microsoft.com/office/drawing/2014/main" id="{6B29FF0B-C5B6-0F40-AB09-B6A265C6CFDF}"/>
              </a:ext>
            </a:extLst>
          </p:cNvPr>
          <p:cNvSpPr>
            <a:spLocks noGrp="1"/>
          </p:cNvSpPr>
          <p:nvPr>
            <p:ph type="sldNum" sz="quarter" idx="16"/>
          </p:nvPr>
        </p:nvSpPr>
        <p:spPr/>
        <p:txBody>
          <a:bodyPr/>
          <a:lstStyle/>
          <a:p>
            <a:fld id="{2128F9EF-70E5-F04A-8CB7-DB6F82CAB613}" type="slidenum">
              <a:rPr lang="en-US" smtClean="0"/>
              <a:pPr/>
              <a:t>30</a:t>
            </a:fld>
            <a:endParaRPr lang="en-US"/>
          </a:p>
        </p:txBody>
      </p:sp>
      <p:sp>
        <p:nvSpPr>
          <p:cNvPr id="5" name="Date Placeholder 4">
            <a:extLst>
              <a:ext uri="{FF2B5EF4-FFF2-40B4-BE49-F238E27FC236}">
                <a16:creationId xmlns:a16="http://schemas.microsoft.com/office/drawing/2014/main" id="{71B44227-766F-12E1-3550-68B76716BED4}"/>
              </a:ext>
            </a:extLst>
          </p:cNvPr>
          <p:cNvSpPr>
            <a:spLocks noGrp="1"/>
          </p:cNvSpPr>
          <p:nvPr>
            <p:ph type="dt" sz="half" idx="17"/>
          </p:nvPr>
        </p:nvSpPr>
        <p:spPr/>
        <p:txBody>
          <a:bodyPr/>
          <a:lstStyle/>
          <a:p>
            <a:fld id="{1E61CC99-5CC9-4E0C-B28B-A1951906C518}" type="datetime1">
              <a:rPr lang="en-GB" smtClean="0"/>
              <a:t>12/04/2026</a:t>
            </a:fld>
            <a:endParaRPr lang="en-GB"/>
          </a:p>
        </p:txBody>
      </p:sp>
      <p:sp>
        <p:nvSpPr>
          <p:cNvPr id="6" name="Footer Placeholder 4">
            <a:extLst>
              <a:ext uri="{FF2B5EF4-FFF2-40B4-BE49-F238E27FC236}">
                <a16:creationId xmlns:a16="http://schemas.microsoft.com/office/drawing/2014/main" id="{9A50092F-3615-FE34-424E-15C8BAC71FAA}"/>
              </a:ext>
            </a:extLst>
          </p:cNvPr>
          <p:cNvSpPr>
            <a:spLocks noGrp="1"/>
          </p:cNvSpPr>
          <p:nvPr>
            <p:ph type="ftr" sz="quarter" idx="15"/>
          </p:nvPr>
        </p:nvSpPr>
        <p:spPr>
          <a:xfrm>
            <a:off x="4038600" y="6356350"/>
            <a:ext cx="4114800" cy="365125"/>
          </a:xfrm>
        </p:spPr>
        <p:txBody>
          <a:bodyPr/>
          <a:lstStyle/>
          <a:p>
            <a:r>
              <a:rPr lang="en-US"/>
              <a:t>IOP Nuclear Physics Conference 2026</a:t>
            </a:r>
          </a:p>
        </p:txBody>
      </p:sp>
      <p:sp>
        <p:nvSpPr>
          <p:cNvPr id="7" name="TextBox 6">
            <a:extLst>
              <a:ext uri="{FF2B5EF4-FFF2-40B4-BE49-F238E27FC236}">
                <a16:creationId xmlns:a16="http://schemas.microsoft.com/office/drawing/2014/main" id="{0D555F63-9223-7491-5F17-2720206B0B37}"/>
              </a:ext>
            </a:extLst>
          </p:cNvPr>
          <p:cNvSpPr txBox="1"/>
          <p:nvPr/>
        </p:nvSpPr>
        <p:spPr>
          <a:xfrm>
            <a:off x="304047" y="859722"/>
            <a:ext cx="11555721" cy="156966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GB" sz="2400"/>
              <a:t>Geant4 – energy dependence on proton and alpha gated responses</a:t>
            </a:r>
          </a:p>
          <a:p>
            <a:pPr marL="285750" indent="-285750">
              <a:buFont typeface="Arial"/>
              <a:buChar char="•"/>
            </a:pPr>
            <a:r>
              <a:rPr lang="en-GB" sz="2400"/>
              <a:t>LaCl</a:t>
            </a:r>
            <a:r>
              <a:rPr lang="en-GB" sz="2400" baseline="-25000"/>
              <a:t>3</a:t>
            </a:r>
            <a:r>
              <a:rPr lang="en-GB" sz="2400"/>
              <a:t> response shows contributions from different states and reaction channels</a:t>
            </a:r>
          </a:p>
          <a:p>
            <a:pPr marL="285750" indent="-285750">
              <a:buFont typeface="Arial"/>
              <a:buChar char="•"/>
            </a:pPr>
            <a:r>
              <a:rPr lang="en-GB" sz="2400"/>
              <a:t>LaBr</a:t>
            </a:r>
            <a:r>
              <a:rPr lang="en-GB" sz="2400" baseline="-25000"/>
              <a:t>3</a:t>
            </a:r>
            <a:r>
              <a:rPr lang="en-GB" sz="2400"/>
              <a:t> data is dependent on ENDF-VIII – prediction less confident in p channels</a:t>
            </a:r>
          </a:p>
          <a:p>
            <a:pPr marL="285750" indent="-285750">
              <a:buFont typeface="Arial"/>
              <a:buChar char="•"/>
            </a:pPr>
            <a:endParaRPr lang="en-GB" sz="2400"/>
          </a:p>
        </p:txBody>
      </p:sp>
      <p:grpSp>
        <p:nvGrpSpPr>
          <p:cNvPr id="26" name="Group 25">
            <a:extLst>
              <a:ext uri="{FF2B5EF4-FFF2-40B4-BE49-F238E27FC236}">
                <a16:creationId xmlns:a16="http://schemas.microsoft.com/office/drawing/2014/main" id="{48D2AF45-161B-D4A9-43B0-8AB20CFA6651}"/>
              </a:ext>
            </a:extLst>
          </p:cNvPr>
          <p:cNvGrpSpPr/>
          <p:nvPr/>
        </p:nvGrpSpPr>
        <p:grpSpPr>
          <a:xfrm>
            <a:off x="1464256" y="2340942"/>
            <a:ext cx="9263486" cy="4101454"/>
            <a:chOff x="1089342" y="1740096"/>
            <a:chExt cx="9263486" cy="4101454"/>
          </a:xfrm>
        </p:grpSpPr>
        <p:pic>
          <p:nvPicPr>
            <p:cNvPr id="21" name="Picture 20">
              <a:extLst>
                <a:ext uri="{FF2B5EF4-FFF2-40B4-BE49-F238E27FC236}">
                  <a16:creationId xmlns:a16="http://schemas.microsoft.com/office/drawing/2014/main" id="{5B14F6C8-2D25-093C-78C7-880C361A8120}"/>
                </a:ext>
              </a:extLst>
            </p:cNvPr>
            <p:cNvPicPr>
              <a:picLocks noChangeAspect="1"/>
            </p:cNvPicPr>
            <p:nvPr/>
          </p:nvPicPr>
          <p:blipFill>
            <a:blip r:embed="rId2"/>
            <a:srcRect b="50285"/>
            <a:stretch>
              <a:fillRect/>
            </a:stretch>
          </p:blipFill>
          <p:spPr>
            <a:xfrm>
              <a:off x="1089342" y="1740096"/>
              <a:ext cx="4631743" cy="4101454"/>
            </a:xfrm>
            <a:prstGeom prst="rect">
              <a:avLst/>
            </a:prstGeom>
            <a:ln>
              <a:noFill/>
            </a:ln>
          </p:spPr>
        </p:pic>
        <p:pic>
          <p:nvPicPr>
            <p:cNvPr id="23" name="Picture 22">
              <a:extLst>
                <a:ext uri="{FF2B5EF4-FFF2-40B4-BE49-F238E27FC236}">
                  <a16:creationId xmlns:a16="http://schemas.microsoft.com/office/drawing/2014/main" id="{6A193070-5C62-BD91-21FD-1011E48D9393}"/>
                </a:ext>
              </a:extLst>
            </p:cNvPr>
            <p:cNvPicPr>
              <a:picLocks noChangeAspect="1"/>
            </p:cNvPicPr>
            <p:nvPr/>
          </p:nvPicPr>
          <p:blipFill>
            <a:blip r:embed="rId2"/>
            <a:srcRect t="50285"/>
            <a:stretch>
              <a:fillRect/>
            </a:stretch>
          </p:blipFill>
          <p:spPr>
            <a:xfrm>
              <a:off x="5721085" y="1740096"/>
              <a:ext cx="4631743" cy="4101454"/>
            </a:xfrm>
            <a:prstGeom prst="rect">
              <a:avLst/>
            </a:prstGeom>
            <a:ln>
              <a:noFill/>
            </a:ln>
          </p:spPr>
        </p:pic>
        <p:sp>
          <p:nvSpPr>
            <p:cNvPr id="24" name="TextBox 23">
              <a:extLst>
                <a:ext uri="{FF2B5EF4-FFF2-40B4-BE49-F238E27FC236}">
                  <a16:creationId xmlns:a16="http://schemas.microsoft.com/office/drawing/2014/main" id="{61B358E0-8CA0-E2AA-408F-2E19E8CBF1CB}"/>
                </a:ext>
              </a:extLst>
            </p:cNvPr>
            <p:cNvSpPr txBox="1"/>
            <p:nvPr/>
          </p:nvSpPr>
          <p:spPr>
            <a:xfrm>
              <a:off x="2741514" y="1974311"/>
              <a:ext cx="2594172" cy="369332"/>
            </a:xfrm>
            <a:prstGeom prst="rect">
              <a:avLst/>
            </a:prstGeom>
            <a:noFill/>
            <a:ln>
              <a:noFill/>
            </a:ln>
          </p:spPr>
          <p:txBody>
            <a:bodyPr wrap="none" rtlCol="0">
              <a:spAutoFit/>
            </a:bodyPr>
            <a:lstStyle/>
            <a:p>
              <a:r>
                <a:rPr lang="en-GB"/>
                <a:t>LaBr</a:t>
              </a:r>
              <a:r>
                <a:rPr lang="en-GB" baseline="-25000"/>
                <a:t>3</a:t>
              </a:r>
              <a:r>
                <a:rPr lang="en-GB"/>
                <a:t> – proton response</a:t>
              </a:r>
            </a:p>
          </p:txBody>
        </p:sp>
        <p:sp>
          <p:nvSpPr>
            <p:cNvPr id="25" name="TextBox 24">
              <a:extLst>
                <a:ext uri="{FF2B5EF4-FFF2-40B4-BE49-F238E27FC236}">
                  <a16:creationId xmlns:a16="http://schemas.microsoft.com/office/drawing/2014/main" id="{2A66AABE-A793-09FD-EF9D-1D6A57C0CF52}"/>
                </a:ext>
              </a:extLst>
            </p:cNvPr>
            <p:cNvSpPr txBox="1"/>
            <p:nvPr/>
          </p:nvSpPr>
          <p:spPr>
            <a:xfrm>
              <a:off x="7373257" y="1974311"/>
              <a:ext cx="2499082" cy="369332"/>
            </a:xfrm>
            <a:prstGeom prst="rect">
              <a:avLst/>
            </a:prstGeom>
            <a:noFill/>
            <a:ln>
              <a:noFill/>
            </a:ln>
          </p:spPr>
          <p:txBody>
            <a:bodyPr wrap="none" rtlCol="0">
              <a:spAutoFit/>
            </a:bodyPr>
            <a:lstStyle/>
            <a:p>
              <a:r>
                <a:rPr lang="en-GB"/>
                <a:t>LaBr</a:t>
              </a:r>
              <a:r>
                <a:rPr lang="en-GB" baseline="-25000"/>
                <a:t>3</a:t>
              </a:r>
              <a:r>
                <a:rPr lang="en-GB"/>
                <a:t> – alpha response</a:t>
              </a:r>
            </a:p>
          </p:txBody>
        </p:sp>
      </p:grpSp>
      <p:grpSp>
        <p:nvGrpSpPr>
          <p:cNvPr id="33" name="Group 32">
            <a:extLst>
              <a:ext uri="{FF2B5EF4-FFF2-40B4-BE49-F238E27FC236}">
                <a16:creationId xmlns:a16="http://schemas.microsoft.com/office/drawing/2014/main" id="{56694468-575C-8B61-9C4D-213DF86D3B0D}"/>
              </a:ext>
            </a:extLst>
          </p:cNvPr>
          <p:cNvGrpSpPr/>
          <p:nvPr/>
        </p:nvGrpSpPr>
        <p:grpSpPr>
          <a:xfrm>
            <a:off x="1453522" y="2334590"/>
            <a:ext cx="9256769" cy="4107806"/>
            <a:chOff x="3396382" y="2371089"/>
            <a:chExt cx="9256769" cy="4107806"/>
          </a:xfrm>
        </p:grpSpPr>
        <p:pic>
          <p:nvPicPr>
            <p:cNvPr id="28" name="Picture 27">
              <a:extLst>
                <a:ext uri="{FF2B5EF4-FFF2-40B4-BE49-F238E27FC236}">
                  <a16:creationId xmlns:a16="http://schemas.microsoft.com/office/drawing/2014/main" id="{5E591E5B-BFC1-F1C1-64C2-FF4E246B6DB5}"/>
                </a:ext>
              </a:extLst>
            </p:cNvPr>
            <p:cNvPicPr>
              <a:picLocks noChangeAspect="1"/>
            </p:cNvPicPr>
            <p:nvPr/>
          </p:nvPicPr>
          <p:blipFill>
            <a:blip r:embed="rId3"/>
            <a:srcRect b="51467"/>
            <a:stretch>
              <a:fillRect/>
            </a:stretch>
          </p:blipFill>
          <p:spPr>
            <a:xfrm>
              <a:off x="3396382" y="2371089"/>
              <a:ext cx="4743679" cy="4101453"/>
            </a:xfrm>
            <a:prstGeom prst="rect">
              <a:avLst/>
            </a:prstGeom>
            <a:ln>
              <a:noFill/>
            </a:ln>
          </p:spPr>
        </p:pic>
        <p:pic>
          <p:nvPicPr>
            <p:cNvPr id="30" name="Picture 29">
              <a:extLst>
                <a:ext uri="{FF2B5EF4-FFF2-40B4-BE49-F238E27FC236}">
                  <a16:creationId xmlns:a16="http://schemas.microsoft.com/office/drawing/2014/main" id="{4CBA184B-897D-F65B-5B7C-4B9A2444A654}"/>
                </a:ext>
              </a:extLst>
            </p:cNvPr>
            <p:cNvPicPr>
              <a:picLocks noChangeAspect="1"/>
            </p:cNvPicPr>
            <p:nvPr/>
          </p:nvPicPr>
          <p:blipFill>
            <a:blip r:embed="rId3"/>
            <a:srcRect t="48908"/>
            <a:stretch>
              <a:fillRect/>
            </a:stretch>
          </p:blipFill>
          <p:spPr>
            <a:xfrm>
              <a:off x="8140061" y="2371089"/>
              <a:ext cx="4513090" cy="4107806"/>
            </a:xfrm>
            <a:prstGeom prst="rect">
              <a:avLst/>
            </a:prstGeom>
            <a:ln>
              <a:noFill/>
            </a:ln>
          </p:spPr>
        </p:pic>
        <p:sp>
          <p:nvSpPr>
            <p:cNvPr id="31" name="TextBox 30">
              <a:extLst>
                <a:ext uri="{FF2B5EF4-FFF2-40B4-BE49-F238E27FC236}">
                  <a16:creationId xmlns:a16="http://schemas.microsoft.com/office/drawing/2014/main" id="{845E2C09-6D14-BF1B-297C-4361679A1FCE}"/>
                </a:ext>
              </a:extLst>
            </p:cNvPr>
            <p:cNvSpPr txBox="1"/>
            <p:nvPr/>
          </p:nvSpPr>
          <p:spPr>
            <a:xfrm>
              <a:off x="5433953" y="2632578"/>
              <a:ext cx="2632644" cy="369332"/>
            </a:xfrm>
            <a:prstGeom prst="rect">
              <a:avLst/>
            </a:prstGeom>
            <a:noFill/>
            <a:ln>
              <a:noFill/>
            </a:ln>
          </p:spPr>
          <p:txBody>
            <a:bodyPr wrap="none" rtlCol="0">
              <a:spAutoFit/>
            </a:bodyPr>
            <a:lstStyle/>
            <a:p>
              <a:r>
                <a:rPr lang="en-GB"/>
                <a:t>LaCl</a:t>
              </a:r>
              <a:r>
                <a:rPr lang="en-GB" baseline="-25000"/>
                <a:t>3</a:t>
              </a:r>
              <a:r>
                <a:rPr lang="en-GB"/>
                <a:t> – proton response</a:t>
              </a:r>
            </a:p>
          </p:txBody>
        </p:sp>
        <p:sp>
          <p:nvSpPr>
            <p:cNvPr id="32" name="TextBox 31">
              <a:extLst>
                <a:ext uri="{FF2B5EF4-FFF2-40B4-BE49-F238E27FC236}">
                  <a16:creationId xmlns:a16="http://schemas.microsoft.com/office/drawing/2014/main" id="{0FFC26A9-E87A-AD05-B497-16E832C33A5C}"/>
                </a:ext>
              </a:extLst>
            </p:cNvPr>
            <p:cNvSpPr txBox="1"/>
            <p:nvPr/>
          </p:nvSpPr>
          <p:spPr>
            <a:xfrm>
              <a:off x="10034770" y="2632578"/>
              <a:ext cx="2537554" cy="369332"/>
            </a:xfrm>
            <a:prstGeom prst="rect">
              <a:avLst/>
            </a:prstGeom>
            <a:noFill/>
            <a:ln>
              <a:noFill/>
            </a:ln>
          </p:spPr>
          <p:txBody>
            <a:bodyPr wrap="none" rtlCol="0">
              <a:spAutoFit/>
            </a:bodyPr>
            <a:lstStyle/>
            <a:p>
              <a:r>
                <a:rPr lang="en-GB"/>
                <a:t>LaCl</a:t>
              </a:r>
              <a:r>
                <a:rPr lang="en-GB" baseline="-25000"/>
                <a:t>3</a:t>
              </a:r>
              <a:r>
                <a:rPr lang="en-GB"/>
                <a:t> – alpha response</a:t>
              </a:r>
            </a:p>
          </p:txBody>
        </p:sp>
      </p:grpSp>
    </p:spTree>
    <p:extLst>
      <p:ext uri="{BB962C8B-B14F-4D97-AF65-F5344CB8AC3E}">
        <p14:creationId xmlns:p14="http://schemas.microsoft.com/office/powerpoint/2010/main" val="216311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782D7-46F6-8C83-125C-0C0E5935FC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C5E307-68CE-3410-03C4-9019E84D306B}"/>
              </a:ext>
            </a:extLst>
          </p:cNvPr>
          <p:cNvSpPr>
            <a:spLocks noGrp="1"/>
          </p:cNvSpPr>
          <p:nvPr>
            <p:ph type="ctrTitle"/>
          </p:nvPr>
        </p:nvSpPr>
        <p:spPr>
          <a:xfrm>
            <a:off x="676655" y="283456"/>
            <a:ext cx="8595361" cy="550577"/>
          </a:xfrm>
        </p:spPr>
        <p:txBody>
          <a:bodyPr/>
          <a:lstStyle/>
          <a:p>
            <a:r>
              <a:rPr lang="en-GB" sz="2800">
                <a:latin typeface="Arial"/>
                <a:cs typeface="Arial"/>
              </a:rPr>
              <a:t>LaCl</a:t>
            </a:r>
            <a:r>
              <a:rPr lang="en-GB" sz="2800" baseline="-25000">
                <a:latin typeface="Arial"/>
                <a:cs typeface="Arial"/>
              </a:rPr>
              <a:t>3</a:t>
            </a:r>
            <a:r>
              <a:rPr lang="en-GB" sz="2800">
                <a:latin typeface="Arial"/>
                <a:cs typeface="Arial"/>
              </a:rPr>
              <a:t>(Ce) Results - D(</a:t>
            </a:r>
            <a:r>
              <a:rPr lang="en-GB" sz="2800" err="1">
                <a:latin typeface="Arial"/>
                <a:cs typeface="Arial"/>
              </a:rPr>
              <a:t>d,n</a:t>
            </a:r>
            <a:r>
              <a:rPr lang="en-GB" sz="2800">
                <a:latin typeface="Arial"/>
                <a:cs typeface="Arial"/>
              </a:rPr>
              <a:t>)</a:t>
            </a:r>
            <a:endParaRPr lang="en-US"/>
          </a:p>
        </p:txBody>
      </p:sp>
      <p:sp>
        <p:nvSpPr>
          <p:cNvPr id="4" name="Slide Number Placeholder 3">
            <a:extLst>
              <a:ext uri="{FF2B5EF4-FFF2-40B4-BE49-F238E27FC236}">
                <a16:creationId xmlns:a16="http://schemas.microsoft.com/office/drawing/2014/main" id="{6147921A-320E-314E-D4E1-0AF97EB62287}"/>
              </a:ext>
            </a:extLst>
          </p:cNvPr>
          <p:cNvSpPr>
            <a:spLocks noGrp="1"/>
          </p:cNvSpPr>
          <p:nvPr>
            <p:ph type="sldNum" sz="quarter" idx="16"/>
          </p:nvPr>
        </p:nvSpPr>
        <p:spPr/>
        <p:txBody>
          <a:bodyPr/>
          <a:lstStyle/>
          <a:p>
            <a:fld id="{2128F9EF-70E5-F04A-8CB7-DB6F82CAB613}" type="slidenum">
              <a:rPr lang="en-US" smtClean="0"/>
              <a:pPr/>
              <a:t>31</a:t>
            </a:fld>
            <a:endParaRPr lang="en-US"/>
          </a:p>
        </p:txBody>
      </p:sp>
      <p:sp>
        <p:nvSpPr>
          <p:cNvPr id="5" name="Date Placeholder 4">
            <a:extLst>
              <a:ext uri="{FF2B5EF4-FFF2-40B4-BE49-F238E27FC236}">
                <a16:creationId xmlns:a16="http://schemas.microsoft.com/office/drawing/2014/main" id="{EF5A8C3E-D268-5283-4AD4-427A80A5ED5B}"/>
              </a:ext>
            </a:extLst>
          </p:cNvPr>
          <p:cNvSpPr>
            <a:spLocks noGrp="1"/>
          </p:cNvSpPr>
          <p:nvPr>
            <p:ph type="dt" sz="half" idx="17"/>
          </p:nvPr>
        </p:nvSpPr>
        <p:spPr/>
        <p:txBody>
          <a:bodyPr/>
          <a:lstStyle/>
          <a:p>
            <a:fld id="{BE32E18E-A39C-4ECC-82E8-0D38BB04F048}" type="datetime1">
              <a:rPr lang="en-GB" smtClean="0"/>
              <a:t>12/04/2026</a:t>
            </a:fld>
            <a:endParaRPr lang="en-GB"/>
          </a:p>
        </p:txBody>
      </p:sp>
      <p:sp>
        <p:nvSpPr>
          <p:cNvPr id="6" name="Footer Placeholder 4">
            <a:extLst>
              <a:ext uri="{FF2B5EF4-FFF2-40B4-BE49-F238E27FC236}">
                <a16:creationId xmlns:a16="http://schemas.microsoft.com/office/drawing/2014/main" id="{5FF28C27-EEED-81AC-ED75-E297C4D1039A}"/>
              </a:ext>
            </a:extLst>
          </p:cNvPr>
          <p:cNvSpPr>
            <a:spLocks noGrp="1"/>
          </p:cNvSpPr>
          <p:nvPr>
            <p:ph type="ftr" sz="quarter" idx="15"/>
          </p:nvPr>
        </p:nvSpPr>
        <p:spPr>
          <a:xfrm>
            <a:off x="4038600" y="6356350"/>
            <a:ext cx="4114800" cy="365125"/>
          </a:xfrm>
        </p:spPr>
        <p:txBody>
          <a:bodyPr/>
          <a:lstStyle/>
          <a:p>
            <a:r>
              <a:rPr lang="en-US"/>
              <a:t>IOP Nuclear Physics Conference 2026</a:t>
            </a:r>
          </a:p>
        </p:txBody>
      </p:sp>
      <p:pic>
        <p:nvPicPr>
          <p:cNvPr id="9" name="Picture 8">
            <a:extLst>
              <a:ext uri="{FF2B5EF4-FFF2-40B4-BE49-F238E27FC236}">
                <a16:creationId xmlns:a16="http://schemas.microsoft.com/office/drawing/2014/main" id="{D9FB38F4-B7AD-1333-D2DD-DA649ADDBC94}"/>
              </a:ext>
            </a:extLst>
          </p:cNvPr>
          <p:cNvPicPr>
            <a:picLocks noChangeAspect="1"/>
          </p:cNvPicPr>
          <p:nvPr/>
        </p:nvPicPr>
        <p:blipFill>
          <a:blip r:embed="rId2"/>
          <a:stretch>
            <a:fillRect/>
          </a:stretch>
        </p:blipFill>
        <p:spPr>
          <a:xfrm>
            <a:off x="0" y="2149593"/>
            <a:ext cx="12192000" cy="4064000"/>
          </a:xfrm>
          <a:prstGeom prst="rect">
            <a:avLst/>
          </a:prstGeom>
        </p:spPr>
      </p:pic>
      <p:sp>
        <p:nvSpPr>
          <p:cNvPr id="7" name="TextBox 6">
            <a:extLst>
              <a:ext uri="{FF2B5EF4-FFF2-40B4-BE49-F238E27FC236}">
                <a16:creationId xmlns:a16="http://schemas.microsoft.com/office/drawing/2014/main" id="{AE3A6DB8-FC38-1E84-D4D0-8FED51C7BEDE}"/>
              </a:ext>
            </a:extLst>
          </p:cNvPr>
          <p:cNvSpPr txBox="1"/>
          <p:nvPr/>
        </p:nvSpPr>
        <p:spPr>
          <a:xfrm>
            <a:off x="432063" y="1182512"/>
            <a:ext cx="11335663"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GB" sz="2400"/>
              <a:t>Gain optimised for high energy signals</a:t>
            </a:r>
          </a:p>
          <a:p>
            <a:pPr marL="285750" indent="-285750">
              <a:buFont typeface="Arial"/>
              <a:buChar char="•"/>
            </a:pPr>
            <a:r>
              <a:rPr lang="en-GB" sz="2400"/>
              <a:t>Noticeable impact on AFSD performance, especially for lower energy signals</a:t>
            </a:r>
          </a:p>
        </p:txBody>
      </p:sp>
      <p:sp>
        <p:nvSpPr>
          <p:cNvPr id="3" name="Oval 2">
            <a:extLst>
              <a:ext uri="{FF2B5EF4-FFF2-40B4-BE49-F238E27FC236}">
                <a16:creationId xmlns:a16="http://schemas.microsoft.com/office/drawing/2014/main" id="{330D0754-987E-8EC4-3C36-EADAB868CB74}"/>
              </a:ext>
            </a:extLst>
          </p:cNvPr>
          <p:cNvSpPr/>
          <p:nvPr/>
        </p:nvSpPr>
        <p:spPr>
          <a:xfrm>
            <a:off x="4974335" y="2651760"/>
            <a:ext cx="365760" cy="37490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3BA05EC2-A45F-067F-CA5F-52E6903597E3}"/>
              </a:ext>
            </a:extLst>
          </p:cNvPr>
          <p:cNvSpPr/>
          <p:nvPr/>
        </p:nvSpPr>
        <p:spPr>
          <a:xfrm>
            <a:off x="9022079" y="2758440"/>
            <a:ext cx="365760" cy="37490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45B1FFFE-FE76-62E4-9852-CCC73E56860C}"/>
              </a:ext>
            </a:extLst>
          </p:cNvPr>
          <p:cNvSpPr/>
          <p:nvPr/>
        </p:nvSpPr>
        <p:spPr>
          <a:xfrm>
            <a:off x="1469135" y="4587240"/>
            <a:ext cx="365760" cy="37490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99361C2E-C00C-E106-158D-836A1784BB83}"/>
              </a:ext>
            </a:extLst>
          </p:cNvPr>
          <p:cNvSpPr/>
          <p:nvPr/>
        </p:nvSpPr>
        <p:spPr>
          <a:xfrm>
            <a:off x="5340094" y="4587240"/>
            <a:ext cx="502921" cy="37490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C80E4DEE-D38D-B97B-04F7-7DF6F3813B9D}"/>
              </a:ext>
            </a:extLst>
          </p:cNvPr>
          <p:cNvSpPr/>
          <p:nvPr/>
        </p:nvSpPr>
        <p:spPr>
          <a:xfrm>
            <a:off x="8982454" y="4389120"/>
            <a:ext cx="856490" cy="73152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F0AA5A53-AE9E-6A03-3B31-28A2498BFF81}"/>
              </a:ext>
            </a:extLst>
          </p:cNvPr>
          <p:cNvSpPr/>
          <p:nvPr/>
        </p:nvSpPr>
        <p:spPr>
          <a:xfrm>
            <a:off x="10314430" y="2945892"/>
            <a:ext cx="566932" cy="37490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ED93273F-EF49-A7C3-E794-0845B1D10247}"/>
              </a:ext>
            </a:extLst>
          </p:cNvPr>
          <p:cNvSpPr/>
          <p:nvPr/>
        </p:nvSpPr>
        <p:spPr>
          <a:xfrm>
            <a:off x="11042902" y="4734306"/>
            <a:ext cx="856490" cy="45567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DA02947E-71B5-B0C3-430C-C31B37CF46B6}"/>
              </a:ext>
            </a:extLst>
          </p:cNvPr>
          <p:cNvSpPr/>
          <p:nvPr/>
        </p:nvSpPr>
        <p:spPr>
          <a:xfrm>
            <a:off x="7101836" y="4805934"/>
            <a:ext cx="566932" cy="37490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5FC0A9B1-8F39-831B-65B6-01A169C4FBF0}"/>
              </a:ext>
            </a:extLst>
          </p:cNvPr>
          <p:cNvSpPr/>
          <p:nvPr/>
        </p:nvSpPr>
        <p:spPr>
          <a:xfrm>
            <a:off x="3014468" y="4778502"/>
            <a:ext cx="566932" cy="37490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6DB386E6-E1DD-C1D4-5901-D517C66CEAD2}"/>
              </a:ext>
            </a:extLst>
          </p:cNvPr>
          <p:cNvSpPr/>
          <p:nvPr/>
        </p:nvSpPr>
        <p:spPr>
          <a:xfrm>
            <a:off x="6010652" y="2945892"/>
            <a:ext cx="414532" cy="37490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DB628CED-8449-CF5F-99A9-04D223B7D7CA}"/>
              </a:ext>
            </a:extLst>
          </p:cNvPr>
          <p:cNvSpPr/>
          <p:nvPr/>
        </p:nvSpPr>
        <p:spPr>
          <a:xfrm>
            <a:off x="1834895" y="2945892"/>
            <a:ext cx="365760" cy="37490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7682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0" grpId="0" animBg="1"/>
      <p:bldP spid="11" grpId="0" animBg="1"/>
      <p:bldP spid="12" grpId="0" animBg="1"/>
      <p:bldP spid="13" grpId="0" animBg="1"/>
      <p:bldP spid="14" grpId="0" animBg="1"/>
      <p:bldP spid="15" grpId="0" animBg="1"/>
      <p:bldP spid="16" grpId="0" animBg="1"/>
      <p:bldP spid="17" grpId="0" animBg="1"/>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DE267-D848-6679-57AA-4838291B81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F6D830-2FF7-FA4B-B296-4E24E8353D9D}"/>
              </a:ext>
            </a:extLst>
          </p:cNvPr>
          <p:cNvSpPr>
            <a:spLocks noGrp="1"/>
          </p:cNvSpPr>
          <p:nvPr>
            <p:ph type="ctrTitle"/>
          </p:nvPr>
        </p:nvSpPr>
        <p:spPr>
          <a:xfrm>
            <a:off x="676655" y="283456"/>
            <a:ext cx="8595361" cy="550577"/>
          </a:xfrm>
        </p:spPr>
        <p:txBody>
          <a:bodyPr/>
          <a:lstStyle/>
          <a:p>
            <a:r>
              <a:rPr lang="en-GB" sz="2800">
                <a:latin typeface="Arial"/>
                <a:cs typeface="Arial"/>
              </a:rPr>
              <a:t>LaCl</a:t>
            </a:r>
            <a:r>
              <a:rPr lang="en-GB" sz="2800" baseline="-25000">
                <a:latin typeface="Arial"/>
                <a:cs typeface="Arial"/>
              </a:rPr>
              <a:t>3</a:t>
            </a:r>
            <a:r>
              <a:rPr lang="en-GB" sz="2800">
                <a:latin typeface="Arial"/>
                <a:cs typeface="Arial"/>
              </a:rPr>
              <a:t>(Ce) Results - T(d,n)</a:t>
            </a:r>
            <a:endParaRPr lang="en-US"/>
          </a:p>
        </p:txBody>
      </p:sp>
      <p:sp>
        <p:nvSpPr>
          <p:cNvPr id="4" name="Slide Number Placeholder 3">
            <a:extLst>
              <a:ext uri="{FF2B5EF4-FFF2-40B4-BE49-F238E27FC236}">
                <a16:creationId xmlns:a16="http://schemas.microsoft.com/office/drawing/2014/main" id="{95339FD1-7606-02CD-9844-58AE0FBB3B79}"/>
              </a:ext>
            </a:extLst>
          </p:cNvPr>
          <p:cNvSpPr>
            <a:spLocks noGrp="1"/>
          </p:cNvSpPr>
          <p:nvPr>
            <p:ph type="sldNum" sz="quarter" idx="16"/>
          </p:nvPr>
        </p:nvSpPr>
        <p:spPr/>
        <p:txBody>
          <a:bodyPr/>
          <a:lstStyle/>
          <a:p>
            <a:fld id="{2128F9EF-70E5-F04A-8CB7-DB6F82CAB613}" type="slidenum">
              <a:rPr lang="en-US" smtClean="0"/>
              <a:pPr/>
              <a:t>32</a:t>
            </a:fld>
            <a:endParaRPr lang="en-US"/>
          </a:p>
        </p:txBody>
      </p:sp>
      <p:sp>
        <p:nvSpPr>
          <p:cNvPr id="5" name="Date Placeholder 4">
            <a:extLst>
              <a:ext uri="{FF2B5EF4-FFF2-40B4-BE49-F238E27FC236}">
                <a16:creationId xmlns:a16="http://schemas.microsoft.com/office/drawing/2014/main" id="{435157DB-9A22-5DEC-79D8-3C4E60710FCB}"/>
              </a:ext>
            </a:extLst>
          </p:cNvPr>
          <p:cNvSpPr>
            <a:spLocks noGrp="1"/>
          </p:cNvSpPr>
          <p:nvPr>
            <p:ph type="dt" sz="half" idx="17"/>
          </p:nvPr>
        </p:nvSpPr>
        <p:spPr/>
        <p:txBody>
          <a:bodyPr/>
          <a:lstStyle/>
          <a:p>
            <a:fld id="{9CF89230-1BFC-4F96-8B48-D880B38BB470}" type="datetime1">
              <a:rPr lang="en-GB" smtClean="0"/>
              <a:t>12/04/2026</a:t>
            </a:fld>
            <a:endParaRPr lang="en-GB"/>
          </a:p>
        </p:txBody>
      </p:sp>
      <p:sp>
        <p:nvSpPr>
          <p:cNvPr id="6" name="Footer Placeholder 4">
            <a:extLst>
              <a:ext uri="{FF2B5EF4-FFF2-40B4-BE49-F238E27FC236}">
                <a16:creationId xmlns:a16="http://schemas.microsoft.com/office/drawing/2014/main" id="{95ABE659-4537-4BBF-3331-A64CC285FA0A}"/>
              </a:ext>
            </a:extLst>
          </p:cNvPr>
          <p:cNvSpPr>
            <a:spLocks noGrp="1"/>
          </p:cNvSpPr>
          <p:nvPr>
            <p:ph type="ftr" sz="quarter" idx="15"/>
          </p:nvPr>
        </p:nvSpPr>
        <p:spPr>
          <a:xfrm>
            <a:off x="4038600" y="6356350"/>
            <a:ext cx="4114800" cy="365125"/>
          </a:xfrm>
        </p:spPr>
        <p:txBody>
          <a:bodyPr/>
          <a:lstStyle/>
          <a:p>
            <a:r>
              <a:rPr lang="en-US"/>
              <a:t>IOP Nuclear Physics Conference 2026</a:t>
            </a:r>
          </a:p>
        </p:txBody>
      </p:sp>
      <p:pic>
        <p:nvPicPr>
          <p:cNvPr id="10" name="Picture 9">
            <a:extLst>
              <a:ext uri="{FF2B5EF4-FFF2-40B4-BE49-F238E27FC236}">
                <a16:creationId xmlns:a16="http://schemas.microsoft.com/office/drawing/2014/main" id="{CB187C59-F5EA-645F-317B-C7D254EE09F8}"/>
              </a:ext>
            </a:extLst>
          </p:cNvPr>
          <p:cNvPicPr>
            <a:picLocks noChangeAspect="1"/>
          </p:cNvPicPr>
          <p:nvPr/>
        </p:nvPicPr>
        <p:blipFill>
          <a:blip r:embed="rId2"/>
          <a:stretch>
            <a:fillRect/>
          </a:stretch>
        </p:blipFill>
        <p:spPr>
          <a:xfrm>
            <a:off x="1540461" y="961906"/>
            <a:ext cx="8598370" cy="5277556"/>
          </a:xfrm>
          <a:prstGeom prst="rect">
            <a:avLst/>
          </a:prstGeom>
        </p:spPr>
      </p:pic>
    </p:spTree>
    <p:extLst>
      <p:ext uri="{BB962C8B-B14F-4D97-AF65-F5344CB8AC3E}">
        <p14:creationId xmlns:p14="http://schemas.microsoft.com/office/powerpoint/2010/main" val="2717898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F20D9-95FC-39DD-8953-4BB83F46FD1E}"/>
            </a:ext>
          </a:extLst>
        </p:cNvPr>
        <p:cNvGrpSpPr/>
        <p:nvPr/>
      </p:nvGrpSpPr>
      <p:grpSpPr>
        <a:xfrm>
          <a:off x="0" y="0"/>
          <a:ext cx="0" cy="0"/>
          <a:chOff x="0" y="0"/>
          <a:chExt cx="0" cy="0"/>
        </a:xfrm>
      </p:grpSpPr>
      <p:pic>
        <p:nvPicPr>
          <p:cNvPr id="31" name="Picture 30" descr="A graph with numbers and lines&#10;&#10;AI-generated content may be incorrect.">
            <a:extLst>
              <a:ext uri="{FF2B5EF4-FFF2-40B4-BE49-F238E27FC236}">
                <a16:creationId xmlns:a16="http://schemas.microsoft.com/office/drawing/2014/main" id="{654A859B-D810-576A-D66E-8CB7BD4DA9DC}"/>
              </a:ext>
            </a:extLst>
          </p:cNvPr>
          <p:cNvPicPr>
            <a:picLocks noChangeAspect="1"/>
          </p:cNvPicPr>
          <p:nvPr/>
        </p:nvPicPr>
        <p:blipFill>
          <a:blip r:embed="rId2"/>
          <a:stretch>
            <a:fillRect/>
          </a:stretch>
        </p:blipFill>
        <p:spPr>
          <a:xfrm>
            <a:off x="0" y="2507851"/>
            <a:ext cx="12192000" cy="3850105"/>
          </a:xfrm>
          <a:prstGeom prst="rect">
            <a:avLst/>
          </a:prstGeom>
        </p:spPr>
      </p:pic>
      <p:sp>
        <p:nvSpPr>
          <p:cNvPr id="2" name="Title 1">
            <a:extLst>
              <a:ext uri="{FF2B5EF4-FFF2-40B4-BE49-F238E27FC236}">
                <a16:creationId xmlns:a16="http://schemas.microsoft.com/office/drawing/2014/main" id="{C15C3680-11C6-0D13-BD3C-00058F8EB1DB}"/>
              </a:ext>
            </a:extLst>
          </p:cNvPr>
          <p:cNvSpPr>
            <a:spLocks noGrp="1"/>
          </p:cNvSpPr>
          <p:nvPr>
            <p:ph type="ctrTitle"/>
          </p:nvPr>
        </p:nvSpPr>
        <p:spPr/>
        <p:txBody>
          <a:bodyPr/>
          <a:lstStyle/>
          <a:p>
            <a:r>
              <a:rPr lang="en-GB" sz="2800">
                <a:latin typeface="Arial"/>
                <a:cs typeface="Arial"/>
              </a:rPr>
              <a:t>Pulse Shape Discrimination – Charge Integration</a:t>
            </a:r>
            <a:endParaRPr lang="en-GB" sz="2400"/>
          </a:p>
        </p:txBody>
      </p:sp>
      <p:sp>
        <p:nvSpPr>
          <p:cNvPr id="4" name="Footer Placeholder 3">
            <a:extLst>
              <a:ext uri="{FF2B5EF4-FFF2-40B4-BE49-F238E27FC236}">
                <a16:creationId xmlns:a16="http://schemas.microsoft.com/office/drawing/2014/main" id="{25E7A73A-9870-F3C0-D040-4B0905096ED5}"/>
              </a:ext>
            </a:extLst>
          </p:cNvPr>
          <p:cNvSpPr>
            <a:spLocks noGrp="1"/>
          </p:cNvSpPr>
          <p:nvPr>
            <p:ph type="ftr" sz="quarter" idx="15"/>
          </p:nvPr>
        </p:nvSpPr>
        <p:spPr/>
        <p:txBody>
          <a:bodyPr/>
          <a:lstStyle/>
          <a:p>
            <a:r>
              <a:rPr lang="en-US"/>
              <a:t>IOP Nuclear Physics Conference 2026</a:t>
            </a:r>
          </a:p>
        </p:txBody>
      </p:sp>
      <p:sp>
        <p:nvSpPr>
          <p:cNvPr id="5" name="Slide Number Placeholder 4">
            <a:extLst>
              <a:ext uri="{FF2B5EF4-FFF2-40B4-BE49-F238E27FC236}">
                <a16:creationId xmlns:a16="http://schemas.microsoft.com/office/drawing/2014/main" id="{AF559224-17F9-AC9B-5650-45A3EA4A780E}"/>
              </a:ext>
            </a:extLst>
          </p:cNvPr>
          <p:cNvSpPr>
            <a:spLocks noGrp="1"/>
          </p:cNvSpPr>
          <p:nvPr>
            <p:ph type="sldNum" sz="quarter" idx="16"/>
          </p:nvPr>
        </p:nvSpPr>
        <p:spPr/>
        <p:txBody>
          <a:bodyPr/>
          <a:lstStyle/>
          <a:p>
            <a:fld id="{2128F9EF-70E5-F04A-8CB7-DB6F82CAB613}" type="slidenum">
              <a:rPr lang="en-US" smtClean="0"/>
              <a:pPr/>
              <a:t>4</a:t>
            </a:fld>
            <a:endParaRPr lang="en-US"/>
          </a:p>
        </p:txBody>
      </p:sp>
      <p:sp>
        <p:nvSpPr>
          <p:cNvPr id="6" name="Date Placeholder 5">
            <a:extLst>
              <a:ext uri="{FF2B5EF4-FFF2-40B4-BE49-F238E27FC236}">
                <a16:creationId xmlns:a16="http://schemas.microsoft.com/office/drawing/2014/main" id="{145C3EC7-4FF6-5926-5445-959D21E85BCB}"/>
              </a:ext>
            </a:extLst>
          </p:cNvPr>
          <p:cNvSpPr>
            <a:spLocks noGrp="1"/>
          </p:cNvSpPr>
          <p:nvPr>
            <p:ph type="dt" sz="half" idx="17"/>
          </p:nvPr>
        </p:nvSpPr>
        <p:spPr/>
        <p:txBody>
          <a:bodyPr/>
          <a:lstStyle/>
          <a:p>
            <a:fld id="{37AAB4C7-1154-49EF-BC5D-C28D88E2FD47}" type="datetime1">
              <a:rPr lang="en-GB" smtClean="0"/>
              <a:t>12/04/2026</a:t>
            </a:fld>
            <a:endParaRPr lang="en-GB"/>
          </a:p>
        </p:txBody>
      </p:sp>
      <p:sp>
        <p:nvSpPr>
          <p:cNvPr id="8" name="TextBox 6">
            <a:extLst>
              <a:ext uri="{FF2B5EF4-FFF2-40B4-BE49-F238E27FC236}">
                <a16:creationId xmlns:a16="http://schemas.microsoft.com/office/drawing/2014/main" id="{13278658-76B9-AAAE-F7AF-2415D17A8D0C}"/>
              </a:ext>
            </a:extLst>
          </p:cNvPr>
          <p:cNvSpPr txBox="1"/>
          <p:nvPr/>
        </p:nvSpPr>
        <p:spPr>
          <a:xfrm>
            <a:off x="667996" y="1048484"/>
            <a:ext cx="11144735"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GB" sz="2400" dirty="0"/>
              <a:t>Charge integrated pulse shape discrimination (PSD) </a:t>
            </a:r>
          </a:p>
          <a:p>
            <a:pPr marL="285750" indent="-285750">
              <a:buFont typeface="Arial"/>
              <a:buChar char="•"/>
            </a:pPr>
            <a:r>
              <a:rPr lang="en-GB" sz="2400" dirty="0"/>
              <a:t>Exploits the differences in the time characteristics of scintillators</a:t>
            </a:r>
          </a:p>
          <a:p>
            <a:pPr marL="285750" indent="-285750">
              <a:buFont typeface="Arial"/>
              <a:buChar char="•"/>
            </a:pPr>
            <a:r>
              <a:rPr lang="en-GB" sz="2400" dirty="0"/>
              <a:t>E.g. two types of GAGG(Ce) scintillator’s response to a 662 keV gamma ray</a:t>
            </a:r>
          </a:p>
        </p:txBody>
      </p:sp>
      <p:sp>
        <p:nvSpPr>
          <p:cNvPr id="19" name="Rectangle 18">
            <a:extLst>
              <a:ext uri="{FF2B5EF4-FFF2-40B4-BE49-F238E27FC236}">
                <a16:creationId xmlns:a16="http://schemas.microsoft.com/office/drawing/2014/main" id="{809F23C8-866B-C1C7-5AC5-CAB9D3EAD475}"/>
              </a:ext>
            </a:extLst>
          </p:cNvPr>
          <p:cNvSpPr/>
          <p:nvPr/>
        </p:nvSpPr>
        <p:spPr>
          <a:xfrm>
            <a:off x="4156463" y="2512576"/>
            <a:ext cx="3884064" cy="38509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ECFD0F3B-4A50-A644-5B51-E1E7EFBFA1DB}"/>
                  </a:ext>
                </a:extLst>
              </p:cNvPr>
              <p:cNvSpPr txBox="1"/>
              <p:nvPr/>
            </p:nvSpPr>
            <p:spPr>
              <a:xfrm>
                <a:off x="4704884" y="3637724"/>
                <a:ext cx="2743199" cy="8583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r>
                        <a:rPr lang="en-GB" sz="2400" b="0" i="1" smtClean="0">
                          <a:latin typeface="Cambria Math" panose="02040503050406030204" pitchFamily="18" charset="0"/>
                        </a:rPr>
                        <m:t>𝑃𝑆𝐷</m:t>
                      </m:r>
                      <m:r>
                        <a:rPr lang="en-GB" sz="2400" b="0" i="1" smtClean="0">
                          <a:latin typeface="Cambria Math" panose="02040503050406030204" pitchFamily="18" charset="0"/>
                        </a:rPr>
                        <m:t>=1 − </m:t>
                      </m:r>
                      <m:f>
                        <m:fPr>
                          <m:ctrlPr>
                            <a:rPr lang="en-GB" sz="2400" i="1" smtClean="0">
                              <a:latin typeface="Cambria Math" panose="02040503050406030204" pitchFamily="18" charset="0"/>
                            </a:rPr>
                          </m:ctrlPr>
                        </m:fPr>
                        <m:num>
                          <m:r>
                            <a:rPr lang="en-GB" sz="2400" b="0" i="1" smtClean="0">
                              <a:latin typeface="Cambria Math" panose="02040503050406030204" pitchFamily="18" charset="0"/>
                            </a:rPr>
                            <m:t>𝑆h𝑜𝑟𝑡</m:t>
                          </m:r>
                        </m:num>
                        <m:den>
                          <m:r>
                            <a:rPr lang="en-GB" sz="2400" b="0" i="1" smtClean="0">
                              <a:latin typeface="Cambria Math" panose="02040503050406030204" pitchFamily="18" charset="0"/>
                            </a:rPr>
                            <m:t>𝐿𝑜𝑛𝑔</m:t>
                          </m:r>
                        </m:den>
                      </m:f>
                    </m:oMath>
                  </m:oMathPara>
                </a14:m>
                <a:endParaRPr lang="en-GB" sz="2400"/>
              </a:p>
            </p:txBody>
          </p:sp>
        </mc:Choice>
        <mc:Fallback xmlns="">
          <p:sp>
            <p:nvSpPr>
              <p:cNvPr id="20" name="TextBox 19">
                <a:extLst>
                  <a:ext uri="{FF2B5EF4-FFF2-40B4-BE49-F238E27FC236}">
                    <a16:creationId xmlns:a16="http://schemas.microsoft.com/office/drawing/2014/main" id="{ECFD0F3B-4A50-A644-5B51-E1E7EFBFA1DB}"/>
                  </a:ext>
                </a:extLst>
              </p:cNvPr>
              <p:cNvSpPr txBox="1">
                <a:spLocks noRot="1" noChangeAspect="1" noMove="1" noResize="1" noEditPoints="1" noAdjustHandles="1" noChangeArrowheads="1" noChangeShapeType="1" noTextEdit="1"/>
              </p:cNvSpPr>
              <p:nvPr/>
            </p:nvSpPr>
            <p:spPr>
              <a:xfrm>
                <a:off x="4704884" y="3637724"/>
                <a:ext cx="2743199" cy="858377"/>
              </a:xfrm>
              <a:prstGeom prst="rect">
                <a:avLst/>
              </a:prstGeom>
              <a:blipFill>
                <a:blip r:embed="rId3"/>
                <a:stretch>
                  <a:fillRect/>
                </a:stretch>
              </a:blipFill>
              <a:ln>
                <a:noFill/>
              </a:ln>
            </p:spPr>
            <p:txBody>
              <a:bodyPr/>
              <a:lstStyle/>
              <a:p>
                <a:r>
                  <a:rPr lang="en-US">
                    <a:noFill/>
                  </a:rPr>
                  <a:t> </a:t>
                </a:r>
              </a:p>
            </p:txBody>
          </p:sp>
        </mc:Fallback>
      </mc:AlternateContent>
      <p:sp>
        <p:nvSpPr>
          <p:cNvPr id="22" name="TextBox 21">
            <a:extLst>
              <a:ext uri="{FF2B5EF4-FFF2-40B4-BE49-F238E27FC236}">
                <a16:creationId xmlns:a16="http://schemas.microsoft.com/office/drawing/2014/main" id="{E5C5E921-C1C8-E580-9808-D71EC61DA58E}"/>
              </a:ext>
            </a:extLst>
          </p:cNvPr>
          <p:cNvSpPr txBox="1"/>
          <p:nvPr/>
        </p:nvSpPr>
        <p:spPr>
          <a:xfrm>
            <a:off x="1767250" y="2614587"/>
            <a:ext cx="210591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29,000 </a:t>
            </a:r>
          </a:p>
          <a:p>
            <a:r>
              <a:rPr lang="en-US"/>
              <a:t>              = 34,500</a:t>
            </a:r>
          </a:p>
          <a:p>
            <a:pPr algn="ctr"/>
            <a:endParaRPr lang="en-GB"/>
          </a:p>
        </p:txBody>
      </p:sp>
      <p:sp>
        <p:nvSpPr>
          <p:cNvPr id="25" name="TextBox 24">
            <a:extLst>
              <a:ext uri="{FF2B5EF4-FFF2-40B4-BE49-F238E27FC236}">
                <a16:creationId xmlns:a16="http://schemas.microsoft.com/office/drawing/2014/main" id="{13EC3223-7470-048B-7B5B-0BD94B70CB81}"/>
              </a:ext>
            </a:extLst>
          </p:cNvPr>
          <p:cNvSpPr txBox="1"/>
          <p:nvPr/>
        </p:nvSpPr>
        <p:spPr>
          <a:xfrm>
            <a:off x="9842031" y="2609749"/>
            <a:ext cx="210591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28,300 </a:t>
            </a:r>
          </a:p>
          <a:p>
            <a:r>
              <a:rPr lang="en-US"/>
              <a:t>              = 39,500</a:t>
            </a:r>
          </a:p>
          <a:p>
            <a:pPr algn="ctr"/>
            <a:endParaRPr lang="en-GB"/>
          </a:p>
        </p:txBody>
      </p:sp>
      <p:sp>
        <p:nvSpPr>
          <p:cNvPr id="27" name="TextBox 26">
            <a:extLst>
              <a:ext uri="{FF2B5EF4-FFF2-40B4-BE49-F238E27FC236}">
                <a16:creationId xmlns:a16="http://schemas.microsoft.com/office/drawing/2014/main" id="{88130C95-9B59-AE01-7F27-BEBFC4D49580}"/>
              </a:ext>
            </a:extLst>
          </p:cNvPr>
          <p:cNvSpPr txBox="1"/>
          <p:nvPr/>
        </p:nvSpPr>
        <p:spPr>
          <a:xfrm>
            <a:off x="956064" y="3909352"/>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t>Total = 63,500</a:t>
            </a:r>
          </a:p>
          <a:p>
            <a:pPr algn="ctr"/>
            <a:r>
              <a:rPr lang="en-GB"/>
              <a:t>PSD = 0.15</a:t>
            </a:r>
          </a:p>
        </p:txBody>
      </p:sp>
      <p:sp>
        <p:nvSpPr>
          <p:cNvPr id="29" name="TextBox 28">
            <a:extLst>
              <a:ext uri="{FF2B5EF4-FFF2-40B4-BE49-F238E27FC236}">
                <a16:creationId xmlns:a16="http://schemas.microsoft.com/office/drawing/2014/main" id="{5414BF97-3536-D812-119F-70F59DBD26DF}"/>
              </a:ext>
            </a:extLst>
          </p:cNvPr>
          <p:cNvSpPr txBox="1"/>
          <p:nvPr/>
        </p:nvSpPr>
        <p:spPr>
          <a:xfrm>
            <a:off x="8982464" y="3904514"/>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t>Total = 67,800</a:t>
            </a:r>
          </a:p>
          <a:p>
            <a:pPr algn="ctr"/>
            <a:r>
              <a:rPr lang="en-GB"/>
              <a:t>PSD = 0.28</a:t>
            </a:r>
          </a:p>
        </p:txBody>
      </p:sp>
      <p:sp>
        <p:nvSpPr>
          <p:cNvPr id="7" name="Oval 6">
            <a:extLst>
              <a:ext uri="{FF2B5EF4-FFF2-40B4-BE49-F238E27FC236}">
                <a16:creationId xmlns:a16="http://schemas.microsoft.com/office/drawing/2014/main" id="{B76CC5C1-7646-41FD-D23A-AA5428C03B95}"/>
              </a:ext>
            </a:extLst>
          </p:cNvPr>
          <p:cNvSpPr/>
          <p:nvPr/>
        </p:nvSpPr>
        <p:spPr>
          <a:xfrm>
            <a:off x="5507624" y="3825728"/>
            <a:ext cx="2298864" cy="317342"/>
          </a:xfrm>
          <a:prstGeom prst="ellipse">
            <a:avLst/>
          </a:prstGeom>
          <a:gradFill flip="none" rotWithShape="1">
            <a:gsLst>
              <a:gs pos="0">
                <a:srgbClr val="FF0000"/>
              </a:gs>
              <a:gs pos="38000">
                <a:srgbClr val="FF5050"/>
              </a:gs>
              <a:gs pos="77000">
                <a:srgbClr val="FF9933"/>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E8EF0815-7317-5E6E-2DEB-5B45BE06F2F6}"/>
              </a:ext>
            </a:extLst>
          </p:cNvPr>
          <p:cNvSpPr/>
          <p:nvPr/>
        </p:nvSpPr>
        <p:spPr>
          <a:xfrm>
            <a:off x="6498385" y="3825728"/>
            <a:ext cx="317342" cy="317342"/>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5C98BF5A-559F-96A1-4A1D-E4BA1119D104}"/>
              </a:ext>
            </a:extLst>
          </p:cNvPr>
          <p:cNvSpPr/>
          <p:nvPr/>
        </p:nvSpPr>
        <p:spPr>
          <a:xfrm>
            <a:off x="4892512" y="5156204"/>
            <a:ext cx="2298864" cy="317342"/>
          </a:xfrm>
          <a:prstGeom prst="ellipse">
            <a:avLst/>
          </a:prstGeom>
          <a:gradFill flip="none" rotWithShape="1">
            <a:gsLst>
              <a:gs pos="0">
                <a:srgbClr val="002AFF">
                  <a:shade val="30000"/>
                  <a:satMod val="115000"/>
                </a:srgbClr>
              </a:gs>
              <a:gs pos="38000">
                <a:srgbClr val="002AFF">
                  <a:shade val="67500"/>
                  <a:satMod val="115000"/>
                </a:srgbClr>
              </a:gs>
              <a:gs pos="77000">
                <a:srgbClr val="00CCFF"/>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0E4FFE25-D814-13EC-7C37-5DD11366DCB8}"/>
              </a:ext>
            </a:extLst>
          </p:cNvPr>
          <p:cNvSpPr/>
          <p:nvPr/>
        </p:nvSpPr>
        <p:spPr>
          <a:xfrm>
            <a:off x="5917813" y="5156204"/>
            <a:ext cx="317342" cy="317342"/>
          </a:xfrm>
          <a:prstGeom prst="ellipse">
            <a:avLst/>
          </a:prstGeom>
          <a:solidFill>
            <a:srgbClr val="002A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6941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0" grpId="1"/>
      <p:bldP spid="22" grpId="0"/>
      <p:bldP spid="25" grpId="0"/>
      <p:bldP spid="27" grpId="0"/>
      <p:bldP spid="29" grpId="0"/>
      <p:bldP spid="7" grpId="0" animBg="1"/>
      <p:bldP spid="30" grpId="0" animBg="1"/>
      <p:bldP spid="3"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87431-451F-C4D0-62C6-ACB139D782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D76A42-CC9F-CD4B-B95F-E94CA3C5A80C}"/>
              </a:ext>
            </a:extLst>
          </p:cNvPr>
          <p:cNvSpPr>
            <a:spLocks noGrp="1"/>
          </p:cNvSpPr>
          <p:nvPr>
            <p:ph type="ctrTitle"/>
          </p:nvPr>
        </p:nvSpPr>
        <p:spPr/>
        <p:txBody>
          <a:bodyPr/>
          <a:lstStyle/>
          <a:p>
            <a:r>
              <a:rPr lang="en-GB" sz="2800">
                <a:latin typeface="Arial"/>
                <a:cs typeface="Arial"/>
              </a:rPr>
              <a:t>PSD – Particle Species Discrimination</a:t>
            </a:r>
            <a:endParaRPr lang="en-GB" sz="2400"/>
          </a:p>
        </p:txBody>
      </p:sp>
      <p:sp>
        <p:nvSpPr>
          <p:cNvPr id="4" name="Footer Placeholder 3">
            <a:extLst>
              <a:ext uri="{FF2B5EF4-FFF2-40B4-BE49-F238E27FC236}">
                <a16:creationId xmlns:a16="http://schemas.microsoft.com/office/drawing/2014/main" id="{93BA2636-EBE1-CB81-4578-FBFF5D5B1069}"/>
              </a:ext>
            </a:extLst>
          </p:cNvPr>
          <p:cNvSpPr>
            <a:spLocks noGrp="1"/>
          </p:cNvSpPr>
          <p:nvPr>
            <p:ph type="ftr" sz="quarter" idx="15"/>
          </p:nvPr>
        </p:nvSpPr>
        <p:spPr/>
        <p:txBody>
          <a:bodyPr/>
          <a:lstStyle/>
          <a:p>
            <a:r>
              <a:rPr lang="en-US"/>
              <a:t>IOP Nuclear Physics Conference 2026</a:t>
            </a:r>
          </a:p>
        </p:txBody>
      </p:sp>
      <p:sp>
        <p:nvSpPr>
          <p:cNvPr id="5" name="Slide Number Placeholder 4">
            <a:extLst>
              <a:ext uri="{FF2B5EF4-FFF2-40B4-BE49-F238E27FC236}">
                <a16:creationId xmlns:a16="http://schemas.microsoft.com/office/drawing/2014/main" id="{597E368F-8187-138D-A51F-4A1FA3E02637}"/>
              </a:ext>
            </a:extLst>
          </p:cNvPr>
          <p:cNvSpPr>
            <a:spLocks noGrp="1"/>
          </p:cNvSpPr>
          <p:nvPr>
            <p:ph type="sldNum" sz="quarter" idx="16"/>
          </p:nvPr>
        </p:nvSpPr>
        <p:spPr/>
        <p:txBody>
          <a:bodyPr/>
          <a:lstStyle/>
          <a:p>
            <a:fld id="{2128F9EF-70E5-F04A-8CB7-DB6F82CAB613}" type="slidenum">
              <a:rPr lang="en-US" smtClean="0"/>
              <a:pPr/>
              <a:t>5</a:t>
            </a:fld>
            <a:endParaRPr lang="en-US"/>
          </a:p>
        </p:txBody>
      </p:sp>
      <p:sp>
        <p:nvSpPr>
          <p:cNvPr id="6" name="Date Placeholder 5">
            <a:extLst>
              <a:ext uri="{FF2B5EF4-FFF2-40B4-BE49-F238E27FC236}">
                <a16:creationId xmlns:a16="http://schemas.microsoft.com/office/drawing/2014/main" id="{D3716068-FA28-4A5D-6213-C5FB8CD5ABF3}"/>
              </a:ext>
            </a:extLst>
          </p:cNvPr>
          <p:cNvSpPr>
            <a:spLocks noGrp="1"/>
          </p:cNvSpPr>
          <p:nvPr>
            <p:ph type="dt" sz="half" idx="17"/>
          </p:nvPr>
        </p:nvSpPr>
        <p:spPr/>
        <p:txBody>
          <a:bodyPr/>
          <a:lstStyle/>
          <a:p>
            <a:fld id="{FDAF129B-C958-4FD2-9A7D-74D201FA277D}" type="datetime1">
              <a:rPr lang="en-GB" smtClean="0"/>
              <a:t>12/04/2026</a:t>
            </a:fld>
            <a:endParaRPr lang="en-GB"/>
          </a:p>
        </p:txBody>
      </p:sp>
      <p:sp>
        <p:nvSpPr>
          <p:cNvPr id="9" name="TextBox 8">
            <a:extLst>
              <a:ext uri="{FF2B5EF4-FFF2-40B4-BE49-F238E27FC236}">
                <a16:creationId xmlns:a16="http://schemas.microsoft.com/office/drawing/2014/main" id="{67A611B3-9B06-0329-EA74-29E099A7693A}"/>
              </a:ext>
            </a:extLst>
          </p:cNvPr>
          <p:cNvSpPr txBox="1"/>
          <p:nvPr/>
        </p:nvSpPr>
        <p:spPr>
          <a:xfrm>
            <a:off x="1638771" y="1712676"/>
            <a:ext cx="304423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t>Deuterated stilbene</a:t>
            </a:r>
            <a:endParaRPr lang="en-US" sz="2400"/>
          </a:p>
        </p:txBody>
      </p:sp>
      <p:pic>
        <p:nvPicPr>
          <p:cNvPr id="12" name="Picture 11">
            <a:extLst>
              <a:ext uri="{FF2B5EF4-FFF2-40B4-BE49-F238E27FC236}">
                <a16:creationId xmlns:a16="http://schemas.microsoft.com/office/drawing/2014/main" id="{6B99A0C5-1A61-34C8-71D9-145C26BFA803}"/>
              </a:ext>
            </a:extLst>
          </p:cNvPr>
          <p:cNvPicPr>
            <a:picLocks noChangeAspect="1"/>
          </p:cNvPicPr>
          <p:nvPr/>
        </p:nvPicPr>
        <p:blipFill>
          <a:blip r:embed="rId2"/>
          <a:stretch>
            <a:fillRect/>
          </a:stretch>
        </p:blipFill>
        <p:spPr>
          <a:xfrm>
            <a:off x="6761968" y="2092911"/>
            <a:ext cx="5020095" cy="3509200"/>
          </a:xfrm>
          <a:prstGeom prst="rect">
            <a:avLst/>
          </a:prstGeom>
        </p:spPr>
      </p:pic>
      <p:sp>
        <p:nvSpPr>
          <p:cNvPr id="13" name="TextBox 12">
            <a:extLst>
              <a:ext uri="{FF2B5EF4-FFF2-40B4-BE49-F238E27FC236}">
                <a16:creationId xmlns:a16="http://schemas.microsoft.com/office/drawing/2014/main" id="{DA8B6D64-CB15-4C28-BF55-0F363A8460A4}"/>
              </a:ext>
            </a:extLst>
          </p:cNvPr>
          <p:cNvSpPr txBox="1"/>
          <p:nvPr/>
        </p:nvSpPr>
        <p:spPr>
          <a:xfrm>
            <a:off x="8153400" y="1794564"/>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t>CLYC(Ce)</a:t>
            </a:r>
            <a:endParaRPr lang="en-US" sz="2400"/>
          </a:p>
        </p:txBody>
      </p:sp>
      <p:sp>
        <p:nvSpPr>
          <p:cNvPr id="15" name="TextBox 14">
            <a:extLst>
              <a:ext uri="{FF2B5EF4-FFF2-40B4-BE49-F238E27FC236}">
                <a16:creationId xmlns:a16="http://schemas.microsoft.com/office/drawing/2014/main" id="{7CD0A867-D641-7B83-328F-7F42587B6385}"/>
              </a:ext>
            </a:extLst>
          </p:cNvPr>
          <p:cNvSpPr txBox="1"/>
          <p:nvPr/>
        </p:nvSpPr>
        <p:spPr>
          <a:xfrm>
            <a:off x="6761968" y="5604035"/>
            <a:ext cx="491784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err="1">
                <a:solidFill>
                  <a:srgbClr val="222222"/>
                </a:solidFill>
                <a:latin typeface="Arial"/>
                <a:ea typeface="Arial"/>
                <a:cs typeface="Arial"/>
              </a:rPr>
              <a:t>Cieślak</a:t>
            </a:r>
            <a:r>
              <a:rPr lang="en-US" sz="1200">
                <a:solidFill>
                  <a:srgbClr val="222222"/>
                </a:solidFill>
                <a:latin typeface="Arial"/>
                <a:ea typeface="Arial"/>
                <a:cs typeface="Arial"/>
              </a:rPr>
              <a:t>, Michał J., </a:t>
            </a:r>
            <a:r>
              <a:rPr lang="en-US" sz="1200" err="1">
                <a:solidFill>
                  <a:srgbClr val="222222"/>
                </a:solidFill>
                <a:latin typeface="Arial"/>
                <a:ea typeface="Arial"/>
                <a:cs typeface="Arial"/>
              </a:rPr>
              <a:t>Kelum</a:t>
            </a:r>
            <a:r>
              <a:rPr lang="en-US" sz="1200">
                <a:solidFill>
                  <a:srgbClr val="222222"/>
                </a:solidFill>
                <a:latin typeface="Arial"/>
                <a:ea typeface="Arial"/>
                <a:cs typeface="Arial"/>
              </a:rPr>
              <a:t> AA Gamage, and Robert Glover. "Critical review of scintillating crystals for neutron detection." </a:t>
            </a:r>
            <a:r>
              <a:rPr lang="en-US" sz="1200" i="1">
                <a:solidFill>
                  <a:srgbClr val="222222"/>
                </a:solidFill>
                <a:latin typeface="Arial"/>
                <a:ea typeface="Arial"/>
                <a:cs typeface="Arial"/>
              </a:rPr>
              <a:t>Crystals</a:t>
            </a:r>
            <a:r>
              <a:rPr lang="en-US" sz="1200">
                <a:solidFill>
                  <a:srgbClr val="222222"/>
                </a:solidFill>
                <a:latin typeface="Arial"/>
                <a:ea typeface="Arial"/>
                <a:cs typeface="Arial"/>
              </a:rPr>
              <a:t> 9.9 (2019): 480.</a:t>
            </a:r>
            <a:endParaRPr lang="en-US" sz="1200"/>
          </a:p>
          <a:p>
            <a:pPr algn="ctr"/>
            <a:endParaRPr lang="en-GB" sz="1200"/>
          </a:p>
        </p:txBody>
      </p:sp>
      <p:pic>
        <p:nvPicPr>
          <p:cNvPr id="18" name="Picture 17" descr="A diagram of a light output&#10;&#10;AI-generated content may be incorrect.">
            <a:extLst>
              <a:ext uri="{FF2B5EF4-FFF2-40B4-BE49-F238E27FC236}">
                <a16:creationId xmlns:a16="http://schemas.microsoft.com/office/drawing/2014/main" id="{7FF1742B-38A6-77EA-1BA3-D1D64CF0CD40}"/>
              </a:ext>
            </a:extLst>
          </p:cNvPr>
          <p:cNvPicPr>
            <a:picLocks noChangeAspect="1"/>
          </p:cNvPicPr>
          <p:nvPr/>
        </p:nvPicPr>
        <p:blipFill>
          <a:blip r:embed="rId3"/>
          <a:stretch>
            <a:fillRect/>
          </a:stretch>
        </p:blipFill>
        <p:spPr>
          <a:xfrm>
            <a:off x="651289" y="2102177"/>
            <a:ext cx="4711260" cy="3504638"/>
          </a:xfrm>
          <a:prstGeom prst="rect">
            <a:avLst/>
          </a:prstGeom>
        </p:spPr>
      </p:pic>
      <p:sp>
        <p:nvSpPr>
          <p:cNvPr id="21" name="TextBox 20">
            <a:extLst>
              <a:ext uri="{FF2B5EF4-FFF2-40B4-BE49-F238E27FC236}">
                <a16:creationId xmlns:a16="http://schemas.microsoft.com/office/drawing/2014/main" id="{5B19359C-5AA3-1881-B3BB-F2FFB7DA2758}"/>
              </a:ext>
            </a:extLst>
          </p:cNvPr>
          <p:cNvSpPr txBox="1"/>
          <p:nvPr/>
        </p:nvSpPr>
        <p:spPr>
          <a:xfrm>
            <a:off x="112889" y="5602111"/>
            <a:ext cx="60960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222222"/>
                </a:solidFill>
                <a:latin typeface="Arial"/>
                <a:ea typeface="Arial"/>
                <a:cs typeface="Arial"/>
              </a:rPr>
              <a:t>Gaughan, N., et al. "Characterization of stilbene-d12 for neutron spectroscopy without time of flight." </a:t>
            </a:r>
            <a:r>
              <a:rPr lang="en-US" sz="1200" i="1">
                <a:solidFill>
                  <a:srgbClr val="222222"/>
                </a:solidFill>
                <a:latin typeface="Arial"/>
                <a:ea typeface="Arial"/>
                <a:cs typeface="Arial"/>
              </a:rPr>
              <a:t>Nuclear Instruments and Methods in Physics Research Section A: Accelerators, Spectrometers, Detectors and Associated Equipment</a:t>
            </a:r>
            <a:r>
              <a:rPr lang="en-US" sz="1200">
                <a:solidFill>
                  <a:srgbClr val="222222"/>
                </a:solidFill>
                <a:latin typeface="Arial"/>
                <a:ea typeface="Arial"/>
                <a:cs typeface="Arial"/>
              </a:rPr>
              <a:t> 1018 (2021): 165822.</a:t>
            </a:r>
            <a:endParaRPr lang="en-US" sz="1200"/>
          </a:p>
          <a:p>
            <a:pPr algn="ctr"/>
            <a:endParaRPr lang="en-GB" sz="1200"/>
          </a:p>
        </p:txBody>
      </p:sp>
      <p:sp>
        <p:nvSpPr>
          <p:cNvPr id="11" name="TextBox 10">
            <a:extLst>
              <a:ext uri="{FF2B5EF4-FFF2-40B4-BE49-F238E27FC236}">
                <a16:creationId xmlns:a16="http://schemas.microsoft.com/office/drawing/2014/main" id="{0BFF18AB-5844-2C95-A494-D1F5F83CBC13}"/>
              </a:ext>
            </a:extLst>
          </p:cNvPr>
          <p:cNvSpPr txBox="1"/>
          <p:nvPr/>
        </p:nvSpPr>
        <p:spPr>
          <a:xfrm>
            <a:off x="780852" y="1183725"/>
            <a:ext cx="10898957" cy="461665"/>
          </a:xfrm>
          <a:prstGeom prst="rect">
            <a:avLst/>
          </a:prstGeom>
          <a:noFill/>
        </p:spPr>
        <p:txBody>
          <a:bodyPr wrap="square">
            <a:spAutoFit/>
          </a:bodyPr>
          <a:lstStyle/>
          <a:p>
            <a:pPr marL="285750" indent="-285750">
              <a:buFont typeface="Arial"/>
              <a:buChar char="•"/>
            </a:pPr>
            <a:r>
              <a:rPr lang="en-GB" sz="2400"/>
              <a:t>Scintillation waveforms can be dependent on the instigating radiation species</a:t>
            </a:r>
          </a:p>
        </p:txBody>
      </p:sp>
    </p:spTree>
    <p:extLst>
      <p:ext uri="{BB962C8B-B14F-4D97-AF65-F5344CB8AC3E}">
        <p14:creationId xmlns:p14="http://schemas.microsoft.com/office/powerpoint/2010/main" val="3399422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0FD52-EAE6-8D10-07CD-CE9052034412}"/>
              </a:ext>
            </a:extLst>
          </p:cNvPr>
          <p:cNvSpPr>
            <a:spLocks noGrp="1"/>
          </p:cNvSpPr>
          <p:nvPr>
            <p:ph type="ctrTitle"/>
          </p:nvPr>
        </p:nvSpPr>
        <p:spPr/>
        <p:txBody>
          <a:bodyPr/>
          <a:lstStyle/>
          <a:p>
            <a:r>
              <a:rPr lang="en-GB" sz="6600" dirty="0"/>
              <a:t>LaX</a:t>
            </a:r>
            <a:r>
              <a:rPr lang="en-GB" sz="6600" baseline="-25000" dirty="0"/>
              <a:t>3</a:t>
            </a:r>
            <a:r>
              <a:rPr lang="en-GB" sz="6600" dirty="0"/>
              <a:t>(Ce) Scintillators</a:t>
            </a:r>
          </a:p>
        </p:txBody>
      </p:sp>
      <p:sp>
        <p:nvSpPr>
          <p:cNvPr id="3" name="Date Placeholder 2">
            <a:extLst>
              <a:ext uri="{FF2B5EF4-FFF2-40B4-BE49-F238E27FC236}">
                <a16:creationId xmlns:a16="http://schemas.microsoft.com/office/drawing/2014/main" id="{77BCB4CD-F5DC-F9DB-651E-ACC0E0166BBD}"/>
              </a:ext>
            </a:extLst>
          </p:cNvPr>
          <p:cNvSpPr>
            <a:spLocks noGrp="1"/>
          </p:cNvSpPr>
          <p:nvPr>
            <p:ph type="dt" sz="half" idx="10"/>
          </p:nvPr>
        </p:nvSpPr>
        <p:spPr/>
        <p:txBody>
          <a:bodyPr/>
          <a:lstStyle/>
          <a:p>
            <a:fld id="{4974821F-3628-43B2-BADA-008A6622D3A8}" type="datetime1">
              <a:rPr lang="en-GB" smtClean="0"/>
              <a:t>12/04/2026</a:t>
            </a:fld>
            <a:endParaRPr lang="en-GB"/>
          </a:p>
        </p:txBody>
      </p:sp>
      <p:sp>
        <p:nvSpPr>
          <p:cNvPr id="4" name="Footer Placeholder 3">
            <a:extLst>
              <a:ext uri="{FF2B5EF4-FFF2-40B4-BE49-F238E27FC236}">
                <a16:creationId xmlns:a16="http://schemas.microsoft.com/office/drawing/2014/main" id="{8B1E5F4E-9943-25C9-1B85-9FB53D485D11}"/>
              </a:ext>
            </a:extLst>
          </p:cNvPr>
          <p:cNvSpPr>
            <a:spLocks noGrp="1"/>
          </p:cNvSpPr>
          <p:nvPr>
            <p:ph type="ftr" sz="quarter" idx="11"/>
          </p:nvPr>
        </p:nvSpPr>
        <p:spPr/>
        <p:txBody>
          <a:bodyPr/>
          <a:lstStyle/>
          <a:p>
            <a:r>
              <a:rPr lang="en-US"/>
              <a:t>IOP Nuclear Physics Conference 2026</a:t>
            </a:r>
            <a:endParaRPr lang="en-GB"/>
          </a:p>
        </p:txBody>
      </p:sp>
      <p:sp>
        <p:nvSpPr>
          <p:cNvPr id="5" name="Slide Number Placeholder 4">
            <a:extLst>
              <a:ext uri="{FF2B5EF4-FFF2-40B4-BE49-F238E27FC236}">
                <a16:creationId xmlns:a16="http://schemas.microsoft.com/office/drawing/2014/main" id="{8DF724B5-7E58-BDBE-58C2-B13A23D73BA8}"/>
              </a:ext>
            </a:extLst>
          </p:cNvPr>
          <p:cNvSpPr>
            <a:spLocks noGrp="1"/>
          </p:cNvSpPr>
          <p:nvPr>
            <p:ph type="sldNum" sz="quarter" idx="12"/>
          </p:nvPr>
        </p:nvSpPr>
        <p:spPr/>
        <p:txBody>
          <a:bodyPr/>
          <a:lstStyle/>
          <a:p>
            <a:fld id="{330EA680-D336-4FF7-8B7A-9848BB0A1C32}" type="slidenum">
              <a:rPr lang="en-GB" smtClean="0"/>
              <a:pPr/>
              <a:t>6</a:t>
            </a:fld>
            <a:endParaRPr lang="en-GB"/>
          </a:p>
        </p:txBody>
      </p:sp>
    </p:spTree>
    <p:extLst>
      <p:ext uri="{BB962C8B-B14F-4D97-AF65-F5344CB8AC3E}">
        <p14:creationId xmlns:p14="http://schemas.microsoft.com/office/powerpoint/2010/main" val="1785512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A426E-9746-8E85-4A59-3EA2752A06A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EA2423C-D3E4-5049-7C05-E6397E0C9112}"/>
              </a:ext>
            </a:extLst>
          </p:cNvPr>
          <p:cNvSpPr>
            <a:spLocks noGrp="1"/>
          </p:cNvSpPr>
          <p:nvPr>
            <p:ph type="ctrTitle"/>
          </p:nvPr>
        </p:nvSpPr>
        <p:spPr/>
        <p:txBody>
          <a:bodyPr/>
          <a:lstStyle/>
          <a:p>
            <a:r>
              <a:rPr lang="en-GB" sz="3200">
                <a:latin typeface="Arial"/>
                <a:cs typeface="Arial"/>
              </a:rPr>
              <a:t>LaX</a:t>
            </a:r>
            <a:r>
              <a:rPr lang="en-GB" sz="3200" baseline="-25000">
                <a:latin typeface="Arial"/>
                <a:cs typeface="Arial"/>
              </a:rPr>
              <a:t>3</a:t>
            </a:r>
            <a:r>
              <a:rPr lang="en-GB" sz="3200">
                <a:latin typeface="Arial"/>
                <a:cs typeface="Arial"/>
              </a:rPr>
              <a:t> – Cross Sections</a:t>
            </a:r>
            <a:endParaRPr lang="en-US" sz="3200"/>
          </a:p>
        </p:txBody>
      </p:sp>
      <p:sp>
        <p:nvSpPr>
          <p:cNvPr id="4" name="Slide Number Placeholder 3">
            <a:extLst>
              <a:ext uri="{FF2B5EF4-FFF2-40B4-BE49-F238E27FC236}">
                <a16:creationId xmlns:a16="http://schemas.microsoft.com/office/drawing/2014/main" id="{F14FC117-B7E2-3E0C-B12E-868249CD5550}"/>
              </a:ext>
            </a:extLst>
          </p:cNvPr>
          <p:cNvSpPr>
            <a:spLocks noGrp="1"/>
          </p:cNvSpPr>
          <p:nvPr>
            <p:ph type="sldNum" sz="quarter" idx="16"/>
          </p:nvPr>
        </p:nvSpPr>
        <p:spPr/>
        <p:txBody>
          <a:bodyPr/>
          <a:lstStyle/>
          <a:p>
            <a:fld id="{2128F9EF-70E5-F04A-8CB7-DB6F82CAB613}" type="slidenum">
              <a:rPr lang="en-US" smtClean="0"/>
              <a:pPr/>
              <a:t>7</a:t>
            </a:fld>
            <a:endParaRPr lang="en-US"/>
          </a:p>
        </p:txBody>
      </p:sp>
      <p:sp>
        <p:nvSpPr>
          <p:cNvPr id="2" name="Date Placeholder 1">
            <a:extLst>
              <a:ext uri="{FF2B5EF4-FFF2-40B4-BE49-F238E27FC236}">
                <a16:creationId xmlns:a16="http://schemas.microsoft.com/office/drawing/2014/main" id="{CDBD60C3-EEAC-3594-9748-91AB607E713E}"/>
              </a:ext>
            </a:extLst>
          </p:cNvPr>
          <p:cNvSpPr>
            <a:spLocks noGrp="1"/>
          </p:cNvSpPr>
          <p:nvPr>
            <p:ph type="dt" sz="half" idx="17"/>
          </p:nvPr>
        </p:nvSpPr>
        <p:spPr/>
        <p:txBody>
          <a:bodyPr/>
          <a:lstStyle/>
          <a:p>
            <a:fld id="{4B839961-6FE5-4591-AACA-9B2163129D3B}" type="datetime1">
              <a:rPr lang="en-GB" smtClean="0"/>
              <a:t>12/04/2026</a:t>
            </a:fld>
            <a:endParaRPr lang="en-GB"/>
          </a:p>
        </p:txBody>
      </p:sp>
      <p:sp>
        <p:nvSpPr>
          <p:cNvPr id="5" name="Footer Placeholder 4">
            <a:extLst>
              <a:ext uri="{FF2B5EF4-FFF2-40B4-BE49-F238E27FC236}">
                <a16:creationId xmlns:a16="http://schemas.microsoft.com/office/drawing/2014/main" id="{84A6F29D-3A36-038E-DCC1-EF532F962CFC}"/>
              </a:ext>
            </a:extLst>
          </p:cNvPr>
          <p:cNvSpPr>
            <a:spLocks noGrp="1"/>
          </p:cNvSpPr>
          <p:nvPr>
            <p:ph type="ftr" sz="quarter" idx="15"/>
          </p:nvPr>
        </p:nvSpPr>
        <p:spPr/>
        <p:txBody>
          <a:bodyPr/>
          <a:lstStyle/>
          <a:p>
            <a:r>
              <a:rPr lang="en-US"/>
              <a:t>IOP Nuclear Physics Conference 2026</a:t>
            </a:r>
          </a:p>
        </p:txBody>
      </p:sp>
      <p:sp>
        <p:nvSpPr>
          <p:cNvPr id="10" name="TextBox 6">
            <a:extLst>
              <a:ext uri="{FF2B5EF4-FFF2-40B4-BE49-F238E27FC236}">
                <a16:creationId xmlns:a16="http://schemas.microsoft.com/office/drawing/2014/main" id="{0B9A9B3D-300E-567C-AB97-D514CF240BE9}"/>
              </a:ext>
            </a:extLst>
          </p:cNvPr>
          <p:cNvSpPr txBox="1"/>
          <p:nvPr/>
        </p:nvSpPr>
        <p:spPr>
          <a:xfrm>
            <a:off x="0" y="1451900"/>
            <a:ext cx="3535680" cy="4708981"/>
          </a:xfrm>
          <a:prstGeom prst="rect">
            <a:avLst/>
          </a:prstGeom>
          <a:noFill/>
          <a:ln w="57150">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GB" sz="2000" dirty="0"/>
              <a:t>(</a:t>
            </a:r>
            <a:r>
              <a:rPr lang="en-GB" sz="2000" dirty="0" err="1"/>
              <a:t>n,p</a:t>
            </a:r>
            <a:r>
              <a:rPr lang="en-GB" sz="2000" dirty="0"/>
              <a:t>) and (n,</a:t>
            </a:r>
            <a:r>
              <a:rPr lang="el-GR" sz="2000" dirty="0"/>
              <a:t>α</a:t>
            </a:r>
            <a:r>
              <a:rPr lang="en-GB" sz="2000" dirty="0"/>
              <a:t>) cross sections align well with energy ranges significant for security and energy (14.1 MeV)</a:t>
            </a:r>
          </a:p>
          <a:p>
            <a:pPr marL="285750" indent="-285750">
              <a:buFont typeface="Arial"/>
              <a:buChar char="•"/>
            </a:pPr>
            <a:endParaRPr lang="en-GB" sz="2000" dirty="0"/>
          </a:p>
          <a:p>
            <a:pPr marL="285750" indent="-285750">
              <a:buFont typeface="Arial"/>
              <a:buChar char="•"/>
            </a:pPr>
            <a:r>
              <a:rPr lang="en-GB" sz="2000" dirty="0"/>
              <a:t>Recent measurements have indicated that the Cl cross sections are well overestimated (Kuvin 2020)</a:t>
            </a:r>
          </a:p>
          <a:p>
            <a:pPr marL="285750" indent="-285750">
              <a:buFont typeface="Arial"/>
              <a:buChar char="•"/>
            </a:pPr>
            <a:endParaRPr lang="en-GB" sz="2000" dirty="0"/>
          </a:p>
          <a:p>
            <a:pPr marL="285750" indent="-285750">
              <a:buFont typeface="Arial"/>
              <a:buChar char="•"/>
            </a:pPr>
            <a:r>
              <a:rPr lang="en-GB" sz="2000" dirty="0"/>
              <a:t>Br data are incomplete</a:t>
            </a:r>
          </a:p>
          <a:p>
            <a:pPr marL="285750" indent="-285750">
              <a:buFont typeface="Arial"/>
              <a:buChar char="•"/>
            </a:pPr>
            <a:endParaRPr lang="en-GB" sz="2000" dirty="0"/>
          </a:p>
          <a:p>
            <a:pPr marL="285750" indent="-285750">
              <a:buFont typeface="Arial"/>
              <a:buChar char="•"/>
            </a:pPr>
            <a:r>
              <a:rPr lang="en-GB" sz="2000" dirty="0"/>
              <a:t> </a:t>
            </a:r>
            <a:r>
              <a:rPr lang="en-GB" sz="2000" dirty="0">
                <a:ea typeface="+mn-lt"/>
                <a:cs typeface="+mn-lt"/>
              </a:rPr>
              <a:t>NEA High Priority Request List for Nuclear Data</a:t>
            </a:r>
            <a:endParaRPr lang="en-GB" sz="2000" dirty="0"/>
          </a:p>
        </p:txBody>
      </p:sp>
      <p:pic>
        <p:nvPicPr>
          <p:cNvPr id="3" name="Picture 2">
            <a:extLst>
              <a:ext uri="{FF2B5EF4-FFF2-40B4-BE49-F238E27FC236}">
                <a16:creationId xmlns:a16="http://schemas.microsoft.com/office/drawing/2014/main" id="{2E021ED8-D1E0-9D59-6A2C-AE60F809F585}"/>
              </a:ext>
            </a:extLst>
          </p:cNvPr>
          <p:cNvPicPr>
            <a:picLocks noChangeAspect="1"/>
          </p:cNvPicPr>
          <p:nvPr/>
        </p:nvPicPr>
        <p:blipFill>
          <a:blip r:embed="rId3"/>
          <a:stretch>
            <a:fillRect/>
          </a:stretch>
        </p:blipFill>
        <p:spPr>
          <a:xfrm>
            <a:off x="3589019" y="1377479"/>
            <a:ext cx="8572500" cy="4572000"/>
          </a:xfrm>
          <a:prstGeom prst="rect">
            <a:avLst/>
          </a:prstGeom>
        </p:spPr>
      </p:pic>
      <p:pic>
        <p:nvPicPr>
          <p:cNvPr id="7" name="Picture 6">
            <a:extLst>
              <a:ext uri="{FF2B5EF4-FFF2-40B4-BE49-F238E27FC236}">
                <a16:creationId xmlns:a16="http://schemas.microsoft.com/office/drawing/2014/main" id="{2280933C-6D26-00D4-4C3C-D750A6D67440}"/>
              </a:ext>
            </a:extLst>
          </p:cNvPr>
          <p:cNvPicPr>
            <a:picLocks noChangeAspect="1"/>
          </p:cNvPicPr>
          <p:nvPr/>
        </p:nvPicPr>
        <p:blipFill>
          <a:blip r:embed="rId4"/>
          <a:stretch>
            <a:fillRect/>
          </a:stretch>
        </p:blipFill>
        <p:spPr>
          <a:xfrm>
            <a:off x="3581400" y="1377479"/>
            <a:ext cx="8572500" cy="4572000"/>
          </a:xfrm>
          <a:prstGeom prst="rect">
            <a:avLst/>
          </a:prstGeom>
        </p:spPr>
      </p:pic>
    </p:spTree>
    <p:extLst>
      <p:ext uri="{BB962C8B-B14F-4D97-AF65-F5344CB8AC3E}">
        <p14:creationId xmlns:p14="http://schemas.microsoft.com/office/powerpoint/2010/main" val="319276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48897-6A48-B3F4-9EA6-05D689B2295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9CDF2B6-F0B0-C6EE-BC85-A0AE75B9D33B}"/>
              </a:ext>
            </a:extLst>
          </p:cNvPr>
          <p:cNvSpPr>
            <a:spLocks noGrp="1"/>
          </p:cNvSpPr>
          <p:nvPr>
            <p:ph type="ctrTitle"/>
          </p:nvPr>
        </p:nvSpPr>
        <p:spPr/>
        <p:txBody>
          <a:bodyPr/>
          <a:lstStyle/>
          <a:p>
            <a:r>
              <a:rPr lang="en-GB" sz="3200">
                <a:latin typeface="Arial"/>
                <a:cs typeface="Arial"/>
              </a:rPr>
              <a:t>LaX</a:t>
            </a:r>
            <a:r>
              <a:rPr lang="en-GB" sz="3200" baseline="-25000">
                <a:latin typeface="Arial"/>
                <a:cs typeface="Arial"/>
              </a:rPr>
              <a:t>3</a:t>
            </a:r>
            <a:r>
              <a:rPr lang="en-GB" sz="3200">
                <a:latin typeface="Arial"/>
                <a:cs typeface="Arial"/>
              </a:rPr>
              <a:t> – Scintillators</a:t>
            </a:r>
            <a:endParaRPr lang="en-US" sz="3200"/>
          </a:p>
        </p:txBody>
      </p:sp>
      <p:sp>
        <p:nvSpPr>
          <p:cNvPr id="4" name="Slide Number Placeholder 3">
            <a:extLst>
              <a:ext uri="{FF2B5EF4-FFF2-40B4-BE49-F238E27FC236}">
                <a16:creationId xmlns:a16="http://schemas.microsoft.com/office/drawing/2014/main" id="{539D4FAE-EB97-3E52-9215-52994686AE6D}"/>
              </a:ext>
            </a:extLst>
          </p:cNvPr>
          <p:cNvSpPr>
            <a:spLocks noGrp="1"/>
          </p:cNvSpPr>
          <p:nvPr>
            <p:ph type="sldNum" sz="quarter" idx="16"/>
          </p:nvPr>
        </p:nvSpPr>
        <p:spPr/>
        <p:txBody>
          <a:bodyPr/>
          <a:lstStyle/>
          <a:p>
            <a:fld id="{2128F9EF-70E5-F04A-8CB7-DB6F82CAB613}" type="slidenum">
              <a:rPr lang="en-US" smtClean="0"/>
              <a:pPr/>
              <a:t>8</a:t>
            </a:fld>
            <a:endParaRPr lang="en-US"/>
          </a:p>
        </p:txBody>
      </p:sp>
      <p:sp>
        <p:nvSpPr>
          <p:cNvPr id="2" name="Date Placeholder 1">
            <a:extLst>
              <a:ext uri="{FF2B5EF4-FFF2-40B4-BE49-F238E27FC236}">
                <a16:creationId xmlns:a16="http://schemas.microsoft.com/office/drawing/2014/main" id="{0AB1E187-A91E-0162-ABF2-E0F23CF930F1}"/>
              </a:ext>
            </a:extLst>
          </p:cNvPr>
          <p:cNvSpPr>
            <a:spLocks noGrp="1"/>
          </p:cNvSpPr>
          <p:nvPr>
            <p:ph type="dt" sz="half" idx="17"/>
          </p:nvPr>
        </p:nvSpPr>
        <p:spPr/>
        <p:txBody>
          <a:bodyPr/>
          <a:lstStyle/>
          <a:p>
            <a:fld id="{23702F01-684E-420E-AC86-A73ABFF4E416}" type="datetime1">
              <a:rPr lang="en-GB" smtClean="0"/>
              <a:t>12/04/2026</a:t>
            </a:fld>
            <a:endParaRPr lang="en-GB"/>
          </a:p>
        </p:txBody>
      </p:sp>
      <p:sp>
        <p:nvSpPr>
          <p:cNvPr id="5" name="Footer Placeholder 4">
            <a:extLst>
              <a:ext uri="{FF2B5EF4-FFF2-40B4-BE49-F238E27FC236}">
                <a16:creationId xmlns:a16="http://schemas.microsoft.com/office/drawing/2014/main" id="{CCE5D329-5C97-2460-2248-13D360A9B59D}"/>
              </a:ext>
            </a:extLst>
          </p:cNvPr>
          <p:cNvSpPr>
            <a:spLocks noGrp="1"/>
          </p:cNvSpPr>
          <p:nvPr>
            <p:ph type="ftr" sz="quarter" idx="15"/>
          </p:nvPr>
        </p:nvSpPr>
        <p:spPr/>
        <p:txBody>
          <a:bodyPr/>
          <a:lstStyle/>
          <a:p>
            <a:r>
              <a:rPr lang="en-US"/>
              <a:t>IOP Nuclear Physics Conference 2026</a:t>
            </a:r>
          </a:p>
        </p:txBody>
      </p:sp>
      <p:sp>
        <p:nvSpPr>
          <p:cNvPr id="8" name="TextBox 6">
            <a:extLst>
              <a:ext uri="{FF2B5EF4-FFF2-40B4-BE49-F238E27FC236}">
                <a16:creationId xmlns:a16="http://schemas.microsoft.com/office/drawing/2014/main" id="{2889CE9C-0E97-A519-AEA4-E69ABDB0C616}"/>
              </a:ext>
            </a:extLst>
          </p:cNvPr>
          <p:cNvSpPr txBox="1"/>
          <p:nvPr/>
        </p:nvSpPr>
        <p:spPr>
          <a:xfrm>
            <a:off x="676655" y="1037801"/>
            <a:ext cx="11130717" cy="156966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GB" sz="2400"/>
              <a:t>LaX</a:t>
            </a:r>
            <a:r>
              <a:rPr lang="en-GB" sz="2400" baseline="-25000"/>
              <a:t>3</a:t>
            </a:r>
            <a:r>
              <a:rPr lang="en-GB" sz="2400"/>
              <a:t>(X = Cl, Br) scintillators doped with Ce</a:t>
            </a:r>
            <a:r>
              <a:rPr lang="en-GB" sz="2400" baseline="30000"/>
              <a:t>3+</a:t>
            </a:r>
            <a:r>
              <a:rPr lang="en-GB" sz="2400"/>
              <a:t> have high energy resolution (2-4% at 662 keV), fast decay time (~30 ns)  and have dual mode sensitivity (</a:t>
            </a:r>
            <a:r>
              <a:rPr lang="el-GR" sz="2400"/>
              <a:t>γ</a:t>
            </a:r>
            <a:r>
              <a:rPr lang="en-GB" sz="2400"/>
              <a:t>+n)</a:t>
            </a:r>
          </a:p>
          <a:p>
            <a:pPr marL="285750" indent="-285750">
              <a:buFont typeface="Arial"/>
              <a:buChar char="•"/>
            </a:pPr>
            <a:r>
              <a:rPr lang="en-GB" sz="2400"/>
              <a:t>Hygroscopic and non-trivial internal activity from La decay and Ac contamination</a:t>
            </a:r>
          </a:p>
          <a:p>
            <a:pPr marL="285750" indent="-285750">
              <a:buFont typeface="Arial"/>
              <a:buChar char="•"/>
            </a:pPr>
            <a:r>
              <a:rPr lang="en-GB" sz="2400"/>
              <a:t>Used in a range of facilities and instruments e.g. FATIMA, GRIFFIN etc.</a:t>
            </a:r>
          </a:p>
        </p:txBody>
      </p:sp>
      <p:pic>
        <p:nvPicPr>
          <p:cNvPr id="9" name="Picture 8" descr="A metal cylinder on a white surface&#10;&#10;AI-generated content may be incorrect.">
            <a:extLst>
              <a:ext uri="{FF2B5EF4-FFF2-40B4-BE49-F238E27FC236}">
                <a16:creationId xmlns:a16="http://schemas.microsoft.com/office/drawing/2014/main" id="{D7C0DDF1-81ED-9496-A242-E9F869912514}"/>
              </a:ext>
            </a:extLst>
          </p:cNvPr>
          <p:cNvPicPr>
            <a:picLocks noChangeAspect="1"/>
          </p:cNvPicPr>
          <p:nvPr/>
        </p:nvPicPr>
        <p:blipFill>
          <a:blip r:embed="rId2" cstate="print">
            <a:extLst>
              <a:ext uri="{28A0092B-C50C-407E-A947-70E740481C1C}">
                <a14:useLocalDpi xmlns:a14="http://schemas.microsoft.com/office/drawing/2010/main" val="0"/>
              </a:ext>
            </a:extLst>
          </a:blip>
          <a:srcRect l="22566" r="36012" b="-335"/>
          <a:stretch>
            <a:fillRect/>
          </a:stretch>
        </p:blipFill>
        <p:spPr>
          <a:xfrm>
            <a:off x="215476" y="2853426"/>
            <a:ext cx="2840770" cy="3178994"/>
          </a:xfrm>
          <a:prstGeom prst="roundRect">
            <a:avLst/>
          </a:prstGeom>
          <a:ln w="57150">
            <a:noFill/>
          </a:ln>
        </p:spPr>
      </p:pic>
      <p:pic>
        <p:nvPicPr>
          <p:cNvPr id="10" name="Picture 9" descr="A graph of a line&#10;&#10;AI-generated content may be incorrect.">
            <a:extLst>
              <a:ext uri="{FF2B5EF4-FFF2-40B4-BE49-F238E27FC236}">
                <a16:creationId xmlns:a16="http://schemas.microsoft.com/office/drawing/2014/main" id="{650C1552-7511-8646-F6CA-0FDAAD5DA33C}"/>
              </a:ext>
            </a:extLst>
          </p:cNvPr>
          <p:cNvPicPr>
            <a:picLocks noChangeAspect="1"/>
          </p:cNvPicPr>
          <p:nvPr/>
        </p:nvPicPr>
        <p:blipFill>
          <a:blip r:embed="rId3"/>
          <a:stretch>
            <a:fillRect/>
          </a:stretch>
        </p:blipFill>
        <p:spPr>
          <a:xfrm>
            <a:off x="8077200" y="2644708"/>
            <a:ext cx="3810000" cy="3810000"/>
          </a:xfrm>
          <a:prstGeom prst="rect">
            <a:avLst/>
          </a:prstGeom>
        </p:spPr>
      </p:pic>
      <p:pic>
        <p:nvPicPr>
          <p:cNvPr id="11" name="Picture 10" descr="A graph of energy and energy&#10;&#10;AI-generated content may be incorrect.">
            <a:extLst>
              <a:ext uri="{FF2B5EF4-FFF2-40B4-BE49-F238E27FC236}">
                <a16:creationId xmlns:a16="http://schemas.microsoft.com/office/drawing/2014/main" id="{8A5E4843-4CCC-27EC-F883-F33697B5CD58}"/>
              </a:ext>
            </a:extLst>
          </p:cNvPr>
          <p:cNvPicPr>
            <a:picLocks noChangeAspect="1"/>
          </p:cNvPicPr>
          <p:nvPr/>
        </p:nvPicPr>
        <p:blipFill>
          <a:blip r:embed="rId4"/>
          <a:stretch>
            <a:fillRect/>
          </a:stretch>
        </p:blipFill>
        <p:spPr>
          <a:xfrm>
            <a:off x="3314700" y="2607461"/>
            <a:ext cx="4762500" cy="3810000"/>
          </a:xfrm>
          <a:prstGeom prst="rect">
            <a:avLst/>
          </a:prstGeom>
        </p:spPr>
      </p:pic>
      <p:pic>
        <p:nvPicPr>
          <p:cNvPr id="3" name="Picture 2">
            <a:extLst>
              <a:ext uri="{FF2B5EF4-FFF2-40B4-BE49-F238E27FC236}">
                <a16:creationId xmlns:a16="http://schemas.microsoft.com/office/drawing/2014/main" id="{541BDFF4-2703-3E6E-D605-756D303A9517}"/>
              </a:ext>
            </a:extLst>
          </p:cNvPr>
          <p:cNvPicPr>
            <a:picLocks noChangeAspect="1"/>
          </p:cNvPicPr>
          <p:nvPr/>
        </p:nvPicPr>
        <p:blipFill>
          <a:blip r:embed="rId5"/>
          <a:srcRect t="3980" b="48201"/>
          <a:stretch>
            <a:fillRect/>
          </a:stretch>
        </p:blipFill>
        <p:spPr>
          <a:xfrm>
            <a:off x="1539967" y="2725431"/>
            <a:ext cx="9112065" cy="3593672"/>
          </a:xfrm>
          <a:prstGeom prst="rect">
            <a:avLst/>
          </a:prstGeom>
        </p:spPr>
      </p:pic>
    </p:spTree>
    <p:extLst>
      <p:ext uri="{BB962C8B-B14F-4D97-AF65-F5344CB8AC3E}">
        <p14:creationId xmlns:p14="http://schemas.microsoft.com/office/powerpoint/2010/main" val="199155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8D24E-1309-21A1-0CDF-4DC227EA84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8001C8-92CB-6906-9317-04CF466D20CB}"/>
              </a:ext>
            </a:extLst>
          </p:cNvPr>
          <p:cNvSpPr>
            <a:spLocks noGrp="1"/>
          </p:cNvSpPr>
          <p:nvPr>
            <p:ph type="ctrTitle"/>
          </p:nvPr>
        </p:nvSpPr>
        <p:spPr>
          <a:xfrm>
            <a:off x="676655" y="269237"/>
            <a:ext cx="9340181" cy="550577"/>
          </a:xfrm>
        </p:spPr>
        <p:txBody>
          <a:bodyPr/>
          <a:lstStyle/>
          <a:p>
            <a:r>
              <a:rPr lang="en-GB" sz="2800">
                <a:latin typeface="Arial"/>
                <a:cs typeface="Arial"/>
              </a:rPr>
              <a:t>PSD – Amplitude Frequency Shape Discrimination</a:t>
            </a:r>
            <a:endParaRPr lang="en-US"/>
          </a:p>
        </p:txBody>
      </p:sp>
      <p:sp>
        <p:nvSpPr>
          <p:cNvPr id="4" name="Slide Number Placeholder 3">
            <a:extLst>
              <a:ext uri="{FF2B5EF4-FFF2-40B4-BE49-F238E27FC236}">
                <a16:creationId xmlns:a16="http://schemas.microsoft.com/office/drawing/2014/main" id="{56D53A2E-39AE-B83D-F441-22E74A887F7F}"/>
              </a:ext>
            </a:extLst>
          </p:cNvPr>
          <p:cNvSpPr>
            <a:spLocks noGrp="1"/>
          </p:cNvSpPr>
          <p:nvPr>
            <p:ph type="sldNum" sz="quarter" idx="16"/>
          </p:nvPr>
        </p:nvSpPr>
        <p:spPr/>
        <p:txBody>
          <a:bodyPr/>
          <a:lstStyle/>
          <a:p>
            <a:fld id="{2128F9EF-70E5-F04A-8CB7-DB6F82CAB613}" type="slidenum">
              <a:rPr lang="en-US" smtClean="0"/>
              <a:pPr/>
              <a:t>9</a:t>
            </a:fld>
            <a:endParaRPr lang="en-US"/>
          </a:p>
        </p:txBody>
      </p:sp>
      <p:sp>
        <p:nvSpPr>
          <p:cNvPr id="5" name="Date Placeholder 4">
            <a:extLst>
              <a:ext uri="{FF2B5EF4-FFF2-40B4-BE49-F238E27FC236}">
                <a16:creationId xmlns:a16="http://schemas.microsoft.com/office/drawing/2014/main" id="{02FE8D8A-E2A5-0E80-FE9B-E25A76B5FA37}"/>
              </a:ext>
            </a:extLst>
          </p:cNvPr>
          <p:cNvSpPr>
            <a:spLocks noGrp="1"/>
          </p:cNvSpPr>
          <p:nvPr>
            <p:ph type="dt" sz="half" idx="17"/>
          </p:nvPr>
        </p:nvSpPr>
        <p:spPr/>
        <p:txBody>
          <a:bodyPr/>
          <a:lstStyle/>
          <a:p>
            <a:fld id="{74DDDAEF-AD1F-4729-BF51-AFB66B62577F}" type="datetime1">
              <a:rPr lang="en-GB" smtClean="0"/>
              <a:t>12/04/2026</a:t>
            </a:fld>
            <a:endParaRPr lang="en-GB"/>
          </a:p>
        </p:txBody>
      </p:sp>
      <p:sp>
        <p:nvSpPr>
          <p:cNvPr id="8" name="TextBox 6">
            <a:extLst>
              <a:ext uri="{FF2B5EF4-FFF2-40B4-BE49-F238E27FC236}">
                <a16:creationId xmlns:a16="http://schemas.microsoft.com/office/drawing/2014/main" id="{7997585A-49EB-D2FC-D4F6-0A0A5D2BA63A}"/>
              </a:ext>
            </a:extLst>
          </p:cNvPr>
          <p:cNvSpPr txBox="1"/>
          <p:nvPr/>
        </p:nvSpPr>
        <p:spPr>
          <a:xfrm>
            <a:off x="348441" y="930875"/>
            <a:ext cx="7942949" cy="193899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GB" sz="2400" dirty="0"/>
              <a:t>Waveforms are passed through a fast Fourier transform</a:t>
            </a:r>
          </a:p>
          <a:p>
            <a:pPr marL="285750" indent="-285750">
              <a:buFont typeface="Arial"/>
              <a:buChar char="•"/>
            </a:pPr>
            <a:r>
              <a:rPr lang="en-GB" sz="2400" dirty="0"/>
              <a:t>Charge integration then applied with frequency gates</a:t>
            </a:r>
          </a:p>
          <a:p>
            <a:pPr marL="285750" indent="-285750">
              <a:buFont typeface="Arial"/>
              <a:buChar char="•"/>
            </a:pPr>
            <a:r>
              <a:rPr lang="en-GB" sz="2400" dirty="0"/>
              <a:t>For implementation “live”, this is more computationally intensive than PSD</a:t>
            </a:r>
          </a:p>
          <a:p>
            <a:pPr marL="285750" indent="-285750">
              <a:buFont typeface="Arial"/>
              <a:buChar char="•"/>
            </a:pPr>
            <a:endParaRPr lang="en-GB" sz="2400" dirty="0"/>
          </a:p>
        </p:txBody>
      </p:sp>
      <p:sp>
        <p:nvSpPr>
          <p:cNvPr id="3" name="Footer Placeholder 3">
            <a:extLst>
              <a:ext uri="{FF2B5EF4-FFF2-40B4-BE49-F238E27FC236}">
                <a16:creationId xmlns:a16="http://schemas.microsoft.com/office/drawing/2014/main" id="{0CAAC512-BB2F-3402-5D1D-4D429B6F076A}"/>
              </a:ext>
            </a:extLst>
          </p:cNvPr>
          <p:cNvSpPr>
            <a:spLocks noGrp="1"/>
          </p:cNvSpPr>
          <p:nvPr>
            <p:ph type="ftr" sz="quarter" idx="15"/>
          </p:nvPr>
        </p:nvSpPr>
        <p:spPr>
          <a:xfrm>
            <a:off x="4038600" y="6356350"/>
            <a:ext cx="4114800" cy="365125"/>
          </a:xfrm>
        </p:spPr>
        <p:txBody>
          <a:bodyPr/>
          <a:lstStyle/>
          <a:p>
            <a:r>
              <a:rPr lang="en-US"/>
              <a:t>IOP Nuclear Physics Conference 2026</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ADD6B14-31C4-3871-8E99-9462A00ADE09}"/>
                  </a:ext>
                </a:extLst>
              </p:cNvPr>
              <p:cNvSpPr txBox="1"/>
              <p:nvPr/>
            </p:nvSpPr>
            <p:spPr>
              <a:xfrm>
                <a:off x="8298374" y="1196299"/>
                <a:ext cx="3049746" cy="10388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400" b="0" i="1" smtClean="0">
                          <a:latin typeface="Cambria Math" panose="02040503050406030204" pitchFamily="18" charset="0"/>
                        </a:rPr>
                        <m:t>𝑦</m:t>
                      </m:r>
                      <m:d>
                        <m:dPr>
                          <m:begChr m:val="["/>
                          <m:endChr m:val="]"/>
                          <m:ctrlPr>
                            <a:rPr lang="en-GB" sz="2400" b="0" i="1" smtClean="0">
                              <a:latin typeface="Cambria Math" panose="02040503050406030204" pitchFamily="18" charset="0"/>
                            </a:rPr>
                          </m:ctrlPr>
                        </m:dPr>
                        <m:e>
                          <m:r>
                            <a:rPr lang="en-GB" sz="2400" b="0" i="1" smtClean="0">
                              <a:latin typeface="Cambria Math" panose="02040503050406030204" pitchFamily="18" charset="0"/>
                            </a:rPr>
                            <m:t>𝑘</m:t>
                          </m:r>
                        </m:e>
                      </m:d>
                      <m:r>
                        <a:rPr lang="en-GB" sz="2400" b="0" i="1" smtClean="0">
                          <a:latin typeface="Cambria Math" panose="02040503050406030204" pitchFamily="18" charset="0"/>
                        </a:rPr>
                        <m:t>= </m:t>
                      </m:r>
                      <m:nary>
                        <m:naryPr>
                          <m:chr m:val="∑"/>
                          <m:ctrlPr>
                            <a:rPr lang="en-GB" sz="2400" b="0" i="1" smtClean="0">
                              <a:latin typeface="Cambria Math" panose="02040503050406030204" pitchFamily="18" charset="0"/>
                            </a:rPr>
                          </m:ctrlPr>
                        </m:naryPr>
                        <m:sub>
                          <m:r>
                            <m:rPr>
                              <m:brk m:alnAt="23"/>
                            </m:rPr>
                            <a:rPr lang="en-GB" sz="2400" b="0" i="1" smtClean="0">
                              <a:latin typeface="Cambria Math" panose="02040503050406030204" pitchFamily="18" charset="0"/>
                            </a:rPr>
                            <m:t>𝑡</m:t>
                          </m:r>
                          <m:r>
                            <a:rPr lang="en-GB" sz="2400" b="0" i="1" smtClean="0">
                              <a:latin typeface="Cambria Math" panose="02040503050406030204" pitchFamily="18" charset="0"/>
                            </a:rPr>
                            <m:t>=0</m:t>
                          </m:r>
                        </m:sub>
                        <m:sup>
                          <m:r>
                            <a:rPr lang="en-GB" sz="2400" b="0" i="1" smtClean="0">
                              <a:latin typeface="Cambria Math" panose="02040503050406030204" pitchFamily="18" charset="0"/>
                            </a:rPr>
                            <m:t>𝑇</m:t>
                          </m:r>
                          <m:r>
                            <a:rPr lang="en-GB" sz="2400" b="0" i="1" smtClean="0">
                              <a:latin typeface="Cambria Math" panose="02040503050406030204" pitchFamily="18" charset="0"/>
                            </a:rPr>
                            <m:t>−1</m:t>
                          </m:r>
                        </m:sup>
                        <m:e>
                          <m:sSup>
                            <m:sSupPr>
                              <m:ctrlPr>
                                <a:rPr lang="en-GB" sz="2400" b="0" i="1" smtClean="0">
                                  <a:latin typeface="Cambria Math" panose="02040503050406030204" pitchFamily="18" charset="0"/>
                                </a:rPr>
                              </m:ctrlPr>
                            </m:sSupPr>
                            <m:e>
                              <m:r>
                                <a:rPr lang="en-GB" sz="2400" b="0" i="1" smtClean="0">
                                  <a:latin typeface="Cambria Math" panose="02040503050406030204" pitchFamily="18" charset="0"/>
                                </a:rPr>
                                <m:t>𝑒</m:t>
                              </m:r>
                            </m:e>
                            <m:sup>
                              <m:r>
                                <a:rPr lang="en-GB" sz="2400" b="0" i="1" smtClean="0">
                                  <a:latin typeface="Cambria Math" panose="02040503050406030204" pitchFamily="18" charset="0"/>
                                </a:rPr>
                                <m:t>−2</m:t>
                              </m:r>
                              <m:r>
                                <a:rPr lang="en-GB" sz="2400" b="0" i="1" smtClean="0">
                                  <a:latin typeface="Cambria Math" panose="02040503050406030204" pitchFamily="18" charset="0"/>
                                  <a:ea typeface="Cambria Math" panose="02040503050406030204" pitchFamily="18" charset="0"/>
                                </a:rPr>
                                <m:t>𝜋</m:t>
                              </m:r>
                              <m:r>
                                <a:rPr lang="en-GB" sz="2400" b="0" i="1" smtClean="0">
                                  <a:latin typeface="Cambria Math" panose="02040503050406030204" pitchFamily="18" charset="0"/>
                                  <a:ea typeface="Cambria Math" panose="02040503050406030204" pitchFamily="18" charset="0"/>
                                </a:rPr>
                                <m:t>𝑖</m:t>
                              </m:r>
                              <m:f>
                                <m:fPr>
                                  <m:ctrlPr>
                                    <a:rPr lang="en-GB" sz="2400" b="0" i="1" smtClean="0">
                                      <a:latin typeface="Cambria Math" panose="02040503050406030204" pitchFamily="18" charset="0"/>
                                      <a:ea typeface="Cambria Math" panose="02040503050406030204" pitchFamily="18" charset="0"/>
                                    </a:rPr>
                                  </m:ctrlPr>
                                </m:fPr>
                                <m:num>
                                  <m:sSub>
                                    <m:sSubPr>
                                      <m:ctrlPr>
                                        <a:rPr lang="en-GB" sz="2400" b="0" i="1" smtClean="0">
                                          <a:latin typeface="Cambria Math" panose="02040503050406030204" pitchFamily="18" charset="0"/>
                                          <a:ea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𝑘</m:t>
                                      </m:r>
                                    </m:e>
                                    <m:sub>
                                      <m:r>
                                        <a:rPr lang="en-GB" sz="2400" b="0" i="1" smtClean="0">
                                          <a:latin typeface="Cambria Math" panose="02040503050406030204" pitchFamily="18" charset="0"/>
                                          <a:ea typeface="Cambria Math" panose="02040503050406030204" pitchFamily="18" charset="0"/>
                                        </a:rPr>
                                        <m:t>𝑡</m:t>
                                      </m:r>
                                    </m:sub>
                                  </m:sSub>
                                </m:num>
                                <m:den>
                                  <m:r>
                                    <a:rPr lang="en-GB" sz="2400" b="0" i="1" smtClean="0">
                                      <a:latin typeface="Cambria Math" panose="02040503050406030204" pitchFamily="18" charset="0"/>
                                      <a:ea typeface="Cambria Math" panose="02040503050406030204" pitchFamily="18" charset="0"/>
                                    </a:rPr>
                                    <m:t>𝑇</m:t>
                                  </m:r>
                                </m:den>
                              </m:f>
                            </m:sup>
                          </m:sSup>
                          <m:r>
                            <a:rPr lang="en-GB" sz="2400" b="0" i="1" smtClean="0">
                              <a:latin typeface="Cambria Math" panose="02040503050406030204" pitchFamily="18" charset="0"/>
                            </a:rPr>
                            <m:t>𝑥</m:t>
                          </m:r>
                          <m:r>
                            <a:rPr lang="en-GB" sz="2400" b="0" i="1" smtClean="0">
                              <a:latin typeface="Cambria Math" panose="02040503050406030204" pitchFamily="18" charset="0"/>
                            </a:rPr>
                            <m:t>[</m:t>
                          </m:r>
                          <m:r>
                            <a:rPr lang="en-GB" sz="2400" b="0" i="1" smtClean="0">
                              <a:latin typeface="Cambria Math" panose="02040503050406030204" pitchFamily="18" charset="0"/>
                            </a:rPr>
                            <m:t>𝑡</m:t>
                          </m:r>
                          <m:r>
                            <a:rPr lang="en-GB" sz="2400" b="0" i="1" smtClean="0">
                              <a:latin typeface="Cambria Math" panose="02040503050406030204" pitchFamily="18" charset="0"/>
                            </a:rPr>
                            <m:t>]</m:t>
                          </m:r>
                        </m:e>
                      </m:nary>
                    </m:oMath>
                  </m:oMathPara>
                </a14:m>
                <a:endParaRPr lang="en-GB" sz="2400"/>
              </a:p>
            </p:txBody>
          </p:sp>
        </mc:Choice>
        <mc:Fallback xmlns="">
          <p:sp>
            <p:nvSpPr>
              <p:cNvPr id="6" name="TextBox 5">
                <a:extLst>
                  <a:ext uri="{FF2B5EF4-FFF2-40B4-BE49-F238E27FC236}">
                    <a16:creationId xmlns:a16="http://schemas.microsoft.com/office/drawing/2014/main" id="{6ADD6B14-31C4-3871-8E99-9462A00ADE09}"/>
                  </a:ext>
                </a:extLst>
              </p:cNvPr>
              <p:cNvSpPr txBox="1">
                <a:spLocks noRot="1" noChangeAspect="1" noMove="1" noResize="1" noEditPoints="1" noAdjustHandles="1" noChangeArrowheads="1" noChangeShapeType="1" noTextEdit="1"/>
              </p:cNvSpPr>
              <p:nvPr/>
            </p:nvSpPr>
            <p:spPr>
              <a:xfrm>
                <a:off x="8298374" y="1196299"/>
                <a:ext cx="3049746" cy="1038811"/>
              </a:xfrm>
              <a:prstGeom prst="rect">
                <a:avLst/>
              </a:prstGeom>
              <a:blipFill>
                <a:blip r:embed="rId2"/>
                <a:stretch>
                  <a:fillRect/>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D6D7DFEC-9DA4-6284-5690-46F97394F01E}"/>
              </a:ext>
            </a:extLst>
          </p:cNvPr>
          <p:cNvPicPr>
            <a:picLocks noChangeAspect="1"/>
          </p:cNvPicPr>
          <p:nvPr/>
        </p:nvPicPr>
        <p:blipFill>
          <a:blip r:embed="rId3"/>
          <a:stretch>
            <a:fillRect/>
          </a:stretch>
        </p:blipFill>
        <p:spPr>
          <a:xfrm>
            <a:off x="517407" y="2638777"/>
            <a:ext cx="11166593" cy="3706520"/>
          </a:xfrm>
          <a:prstGeom prst="rect">
            <a:avLst/>
          </a:prstGeom>
        </p:spPr>
      </p:pic>
    </p:spTree>
    <p:extLst>
      <p:ext uri="{BB962C8B-B14F-4D97-AF65-F5344CB8AC3E}">
        <p14:creationId xmlns:p14="http://schemas.microsoft.com/office/powerpoint/2010/main" val="25181675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6BFEB54-CDDD-49EE-A664-B07C80FEC089}">
  <we:reference id="4567b711-9f2d-454d-b0d0-74708a29b461" version="1.0.0.0" store="EXCatalog" storeType="EXCatalog"/>
  <we:alternateReferences>
    <we:reference id="WA200001313" version="1.0.0.0"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e305e869-7eea-491b-b865-f77497a6152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D61E463DA84DE499DF1503D756FD975" ma:contentTypeVersion="11" ma:contentTypeDescription="Create a new document." ma:contentTypeScope="" ma:versionID="1e87adee93609615c49a57fb5148e82e">
  <xsd:schema xmlns:xsd="http://www.w3.org/2001/XMLSchema" xmlns:xs="http://www.w3.org/2001/XMLSchema" xmlns:p="http://schemas.microsoft.com/office/2006/metadata/properties" xmlns:ns3="e305e869-7eea-491b-b865-f77497a61522" targetNamespace="http://schemas.microsoft.com/office/2006/metadata/properties" ma:root="true" ma:fieldsID="34e0b1133ddc22bbc6393a34dd5d45f2" ns3:_="">
    <xsd:import namespace="e305e869-7eea-491b-b865-f77497a61522"/>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SystemTags" minOccurs="0"/>
                <xsd:element ref="ns3:MediaServiceGenerationTime" minOccurs="0"/>
                <xsd:element ref="ns3:MediaServiceEventHashCode" minOccurs="0"/>
                <xsd:element ref="ns3:MediaLengthInSeconds" minOccurs="0"/>
                <xsd:element ref="ns3:MediaServiceBillingMetadata" minOccurs="0"/>
                <xsd:element ref="ns3:MediaServiceOCR"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05e869-7eea-491b-b865-f77497a61522"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SystemTags" ma:index="12" nillable="true" ma:displayName="MediaServiceSystemTags" ma:hidden="true" ma:internalName="MediaServiceSystemTags" ma:readOnly="true">
      <xsd:simpleType>
        <xsd:restriction base="dms:Note"/>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BillingMetadata" ma:index="16" nillable="true" ma:displayName="MediaServiceBillingMetadata" ma:hidden="true" ma:internalName="MediaServiceBillingMetadata" ma:readOnly="true">
      <xsd:simpleType>
        <xsd:restriction base="dms:Note"/>
      </xsd:simpleType>
    </xsd:element>
    <xsd:element name="MediaServiceOCR" ma:index="17" nillable="true" ma:displayName="Extracted Text" ma:internalName="MediaServiceOCR" ma:readOnly="true">
      <xsd:simpleType>
        <xsd:restriction base="dms:Note">
          <xsd:maxLength value="255"/>
        </xsd:restriction>
      </xsd:simpleType>
    </xsd:element>
    <xsd:element name="_activity" ma:index="18"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BCEB9D9-C804-40F1-8C3F-E8A8556D3843}">
  <ds:schemaRefs>
    <ds:schemaRef ds:uri="http://www.w3.org/XML/1998/namespace"/>
    <ds:schemaRef ds:uri="http://purl.org/dc/dcmitype/"/>
    <ds:schemaRef ds:uri="http://purl.org/dc/elements/1.1/"/>
    <ds:schemaRef ds:uri="http://schemas.openxmlformats.org/package/2006/metadata/core-properties"/>
    <ds:schemaRef ds:uri="http://purl.org/dc/terms/"/>
    <ds:schemaRef ds:uri="http://schemas.microsoft.com/office/2006/documentManagement/types"/>
    <ds:schemaRef ds:uri="http://schemas.microsoft.com/office/infopath/2007/PartnerControls"/>
    <ds:schemaRef ds:uri="e305e869-7eea-491b-b865-f77497a61522"/>
    <ds:schemaRef ds:uri="http://schemas.microsoft.com/office/2006/metadata/properties"/>
  </ds:schemaRefs>
</ds:datastoreItem>
</file>

<file path=customXml/itemProps2.xml><?xml version="1.0" encoding="utf-8"?>
<ds:datastoreItem xmlns:ds="http://schemas.openxmlformats.org/officeDocument/2006/customXml" ds:itemID="{3FAD8BC9-347D-4420-ABBD-55FB34D12635}">
  <ds:schemaRefs>
    <ds:schemaRef ds:uri="e305e869-7eea-491b-b865-f77497a6152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41D2CEC-7F09-4551-BA7A-0A222E351D2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52</TotalTime>
  <Words>1289</Words>
  <Application>Microsoft Office PowerPoint</Application>
  <PresentationFormat>Widescreen</PresentationFormat>
  <Paragraphs>239</Paragraphs>
  <Slides>32</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Aptos</vt:lpstr>
      <vt:lpstr>Aptos Display</vt:lpstr>
      <vt:lpstr>Arial</vt:lpstr>
      <vt:lpstr>Arial,Sans-Serif</vt:lpstr>
      <vt:lpstr>Calibri</vt:lpstr>
      <vt:lpstr>Cambria Math</vt:lpstr>
      <vt:lpstr>Gotham</vt:lpstr>
      <vt:lpstr>Gotham Bold</vt:lpstr>
      <vt:lpstr>office theme</vt:lpstr>
      <vt:lpstr>Transforming Inorganic Scintillators into Nuclear Spectrometers</vt:lpstr>
      <vt:lpstr>Overview</vt:lpstr>
      <vt:lpstr>Waveform Analysis</vt:lpstr>
      <vt:lpstr>Pulse Shape Discrimination – Charge Integration</vt:lpstr>
      <vt:lpstr>PSD – Particle Species Discrimination</vt:lpstr>
      <vt:lpstr>LaX3(Ce) Scintillators</vt:lpstr>
      <vt:lpstr>LaX3 – Cross Sections</vt:lpstr>
      <vt:lpstr>LaX3 – Scintillators</vt:lpstr>
      <vt:lpstr>PSD – Amplitude Frequency Shape Discrimination</vt:lpstr>
      <vt:lpstr>AFSD - Example</vt:lpstr>
      <vt:lpstr>NPL Neutron Facility </vt:lpstr>
      <vt:lpstr>LaX3 – Initial Measurements</vt:lpstr>
      <vt:lpstr>NPL Beam Campaign - Overview</vt:lpstr>
      <vt:lpstr>LaCl3 and LaBr3 NPL Neutron Facility Results</vt:lpstr>
      <vt:lpstr>LaCl3(Ce) Results</vt:lpstr>
      <vt:lpstr>LaBr3(Ce) Results</vt:lpstr>
      <vt:lpstr>CeBr3 NPL Neutron Facility</vt:lpstr>
      <vt:lpstr>CeBr3 AFSD Performance</vt:lpstr>
      <vt:lpstr>CeBr3 Results</vt:lpstr>
      <vt:lpstr>Other Analysis Methods</vt:lpstr>
      <vt:lpstr>Thanks for listening!</vt:lpstr>
      <vt:lpstr>PhD Opportunity</vt:lpstr>
      <vt:lpstr>PowerPoint Presentation</vt:lpstr>
      <vt:lpstr>LaCl3(Ce) Results – Future Cross Section Work</vt:lpstr>
      <vt:lpstr>PSD – Quantifying</vt:lpstr>
      <vt:lpstr>PSD – Optimising</vt:lpstr>
      <vt:lpstr>Pileup check</vt:lpstr>
      <vt:lpstr>AFSD – More Examples</vt:lpstr>
      <vt:lpstr>AFSD – Even More Examples (SiPMs)</vt:lpstr>
      <vt:lpstr>Simulations</vt:lpstr>
      <vt:lpstr>LaCl3(Ce) Results - D(d,n)</vt:lpstr>
      <vt:lpstr>LaCl3(Ce) Results - T(d,n)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The Development of the Compact Cherenkov Detector HEPI - the High Energy Proton Instrument for Satellite Missions</dc:title>
  <dc:creator/>
  <cp:lastModifiedBy>Joseph O'Neill (Physics and Astronomy)</cp:lastModifiedBy>
  <cp:revision>3</cp:revision>
  <dcterms:created xsi:type="dcterms:W3CDTF">2025-02-07T10:15:33Z</dcterms:created>
  <dcterms:modified xsi:type="dcterms:W3CDTF">2026-04-12T17:13:14Z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0x0101000D61E463DA84DE499DF1503D756FD975</vt:lpwstr>
  </property>
  <property fmtid="{D5CDD505-2E9C-101B-9397-08002B2CF9AE}" pid="3" name="Order">
    <vt:r8>2684900</vt:r8>
  </property>
  <property fmtid="{D5CDD505-2E9C-101B-9397-08002B2CF9AE}" pid="4" name="TriggerFlowInfo">
    <vt:lpwstr/>
  </property>
  <property fmtid="{D5CDD505-2E9C-101B-9397-08002B2CF9AE}" pid="5" name="ComplianceAssetId">
    <vt:lpwstr/>
  </property>
  <property fmtid="{D5CDD505-2E9C-101B-9397-08002B2CF9AE}" pid="6" name="_ExtendedDescription">
    <vt:lpwstr/>
  </property>
  <property fmtid="{D5CDD505-2E9C-101B-9397-08002B2CF9AE}" pid="7" name="MediaServiceImageTags">
    <vt:lpwstr/>
  </property>
</Properties>
</file>