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2" r:id="rId2"/>
  </p:sldMasterIdLst>
  <p:notesMasterIdLst>
    <p:notesMasterId r:id="rId19"/>
  </p:notesMasterIdLst>
  <p:sldIdLst>
    <p:sldId id="514" r:id="rId3"/>
    <p:sldId id="572" r:id="rId4"/>
    <p:sldId id="573" r:id="rId5"/>
    <p:sldId id="574" r:id="rId6"/>
    <p:sldId id="523" r:id="rId7"/>
    <p:sldId id="560" r:id="rId8"/>
    <p:sldId id="525" r:id="rId9"/>
    <p:sldId id="537" r:id="rId10"/>
    <p:sldId id="564" r:id="rId11"/>
    <p:sldId id="565" r:id="rId12"/>
    <p:sldId id="568" r:id="rId13"/>
    <p:sldId id="566" r:id="rId14"/>
    <p:sldId id="541" r:id="rId15"/>
    <p:sldId id="548" r:id="rId16"/>
    <p:sldId id="55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763" autoAdjust="0"/>
  </p:normalViewPr>
  <p:slideViewPr>
    <p:cSldViewPr snapToGrid="0">
      <p:cViewPr varScale="1">
        <p:scale>
          <a:sx n="93" d="100"/>
          <a:sy n="93" d="100"/>
        </p:scale>
        <p:origin x="108" y="3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95AE2-43AC-144B-AE88-DCB376799F11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4E5BB-E6B0-B84A-ABCD-9A3E9C2D7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BAD1C-BE61-6891-D439-6ADB91F8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634C00-073C-E8C6-FF35-2BF887562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A6E9CB-AB2C-6B53-99DB-3D53CBFCC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Gas cooled (Magnox, AGR, RBMK)</a:t>
            </a:r>
            <a:r>
              <a:rPr lang="en-GB" dirty="0"/>
              <a:t> and HTGR, pebble bed</a:t>
            </a:r>
            <a:br>
              <a:rPr lang="en-GB" dirty="0"/>
            </a:br>
            <a:r>
              <a:rPr lang="en-GB" dirty="0"/>
              <a:t>26% by volume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9DAF-BE4F-917C-88C8-F6E6DA5AD6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62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B32707-37FB-31AB-3822-EBD90E76E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D989E-5527-0CBC-39DC-6C081EAE8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363BB6-0814-1EA1-DA79-0842270841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More shape/timing cuts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see a lot of </a:t>
            </a:r>
            <a:r>
              <a:rPr lang="en-US" dirty="0" err="1"/>
              <a:t>afterpulsing</a:t>
            </a:r>
            <a:r>
              <a:rPr lang="en-US" dirty="0"/>
              <a:t> is removed in this way – many pulses are rejected on multiple fronts, so the thresholds are probably overly comprehensive (but not particularly computationally difficult so may as well go for it)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Some double pulsing also removed (crosstalk/degradation of signal)</a:t>
            </a:r>
          </a:p>
          <a:p>
            <a:pPr marL="171450" indent="-171450">
              <a:buFontTx/>
              <a:buChar char="-"/>
            </a:pPr>
            <a:r>
              <a:rPr lang="en-US" dirty="0"/>
              <a:t>Lots of low amplitude noisy stuff from the cables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56793-1352-CD94-2292-0CF99D495E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68B1BF-8B38-FB50-BF91-20D3D96E8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F4C8A4-0762-6A53-BBE2-1400A494EA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B7B63F-05E1-D636-6621-7F527A93FD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Amplitude threshold dynamically changed and plotted to identify where it ‘knees’ – this is where we get out of the dense low amplitude region and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into region with fewer events per ADC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bin, likely more representative of scintillation pulses.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Resulting filtered pulses are looking a bit more like we would expect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6AA8A-38AD-BEE8-7986-B4198E70BE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90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Count rate graphs going down the channel with large (left) and small (right) crystal, alongside gamma measurement.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Can see banding that roughly aligns, but more importantly also differences in the banding that may indicate stronger beta signal</a:t>
            </a:r>
          </a:p>
          <a:p>
            <a:pPr marL="171450" indent="-171450">
              <a:buFontTx/>
              <a:buChar char="-"/>
            </a:pPr>
            <a:r>
              <a:rPr lang="en-US" dirty="0"/>
              <a:t>Analysis of the spectra is required to ascertain exactly what is going on here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1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DDD4C-9557-E32B-F9CD-5404F7E305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7258B-6D96-D360-2645-6814D36876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EF1B08-0B71-ABFE-07C7-6D95C4A6A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Raw spectrum</a:t>
            </a:r>
          </a:p>
          <a:p>
            <a:pPr marL="171450" indent="-171450">
              <a:buFontTx/>
              <a:buChar char="-"/>
            </a:pPr>
            <a:r>
              <a:rPr lang="en-US" dirty="0"/>
              <a:t>Illustration of what is probably behind it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7B293-AA5A-9F08-CD2B-5E23B50FF0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2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3E3CB-A8F7-7DC9-0295-3EAFD1071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7B54EB-48E5-EF37-1EA2-87EADB6A59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69993-9949-EDC2-5CED-E06B6CCC7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How can we deconvolve this mixed spectrum into the component parts? </a:t>
            </a:r>
          </a:p>
          <a:p>
            <a:pPr marL="171450" indent="-171450">
              <a:buFontTx/>
              <a:buChar char="-"/>
            </a:pPr>
            <a:r>
              <a:rPr lang="en-US" dirty="0"/>
              <a:t>Simulated data in GEANT4, undergoing testing currently 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1DCF0-DD75-464C-BA2F-60F6A2EDB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2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6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4AEAE-5F64-ABE2-4A90-8725048550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933D6-4D4D-DC1E-2E09-3B3E22558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67A9D8-CCFF-8ADD-9A01-181D5ADFF5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B4175-1AB3-7AAC-BD9D-1B50B5970E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A79A9-1A74-D0BC-AF92-CA5B92183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64BF1-EF06-E44B-65A9-C9DD9C66B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FB5347-986E-87B6-5314-831F0C874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limitation in characterization technology – can’t sample the whole thing! Activation models have proven to be unreliable. Physical models stronger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ADA57-BCA0-4994-2117-1C1D7F6D2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6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Filling the gap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/>
              <a:t>GEANT4 simulations, crystal size/shape selections, PCB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4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Standpipes Q13 and H09 enclosures removed, C1 area establishes on site </a:t>
            </a:r>
            <a:r>
              <a:rPr lang="en-GB" dirty="0"/>
              <a:t>with relevant controls </a:t>
            </a:r>
          </a:p>
          <a:p>
            <a:pPr marL="171450" indent="-171450">
              <a:buFontTx/>
              <a:buChar char="-"/>
            </a:pPr>
            <a:r>
              <a:rPr lang="en-GB" dirty="0"/>
              <a:t>Detector was secured to AMP100 (&lt;3 tape) and lowered into the standpipe and into the X hole directly beneath the standpipe (as shown)</a:t>
            </a:r>
          </a:p>
          <a:p>
            <a:pPr marL="171450" indent="-171450">
              <a:buFontTx/>
              <a:buChar char="-"/>
            </a:pPr>
            <a:r>
              <a:rPr lang="en-GB" dirty="0"/>
              <a:t>Distance from surface measured using taped intervals on cables and monitored via camera</a:t>
            </a:r>
          </a:p>
          <a:p>
            <a:pPr marL="171450" indent="-171450">
              <a:buFontTx/>
              <a:buChar char="-"/>
            </a:pPr>
            <a:r>
              <a:rPr lang="en-GB" dirty="0"/>
              <a:t>Measurements taken every 0.25m going down the pipe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66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D0EDD-EAA9-6603-221F-7536BFE986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35E02B-0055-13BC-6C32-5E89AF1D75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B04D55-B4C8-0189-62C1-ACC5DB4CF8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RT = 10% peak -&gt; 90% peak; FT opposite</a:t>
            </a:r>
          </a:p>
          <a:p>
            <a:pPr marL="171450" indent="-171450">
              <a:buFontTx/>
              <a:buChar char="-"/>
            </a:pPr>
            <a:r>
              <a:rPr lang="en-US" dirty="0"/>
              <a:t>Skewness = measure of asymmetry, third standardized moment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Kurtosis = measure of </a:t>
            </a:r>
            <a:r>
              <a:rPr lang="en-US" dirty="0" err="1"/>
              <a:t>tailedness</a:t>
            </a:r>
            <a:r>
              <a:rPr lang="en-US" dirty="0"/>
              <a:t>, fourth standardized moment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Roughness = </a:t>
            </a:r>
            <a:r>
              <a:rPr lang="en-US" dirty="0" err="1"/>
              <a:t>jaggyness</a:t>
            </a:r>
            <a:r>
              <a:rPr lang="en-US" dirty="0"/>
              <a:t>, second derivative</a:t>
            </a:r>
          </a:p>
          <a:p>
            <a:pPr marL="171450" indent="-171450">
              <a:buFontTx/>
              <a:buChar char="-"/>
            </a:pPr>
            <a:r>
              <a:rPr lang="en-US" dirty="0"/>
              <a:t>SNR = signal to noise ratio (noise estimated by baseline</a:t>
            </a:r>
          </a:p>
          <a:p>
            <a:pPr marL="171450" indent="-171450">
              <a:buFontTx/>
              <a:buChar char="-"/>
            </a:pPr>
            <a:r>
              <a:rPr lang="en-US" dirty="0"/>
              <a:t>FWHM = full width at half maximum height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BC0A-8090-766E-60A3-5455E998D0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4CC44-AB55-75F1-DC2B-886137DD1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D6497E-31C9-1ECE-65CC-E8D06B3AB1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52094-D953-7204-3D7C-CDE983CCD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Time window 100-500ns based on scintillator characteristics (400ns window from rising edge)</a:t>
            </a:r>
          </a:p>
          <a:p>
            <a:pPr marL="171450" indent="-171450">
              <a:buFontTx/>
              <a:buChar char="-"/>
            </a:pPr>
            <a:r>
              <a:rPr lang="en-US" dirty="0"/>
              <a:t>Cuts </a:t>
            </a:r>
            <a:r>
              <a:rPr lang="en-US" dirty="0" err="1"/>
              <a:t>afterpulsing</a:t>
            </a:r>
            <a:endParaRPr lang="en-US" dirty="0"/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AFB33-73E5-FAED-F0B9-96D23400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24E5BB-E6B0-B84A-ABCD-9A3E9C2D78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2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3BB4406-02B4-284F-84C5-A21F22E6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5FEA054A-F191-E34B-8C26-BA11F3F0C0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750" y="1774371"/>
            <a:ext cx="11474450" cy="445974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4FAA8-0326-6C42-1C06-DBA6BEDC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5DBAC-6D75-8A4F-F221-4E52C40E1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D3CCE-3A9D-E634-FDEE-BFFF8D096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70521-9720-B8D5-5D15-CC9FD645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83A7-B972-51DC-3D70-2D99E854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07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00C0-8EBE-449C-BDA1-EF7AF3BC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35591-C62C-E851-9A6E-C6059D859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424CE-5267-262B-F2A7-778E86705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FCB7-BFC1-C6C3-E9B7-E073A6009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8B711B-3B45-66B4-6C38-841A74BC4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294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8AEE-56F4-5CB8-9942-CAFB2DA53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A7F1-8004-A58C-6FF2-F9F9DE3EC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9A0EF-504E-032D-716E-7A3B56CB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68CB43-8510-2563-CA38-3BBBEFB00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3AC72-007C-B76C-83F7-94C1A47A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E9E3D-F43A-88DF-65BC-C2689F86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6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9E4F-1584-2086-DCFB-104C3E60B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1FD39-BC09-8AC6-033A-1ED8E026C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A624B-FA23-0BA9-D11C-15AA068001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C35B0-11DA-D46E-5578-F1BE4B7CE6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47A53-E821-E088-ABBC-D82007DFF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172D8-0AAA-9762-737E-797E89DB1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2FFA20-6239-DC64-CE77-C4CA9B90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2D721-57EF-BFF7-590E-9024CB94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358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B3E53-6917-01C9-B020-6D0B922E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C5967-04A8-E4C9-54FA-E1C7420DD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81C942-9446-30FE-D8DE-C424B136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20C9F-0D47-50F8-2FCB-F4568FE6C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114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FA31EC-8AF4-03A9-3FA2-3D687415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056F48-E8E2-115D-5D25-D85379BC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8E115-59DE-C477-FEA2-90343130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61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53E6B-0024-A235-EED8-15384890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70E39-5460-BDC2-947F-069CCFA10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7C916-95A4-41A2-CD0D-1E286A88F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CBD3A5-6795-090E-633F-CBAED11A5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ED1AB-04CB-C7AC-1609-BD5F9D745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B64C4-3FEE-9995-C63A-C1A4DB7F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3EE7E-F359-7ABD-0C46-7137A2D6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8B41D-6943-00EE-B06F-95BA173E3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0BCC6B-9FEF-6598-C301-8F36FE971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815C7-4E97-F916-8958-8D6D22883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BA45F-ADD0-3706-76BA-9314D145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7D627C-F6E1-CDB9-8A12-3B8DDBD8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96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E4750-9479-2E8C-17E5-B455FFCD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E62DDB-FE77-C37D-51CB-2B5E3B715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87EB39-7AEC-E677-5166-7B3EE3F7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0E038-F4E4-7714-3DAB-24DDD389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C1A97-613F-58A4-BD23-A69F343D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767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5E4BE-4916-B784-5851-2F09ADE99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A0D51F-7A66-0956-DB4E-407C9793AD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7B319-C777-56D1-F005-02AE9514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A65A3-EBE0-D427-AA6D-AD36EB517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26170-C38A-B36B-1567-11009579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858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0170" y="365126"/>
            <a:ext cx="8713630" cy="10403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17913"/>
            <a:ext cx="5181600" cy="43590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17913"/>
            <a:ext cx="5181600" cy="435904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95AAF-BAEB-06B0-AE00-F8F6EEAB1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2460F-A0D5-352C-6DF1-E0F7B0C750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524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048" y="365125"/>
            <a:ext cx="8702339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72343"/>
            <a:ext cx="5157787" cy="632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72343"/>
            <a:ext cx="5183188" cy="632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940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97420DD-2415-454D-AA0F-DBDA719CB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236" y="533614"/>
            <a:ext cx="9210963" cy="888786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283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680" y="2123676"/>
            <a:ext cx="4027169" cy="1600200"/>
          </a:xfrm>
        </p:spPr>
        <p:txBody>
          <a:bodyPr anchor="t">
            <a:normAutofit/>
          </a:bodyPr>
          <a:lstStyle>
            <a:lvl1pPr algn="l">
              <a:defRPr sz="28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1680" y="3934224"/>
            <a:ext cx="4030345" cy="1934763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03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B9978F3-40AA-B047-B077-E6C1CE00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563" y="1832097"/>
            <a:ext cx="6629400" cy="789709"/>
          </a:xfrm>
        </p:spPr>
        <p:txBody>
          <a:bodyPr/>
          <a:lstStyle>
            <a:lvl1pPr algn="l">
              <a:defRPr/>
            </a:lvl1pPr>
          </a:lstStyle>
          <a:p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7762F7-94EF-0744-BA0E-BF26083BC29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90563" y="3016250"/>
            <a:ext cx="5680075" cy="6223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27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C5A3FE5F-792E-894C-96F2-B918CA1BC6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9567" y="1828800"/>
            <a:ext cx="11100631" cy="4616969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 b="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rgbClr val="0035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Body text Arial 24pt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qu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79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FCC83-7D16-4BCF-70E2-FB0C11123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5EBB9-06A2-D7B1-40AB-C5038D9A69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55C12-F5D4-71B7-0C59-09A5C25C6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780B1-C7CE-E849-5B54-880EAFF4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D2530-1228-8F61-EA6F-2AACCC27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50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49122E-3CE2-694A-8F8F-94D1F87D2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1800" y="681037"/>
            <a:ext cx="5842000" cy="10096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F3F6-C255-4AC5-91C2-3F61B6509B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69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2" r:id="rId2"/>
    <p:sldLayoutId id="2147483653" r:id="rId3"/>
    <p:sldLayoutId id="2147483654" r:id="rId4"/>
    <p:sldLayoutId id="2147483656" r:id="rId5"/>
    <p:sldLayoutId id="2147483649" r:id="rId6"/>
    <p:sldLayoutId id="2147483684" r:id="rId7"/>
    <p:sldLayoutId id="2147483691" r:id="rId8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C21320-0300-6E22-301C-645730152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F24F5-B4DA-395B-594E-4CEE132F2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9DAA4-B9BC-4AF6-3EA2-60C10E200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D6063D-8328-4C6C-B163-DF9AA50C7187}" type="datetimeFigureOut">
              <a:rPr lang="en-GB" smtClean="0"/>
              <a:t>12/04/2026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84026-40A4-36F3-3E55-1C97CF391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89F548-1CFD-03D7-63BE-D51FC5E29C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B85B75-D986-42BC-8355-F38A2E29ED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99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EC40D207-6810-4427-F61C-51C6F98B5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4" y="-14819"/>
            <a:ext cx="12192000" cy="6872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0563" y="1786434"/>
            <a:ext cx="6629400" cy="789709"/>
          </a:xfrm>
        </p:spPr>
        <p:txBody>
          <a:bodyPr>
            <a:normAutofit fontScale="90000"/>
          </a:bodyPr>
          <a:lstStyle/>
          <a:p>
            <a:r>
              <a:rPr lang="en-US" b="0" dirty="0">
                <a:solidFill>
                  <a:schemeClr val="tx1"/>
                </a:solidFill>
                <a:latin typeface="Baskerville Old Face" panose="02020602080505020303" pitchFamily="18" charset="0"/>
                <a:cs typeface="Aldhabi" panose="020F0502020204030204" pitchFamily="2" charset="-78"/>
              </a:rPr>
              <a:t>A Compact Multimode Detector for the Decommissioning of Irradiated Graphite</a:t>
            </a:r>
            <a:endParaRPr lang="en-GB" b="0" dirty="0">
              <a:solidFill>
                <a:schemeClr val="tx1"/>
              </a:solidFill>
              <a:latin typeface="Baskerville Old Face" panose="02020602080505020303" pitchFamily="18" charset="0"/>
              <a:cs typeface="Aldhabi" panose="020F0502020204030204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90563" y="2597405"/>
            <a:ext cx="5680075" cy="10389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  <a:latin typeface="+mn-lt"/>
                <a:ea typeface="Artifakt Element Medium" panose="020B0603050000020004" pitchFamily="34" charset="0"/>
              </a:rPr>
              <a:t>Nia Hunter</a:t>
            </a:r>
            <a:endParaRPr lang="en-GB" sz="1600" b="1" dirty="0">
              <a:solidFill>
                <a:schemeClr val="tx1"/>
              </a:solidFill>
              <a:latin typeface="+mn-lt"/>
              <a:ea typeface="Artifakt Element Medium" panose="020B0603050000020004" pitchFamily="34" charset="0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  <a:latin typeface="+mn-lt"/>
                <a:ea typeface="Artifakt Element Medium" panose="020B0603050000020004" pitchFamily="34" charset="0"/>
              </a:rPr>
              <a:t>IOP Nuclear Physics Conference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tx1"/>
                </a:solidFill>
                <a:latin typeface="+mn-lt"/>
                <a:ea typeface="Artifakt Element Medium" panose="020B0603050000020004" pitchFamily="34" charset="0"/>
              </a:rPr>
              <a:t>Monday 13</a:t>
            </a:r>
            <a:r>
              <a:rPr lang="en-GB" sz="1200" baseline="30000" dirty="0">
                <a:solidFill>
                  <a:schemeClr val="tx1"/>
                </a:solidFill>
                <a:latin typeface="+mn-lt"/>
                <a:ea typeface="Artifakt Element Medium" panose="020B0603050000020004" pitchFamily="34" charset="0"/>
              </a:rPr>
              <a:t>th</a:t>
            </a:r>
            <a:r>
              <a:rPr lang="en-GB" sz="1200" dirty="0">
                <a:solidFill>
                  <a:schemeClr val="tx1"/>
                </a:solidFill>
                <a:latin typeface="+mn-lt"/>
                <a:ea typeface="Artifakt Element Medium" panose="020B0603050000020004" pitchFamily="34" charset="0"/>
              </a:rPr>
              <a:t> April 2026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4421F-9619-C82C-73A9-AA6669944A92}"/>
              </a:ext>
            </a:extLst>
          </p:cNvPr>
          <p:cNvGrpSpPr/>
          <p:nvPr/>
        </p:nvGrpSpPr>
        <p:grpSpPr>
          <a:xfrm>
            <a:off x="6739027" y="5762584"/>
            <a:ext cx="5472223" cy="1210914"/>
            <a:chOff x="6719777" y="5724084"/>
            <a:chExt cx="5472223" cy="1210914"/>
          </a:xfrm>
          <a:effectLst>
            <a:outerShdw blurRad="50800" dist="50800" dir="5400000" algn="ctr" rotWithShape="0">
              <a:srgbClr val="000000"/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0A6F02D-9B8C-EEE0-0FFA-C9951BEFD357}"/>
                </a:ext>
              </a:extLst>
            </p:cNvPr>
            <p:cNvSpPr/>
            <p:nvPr/>
          </p:nvSpPr>
          <p:spPr>
            <a:xfrm>
              <a:off x="6719777" y="5758555"/>
              <a:ext cx="5472223" cy="1133915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FDA677B-3089-CDDE-8E57-FF6242A099C5}"/>
                </a:ext>
              </a:extLst>
            </p:cNvPr>
            <p:cNvGrpSpPr/>
            <p:nvPr/>
          </p:nvGrpSpPr>
          <p:grpSpPr>
            <a:xfrm>
              <a:off x="6978200" y="5724084"/>
              <a:ext cx="5102767" cy="1210914"/>
              <a:chOff x="167670" y="5213867"/>
              <a:chExt cx="7152293" cy="1698929"/>
            </a:xfrm>
          </p:grpSpPr>
          <p:pic>
            <p:nvPicPr>
              <p:cNvPr id="8" name="Picture 7" descr="A black and white logo&#10;&#10;AI-generated content may be incorrect.">
                <a:extLst>
                  <a:ext uri="{FF2B5EF4-FFF2-40B4-BE49-F238E27FC236}">
                    <a16:creationId xmlns:a16="http://schemas.microsoft.com/office/drawing/2014/main" id="{DAA20907-C367-3D26-3A9D-513A60472D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6999" y="5213867"/>
                <a:ext cx="2370792" cy="1698929"/>
              </a:xfrm>
              <a:prstGeom prst="rect">
                <a:avLst/>
              </a:prstGeom>
            </p:spPr>
          </p:pic>
          <p:pic>
            <p:nvPicPr>
              <p:cNvPr id="10" name="Picture 9" descr="A logo with white text&#10;&#10;AI-generated content may be incorrect.">
                <a:extLst>
                  <a:ext uri="{FF2B5EF4-FFF2-40B4-BE49-F238E27FC236}">
                    <a16:creationId xmlns:a16="http://schemas.microsoft.com/office/drawing/2014/main" id="{0C9C24D6-2875-B6EB-6A95-F3E9DB37E6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670" y="5657247"/>
                <a:ext cx="1873175" cy="812171"/>
              </a:xfrm>
              <a:prstGeom prst="rect">
                <a:avLst/>
              </a:prstGeom>
            </p:spPr>
          </p:pic>
          <p:pic>
            <p:nvPicPr>
              <p:cNvPr id="12" name="Picture 11" descr="A white circle with black text&#10;&#10;AI-generated content may be incorrect.">
                <a:extLst>
                  <a:ext uri="{FF2B5EF4-FFF2-40B4-BE49-F238E27FC236}">
                    <a16:creationId xmlns:a16="http://schemas.microsoft.com/office/drawing/2014/main" id="{7C824E54-FE8B-2462-1E1F-B287E2A61B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188" y="5555626"/>
                <a:ext cx="1015412" cy="1015412"/>
              </a:xfrm>
              <a:prstGeom prst="rect">
                <a:avLst/>
              </a:prstGeom>
            </p:spPr>
          </p:pic>
          <p:pic>
            <p:nvPicPr>
              <p:cNvPr id="14" name="Picture 13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1A05C8F4-2E3C-433E-584F-8CB23FA6B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 trans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83264" y="5884145"/>
                <a:ext cx="1536699" cy="358372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val="790398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07707-2740-4988-5670-9C8B3985E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976F2D-E797-A228-8F7B-C4A67872163F}"/>
              </a:ext>
            </a:extLst>
          </p:cNvPr>
          <p:cNvSpPr>
            <a:spLocks/>
          </p:cNvSpPr>
          <p:nvPr/>
        </p:nvSpPr>
        <p:spPr>
          <a:xfrm>
            <a:off x="1787420" y="1539643"/>
            <a:ext cx="8617160" cy="3778713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60143-FCC6-0C83-ED38-30CBF3B2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2F7133-E521-B4B9-F412-C1A3803DB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8A3B79-1B18-798E-D782-1098C92814AF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1B187D38-9AEB-8BD8-B6CD-63C5AD09DED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70" y="1619686"/>
            <a:ext cx="8443460" cy="361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38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3A5BC-3656-71E6-E8BA-43AD6D40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90B10-D749-F351-7E68-7836AFEF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BA8B65-CC47-C5D5-B051-BF33A9944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BD3C3F-EA57-251B-3684-C5350B7A3921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E2A464-D98A-0170-38D4-AA03EA952CDB}"/>
              </a:ext>
            </a:extLst>
          </p:cNvPr>
          <p:cNvGrpSpPr/>
          <p:nvPr/>
        </p:nvGrpSpPr>
        <p:grpSpPr>
          <a:xfrm>
            <a:off x="2084456" y="1405468"/>
            <a:ext cx="8023087" cy="4629385"/>
            <a:chOff x="2084456" y="1329353"/>
            <a:chExt cx="8023087" cy="46293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A720555-9A2A-7900-682F-FCFF3E0B03AA}"/>
                </a:ext>
              </a:extLst>
            </p:cNvPr>
            <p:cNvSpPr/>
            <p:nvPr/>
          </p:nvSpPr>
          <p:spPr>
            <a:xfrm>
              <a:off x="2084456" y="1329353"/>
              <a:ext cx="8023087" cy="4629385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758B4D1-C994-E3FF-602B-728B33CFF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867" y="1405468"/>
              <a:ext cx="7866263" cy="4470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429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9F4101-6A17-8EFF-3BC8-84104BA2D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2A0B5E-0715-49F4-D0B7-C819FFF9D900}"/>
              </a:ext>
            </a:extLst>
          </p:cNvPr>
          <p:cNvSpPr/>
          <p:nvPr/>
        </p:nvSpPr>
        <p:spPr>
          <a:xfrm>
            <a:off x="418391" y="1768242"/>
            <a:ext cx="5122848" cy="33130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8CCCC-77AE-88FE-9169-F1DDBDF3FFFD}"/>
              </a:ext>
            </a:extLst>
          </p:cNvPr>
          <p:cNvSpPr/>
          <p:nvPr/>
        </p:nvSpPr>
        <p:spPr>
          <a:xfrm>
            <a:off x="6650762" y="1768243"/>
            <a:ext cx="5122849" cy="331304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90E9F-C506-CE3F-C661-D1DDC7349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F03066-7ACC-B9D9-4628-0F4D7C452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2AED35-1C32-5390-970A-18FC6E8A3765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E7CC2C72-63AC-49AE-1098-198AD93C37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45" y="1849415"/>
            <a:ext cx="4967876" cy="3144801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020E4B8D-36D0-4661-2CCC-A8249D8A7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155" y="1849415"/>
            <a:ext cx="4945377" cy="3147057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1FAE0C47-DB19-BDBF-2061-A615FF3B9E47}"/>
              </a:ext>
            </a:extLst>
          </p:cNvPr>
          <p:cNvSpPr/>
          <p:nvPr/>
        </p:nvSpPr>
        <p:spPr>
          <a:xfrm>
            <a:off x="5733047" y="2881563"/>
            <a:ext cx="733927" cy="6978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502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E625D-7EEA-4E7A-8F59-51BFF435B6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E1051-3839-7C73-E38D-F517EFCD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50349B-F034-4C1B-4337-1F62AEE78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8D26B4-5DF8-B5B8-AE13-B49DEB785A39}"/>
              </a:ext>
            </a:extLst>
          </p:cNvPr>
          <p:cNvSpPr txBox="1"/>
          <p:nvPr/>
        </p:nvSpPr>
        <p:spPr>
          <a:xfrm>
            <a:off x="-1503926" y="3889575"/>
            <a:ext cx="645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E65845-0338-123A-76F8-78027BC863C0}"/>
              </a:ext>
            </a:extLst>
          </p:cNvPr>
          <p:cNvSpPr txBox="1"/>
          <p:nvPr/>
        </p:nvSpPr>
        <p:spPr>
          <a:xfrm>
            <a:off x="11588750" y="6259512"/>
            <a:ext cx="46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anose="02020602080505020303" pitchFamily="18" charset="0"/>
                <a:cs typeface="Arial" panose="020B0604020202020204" pitchFamily="34" charset="0"/>
              </a:rPr>
              <a:t>11</a:t>
            </a:r>
            <a:endParaRPr lang="en-US" sz="1600" b="1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359AF2D-802B-8319-7CE7-C095FFD3E36D}"/>
              </a:ext>
            </a:extLst>
          </p:cNvPr>
          <p:cNvGrpSpPr/>
          <p:nvPr/>
        </p:nvGrpSpPr>
        <p:grpSpPr>
          <a:xfrm>
            <a:off x="1293906" y="1162877"/>
            <a:ext cx="4178235" cy="5329997"/>
            <a:chOff x="1228725" y="365126"/>
            <a:chExt cx="5276850" cy="63076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8543C8D-9067-901B-2393-A5B79F1010CC}"/>
                </a:ext>
              </a:extLst>
            </p:cNvPr>
            <p:cNvSpPr/>
            <p:nvPr/>
          </p:nvSpPr>
          <p:spPr>
            <a:xfrm>
              <a:off x="1228725" y="365126"/>
              <a:ext cx="5276850" cy="630766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screenshot of a graph&#10;&#10;AI-generated content may be incorrect.">
              <a:extLst>
                <a:ext uri="{FF2B5EF4-FFF2-40B4-BE49-F238E27FC236}">
                  <a16:creationId xmlns:a16="http://schemas.microsoft.com/office/drawing/2014/main" id="{0D5EBDBC-E82D-D492-7F45-F9338BF29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382" y="416873"/>
              <a:ext cx="5144518" cy="619027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0C31CE-7607-CCDF-C427-F58377385A29}"/>
              </a:ext>
            </a:extLst>
          </p:cNvPr>
          <p:cNvGrpSpPr/>
          <p:nvPr/>
        </p:nvGrpSpPr>
        <p:grpSpPr>
          <a:xfrm>
            <a:off x="6323853" y="1157007"/>
            <a:ext cx="4178235" cy="5329997"/>
            <a:chOff x="5373595" y="1224576"/>
            <a:chExt cx="4178235" cy="532999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91040F-AD1C-E844-02AF-11F3B676F522}"/>
                </a:ext>
              </a:extLst>
            </p:cNvPr>
            <p:cNvSpPr/>
            <p:nvPr/>
          </p:nvSpPr>
          <p:spPr>
            <a:xfrm>
              <a:off x="5373595" y="1224576"/>
              <a:ext cx="4178235" cy="532999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screenshot of a graph&#10;&#10;AI-generated content may be incorrect.">
              <a:extLst>
                <a:ext uri="{FF2B5EF4-FFF2-40B4-BE49-F238E27FC236}">
                  <a16:creationId xmlns:a16="http://schemas.microsoft.com/office/drawing/2014/main" id="{49EDB1A0-CCAE-0368-E197-0B17A0D00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423" y="1280222"/>
              <a:ext cx="4070578" cy="5218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95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D91B9-2446-F31D-177A-4DE5FAA7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0A81-BC31-8F01-6049-CB1D244A5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496E5-F9CF-F9D3-8F09-B3C6D2CECEB1}"/>
              </a:ext>
            </a:extLst>
          </p:cNvPr>
          <p:cNvGrpSpPr/>
          <p:nvPr/>
        </p:nvGrpSpPr>
        <p:grpSpPr>
          <a:xfrm>
            <a:off x="3155653" y="1567511"/>
            <a:ext cx="5355757" cy="4226560"/>
            <a:chOff x="670389" y="1444723"/>
            <a:chExt cx="5324011" cy="412480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DC8E196-EF59-A4E3-B059-B122372B2A2C}"/>
                </a:ext>
              </a:extLst>
            </p:cNvPr>
            <p:cNvSpPr/>
            <p:nvPr/>
          </p:nvSpPr>
          <p:spPr>
            <a:xfrm>
              <a:off x="670389" y="1444723"/>
              <a:ext cx="5324011" cy="41248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91FCB17-4B2B-114E-5A45-1666C2B25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040" y="1503379"/>
              <a:ext cx="5206510" cy="4013806"/>
            </a:xfrm>
            <a:prstGeom prst="rect">
              <a:avLst/>
            </a:prstGeom>
            <a:effectLst/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8CEF473-D02B-9EAC-47AB-D6E5C4C7E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5404F5-38F3-5C32-D52D-F52261C20FDB}"/>
              </a:ext>
            </a:extLst>
          </p:cNvPr>
          <p:cNvGrpSpPr/>
          <p:nvPr/>
        </p:nvGrpSpPr>
        <p:grpSpPr>
          <a:xfrm>
            <a:off x="2394994" y="1436037"/>
            <a:ext cx="7402011" cy="4497403"/>
            <a:chOff x="2394994" y="1436037"/>
            <a:chExt cx="7402011" cy="449740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EC9A350-3D3E-99D5-026A-48D000FC4FBC}"/>
                </a:ext>
              </a:extLst>
            </p:cNvPr>
            <p:cNvSpPr/>
            <p:nvPr/>
          </p:nvSpPr>
          <p:spPr>
            <a:xfrm>
              <a:off x="2394994" y="1436037"/>
              <a:ext cx="7402011" cy="449740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 descr="A graph of a graph&#10;&#10;AI-generated content may be incorrect.">
              <a:extLst>
                <a:ext uri="{FF2B5EF4-FFF2-40B4-BE49-F238E27FC236}">
                  <a16:creationId xmlns:a16="http://schemas.microsoft.com/office/drawing/2014/main" id="{BA89DA98-7E03-66C1-6EF0-D0BA2378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124" y="1502649"/>
              <a:ext cx="7260473" cy="435628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BA91E16A-C607-E95E-3E0F-2FB1B5AF1786}"/>
              </a:ext>
            </a:extLst>
          </p:cNvPr>
          <p:cNvSpPr txBox="1"/>
          <p:nvPr/>
        </p:nvSpPr>
        <p:spPr>
          <a:xfrm>
            <a:off x="-1503926" y="3889575"/>
            <a:ext cx="645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383BF-A940-2DEF-B1F9-B2904BCE05E0}"/>
              </a:ext>
            </a:extLst>
          </p:cNvPr>
          <p:cNvSpPr txBox="1"/>
          <p:nvPr/>
        </p:nvSpPr>
        <p:spPr>
          <a:xfrm>
            <a:off x="11588750" y="6259512"/>
            <a:ext cx="46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anose="02020602080505020303" pitchFamily="18" charset="0"/>
                <a:cs typeface="Arial" panose="020B0604020202020204" pitchFamily="34" charset="0"/>
              </a:rPr>
              <a:t>12</a:t>
            </a:r>
            <a:endParaRPr lang="en-US" sz="1600" b="1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1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E84E7F-FBFB-1C53-2F92-9C00DA660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3552B-42A9-1EBF-D85F-39282F2B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C4D208-27D3-21A4-271D-C4F38E324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101C2E-D145-1CE6-D39D-BA84396CB9F1}"/>
              </a:ext>
            </a:extLst>
          </p:cNvPr>
          <p:cNvSpPr txBox="1"/>
          <p:nvPr/>
        </p:nvSpPr>
        <p:spPr>
          <a:xfrm>
            <a:off x="-1503926" y="3889575"/>
            <a:ext cx="6450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CA6224-8C23-03FE-F407-1A1A5DE103D3}"/>
              </a:ext>
            </a:extLst>
          </p:cNvPr>
          <p:cNvSpPr txBox="1"/>
          <p:nvPr/>
        </p:nvSpPr>
        <p:spPr>
          <a:xfrm>
            <a:off x="11588750" y="6259512"/>
            <a:ext cx="466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Baskerville Old Face" panose="02020602080505020303" pitchFamily="18" charset="0"/>
                <a:cs typeface="Arial" panose="020B0604020202020204" pitchFamily="34" charset="0"/>
              </a:rPr>
              <a:t>12</a:t>
            </a:r>
            <a:endParaRPr lang="en-US" sz="1600" b="1" dirty="0">
              <a:latin typeface="Baskerville Old Face" panose="02020602080505020303" pitchFamily="18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ED25FB-5C97-33F7-9FAE-CDE013B3B2A2}"/>
              </a:ext>
            </a:extLst>
          </p:cNvPr>
          <p:cNvSpPr txBox="1"/>
          <p:nvPr/>
        </p:nvSpPr>
        <p:spPr>
          <a:xfrm>
            <a:off x="7979506" y="851730"/>
            <a:ext cx="3899942" cy="6645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endParaRPr lang="en-US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Measured spectra contain a mixed signal with some weighting (</a:t>
            </a:r>
            <a:r>
              <a:rPr lang="el-GR" dirty="0"/>
              <a:t>β</a:t>
            </a:r>
            <a:r>
              <a:rPr lang="en-US" dirty="0"/>
              <a:t>/</a:t>
            </a:r>
            <a:r>
              <a:rPr lang="el-GR" dirty="0"/>
              <a:t>γ</a:t>
            </a:r>
            <a:r>
              <a:rPr lang="en-US" dirty="0"/>
              <a:t>, low/high energy)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Possible to isolate signals from individual sources using machine learning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Simulate measured spectra with detector and a range of mixed sources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Random source mixing, large dataset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Apply neural network to identify percentage mixing of sources and gamma contamination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D9C6AA-4EE4-2215-C9AB-D5ECFEE35117}"/>
              </a:ext>
            </a:extLst>
          </p:cNvPr>
          <p:cNvSpPr/>
          <p:nvPr/>
        </p:nvSpPr>
        <p:spPr>
          <a:xfrm>
            <a:off x="8312379" y="654752"/>
            <a:ext cx="2684935" cy="361548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Spectral Analysis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B807FA-DFDC-4E4A-6B50-A1D37D7AA576}"/>
              </a:ext>
            </a:extLst>
          </p:cNvPr>
          <p:cNvGrpSpPr/>
          <p:nvPr/>
        </p:nvGrpSpPr>
        <p:grpSpPr>
          <a:xfrm>
            <a:off x="484914" y="1559288"/>
            <a:ext cx="7402011" cy="4497403"/>
            <a:chOff x="2394994" y="1436037"/>
            <a:chExt cx="7402011" cy="44974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337252-430F-A8FB-8D67-6C7948EF42A1}"/>
                </a:ext>
              </a:extLst>
            </p:cNvPr>
            <p:cNvSpPr/>
            <p:nvPr/>
          </p:nvSpPr>
          <p:spPr>
            <a:xfrm>
              <a:off x="2394994" y="1436037"/>
              <a:ext cx="7402011" cy="4497403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A graph of a graph&#10;&#10;AI-generated content may be incorrect.">
              <a:extLst>
                <a:ext uri="{FF2B5EF4-FFF2-40B4-BE49-F238E27FC236}">
                  <a16:creationId xmlns:a16="http://schemas.microsoft.com/office/drawing/2014/main" id="{0ADF4687-C2DC-8168-357E-521D7C0EB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0124" y="1502649"/>
              <a:ext cx="7260473" cy="43562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7886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Gilbert Scott Building at sunset">
            <a:extLst>
              <a:ext uri="{FF2B5EF4-FFF2-40B4-BE49-F238E27FC236}">
                <a16:creationId xmlns:a16="http://schemas.microsoft.com/office/drawing/2014/main" id="{18199891-C657-F34A-84FE-98BA20F707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C03AA1-5E47-2841-A2C0-74489FA31D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79700" y="331989"/>
            <a:ext cx="7737528" cy="852414"/>
          </a:xfrm>
        </p:spPr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Future Outlook</a:t>
            </a:r>
            <a:br>
              <a:rPr lang="en-GB" dirty="0">
                <a:solidFill>
                  <a:schemeClr val="bg1"/>
                </a:solidFill>
                <a:latin typeface="+mn-lt"/>
              </a:rPr>
            </a:b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553544-E95C-BAC3-B911-AE52A4E17AF6}"/>
              </a:ext>
            </a:extLst>
          </p:cNvPr>
          <p:cNvGrpSpPr/>
          <p:nvPr/>
        </p:nvGrpSpPr>
        <p:grpSpPr>
          <a:xfrm>
            <a:off x="6939523" y="5631115"/>
            <a:ext cx="5102767" cy="1210914"/>
            <a:chOff x="167670" y="5213867"/>
            <a:chExt cx="7152293" cy="1698929"/>
          </a:xfrm>
        </p:grpSpPr>
        <p:pic>
          <p:nvPicPr>
            <p:cNvPr id="14" name="Picture 13" descr="A black and white logo&#10;&#10;AI-generated content may be incorrect.">
              <a:extLst>
                <a:ext uri="{FF2B5EF4-FFF2-40B4-BE49-F238E27FC236}">
                  <a16:creationId xmlns:a16="http://schemas.microsoft.com/office/drawing/2014/main" id="{85805220-1B4D-7877-15C9-C0034DEE9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999" y="5213867"/>
              <a:ext cx="2370792" cy="1698929"/>
            </a:xfrm>
            <a:prstGeom prst="rect">
              <a:avLst/>
            </a:prstGeom>
          </p:spPr>
        </p:pic>
        <p:pic>
          <p:nvPicPr>
            <p:cNvPr id="15" name="Picture 14" descr="A logo with white text&#10;&#10;AI-generated content may be incorrect.">
              <a:extLst>
                <a:ext uri="{FF2B5EF4-FFF2-40B4-BE49-F238E27FC236}">
                  <a16:creationId xmlns:a16="http://schemas.microsoft.com/office/drawing/2014/main" id="{74ADCC73-85A8-13CB-0CF3-FB3A089ED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70" y="5657247"/>
              <a:ext cx="1873175" cy="812171"/>
            </a:xfrm>
            <a:prstGeom prst="rect">
              <a:avLst/>
            </a:prstGeom>
          </p:spPr>
        </p:pic>
        <p:pic>
          <p:nvPicPr>
            <p:cNvPr id="16" name="Picture 15" descr="A white circle with black text&#10;&#10;AI-generated content may be incorrect.">
              <a:extLst>
                <a:ext uri="{FF2B5EF4-FFF2-40B4-BE49-F238E27FC236}">
                  <a16:creationId xmlns:a16="http://schemas.microsoft.com/office/drawing/2014/main" id="{587222D5-308D-DDFF-58A8-4B371C07F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188" y="5555626"/>
              <a:ext cx="1015412" cy="1015412"/>
            </a:xfrm>
            <a:prstGeom prst="rect">
              <a:avLst/>
            </a:prstGeom>
          </p:spPr>
        </p:pic>
        <p:pic>
          <p:nvPicPr>
            <p:cNvPr id="17" name="Picture 16" descr="A black background with a black square&#10;&#10;AI-generated content may be incorrect.">
              <a:extLst>
                <a:ext uri="{FF2B5EF4-FFF2-40B4-BE49-F238E27FC236}">
                  <a16:creationId xmlns:a16="http://schemas.microsoft.com/office/drawing/2014/main" id="{8B5BB78B-9F1A-67F8-342E-849BA5FF5B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 trans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3264" y="5884145"/>
              <a:ext cx="1536699" cy="358372"/>
            </a:xfrm>
            <a:prstGeom prst="rect">
              <a:avLst/>
            </a:prstGeom>
            <a:noFill/>
          </p:spPr>
        </p:pic>
      </p:grpSp>
      <p:sp>
        <p:nvSpPr>
          <p:cNvPr id="4" name="Subtitle 2">
            <a:extLst>
              <a:ext uri="{FF2B5EF4-FFF2-40B4-BE49-F238E27FC236}">
                <a16:creationId xmlns:a16="http://schemas.microsoft.com/office/drawing/2014/main" id="{8B6FBE01-DBFB-41C1-16A1-AAF1D1E997D4}"/>
              </a:ext>
            </a:extLst>
          </p:cNvPr>
          <p:cNvSpPr txBox="1">
            <a:spLocks/>
          </p:cNvSpPr>
          <p:nvPr/>
        </p:nvSpPr>
        <p:spPr>
          <a:xfrm>
            <a:off x="84819" y="6108857"/>
            <a:ext cx="5680075" cy="7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bg1"/>
                </a:solidFill>
                <a:latin typeface="+mn-lt"/>
                <a:ea typeface="Artifakt Element Medium" panose="020B0603050000020004" pitchFamily="34" charset="0"/>
              </a:rPr>
              <a:t>Nia Hunter</a:t>
            </a:r>
            <a:endParaRPr lang="en-GB" sz="1600" b="1" dirty="0">
              <a:solidFill>
                <a:schemeClr val="bg1"/>
              </a:solidFill>
              <a:latin typeface="+mn-lt"/>
              <a:ea typeface="Artifakt Element Medium" panose="020B06030500000200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>
                <a:solidFill>
                  <a:schemeClr val="bg1"/>
                </a:solidFill>
                <a:latin typeface="+mn-lt"/>
                <a:ea typeface="Artifakt Element Medium" panose="020B0603050000020004" pitchFamily="34" charset="0"/>
              </a:rPr>
              <a:t>n.hunter.1@research.gla.ac.uk</a:t>
            </a:r>
            <a:endParaRPr lang="en-US" sz="1200" dirty="0">
              <a:solidFill>
                <a:schemeClr val="bg1"/>
              </a:solidFill>
              <a:latin typeface="+mn-lt"/>
              <a:ea typeface="Artifakt Element Medium" panose="020B06030500000200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2A8F5-282F-6E89-4000-D2B50C688DE8}"/>
              </a:ext>
            </a:extLst>
          </p:cNvPr>
          <p:cNvSpPr txBox="1"/>
          <p:nvPr/>
        </p:nvSpPr>
        <p:spPr>
          <a:xfrm>
            <a:off x="161019" y="1938470"/>
            <a:ext cx="94592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soft-beta detector for characterizing irradiated graphite has been developed and tested in-situ at Trawsfynydd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Testing pathways have been established with NRS for future R&amp;D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Data analysis shows:</a:t>
            </a:r>
          </a:p>
          <a:p>
            <a:pPr marL="800100" lvl="1" indent="-342900">
              <a:buFont typeface="Calibri" panose="020F0502020204030204" pitchFamily="34" charset="0"/>
              <a:buChar char="›"/>
            </a:pPr>
            <a:r>
              <a:rPr lang="en-US" dirty="0">
                <a:solidFill>
                  <a:schemeClr val="bg1"/>
                </a:solidFill>
              </a:rPr>
              <a:t>Presence of scintillator signals corresponding to radiation detection</a:t>
            </a:r>
          </a:p>
          <a:p>
            <a:pPr marL="800100" lvl="1" indent="-342900">
              <a:buFont typeface="Calibri" panose="020F0502020204030204" pitchFamily="34" charset="0"/>
              <a:buChar char="›"/>
            </a:pPr>
            <a:r>
              <a:rPr lang="en-US" dirty="0">
                <a:solidFill>
                  <a:schemeClr val="bg1"/>
                </a:solidFill>
              </a:rPr>
              <a:t>Count rate variations across channels, crystal size, and relative to gamma dose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Future steps include:</a:t>
            </a:r>
          </a:p>
          <a:p>
            <a:pPr marL="742950" lvl="1" indent="-285750">
              <a:buFont typeface="Calibri" panose="020F0502020204030204" pitchFamily="34" charset="0"/>
              <a:buChar char="›"/>
            </a:pPr>
            <a:r>
              <a:rPr lang="en-GB" dirty="0">
                <a:solidFill>
                  <a:schemeClr val="bg1"/>
                </a:solidFill>
              </a:rPr>
              <a:t>Enable conversion from counts to dose through targeted testing</a:t>
            </a:r>
          </a:p>
          <a:p>
            <a:pPr marL="742950" lvl="1" indent="-285750">
              <a:buFont typeface="Calibri" panose="020F0502020204030204" pitchFamily="34" charset="0"/>
              <a:buChar char="›"/>
            </a:pPr>
            <a:r>
              <a:rPr lang="en-GB" dirty="0">
                <a:solidFill>
                  <a:schemeClr val="bg1"/>
                </a:solidFill>
              </a:rPr>
              <a:t>Expand energy spectrum analysis to identify isotopic markers</a:t>
            </a:r>
          </a:p>
          <a:p>
            <a:pPr marL="742950" lvl="1" indent="-285750">
              <a:buFont typeface="Calibri" panose="020F0502020204030204" pitchFamily="34" charset="0"/>
              <a:buChar char="›"/>
            </a:pPr>
            <a:r>
              <a:rPr lang="en-GB" dirty="0">
                <a:solidFill>
                  <a:schemeClr val="bg1"/>
                </a:solidFill>
              </a:rPr>
              <a:t>Compare spectra to reference data from trepanning campaign</a:t>
            </a:r>
          </a:p>
          <a:p>
            <a:pPr marL="742950" lvl="1" indent="-285750">
              <a:buFont typeface="Calibri" panose="020F0502020204030204" pitchFamily="34" charset="0"/>
              <a:buChar char="›"/>
            </a:pPr>
            <a:r>
              <a:rPr lang="en-GB" dirty="0">
                <a:solidFill>
                  <a:schemeClr val="bg1"/>
                </a:solidFill>
              </a:rPr>
              <a:t>Test third prototype against characterised irradiated graphite sources</a:t>
            </a:r>
          </a:p>
          <a:p>
            <a:pPr marL="742950" lvl="1" indent="-285750">
              <a:buFont typeface="Calibri" panose="020F0502020204030204" pitchFamily="34" charset="0"/>
              <a:buChar char="›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37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35B4-4A19-D616-F997-F5646C5F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B78D7-9E91-7D60-9AA7-1695CAB1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Let’s Talk About Graphite!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D08A7F-4B0E-7159-8918-64E9787DC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C15B615-7DEF-E6B7-0AC9-51F9D28BEE00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37F3C-26C4-FF86-F934-1DC71519C010}"/>
                  </a:ext>
                </a:extLst>
              </p:cNvPr>
              <p:cNvSpPr txBox="1"/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Volume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97,000 </a:t>
                </a:r>
                <a:r>
                  <a:rPr lang="en-US" dirty="0" err="1"/>
                  <a:t>tonnes</a:t>
                </a:r>
                <a:r>
                  <a:rPr lang="en-US" dirty="0"/>
                  <a:t> (UK)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250,000 </a:t>
                </a:r>
                <a:r>
                  <a:rPr lang="en-US" dirty="0" err="1"/>
                  <a:t>tonnes</a:t>
                </a:r>
                <a:r>
                  <a:rPr lang="en-US" dirty="0"/>
                  <a:t> (global ex. China)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26% of UK ILW inventory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/>
                  <a:t> HB pencils by mass*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D37F3C-26C4-FF86-F934-1DC71519C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blipFill>
                <a:blip r:embed="rId4"/>
                <a:stretch>
                  <a:fillRect l="-1386" t="-1567" b="-3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425B180A-DB75-50FA-3F6C-1276F6BABD4B}"/>
              </a:ext>
            </a:extLst>
          </p:cNvPr>
          <p:cNvSpPr txBox="1"/>
          <p:nvPr/>
        </p:nvSpPr>
        <p:spPr>
          <a:xfrm>
            <a:off x="0" y="6597623"/>
            <a:ext cx="493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*extremely dubious calculation, estimates vary</a:t>
            </a:r>
            <a:endParaRPr lang="en-GB" sz="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CF7CE3-4E51-C621-F57A-0803E221F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74" y="1160032"/>
            <a:ext cx="5048356" cy="50320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620223-BB4B-0301-A760-FFF440736F6A}"/>
              </a:ext>
            </a:extLst>
          </p:cNvPr>
          <p:cNvSpPr txBox="1"/>
          <p:nvPr/>
        </p:nvSpPr>
        <p:spPr>
          <a:xfrm>
            <a:off x="4682266" y="6220389"/>
            <a:ext cx="46907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b="1" dirty="0"/>
              <a:t>Source: </a:t>
            </a:r>
            <a:r>
              <a:rPr lang="en-GB" sz="700" dirty="0"/>
              <a:t>https://nda.blog.gov.uk/were-excited-to-see-new-concepts-emerging/</a:t>
            </a:r>
            <a:endParaRPr lang="en-GB" sz="700" i="1" dirty="0"/>
          </a:p>
        </p:txBody>
      </p:sp>
    </p:spTree>
    <p:extLst>
      <p:ext uri="{BB962C8B-B14F-4D97-AF65-F5344CB8AC3E}">
        <p14:creationId xmlns:p14="http://schemas.microsoft.com/office/powerpoint/2010/main" val="3832069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59D1-2097-ADA2-0531-CC8D856F8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1E04-5CE8-048A-AC8F-116C1955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Let’s Talk About Graphite!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71407-CDDA-FFAE-1147-07D6BF6D59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0DD416-1730-9F64-8587-C6D39B9C3EDD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DD908F-ABA9-BD85-1B57-3521B25916CE}"/>
                  </a:ext>
                </a:extLst>
              </p:cNvPr>
              <p:cNvSpPr txBox="1"/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Volume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97,000 </a:t>
                </a:r>
                <a:r>
                  <a:rPr lang="en-US" dirty="0" err="1"/>
                  <a:t>tonnes</a:t>
                </a:r>
                <a:r>
                  <a:rPr lang="en-US" dirty="0"/>
                  <a:t> (UK)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250,000 </a:t>
                </a:r>
                <a:r>
                  <a:rPr lang="en-US" dirty="0" err="1"/>
                  <a:t>tonnes</a:t>
                </a:r>
                <a:r>
                  <a:rPr lang="en-US" dirty="0"/>
                  <a:t> (global ex. China)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23% of UK ILW inventory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/>
                  <a:t> HB pencils by mass*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3DD908F-ABA9-BD85-1B57-3521B2591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blipFill>
                <a:blip r:embed="rId4"/>
                <a:stretch>
                  <a:fillRect l="-1386" t="-1567" b="-3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BC5BEAB-F7AF-E3A6-D17D-FAEBBD038F89}"/>
              </a:ext>
            </a:extLst>
          </p:cNvPr>
          <p:cNvSpPr txBox="1"/>
          <p:nvPr/>
        </p:nvSpPr>
        <p:spPr>
          <a:xfrm>
            <a:off x="4346528" y="1795686"/>
            <a:ext cx="30800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Management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geological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Thermal/chemical decontamination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Radionuclide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Reuse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Graphite electrodes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Future reactors 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Shielding in HAW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EF0206-CB27-11F9-8E57-5F0D7DBAF799}"/>
              </a:ext>
            </a:extLst>
          </p:cNvPr>
          <p:cNvSpPr txBox="1"/>
          <p:nvPr/>
        </p:nvSpPr>
        <p:spPr>
          <a:xfrm>
            <a:off x="0" y="6597623"/>
            <a:ext cx="493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*extremely dubious calculation, estimates vary</a:t>
            </a:r>
            <a:endParaRPr lang="en-GB" sz="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D68221-C5B0-1BE1-A994-45F356FE33B5}"/>
              </a:ext>
            </a:extLst>
          </p:cNvPr>
          <p:cNvGrpSpPr/>
          <p:nvPr/>
        </p:nvGrpSpPr>
        <p:grpSpPr>
          <a:xfrm>
            <a:off x="7939077" y="1642081"/>
            <a:ext cx="3649673" cy="3573837"/>
            <a:chOff x="902941" y="972897"/>
            <a:chExt cx="4115946" cy="410786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64F39C5-5D61-43A7-16B5-1A2131FC01A1}"/>
                </a:ext>
              </a:extLst>
            </p:cNvPr>
            <p:cNvSpPr/>
            <p:nvPr/>
          </p:nvSpPr>
          <p:spPr>
            <a:xfrm>
              <a:off x="902941" y="972897"/>
              <a:ext cx="4115946" cy="4107867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15AAFA5-7939-87AD-072A-6DF35446A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59" y="1070655"/>
              <a:ext cx="3913845" cy="3913845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BD524D7-EEAF-8937-556F-115F5793D0C5}"/>
              </a:ext>
            </a:extLst>
          </p:cNvPr>
          <p:cNvSpPr txBox="1"/>
          <p:nvPr/>
        </p:nvSpPr>
        <p:spPr>
          <a:xfrm>
            <a:off x="7364251" y="5252476"/>
            <a:ext cx="46907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b="1" dirty="0"/>
              <a:t>Source: </a:t>
            </a:r>
            <a:r>
              <a:rPr lang="en-GB" sz="700" dirty="0"/>
              <a:t>https://environmentagency.blog.gov.uk/2019/02/04/deep-thinking-regulating-geological-disposal/</a:t>
            </a:r>
            <a:endParaRPr lang="en-GB" sz="700" i="1" dirty="0"/>
          </a:p>
        </p:txBody>
      </p:sp>
    </p:spTree>
    <p:extLst>
      <p:ext uri="{BB962C8B-B14F-4D97-AF65-F5344CB8AC3E}">
        <p14:creationId xmlns:p14="http://schemas.microsoft.com/office/powerpoint/2010/main" val="46815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AFA4F1-F16D-C551-16BB-005A75A1E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3B911-BACC-0174-30CA-51D43E34C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Let’s Talk About Graphite!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254707-3CAD-30E0-3B94-F305B5F8D0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916427-8749-9360-3A3B-7EE52CB16825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7A7992-6465-EFC0-2B6F-7EC39DBB457C}"/>
                  </a:ext>
                </a:extLst>
              </p:cNvPr>
              <p:cNvSpPr txBox="1"/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/>
                  <a:t>Volume</a:t>
                </a:r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97,000 </a:t>
                </a:r>
                <a:r>
                  <a:rPr lang="en-US" dirty="0" err="1"/>
                  <a:t>tonnes</a:t>
                </a:r>
                <a:r>
                  <a:rPr lang="en-US" dirty="0"/>
                  <a:t> (UK)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250,000 </a:t>
                </a:r>
                <a:r>
                  <a:rPr lang="en-US" dirty="0" err="1"/>
                  <a:t>tonnes</a:t>
                </a:r>
                <a:r>
                  <a:rPr lang="en-US" dirty="0"/>
                  <a:t> (global ex. China)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23% of UK ILW inventory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GB" dirty="0"/>
                  <a:t> HB pencils by mass*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7A7992-6465-EFC0-2B6F-7EC39DBB4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1795686"/>
                <a:ext cx="3080084" cy="2339102"/>
              </a:xfrm>
              <a:prstGeom prst="rect">
                <a:avLst/>
              </a:prstGeom>
              <a:blipFill>
                <a:blip r:embed="rId4"/>
                <a:stretch>
                  <a:fillRect l="-1386" t="-1567" b="-3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0062647-AA25-6FBB-64F8-4A68F2C79D7C}"/>
              </a:ext>
            </a:extLst>
          </p:cNvPr>
          <p:cNvSpPr txBox="1"/>
          <p:nvPr/>
        </p:nvSpPr>
        <p:spPr>
          <a:xfrm>
            <a:off x="4375484" y="1795685"/>
            <a:ext cx="30800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Management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Deep geological disposal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Thermal/chemical decontamination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Radionuclide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Reuse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Graphite electrodes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Future reactors 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Shielding in HAW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787F1B-93D6-A586-EC47-C0048E78971D}"/>
              </a:ext>
            </a:extLst>
          </p:cNvPr>
          <p:cNvSpPr txBox="1"/>
          <p:nvPr/>
        </p:nvSpPr>
        <p:spPr>
          <a:xfrm>
            <a:off x="7996989" y="1795685"/>
            <a:ext cx="3080084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Characteristics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Radionuclide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Specific activity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Physical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Methods of </a:t>
            </a:r>
            <a:r>
              <a:rPr lang="en-US" dirty="0" err="1"/>
              <a:t>characterisation</a:t>
            </a:r>
            <a:endParaRPr lang="en-US" dirty="0"/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Trepanning samples 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Simulations (activation modelling, physical characteristic modelling, crack propagation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170959-56A9-59FA-4D06-6110862BA82D}"/>
              </a:ext>
            </a:extLst>
          </p:cNvPr>
          <p:cNvSpPr txBox="1"/>
          <p:nvPr/>
        </p:nvSpPr>
        <p:spPr>
          <a:xfrm>
            <a:off x="0" y="6597623"/>
            <a:ext cx="49322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*extremely dubious calculation, estimates vary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285930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5B28D-A1AC-2014-456E-50DA58F69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41FF1-50EA-6402-550B-9269A10E0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Project Outline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49CE3C-71D0-E0FB-C9E8-5CDAE314E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C1CFEA-46EA-0A9E-BED9-9E1942F07F27}"/>
                  </a:ext>
                </a:extLst>
              </p:cNvPr>
              <p:cNvSpPr txBox="1"/>
              <p:nvPr/>
            </p:nvSpPr>
            <p:spPr>
              <a:xfrm>
                <a:off x="432589" y="1717118"/>
                <a:ext cx="5384230" cy="4115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</a:pPr>
                <a:endParaRPr lang="en-US" dirty="0"/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Sensitivity to low energy </a:t>
                </a:r>
                <a:r>
                  <a:rPr lang="el-GR" dirty="0"/>
                  <a:t>β</a:t>
                </a:r>
                <a:r>
                  <a:rPr lang="en-US" dirty="0"/>
                  <a:t>-particles emitted in the decay of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sPre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and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Cl</m:t>
                        </m:r>
                      </m:e>
                    </m:sPre>
                  </m:oMath>
                </a14:m>
                <a:endParaRPr lang="en-GB" dirty="0"/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Insensitivity to </a:t>
                </a:r>
                <a:r>
                  <a:rPr lang="el-GR" dirty="0"/>
                  <a:t>γ</a:t>
                </a:r>
                <a:r>
                  <a:rPr lang="en-US" dirty="0"/>
                  <a:t>-activity</a:t>
                </a:r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Ability to measure in-situ</a:t>
                </a:r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Radiation hardness (withstand environment of</a:t>
                </a:r>
                <a:r>
                  <a:rPr lang="en-GB" dirty="0"/>
                  <a:t> 1Sv/hr)</a:t>
                </a:r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Compatibility with remote operation</a:t>
                </a:r>
              </a:p>
              <a:p>
                <a:pPr marL="400050" indent="-400050">
                  <a:lnSpc>
                    <a:spcPct val="125000"/>
                  </a:lnSpc>
                  <a:buFont typeface="+mj-lt"/>
                  <a:buAutoNum type="romanUcPeriod"/>
                </a:pPr>
                <a:r>
                  <a:rPr lang="en-US" dirty="0"/>
                  <a:t>Sturdiness and compactness to meet in-situ core deployment conditions</a:t>
                </a:r>
              </a:p>
              <a:p>
                <a:pPr marL="400050" indent="-400050">
                  <a:buFont typeface="+mj-lt"/>
                  <a:buAutoNum type="romanUcPeriod"/>
                </a:pPr>
                <a:endParaRPr lang="en-US" dirty="0"/>
              </a:p>
              <a:p>
                <a:pPr marL="400050" indent="-400050">
                  <a:buFont typeface="+mj-lt"/>
                  <a:buAutoNum type="romanUcPeriod"/>
                </a:pP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C1CFEA-46EA-0A9E-BED9-9E1942F07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89" y="1717118"/>
                <a:ext cx="5384230" cy="4115486"/>
              </a:xfrm>
              <a:prstGeom prst="rect">
                <a:avLst/>
              </a:prstGeom>
              <a:blipFill>
                <a:blip r:embed="rId4"/>
                <a:stretch>
                  <a:fillRect l="-10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F14BDFD-BD9A-ECE4-43C3-3786DF18C483}"/>
              </a:ext>
            </a:extLst>
          </p:cNvPr>
          <p:cNvSpPr/>
          <p:nvPr/>
        </p:nvSpPr>
        <p:spPr>
          <a:xfrm>
            <a:off x="530605" y="1461103"/>
            <a:ext cx="2521432" cy="361548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Design</a:t>
            </a:r>
            <a:r>
              <a:rPr lang="en-US" b="1" dirty="0"/>
              <a:t> </a:t>
            </a:r>
            <a:r>
              <a:rPr lang="en-US" dirty="0"/>
              <a:t>Requirements</a:t>
            </a:r>
            <a:endParaRPr lang="en-GB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17588C6-3BB8-BF83-F1E5-71E6B952BE53}"/>
              </a:ext>
            </a:extLst>
          </p:cNvPr>
          <p:cNvGrpSpPr/>
          <p:nvPr/>
        </p:nvGrpSpPr>
        <p:grpSpPr>
          <a:xfrm>
            <a:off x="6572249" y="681037"/>
            <a:ext cx="4572000" cy="5249635"/>
            <a:chOff x="6408964" y="620487"/>
            <a:chExt cx="4882243" cy="553538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9D518D-64CB-5F70-DD2A-85774B50993D}"/>
                </a:ext>
              </a:extLst>
            </p:cNvPr>
            <p:cNvSpPr/>
            <p:nvPr/>
          </p:nvSpPr>
          <p:spPr>
            <a:xfrm>
              <a:off x="6408964" y="620487"/>
              <a:ext cx="4882243" cy="553538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071734-A668-A38E-4CF0-5F5A2DD6E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7" b="1"/>
            <a:stretch>
              <a:fillRect/>
            </a:stretch>
          </p:blipFill>
          <p:spPr>
            <a:xfrm>
              <a:off x="6509989" y="718457"/>
              <a:ext cx="4696855" cy="533400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79A33A4-8798-4B68-4702-C195B73EF650}"/>
              </a:ext>
            </a:extLst>
          </p:cNvPr>
          <p:cNvSpPr txBox="1"/>
          <p:nvPr/>
        </p:nvSpPr>
        <p:spPr>
          <a:xfrm>
            <a:off x="6512863" y="6006652"/>
            <a:ext cx="469077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b="1" dirty="0"/>
              <a:t>Source: </a:t>
            </a:r>
            <a:r>
              <a:rPr lang="en-GB" sz="700" dirty="0"/>
              <a:t>https://ukinventory.nda.gov.uk/wp-content/uploads/2014/01/Fact-sheet-operating-a-nuclear-power-reactor.pdf</a:t>
            </a:r>
            <a:endParaRPr lang="en-GB" sz="7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F8539C-E982-F476-826E-519F0389FDD9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67461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EE683-B73B-F4CD-BC48-4137EE447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9826-EC1C-766A-3E11-4F0E81CC1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Simulation &amp; Design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0665F-8790-544E-CF39-4DE1D9FF6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2A189-F9A7-D5B2-C140-50DBF0A67724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6B79EB-869B-9D13-54AD-0FC1009F9A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47" y="1223313"/>
            <a:ext cx="4283738" cy="25142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DD36D-0A8F-34E5-B1A7-E3CD00AC09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0" r="100000">
                        <a14:foregroundMark x1="4055" y1="44575" x2="6569" y2="44608"/>
                        <a14:foregroundMark x1="6569" y1="44608" x2="20397" y2="43954"/>
                        <a14:foregroundMark x1="4177" y1="45425" x2="933" y2="53137"/>
                        <a14:foregroundMark x1="933" y1="53137" x2="7218" y2="63203"/>
                        <a14:foregroundMark x1="7218" y1="63203" x2="67478" y2="65458"/>
                        <a14:foregroundMark x1="67478" y1="65458" x2="77007" y2="65359"/>
                        <a14:foregroundMark x1="77007" y1="65359" x2="80738" y2="50817"/>
                        <a14:foregroundMark x1="80738" y1="50817" x2="80170" y2="47745"/>
                        <a14:foregroundMark x1="81995" y1="59935" x2="99959" y2="64183"/>
                        <a14:foregroundMark x1="93309" y1="55098" x2="99959" y2="54673"/>
                        <a14:foregroundMark x1="82968" y1="55850" x2="91038" y2="55294"/>
                        <a14:foregroundMark x1="67153" y1="46144" x2="75345" y2="47092"/>
                        <a14:foregroundMark x1="75345" y1="47092" x2="82482" y2="46667"/>
                        <a14:foregroundMark x1="25831" y1="46078" x2="36740" y2="45131"/>
                        <a14:foregroundMark x1="38889" y1="45196" x2="70600" y2="46340"/>
                        <a14:foregroundMark x1="36740" y1="45131" x2="37388" y2="45163"/>
                        <a14:foregroundMark x1="70600" y1="46340" x2="37672" y2="52810"/>
                        <a14:foregroundMark x1="37672" y1="52810" x2="25142" y2="46471"/>
                        <a14:foregroundMark x1="31387" y1="44967" x2="17762" y2="45229"/>
                        <a14:foregroundMark x1="39173" y1="44837" x2="31833" y2="44967"/>
                        <a14:foregroundMark x1="17762" y1="45229" x2="31265" y2="51373"/>
                        <a14:foregroundMark x1="31265" y1="51373" x2="99797" y2="47484"/>
                        <a14:foregroundMark x1="99797" y1="47484" x2="89822" y2="46993"/>
                        <a14:foregroundMark x1="35807" y1="44869" x2="52717" y2="47353"/>
                        <a14:foregroundMark x1="52717" y1="47353" x2="67397" y2="46209"/>
                        <a14:foregroundMark x1="67397" y1="46209" x2="66018" y2="46111"/>
                        <a14:foregroundMark x1="39578" y1="44346" x2="33861" y2="45294"/>
                        <a14:foregroundMark x1="33333" y1="44346" x2="45053" y2="50098"/>
                        <a14:foregroundMark x1="45053" y1="50098" x2="56407" y2="49281"/>
                        <a14:foregroundMark x1="56407" y1="49281" x2="48216" y2="45523"/>
                        <a14:foregroundMark x1="34509" y1="47647" x2="49027" y2="48268"/>
                        <a14:foregroundMark x1="49027" y1="48268" x2="35929" y2="48301"/>
                        <a14:foregroundMark x1="35929" y1="48301" x2="33171" y2="46993"/>
                        <a14:foregroundMark x1="33009" y1="46340" x2="44404" y2="48007"/>
                        <a14:foregroundMark x1="44404" y1="48007" x2="34996" y2="47974"/>
                        <a14:foregroundMark x1="34996" y1="47974" x2="39578" y2="47124"/>
                        <a14:foregroundMark x1="26642" y1="44967" x2="28751" y2="45294"/>
                        <a14:foregroundMark x1="43187" y1="48170" x2="53163" y2="47255"/>
                        <a14:foregroundMark x1="53001" y1="47516" x2="49878" y2="48170"/>
                        <a14:foregroundMark x1="49230" y1="47908" x2="52676" y2="47908"/>
                        <a14:foregroundMark x1="69384" y1="47255" x2="68248" y2="47255"/>
                        <a14:foregroundMark x1="69059" y1="47255" x2="73479" y2="47255"/>
                        <a14:foregroundMark x1="68086" y1="47255" x2="64315" y2="47124"/>
                        <a14:foregroundMark x1="62165" y1="47386" x2="72506" y2="47516"/>
                        <a14:foregroundMark x1="70681" y1="47516" x2="72344" y2="47124"/>
                        <a14:foregroundMark x1="122" y1="55588" x2="2960" y2="55686"/>
                        <a14:foregroundMark x1="0" y1="54542" x2="2920" y2="55654"/>
                        <a14:foregroundMark x1="2271" y1="61634" x2="4785" y2="64935"/>
                        <a14:foregroundMark x1="5231" y1="64967" x2="2433" y2="59052"/>
                        <a14:foregroundMark x1="2433" y1="59052" x2="3447" y2="64150"/>
                        <a14:foregroundMark x1="2555" y1="62386" x2="7178" y2="65065"/>
                        <a14:foregroundMark x1="76440" y1="48725" x2="86983" y2="48039"/>
                        <a14:foregroundMark x1="86983" y1="48039" x2="77616" y2="47026"/>
                        <a14:foregroundMark x1="77616" y1="47026" x2="89092" y2="47778"/>
                        <a14:foregroundMark x1="89092" y1="47778" x2="95742" y2="47647"/>
                        <a14:foregroundMark x1="75791" y1="49118" x2="84428" y2="47157"/>
                        <a14:foregroundMark x1="84428" y1="47157" x2="90998" y2="47255"/>
                        <a14:foregroundMark x1="75791" y1="48987" x2="82806" y2="47255"/>
                        <a14:foregroundMark x1="76926" y1="48170" x2="87267" y2="47124"/>
                        <a14:foregroundMark x1="87267" y1="47124" x2="91322" y2="47516"/>
                        <a14:foregroundMark x1="76602" y1="47516" x2="75629" y2="47647"/>
                        <a14:foregroundMark x1="76602" y1="47386" x2="79400" y2="47255"/>
                        <a14:foregroundMark x1="87388" y1="46993" x2="91322" y2="46863"/>
                        <a14:foregroundMark x1="87591" y1="46863" x2="91322" y2="46993"/>
                        <a14:foregroundMark x1="87753" y1="46863" x2="95945" y2="47255"/>
                        <a14:foregroundMark x1="243" y1="57680" x2="2920" y2="64542"/>
                        <a14:foregroundMark x1="1906" y1="61569" x2="1176" y2="61471"/>
                        <a14:foregroundMark x1="1744" y1="62222" x2="3406" y2="64216"/>
                        <a14:foregroundMark x1="2149" y1="62876" x2="2717" y2="63562"/>
                        <a14:foregroundMark x1="1946" y1="62843" x2="3122" y2="63889"/>
                        <a14:foregroundMark x1="3001" y1="63987" x2="2717" y2="63889"/>
                        <a14:foregroundMark x1="162" y1="55392" x2="3690" y2="54118"/>
                        <a14:backgroundMark x1="243" y1="42386" x2="18329" y2="43595"/>
                        <a14:backgroundMark x1="87997" y1="46569" x2="96107" y2="46340"/>
                        <a14:backgroundMark x1="2190" y1="47124" x2="0" y2="51242"/>
                        <a14:backgroundMark x1="0" y1="62778" x2="2028" y2="63562"/>
                        <a14:backgroundMark x1="9367" y1="66536" x2="79116" y2="69020"/>
                        <a14:backgroundMark x1="79116" y1="69020" x2="85401" y2="62712"/>
                        <a14:backgroundMark x1="85401" y1="62712" x2="99959" y2="65523"/>
                        <a14:backgroundMark x1="12003" y1="31830" x2="0" y2="36765"/>
                        <a14:backgroundMark x1="0" y1="39052" x2="20479" y2="43464"/>
                        <a14:backgroundMark x1="94444" y1="45294" x2="99959" y2="45033"/>
                        <a14:backgroundMark x1="80170" y1="46078" x2="83658" y2="45915"/>
                        <a14:backgroundMark x1="82117" y1="13105" x2="99959" y2="32876"/>
                        <a14:backgroundMark x1="82117" y1="13105" x2="20560" y2="15784"/>
                        <a14:backgroundMark x1="20560" y1="15784" x2="3933" y2="30131"/>
                        <a14:backgroundMark x1="3933" y1="30131" x2="3041" y2="31536"/>
                        <a14:backgroundMark x1="0" y1="65654" x2="7137" y2="66797"/>
                        <a14:backgroundMark x1="7178" y1="66830" x2="14152" y2="77484"/>
                        <a14:backgroundMark x1="14152" y1="77484" x2="51298" y2="74346"/>
                        <a14:backgroundMark x1="51298" y1="74346" x2="55839" y2="82941"/>
                        <a14:backgroundMark x1="55839" y1="82941" x2="72222" y2="80392"/>
                        <a14:backgroundMark x1="99959" y1="71797" x2="72222" y2="80359"/>
                        <a14:backgroundMark x1="24331" y1="71013" x2="40835" y2="68660"/>
                        <a14:backgroundMark x1="40835" y1="68660" x2="81792" y2="70850"/>
                        <a14:backgroundMark x1="81792" y1="70850" x2="99554" y2="70458"/>
                        <a14:backgroundMark x1="99554" y1="70458" x2="99959" y2="70458"/>
                        <a14:backgroundMark x1="20276" y1="72059" x2="99959" y2="71471"/>
                        <a14:backgroundMark x1="20276" y1="72092" x2="48743" y2="70752"/>
                        <a14:backgroundMark x1="90795" y1="54967" x2="99959" y2="53627"/>
                        <a14:backgroundMark x1="90795" y1="55000" x2="82198" y2="51340"/>
                        <a14:backgroundMark x1="82198" y1="51340" x2="91079" y2="48987"/>
                        <a14:backgroundMark x1="91079" y1="48954" x2="99959" y2="48758"/>
                        <a14:backgroundMark x1="88889" y1="52255" x2="99959" y2="52255"/>
                        <a14:backgroundMark x1="88889" y1="52255" x2="99959" y2="50523"/>
                        <a14:backgroundMark x1="89903" y1="53529" x2="99959" y2="50882"/>
                        <a14:backgroundMark x1="89903" y1="53529" x2="99959" y2="50261"/>
                        <a14:backgroundMark x1="81995" y1="50163" x2="88402" y2="49641"/>
                        <a14:backgroundMark x1="81995" y1="49248" x2="86415" y2="48987"/>
                        <a14:backgroundMark x1="17113" y1="43431" x2="31873" y2="43693"/>
                        <a14:backgroundMark x1="31873" y1="43693" x2="92863" y2="41863"/>
                        <a14:backgroundMark x1="92863" y1="41863" x2="57908" y2="42353"/>
                        <a14:backgroundMark x1="57908" y1="42353" x2="89011" y2="38431"/>
                        <a14:backgroundMark x1="89011" y1="38431" x2="65126" y2="41307"/>
                        <a14:backgroundMark x1="18289" y1="43693" x2="27210" y2="44281"/>
                        <a14:backgroundMark x1="27210" y1="44281" x2="44607" y2="43431"/>
                        <a14:backgroundMark x1="44607" y1="43431" x2="99959" y2="44641"/>
                        <a14:backgroundMark x1="90308" y1="46438" x2="99959" y2="45719"/>
                        <a14:backgroundMark x1="1217" y1="47516" x2="0" y2="48529"/>
                        <a14:backgroundMark x1="203" y1="48039" x2="0" y2="48268"/>
                        <a14:backgroundMark x1="81" y1="48595" x2="770" y2="47124"/>
                        <a14:backgroundMark x1="0" y1="62092" x2="3285" y2="64804"/>
                        <a14:backgroundMark x1="32198" y1="44477" x2="41768" y2="44052"/>
                        <a14:backgroundMark x1="41768" y1="44052" x2="69384" y2="44346"/>
                        <a14:backgroundMark x1="35483" y1="44477" x2="44728" y2="44216"/>
                        <a14:backgroundMark x1="44728" y1="44216" x2="82320" y2="44477"/>
                        <a14:backgroundMark x1="39254" y1="44739" x2="83171" y2="46209"/>
                        <a14:backgroundMark x1="83171" y1="46209" x2="92985" y2="46111"/>
                        <a14:backgroundMark x1="92985" y1="46111" x2="54298" y2="44869"/>
                        <a14:backgroundMark x1="5069" y1="66209" x2="11395" y2="66340"/>
                        <a14:backgroundMark x1="11395" y1="66438" x2="13869" y2="66667"/>
                        <a14:backgroundMark x1="4663" y1="66209" x2="11963" y2="66438"/>
                        <a14:backgroundMark x1="4217" y1="66438" x2="11557" y2="66340"/>
                        <a14:backgroundMark x1="3690" y1="66667" x2="3690" y2="66667"/>
                        <a14:backgroundMark x1="0" y1="60686" x2="2960" y2="66144"/>
                        <a14:backgroundMark x1="3001" y1="66176" x2="3001" y2="66340"/>
                        <a14:backgroundMark x1="2311" y1="65000" x2="4907" y2="67124"/>
                        <a14:backgroundMark x1="2839" y1="65654" x2="11395" y2="66209"/>
                        <a14:backgroundMark x1="3406" y1="65327" x2="10868" y2="65784"/>
                        <a14:backgroundMark x1="4704" y1="41536" x2="0" y2="51569"/>
                        <a14:backgroundMark x1="0" y1="40392" x2="1825" y2="39673"/>
                        <a14:backgroundMark x1="1865" y1="39673" x2="3528" y2="40752"/>
                        <a14:backgroundMark x1="90065" y1="45425" x2="99959" y2="44706"/>
                        <a14:backgroundMark x1="92376" y1="44379" x2="99959" y2="44804"/>
                        <a14:backgroundMark x1="96188" y1="45098" x2="99959" y2="45196"/>
                        <a14:backgroundMark x1="96188" y1="45065" x2="99959" y2="44967"/>
                        <a14:backgroundMark x1="90065" y1="44052" x2="99959" y2="45065"/>
                        <a14:backgroundMark x1="89700" y1="45261" x2="99959" y2="45229"/>
                        <a14:backgroundMark x1="89700" y1="45294" x2="99959" y2="45523"/>
                        <a14:backgroundMark x1="487" y1="44935" x2="0" y2="45425"/>
                        <a14:backgroundMark x1="892" y1="44935" x2="0" y2="46013"/>
                        <a14:backgroundMark x1="0" y1="52255" x2="0" y2="52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72563">
            <a:off x="9181410" y="418895"/>
            <a:ext cx="3002612" cy="3725689"/>
          </a:xfrm>
          <a:prstGeom prst="rect">
            <a:avLst/>
          </a:prstGeom>
        </p:spPr>
      </p:pic>
      <p:pic>
        <p:nvPicPr>
          <p:cNvPr id="13" name="Picture 12" descr="A black cylinder with green and white stripes on a wooden surface&#10;&#10;AI-generated content may be incorrect.">
            <a:extLst>
              <a:ext uri="{FF2B5EF4-FFF2-40B4-BE49-F238E27FC236}">
                <a16:creationId xmlns:a16="http://schemas.microsoft.com/office/drawing/2014/main" id="{2387A7BC-D5E5-3201-9FBB-B0677B21A0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801" b="100000" l="9385" r="89944">
                        <a14:foregroundMark x1="9944" y1="50871" x2="10056" y2="62189"/>
                        <a14:foregroundMark x1="10056" y1="62189" x2="9385" y2="51741"/>
                        <a14:foregroundMark x1="9385" y1="51741" x2="10615" y2="50373"/>
                        <a14:foregroundMark x1="41788" y1="77985" x2="52514" y2="82587"/>
                        <a14:backgroundMark x1="51620" y1="83706" x2="70168" y2="91418"/>
                        <a14:backgroundMark x1="13296" y1="67537" x2="38436" y2="78109"/>
                        <a14:backgroundMark x1="70056" y1="91418" x2="55419" y2="99876"/>
                        <a14:backgroundMark x1="16872" y1="89925" x2="34190" y2="99876"/>
                        <a14:backgroundMark x1="16872" y1="89925" x2="10168" y2="75249"/>
                        <a14:backgroundMark x1="10168" y1="75249" x2="20447" y2="75622"/>
                        <a14:backgroundMark x1="20447" y1="75622" x2="57430" y2="97139"/>
                        <a14:backgroundMark x1="57430" y1="97139" x2="67151" y2="97015"/>
                        <a14:backgroundMark x1="67151" y1="97015" x2="57207" y2="92910"/>
                        <a14:backgroundMark x1="57207" y1="92910" x2="22458" y2="92662"/>
                        <a14:backgroundMark x1="21564" y1="71020" x2="43128" y2="80348"/>
                        <a14:backgroundMark x1="42682" y1="80721" x2="17877" y2="69403"/>
                        <a14:backgroundMark x1="15307" y1="68035" x2="16648" y2="68657"/>
                        <a14:backgroundMark x1="22011" y1="71269" x2="42458" y2="81095"/>
                        <a14:backgroundMark x1="23464" y1="71020" x2="25698" y2="71766"/>
                        <a14:backgroundMark x1="26034" y1="73259" x2="27486" y2="73259"/>
                        <a14:backgroundMark x1="26034" y1="72388" x2="36648" y2="77861"/>
                        <a14:backgroundMark x1="36648" y1="77861" x2="18101" y2="69403"/>
                        <a14:backgroundMark x1="21006" y1="69154" x2="44358" y2="80846"/>
                        <a14:backgroundMark x1="43464" y1="79975" x2="15978" y2="67289"/>
                        <a14:backgroundMark x1="17318" y1="67910" x2="42011" y2="784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7882" y="430179"/>
            <a:ext cx="3715920" cy="3337211"/>
          </a:xfrm>
          <a:prstGeom prst="rect">
            <a:avLst/>
          </a:prstGeom>
        </p:spPr>
      </p:pic>
      <p:pic>
        <p:nvPicPr>
          <p:cNvPr id="18" name="Graphic 17" descr="Chevron arrows with solid fill">
            <a:extLst>
              <a:ext uri="{FF2B5EF4-FFF2-40B4-BE49-F238E27FC236}">
                <a16:creationId xmlns:a16="http://schemas.microsoft.com/office/drawing/2014/main" id="{8310AD9D-F863-04C9-2E7A-72897A7207C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9823" y="2186777"/>
            <a:ext cx="534874" cy="534874"/>
          </a:xfrm>
          <a:prstGeom prst="rect">
            <a:avLst/>
          </a:prstGeom>
        </p:spPr>
      </p:pic>
      <p:pic>
        <p:nvPicPr>
          <p:cNvPr id="19" name="Graphic 18" descr="Chevron arrows with solid fill">
            <a:extLst>
              <a:ext uri="{FF2B5EF4-FFF2-40B4-BE49-F238E27FC236}">
                <a16:creationId xmlns:a16="http://schemas.microsoft.com/office/drawing/2014/main" id="{AB35AB75-19F4-F557-E426-676EB4103E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12608" y="2185552"/>
            <a:ext cx="534874" cy="53487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C63B391-6A8C-ECB2-189C-05BCD1856DB2}"/>
              </a:ext>
            </a:extLst>
          </p:cNvPr>
          <p:cNvSpPr/>
          <p:nvPr/>
        </p:nvSpPr>
        <p:spPr>
          <a:xfrm>
            <a:off x="230000" y="4174862"/>
            <a:ext cx="3582998" cy="809189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PCB: </a:t>
            </a:r>
            <a:r>
              <a:rPr lang="en-US" dirty="0" err="1"/>
              <a:t>SiPM</a:t>
            </a:r>
            <a:r>
              <a:rPr lang="en-US" dirty="0"/>
              <a:t> power and signal amplification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9A3115D-0C71-FA1B-C29D-DE81167BAB5D}"/>
              </a:ext>
            </a:extLst>
          </p:cNvPr>
          <p:cNvSpPr/>
          <p:nvPr/>
        </p:nvSpPr>
        <p:spPr>
          <a:xfrm>
            <a:off x="4464237" y="4177817"/>
            <a:ext cx="3582997" cy="80623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Internal housing: 3D printed PLA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0E61457-11AE-55CC-DD7E-0ABBA51D9F8D}"/>
              </a:ext>
            </a:extLst>
          </p:cNvPr>
          <p:cNvSpPr/>
          <p:nvPr/>
        </p:nvSpPr>
        <p:spPr>
          <a:xfrm>
            <a:off x="8695474" y="4168043"/>
            <a:ext cx="3266526" cy="816007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External housing: Stainless steel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A2A6392-E261-D4C2-76DA-4AF000C5E60E}"/>
              </a:ext>
            </a:extLst>
          </p:cNvPr>
          <p:cNvSpPr/>
          <p:nvPr/>
        </p:nvSpPr>
        <p:spPr>
          <a:xfrm>
            <a:off x="2419979" y="5497281"/>
            <a:ext cx="3582998" cy="84919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Crystal: optically coupled to </a:t>
            </a:r>
            <a:r>
              <a:rPr lang="en-US" dirty="0" err="1"/>
              <a:t>SiPM</a:t>
            </a:r>
            <a:r>
              <a:rPr lang="en-US" dirty="0"/>
              <a:t>, light-tight seal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24B955-C7A3-0C69-B3D4-1B9BF92ED820}"/>
              </a:ext>
            </a:extLst>
          </p:cNvPr>
          <p:cNvSpPr/>
          <p:nvPr/>
        </p:nvSpPr>
        <p:spPr>
          <a:xfrm>
            <a:off x="6640359" y="5497280"/>
            <a:ext cx="3582998" cy="849194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Cabling: coaxial cable for power and signal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178357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7975C1D-0CA6-0B65-BB84-59C102EA2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E39B5-FF42-E321-FE90-B64266B7F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Trawsfynydd Experiment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0E1707-A5F7-62EC-9509-74299971E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F29E4D-AC60-18BC-9CEB-F1FA0406991A}"/>
              </a:ext>
            </a:extLst>
          </p:cNvPr>
          <p:cNvSpPr txBox="1"/>
          <p:nvPr/>
        </p:nvSpPr>
        <p:spPr>
          <a:xfrm>
            <a:off x="1007287" y="1495857"/>
            <a:ext cx="101774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NRS ‘lead and learn’ site for reactor dismantling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April 2022 joint trepanning exercise on SS1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Test measurement of detectors performed in SS1, organized with NRS and NDA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Measurements taken in standpipes H09 (core center) and Q13 (core periphery) at 0.25m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detectors tested (</a:t>
            </a:r>
            <a:r>
              <a:rPr lang="en-GB" dirty="0"/>
              <a:t>⌀ 2mm</a:t>
            </a:r>
            <a:r>
              <a:rPr lang="en-US" dirty="0"/>
              <a:t> and 0.6 × 0.6mm crystal)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Concurrent gamma measurement taken using AMP100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509805-F3A3-687E-6796-C3D4C1074D49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B90A65-6ACE-C94B-129D-EB5F9A7A899F}"/>
              </a:ext>
            </a:extLst>
          </p:cNvPr>
          <p:cNvSpPr/>
          <p:nvPr/>
        </p:nvSpPr>
        <p:spPr>
          <a:xfrm>
            <a:off x="1865457" y="3445775"/>
            <a:ext cx="8461086" cy="298301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9AE840-D395-521A-4AFF-681F3DD09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34" y="3508456"/>
            <a:ext cx="8345417" cy="2862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80D523-9A93-C201-6BC0-857CBC7D6FD3}"/>
              </a:ext>
            </a:extLst>
          </p:cNvPr>
          <p:cNvSpPr txBox="1"/>
          <p:nvPr/>
        </p:nvSpPr>
        <p:spPr>
          <a:xfrm>
            <a:off x="3481499" y="6444177"/>
            <a:ext cx="52290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00" b="1" dirty="0"/>
              <a:t>Source: </a:t>
            </a:r>
            <a:r>
              <a:rPr lang="en-GB" sz="700" dirty="0"/>
              <a:t>https://www.nuclearsectorjobs.co.uk/careers/news/potential_for_600_new_jobs_at_old_trawsfynydd_nuclear_site/</a:t>
            </a:r>
          </a:p>
          <a:p>
            <a:pPr algn="ctr"/>
            <a:endParaRPr lang="en-GB" sz="700" i="1" dirty="0"/>
          </a:p>
        </p:txBody>
      </p:sp>
    </p:spTree>
    <p:extLst>
      <p:ext uri="{BB962C8B-B14F-4D97-AF65-F5344CB8AC3E}">
        <p14:creationId xmlns:p14="http://schemas.microsoft.com/office/powerpoint/2010/main" val="3085627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69B6347-7D77-CFC0-CD7B-B59248CA6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330D-C8A1-C2ED-27AE-F3952F3F9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Trawsfynydd Experiment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35469-A325-DAA4-A5E3-E02309C76D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A65207-F742-6C1D-F9F0-BC44BA1DDA37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D144BC-A9E5-C905-5183-B27994A0F4D8}"/>
              </a:ext>
            </a:extLst>
          </p:cNvPr>
          <p:cNvGrpSpPr/>
          <p:nvPr/>
        </p:nvGrpSpPr>
        <p:grpSpPr>
          <a:xfrm>
            <a:off x="1407885" y="1409023"/>
            <a:ext cx="3616540" cy="4689474"/>
            <a:chOff x="1407885" y="1409023"/>
            <a:chExt cx="3616540" cy="46894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4154B0-B7DC-A695-6CCC-AF99E85EA648}"/>
                </a:ext>
              </a:extLst>
            </p:cNvPr>
            <p:cNvSpPr/>
            <p:nvPr/>
          </p:nvSpPr>
          <p:spPr>
            <a:xfrm>
              <a:off x="1407885" y="1409023"/>
              <a:ext cx="3616540" cy="468947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A group of men in yellow protective gear working on a machine&#10;&#10;AI-generated content may be incorrect.">
              <a:extLst>
                <a:ext uri="{FF2B5EF4-FFF2-40B4-BE49-F238E27FC236}">
                  <a16:creationId xmlns:a16="http://schemas.microsoft.com/office/drawing/2014/main" id="{ED3E77EC-E071-467B-9CD3-5BB338CEAE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919709" y="1991443"/>
              <a:ext cx="4587784" cy="352928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571FA4-F848-78E0-4C75-0BDF4E977006}"/>
              </a:ext>
            </a:extLst>
          </p:cNvPr>
          <p:cNvGrpSpPr/>
          <p:nvPr/>
        </p:nvGrpSpPr>
        <p:grpSpPr>
          <a:xfrm>
            <a:off x="5657807" y="1810324"/>
            <a:ext cx="5342702" cy="4054767"/>
            <a:chOff x="5657807" y="1810324"/>
            <a:chExt cx="5342702" cy="40547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EAD7EE-A776-7DFF-650E-42FA25DC38E1}"/>
                </a:ext>
              </a:extLst>
            </p:cNvPr>
            <p:cNvSpPr/>
            <p:nvPr/>
          </p:nvSpPr>
          <p:spPr>
            <a:xfrm>
              <a:off x="5657807" y="1810324"/>
              <a:ext cx="5342702" cy="4054767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5F942B7-1EC2-C7A9-F737-60D84D98A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3986" y="1878878"/>
              <a:ext cx="5241057" cy="3930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5398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754C49-2BF1-8BFD-5A57-BF163EE30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F393-0750-D102-E726-692CE720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0" dirty="0">
                <a:latin typeface="Baskerville Old Face" panose="02020602080505020303" pitchFamily="18" charset="0"/>
              </a:rPr>
              <a:t>Results &amp; Analysis</a:t>
            </a:r>
            <a:endParaRPr lang="en-GB" sz="3200" b="0" dirty="0">
              <a:latin typeface="Baskerville Old Face" panose="020206020805050203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A94D57-BA16-B6FA-C086-AF9FB7545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91" y="260377"/>
            <a:ext cx="1877731" cy="841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2CBA3-8CEA-FF56-156C-86EB8DD12FA3}"/>
              </a:ext>
            </a:extLst>
          </p:cNvPr>
          <p:cNvSpPr txBox="1"/>
          <p:nvPr/>
        </p:nvSpPr>
        <p:spPr>
          <a:xfrm>
            <a:off x="7479306" y="675874"/>
            <a:ext cx="4342580" cy="622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Scintillator pulses show clear and characteristic pulse shapes.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Expected </a:t>
            </a:r>
            <a:r>
              <a:rPr lang="en-US" dirty="0" err="1"/>
              <a:t>SiPM</a:t>
            </a:r>
            <a:r>
              <a:rPr lang="en-US" dirty="0"/>
              <a:t> artefacts (</a:t>
            </a:r>
            <a:r>
              <a:rPr lang="en-US" dirty="0" err="1"/>
              <a:t>afterpulsing</a:t>
            </a:r>
            <a:r>
              <a:rPr lang="en-US" dirty="0"/>
              <a:t>, crosstalk) and background noise are visible in the raw signals.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dirty="0"/>
              <a:t>True scintillation pulses can be distinguished from false/artefact pulses using targeted windowing and pulse-shape selection based on: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Skewness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Kurtosis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FWHM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Rise/fall time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Roughness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Peak amplitude</a:t>
            </a:r>
          </a:p>
          <a:p>
            <a:pPr marL="742950" lvl="1" indent="-285750">
              <a:lnSpc>
                <a:spcPct val="125000"/>
              </a:lnSpc>
              <a:buFont typeface="Calibri" panose="020F0502020204030204" pitchFamily="34" charset="0"/>
              <a:buChar char="›"/>
            </a:pPr>
            <a:r>
              <a:rPr lang="en-US" dirty="0"/>
              <a:t>SNR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C63F-F6A0-A8B1-2104-3DC1CA01394E}"/>
              </a:ext>
            </a:extLst>
          </p:cNvPr>
          <p:cNvSpPr txBox="1"/>
          <p:nvPr/>
        </p:nvSpPr>
        <p:spPr>
          <a:xfrm>
            <a:off x="11588750" y="6259512"/>
            <a:ext cx="466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Baskerville Old Face" panose="02020602080505020303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8954D88-12F4-C7E9-5DA6-34F500513217}"/>
              </a:ext>
            </a:extLst>
          </p:cNvPr>
          <p:cNvSpPr/>
          <p:nvPr/>
        </p:nvSpPr>
        <p:spPr>
          <a:xfrm>
            <a:off x="7840467" y="298746"/>
            <a:ext cx="2684935" cy="361548"/>
          </a:xfrm>
          <a:prstGeom prst="round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Isolating Scintillator Pulses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0AA9F3-53E6-E8EC-9AA6-10C819218929}"/>
              </a:ext>
            </a:extLst>
          </p:cNvPr>
          <p:cNvSpPr/>
          <p:nvPr/>
        </p:nvSpPr>
        <p:spPr>
          <a:xfrm>
            <a:off x="572208" y="1471848"/>
            <a:ext cx="6573434" cy="423361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044A2D-8948-7CBC-C04E-2BA6C24554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2" y="1542878"/>
            <a:ext cx="6436413" cy="40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2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UofG colours">
      <a:dk1>
        <a:srgbClr val="003865"/>
      </a:dk1>
      <a:lt1>
        <a:srgbClr val="FFFFFE"/>
      </a:lt1>
      <a:dk2>
        <a:srgbClr val="000000"/>
      </a:dk2>
      <a:lt2>
        <a:srgbClr val="7D2238"/>
      </a:lt2>
      <a:accent1>
        <a:srgbClr val="0075B0"/>
      </a:accent1>
      <a:accent2>
        <a:srgbClr val="5B4D93"/>
      </a:accent2>
      <a:accent3>
        <a:srgbClr val="CF1C20"/>
      </a:accent3>
      <a:accent4>
        <a:srgbClr val="00833C"/>
      </a:accent4>
      <a:accent5>
        <a:srgbClr val="BE4D00"/>
      </a:accent5>
      <a:accent6>
        <a:srgbClr val="951271"/>
      </a:accent6>
      <a:hlink>
        <a:srgbClr val="584B3D"/>
      </a:hlink>
      <a:folHlink>
        <a:srgbClr val="0068A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1AF5F2-503D-2641-86A1-09AD8919EA9C}" vid="{A816E7D6-9491-074F-A4D5-6596497DAC1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1135</Words>
  <Application>Microsoft Office PowerPoint</Application>
  <PresentationFormat>Widescreen</PresentationFormat>
  <Paragraphs>185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Aptos</vt:lpstr>
      <vt:lpstr>Aptos Display</vt:lpstr>
      <vt:lpstr>Arial</vt:lpstr>
      <vt:lpstr>Baskerville Old Face</vt:lpstr>
      <vt:lpstr>Calibri</vt:lpstr>
      <vt:lpstr>Cambria Math</vt:lpstr>
      <vt:lpstr>Office Theme</vt:lpstr>
      <vt:lpstr>Custom Design</vt:lpstr>
      <vt:lpstr>A Compact Multimode Detector for the Decommissioning of Irradiated Graphite</vt:lpstr>
      <vt:lpstr>Let’s Talk About Graphite!</vt:lpstr>
      <vt:lpstr>Let’s Talk About Graphite!</vt:lpstr>
      <vt:lpstr>Let’s Talk About Graphite!</vt:lpstr>
      <vt:lpstr>Project Outline</vt:lpstr>
      <vt:lpstr>Simulation &amp; Design</vt:lpstr>
      <vt:lpstr>Trawsfynydd Experiment</vt:lpstr>
      <vt:lpstr>Trawsfynydd Experiment</vt:lpstr>
      <vt:lpstr>Results &amp; Analysis</vt:lpstr>
      <vt:lpstr>Results &amp; Analysis</vt:lpstr>
      <vt:lpstr>Results &amp; Analysis</vt:lpstr>
      <vt:lpstr>Results &amp; Analysis</vt:lpstr>
      <vt:lpstr>Results &amp; Analysis</vt:lpstr>
      <vt:lpstr>Results &amp; Analysis</vt:lpstr>
      <vt:lpstr>Results &amp; Analysis</vt:lpstr>
      <vt:lpstr>Future Outlook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 Howard</dc:creator>
  <cp:lastModifiedBy>Nia Hunter (PGR)</cp:lastModifiedBy>
  <cp:revision>124</cp:revision>
  <dcterms:created xsi:type="dcterms:W3CDTF">2021-01-06T14:22:07Z</dcterms:created>
  <dcterms:modified xsi:type="dcterms:W3CDTF">2026-04-12T00:58:47Z</dcterms:modified>
</cp:coreProperties>
</file>