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36" r:id="rId2"/>
    <p:sldId id="335" r:id="rId3"/>
    <p:sldId id="330" r:id="rId4"/>
    <p:sldId id="348" r:id="rId5"/>
    <p:sldId id="346" r:id="rId6"/>
    <p:sldId id="347" r:id="rId7"/>
    <p:sldId id="257" r:id="rId8"/>
    <p:sldId id="341" r:id="rId9"/>
    <p:sldId id="349" r:id="rId10"/>
    <p:sldId id="318" r:id="rId11"/>
    <p:sldId id="344" r:id="rId12"/>
    <p:sldId id="342" r:id="rId13"/>
    <p:sldId id="345" r:id="rId14"/>
    <p:sldId id="354" r:id="rId15"/>
    <p:sldId id="352" r:id="rId16"/>
    <p:sldId id="343" r:id="rId17"/>
    <p:sldId id="351" r:id="rId18"/>
    <p:sldId id="353" r:id="rId19"/>
    <p:sldId id="337" r:id="rId20"/>
    <p:sldId id="33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well Conroy (PhD Phys + Astronomy FT)" initials="MC" lastIdx="9" clrIdx="0">
    <p:extLst>
      <p:ext uri="{19B8F6BF-5375-455C-9EA6-DF929625EA0E}">
        <p15:presenceInfo xmlns:p15="http://schemas.microsoft.com/office/powerpoint/2012/main" userId="S::mjc970@student.bham.ac.uk::67f02797-517d-432a-9500-d63ae9fcd1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300"/>
    <a:srgbClr val="7A87C3"/>
    <a:srgbClr val="CDC8B1"/>
    <a:srgbClr val="5AC5BF"/>
    <a:srgbClr val="0EA4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3DE2EE-C220-42A5-BED4-DAD36307553C}" v="2" dt="2026-04-12T20:55:43.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6-03-26T18:17:06.442" idx="1">
    <p:pos x="10" y="10"/>
    <p:text>Don’t talk about tb161 n capture</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6-03-26T18:17:42.457" idx="2">
    <p:pos x="6603" y="2370"/>
    <p:text>Add a scale or some sort of graphic to images 2/3 to show size difference </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6-03-26T18:19:24.011" idx="6">
    <p:pos x="3841" y="866"/>
    <p:text>Add details on time for chemical separation, allows to comment on plot</p:text>
    <p:extLst>
      <p:ext uri="{C676402C-5697-4E1C-873F-D02D1690AC5C}">
        <p15:threadingInfo xmlns:p15="http://schemas.microsoft.com/office/powerpoint/2012/main" timeZoneBias="0"/>
      </p:ext>
    </p:extLst>
  </p:cm>
  <p:cm authorId="1" dt="2026-04-08T17:02:48.666" idx="8">
    <p:pos x="3841" y="962"/>
    <p:text>looks too cluttered</p:text>
    <p:extLst>
      <p:ext uri="{C676402C-5697-4E1C-873F-D02D1690AC5C}">
        <p15:threadingInfo xmlns:p15="http://schemas.microsoft.com/office/powerpoint/2012/main" timeZoneBias="-60">
          <p15:parentCm authorId="1" idx="6"/>
        </p15:threadingInfo>
      </p:ext>
    </p:extLst>
  </p:cm>
  <p:cm authorId="1" dt="2026-04-08T17:02:49.059" idx="9">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CA6D96-F3CD-4CC5-AC18-4193B1C04B54}" type="datetimeFigureOut">
              <a:rPr lang="en-GB" smtClean="0"/>
              <a:t>12/04/2026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FA705-D765-4FED-8786-5A1ABAE9B9E2}" type="slidenum">
              <a:rPr lang="en-GB" smtClean="0"/>
              <a:t>‹#›</a:t>
            </a:fld>
            <a:endParaRPr lang="en-GB"/>
          </a:p>
        </p:txBody>
      </p:sp>
    </p:spTree>
    <p:extLst>
      <p:ext uri="{BB962C8B-B14F-4D97-AF65-F5344CB8AC3E}">
        <p14:creationId xmlns:p14="http://schemas.microsoft.com/office/powerpoint/2010/main" val="3904603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Alpha, PET, SPECT</a:t>
            </a:r>
          </a:p>
          <a:p>
            <a:pPr marL="285750" indent="-285750">
              <a:buFont typeface="Arial"/>
              <a:buChar char="•"/>
            </a:pPr>
            <a:r>
              <a:rPr lang="en-US" dirty="0"/>
              <a:t>It is a promising, novel medical isotope (research studies it has been used in). First proposed for medical use in ...</a:t>
            </a:r>
          </a:p>
          <a:p>
            <a:pPr marL="285750" indent="-285750">
              <a:buFont typeface="Arial"/>
              <a:buChar char="•"/>
            </a:pPr>
            <a:r>
              <a:rPr lang="en-US" dirty="0"/>
              <a:t>Mainly a therapeutic isotope, due to high beta dose. When linked to a biologically relevant molecule, delivers dose to cancer cells locally.</a:t>
            </a:r>
            <a:endParaRPr lang="en-GB" dirty="0"/>
          </a:p>
          <a:p>
            <a:pPr marL="285750" indent="-285750">
              <a:buFont typeface="Arial"/>
              <a:buChar char="•"/>
            </a:pPr>
            <a:r>
              <a:rPr lang="en-US" dirty="0"/>
              <a:t>Use case similar to 177Lu, suitable for prostate cancer treatment, particularly in cases of metastasis. Additional auger component deals extra damage to cancer, even more locally.</a:t>
            </a:r>
            <a:endParaRPr lang="en-GB" dirty="0"/>
          </a:p>
          <a:p>
            <a:pPr marL="285750" indent="-285750">
              <a:buFont typeface="Arial"/>
              <a:buChar char="•"/>
            </a:pPr>
            <a:r>
              <a:rPr lang="en-US" dirty="0"/>
              <a:t>Finally, patient can be scanned during treatment to confirm </a:t>
            </a:r>
            <a:r>
              <a:rPr lang="en-US" dirty="0" err="1"/>
              <a:t>localisation</a:t>
            </a:r>
            <a:r>
              <a:rPr lang="en-US" dirty="0"/>
              <a:t> of dose, using 75 keV gamma - suitable for SPECT.</a:t>
            </a:r>
            <a:endParaRPr lang="en-GB" dirty="0"/>
          </a:p>
          <a:p>
            <a:pPr marL="285750" indent="-285750">
              <a:buFont typeface="Arial"/>
              <a:buChar char="•"/>
            </a:pPr>
            <a:r>
              <a:rPr lang="en-US" dirty="0"/>
              <a:t>Another key reason for terbium-161's high potential is its synergy with other isotopes. Forms part of the Tb "quartet", along with 149, 152 and 155. (Research what these other isotopes are used for).</a:t>
            </a:r>
            <a:endParaRPr lang="en-GB" dirty="0"/>
          </a:p>
          <a:p>
            <a:pPr marL="285750" indent="-285750">
              <a:buFont typeface="Arial"/>
              <a:buChar char="•"/>
            </a:pPr>
            <a:endParaRPr lang="en-GB" dirty="0"/>
          </a:p>
          <a:p>
            <a:pPr marL="285750" indent="-285750">
              <a:buFont typeface="Arial"/>
              <a:buChar char="•"/>
            </a:pPr>
            <a:r>
              <a:rPr lang="en-GB" dirty="0"/>
              <a:t>ADD DETAILS ON ENERGY AND RANGE OF BETA/AUGER</a:t>
            </a:r>
          </a:p>
        </p:txBody>
      </p:sp>
      <p:sp>
        <p:nvSpPr>
          <p:cNvPr id="4" name="Slide Number Placeholder 3"/>
          <p:cNvSpPr>
            <a:spLocks noGrp="1"/>
          </p:cNvSpPr>
          <p:nvPr>
            <p:ph type="sldNum" sz="quarter" idx="5"/>
          </p:nvPr>
        </p:nvSpPr>
        <p:spPr/>
        <p:txBody>
          <a:bodyPr/>
          <a:lstStyle/>
          <a:p>
            <a:fld id="{B28FA705-D765-4FED-8786-5A1ABAE9B9E2}" type="slidenum">
              <a:rPr lang="en-GB" smtClean="0"/>
              <a:t>2</a:t>
            </a:fld>
            <a:endParaRPr lang="en-GB"/>
          </a:p>
        </p:txBody>
      </p:sp>
    </p:spTree>
    <p:extLst>
      <p:ext uri="{BB962C8B-B14F-4D97-AF65-F5344CB8AC3E}">
        <p14:creationId xmlns:p14="http://schemas.microsoft.com/office/powerpoint/2010/main" val="755842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BC5F4-C54C-18C6-5BF3-E24F32648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E440E-2746-0796-08F1-28BAC1C0B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AF99A-7A80-6758-DD4E-1A52F17F0273}"/>
              </a:ext>
            </a:extLst>
          </p:cNvPr>
          <p:cNvSpPr>
            <a:spLocks noGrp="1"/>
          </p:cNvSpPr>
          <p:nvPr>
            <p:ph type="body" idx="1"/>
          </p:nvPr>
        </p:nvSpPr>
        <p:spPr/>
        <p:txBody>
          <a:bodyPr/>
          <a:lstStyle/>
          <a:p>
            <a:pPr marL="171450" indent="-171450">
              <a:buFont typeface="Arial,Sans-Serif"/>
              <a:buChar char="•"/>
            </a:pPr>
            <a:r>
              <a:rPr lang="en-GB"/>
              <a:t>This is particularly important, because of some of the geometry involved. The model on the left is of the target vessel. This contains layers of copper, water, graphite, and most importantly, titanium. The (</a:t>
            </a:r>
            <a:r>
              <a:rPr lang="en-GB" err="1"/>
              <a:t>n,total</a:t>
            </a:r>
            <a:r>
              <a:rPr lang="en-GB"/>
              <a:t>) cross section of Ti is very high in the epithermal region, with significant resonances. This leads our nice, smooth neutron spectrum to be "chopped up", due to neutrons scattering in the Ti. </a:t>
            </a:r>
            <a:endParaRPr lang="en-US">
              <a:solidFill>
                <a:srgbClr val="444444"/>
              </a:solidFill>
            </a:endParaRPr>
          </a:p>
          <a:p>
            <a:pPr marL="171450" indent="-171450">
              <a:buFont typeface="Arial,Sans-Serif"/>
              <a:buChar char="•"/>
            </a:pPr>
            <a:r>
              <a:rPr lang="en-GB"/>
              <a:t>For medical isotope production, not a huge issue, but important to know.</a:t>
            </a:r>
          </a:p>
        </p:txBody>
      </p:sp>
      <p:sp>
        <p:nvSpPr>
          <p:cNvPr id="4" name="Slide Number Placeholder 3">
            <a:extLst>
              <a:ext uri="{FF2B5EF4-FFF2-40B4-BE49-F238E27FC236}">
                <a16:creationId xmlns:a16="http://schemas.microsoft.com/office/drawing/2014/main" id="{C33219AF-6C3E-CB9D-DA37-B77DCA4A355D}"/>
              </a:ext>
            </a:extLst>
          </p:cNvPr>
          <p:cNvSpPr>
            <a:spLocks noGrp="1"/>
          </p:cNvSpPr>
          <p:nvPr>
            <p:ph type="sldNum" sz="quarter" idx="5"/>
          </p:nvPr>
        </p:nvSpPr>
        <p:spPr/>
        <p:txBody>
          <a:bodyPr/>
          <a:lstStyle/>
          <a:p>
            <a:fld id="{B28FA705-D765-4FED-8786-5A1ABAE9B9E2}" type="slidenum">
              <a:rPr lang="en-GB" smtClean="0"/>
              <a:t>11</a:t>
            </a:fld>
            <a:endParaRPr lang="en-GB"/>
          </a:p>
        </p:txBody>
      </p:sp>
    </p:spTree>
    <p:extLst>
      <p:ext uri="{BB962C8B-B14F-4D97-AF65-F5344CB8AC3E}">
        <p14:creationId xmlns:p14="http://schemas.microsoft.com/office/powerpoint/2010/main" val="636130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F95B7-C085-58F5-FB61-D0D3C6F15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3D27F-E191-A021-57B4-DBE34FBAD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31F8E-A082-546A-566D-18CF9F669886}"/>
              </a:ext>
            </a:extLst>
          </p:cNvPr>
          <p:cNvSpPr>
            <a:spLocks noGrp="1"/>
          </p:cNvSpPr>
          <p:nvPr>
            <p:ph type="body" idx="1"/>
          </p:nvPr>
        </p:nvSpPr>
        <p:spPr/>
        <p:txBody>
          <a:bodyPr/>
          <a:lstStyle/>
          <a:p>
            <a:pPr marL="171450" indent="-171450">
              <a:buFont typeface="Arial,Sans-Serif"/>
              <a:buChar char="•"/>
            </a:pPr>
            <a:r>
              <a:rPr lang="en-GB"/>
              <a:t>This is particularly important, because of some of the geometry involved. The model on the left is of the target vessel. This contains layers of copper, water, graphite, and most importantly, titanium. The (n,total) cross section of Ti is very high in the epithermal region, with significant resonances. This leads our nice, smooth neutron spectrum to be "chopped up", due to neutrons scattering in the Ti. </a:t>
            </a:r>
            <a:endParaRPr lang="en-US">
              <a:solidFill>
                <a:srgbClr val="444444"/>
              </a:solidFill>
            </a:endParaRPr>
          </a:p>
          <a:p>
            <a:pPr marL="171450" indent="-171450">
              <a:buFont typeface="Arial,Sans-Serif"/>
              <a:buChar char="•"/>
            </a:pPr>
            <a:r>
              <a:rPr lang="en-GB"/>
              <a:t>For medical isotope production, not a huge issue, but important to know.</a:t>
            </a:r>
          </a:p>
        </p:txBody>
      </p:sp>
      <p:sp>
        <p:nvSpPr>
          <p:cNvPr id="4" name="Slide Number Placeholder 3">
            <a:extLst>
              <a:ext uri="{FF2B5EF4-FFF2-40B4-BE49-F238E27FC236}">
                <a16:creationId xmlns:a16="http://schemas.microsoft.com/office/drawing/2014/main" id="{B0974321-841B-AB30-1A79-1197C8666022}"/>
              </a:ext>
            </a:extLst>
          </p:cNvPr>
          <p:cNvSpPr>
            <a:spLocks noGrp="1"/>
          </p:cNvSpPr>
          <p:nvPr>
            <p:ph type="sldNum" sz="quarter" idx="5"/>
          </p:nvPr>
        </p:nvSpPr>
        <p:spPr/>
        <p:txBody>
          <a:bodyPr/>
          <a:lstStyle/>
          <a:p>
            <a:fld id="{B28FA705-D765-4FED-8786-5A1ABAE9B9E2}" type="slidenum">
              <a:rPr lang="en-GB" smtClean="0"/>
              <a:t>12</a:t>
            </a:fld>
            <a:endParaRPr lang="en-GB"/>
          </a:p>
        </p:txBody>
      </p:sp>
    </p:spTree>
    <p:extLst>
      <p:ext uri="{BB962C8B-B14F-4D97-AF65-F5344CB8AC3E}">
        <p14:creationId xmlns:p14="http://schemas.microsoft.com/office/powerpoint/2010/main" val="96232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F87E5-81AD-8D6A-AAB9-BC62B6F57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359E3-6D7F-6218-B904-78AF54584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B8E5EA-968A-64C0-FA6F-72B1237CB1B2}"/>
              </a:ext>
            </a:extLst>
          </p:cNvPr>
          <p:cNvSpPr>
            <a:spLocks noGrp="1"/>
          </p:cNvSpPr>
          <p:nvPr>
            <p:ph type="body" idx="1"/>
          </p:nvPr>
        </p:nvSpPr>
        <p:spPr/>
        <p:txBody>
          <a:bodyPr/>
          <a:lstStyle/>
          <a:p>
            <a:pPr marL="171450" indent="-171450">
              <a:buFont typeface="Arial,Sans-Serif"/>
              <a:buChar char="•"/>
            </a:pPr>
            <a:r>
              <a:rPr lang="en-GB"/>
              <a:t>This is particularly important, because of some of the geometry involved. The model on the left is of the target vessel. This contains layers of copper, water, graphite, and most importantly, titanium. The (</a:t>
            </a:r>
            <a:r>
              <a:rPr lang="en-GB" err="1"/>
              <a:t>n,total</a:t>
            </a:r>
            <a:r>
              <a:rPr lang="en-GB"/>
              <a:t>) cross section of Ti is very high in the epithermal region, with significant resonances. This leads our nice, smooth neutron spectrum to be "chopped up", due to neutrons scattering in the Ti. </a:t>
            </a:r>
            <a:endParaRPr lang="en-US">
              <a:solidFill>
                <a:srgbClr val="444444"/>
              </a:solidFill>
            </a:endParaRPr>
          </a:p>
          <a:p>
            <a:pPr marL="171450" indent="-171450">
              <a:buFont typeface="Arial,Sans-Serif"/>
              <a:buChar char="•"/>
            </a:pPr>
            <a:r>
              <a:rPr lang="en-GB"/>
              <a:t>For medical isotope production, not a huge issue, but important to know.</a:t>
            </a:r>
          </a:p>
        </p:txBody>
      </p:sp>
      <p:sp>
        <p:nvSpPr>
          <p:cNvPr id="4" name="Slide Number Placeholder 3">
            <a:extLst>
              <a:ext uri="{FF2B5EF4-FFF2-40B4-BE49-F238E27FC236}">
                <a16:creationId xmlns:a16="http://schemas.microsoft.com/office/drawing/2014/main" id="{1403ED7F-5A02-1699-2340-CE4770050503}"/>
              </a:ext>
            </a:extLst>
          </p:cNvPr>
          <p:cNvSpPr>
            <a:spLocks noGrp="1"/>
          </p:cNvSpPr>
          <p:nvPr>
            <p:ph type="sldNum" sz="quarter" idx="5"/>
          </p:nvPr>
        </p:nvSpPr>
        <p:spPr/>
        <p:txBody>
          <a:bodyPr/>
          <a:lstStyle/>
          <a:p>
            <a:fld id="{B28FA705-D765-4FED-8786-5A1ABAE9B9E2}" type="slidenum">
              <a:rPr lang="en-GB" smtClean="0"/>
              <a:t>13</a:t>
            </a:fld>
            <a:endParaRPr lang="en-GB"/>
          </a:p>
        </p:txBody>
      </p:sp>
    </p:spTree>
    <p:extLst>
      <p:ext uri="{BB962C8B-B14F-4D97-AF65-F5344CB8AC3E}">
        <p14:creationId xmlns:p14="http://schemas.microsoft.com/office/powerpoint/2010/main" val="3788028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4BB57-6ADA-47C6-FBFE-1400F8D44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421FA-E752-5E8D-E17B-AAB473F0B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65616F-99FF-4E91-F3F7-DB7CDBA46583}"/>
              </a:ext>
            </a:extLst>
          </p:cNvPr>
          <p:cNvSpPr>
            <a:spLocks noGrp="1"/>
          </p:cNvSpPr>
          <p:nvPr>
            <p:ph type="body" idx="1"/>
          </p:nvPr>
        </p:nvSpPr>
        <p:spPr/>
        <p:txBody>
          <a:bodyPr/>
          <a:lstStyle/>
          <a:p>
            <a:pPr marL="285750" indent="-285750">
              <a:buFont typeface="Arial"/>
              <a:buChar char="•"/>
            </a:pPr>
            <a:r>
              <a:rPr lang="en-US"/>
              <a:t>For the investigations to optimise activity, started with a natural Gd foil.</a:t>
            </a:r>
          </a:p>
          <a:p>
            <a:pPr marL="285750" indent="-285750">
              <a:buFont typeface="Arial"/>
              <a:buChar char="•"/>
            </a:pPr>
            <a:r>
              <a:rPr lang="en-US"/>
              <a:t>The simulated irradiation was at 2.6 MeV, with a 33 mA proton beam, which allows for the maximum total flux. </a:t>
            </a:r>
            <a:endParaRPr lang="en-GB"/>
          </a:p>
          <a:p>
            <a:pPr marL="285750" indent="-285750">
              <a:buFont typeface="Arial"/>
              <a:buChar char="•"/>
            </a:pPr>
            <a:r>
              <a:rPr lang="en-US"/>
              <a:t>I then added systematic permutations of material, before and after the foil, to act as a moderator and reflector combination. These calculations were run on the UoB HPC service, BlueBear.</a:t>
            </a:r>
            <a:endParaRPr lang="en-GB"/>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285BF7A6-619B-6D86-65CE-575FE6938B99}"/>
              </a:ext>
            </a:extLst>
          </p:cNvPr>
          <p:cNvSpPr>
            <a:spLocks noGrp="1"/>
          </p:cNvSpPr>
          <p:nvPr>
            <p:ph type="sldNum" sz="quarter" idx="5"/>
          </p:nvPr>
        </p:nvSpPr>
        <p:spPr/>
        <p:txBody>
          <a:bodyPr/>
          <a:lstStyle/>
          <a:p>
            <a:fld id="{B28FA705-D765-4FED-8786-5A1ABAE9B9E2}" type="slidenum">
              <a:rPr lang="en-GB" smtClean="0"/>
              <a:t>14</a:t>
            </a:fld>
            <a:endParaRPr lang="en-GB"/>
          </a:p>
        </p:txBody>
      </p:sp>
    </p:spTree>
    <p:extLst>
      <p:ext uri="{BB962C8B-B14F-4D97-AF65-F5344CB8AC3E}">
        <p14:creationId xmlns:p14="http://schemas.microsoft.com/office/powerpoint/2010/main" val="2687564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CAF24-0231-677C-9D44-AB84CFF36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2A0AA-F540-82DA-00C9-4DDC62F61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77704-F75E-F5E8-8667-9EDF11471551}"/>
              </a:ext>
            </a:extLst>
          </p:cNvPr>
          <p:cNvSpPr>
            <a:spLocks noGrp="1"/>
          </p:cNvSpPr>
          <p:nvPr>
            <p:ph type="body" idx="1"/>
          </p:nvPr>
        </p:nvSpPr>
        <p:spPr/>
        <p:txBody>
          <a:bodyPr/>
          <a:lstStyle/>
          <a:p>
            <a:pPr marL="171450" indent="-171450">
              <a:buFont typeface="Arial"/>
              <a:buChar char="•"/>
            </a:pPr>
            <a:r>
              <a:rPr lang="en-GB"/>
              <a:t>Comparing the activities of no mod/ref, just a ref, and both, we can see that we are able to achieve over a 6x improvement in activity.</a:t>
            </a:r>
            <a:endParaRPr lang="en-US"/>
          </a:p>
          <a:p>
            <a:pPr marL="171450" indent="-171450">
              <a:buFont typeface="Arial"/>
              <a:buChar char="•"/>
            </a:pPr>
            <a:r>
              <a:rPr lang="en-GB"/>
              <a:t>We can see the effect on the flux, weighted by the cross section, as the low-energy neutrons are increased, where the cross section is much larger.</a:t>
            </a:r>
          </a:p>
          <a:p>
            <a:endParaRPr lang="en-GB"/>
          </a:p>
        </p:txBody>
      </p:sp>
      <p:sp>
        <p:nvSpPr>
          <p:cNvPr id="4" name="Slide Number Placeholder 3">
            <a:extLst>
              <a:ext uri="{FF2B5EF4-FFF2-40B4-BE49-F238E27FC236}">
                <a16:creationId xmlns:a16="http://schemas.microsoft.com/office/drawing/2014/main" id="{E2EEB3E4-1598-7B5B-B9A9-810E8C2BA52F}"/>
              </a:ext>
            </a:extLst>
          </p:cNvPr>
          <p:cNvSpPr>
            <a:spLocks noGrp="1"/>
          </p:cNvSpPr>
          <p:nvPr>
            <p:ph type="sldNum" sz="quarter" idx="5"/>
          </p:nvPr>
        </p:nvSpPr>
        <p:spPr/>
        <p:txBody>
          <a:bodyPr/>
          <a:lstStyle/>
          <a:p>
            <a:fld id="{B28FA705-D765-4FED-8786-5A1ABAE9B9E2}" type="slidenum">
              <a:rPr lang="en-GB" smtClean="0"/>
              <a:t>15</a:t>
            </a:fld>
            <a:endParaRPr lang="en-GB"/>
          </a:p>
        </p:txBody>
      </p:sp>
    </p:spTree>
    <p:extLst>
      <p:ext uri="{BB962C8B-B14F-4D97-AF65-F5344CB8AC3E}">
        <p14:creationId xmlns:p14="http://schemas.microsoft.com/office/powerpoint/2010/main" val="3418659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 activity is good, but in nuclear medicine we are also concerned with the quality of the product.</a:t>
            </a:r>
          </a:p>
          <a:p>
            <a:pPr marL="285750" indent="-285750">
              <a:buFont typeface="Arial"/>
              <a:buChar char="•"/>
            </a:pPr>
            <a:r>
              <a:rPr lang="en-US"/>
              <a:t>Using a natural foil results in a final product that very quickly begins to deteriorate. As we have produced Gd159, with an 18 hour half life, this leads to a build up of Tb159.</a:t>
            </a:r>
            <a:endParaRPr lang="en-GB"/>
          </a:p>
          <a:p>
            <a:pPr marL="285750" indent="-285750">
              <a:buFont typeface="Arial"/>
              <a:buChar char="•"/>
            </a:pPr>
            <a:r>
              <a:rPr lang="en-US"/>
              <a:t>If we are able to perform a chemical separation almost </a:t>
            </a:r>
            <a:r>
              <a:rPr lang="en-US" err="1"/>
              <a:t>imediately</a:t>
            </a:r>
            <a:r>
              <a:rPr lang="en-US"/>
              <a:t> after irradiation, this can mitigate the effect. Seen in atom plots.</a:t>
            </a:r>
            <a:endParaRPr lang="en-GB"/>
          </a:p>
          <a:p>
            <a:pPr marL="285750" indent="-285750">
              <a:buFont typeface="Arial"/>
              <a:buChar char="•"/>
            </a:pPr>
            <a:r>
              <a:rPr lang="en-US"/>
              <a:t>Alternatively, we need to use an enriched foil. The effect of this is clearly shown, with a 4x increase in 161Tb production and an 18x decrease in 159Tb production.</a:t>
            </a:r>
            <a:endParaRPr lang="en-GB"/>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28FA705-D765-4FED-8786-5A1ABAE9B9E2}" type="slidenum">
              <a:rPr lang="en-GB" smtClean="0"/>
              <a:t>16</a:t>
            </a:fld>
            <a:endParaRPr lang="en-GB"/>
          </a:p>
        </p:txBody>
      </p:sp>
    </p:spTree>
    <p:extLst>
      <p:ext uri="{BB962C8B-B14F-4D97-AF65-F5344CB8AC3E}">
        <p14:creationId xmlns:p14="http://schemas.microsoft.com/office/powerpoint/2010/main" val="2492429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 need to separate early is also shown in the plot of isotopic (161) purity. Assuming a perfect chemical separation of Tb from Gd, an enriched foil gives us a far longer time period which can pass before separation, before the product would be too poor to use. NEED SOME INFORMATION ON THIS FOR QUESTIONS.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28FA705-D765-4FED-8786-5A1ABAE9B9E2}" type="slidenum">
              <a:rPr lang="en-GB" smtClean="0"/>
              <a:t>17</a:t>
            </a:fld>
            <a:endParaRPr lang="en-GB"/>
          </a:p>
        </p:txBody>
      </p:sp>
    </p:spTree>
    <p:extLst>
      <p:ext uri="{BB962C8B-B14F-4D97-AF65-F5344CB8AC3E}">
        <p14:creationId xmlns:p14="http://schemas.microsoft.com/office/powerpoint/2010/main" val="3923797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B8A48-FBC3-E99C-4958-9D0D5C3F4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1D1BA-7D5C-4931-52E0-0C5021648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4DA0F-AE12-5FFC-B38C-8A05C68BA3DF}"/>
              </a:ext>
            </a:extLst>
          </p:cNvPr>
          <p:cNvSpPr>
            <a:spLocks noGrp="1"/>
          </p:cNvSpPr>
          <p:nvPr>
            <p:ph type="body" idx="1"/>
          </p:nvPr>
        </p:nvSpPr>
        <p:spPr/>
        <p:txBody>
          <a:bodyPr/>
          <a:lstStyle/>
          <a:p>
            <a:r>
              <a:rPr lang="en-US">
                <a:latin typeface="Calibri"/>
                <a:ea typeface="Calibri"/>
                <a:cs typeface="Calibri"/>
              </a:rPr>
              <a:t>Finally, we plan to do experimental work. </a:t>
            </a:r>
            <a:r>
              <a:rPr lang="en-US" err="1">
                <a:latin typeface="Calibri"/>
                <a:ea typeface="Calibri"/>
                <a:cs typeface="Calibri"/>
              </a:rPr>
              <a:t>Thi</a:t>
            </a:r>
            <a:r>
              <a:rPr lang="en-US">
                <a:latin typeface="Calibri"/>
                <a:ea typeface="Calibri"/>
                <a:cs typeface="Calibri"/>
              </a:rPr>
              <a:t>s will involve measuring spectrum-averaged cross sections over the HF-</a:t>
            </a:r>
            <a:r>
              <a:rPr lang="en-US" err="1">
                <a:latin typeface="Calibri"/>
                <a:ea typeface="Calibri"/>
                <a:cs typeface="Calibri"/>
              </a:rPr>
              <a:t>ADNeF</a:t>
            </a:r>
            <a:r>
              <a:rPr lang="en-US">
                <a:latin typeface="Calibri"/>
                <a:ea typeface="Calibri"/>
                <a:cs typeface="Calibri"/>
              </a:rPr>
              <a:t> energy range. This requires an accurate knowledge of the flux, which we get from the simulation. Therefore important </a:t>
            </a:r>
            <a:r>
              <a:rPr lang="en-US" err="1">
                <a:latin typeface="Calibri"/>
                <a:ea typeface="Calibri"/>
                <a:cs typeface="Calibri"/>
              </a:rPr>
              <a:t>fo</a:t>
            </a:r>
            <a:r>
              <a:rPr lang="en-US">
                <a:latin typeface="Calibri"/>
                <a:ea typeface="Calibri"/>
                <a:cs typeface="Calibri"/>
              </a:rPr>
              <a:t>r simulation to be as accurate as possible.</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B5D0E8D-8BF3-C6A3-EC2D-B79B8B3DDE32}"/>
              </a:ext>
            </a:extLst>
          </p:cNvPr>
          <p:cNvSpPr>
            <a:spLocks noGrp="1"/>
          </p:cNvSpPr>
          <p:nvPr>
            <p:ph type="sldNum" sz="quarter" idx="5"/>
          </p:nvPr>
        </p:nvSpPr>
        <p:spPr/>
        <p:txBody>
          <a:bodyPr/>
          <a:lstStyle/>
          <a:p>
            <a:fld id="{B28FA705-D765-4FED-8786-5A1ABAE9B9E2}" type="slidenum">
              <a:rPr lang="en-GB" smtClean="0"/>
              <a:t>18</a:t>
            </a:fld>
            <a:endParaRPr lang="en-GB"/>
          </a:p>
        </p:txBody>
      </p:sp>
    </p:spTree>
    <p:extLst>
      <p:ext uri="{BB962C8B-B14F-4D97-AF65-F5344CB8AC3E}">
        <p14:creationId xmlns:p14="http://schemas.microsoft.com/office/powerpoint/2010/main" val="918524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34960-A64D-9F70-4A24-0651F7333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4A73B-C53E-960C-6E26-58D200ADFDD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4E6F56D-5CBB-43AF-D669-3B3CF77425C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7AF70EF-9EBB-7F35-40AB-2CDD42F8DA10}"/>
              </a:ext>
            </a:extLst>
          </p:cNvPr>
          <p:cNvSpPr>
            <a:spLocks noGrp="1"/>
          </p:cNvSpPr>
          <p:nvPr>
            <p:ph type="sldNum" sz="quarter" idx="5"/>
          </p:nvPr>
        </p:nvSpPr>
        <p:spPr/>
        <p:txBody>
          <a:bodyPr/>
          <a:lstStyle/>
          <a:p>
            <a:fld id="{B28FA705-D765-4FED-8786-5A1ABAE9B9E2}" type="slidenum">
              <a:rPr lang="en-GB" smtClean="0"/>
              <a:t>19</a:t>
            </a:fld>
            <a:endParaRPr lang="en-GB"/>
          </a:p>
        </p:txBody>
      </p:sp>
    </p:spTree>
    <p:extLst>
      <p:ext uri="{BB962C8B-B14F-4D97-AF65-F5344CB8AC3E}">
        <p14:creationId xmlns:p14="http://schemas.microsoft.com/office/powerpoint/2010/main" val="182813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t>Production is simple in theory, neutron activating 160Gd to form 161Gd, </a:t>
            </a:r>
            <a:r>
              <a:rPr lang="en-GB"/>
              <a:t>D</a:t>
            </a:r>
            <a:r>
              <a:rPr lang="en-US"/>
              <a:t> decays to 161Tb with a 4 minute half life.</a:t>
            </a:r>
          </a:p>
          <a:p>
            <a:pPr marL="285750" indent="-285750">
              <a:buFont typeface="Arial"/>
              <a:buChar char="•"/>
            </a:pPr>
            <a:r>
              <a:rPr lang="en-US"/>
              <a:t>This would typically need to be done with an enriched Gd160 target, to prevent the production of Gd159, which decays to Tb159. Also, double activation of Gd161 can lead to some contamination.</a:t>
            </a:r>
            <a:endParaRPr lang="en-GB"/>
          </a:p>
          <a:p>
            <a:pPr marL="285750" indent="-285750">
              <a:buFont typeface="Arial"/>
              <a:buChar char="•"/>
            </a:pPr>
            <a:endParaRPr lang="en-GB"/>
          </a:p>
        </p:txBody>
      </p:sp>
      <p:sp>
        <p:nvSpPr>
          <p:cNvPr id="4" name="Slide Number Placeholder 3"/>
          <p:cNvSpPr>
            <a:spLocks noGrp="1"/>
          </p:cNvSpPr>
          <p:nvPr>
            <p:ph type="sldNum" sz="quarter" idx="5"/>
          </p:nvPr>
        </p:nvSpPr>
        <p:spPr/>
        <p:txBody>
          <a:bodyPr/>
          <a:lstStyle/>
          <a:p>
            <a:fld id="{B28FA705-D765-4FED-8786-5A1ABAE9B9E2}" type="slidenum">
              <a:rPr lang="en-GB" smtClean="0"/>
              <a:t>3</a:t>
            </a:fld>
            <a:endParaRPr lang="en-GB"/>
          </a:p>
        </p:txBody>
      </p:sp>
    </p:spTree>
    <p:extLst>
      <p:ext uri="{BB962C8B-B14F-4D97-AF65-F5344CB8AC3E}">
        <p14:creationId xmlns:p14="http://schemas.microsoft.com/office/powerpoint/2010/main" val="392497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Conventionally, isotopes like these would be produced in nuclear research reactors.</a:t>
            </a:r>
            <a:endParaRPr lang="en-GB"/>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28FA705-D765-4FED-8786-5A1ABAE9B9E2}" type="slidenum">
              <a:rPr lang="en-GB" smtClean="0"/>
              <a:t>4</a:t>
            </a:fld>
            <a:endParaRPr lang="en-GB"/>
          </a:p>
        </p:txBody>
      </p:sp>
    </p:spTree>
    <p:extLst>
      <p:ext uri="{BB962C8B-B14F-4D97-AF65-F5344CB8AC3E}">
        <p14:creationId xmlns:p14="http://schemas.microsoft.com/office/powerpoint/2010/main" val="3813227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 question we are asking, is it feasible to produce 161Tb on a smaller, local scale, using accelerator-driven neutron sources instead?</a:t>
            </a:r>
            <a:endParaRPr lang="en-GB"/>
          </a:p>
          <a:p>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28FA705-D765-4FED-8786-5A1ABAE9B9E2}" type="slidenum">
              <a:rPr lang="en-GB" smtClean="0"/>
              <a:t>5</a:t>
            </a:fld>
            <a:endParaRPr lang="en-GB"/>
          </a:p>
        </p:txBody>
      </p:sp>
    </p:spTree>
    <p:extLst>
      <p:ext uri="{BB962C8B-B14F-4D97-AF65-F5344CB8AC3E}">
        <p14:creationId xmlns:p14="http://schemas.microsoft.com/office/powerpoint/2010/main" val="96293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This work has three main investigations: </a:t>
            </a:r>
            <a:endParaRPr lang="en-GB"/>
          </a:p>
          <a:p>
            <a:pPr marL="285750" lvl="1" indent="-285750">
              <a:buFont typeface="Arial"/>
              <a:buChar char="•"/>
            </a:pPr>
            <a:r>
              <a:rPr lang="en-US" err="1"/>
              <a:t>Optimise</a:t>
            </a:r>
            <a:r>
              <a:rPr lang="en-US"/>
              <a:t> 161Tb final activity at HF-</a:t>
            </a:r>
            <a:r>
              <a:rPr lang="en-US" err="1"/>
              <a:t>ADNeF</a:t>
            </a:r>
            <a:endParaRPr lang="en-GB" err="1"/>
          </a:p>
          <a:p>
            <a:pPr marL="285750" lvl="1" indent="-285750">
              <a:buFont typeface="Arial"/>
              <a:buChar char="•"/>
            </a:pPr>
            <a:r>
              <a:rPr lang="en-US"/>
              <a:t>Investigate the necessity for enrichment</a:t>
            </a:r>
            <a:endParaRPr lang="en-GB"/>
          </a:p>
          <a:p>
            <a:pPr marL="285750" lvl="1" indent="-285750">
              <a:buFont typeface="Arial"/>
              <a:buChar char="•"/>
            </a:pPr>
            <a:r>
              <a:rPr lang="en-US"/>
              <a:t>Experimentally measure SACS for the relevant reactions</a:t>
            </a:r>
            <a:endParaRPr lang="en-GB"/>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28FA705-D765-4FED-8786-5A1ABAE9B9E2}" type="slidenum">
              <a:rPr lang="en-GB" smtClean="0"/>
              <a:t>6</a:t>
            </a:fld>
            <a:endParaRPr lang="en-GB"/>
          </a:p>
        </p:txBody>
      </p:sp>
    </p:spTree>
    <p:extLst>
      <p:ext uri="{BB962C8B-B14F-4D97-AF65-F5344CB8AC3E}">
        <p14:creationId xmlns:p14="http://schemas.microsoft.com/office/powerpoint/2010/main" val="261267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a:buChar char="•"/>
            </a:pPr>
            <a:r>
              <a:rPr lang="en-GB"/>
              <a:t>UoB facility, consisting of a 2.6 MV electrostatic accelerator, which accelerates protons onto a lithium target at currents &gt; 30 mA.</a:t>
            </a:r>
            <a:endParaRPr lang="en-US"/>
          </a:p>
          <a:p>
            <a:pPr marL="171450" indent="-171450">
              <a:buFont typeface="Arial"/>
              <a:buChar char="•"/>
            </a:pPr>
            <a:r>
              <a:rPr lang="en-GB"/>
              <a:t>Lithium is bonded to copper petals, which are water cooled and rotate to disperse the energy.</a:t>
            </a:r>
          </a:p>
          <a:p>
            <a:pPr marL="171450" indent="-171450">
              <a:buFont typeface="Arial"/>
              <a:buChar char="•"/>
            </a:pPr>
            <a:r>
              <a:rPr lang="en-GB"/>
              <a:t>Neutrons are produced via the reaction shown here, and fluxes in excess of 10^12 can be acheived.</a:t>
            </a:r>
          </a:p>
          <a:p>
            <a:endParaRPr lang="en-GB"/>
          </a:p>
        </p:txBody>
      </p:sp>
      <p:sp>
        <p:nvSpPr>
          <p:cNvPr id="4" name="Slide Number Placeholder 3"/>
          <p:cNvSpPr>
            <a:spLocks noGrp="1"/>
          </p:cNvSpPr>
          <p:nvPr>
            <p:ph type="sldNum" sz="quarter" idx="5"/>
          </p:nvPr>
        </p:nvSpPr>
        <p:spPr/>
        <p:txBody>
          <a:bodyPr/>
          <a:lstStyle/>
          <a:p>
            <a:fld id="{B28FA705-D765-4FED-8786-5A1ABAE9B9E2}" type="slidenum">
              <a:rPr lang="en-GB" smtClean="0"/>
              <a:t>7</a:t>
            </a:fld>
            <a:endParaRPr lang="en-GB"/>
          </a:p>
        </p:txBody>
      </p:sp>
    </p:spTree>
    <p:extLst>
      <p:ext uri="{BB962C8B-B14F-4D97-AF65-F5344CB8AC3E}">
        <p14:creationId xmlns:p14="http://schemas.microsoft.com/office/powerpoint/2010/main" val="550254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6F4A1-06A3-F687-8EC2-EBB1F6DF3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13EED-8365-4502-D92E-665C100EE15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F0A6009-CB2B-126A-C1C9-F8597ABE4302}"/>
              </a:ext>
            </a:extLst>
          </p:cNvPr>
          <p:cNvSpPr>
            <a:spLocks noGrp="1"/>
          </p:cNvSpPr>
          <p:nvPr>
            <p:ph type="body" idx="1"/>
          </p:nvPr>
        </p:nvSpPr>
        <p:spPr/>
        <p:txBody>
          <a:bodyPr/>
          <a:lstStyle/>
          <a:p>
            <a:pPr marL="171450" indent="-171450">
              <a:buFont typeface="Arial"/>
              <a:buChar char="•"/>
            </a:pPr>
            <a:r>
              <a:rPr lang="en-GB"/>
              <a:t>Unfortunately, there have been quite a few teething problems with the facility, so we have been without experimental facilities for 16 months.</a:t>
            </a:r>
            <a:endParaRPr lang="en-US"/>
          </a:p>
          <a:p>
            <a:pPr marL="171450" indent="-171450">
              <a:buFont typeface="Arial"/>
              <a:buChar char="•"/>
            </a:pPr>
            <a:r>
              <a:rPr lang="en-GB"/>
              <a:t>Therefore, this work has mainly been through simulations.</a:t>
            </a:r>
          </a:p>
          <a:p>
            <a:pPr marL="171450" indent="-171450">
              <a:buFont typeface="Arial"/>
              <a:buChar char="•"/>
            </a:pPr>
            <a:r>
              <a:rPr lang="en-GB"/>
              <a:t>A </a:t>
            </a:r>
            <a:r>
              <a:rPr lang="en-GB" err="1"/>
              <a:t>versitile</a:t>
            </a:r>
            <a:r>
              <a:rPr lang="en-GB"/>
              <a:t> simulation framework has been designed in </a:t>
            </a:r>
            <a:r>
              <a:rPr lang="en-GB" err="1"/>
              <a:t>OpenMC</a:t>
            </a:r>
            <a:r>
              <a:rPr lang="en-GB"/>
              <a:t>. This consists of a neutron source term, which samples from measured differential cross section data. This gives us a </a:t>
            </a:r>
            <a:r>
              <a:rPr lang="en-GB" err="1"/>
              <a:t>verifible</a:t>
            </a:r>
            <a:r>
              <a:rPr lang="en-GB"/>
              <a:t> distribution of neutrons produced in the lithium layer, which can be compared to current experimental data.</a:t>
            </a:r>
          </a:p>
          <a:p>
            <a:endParaRPr lang="en-GB"/>
          </a:p>
        </p:txBody>
      </p:sp>
      <p:sp>
        <p:nvSpPr>
          <p:cNvPr id="4" name="Slide Number Placeholder 3">
            <a:extLst>
              <a:ext uri="{FF2B5EF4-FFF2-40B4-BE49-F238E27FC236}">
                <a16:creationId xmlns:a16="http://schemas.microsoft.com/office/drawing/2014/main" id="{0FF5DC76-69D8-5F5F-648B-4B1A3686CA99}"/>
              </a:ext>
            </a:extLst>
          </p:cNvPr>
          <p:cNvSpPr>
            <a:spLocks noGrp="1"/>
          </p:cNvSpPr>
          <p:nvPr>
            <p:ph type="sldNum" sz="quarter" idx="5"/>
          </p:nvPr>
        </p:nvSpPr>
        <p:spPr/>
        <p:txBody>
          <a:bodyPr/>
          <a:lstStyle/>
          <a:p>
            <a:fld id="{B28FA705-D765-4FED-8786-5A1ABAE9B9E2}" type="slidenum">
              <a:rPr lang="en-GB" smtClean="0"/>
              <a:t>8</a:t>
            </a:fld>
            <a:endParaRPr lang="en-GB"/>
          </a:p>
        </p:txBody>
      </p:sp>
    </p:spTree>
    <p:extLst>
      <p:ext uri="{BB962C8B-B14F-4D97-AF65-F5344CB8AC3E}">
        <p14:creationId xmlns:p14="http://schemas.microsoft.com/office/powerpoint/2010/main" val="267440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7B740-816E-B92C-F42B-740751723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6B792-677B-8902-1DF3-4156A40B838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8D8EF15-D3BD-23B2-6053-3B975EF645DD}"/>
              </a:ext>
            </a:extLst>
          </p:cNvPr>
          <p:cNvSpPr>
            <a:spLocks noGrp="1"/>
          </p:cNvSpPr>
          <p:nvPr>
            <p:ph type="body" idx="1"/>
          </p:nvPr>
        </p:nvSpPr>
        <p:spPr/>
        <p:txBody>
          <a:bodyPr/>
          <a:lstStyle/>
          <a:p>
            <a:pPr marL="171450" indent="-171450">
              <a:buFont typeface="Arial"/>
              <a:buChar char="•"/>
            </a:pPr>
            <a:r>
              <a:rPr lang="en-GB"/>
              <a:t>Unfortunately, there have been quite a few teething problems with the facility, so we have been without experimental facilities for 16 months.</a:t>
            </a:r>
            <a:endParaRPr lang="en-US"/>
          </a:p>
          <a:p>
            <a:pPr marL="171450" indent="-171450">
              <a:buFont typeface="Arial"/>
              <a:buChar char="•"/>
            </a:pPr>
            <a:r>
              <a:rPr lang="en-GB"/>
              <a:t>Therefore, this work has mainly been through simulations.</a:t>
            </a:r>
          </a:p>
          <a:p>
            <a:pPr marL="171450" indent="-171450">
              <a:buFont typeface="Arial"/>
              <a:buChar char="•"/>
            </a:pPr>
            <a:r>
              <a:rPr lang="en-GB"/>
              <a:t>A versitile simulation framework has been designed in OpenMC. This consists of a neutron source term, which samples from measured differential cross section data. This gives us a verifible distribution of neutrons produced in the lithium layer, which can be compared to current experimental data.</a:t>
            </a:r>
          </a:p>
          <a:p>
            <a:endParaRPr lang="en-GB"/>
          </a:p>
        </p:txBody>
      </p:sp>
      <p:sp>
        <p:nvSpPr>
          <p:cNvPr id="4" name="Slide Number Placeholder 3">
            <a:extLst>
              <a:ext uri="{FF2B5EF4-FFF2-40B4-BE49-F238E27FC236}">
                <a16:creationId xmlns:a16="http://schemas.microsoft.com/office/drawing/2014/main" id="{671B5D9F-FA50-1213-FD93-E515223BA8F6}"/>
              </a:ext>
            </a:extLst>
          </p:cNvPr>
          <p:cNvSpPr>
            <a:spLocks noGrp="1"/>
          </p:cNvSpPr>
          <p:nvPr>
            <p:ph type="sldNum" sz="quarter" idx="5"/>
          </p:nvPr>
        </p:nvSpPr>
        <p:spPr/>
        <p:txBody>
          <a:bodyPr/>
          <a:lstStyle/>
          <a:p>
            <a:fld id="{B28FA705-D765-4FED-8786-5A1ABAE9B9E2}" type="slidenum">
              <a:rPr lang="en-GB" smtClean="0"/>
              <a:t>9</a:t>
            </a:fld>
            <a:endParaRPr lang="en-GB"/>
          </a:p>
        </p:txBody>
      </p:sp>
    </p:spTree>
    <p:extLst>
      <p:ext uri="{BB962C8B-B14F-4D97-AF65-F5344CB8AC3E}">
        <p14:creationId xmlns:p14="http://schemas.microsoft.com/office/powerpoint/2010/main" val="173263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a:buChar char="•"/>
            </a:pPr>
            <a:r>
              <a:rPr lang="en-GB"/>
              <a:t>These neutrons are then transported through an accurate 3D model of the facility. This has been modelled natively in </a:t>
            </a:r>
            <a:r>
              <a:rPr lang="en-GB" err="1"/>
              <a:t>OpenMC</a:t>
            </a:r>
            <a:r>
              <a:rPr lang="en-GB"/>
              <a:t>, and is as accurate as possible.</a:t>
            </a:r>
            <a:endParaRPr lang="en-US"/>
          </a:p>
          <a:p>
            <a:pPr marL="171450" indent="-171450">
              <a:buFont typeface="Arial"/>
              <a:buChar char="•"/>
            </a:pPr>
            <a:endParaRPr lang="en-GB"/>
          </a:p>
          <a:p>
            <a:endParaRPr lang="en-GB"/>
          </a:p>
        </p:txBody>
      </p:sp>
      <p:sp>
        <p:nvSpPr>
          <p:cNvPr id="4" name="Slide Number Placeholder 3"/>
          <p:cNvSpPr>
            <a:spLocks noGrp="1"/>
          </p:cNvSpPr>
          <p:nvPr>
            <p:ph type="sldNum" sz="quarter" idx="5"/>
          </p:nvPr>
        </p:nvSpPr>
        <p:spPr/>
        <p:txBody>
          <a:bodyPr/>
          <a:lstStyle/>
          <a:p>
            <a:fld id="{B28FA705-D765-4FED-8786-5A1ABAE9B9E2}" type="slidenum">
              <a:rPr lang="en-GB" smtClean="0"/>
              <a:t>10</a:t>
            </a:fld>
            <a:endParaRPr lang="en-GB"/>
          </a:p>
        </p:txBody>
      </p:sp>
    </p:spTree>
    <p:extLst>
      <p:ext uri="{BB962C8B-B14F-4D97-AF65-F5344CB8AC3E}">
        <p14:creationId xmlns:p14="http://schemas.microsoft.com/office/powerpoint/2010/main" val="133106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GB"/>
              <a:t>13/04/2026</a:t>
            </a:r>
            <a:endParaRPr lang="en-US"/>
          </a:p>
        </p:txBody>
      </p:sp>
      <p:sp>
        <p:nvSpPr>
          <p:cNvPr id="5" name="Footer Placeholder 4"/>
          <p:cNvSpPr>
            <a:spLocks noGrp="1"/>
          </p:cNvSpPr>
          <p:nvPr>
            <p:ph type="ftr" sz="quarter" idx="11"/>
          </p:nvPr>
        </p:nvSpPr>
        <p:spPr/>
        <p:txBody>
          <a:bodyPr/>
          <a:lstStyle/>
          <a:p>
            <a:r>
              <a:rPr lang="en-US"/>
              <a:t>IOP Nuclear Physics Conference 2026</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13/04/2026</a:t>
            </a:r>
            <a:endParaRPr lang="en-US"/>
          </a:p>
        </p:txBody>
      </p:sp>
      <p:sp>
        <p:nvSpPr>
          <p:cNvPr id="5" name="Footer Placeholder 4"/>
          <p:cNvSpPr>
            <a:spLocks noGrp="1"/>
          </p:cNvSpPr>
          <p:nvPr>
            <p:ph type="ftr" sz="quarter" idx="11"/>
          </p:nvPr>
        </p:nvSpPr>
        <p:spPr/>
        <p:txBody>
          <a:bodyPr/>
          <a:lstStyle/>
          <a:p>
            <a:r>
              <a:rPr lang="en-US"/>
              <a:t>IOP Nuclear Physics Conference 2026</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13/04/2026</a:t>
            </a:r>
            <a:endParaRPr lang="en-US"/>
          </a:p>
        </p:txBody>
      </p:sp>
      <p:sp>
        <p:nvSpPr>
          <p:cNvPr id="5" name="Footer Placeholder 4"/>
          <p:cNvSpPr>
            <a:spLocks noGrp="1"/>
          </p:cNvSpPr>
          <p:nvPr>
            <p:ph type="ftr" sz="quarter" idx="11"/>
          </p:nvPr>
        </p:nvSpPr>
        <p:spPr/>
        <p:txBody>
          <a:bodyPr/>
          <a:lstStyle/>
          <a:p>
            <a:r>
              <a:rPr lang="en-US"/>
              <a:t>IOP Nuclear Physics Conference 2026</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2057400"/>
            <a:ext cx="8736971" cy="795536"/>
          </a:xfrm>
          <a:prstGeom prst="rect">
            <a:avLst/>
          </a:prstGeom>
        </p:spPr>
        <p:txBody>
          <a:bodyPr/>
          <a:lstStyle>
            <a:lvl1pPr>
              <a:defRPr>
                <a:solidFill>
                  <a:schemeClr val="tx1"/>
                </a:solidFill>
                <a:latin typeface="Georgia"/>
                <a:cs typeface="Georgia"/>
              </a:defRPr>
            </a:lvl1pPr>
          </a:lstStyle>
          <a:p>
            <a:r>
              <a:rPr lang="en-GB"/>
              <a:t>Click to edit Master title style</a:t>
            </a:r>
          </a:p>
        </p:txBody>
      </p:sp>
      <p:sp>
        <p:nvSpPr>
          <p:cNvPr id="5" name="Text Placeholder 4"/>
          <p:cNvSpPr>
            <a:spLocks noGrp="1"/>
          </p:cNvSpPr>
          <p:nvPr>
            <p:ph type="body" sz="quarter" idx="10" hasCustomPrompt="1"/>
          </p:nvPr>
        </p:nvSpPr>
        <p:spPr>
          <a:xfrm>
            <a:off x="624417" y="2948517"/>
            <a:ext cx="8735483" cy="480483"/>
          </a:xfrm>
          <a:prstGeom prst="rect">
            <a:avLst/>
          </a:prstGeom>
        </p:spPr>
        <p:txBody>
          <a:bodyPr/>
          <a:lstStyle>
            <a:lvl1pPr>
              <a:defRPr sz="2133" baseline="0">
                <a:solidFill>
                  <a:schemeClr val="tx1"/>
                </a:solidFill>
              </a:defRPr>
            </a:lvl1pPr>
          </a:lstStyle>
          <a:p>
            <a:pPr lvl="0"/>
            <a:r>
              <a:rPr lang="en-GB"/>
              <a:t>Click to edit subtitle</a:t>
            </a:r>
          </a:p>
        </p:txBody>
      </p:sp>
    </p:spTree>
    <p:extLst>
      <p:ext uri="{BB962C8B-B14F-4D97-AF65-F5344CB8AC3E}">
        <p14:creationId xmlns:p14="http://schemas.microsoft.com/office/powerpoint/2010/main" val="416386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81" y="548680"/>
            <a:ext cx="10363200" cy="1143000"/>
          </a:xfrm>
          <a:prstGeom prst="rect">
            <a:avLst/>
          </a:prstGeom>
        </p:spPr>
        <p:txBody>
          <a:bodyPr/>
          <a:lstStyle>
            <a:lvl1pPr>
              <a:defRPr sz="3733">
                <a:solidFill>
                  <a:schemeClr val="tx1"/>
                </a:solidFill>
                <a:latin typeface="Georgia"/>
                <a:cs typeface="Georgia"/>
              </a:defRPr>
            </a:lvl1pPr>
          </a:lstStyle>
          <a:p>
            <a:r>
              <a:rPr lang="en-GB"/>
              <a:t>Click to edit slide heading</a:t>
            </a:r>
          </a:p>
        </p:txBody>
      </p:sp>
      <p:sp>
        <p:nvSpPr>
          <p:cNvPr id="3" name="Content Placeholder 2"/>
          <p:cNvSpPr>
            <a:spLocks noGrp="1"/>
          </p:cNvSpPr>
          <p:nvPr>
            <p:ph idx="1" hasCustomPrompt="1"/>
          </p:nvPr>
        </p:nvSpPr>
        <p:spPr>
          <a:xfrm>
            <a:off x="527381" y="1796819"/>
            <a:ext cx="10363200" cy="3656012"/>
          </a:xfrm>
          <a:prstGeom prst="rect">
            <a:avLst/>
          </a:prstGeom>
        </p:spPr>
        <p:txBody>
          <a:bodyPr/>
          <a:lstStyle>
            <a:lvl1pPr marL="457189" indent="-457189">
              <a:buClr>
                <a:schemeClr val="tx1"/>
              </a:buClr>
              <a:buFont typeface="Wingdings" panose="05000000000000000000" pitchFamily="2" charset="2"/>
              <a:buChar char="§"/>
              <a:defRPr b="0" baseline="0">
                <a:solidFill>
                  <a:schemeClr val="tx1"/>
                </a:solidFill>
              </a:defRPr>
            </a:lvl1pPr>
            <a:lvl2pPr>
              <a:defRPr b="0"/>
            </a:lvl2pPr>
            <a:lvl3pPr>
              <a:defRPr b="0"/>
            </a:lvl3pPr>
            <a:lvl4pPr>
              <a:defRPr b="0"/>
            </a:lvl4pPr>
            <a:lvl5pPr>
              <a:defRPr b="0"/>
            </a:lvl5pPr>
          </a:lstStyle>
          <a:p>
            <a:pPr lvl="0"/>
            <a:r>
              <a:rPr lang="en-US"/>
              <a:t>Click to add content</a:t>
            </a:r>
          </a:p>
        </p:txBody>
      </p:sp>
    </p:spTree>
    <p:extLst>
      <p:ext uri="{BB962C8B-B14F-4D97-AF65-F5344CB8AC3E}">
        <p14:creationId xmlns:p14="http://schemas.microsoft.com/office/powerpoint/2010/main" val="2036962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Title Slide_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468F59-DE9B-28BB-3138-22B825F48A95}"/>
              </a:ext>
            </a:extLst>
          </p:cNvPr>
          <p:cNvPicPr>
            <a:picLocks noChangeAspect="1"/>
          </p:cNvPicPr>
          <p:nvPr userDrawn="1"/>
        </p:nvPicPr>
        <p:blipFill>
          <a:blip r:embed="rId2"/>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a:t>Insert headline here. </a:t>
            </a:r>
            <a:br>
              <a:rPr lang="en-GB"/>
            </a:br>
            <a:r>
              <a:rPr lang="en-GB"/>
              <a:t>Should be between </a:t>
            </a:r>
            <a:br>
              <a:rPr lang="en-GB"/>
            </a:br>
            <a:r>
              <a:rPr lang="en-GB"/>
              <a:t>1-3 lines max. </a:t>
            </a:r>
            <a:endParaRPr lang="en-US"/>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10" name="4. Picture Placeholder">
            <a:extLst>
              <a:ext uri="{FF2B5EF4-FFF2-40B4-BE49-F238E27FC236}">
                <a16:creationId xmlns:a16="http://schemas.microsoft.com/office/drawing/2014/main" id="{C992F3AA-2026-24C9-831B-F66B099808AB}"/>
              </a:ext>
            </a:extLst>
          </p:cNvPr>
          <p:cNvSpPr>
            <a:spLocks noGrp="1"/>
          </p:cNvSpPr>
          <p:nvPr>
            <p:ph type="pic" idx="11" hasCustomPrompt="1"/>
          </p:nvPr>
        </p:nvSpPr>
        <p:spPr>
          <a:xfrm>
            <a:off x="7642578" y="218"/>
            <a:ext cx="4556539" cy="6858000"/>
          </a:xfrm>
          <a:custGeom>
            <a:avLst/>
            <a:gdLst>
              <a:gd name="connsiteX0" fmla="*/ 1896887 w 4542379"/>
              <a:gd name="connsiteY0" fmla="*/ 0 h 6858000"/>
              <a:gd name="connsiteX1" fmla="*/ 4542379 w 4542379"/>
              <a:gd name="connsiteY1" fmla="*/ 0 h 6858000"/>
              <a:gd name="connsiteX2" fmla="*/ 4542379 w 4542379"/>
              <a:gd name="connsiteY2" fmla="*/ 6858000 h 6858000"/>
              <a:gd name="connsiteX3" fmla="*/ 2609965 w 4542379"/>
              <a:gd name="connsiteY3" fmla="*/ 6858000 h 6858000"/>
              <a:gd name="connsiteX4" fmla="*/ 0 w 4542379"/>
              <a:gd name="connsiteY4" fmla="*/ 177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379" h="6858000">
                <a:moveTo>
                  <a:pt x="1896887" y="0"/>
                </a:moveTo>
                <a:lnTo>
                  <a:pt x="4542379" y="0"/>
                </a:lnTo>
                <a:lnTo>
                  <a:pt x="4542379" y="6858000"/>
                </a:lnTo>
                <a:lnTo>
                  <a:pt x="2609965" y="6858000"/>
                </a:lnTo>
                <a:lnTo>
                  <a:pt x="0" y="1778000"/>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373EF5D-89A1-E767-AC39-6A875CF1499A}"/>
              </a:ext>
            </a:extLst>
          </p:cNvPr>
          <p:cNvPicPr>
            <a:picLocks noChangeAspect="1"/>
          </p:cNvPicPr>
          <p:nvPr userDrawn="1"/>
        </p:nvPicPr>
        <p:blipFill>
          <a:blip r:embed="rId3"/>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11299506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7355291-9775-AE3A-64B2-35CA85A8BF93}"/>
              </a:ext>
            </a:extLst>
          </p:cNvPr>
          <p:cNvSpPr/>
          <p:nvPr userDrawn="1"/>
        </p:nvSpPr>
        <p:spPr>
          <a:xfrm>
            <a:off x="0" y="6593305"/>
            <a:ext cx="12192000" cy="2646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a:xfrm>
            <a:off x="838200" y="6535737"/>
            <a:ext cx="2743200" cy="365125"/>
          </a:xfrm>
        </p:spPr>
        <p:txBody>
          <a:bodyPr/>
          <a:lstStyle>
            <a:lvl1pPr>
              <a:defRPr>
                <a:solidFill>
                  <a:schemeClr val="bg1"/>
                </a:solidFill>
              </a:defRPr>
            </a:lvl1pPr>
          </a:lstStyle>
          <a:p>
            <a:r>
              <a:rPr lang="en-GB"/>
              <a:t>13/04/2026</a:t>
            </a:r>
            <a:endParaRPr lang="en-US"/>
          </a:p>
        </p:txBody>
      </p:sp>
      <p:sp>
        <p:nvSpPr>
          <p:cNvPr id="5" name="Footer Placeholder 4"/>
          <p:cNvSpPr>
            <a:spLocks noGrp="1"/>
          </p:cNvSpPr>
          <p:nvPr>
            <p:ph type="ftr" sz="quarter" idx="11"/>
          </p:nvPr>
        </p:nvSpPr>
        <p:spPr>
          <a:xfrm>
            <a:off x="4038600" y="6535737"/>
            <a:ext cx="4114800" cy="365125"/>
          </a:xfrm>
        </p:spPr>
        <p:txBody>
          <a:bodyPr/>
          <a:lstStyle>
            <a:lvl1pPr>
              <a:defRPr>
                <a:solidFill>
                  <a:schemeClr val="bg1"/>
                </a:solidFill>
              </a:defRPr>
            </a:lvl1pPr>
          </a:lstStyle>
          <a:p>
            <a:r>
              <a:rPr lang="en-US"/>
              <a:t>IOP Nuclear Physics Conference 2026</a:t>
            </a:r>
          </a:p>
        </p:txBody>
      </p:sp>
      <p:sp>
        <p:nvSpPr>
          <p:cNvPr id="6" name="Slide Number Placeholder 5"/>
          <p:cNvSpPr>
            <a:spLocks noGrp="1"/>
          </p:cNvSpPr>
          <p:nvPr>
            <p:ph type="sldNum" sz="quarter" idx="12"/>
          </p:nvPr>
        </p:nvSpPr>
        <p:spPr>
          <a:xfrm>
            <a:off x="8610600" y="6535737"/>
            <a:ext cx="2743200" cy="365125"/>
          </a:xfrm>
        </p:spPr>
        <p:txBody>
          <a:bodyPr/>
          <a:lstStyle>
            <a:lvl1pPr>
              <a:defRPr>
                <a:solidFill>
                  <a:schemeClr val="bg1"/>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a:t>13/04/2026</a:t>
            </a:r>
            <a:endParaRPr lang="en-US"/>
          </a:p>
        </p:txBody>
      </p:sp>
      <p:sp>
        <p:nvSpPr>
          <p:cNvPr id="5" name="Footer Placeholder 4"/>
          <p:cNvSpPr>
            <a:spLocks noGrp="1"/>
          </p:cNvSpPr>
          <p:nvPr>
            <p:ph type="ftr" sz="quarter" idx="11"/>
          </p:nvPr>
        </p:nvSpPr>
        <p:spPr/>
        <p:txBody>
          <a:bodyPr/>
          <a:lstStyle/>
          <a:p>
            <a:r>
              <a:rPr lang="en-US"/>
              <a:t>IOP Nuclear Physics Conference 2026</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D1B630E-D58C-7BA2-07DC-82403944CF7C}"/>
              </a:ext>
            </a:extLst>
          </p:cNvPr>
          <p:cNvSpPr/>
          <p:nvPr userDrawn="1"/>
        </p:nvSpPr>
        <p:spPr>
          <a:xfrm>
            <a:off x="0" y="6593305"/>
            <a:ext cx="12192000" cy="2646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3">
            <a:extLst>
              <a:ext uri="{FF2B5EF4-FFF2-40B4-BE49-F238E27FC236}">
                <a16:creationId xmlns:a16="http://schemas.microsoft.com/office/drawing/2014/main" id="{A402028D-D0D5-09F9-15E8-AF823C4E6884}"/>
              </a:ext>
            </a:extLst>
          </p:cNvPr>
          <p:cNvSpPr>
            <a:spLocks noGrp="1"/>
          </p:cNvSpPr>
          <p:nvPr>
            <p:ph type="dt" sz="half" idx="10"/>
          </p:nvPr>
        </p:nvSpPr>
        <p:spPr>
          <a:xfrm>
            <a:off x="838200" y="6535737"/>
            <a:ext cx="2743200" cy="365125"/>
          </a:xfrm>
        </p:spPr>
        <p:txBody>
          <a:bodyPr/>
          <a:lstStyle>
            <a:lvl1pPr>
              <a:defRPr>
                <a:solidFill>
                  <a:schemeClr val="bg1"/>
                </a:solidFill>
              </a:defRPr>
            </a:lvl1pPr>
          </a:lstStyle>
          <a:p>
            <a:r>
              <a:rPr lang="en-GB"/>
              <a:t>13/04/2026</a:t>
            </a:r>
            <a:endParaRPr lang="en-US"/>
          </a:p>
        </p:txBody>
      </p:sp>
      <p:sp>
        <p:nvSpPr>
          <p:cNvPr id="10" name="Footer Placeholder 4">
            <a:extLst>
              <a:ext uri="{FF2B5EF4-FFF2-40B4-BE49-F238E27FC236}">
                <a16:creationId xmlns:a16="http://schemas.microsoft.com/office/drawing/2014/main" id="{96D07D41-F06B-C6D1-C228-55650901CB34}"/>
              </a:ext>
            </a:extLst>
          </p:cNvPr>
          <p:cNvSpPr>
            <a:spLocks noGrp="1"/>
          </p:cNvSpPr>
          <p:nvPr>
            <p:ph type="ftr" sz="quarter" idx="11"/>
          </p:nvPr>
        </p:nvSpPr>
        <p:spPr>
          <a:xfrm>
            <a:off x="4038600" y="6535737"/>
            <a:ext cx="4114800" cy="365125"/>
          </a:xfrm>
        </p:spPr>
        <p:txBody>
          <a:bodyPr/>
          <a:lstStyle>
            <a:lvl1pPr>
              <a:defRPr>
                <a:solidFill>
                  <a:schemeClr val="bg1"/>
                </a:solidFill>
              </a:defRPr>
            </a:lvl1pPr>
          </a:lstStyle>
          <a:p>
            <a:r>
              <a:rPr lang="en-US"/>
              <a:t>IOP Nuclear Physics Conference 2026</a:t>
            </a:r>
          </a:p>
        </p:txBody>
      </p:sp>
      <p:sp>
        <p:nvSpPr>
          <p:cNvPr id="11" name="Slide Number Placeholder 5">
            <a:extLst>
              <a:ext uri="{FF2B5EF4-FFF2-40B4-BE49-F238E27FC236}">
                <a16:creationId xmlns:a16="http://schemas.microsoft.com/office/drawing/2014/main" id="{BEEE14D0-4BD2-5F47-1088-B6CFCFDA8D2C}"/>
              </a:ext>
            </a:extLst>
          </p:cNvPr>
          <p:cNvSpPr>
            <a:spLocks noGrp="1"/>
          </p:cNvSpPr>
          <p:nvPr>
            <p:ph type="sldNum" sz="quarter" idx="12"/>
          </p:nvPr>
        </p:nvSpPr>
        <p:spPr>
          <a:xfrm>
            <a:off x="8610600" y="6535737"/>
            <a:ext cx="2743200" cy="365125"/>
          </a:xfrm>
        </p:spPr>
        <p:txBody>
          <a:bodyPr/>
          <a:lstStyle>
            <a:lvl1pPr>
              <a:defRPr>
                <a:solidFill>
                  <a:schemeClr val="bg1"/>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GB"/>
              <a:t>13/04/2026</a:t>
            </a:r>
            <a:endParaRPr lang="en-US"/>
          </a:p>
        </p:txBody>
      </p:sp>
      <p:sp>
        <p:nvSpPr>
          <p:cNvPr id="8" name="Footer Placeholder 7"/>
          <p:cNvSpPr>
            <a:spLocks noGrp="1"/>
          </p:cNvSpPr>
          <p:nvPr>
            <p:ph type="ftr" sz="quarter" idx="11"/>
          </p:nvPr>
        </p:nvSpPr>
        <p:spPr/>
        <p:txBody>
          <a:bodyPr/>
          <a:lstStyle/>
          <a:p>
            <a:r>
              <a:rPr lang="en-US"/>
              <a:t>IOP Nuclear Physics Conference 2026</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94E1C048-6238-76F2-28A9-ACCF114A763E}"/>
              </a:ext>
            </a:extLst>
          </p:cNvPr>
          <p:cNvSpPr/>
          <p:nvPr userDrawn="1"/>
        </p:nvSpPr>
        <p:spPr>
          <a:xfrm>
            <a:off x="0" y="6593305"/>
            <a:ext cx="12192000" cy="2646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3">
            <a:extLst>
              <a:ext uri="{FF2B5EF4-FFF2-40B4-BE49-F238E27FC236}">
                <a16:creationId xmlns:a16="http://schemas.microsoft.com/office/drawing/2014/main" id="{63B673F4-29CB-9649-E964-ACE5EBBA7007}"/>
              </a:ext>
            </a:extLst>
          </p:cNvPr>
          <p:cNvSpPr>
            <a:spLocks noGrp="1"/>
          </p:cNvSpPr>
          <p:nvPr>
            <p:ph type="dt" sz="half" idx="10"/>
          </p:nvPr>
        </p:nvSpPr>
        <p:spPr>
          <a:xfrm>
            <a:off x="838200" y="6535737"/>
            <a:ext cx="2743200" cy="365125"/>
          </a:xfrm>
        </p:spPr>
        <p:txBody>
          <a:bodyPr/>
          <a:lstStyle>
            <a:lvl1pPr>
              <a:defRPr>
                <a:solidFill>
                  <a:schemeClr val="bg1"/>
                </a:solidFill>
              </a:defRPr>
            </a:lvl1pPr>
          </a:lstStyle>
          <a:p>
            <a:r>
              <a:rPr lang="en-GB"/>
              <a:t>13/04/2026</a:t>
            </a:r>
            <a:endParaRPr lang="en-US"/>
          </a:p>
        </p:txBody>
      </p:sp>
      <p:sp>
        <p:nvSpPr>
          <p:cNvPr id="8" name="Footer Placeholder 4">
            <a:extLst>
              <a:ext uri="{FF2B5EF4-FFF2-40B4-BE49-F238E27FC236}">
                <a16:creationId xmlns:a16="http://schemas.microsoft.com/office/drawing/2014/main" id="{5F662193-F75A-E635-54C5-06485775DD78}"/>
              </a:ext>
            </a:extLst>
          </p:cNvPr>
          <p:cNvSpPr>
            <a:spLocks noGrp="1"/>
          </p:cNvSpPr>
          <p:nvPr>
            <p:ph type="ftr" sz="quarter" idx="11"/>
          </p:nvPr>
        </p:nvSpPr>
        <p:spPr>
          <a:xfrm>
            <a:off x="4038600" y="6535737"/>
            <a:ext cx="4114800" cy="365125"/>
          </a:xfrm>
        </p:spPr>
        <p:txBody>
          <a:bodyPr/>
          <a:lstStyle>
            <a:lvl1pPr>
              <a:defRPr>
                <a:solidFill>
                  <a:schemeClr val="bg1"/>
                </a:solidFill>
              </a:defRPr>
            </a:lvl1pPr>
          </a:lstStyle>
          <a:p>
            <a:r>
              <a:rPr lang="en-US"/>
              <a:t>IOP Nuclear Physics Conference 2026</a:t>
            </a:r>
          </a:p>
        </p:txBody>
      </p:sp>
      <p:sp>
        <p:nvSpPr>
          <p:cNvPr id="9" name="Slide Number Placeholder 5">
            <a:extLst>
              <a:ext uri="{FF2B5EF4-FFF2-40B4-BE49-F238E27FC236}">
                <a16:creationId xmlns:a16="http://schemas.microsoft.com/office/drawing/2014/main" id="{991DF24E-0DF8-5B7B-7622-A48BAEDADB92}"/>
              </a:ext>
            </a:extLst>
          </p:cNvPr>
          <p:cNvSpPr>
            <a:spLocks noGrp="1"/>
          </p:cNvSpPr>
          <p:nvPr>
            <p:ph type="sldNum" sz="quarter" idx="12"/>
          </p:nvPr>
        </p:nvSpPr>
        <p:spPr>
          <a:xfrm>
            <a:off x="8610600" y="6535737"/>
            <a:ext cx="2743200" cy="365125"/>
          </a:xfrm>
        </p:spPr>
        <p:txBody>
          <a:bodyPr/>
          <a:lstStyle>
            <a:lvl1pPr>
              <a:defRPr>
                <a:solidFill>
                  <a:schemeClr val="bg1"/>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13/04/2026</a:t>
            </a:r>
            <a:endParaRPr lang="en-US"/>
          </a:p>
        </p:txBody>
      </p:sp>
      <p:sp>
        <p:nvSpPr>
          <p:cNvPr id="3" name="Footer Placeholder 2"/>
          <p:cNvSpPr>
            <a:spLocks noGrp="1"/>
          </p:cNvSpPr>
          <p:nvPr>
            <p:ph type="ftr" sz="quarter" idx="11"/>
          </p:nvPr>
        </p:nvSpPr>
        <p:spPr/>
        <p:txBody>
          <a:bodyPr/>
          <a:lstStyle/>
          <a:p>
            <a:r>
              <a:rPr lang="en-US"/>
              <a:t>IOP Nuclear Physics Conference 2026</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13/04/2026</a:t>
            </a:r>
            <a:endParaRPr lang="en-US"/>
          </a:p>
        </p:txBody>
      </p:sp>
      <p:sp>
        <p:nvSpPr>
          <p:cNvPr id="6" name="Footer Placeholder 5"/>
          <p:cNvSpPr>
            <a:spLocks noGrp="1"/>
          </p:cNvSpPr>
          <p:nvPr>
            <p:ph type="ftr" sz="quarter" idx="11"/>
          </p:nvPr>
        </p:nvSpPr>
        <p:spPr/>
        <p:txBody>
          <a:bodyPr/>
          <a:lstStyle/>
          <a:p>
            <a:r>
              <a:rPr lang="en-US"/>
              <a:t>IOP Nuclear Physics Conference 2026</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13/04/2026</a:t>
            </a:r>
            <a:endParaRPr lang="en-US"/>
          </a:p>
        </p:txBody>
      </p:sp>
      <p:sp>
        <p:nvSpPr>
          <p:cNvPr id="6" name="Footer Placeholder 5"/>
          <p:cNvSpPr>
            <a:spLocks noGrp="1"/>
          </p:cNvSpPr>
          <p:nvPr>
            <p:ph type="ftr" sz="quarter" idx="11"/>
          </p:nvPr>
        </p:nvSpPr>
        <p:spPr/>
        <p:txBody>
          <a:bodyPr/>
          <a:lstStyle/>
          <a:p>
            <a:r>
              <a:rPr lang="en-US"/>
              <a:t>IOP Nuclear Physics Conference 2026</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GB"/>
              <a:t>13/04/2026</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IOP Nuclear Physics Conference 2026</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omments" Target="../comments/comment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A3410-D073-1C03-B67E-583CFE11529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7DBB69-3F04-A358-4D72-685FC0E41D80}"/>
              </a:ext>
            </a:extLst>
          </p:cNvPr>
          <p:cNvSpPr>
            <a:spLocks noGrp="1"/>
          </p:cNvSpPr>
          <p:nvPr>
            <p:ph type="ctrTitle"/>
          </p:nvPr>
        </p:nvSpPr>
        <p:spPr>
          <a:xfrm>
            <a:off x="406400" y="1274763"/>
            <a:ext cx="7232073" cy="2422236"/>
          </a:xfrm>
        </p:spPr>
        <p:txBody>
          <a:bodyPr/>
          <a:lstStyle/>
          <a:p>
            <a:r>
              <a:rPr lang="en-GB" sz="5400">
                <a:latin typeface="Times New Roman"/>
                <a:cs typeface="Times New Roman"/>
              </a:rPr>
              <a:t>Optimisation of </a:t>
            </a:r>
            <a:r>
              <a:rPr lang="en-GB" baseline="30000"/>
              <a:t>161</a:t>
            </a:r>
            <a:r>
              <a:rPr lang="en-GB" sz="5400">
                <a:latin typeface="Times New Roman"/>
                <a:cs typeface="Times New Roman"/>
              </a:rPr>
              <a:t>Tb Production at   		 HF-</a:t>
            </a:r>
            <a:r>
              <a:rPr lang="en-GB" sz="5400" err="1">
                <a:latin typeface="Times New Roman"/>
                <a:cs typeface="Times New Roman"/>
              </a:rPr>
              <a:t>ADNeF</a:t>
            </a:r>
            <a:endParaRPr lang="en-US" sz="5400">
              <a:latin typeface="Times New Roman"/>
              <a:cs typeface="Times New Roman"/>
            </a:endParaRPr>
          </a:p>
        </p:txBody>
      </p:sp>
      <p:sp>
        <p:nvSpPr>
          <p:cNvPr id="6" name="Subtitle 5">
            <a:extLst>
              <a:ext uri="{FF2B5EF4-FFF2-40B4-BE49-F238E27FC236}">
                <a16:creationId xmlns:a16="http://schemas.microsoft.com/office/drawing/2014/main" id="{52C86354-AC0F-B529-4F4F-E593FA5AFFCC}"/>
              </a:ext>
            </a:extLst>
          </p:cNvPr>
          <p:cNvSpPr>
            <a:spLocks noGrp="1"/>
          </p:cNvSpPr>
          <p:nvPr>
            <p:ph type="subTitle" idx="1"/>
          </p:nvPr>
        </p:nvSpPr>
        <p:spPr/>
        <p:txBody>
          <a:bodyPr vert="horz" lIns="91440" tIns="45720" rIns="91440" bIns="45720" rtlCol="0" anchor="t">
            <a:normAutofit/>
          </a:bodyPr>
          <a:lstStyle/>
          <a:p>
            <a:r>
              <a:rPr lang="en-GB" b="1">
                <a:latin typeface="Arial"/>
                <a:cs typeface="Arial"/>
              </a:rPr>
              <a:t>Max Conroy</a:t>
            </a:r>
          </a:p>
          <a:p>
            <a:r>
              <a:rPr lang="en-GB">
                <a:latin typeface="Arial"/>
                <a:cs typeface="Arial"/>
              </a:rPr>
              <a:t>IOP Nuclear Physics Conference 2026</a:t>
            </a:r>
          </a:p>
          <a:p>
            <a:r>
              <a:rPr lang="en-GB">
                <a:latin typeface="Arial"/>
                <a:cs typeface="Arial"/>
              </a:rPr>
              <a:t>13/04/26</a:t>
            </a:r>
          </a:p>
          <a:p>
            <a:r>
              <a:rPr lang="en-GB">
                <a:latin typeface="Arial"/>
                <a:cs typeface="Arial"/>
              </a:rPr>
              <a:t>Contact: m.j.conroy@pgr.bham.ac.uk</a:t>
            </a:r>
            <a:endParaRPr lang="en-GB"/>
          </a:p>
        </p:txBody>
      </p:sp>
      <p:pic>
        <p:nvPicPr>
          <p:cNvPr id="3" name="Picture 2" descr="A black background with blue lines&#10;&#10;AI-generated content may be incorrect.">
            <a:extLst>
              <a:ext uri="{FF2B5EF4-FFF2-40B4-BE49-F238E27FC236}">
                <a16:creationId xmlns:a16="http://schemas.microsoft.com/office/drawing/2014/main" id="{D40A4B19-672C-27FC-A1CD-734D06731EA0}"/>
              </a:ext>
            </a:extLst>
          </p:cNvPr>
          <p:cNvPicPr>
            <a:picLocks noChangeAspect="1"/>
          </p:cNvPicPr>
          <p:nvPr/>
        </p:nvPicPr>
        <p:blipFill>
          <a:blip r:embed="rId2"/>
          <a:stretch>
            <a:fillRect/>
          </a:stretch>
        </p:blipFill>
        <p:spPr>
          <a:xfrm>
            <a:off x="2279602" y="5463152"/>
            <a:ext cx="2059867" cy="1511086"/>
          </a:xfrm>
          <a:prstGeom prst="rect">
            <a:avLst/>
          </a:prstGeom>
        </p:spPr>
      </p:pic>
      <p:pic>
        <p:nvPicPr>
          <p:cNvPr id="2" name="Picture Placeholder 1">
            <a:extLst>
              <a:ext uri="{FF2B5EF4-FFF2-40B4-BE49-F238E27FC236}">
                <a16:creationId xmlns:a16="http://schemas.microsoft.com/office/drawing/2014/main" id="{41B688CC-01ED-3D0B-FE35-052EA5114079}"/>
              </a:ext>
            </a:extLst>
          </p:cNvPr>
          <p:cNvPicPr>
            <a:picLocks noGrp="1" noChangeAspect="1"/>
          </p:cNvPicPr>
          <p:nvPr>
            <p:ph type="pic" idx="11"/>
          </p:nvPr>
        </p:nvPicPr>
        <p:blipFill>
          <a:blip r:embed="rId3">
            <a:alphaModFix/>
          </a:blip>
          <a:srcRect l="43197" t="8223" r="21877" b="26064"/>
          <a:stretch>
            <a:fillRect/>
          </a:stretch>
        </p:blipFill>
        <p:spPr>
          <a:xfrm>
            <a:off x="7642578" y="218"/>
            <a:ext cx="4556539" cy="6858000"/>
          </a:xfrm>
          <a:custGeom>
            <a:avLst/>
            <a:gdLst>
              <a:gd name="connsiteX0" fmla="*/ 1896887 w 4542379"/>
              <a:gd name="connsiteY0" fmla="*/ 0 h 6858000"/>
              <a:gd name="connsiteX1" fmla="*/ 4542379 w 4542379"/>
              <a:gd name="connsiteY1" fmla="*/ 0 h 6858000"/>
              <a:gd name="connsiteX2" fmla="*/ 4542379 w 4542379"/>
              <a:gd name="connsiteY2" fmla="*/ 6858000 h 6858000"/>
              <a:gd name="connsiteX3" fmla="*/ 2609965 w 4542379"/>
              <a:gd name="connsiteY3" fmla="*/ 6858000 h 6858000"/>
              <a:gd name="connsiteX4" fmla="*/ 0 w 4542379"/>
              <a:gd name="connsiteY4" fmla="*/ 177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379" h="6858000">
                <a:moveTo>
                  <a:pt x="1896887" y="0"/>
                </a:moveTo>
                <a:lnTo>
                  <a:pt x="4542379" y="0"/>
                </a:lnTo>
                <a:lnTo>
                  <a:pt x="4542379" y="6858000"/>
                </a:lnTo>
                <a:lnTo>
                  <a:pt x="2609965" y="6858000"/>
                </a:lnTo>
                <a:lnTo>
                  <a:pt x="0" y="1778000"/>
                </a:lnTo>
                <a:close/>
              </a:path>
            </a:pathLst>
          </a:custGeom>
        </p:spPr>
      </p:pic>
      <p:sp>
        <p:nvSpPr>
          <p:cNvPr id="7" name="Rectangle 6">
            <a:extLst>
              <a:ext uri="{FF2B5EF4-FFF2-40B4-BE49-F238E27FC236}">
                <a16:creationId xmlns:a16="http://schemas.microsoft.com/office/drawing/2014/main" id="{BD243E50-D861-4F6E-20CC-3D1BBAB56D75}"/>
              </a:ext>
            </a:extLst>
          </p:cNvPr>
          <p:cNvSpPr/>
          <p:nvPr/>
        </p:nvSpPr>
        <p:spPr>
          <a:xfrm>
            <a:off x="9535581" y="2244366"/>
            <a:ext cx="1185336" cy="1184634"/>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F6D5D67B-90C2-5D87-8255-8D7BFA4989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366016" y="2087124"/>
            <a:ext cx="1575566" cy="1523908"/>
          </a:xfrm>
          <a:prstGeom prst="rect">
            <a:avLst/>
          </a:prstGeom>
          <a:effectLst>
            <a:outerShdw blurRad="114300" sx="111000" sy="111000" algn="ctr" rotWithShape="0">
              <a:prstClr val="black">
                <a:alpha val="40000"/>
              </a:prstClr>
            </a:outerShdw>
          </a:effectLst>
        </p:spPr>
      </p:pic>
    </p:spTree>
    <p:extLst>
      <p:ext uri="{BB962C8B-B14F-4D97-AF65-F5344CB8AC3E}">
        <p14:creationId xmlns:p14="http://schemas.microsoft.com/office/powerpoint/2010/main" val="84705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17A90-A104-DCF7-7100-CDE7375D88CF}"/>
              </a:ext>
            </a:extLst>
          </p:cNvPr>
          <p:cNvSpPr>
            <a:spLocks noGrp="1"/>
          </p:cNvSpPr>
          <p:nvPr>
            <p:ph type="title"/>
          </p:nvPr>
        </p:nvSpPr>
        <p:spPr/>
        <p:txBody>
          <a:bodyPr/>
          <a:lstStyle/>
          <a:p>
            <a:r>
              <a:rPr lang="en-US" err="1">
                <a:latin typeface="Times New Roman"/>
                <a:cs typeface="Times New Roman"/>
              </a:rPr>
              <a:t>OpenMC</a:t>
            </a:r>
            <a:r>
              <a:rPr lang="en-US">
                <a:latin typeface="Times New Roman"/>
                <a:cs typeface="Times New Roman"/>
              </a:rPr>
              <a:t> Simulation</a:t>
            </a:r>
          </a:p>
        </p:txBody>
      </p:sp>
      <p:pic>
        <p:nvPicPr>
          <p:cNvPr id="4" name="Content Placeholder 3">
            <a:extLst>
              <a:ext uri="{FF2B5EF4-FFF2-40B4-BE49-F238E27FC236}">
                <a16:creationId xmlns:a16="http://schemas.microsoft.com/office/drawing/2014/main" id="{3C4B9ABC-69F6-B68C-84C4-DB62A496C504}"/>
              </a:ext>
            </a:extLst>
          </p:cNvPr>
          <p:cNvPicPr>
            <a:picLocks noGrp="1" noChangeAspect="1"/>
          </p:cNvPicPr>
          <p:nvPr>
            <p:ph idx="1"/>
          </p:nvPr>
        </p:nvPicPr>
        <p:blipFill>
          <a:blip r:embed="rId3"/>
          <a:stretch>
            <a:fillRect/>
          </a:stretch>
        </p:blipFill>
        <p:spPr>
          <a:xfrm>
            <a:off x="6096000" y="2371448"/>
            <a:ext cx="5589065" cy="3750149"/>
          </a:xfrm>
          <a:ln w="12700">
            <a:solidFill>
              <a:schemeClr val="tx1"/>
            </a:solidFill>
          </a:ln>
        </p:spPr>
      </p:pic>
      <p:pic>
        <p:nvPicPr>
          <p:cNvPr id="5" name="Picture 4" descr="IMG_1669.jpg">
            <a:extLst>
              <a:ext uri="{FF2B5EF4-FFF2-40B4-BE49-F238E27FC236}">
                <a16:creationId xmlns:a16="http://schemas.microsoft.com/office/drawing/2014/main" id="{DAFBD4EF-B37A-01A2-C59F-5B7DC4E6C10C}"/>
              </a:ext>
            </a:extLst>
          </p:cNvPr>
          <p:cNvPicPr>
            <a:picLocks noChangeAspect="1"/>
          </p:cNvPicPr>
          <p:nvPr/>
        </p:nvPicPr>
        <p:blipFill>
          <a:blip r:embed="rId4"/>
          <a:stretch>
            <a:fillRect/>
          </a:stretch>
        </p:blipFill>
        <p:spPr>
          <a:xfrm>
            <a:off x="494882" y="2371447"/>
            <a:ext cx="5601118" cy="3750149"/>
          </a:xfrm>
          <a:prstGeom prst="rect">
            <a:avLst/>
          </a:prstGeom>
          <a:ln w="12700">
            <a:solidFill>
              <a:schemeClr val="tx1"/>
            </a:solidFill>
          </a:ln>
        </p:spPr>
      </p:pic>
      <p:sp>
        <p:nvSpPr>
          <p:cNvPr id="7" name="Content Placeholder 4">
            <a:extLst>
              <a:ext uri="{FF2B5EF4-FFF2-40B4-BE49-F238E27FC236}">
                <a16:creationId xmlns:a16="http://schemas.microsoft.com/office/drawing/2014/main" id="{A91D785F-2AF3-2FF6-753A-A58162B9059F}"/>
              </a:ext>
            </a:extLst>
          </p:cNvPr>
          <p:cNvSpPr txBox="1">
            <a:spLocks/>
          </p:cNvSpPr>
          <p:nvPr/>
        </p:nvSpPr>
        <p:spPr>
          <a:xfrm>
            <a:off x="838200" y="1825625"/>
            <a:ext cx="10515600" cy="43444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Arial"/>
                <a:cs typeface="Arial"/>
              </a:rPr>
              <a:t>3D CAD of target and surroundings built in </a:t>
            </a:r>
            <a:r>
              <a:rPr lang="en-US" sz="2400" err="1">
                <a:latin typeface="Arial"/>
                <a:cs typeface="Arial"/>
              </a:rPr>
              <a:t>OpenMC</a:t>
            </a:r>
            <a:r>
              <a:rPr lang="en-US" sz="2400">
                <a:latin typeface="Arial"/>
                <a:cs typeface="Arial"/>
              </a:rPr>
              <a:t>.</a:t>
            </a:r>
          </a:p>
          <a:p>
            <a:endParaRPr lang="en-US" sz="2000"/>
          </a:p>
        </p:txBody>
      </p:sp>
      <p:sp>
        <p:nvSpPr>
          <p:cNvPr id="6" name="Date Placeholder 5">
            <a:extLst>
              <a:ext uri="{FF2B5EF4-FFF2-40B4-BE49-F238E27FC236}">
                <a16:creationId xmlns:a16="http://schemas.microsoft.com/office/drawing/2014/main" id="{063F153B-2D80-97D8-246D-637846DBE5A4}"/>
              </a:ext>
            </a:extLst>
          </p:cNvPr>
          <p:cNvSpPr>
            <a:spLocks noGrp="1"/>
          </p:cNvSpPr>
          <p:nvPr>
            <p:ph type="dt" sz="half" idx="10"/>
          </p:nvPr>
        </p:nvSpPr>
        <p:spPr/>
        <p:txBody>
          <a:bodyPr/>
          <a:lstStyle/>
          <a:p>
            <a:r>
              <a:rPr lang="en-GB"/>
              <a:t>13/04/2026</a:t>
            </a:r>
            <a:endParaRPr lang="en-US"/>
          </a:p>
        </p:txBody>
      </p:sp>
      <p:sp>
        <p:nvSpPr>
          <p:cNvPr id="8" name="Footer Placeholder 7">
            <a:extLst>
              <a:ext uri="{FF2B5EF4-FFF2-40B4-BE49-F238E27FC236}">
                <a16:creationId xmlns:a16="http://schemas.microsoft.com/office/drawing/2014/main" id="{A23A5D46-C770-AF7C-A35B-094DA3935AAB}"/>
              </a:ext>
            </a:extLst>
          </p:cNvPr>
          <p:cNvSpPr>
            <a:spLocks noGrp="1"/>
          </p:cNvSpPr>
          <p:nvPr>
            <p:ph type="ftr" sz="quarter" idx="11"/>
          </p:nvPr>
        </p:nvSpPr>
        <p:spPr/>
        <p:txBody>
          <a:bodyPr/>
          <a:lstStyle/>
          <a:p>
            <a:r>
              <a:rPr lang="en-US"/>
              <a:t>IOP Nuclear Physics Conference 2026</a:t>
            </a:r>
          </a:p>
        </p:txBody>
      </p:sp>
      <p:sp>
        <p:nvSpPr>
          <p:cNvPr id="9" name="Slide Number Placeholder 8">
            <a:extLst>
              <a:ext uri="{FF2B5EF4-FFF2-40B4-BE49-F238E27FC236}">
                <a16:creationId xmlns:a16="http://schemas.microsoft.com/office/drawing/2014/main" id="{49B80D8B-E5D6-44A3-B7A3-D191FA6B52FE}"/>
              </a:ext>
            </a:extLst>
          </p:cNvPr>
          <p:cNvSpPr>
            <a:spLocks noGrp="1"/>
          </p:cNvSpPr>
          <p:nvPr>
            <p:ph type="sldNum" sz="quarter" idx="12"/>
          </p:nvPr>
        </p:nvSpPr>
        <p:spPr/>
        <p:txBody>
          <a:bodyPr/>
          <a:lstStyle/>
          <a:p>
            <a:r>
              <a:rPr lang="en-US"/>
              <a:t>6</a:t>
            </a:r>
          </a:p>
        </p:txBody>
      </p:sp>
      <p:sp>
        <p:nvSpPr>
          <p:cNvPr id="3" name="Rectangle 2">
            <a:extLst>
              <a:ext uri="{FF2B5EF4-FFF2-40B4-BE49-F238E27FC236}">
                <a16:creationId xmlns:a16="http://schemas.microsoft.com/office/drawing/2014/main" id="{7EC8F3C3-C254-0ADC-EC74-92492895E65A}"/>
              </a:ext>
            </a:extLst>
          </p:cNvPr>
          <p:cNvSpPr/>
          <p:nvPr/>
        </p:nvSpPr>
        <p:spPr>
          <a:xfrm>
            <a:off x="494882" y="5867401"/>
            <a:ext cx="1619668" cy="254196"/>
          </a:xfrm>
          <a:prstGeom prst="rect">
            <a:avLst/>
          </a:prstGeom>
          <a:solidFill>
            <a:schemeClr val="bg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Photograph</a:t>
            </a:r>
            <a:endParaRPr lang="en-GB">
              <a:solidFill>
                <a:schemeClr val="tx1"/>
              </a:solidFill>
            </a:endParaRPr>
          </a:p>
        </p:txBody>
      </p:sp>
      <p:sp>
        <p:nvSpPr>
          <p:cNvPr id="10" name="Rectangle 9">
            <a:extLst>
              <a:ext uri="{FF2B5EF4-FFF2-40B4-BE49-F238E27FC236}">
                <a16:creationId xmlns:a16="http://schemas.microsoft.com/office/drawing/2014/main" id="{2BBD9F9F-05A7-978C-EE5E-BD85D87D3436}"/>
              </a:ext>
            </a:extLst>
          </p:cNvPr>
          <p:cNvSpPr/>
          <p:nvPr/>
        </p:nvSpPr>
        <p:spPr>
          <a:xfrm>
            <a:off x="10065397" y="5867401"/>
            <a:ext cx="1619668" cy="254196"/>
          </a:xfrm>
          <a:prstGeom prst="rect">
            <a:avLst/>
          </a:prstGeom>
          <a:solidFill>
            <a:schemeClr val="bg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CAD model</a:t>
            </a:r>
            <a:endParaRPr lang="en-GB">
              <a:solidFill>
                <a:schemeClr val="tx1"/>
              </a:solidFill>
            </a:endParaRPr>
          </a:p>
        </p:txBody>
      </p:sp>
    </p:spTree>
    <p:extLst>
      <p:ext uri="{BB962C8B-B14F-4D97-AF65-F5344CB8AC3E}">
        <p14:creationId xmlns:p14="http://schemas.microsoft.com/office/powerpoint/2010/main" val="3315845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9169D-1D0C-F3F0-7C3A-64D7DE506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B789F-A1DD-F37B-429F-D989ACF087F9}"/>
              </a:ext>
            </a:extLst>
          </p:cNvPr>
          <p:cNvSpPr>
            <a:spLocks noGrp="1"/>
          </p:cNvSpPr>
          <p:nvPr>
            <p:ph type="title"/>
          </p:nvPr>
        </p:nvSpPr>
        <p:spPr/>
        <p:txBody>
          <a:bodyPr/>
          <a:lstStyle/>
          <a:p>
            <a:r>
              <a:rPr lang="en-GB" err="1">
                <a:latin typeface="Times New Roman"/>
                <a:cs typeface="Times New Roman"/>
              </a:rPr>
              <a:t>OpenMC</a:t>
            </a:r>
            <a:r>
              <a:rPr lang="en-GB">
                <a:latin typeface="Times New Roman"/>
                <a:cs typeface="Times New Roman"/>
              </a:rPr>
              <a:t> Simulation</a:t>
            </a:r>
            <a:endParaRPr lang="en-US"/>
          </a:p>
        </p:txBody>
      </p:sp>
      <p:pic>
        <p:nvPicPr>
          <p:cNvPr id="7" name="Content Placeholder 6" descr="A computer generated image of a machine&#10;&#10;AI-generated content may be incorrect.">
            <a:extLst>
              <a:ext uri="{FF2B5EF4-FFF2-40B4-BE49-F238E27FC236}">
                <a16:creationId xmlns:a16="http://schemas.microsoft.com/office/drawing/2014/main" id="{7843E537-0D65-853E-2047-B2DF923A2DC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586" b="97218" l="9346" r="89720">
                        <a14:foregroundMark x1="54907" y1="878" x2="54907" y2="878"/>
                        <a14:foregroundMark x1="25935" y1="90776" x2="25935" y2="90776"/>
                        <a14:foregroundMark x1="60514" y1="93265" x2="60514" y2="93265"/>
                        <a14:foregroundMark x1="78972" y1="97218" x2="78972" y2="97218"/>
                      </a14:backgroundRemoval>
                    </a14:imgEffect>
                  </a14:imgLayer>
                </a14:imgProps>
              </a:ext>
            </a:extLst>
          </a:blip>
          <a:stretch>
            <a:fillRect/>
          </a:stretch>
        </p:blipFill>
        <p:spPr>
          <a:xfrm>
            <a:off x="278601" y="2220961"/>
            <a:ext cx="2550927" cy="4073600"/>
          </a:xfrm>
          <a:prstGeom prst="rect">
            <a:avLst/>
          </a:prstGeom>
        </p:spPr>
      </p:pic>
      <p:sp>
        <p:nvSpPr>
          <p:cNvPr id="4" name="Date Placeholder 3">
            <a:extLst>
              <a:ext uri="{FF2B5EF4-FFF2-40B4-BE49-F238E27FC236}">
                <a16:creationId xmlns:a16="http://schemas.microsoft.com/office/drawing/2014/main" id="{C03C230D-5D5A-585F-46F0-DDA349FF6F95}"/>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F9353D45-74A2-D6B0-1A2F-BD838C2F5C60}"/>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397D106A-A929-8BA0-0849-BF7276B04D17}"/>
              </a:ext>
            </a:extLst>
          </p:cNvPr>
          <p:cNvSpPr>
            <a:spLocks noGrp="1"/>
          </p:cNvSpPr>
          <p:nvPr>
            <p:ph type="sldNum" sz="quarter" idx="12"/>
          </p:nvPr>
        </p:nvSpPr>
        <p:spPr/>
        <p:txBody>
          <a:bodyPr/>
          <a:lstStyle/>
          <a:p>
            <a:r>
              <a:rPr lang="en-US"/>
              <a:t>7</a:t>
            </a:r>
          </a:p>
        </p:txBody>
      </p:sp>
      <p:sp>
        <p:nvSpPr>
          <p:cNvPr id="8" name="Rectangle 7">
            <a:extLst>
              <a:ext uri="{FF2B5EF4-FFF2-40B4-BE49-F238E27FC236}">
                <a16:creationId xmlns:a16="http://schemas.microsoft.com/office/drawing/2014/main" id="{1B4B90F1-9FF1-1943-D4BF-09584A4E4CFE}"/>
              </a:ext>
            </a:extLst>
          </p:cNvPr>
          <p:cNvSpPr/>
          <p:nvPr/>
        </p:nvSpPr>
        <p:spPr>
          <a:xfrm flipH="1">
            <a:off x="1620553" y="4252869"/>
            <a:ext cx="219960" cy="22222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Arrow Connector 40">
            <a:extLst>
              <a:ext uri="{FF2B5EF4-FFF2-40B4-BE49-F238E27FC236}">
                <a16:creationId xmlns:a16="http://schemas.microsoft.com/office/drawing/2014/main" id="{E4D32DB1-B0AB-5758-2E35-A875E59CE01D}"/>
              </a:ext>
            </a:extLst>
          </p:cNvPr>
          <p:cNvCxnSpPr>
            <a:cxnSpLocks/>
          </p:cNvCxnSpPr>
          <p:nvPr/>
        </p:nvCxnSpPr>
        <p:spPr>
          <a:xfrm flipV="1">
            <a:off x="1620553" y="1893795"/>
            <a:ext cx="2068016" cy="2359074"/>
          </a:xfrm>
          <a:prstGeom prst="straightConnector1">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BDB93BB1-11FE-3469-A930-FB6BD4DB92A1}"/>
              </a:ext>
            </a:extLst>
          </p:cNvPr>
          <p:cNvCxnSpPr>
            <a:cxnSpLocks/>
          </p:cNvCxnSpPr>
          <p:nvPr/>
        </p:nvCxnSpPr>
        <p:spPr>
          <a:xfrm flipV="1">
            <a:off x="1845785" y="4043801"/>
            <a:ext cx="3751981" cy="427209"/>
          </a:xfrm>
          <a:prstGeom prst="straightConnector1">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nvGrpSpPr>
          <p:cNvPr id="39" name="Group 38">
            <a:extLst>
              <a:ext uri="{FF2B5EF4-FFF2-40B4-BE49-F238E27FC236}">
                <a16:creationId xmlns:a16="http://schemas.microsoft.com/office/drawing/2014/main" id="{6DE9EEE8-DDD7-97AE-AACF-7F6A4A281384}"/>
              </a:ext>
            </a:extLst>
          </p:cNvPr>
          <p:cNvGrpSpPr/>
          <p:nvPr/>
        </p:nvGrpSpPr>
        <p:grpSpPr>
          <a:xfrm>
            <a:off x="2225273" y="1893795"/>
            <a:ext cx="3897038" cy="2150006"/>
            <a:chOff x="7800124" y="633388"/>
            <a:chExt cx="3995960" cy="2204582"/>
          </a:xfrm>
        </p:grpSpPr>
        <p:grpSp>
          <p:nvGrpSpPr>
            <p:cNvPr id="10" name="Group 9">
              <a:extLst>
                <a:ext uri="{FF2B5EF4-FFF2-40B4-BE49-F238E27FC236}">
                  <a16:creationId xmlns:a16="http://schemas.microsoft.com/office/drawing/2014/main" id="{37AA064C-0C4A-00D3-DD33-024FB20CD081}"/>
                </a:ext>
              </a:extLst>
            </p:cNvPr>
            <p:cNvGrpSpPr/>
            <p:nvPr/>
          </p:nvGrpSpPr>
          <p:grpSpPr>
            <a:xfrm>
              <a:off x="7800124" y="633388"/>
              <a:ext cx="3470719" cy="2204582"/>
              <a:chOff x="5660778" y="3115512"/>
              <a:chExt cx="3470719" cy="2204582"/>
            </a:xfrm>
          </p:grpSpPr>
          <p:grpSp>
            <p:nvGrpSpPr>
              <p:cNvPr id="18" name="Group 17">
                <a:extLst>
                  <a:ext uri="{FF2B5EF4-FFF2-40B4-BE49-F238E27FC236}">
                    <a16:creationId xmlns:a16="http://schemas.microsoft.com/office/drawing/2014/main" id="{B2B743BB-124F-2B8C-CEC5-2E61F728FE02}"/>
                  </a:ext>
                </a:extLst>
              </p:cNvPr>
              <p:cNvGrpSpPr/>
              <p:nvPr/>
            </p:nvGrpSpPr>
            <p:grpSpPr>
              <a:xfrm>
                <a:off x="7175302" y="3115512"/>
                <a:ext cx="1956195" cy="2204582"/>
                <a:chOff x="7006970" y="1306132"/>
                <a:chExt cx="1956195" cy="2204582"/>
              </a:xfrm>
            </p:grpSpPr>
            <p:sp>
              <p:nvSpPr>
                <p:cNvPr id="29" name="Rectangle 28">
                  <a:extLst>
                    <a:ext uri="{FF2B5EF4-FFF2-40B4-BE49-F238E27FC236}">
                      <a16:creationId xmlns:a16="http://schemas.microsoft.com/office/drawing/2014/main" id="{0EA9B879-0D42-F146-1C1C-8722A86CB06B}"/>
                    </a:ext>
                  </a:extLst>
                </p:cNvPr>
                <p:cNvSpPr/>
                <p:nvPr/>
              </p:nvSpPr>
              <p:spPr>
                <a:xfrm>
                  <a:off x="7006970" y="1306132"/>
                  <a:ext cx="45719" cy="2204582"/>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CD7C5AC-B5AE-ADBC-EB3A-6B0BFED9D508}"/>
                    </a:ext>
                  </a:extLst>
                </p:cNvPr>
                <p:cNvSpPr/>
                <p:nvPr/>
              </p:nvSpPr>
              <p:spPr>
                <a:xfrm>
                  <a:off x="7052689" y="1306132"/>
                  <a:ext cx="129427" cy="22045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A4EDAE5-D99C-5EB3-0E47-2B19B04B270A}"/>
                    </a:ext>
                  </a:extLst>
                </p:cNvPr>
                <p:cNvSpPr/>
                <p:nvPr/>
              </p:nvSpPr>
              <p:spPr>
                <a:xfrm>
                  <a:off x="7182116" y="1306132"/>
                  <a:ext cx="93571" cy="22045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38F3BA6-CED7-4F8D-FD75-CEE7425BC7D0}"/>
                    </a:ext>
                  </a:extLst>
                </p:cNvPr>
                <p:cNvSpPr/>
                <p:nvPr/>
              </p:nvSpPr>
              <p:spPr>
                <a:xfrm>
                  <a:off x="7405114" y="1306132"/>
                  <a:ext cx="841528" cy="220458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B615D24-454F-D298-C202-18AC7E2B7D80}"/>
                    </a:ext>
                  </a:extLst>
                </p:cNvPr>
                <p:cNvSpPr/>
                <p:nvPr/>
              </p:nvSpPr>
              <p:spPr>
                <a:xfrm>
                  <a:off x="8241782" y="1306132"/>
                  <a:ext cx="129427" cy="220458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69C32CB9-3AF9-2CA8-0C59-5A9CE0A2AFBA}"/>
                    </a:ext>
                  </a:extLst>
                </p:cNvPr>
                <p:cNvSpPr/>
                <p:nvPr/>
              </p:nvSpPr>
              <p:spPr>
                <a:xfrm>
                  <a:off x="8373270" y="1306132"/>
                  <a:ext cx="129427" cy="220458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EF34110B-354B-5E10-431A-C2906520798B}"/>
                    </a:ext>
                  </a:extLst>
                </p:cNvPr>
                <p:cNvSpPr/>
                <p:nvPr/>
              </p:nvSpPr>
              <p:spPr>
                <a:xfrm>
                  <a:off x="8502697" y="1306132"/>
                  <a:ext cx="129427" cy="220458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E7D1EA19-F520-DCC2-99F0-F53FC7DC4EC0}"/>
                    </a:ext>
                  </a:extLst>
                </p:cNvPr>
                <p:cNvSpPr/>
                <p:nvPr/>
              </p:nvSpPr>
              <p:spPr>
                <a:xfrm>
                  <a:off x="8631740" y="1306132"/>
                  <a:ext cx="129427" cy="220458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C76F8DC-21F6-852B-733C-30A577F8CDA2}"/>
                    </a:ext>
                  </a:extLst>
                </p:cNvPr>
                <p:cNvSpPr/>
                <p:nvPr/>
              </p:nvSpPr>
              <p:spPr>
                <a:xfrm>
                  <a:off x="8761167" y="1306132"/>
                  <a:ext cx="201998" cy="220458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2BC4ED9F-6574-C251-67A9-50000D9F2968}"/>
                    </a:ext>
                  </a:extLst>
                </p:cNvPr>
                <p:cNvSpPr/>
                <p:nvPr/>
              </p:nvSpPr>
              <p:spPr>
                <a:xfrm>
                  <a:off x="7273723" y="1306132"/>
                  <a:ext cx="129427" cy="22045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Oval 18">
                <a:extLst>
                  <a:ext uri="{FF2B5EF4-FFF2-40B4-BE49-F238E27FC236}">
                    <a16:creationId xmlns:a16="http://schemas.microsoft.com/office/drawing/2014/main" id="{D2D5C8B0-36F1-9A49-F96D-6EE010B10BC2}"/>
                  </a:ext>
                </a:extLst>
              </p:cNvPr>
              <p:cNvSpPr>
                <a:spLocks noChangeAspect="1"/>
              </p:cNvSpPr>
              <p:nvPr/>
            </p:nvSpPr>
            <p:spPr>
              <a:xfrm>
                <a:off x="5660778" y="4165253"/>
                <a:ext cx="198081" cy="198081"/>
              </a:xfrm>
              <a:prstGeom prst="ellipse">
                <a:avLst/>
              </a:prstGeom>
              <a:gradFill flip="none" rotWithShape="1">
                <a:gsLst>
                  <a:gs pos="0">
                    <a:schemeClr val="bg1"/>
                  </a:gs>
                  <a:gs pos="45000">
                    <a:srgbClr val="FF0000"/>
                  </a:gs>
                  <a:gs pos="68000">
                    <a:srgbClr val="C00000">
                      <a:lumMod val="94979"/>
                      <a:lumOff val="5021"/>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4674311-0CFB-E08F-6D7F-FC175A662178}"/>
                  </a:ext>
                </a:extLst>
              </p:cNvPr>
              <p:cNvSpPr>
                <a:spLocks noChangeAspect="1"/>
              </p:cNvSpPr>
              <p:nvPr/>
            </p:nvSpPr>
            <p:spPr>
              <a:xfrm>
                <a:off x="5910777" y="4165253"/>
                <a:ext cx="198081" cy="198081"/>
              </a:xfrm>
              <a:prstGeom prst="ellipse">
                <a:avLst/>
              </a:prstGeom>
              <a:gradFill flip="none" rotWithShape="1">
                <a:gsLst>
                  <a:gs pos="0">
                    <a:schemeClr val="bg1"/>
                  </a:gs>
                  <a:gs pos="45000">
                    <a:srgbClr val="FF0000"/>
                  </a:gs>
                  <a:gs pos="68000">
                    <a:srgbClr val="C00000">
                      <a:lumMod val="94979"/>
                      <a:lumOff val="5021"/>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C9B00E6-F7A9-398F-C711-20F50FBD1036}"/>
                  </a:ext>
                </a:extLst>
              </p:cNvPr>
              <p:cNvSpPr>
                <a:spLocks noChangeAspect="1"/>
              </p:cNvSpPr>
              <p:nvPr/>
            </p:nvSpPr>
            <p:spPr>
              <a:xfrm>
                <a:off x="6160773" y="4165253"/>
                <a:ext cx="198081" cy="198081"/>
              </a:xfrm>
              <a:prstGeom prst="ellipse">
                <a:avLst/>
              </a:prstGeom>
              <a:gradFill flip="none" rotWithShape="1">
                <a:gsLst>
                  <a:gs pos="0">
                    <a:schemeClr val="bg1"/>
                  </a:gs>
                  <a:gs pos="45000">
                    <a:srgbClr val="FF0000"/>
                  </a:gs>
                  <a:gs pos="68000">
                    <a:srgbClr val="C00000">
                      <a:lumMod val="94979"/>
                      <a:lumOff val="5021"/>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633D6BD7-9823-033A-D98C-B1FF6562D815}"/>
                  </a:ext>
                </a:extLst>
              </p:cNvPr>
              <p:cNvCxnSpPr>
                <a:cxnSpLocks/>
              </p:cNvCxnSpPr>
              <p:nvPr/>
            </p:nvCxnSpPr>
            <p:spPr>
              <a:xfrm>
                <a:off x="6397392" y="4260626"/>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CBFEA127-6209-8937-C84B-F448DCC296EC}"/>
                  </a:ext>
                </a:extLst>
              </p:cNvPr>
              <p:cNvCxnSpPr>
                <a:cxnSpLocks/>
              </p:cNvCxnSpPr>
              <p:nvPr/>
            </p:nvCxnSpPr>
            <p:spPr>
              <a:xfrm>
                <a:off x="7190192" y="4260626"/>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D0CEAB6-962A-079F-5C87-9B9EB11EE09B}"/>
                  </a:ext>
                </a:extLst>
              </p:cNvPr>
              <p:cNvCxnSpPr>
                <a:cxnSpLocks/>
              </p:cNvCxnSpPr>
              <p:nvPr/>
            </p:nvCxnSpPr>
            <p:spPr>
              <a:xfrm rot="1200000">
                <a:off x="7173524" y="4385832"/>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9B6ED1A3-802F-71D8-8D37-C361F809CC17}"/>
                  </a:ext>
                </a:extLst>
              </p:cNvPr>
              <p:cNvCxnSpPr>
                <a:cxnSpLocks/>
              </p:cNvCxnSpPr>
              <p:nvPr/>
            </p:nvCxnSpPr>
            <p:spPr>
              <a:xfrm rot="-1200000">
                <a:off x="7173524" y="4139087"/>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Oval 25">
                <a:extLst>
                  <a:ext uri="{FF2B5EF4-FFF2-40B4-BE49-F238E27FC236}">
                    <a16:creationId xmlns:a16="http://schemas.microsoft.com/office/drawing/2014/main" id="{69096D59-C252-9468-71F6-56DCEBCE43BA}"/>
                  </a:ext>
                </a:extLst>
              </p:cNvPr>
              <p:cNvSpPr>
                <a:spLocks noChangeAspect="1"/>
              </p:cNvSpPr>
              <p:nvPr/>
            </p:nvSpPr>
            <p:spPr>
              <a:xfrm>
                <a:off x="7902988" y="3879776"/>
                <a:ext cx="198000" cy="198000"/>
              </a:xfrm>
              <a:prstGeom prst="ellipse">
                <a:avLst/>
              </a:prstGeom>
              <a:gradFill flip="none" rotWithShape="1">
                <a:gsLst>
                  <a:gs pos="0">
                    <a:schemeClr val="bg1"/>
                  </a:gs>
                  <a:gs pos="44000">
                    <a:srgbClr val="4683B4"/>
                  </a:gs>
                  <a:gs pos="79000">
                    <a:schemeClr val="tx2">
                      <a:lumMod val="90000"/>
                      <a:lumOff val="1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A2FEF9D-6F5A-C9E2-3101-EFD05D4D1105}"/>
                  </a:ext>
                </a:extLst>
              </p:cNvPr>
              <p:cNvSpPr>
                <a:spLocks noChangeAspect="1"/>
              </p:cNvSpPr>
              <p:nvPr/>
            </p:nvSpPr>
            <p:spPr>
              <a:xfrm>
                <a:off x="8008277" y="4161626"/>
                <a:ext cx="198000" cy="198000"/>
              </a:xfrm>
              <a:prstGeom prst="ellipse">
                <a:avLst/>
              </a:prstGeom>
              <a:gradFill flip="none" rotWithShape="1">
                <a:gsLst>
                  <a:gs pos="0">
                    <a:schemeClr val="bg1"/>
                  </a:gs>
                  <a:gs pos="44000">
                    <a:srgbClr val="4683B4"/>
                  </a:gs>
                  <a:gs pos="79000">
                    <a:schemeClr val="tx2">
                      <a:lumMod val="90000"/>
                      <a:lumOff val="1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63ABBC1-03C6-25AB-0336-A132C0A40EE5}"/>
                  </a:ext>
                </a:extLst>
              </p:cNvPr>
              <p:cNvSpPr>
                <a:spLocks noChangeAspect="1"/>
              </p:cNvSpPr>
              <p:nvPr/>
            </p:nvSpPr>
            <p:spPr>
              <a:xfrm>
                <a:off x="7904952" y="4445921"/>
                <a:ext cx="198000" cy="198000"/>
              </a:xfrm>
              <a:prstGeom prst="ellipse">
                <a:avLst/>
              </a:prstGeom>
              <a:gradFill flip="none" rotWithShape="1">
                <a:gsLst>
                  <a:gs pos="0">
                    <a:schemeClr val="bg1"/>
                  </a:gs>
                  <a:gs pos="44000">
                    <a:srgbClr val="4683B4"/>
                  </a:gs>
                  <a:gs pos="79000">
                    <a:schemeClr val="tx2">
                      <a:lumMod val="90000"/>
                      <a:lumOff val="1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a:extLst>
                <a:ext uri="{FF2B5EF4-FFF2-40B4-BE49-F238E27FC236}">
                  <a16:creationId xmlns:a16="http://schemas.microsoft.com/office/drawing/2014/main" id="{1F2E8F8D-47CA-B2BC-241A-E4372E886D66}"/>
                </a:ext>
              </a:extLst>
            </p:cNvPr>
            <p:cNvCxnSpPr>
              <a:cxnSpLocks/>
            </p:cNvCxnSpPr>
            <p:nvPr/>
          </p:nvCxnSpPr>
          <p:spPr>
            <a:xfrm flipV="1">
              <a:off x="10280248" y="995346"/>
              <a:ext cx="1165159" cy="4331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8AAD5FAF-4BF8-9A47-AFA9-FC838C52DAF5}"/>
                </a:ext>
              </a:extLst>
            </p:cNvPr>
            <p:cNvGrpSpPr/>
            <p:nvPr/>
          </p:nvGrpSpPr>
          <p:grpSpPr>
            <a:xfrm>
              <a:off x="10392570" y="1772109"/>
              <a:ext cx="1352549" cy="285750"/>
              <a:chOff x="10408444" y="3062288"/>
              <a:chExt cx="1352549" cy="285750"/>
            </a:xfrm>
          </p:grpSpPr>
          <p:cxnSp>
            <p:nvCxnSpPr>
              <p:cNvPr id="16" name="Straight Connector 15">
                <a:extLst>
                  <a:ext uri="{FF2B5EF4-FFF2-40B4-BE49-F238E27FC236}">
                    <a16:creationId xmlns:a16="http://schemas.microsoft.com/office/drawing/2014/main" id="{04BC15E4-B660-4118-DEA2-B8506779F6D6}"/>
                  </a:ext>
                </a:extLst>
              </p:cNvPr>
              <p:cNvCxnSpPr/>
              <p:nvPr/>
            </p:nvCxnSpPr>
            <p:spPr>
              <a:xfrm>
                <a:off x="10408444" y="3064669"/>
                <a:ext cx="761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2FD810F-1F81-CA22-E6C7-C7F4D2614942}"/>
                  </a:ext>
                </a:extLst>
              </p:cNvPr>
              <p:cNvCxnSpPr>
                <a:cxnSpLocks/>
              </p:cNvCxnSpPr>
              <p:nvPr/>
            </p:nvCxnSpPr>
            <p:spPr>
              <a:xfrm>
                <a:off x="11160318" y="3062288"/>
                <a:ext cx="600675" cy="2857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3" name="Group 12">
              <a:extLst>
                <a:ext uri="{FF2B5EF4-FFF2-40B4-BE49-F238E27FC236}">
                  <a16:creationId xmlns:a16="http://schemas.microsoft.com/office/drawing/2014/main" id="{631D1C13-E2B4-965E-B050-E38669CAD3AD}"/>
                </a:ext>
              </a:extLst>
            </p:cNvPr>
            <p:cNvGrpSpPr/>
            <p:nvPr/>
          </p:nvGrpSpPr>
          <p:grpSpPr>
            <a:xfrm>
              <a:off x="10280248" y="2116023"/>
              <a:ext cx="1515836" cy="367949"/>
              <a:chOff x="10040249" y="2951442"/>
              <a:chExt cx="1515836" cy="367949"/>
            </a:xfrm>
          </p:grpSpPr>
          <p:cxnSp>
            <p:nvCxnSpPr>
              <p:cNvPr id="14" name="Straight Arrow Connector 13">
                <a:extLst>
                  <a:ext uri="{FF2B5EF4-FFF2-40B4-BE49-F238E27FC236}">
                    <a16:creationId xmlns:a16="http://schemas.microsoft.com/office/drawing/2014/main" id="{E665DE01-0C26-890D-8A51-9AAAB58B0EB7}"/>
                  </a:ext>
                </a:extLst>
              </p:cNvPr>
              <p:cNvCxnSpPr>
                <a:cxnSpLocks/>
              </p:cNvCxnSpPr>
              <p:nvPr/>
            </p:nvCxnSpPr>
            <p:spPr>
              <a:xfrm>
                <a:off x="10040249" y="2951442"/>
                <a:ext cx="891536" cy="324493"/>
              </a:xfrm>
              <a:prstGeom prst="straightConnector1">
                <a:avLst/>
              </a:prstGeom>
              <a:ln>
                <a:tailEnd type="non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66B4466B-DDE0-486F-C563-DC39986D619A}"/>
                  </a:ext>
                </a:extLst>
              </p:cNvPr>
              <p:cNvCxnSpPr>
                <a:cxnSpLocks/>
              </p:cNvCxnSpPr>
              <p:nvPr/>
            </p:nvCxnSpPr>
            <p:spPr>
              <a:xfrm>
                <a:off x="10927023" y="3273094"/>
                <a:ext cx="629062" cy="462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grpSp>
        <p:nvGrpSpPr>
          <p:cNvPr id="62" name="Group 61">
            <a:extLst>
              <a:ext uri="{FF2B5EF4-FFF2-40B4-BE49-F238E27FC236}">
                <a16:creationId xmlns:a16="http://schemas.microsoft.com/office/drawing/2014/main" id="{C60C1EC3-4ABD-C409-EC13-208B043CF197}"/>
              </a:ext>
            </a:extLst>
          </p:cNvPr>
          <p:cNvGrpSpPr/>
          <p:nvPr/>
        </p:nvGrpSpPr>
        <p:grpSpPr>
          <a:xfrm>
            <a:off x="340057" y="1846007"/>
            <a:ext cx="988704" cy="1284060"/>
            <a:chOff x="7920212" y="373173"/>
            <a:chExt cx="988704" cy="1284060"/>
          </a:xfrm>
        </p:grpSpPr>
        <p:grpSp>
          <p:nvGrpSpPr>
            <p:cNvPr id="44" name="Group 43">
              <a:extLst>
                <a:ext uri="{FF2B5EF4-FFF2-40B4-BE49-F238E27FC236}">
                  <a16:creationId xmlns:a16="http://schemas.microsoft.com/office/drawing/2014/main" id="{C01FB66F-4BA5-821F-C38F-DC205CD1BEBE}"/>
                </a:ext>
              </a:extLst>
            </p:cNvPr>
            <p:cNvGrpSpPr/>
            <p:nvPr/>
          </p:nvGrpSpPr>
          <p:grpSpPr>
            <a:xfrm>
              <a:off x="7920212" y="373173"/>
              <a:ext cx="910734" cy="276999"/>
              <a:chOff x="7899046" y="821224"/>
              <a:chExt cx="910734" cy="276999"/>
            </a:xfrm>
          </p:grpSpPr>
          <p:sp>
            <p:nvSpPr>
              <p:cNvPr id="60" name="Rectangle 59">
                <a:extLst>
                  <a:ext uri="{FF2B5EF4-FFF2-40B4-BE49-F238E27FC236}">
                    <a16:creationId xmlns:a16="http://schemas.microsoft.com/office/drawing/2014/main" id="{A63C078E-4013-B01E-84FE-492C877C94B4}"/>
                  </a:ext>
                </a:extLst>
              </p:cNvPr>
              <p:cNvSpPr/>
              <p:nvPr/>
            </p:nvSpPr>
            <p:spPr>
              <a:xfrm>
                <a:off x="7899046" y="891680"/>
                <a:ext cx="254354" cy="136086"/>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699D8920-8515-705D-6025-E35DAD678DB8}"/>
                  </a:ext>
                </a:extLst>
              </p:cNvPr>
              <p:cNvSpPr txBox="1"/>
              <p:nvPr/>
            </p:nvSpPr>
            <p:spPr>
              <a:xfrm>
                <a:off x="8121771" y="821224"/>
                <a:ext cx="688009" cy="276999"/>
              </a:xfrm>
              <a:prstGeom prst="rect">
                <a:avLst/>
              </a:prstGeom>
              <a:noFill/>
              <a:ln>
                <a:noFill/>
              </a:ln>
            </p:spPr>
            <p:txBody>
              <a:bodyPr wrap="none" rtlCol="0">
                <a:spAutoFit/>
              </a:bodyPr>
              <a:lstStyle/>
              <a:p>
                <a:r>
                  <a:rPr lang="en-GB" sz="1200"/>
                  <a:t>Lithium</a:t>
                </a:r>
              </a:p>
            </p:txBody>
          </p:sp>
        </p:grpSp>
        <p:grpSp>
          <p:nvGrpSpPr>
            <p:cNvPr id="45" name="Group 44">
              <a:extLst>
                <a:ext uri="{FF2B5EF4-FFF2-40B4-BE49-F238E27FC236}">
                  <a16:creationId xmlns:a16="http://schemas.microsoft.com/office/drawing/2014/main" id="{C7F290DA-F50F-4EB6-B462-86F1FBBE049F}"/>
                </a:ext>
              </a:extLst>
            </p:cNvPr>
            <p:cNvGrpSpPr/>
            <p:nvPr/>
          </p:nvGrpSpPr>
          <p:grpSpPr>
            <a:xfrm>
              <a:off x="7920212" y="574585"/>
              <a:ext cx="904322" cy="276999"/>
              <a:chOff x="7899046" y="821224"/>
              <a:chExt cx="904322" cy="276999"/>
            </a:xfrm>
          </p:grpSpPr>
          <p:sp>
            <p:nvSpPr>
              <p:cNvPr id="58" name="Rectangle 57">
                <a:extLst>
                  <a:ext uri="{FF2B5EF4-FFF2-40B4-BE49-F238E27FC236}">
                    <a16:creationId xmlns:a16="http://schemas.microsoft.com/office/drawing/2014/main" id="{5122FBF7-B9B2-E0C1-A1FD-F460A381A901}"/>
                  </a:ext>
                </a:extLst>
              </p:cNvPr>
              <p:cNvSpPr/>
              <p:nvPr/>
            </p:nvSpPr>
            <p:spPr>
              <a:xfrm>
                <a:off x="7899046" y="891680"/>
                <a:ext cx="254354" cy="1360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15F27D17-F786-8235-C248-D39012F543A7}"/>
                  </a:ext>
                </a:extLst>
              </p:cNvPr>
              <p:cNvSpPr txBox="1"/>
              <p:nvPr/>
            </p:nvSpPr>
            <p:spPr>
              <a:xfrm>
                <a:off x="8121771" y="821224"/>
                <a:ext cx="681597" cy="276999"/>
              </a:xfrm>
              <a:prstGeom prst="rect">
                <a:avLst/>
              </a:prstGeom>
              <a:noFill/>
              <a:ln>
                <a:noFill/>
              </a:ln>
            </p:spPr>
            <p:txBody>
              <a:bodyPr wrap="none" rtlCol="0">
                <a:spAutoFit/>
              </a:bodyPr>
              <a:lstStyle/>
              <a:p>
                <a:r>
                  <a:rPr lang="en-GB" sz="1200"/>
                  <a:t>Copper</a:t>
                </a:r>
              </a:p>
            </p:txBody>
          </p:sp>
        </p:grpSp>
        <p:grpSp>
          <p:nvGrpSpPr>
            <p:cNvPr id="46" name="Group 45">
              <a:extLst>
                <a:ext uri="{FF2B5EF4-FFF2-40B4-BE49-F238E27FC236}">
                  <a16:creationId xmlns:a16="http://schemas.microsoft.com/office/drawing/2014/main" id="{1EA9DD70-452D-BE81-40D3-3453F601D0CE}"/>
                </a:ext>
              </a:extLst>
            </p:cNvPr>
            <p:cNvGrpSpPr/>
            <p:nvPr/>
          </p:nvGrpSpPr>
          <p:grpSpPr>
            <a:xfrm>
              <a:off x="7920212" y="775997"/>
              <a:ext cx="801217" cy="276999"/>
              <a:chOff x="7899046" y="821224"/>
              <a:chExt cx="801217" cy="276999"/>
            </a:xfrm>
          </p:grpSpPr>
          <p:sp>
            <p:nvSpPr>
              <p:cNvPr id="56" name="Rectangle 55">
                <a:extLst>
                  <a:ext uri="{FF2B5EF4-FFF2-40B4-BE49-F238E27FC236}">
                    <a16:creationId xmlns:a16="http://schemas.microsoft.com/office/drawing/2014/main" id="{26957B10-A5DF-7A81-B286-F8532AAD00D1}"/>
                  </a:ext>
                </a:extLst>
              </p:cNvPr>
              <p:cNvSpPr/>
              <p:nvPr/>
            </p:nvSpPr>
            <p:spPr>
              <a:xfrm>
                <a:off x="7899046" y="891680"/>
                <a:ext cx="254354" cy="13608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B51C503D-4284-D2E9-7C2D-8972B68C0FCC}"/>
                  </a:ext>
                </a:extLst>
              </p:cNvPr>
              <p:cNvSpPr txBox="1"/>
              <p:nvPr/>
            </p:nvSpPr>
            <p:spPr>
              <a:xfrm>
                <a:off x="8121771" y="821224"/>
                <a:ext cx="578492" cy="276999"/>
              </a:xfrm>
              <a:prstGeom prst="rect">
                <a:avLst/>
              </a:prstGeom>
              <a:noFill/>
              <a:ln>
                <a:noFill/>
              </a:ln>
            </p:spPr>
            <p:txBody>
              <a:bodyPr wrap="none" rtlCol="0">
                <a:spAutoFit/>
              </a:bodyPr>
              <a:lstStyle/>
              <a:p>
                <a:r>
                  <a:rPr lang="en-GB" sz="1200"/>
                  <a:t>Water</a:t>
                </a:r>
              </a:p>
            </p:txBody>
          </p:sp>
        </p:grpSp>
        <p:grpSp>
          <p:nvGrpSpPr>
            <p:cNvPr id="47" name="Group 46">
              <a:extLst>
                <a:ext uri="{FF2B5EF4-FFF2-40B4-BE49-F238E27FC236}">
                  <a16:creationId xmlns:a16="http://schemas.microsoft.com/office/drawing/2014/main" id="{BB0BE187-9792-5814-C3F8-FC7C067C089D}"/>
                </a:ext>
              </a:extLst>
            </p:cNvPr>
            <p:cNvGrpSpPr/>
            <p:nvPr/>
          </p:nvGrpSpPr>
          <p:grpSpPr>
            <a:xfrm>
              <a:off x="7920212" y="977409"/>
              <a:ext cx="983959" cy="276999"/>
              <a:chOff x="7899046" y="821224"/>
              <a:chExt cx="983959" cy="276999"/>
            </a:xfrm>
          </p:grpSpPr>
          <p:sp>
            <p:nvSpPr>
              <p:cNvPr id="54" name="Rectangle 53">
                <a:extLst>
                  <a:ext uri="{FF2B5EF4-FFF2-40B4-BE49-F238E27FC236}">
                    <a16:creationId xmlns:a16="http://schemas.microsoft.com/office/drawing/2014/main" id="{BDB35F6A-E0FB-BD0D-BB3A-10610E77849A}"/>
                  </a:ext>
                </a:extLst>
              </p:cNvPr>
              <p:cNvSpPr/>
              <p:nvPr/>
            </p:nvSpPr>
            <p:spPr>
              <a:xfrm>
                <a:off x="7899046" y="891680"/>
                <a:ext cx="254354" cy="1360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924DAC31-8846-39BF-4562-9738357CF750}"/>
                  </a:ext>
                </a:extLst>
              </p:cNvPr>
              <p:cNvSpPr txBox="1"/>
              <p:nvPr/>
            </p:nvSpPr>
            <p:spPr>
              <a:xfrm>
                <a:off x="8121771" y="821224"/>
                <a:ext cx="761234" cy="276999"/>
              </a:xfrm>
              <a:prstGeom prst="rect">
                <a:avLst/>
              </a:prstGeom>
              <a:noFill/>
              <a:ln>
                <a:noFill/>
              </a:ln>
            </p:spPr>
            <p:txBody>
              <a:bodyPr wrap="none" rtlCol="0">
                <a:spAutoFit/>
              </a:bodyPr>
              <a:lstStyle/>
              <a:p>
                <a:r>
                  <a:rPr lang="en-GB" sz="1200"/>
                  <a:t>Graphite</a:t>
                </a:r>
              </a:p>
            </p:txBody>
          </p:sp>
        </p:grpSp>
        <p:grpSp>
          <p:nvGrpSpPr>
            <p:cNvPr id="48" name="Group 47">
              <a:extLst>
                <a:ext uri="{FF2B5EF4-FFF2-40B4-BE49-F238E27FC236}">
                  <a16:creationId xmlns:a16="http://schemas.microsoft.com/office/drawing/2014/main" id="{3B4B6944-B23E-5D7B-2BC6-A152C1331FFE}"/>
                </a:ext>
              </a:extLst>
            </p:cNvPr>
            <p:cNvGrpSpPr/>
            <p:nvPr/>
          </p:nvGrpSpPr>
          <p:grpSpPr>
            <a:xfrm>
              <a:off x="7920212" y="1178821"/>
              <a:ext cx="988704" cy="276999"/>
              <a:chOff x="7899046" y="821224"/>
              <a:chExt cx="988704" cy="276999"/>
            </a:xfrm>
          </p:grpSpPr>
          <p:sp>
            <p:nvSpPr>
              <p:cNvPr id="52" name="Rectangle 51">
                <a:extLst>
                  <a:ext uri="{FF2B5EF4-FFF2-40B4-BE49-F238E27FC236}">
                    <a16:creationId xmlns:a16="http://schemas.microsoft.com/office/drawing/2014/main" id="{8607DDD7-8AFF-DCFD-B799-F499192F7BE9}"/>
                  </a:ext>
                </a:extLst>
              </p:cNvPr>
              <p:cNvSpPr/>
              <p:nvPr/>
            </p:nvSpPr>
            <p:spPr>
              <a:xfrm>
                <a:off x="7899046" y="891680"/>
                <a:ext cx="254354" cy="13608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374750E2-F783-E32D-205C-606BA81C6131}"/>
                  </a:ext>
                </a:extLst>
              </p:cNvPr>
              <p:cNvSpPr txBox="1"/>
              <p:nvPr/>
            </p:nvSpPr>
            <p:spPr>
              <a:xfrm>
                <a:off x="8121771" y="821224"/>
                <a:ext cx="765979" cy="276999"/>
              </a:xfrm>
              <a:prstGeom prst="rect">
                <a:avLst/>
              </a:prstGeom>
              <a:noFill/>
              <a:ln>
                <a:noFill/>
              </a:ln>
            </p:spPr>
            <p:txBody>
              <a:bodyPr wrap="none" rtlCol="0">
                <a:spAutoFit/>
              </a:bodyPr>
              <a:lstStyle/>
              <a:p>
                <a:r>
                  <a:rPr lang="en-GB" sz="1200"/>
                  <a:t>Titanium</a:t>
                </a:r>
              </a:p>
            </p:txBody>
          </p:sp>
        </p:grpSp>
        <p:grpSp>
          <p:nvGrpSpPr>
            <p:cNvPr id="49" name="Group 48">
              <a:extLst>
                <a:ext uri="{FF2B5EF4-FFF2-40B4-BE49-F238E27FC236}">
                  <a16:creationId xmlns:a16="http://schemas.microsoft.com/office/drawing/2014/main" id="{A2337D62-208F-EE83-71E4-01FB8B18F260}"/>
                </a:ext>
              </a:extLst>
            </p:cNvPr>
            <p:cNvGrpSpPr/>
            <p:nvPr/>
          </p:nvGrpSpPr>
          <p:grpSpPr>
            <a:xfrm>
              <a:off x="7920212" y="1380234"/>
              <a:ext cx="955746" cy="276999"/>
              <a:chOff x="7899046" y="821224"/>
              <a:chExt cx="955746" cy="276999"/>
            </a:xfrm>
          </p:grpSpPr>
          <p:sp>
            <p:nvSpPr>
              <p:cNvPr id="50" name="Rectangle 49">
                <a:extLst>
                  <a:ext uri="{FF2B5EF4-FFF2-40B4-BE49-F238E27FC236}">
                    <a16:creationId xmlns:a16="http://schemas.microsoft.com/office/drawing/2014/main" id="{0E4B33A7-ECF9-1258-D571-46A12DB5027B}"/>
                  </a:ext>
                </a:extLst>
              </p:cNvPr>
              <p:cNvSpPr/>
              <p:nvPr/>
            </p:nvSpPr>
            <p:spPr>
              <a:xfrm>
                <a:off x="7899046" y="891680"/>
                <a:ext cx="254354" cy="13608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FB03EA51-FC81-492D-EF67-8DEC9245C61B}"/>
                  </a:ext>
                </a:extLst>
              </p:cNvPr>
              <p:cNvSpPr txBox="1"/>
              <p:nvPr/>
            </p:nvSpPr>
            <p:spPr>
              <a:xfrm>
                <a:off x="8121771" y="821224"/>
                <a:ext cx="733021" cy="276999"/>
              </a:xfrm>
              <a:prstGeom prst="rect">
                <a:avLst/>
              </a:prstGeom>
              <a:noFill/>
              <a:ln>
                <a:noFill/>
              </a:ln>
            </p:spPr>
            <p:txBody>
              <a:bodyPr wrap="none" rtlCol="0">
                <a:spAutoFit/>
              </a:bodyPr>
              <a:lstStyle/>
              <a:p>
                <a:r>
                  <a:rPr lang="en-GB" sz="1200"/>
                  <a:t>Vacuum</a:t>
                </a:r>
              </a:p>
            </p:txBody>
          </p:sp>
        </p:grpSp>
      </p:grpSp>
      <p:sp>
        <p:nvSpPr>
          <p:cNvPr id="40" name="Rectangle 39">
            <a:extLst>
              <a:ext uri="{FF2B5EF4-FFF2-40B4-BE49-F238E27FC236}">
                <a16:creationId xmlns:a16="http://schemas.microsoft.com/office/drawing/2014/main" id="{58DB830D-0204-F2CD-4F1F-732568FB5541}"/>
              </a:ext>
            </a:extLst>
          </p:cNvPr>
          <p:cNvSpPr/>
          <p:nvPr/>
        </p:nvSpPr>
        <p:spPr>
          <a:xfrm>
            <a:off x="3688569" y="1895653"/>
            <a:ext cx="1909197" cy="215203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2E0C491-775C-0827-0041-38146B2BD3BD}"/>
              </a:ext>
            </a:extLst>
          </p:cNvPr>
          <p:cNvSpPr txBox="1"/>
          <p:nvPr/>
        </p:nvSpPr>
        <p:spPr>
          <a:xfrm>
            <a:off x="6343650" y="375128"/>
            <a:ext cx="3464475" cy="369332"/>
          </a:xfrm>
          <a:prstGeom prst="rect">
            <a:avLst/>
          </a:prstGeom>
          <a:noFill/>
        </p:spPr>
        <p:txBody>
          <a:bodyPr wrap="none" rtlCol="0">
            <a:spAutoFit/>
          </a:bodyPr>
          <a:lstStyle/>
          <a:p>
            <a:r>
              <a:rPr lang="en-GB"/>
              <a:t>Unattenuated neutron spectrum:</a:t>
            </a:r>
          </a:p>
        </p:txBody>
      </p:sp>
      <p:sp>
        <p:nvSpPr>
          <p:cNvPr id="43" name="TextBox 42">
            <a:extLst>
              <a:ext uri="{FF2B5EF4-FFF2-40B4-BE49-F238E27FC236}">
                <a16:creationId xmlns:a16="http://schemas.microsoft.com/office/drawing/2014/main" id="{19A8D728-7F46-7742-1657-E4830A7B687C}"/>
              </a:ext>
            </a:extLst>
          </p:cNvPr>
          <p:cNvSpPr txBox="1"/>
          <p:nvPr/>
        </p:nvSpPr>
        <p:spPr>
          <a:xfrm>
            <a:off x="2963514" y="4737625"/>
            <a:ext cx="3751981" cy="1323439"/>
          </a:xfrm>
          <a:prstGeom prst="rect">
            <a:avLst/>
          </a:prstGeom>
          <a:noFill/>
        </p:spPr>
        <p:txBody>
          <a:bodyPr wrap="square" rtlCol="0">
            <a:spAutoFit/>
          </a:bodyPr>
          <a:lstStyle/>
          <a:p>
            <a:r>
              <a:rPr lang="en-GB" sz="2000"/>
              <a:t>Resonances in titanium (n, total) cross section lead to </a:t>
            </a:r>
            <a:r>
              <a:rPr lang="en-GB" sz="2000" b="1"/>
              <a:t>significant attenuation</a:t>
            </a:r>
            <a:r>
              <a:rPr lang="en-GB" sz="2000"/>
              <a:t> of the neutron spectrum.</a:t>
            </a:r>
          </a:p>
        </p:txBody>
      </p:sp>
      <p:sp>
        <p:nvSpPr>
          <p:cNvPr id="63" name="Arrow: Right 62">
            <a:extLst>
              <a:ext uri="{FF2B5EF4-FFF2-40B4-BE49-F238E27FC236}">
                <a16:creationId xmlns:a16="http://schemas.microsoft.com/office/drawing/2014/main" id="{4D3869CD-2745-CDA8-D71F-6B147F4109B4}"/>
              </a:ext>
            </a:extLst>
          </p:cNvPr>
          <p:cNvSpPr/>
          <p:nvPr/>
        </p:nvSpPr>
        <p:spPr>
          <a:xfrm rot="261305">
            <a:off x="630151" y="4204976"/>
            <a:ext cx="814470" cy="209026"/>
          </a:xfrm>
          <a:prstGeom prst="rightArrow">
            <a:avLst>
              <a:gd name="adj1" fmla="val 28839"/>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0CD89519-0C2B-B21F-AFD6-866D7072E94C}"/>
              </a:ext>
            </a:extLst>
          </p:cNvPr>
          <p:cNvSpPr txBox="1"/>
          <p:nvPr/>
        </p:nvSpPr>
        <p:spPr>
          <a:xfrm>
            <a:off x="92126" y="4363981"/>
            <a:ext cx="1037913" cy="276999"/>
          </a:xfrm>
          <a:prstGeom prst="rect">
            <a:avLst/>
          </a:prstGeom>
          <a:noFill/>
        </p:spPr>
        <p:txBody>
          <a:bodyPr wrap="none" rtlCol="0">
            <a:spAutoFit/>
          </a:bodyPr>
          <a:lstStyle/>
          <a:p>
            <a:r>
              <a:rPr lang="en-GB" sz="1200">
                <a:solidFill>
                  <a:srgbClr val="FF0000"/>
                </a:solidFill>
              </a:rPr>
              <a:t>Proton beam</a:t>
            </a:r>
          </a:p>
        </p:txBody>
      </p:sp>
      <p:pic>
        <p:nvPicPr>
          <p:cNvPr id="66" name="Picture 65" descr="A blue line on a black background&#10;&#10;AI-generated content may be incorrect.">
            <a:extLst>
              <a:ext uri="{FF2B5EF4-FFF2-40B4-BE49-F238E27FC236}">
                <a16:creationId xmlns:a16="http://schemas.microsoft.com/office/drawing/2014/main" id="{2CCBA052-C4A5-1970-A9FE-4C359A46C17A}"/>
              </a:ext>
            </a:extLst>
          </p:cNvPr>
          <p:cNvPicPr>
            <a:picLocks noChangeAspect="1"/>
          </p:cNvPicPr>
          <p:nvPr/>
        </p:nvPicPr>
        <p:blipFill>
          <a:blip r:embed="rId5"/>
          <a:stretch>
            <a:fillRect/>
          </a:stretch>
        </p:blipFill>
        <p:spPr>
          <a:xfrm>
            <a:off x="7321550" y="819150"/>
            <a:ext cx="4397755" cy="2514600"/>
          </a:xfrm>
          <a:prstGeom prst="rect">
            <a:avLst/>
          </a:prstGeom>
        </p:spPr>
      </p:pic>
    </p:spTree>
    <p:extLst>
      <p:ext uri="{BB962C8B-B14F-4D97-AF65-F5344CB8AC3E}">
        <p14:creationId xmlns:p14="http://schemas.microsoft.com/office/powerpoint/2010/main" val="3710289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E8C2-4F81-8D05-68DD-3CEAC728A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1E39C-4961-44B2-05A6-E8BA52DC2264}"/>
              </a:ext>
            </a:extLst>
          </p:cNvPr>
          <p:cNvSpPr>
            <a:spLocks noGrp="1"/>
          </p:cNvSpPr>
          <p:nvPr>
            <p:ph type="title"/>
          </p:nvPr>
        </p:nvSpPr>
        <p:spPr/>
        <p:txBody>
          <a:bodyPr/>
          <a:lstStyle/>
          <a:p>
            <a:r>
              <a:rPr lang="en-GB" err="1">
                <a:latin typeface="Times New Roman"/>
                <a:cs typeface="Times New Roman"/>
              </a:rPr>
              <a:t>OpenMC</a:t>
            </a:r>
            <a:r>
              <a:rPr lang="en-GB">
                <a:latin typeface="Times New Roman"/>
                <a:cs typeface="Times New Roman"/>
              </a:rPr>
              <a:t> Simulation</a:t>
            </a:r>
            <a:endParaRPr lang="en-US"/>
          </a:p>
        </p:txBody>
      </p:sp>
      <p:pic>
        <p:nvPicPr>
          <p:cNvPr id="7" name="Content Placeholder 6" descr="A computer generated image of a machine&#10;&#10;AI-generated content may be incorrect.">
            <a:extLst>
              <a:ext uri="{FF2B5EF4-FFF2-40B4-BE49-F238E27FC236}">
                <a16:creationId xmlns:a16="http://schemas.microsoft.com/office/drawing/2014/main" id="{E0C29D89-5FDF-7C39-1BA5-B5C7346782F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586" b="97218" l="9346" r="89720">
                        <a14:foregroundMark x1="54907" y1="878" x2="54907" y2="878"/>
                        <a14:foregroundMark x1="25935" y1="90776" x2="25935" y2="90776"/>
                        <a14:foregroundMark x1="60514" y1="93265" x2="60514" y2="93265"/>
                        <a14:foregroundMark x1="78972" y1="97218" x2="78972" y2="97218"/>
                      </a14:backgroundRemoval>
                    </a14:imgEffect>
                  </a14:imgLayer>
                </a14:imgProps>
              </a:ext>
            </a:extLst>
          </a:blip>
          <a:stretch>
            <a:fillRect/>
          </a:stretch>
        </p:blipFill>
        <p:spPr>
          <a:xfrm>
            <a:off x="278601" y="2220961"/>
            <a:ext cx="2550927" cy="4073600"/>
          </a:xfrm>
          <a:prstGeom prst="rect">
            <a:avLst/>
          </a:prstGeom>
        </p:spPr>
      </p:pic>
      <p:sp>
        <p:nvSpPr>
          <p:cNvPr id="4" name="Date Placeholder 3">
            <a:extLst>
              <a:ext uri="{FF2B5EF4-FFF2-40B4-BE49-F238E27FC236}">
                <a16:creationId xmlns:a16="http://schemas.microsoft.com/office/drawing/2014/main" id="{D878257E-A2C8-FC04-1277-487C784C60DC}"/>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181B7AA9-E333-ABF6-9E9C-8D78DE468514}"/>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9435FD1A-CFF3-CC3E-CF14-FCDF11B0E7CB}"/>
              </a:ext>
            </a:extLst>
          </p:cNvPr>
          <p:cNvSpPr>
            <a:spLocks noGrp="1"/>
          </p:cNvSpPr>
          <p:nvPr>
            <p:ph type="sldNum" sz="quarter" idx="12"/>
          </p:nvPr>
        </p:nvSpPr>
        <p:spPr/>
        <p:txBody>
          <a:bodyPr/>
          <a:lstStyle/>
          <a:p>
            <a:r>
              <a:rPr lang="en-US"/>
              <a:t>7</a:t>
            </a:r>
          </a:p>
        </p:txBody>
      </p:sp>
      <p:sp>
        <p:nvSpPr>
          <p:cNvPr id="8" name="Rectangle 7">
            <a:extLst>
              <a:ext uri="{FF2B5EF4-FFF2-40B4-BE49-F238E27FC236}">
                <a16:creationId xmlns:a16="http://schemas.microsoft.com/office/drawing/2014/main" id="{7D82B1AD-A329-9958-AB06-77238C11ADCC}"/>
              </a:ext>
            </a:extLst>
          </p:cNvPr>
          <p:cNvSpPr/>
          <p:nvPr/>
        </p:nvSpPr>
        <p:spPr>
          <a:xfrm flipH="1">
            <a:off x="1620553" y="4252869"/>
            <a:ext cx="219960" cy="22222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Arrow Connector 40">
            <a:extLst>
              <a:ext uri="{FF2B5EF4-FFF2-40B4-BE49-F238E27FC236}">
                <a16:creationId xmlns:a16="http://schemas.microsoft.com/office/drawing/2014/main" id="{88895F22-E4EC-A6A5-81E6-C6DC8BA68278}"/>
              </a:ext>
            </a:extLst>
          </p:cNvPr>
          <p:cNvCxnSpPr>
            <a:cxnSpLocks/>
          </p:cNvCxnSpPr>
          <p:nvPr/>
        </p:nvCxnSpPr>
        <p:spPr>
          <a:xfrm flipV="1">
            <a:off x="1620553" y="1893795"/>
            <a:ext cx="2068016" cy="2359074"/>
          </a:xfrm>
          <a:prstGeom prst="straightConnector1">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2DB69F6-7986-325F-58E2-7251F06375C1}"/>
              </a:ext>
            </a:extLst>
          </p:cNvPr>
          <p:cNvCxnSpPr>
            <a:cxnSpLocks/>
          </p:cNvCxnSpPr>
          <p:nvPr/>
        </p:nvCxnSpPr>
        <p:spPr>
          <a:xfrm flipV="1">
            <a:off x="1845785" y="4043801"/>
            <a:ext cx="3751981" cy="427209"/>
          </a:xfrm>
          <a:prstGeom prst="straightConnector1">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nvGrpSpPr>
          <p:cNvPr id="39" name="Group 38">
            <a:extLst>
              <a:ext uri="{FF2B5EF4-FFF2-40B4-BE49-F238E27FC236}">
                <a16:creationId xmlns:a16="http://schemas.microsoft.com/office/drawing/2014/main" id="{ABBDED88-C59A-3BCE-54C8-599A27F26BD8}"/>
              </a:ext>
            </a:extLst>
          </p:cNvPr>
          <p:cNvGrpSpPr/>
          <p:nvPr/>
        </p:nvGrpSpPr>
        <p:grpSpPr>
          <a:xfrm>
            <a:off x="2225273" y="1893795"/>
            <a:ext cx="3897038" cy="2150006"/>
            <a:chOff x="7800124" y="633388"/>
            <a:chExt cx="3995960" cy="2204582"/>
          </a:xfrm>
        </p:grpSpPr>
        <p:grpSp>
          <p:nvGrpSpPr>
            <p:cNvPr id="10" name="Group 9">
              <a:extLst>
                <a:ext uri="{FF2B5EF4-FFF2-40B4-BE49-F238E27FC236}">
                  <a16:creationId xmlns:a16="http://schemas.microsoft.com/office/drawing/2014/main" id="{4E219EAB-D967-25C1-A326-9ABC31ACF5D5}"/>
                </a:ext>
              </a:extLst>
            </p:cNvPr>
            <p:cNvGrpSpPr/>
            <p:nvPr/>
          </p:nvGrpSpPr>
          <p:grpSpPr>
            <a:xfrm>
              <a:off x="7800124" y="633388"/>
              <a:ext cx="3470719" cy="2204582"/>
              <a:chOff x="5660778" y="3115512"/>
              <a:chExt cx="3470719" cy="2204582"/>
            </a:xfrm>
          </p:grpSpPr>
          <p:grpSp>
            <p:nvGrpSpPr>
              <p:cNvPr id="18" name="Group 17">
                <a:extLst>
                  <a:ext uri="{FF2B5EF4-FFF2-40B4-BE49-F238E27FC236}">
                    <a16:creationId xmlns:a16="http://schemas.microsoft.com/office/drawing/2014/main" id="{923C7B65-FC20-892E-F04A-B7084C211F66}"/>
                  </a:ext>
                </a:extLst>
              </p:cNvPr>
              <p:cNvGrpSpPr/>
              <p:nvPr/>
            </p:nvGrpSpPr>
            <p:grpSpPr>
              <a:xfrm>
                <a:off x="7175302" y="3115512"/>
                <a:ext cx="1956195" cy="2204582"/>
                <a:chOff x="7006970" y="1306132"/>
                <a:chExt cx="1956195" cy="2204582"/>
              </a:xfrm>
            </p:grpSpPr>
            <p:sp>
              <p:nvSpPr>
                <p:cNvPr id="29" name="Rectangle 28">
                  <a:extLst>
                    <a:ext uri="{FF2B5EF4-FFF2-40B4-BE49-F238E27FC236}">
                      <a16:creationId xmlns:a16="http://schemas.microsoft.com/office/drawing/2014/main" id="{7A0CECE1-9A59-5982-A427-19E921158AF6}"/>
                    </a:ext>
                  </a:extLst>
                </p:cNvPr>
                <p:cNvSpPr/>
                <p:nvPr/>
              </p:nvSpPr>
              <p:spPr>
                <a:xfrm>
                  <a:off x="7006970" y="1306132"/>
                  <a:ext cx="45719" cy="2204582"/>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EB5971B-6F37-75F9-7812-9397ECFED1C1}"/>
                    </a:ext>
                  </a:extLst>
                </p:cNvPr>
                <p:cNvSpPr/>
                <p:nvPr/>
              </p:nvSpPr>
              <p:spPr>
                <a:xfrm>
                  <a:off x="7052689" y="1306132"/>
                  <a:ext cx="129427" cy="22045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90B01D6-47D4-AB68-D072-50F53720AF41}"/>
                    </a:ext>
                  </a:extLst>
                </p:cNvPr>
                <p:cNvSpPr/>
                <p:nvPr/>
              </p:nvSpPr>
              <p:spPr>
                <a:xfrm>
                  <a:off x="7182116" y="1306132"/>
                  <a:ext cx="93571" cy="22045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8DAC579-6D2D-02CC-CF3C-C6E970B25751}"/>
                    </a:ext>
                  </a:extLst>
                </p:cNvPr>
                <p:cNvSpPr/>
                <p:nvPr/>
              </p:nvSpPr>
              <p:spPr>
                <a:xfrm>
                  <a:off x="7405114" y="1306132"/>
                  <a:ext cx="841528" cy="220458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91860DE-4990-FDF5-2C39-DC1520A88ED2}"/>
                    </a:ext>
                  </a:extLst>
                </p:cNvPr>
                <p:cNvSpPr/>
                <p:nvPr/>
              </p:nvSpPr>
              <p:spPr>
                <a:xfrm>
                  <a:off x="8241782" y="1306132"/>
                  <a:ext cx="129427" cy="220458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A467D301-E648-F235-46F8-C529D6493690}"/>
                    </a:ext>
                  </a:extLst>
                </p:cNvPr>
                <p:cNvSpPr/>
                <p:nvPr/>
              </p:nvSpPr>
              <p:spPr>
                <a:xfrm>
                  <a:off x="8373270" y="1306132"/>
                  <a:ext cx="129427" cy="220458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88D9A8C-7E1C-4D7D-6DED-4D44EF33EBB6}"/>
                    </a:ext>
                  </a:extLst>
                </p:cNvPr>
                <p:cNvSpPr/>
                <p:nvPr/>
              </p:nvSpPr>
              <p:spPr>
                <a:xfrm>
                  <a:off x="8502697" y="1306132"/>
                  <a:ext cx="129427" cy="220458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2CB3914-B18F-B8DB-E448-F47131449195}"/>
                    </a:ext>
                  </a:extLst>
                </p:cNvPr>
                <p:cNvSpPr/>
                <p:nvPr/>
              </p:nvSpPr>
              <p:spPr>
                <a:xfrm>
                  <a:off x="8631740" y="1306132"/>
                  <a:ext cx="129427" cy="220458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9D98C500-D196-F5BA-D9EA-BF2258A3E183}"/>
                    </a:ext>
                  </a:extLst>
                </p:cNvPr>
                <p:cNvSpPr/>
                <p:nvPr/>
              </p:nvSpPr>
              <p:spPr>
                <a:xfrm>
                  <a:off x="8761167" y="1306132"/>
                  <a:ext cx="201998" cy="220458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95150467-785D-15F5-E30F-D04AB1F51DD0}"/>
                    </a:ext>
                  </a:extLst>
                </p:cNvPr>
                <p:cNvSpPr/>
                <p:nvPr/>
              </p:nvSpPr>
              <p:spPr>
                <a:xfrm>
                  <a:off x="7273723" y="1306132"/>
                  <a:ext cx="129427" cy="22045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Oval 18">
                <a:extLst>
                  <a:ext uri="{FF2B5EF4-FFF2-40B4-BE49-F238E27FC236}">
                    <a16:creationId xmlns:a16="http://schemas.microsoft.com/office/drawing/2014/main" id="{805E0756-932D-93FB-9DFB-9930A5FE6415}"/>
                  </a:ext>
                </a:extLst>
              </p:cNvPr>
              <p:cNvSpPr>
                <a:spLocks noChangeAspect="1"/>
              </p:cNvSpPr>
              <p:nvPr/>
            </p:nvSpPr>
            <p:spPr>
              <a:xfrm>
                <a:off x="5660778" y="4165253"/>
                <a:ext cx="198081" cy="198081"/>
              </a:xfrm>
              <a:prstGeom prst="ellipse">
                <a:avLst/>
              </a:prstGeom>
              <a:gradFill flip="none" rotWithShape="1">
                <a:gsLst>
                  <a:gs pos="0">
                    <a:schemeClr val="bg1"/>
                  </a:gs>
                  <a:gs pos="45000">
                    <a:srgbClr val="FF0000"/>
                  </a:gs>
                  <a:gs pos="68000">
                    <a:srgbClr val="C00000">
                      <a:lumMod val="94979"/>
                      <a:lumOff val="5021"/>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2674AA-4CA9-1635-BF2A-5C238DBA1CBA}"/>
                  </a:ext>
                </a:extLst>
              </p:cNvPr>
              <p:cNvSpPr>
                <a:spLocks noChangeAspect="1"/>
              </p:cNvSpPr>
              <p:nvPr/>
            </p:nvSpPr>
            <p:spPr>
              <a:xfrm>
                <a:off x="5910777" y="4165253"/>
                <a:ext cx="198081" cy="198081"/>
              </a:xfrm>
              <a:prstGeom prst="ellipse">
                <a:avLst/>
              </a:prstGeom>
              <a:gradFill flip="none" rotWithShape="1">
                <a:gsLst>
                  <a:gs pos="0">
                    <a:schemeClr val="bg1"/>
                  </a:gs>
                  <a:gs pos="45000">
                    <a:srgbClr val="FF0000"/>
                  </a:gs>
                  <a:gs pos="68000">
                    <a:srgbClr val="C00000">
                      <a:lumMod val="94979"/>
                      <a:lumOff val="5021"/>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7D80D75-8D40-C369-175A-2BC4F5518912}"/>
                  </a:ext>
                </a:extLst>
              </p:cNvPr>
              <p:cNvSpPr>
                <a:spLocks noChangeAspect="1"/>
              </p:cNvSpPr>
              <p:nvPr/>
            </p:nvSpPr>
            <p:spPr>
              <a:xfrm>
                <a:off x="6160773" y="4165253"/>
                <a:ext cx="198081" cy="198081"/>
              </a:xfrm>
              <a:prstGeom prst="ellipse">
                <a:avLst/>
              </a:prstGeom>
              <a:gradFill flip="none" rotWithShape="1">
                <a:gsLst>
                  <a:gs pos="0">
                    <a:schemeClr val="bg1"/>
                  </a:gs>
                  <a:gs pos="45000">
                    <a:srgbClr val="FF0000"/>
                  </a:gs>
                  <a:gs pos="68000">
                    <a:srgbClr val="C00000">
                      <a:lumMod val="94979"/>
                      <a:lumOff val="5021"/>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38842391-FEC2-0A91-5FF5-76D8CBA5A99E}"/>
                  </a:ext>
                </a:extLst>
              </p:cNvPr>
              <p:cNvCxnSpPr>
                <a:cxnSpLocks/>
              </p:cNvCxnSpPr>
              <p:nvPr/>
            </p:nvCxnSpPr>
            <p:spPr>
              <a:xfrm>
                <a:off x="6397392" y="4260626"/>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C204E58A-89BF-4F36-16AC-22299C2E340A}"/>
                  </a:ext>
                </a:extLst>
              </p:cNvPr>
              <p:cNvCxnSpPr>
                <a:cxnSpLocks/>
              </p:cNvCxnSpPr>
              <p:nvPr/>
            </p:nvCxnSpPr>
            <p:spPr>
              <a:xfrm>
                <a:off x="7190192" y="4260626"/>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F216CAF6-4761-5901-5843-5A8CE9C0FA4F}"/>
                  </a:ext>
                </a:extLst>
              </p:cNvPr>
              <p:cNvCxnSpPr>
                <a:cxnSpLocks/>
              </p:cNvCxnSpPr>
              <p:nvPr/>
            </p:nvCxnSpPr>
            <p:spPr>
              <a:xfrm rot="1200000">
                <a:off x="7173524" y="4385832"/>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F80D71B3-203C-5A23-5523-8FAE9C09873F}"/>
                  </a:ext>
                </a:extLst>
              </p:cNvPr>
              <p:cNvCxnSpPr>
                <a:cxnSpLocks/>
              </p:cNvCxnSpPr>
              <p:nvPr/>
            </p:nvCxnSpPr>
            <p:spPr>
              <a:xfrm rot="-1200000">
                <a:off x="7173524" y="4139087"/>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Oval 25">
                <a:extLst>
                  <a:ext uri="{FF2B5EF4-FFF2-40B4-BE49-F238E27FC236}">
                    <a16:creationId xmlns:a16="http://schemas.microsoft.com/office/drawing/2014/main" id="{F47EBBAE-AB13-56DC-C7C4-CA0586BD332E}"/>
                  </a:ext>
                </a:extLst>
              </p:cNvPr>
              <p:cNvSpPr>
                <a:spLocks noChangeAspect="1"/>
              </p:cNvSpPr>
              <p:nvPr/>
            </p:nvSpPr>
            <p:spPr>
              <a:xfrm>
                <a:off x="7902988" y="3879776"/>
                <a:ext cx="198000" cy="198000"/>
              </a:xfrm>
              <a:prstGeom prst="ellipse">
                <a:avLst/>
              </a:prstGeom>
              <a:gradFill flip="none" rotWithShape="1">
                <a:gsLst>
                  <a:gs pos="0">
                    <a:schemeClr val="bg1"/>
                  </a:gs>
                  <a:gs pos="44000">
                    <a:srgbClr val="4683B4"/>
                  </a:gs>
                  <a:gs pos="79000">
                    <a:schemeClr val="tx2">
                      <a:lumMod val="90000"/>
                      <a:lumOff val="1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48869F1-7CDA-F70B-03BD-979B50745D33}"/>
                  </a:ext>
                </a:extLst>
              </p:cNvPr>
              <p:cNvSpPr>
                <a:spLocks noChangeAspect="1"/>
              </p:cNvSpPr>
              <p:nvPr/>
            </p:nvSpPr>
            <p:spPr>
              <a:xfrm>
                <a:off x="8008277" y="4161626"/>
                <a:ext cx="198000" cy="198000"/>
              </a:xfrm>
              <a:prstGeom prst="ellipse">
                <a:avLst/>
              </a:prstGeom>
              <a:gradFill flip="none" rotWithShape="1">
                <a:gsLst>
                  <a:gs pos="0">
                    <a:schemeClr val="bg1"/>
                  </a:gs>
                  <a:gs pos="44000">
                    <a:srgbClr val="4683B4"/>
                  </a:gs>
                  <a:gs pos="79000">
                    <a:schemeClr val="tx2">
                      <a:lumMod val="90000"/>
                      <a:lumOff val="1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0298054-3F68-A5D2-4D3B-50C9C6D51B9F}"/>
                  </a:ext>
                </a:extLst>
              </p:cNvPr>
              <p:cNvSpPr>
                <a:spLocks noChangeAspect="1"/>
              </p:cNvSpPr>
              <p:nvPr/>
            </p:nvSpPr>
            <p:spPr>
              <a:xfrm>
                <a:off x="7904952" y="4445921"/>
                <a:ext cx="198000" cy="198000"/>
              </a:xfrm>
              <a:prstGeom prst="ellipse">
                <a:avLst/>
              </a:prstGeom>
              <a:gradFill flip="none" rotWithShape="1">
                <a:gsLst>
                  <a:gs pos="0">
                    <a:schemeClr val="bg1"/>
                  </a:gs>
                  <a:gs pos="44000">
                    <a:srgbClr val="4683B4"/>
                  </a:gs>
                  <a:gs pos="79000">
                    <a:schemeClr val="tx2">
                      <a:lumMod val="90000"/>
                      <a:lumOff val="1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a:extLst>
                <a:ext uri="{FF2B5EF4-FFF2-40B4-BE49-F238E27FC236}">
                  <a16:creationId xmlns:a16="http://schemas.microsoft.com/office/drawing/2014/main" id="{2E4AD790-DA68-5CA1-7FB7-273DF7140454}"/>
                </a:ext>
              </a:extLst>
            </p:cNvPr>
            <p:cNvCxnSpPr>
              <a:cxnSpLocks/>
            </p:cNvCxnSpPr>
            <p:nvPr/>
          </p:nvCxnSpPr>
          <p:spPr>
            <a:xfrm flipV="1">
              <a:off x="10280248" y="995346"/>
              <a:ext cx="1165159" cy="4331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EEEE2AF9-C3D5-5AB9-5C02-9B6DC83BED91}"/>
                </a:ext>
              </a:extLst>
            </p:cNvPr>
            <p:cNvGrpSpPr/>
            <p:nvPr/>
          </p:nvGrpSpPr>
          <p:grpSpPr>
            <a:xfrm>
              <a:off x="10392570" y="1772109"/>
              <a:ext cx="1352549" cy="285750"/>
              <a:chOff x="10408444" y="3062288"/>
              <a:chExt cx="1352549" cy="285750"/>
            </a:xfrm>
          </p:grpSpPr>
          <p:cxnSp>
            <p:nvCxnSpPr>
              <p:cNvPr id="16" name="Straight Connector 15">
                <a:extLst>
                  <a:ext uri="{FF2B5EF4-FFF2-40B4-BE49-F238E27FC236}">
                    <a16:creationId xmlns:a16="http://schemas.microsoft.com/office/drawing/2014/main" id="{2865ACA5-BA5C-F021-E82D-A641B5E0A842}"/>
                  </a:ext>
                </a:extLst>
              </p:cNvPr>
              <p:cNvCxnSpPr/>
              <p:nvPr/>
            </p:nvCxnSpPr>
            <p:spPr>
              <a:xfrm>
                <a:off x="10408444" y="3064669"/>
                <a:ext cx="761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38D4B75-8AC1-7EBE-B600-2F443216B8DE}"/>
                  </a:ext>
                </a:extLst>
              </p:cNvPr>
              <p:cNvCxnSpPr>
                <a:cxnSpLocks/>
              </p:cNvCxnSpPr>
              <p:nvPr/>
            </p:nvCxnSpPr>
            <p:spPr>
              <a:xfrm>
                <a:off x="11160318" y="3062288"/>
                <a:ext cx="600675" cy="2857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3" name="Group 12">
              <a:extLst>
                <a:ext uri="{FF2B5EF4-FFF2-40B4-BE49-F238E27FC236}">
                  <a16:creationId xmlns:a16="http://schemas.microsoft.com/office/drawing/2014/main" id="{B54F1518-9561-394F-7209-E253159D50ED}"/>
                </a:ext>
              </a:extLst>
            </p:cNvPr>
            <p:cNvGrpSpPr/>
            <p:nvPr/>
          </p:nvGrpSpPr>
          <p:grpSpPr>
            <a:xfrm>
              <a:off x="10280248" y="2116023"/>
              <a:ext cx="1515836" cy="367949"/>
              <a:chOff x="10040249" y="2951442"/>
              <a:chExt cx="1515836" cy="367949"/>
            </a:xfrm>
          </p:grpSpPr>
          <p:cxnSp>
            <p:nvCxnSpPr>
              <p:cNvPr id="14" name="Straight Arrow Connector 13">
                <a:extLst>
                  <a:ext uri="{FF2B5EF4-FFF2-40B4-BE49-F238E27FC236}">
                    <a16:creationId xmlns:a16="http://schemas.microsoft.com/office/drawing/2014/main" id="{DA11AF31-C470-4B97-3071-12F50FF8FF67}"/>
                  </a:ext>
                </a:extLst>
              </p:cNvPr>
              <p:cNvCxnSpPr>
                <a:cxnSpLocks/>
              </p:cNvCxnSpPr>
              <p:nvPr/>
            </p:nvCxnSpPr>
            <p:spPr>
              <a:xfrm>
                <a:off x="10040249" y="2951442"/>
                <a:ext cx="891536" cy="324493"/>
              </a:xfrm>
              <a:prstGeom prst="straightConnector1">
                <a:avLst/>
              </a:prstGeom>
              <a:ln>
                <a:tailEnd type="non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C16A1439-B465-3AEE-BA8A-B94C71F614FF}"/>
                  </a:ext>
                </a:extLst>
              </p:cNvPr>
              <p:cNvCxnSpPr>
                <a:cxnSpLocks/>
              </p:cNvCxnSpPr>
              <p:nvPr/>
            </p:nvCxnSpPr>
            <p:spPr>
              <a:xfrm>
                <a:off x="10927023" y="3273094"/>
                <a:ext cx="629062" cy="462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grpSp>
        <p:nvGrpSpPr>
          <p:cNvPr id="62" name="Group 61">
            <a:extLst>
              <a:ext uri="{FF2B5EF4-FFF2-40B4-BE49-F238E27FC236}">
                <a16:creationId xmlns:a16="http://schemas.microsoft.com/office/drawing/2014/main" id="{8F8F4266-DCEF-9888-0BA8-26D5734C41FE}"/>
              </a:ext>
            </a:extLst>
          </p:cNvPr>
          <p:cNvGrpSpPr/>
          <p:nvPr/>
        </p:nvGrpSpPr>
        <p:grpSpPr>
          <a:xfrm>
            <a:off x="340057" y="1846007"/>
            <a:ext cx="988704" cy="1284060"/>
            <a:chOff x="7920212" y="373173"/>
            <a:chExt cx="988704" cy="1284060"/>
          </a:xfrm>
        </p:grpSpPr>
        <p:grpSp>
          <p:nvGrpSpPr>
            <p:cNvPr id="44" name="Group 43">
              <a:extLst>
                <a:ext uri="{FF2B5EF4-FFF2-40B4-BE49-F238E27FC236}">
                  <a16:creationId xmlns:a16="http://schemas.microsoft.com/office/drawing/2014/main" id="{383F01A4-96C2-F6FE-9853-ACAFEF733CFB}"/>
                </a:ext>
              </a:extLst>
            </p:cNvPr>
            <p:cNvGrpSpPr/>
            <p:nvPr/>
          </p:nvGrpSpPr>
          <p:grpSpPr>
            <a:xfrm>
              <a:off x="7920212" y="373173"/>
              <a:ext cx="910734" cy="276999"/>
              <a:chOff x="7899046" y="821224"/>
              <a:chExt cx="910734" cy="276999"/>
            </a:xfrm>
          </p:grpSpPr>
          <p:sp>
            <p:nvSpPr>
              <p:cNvPr id="60" name="Rectangle 59">
                <a:extLst>
                  <a:ext uri="{FF2B5EF4-FFF2-40B4-BE49-F238E27FC236}">
                    <a16:creationId xmlns:a16="http://schemas.microsoft.com/office/drawing/2014/main" id="{084B4283-2B4E-F908-5BA6-ACD70197D46B}"/>
                  </a:ext>
                </a:extLst>
              </p:cNvPr>
              <p:cNvSpPr/>
              <p:nvPr/>
            </p:nvSpPr>
            <p:spPr>
              <a:xfrm>
                <a:off x="7899046" y="891680"/>
                <a:ext cx="254354" cy="136086"/>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E21B073A-B9BE-8983-87E6-36BBE82E654B}"/>
                  </a:ext>
                </a:extLst>
              </p:cNvPr>
              <p:cNvSpPr txBox="1"/>
              <p:nvPr/>
            </p:nvSpPr>
            <p:spPr>
              <a:xfrm>
                <a:off x="8121771" y="821224"/>
                <a:ext cx="688009" cy="276999"/>
              </a:xfrm>
              <a:prstGeom prst="rect">
                <a:avLst/>
              </a:prstGeom>
              <a:noFill/>
              <a:ln>
                <a:noFill/>
              </a:ln>
            </p:spPr>
            <p:txBody>
              <a:bodyPr wrap="none" rtlCol="0">
                <a:spAutoFit/>
              </a:bodyPr>
              <a:lstStyle/>
              <a:p>
                <a:r>
                  <a:rPr lang="en-GB" sz="1200"/>
                  <a:t>Lithium</a:t>
                </a:r>
              </a:p>
            </p:txBody>
          </p:sp>
        </p:grpSp>
        <p:grpSp>
          <p:nvGrpSpPr>
            <p:cNvPr id="45" name="Group 44">
              <a:extLst>
                <a:ext uri="{FF2B5EF4-FFF2-40B4-BE49-F238E27FC236}">
                  <a16:creationId xmlns:a16="http://schemas.microsoft.com/office/drawing/2014/main" id="{4900EC2C-FFF3-DDF9-035D-79BBB2B58380}"/>
                </a:ext>
              </a:extLst>
            </p:cNvPr>
            <p:cNvGrpSpPr/>
            <p:nvPr/>
          </p:nvGrpSpPr>
          <p:grpSpPr>
            <a:xfrm>
              <a:off x="7920212" y="574585"/>
              <a:ext cx="904322" cy="276999"/>
              <a:chOff x="7899046" y="821224"/>
              <a:chExt cx="904322" cy="276999"/>
            </a:xfrm>
          </p:grpSpPr>
          <p:sp>
            <p:nvSpPr>
              <p:cNvPr id="58" name="Rectangle 57">
                <a:extLst>
                  <a:ext uri="{FF2B5EF4-FFF2-40B4-BE49-F238E27FC236}">
                    <a16:creationId xmlns:a16="http://schemas.microsoft.com/office/drawing/2014/main" id="{F22BDBB1-2CD7-4054-215C-251C8283FC8D}"/>
                  </a:ext>
                </a:extLst>
              </p:cNvPr>
              <p:cNvSpPr/>
              <p:nvPr/>
            </p:nvSpPr>
            <p:spPr>
              <a:xfrm>
                <a:off x="7899046" y="891680"/>
                <a:ext cx="254354" cy="1360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D0E07668-5B6A-3F41-A20A-89DF86E97C4D}"/>
                  </a:ext>
                </a:extLst>
              </p:cNvPr>
              <p:cNvSpPr txBox="1"/>
              <p:nvPr/>
            </p:nvSpPr>
            <p:spPr>
              <a:xfrm>
                <a:off x="8121771" y="821224"/>
                <a:ext cx="681597" cy="276999"/>
              </a:xfrm>
              <a:prstGeom prst="rect">
                <a:avLst/>
              </a:prstGeom>
              <a:noFill/>
              <a:ln>
                <a:noFill/>
              </a:ln>
            </p:spPr>
            <p:txBody>
              <a:bodyPr wrap="none" rtlCol="0">
                <a:spAutoFit/>
              </a:bodyPr>
              <a:lstStyle/>
              <a:p>
                <a:r>
                  <a:rPr lang="en-GB" sz="1200"/>
                  <a:t>Copper</a:t>
                </a:r>
              </a:p>
            </p:txBody>
          </p:sp>
        </p:grpSp>
        <p:grpSp>
          <p:nvGrpSpPr>
            <p:cNvPr id="46" name="Group 45">
              <a:extLst>
                <a:ext uri="{FF2B5EF4-FFF2-40B4-BE49-F238E27FC236}">
                  <a16:creationId xmlns:a16="http://schemas.microsoft.com/office/drawing/2014/main" id="{E7ED9EC3-23D6-64FD-6DF0-7FF8FD08F0F3}"/>
                </a:ext>
              </a:extLst>
            </p:cNvPr>
            <p:cNvGrpSpPr/>
            <p:nvPr/>
          </p:nvGrpSpPr>
          <p:grpSpPr>
            <a:xfrm>
              <a:off x="7920212" y="775997"/>
              <a:ext cx="801217" cy="276999"/>
              <a:chOff x="7899046" y="821224"/>
              <a:chExt cx="801217" cy="276999"/>
            </a:xfrm>
          </p:grpSpPr>
          <p:sp>
            <p:nvSpPr>
              <p:cNvPr id="56" name="Rectangle 55">
                <a:extLst>
                  <a:ext uri="{FF2B5EF4-FFF2-40B4-BE49-F238E27FC236}">
                    <a16:creationId xmlns:a16="http://schemas.microsoft.com/office/drawing/2014/main" id="{BAA667A5-0599-E134-1C50-D1E1EBD4F0C8}"/>
                  </a:ext>
                </a:extLst>
              </p:cNvPr>
              <p:cNvSpPr/>
              <p:nvPr/>
            </p:nvSpPr>
            <p:spPr>
              <a:xfrm>
                <a:off x="7899046" y="891680"/>
                <a:ext cx="254354" cy="13608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AD1BFA02-5B6C-BD6D-B3BE-12154433CA93}"/>
                  </a:ext>
                </a:extLst>
              </p:cNvPr>
              <p:cNvSpPr txBox="1"/>
              <p:nvPr/>
            </p:nvSpPr>
            <p:spPr>
              <a:xfrm>
                <a:off x="8121771" y="821224"/>
                <a:ext cx="578492" cy="276999"/>
              </a:xfrm>
              <a:prstGeom prst="rect">
                <a:avLst/>
              </a:prstGeom>
              <a:noFill/>
              <a:ln>
                <a:noFill/>
              </a:ln>
            </p:spPr>
            <p:txBody>
              <a:bodyPr wrap="none" rtlCol="0">
                <a:spAutoFit/>
              </a:bodyPr>
              <a:lstStyle/>
              <a:p>
                <a:r>
                  <a:rPr lang="en-GB" sz="1200"/>
                  <a:t>Water</a:t>
                </a:r>
              </a:p>
            </p:txBody>
          </p:sp>
        </p:grpSp>
        <p:grpSp>
          <p:nvGrpSpPr>
            <p:cNvPr id="47" name="Group 46">
              <a:extLst>
                <a:ext uri="{FF2B5EF4-FFF2-40B4-BE49-F238E27FC236}">
                  <a16:creationId xmlns:a16="http://schemas.microsoft.com/office/drawing/2014/main" id="{57803A40-2BFB-39D2-321A-C8FBBE0F5E0C}"/>
                </a:ext>
              </a:extLst>
            </p:cNvPr>
            <p:cNvGrpSpPr/>
            <p:nvPr/>
          </p:nvGrpSpPr>
          <p:grpSpPr>
            <a:xfrm>
              <a:off x="7920212" y="977409"/>
              <a:ext cx="983959" cy="276999"/>
              <a:chOff x="7899046" y="821224"/>
              <a:chExt cx="983959" cy="276999"/>
            </a:xfrm>
          </p:grpSpPr>
          <p:sp>
            <p:nvSpPr>
              <p:cNvPr id="54" name="Rectangle 53">
                <a:extLst>
                  <a:ext uri="{FF2B5EF4-FFF2-40B4-BE49-F238E27FC236}">
                    <a16:creationId xmlns:a16="http://schemas.microsoft.com/office/drawing/2014/main" id="{81907CF5-AD07-5396-FB9A-9D99FBC3965A}"/>
                  </a:ext>
                </a:extLst>
              </p:cNvPr>
              <p:cNvSpPr/>
              <p:nvPr/>
            </p:nvSpPr>
            <p:spPr>
              <a:xfrm>
                <a:off x="7899046" y="891680"/>
                <a:ext cx="254354" cy="1360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4D8FD492-C53D-3680-A92C-561846F68EDC}"/>
                  </a:ext>
                </a:extLst>
              </p:cNvPr>
              <p:cNvSpPr txBox="1"/>
              <p:nvPr/>
            </p:nvSpPr>
            <p:spPr>
              <a:xfrm>
                <a:off x="8121771" y="821224"/>
                <a:ext cx="761234" cy="276999"/>
              </a:xfrm>
              <a:prstGeom prst="rect">
                <a:avLst/>
              </a:prstGeom>
              <a:noFill/>
              <a:ln>
                <a:noFill/>
              </a:ln>
            </p:spPr>
            <p:txBody>
              <a:bodyPr wrap="none" rtlCol="0">
                <a:spAutoFit/>
              </a:bodyPr>
              <a:lstStyle/>
              <a:p>
                <a:r>
                  <a:rPr lang="en-GB" sz="1200"/>
                  <a:t>Graphite</a:t>
                </a:r>
              </a:p>
            </p:txBody>
          </p:sp>
        </p:grpSp>
        <p:grpSp>
          <p:nvGrpSpPr>
            <p:cNvPr id="48" name="Group 47">
              <a:extLst>
                <a:ext uri="{FF2B5EF4-FFF2-40B4-BE49-F238E27FC236}">
                  <a16:creationId xmlns:a16="http://schemas.microsoft.com/office/drawing/2014/main" id="{6E7059C5-EEDE-1D71-9862-24A810301737}"/>
                </a:ext>
              </a:extLst>
            </p:cNvPr>
            <p:cNvGrpSpPr/>
            <p:nvPr/>
          </p:nvGrpSpPr>
          <p:grpSpPr>
            <a:xfrm>
              <a:off x="7920212" y="1178821"/>
              <a:ext cx="988704" cy="276999"/>
              <a:chOff x="7899046" y="821224"/>
              <a:chExt cx="988704" cy="276999"/>
            </a:xfrm>
          </p:grpSpPr>
          <p:sp>
            <p:nvSpPr>
              <p:cNvPr id="52" name="Rectangle 51">
                <a:extLst>
                  <a:ext uri="{FF2B5EF4-FFF2-40B4-BE49-F238E27FC236}">
                    <a16:creationId xmlns:a16="http://schemas.microsoft.com/office/drawing/2014/main" id="{82532D7A-E94D-8DE5-4885-75700A9241F7}"/>
                  </a:ext>
                </a:extLst>
              </p:cNvPr>
              <p:cNvSpPr/>
              <p:nvPr/>
            </p:nvSpPr>
            <p:spPr>
              <a:xfrm>
                <a:off x="7899046" y="891680"/>
                <a:ext cx="254354" cy="13608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F575F086-78C8-EA80-45D5-031F8C4BD9F2}"/>
                  </a:ext>
                </a:extLst>
              </p:cNvPr>
              <p:cNvSpPr txBox="1"/>
              <p:nvPr/>
            </p:nvSpPr>
            <p:spPr>
              <a:xfrm>
                <a:off x="8121771" y="821224"/>
                <a:ext cx="765979" cy="276999"/>
              </a:xfrm>
              <a:prstGeom prst="rect">
                <a:avLst/>
              </a:prstGeom>
              <a:noFill/>
              <a:ln>
                <a:noFill/>
              </a:ln>
            </p:spPr>
            <p:txBody>
              <a:bodyPr wrap="none" rtlCol="0">
                <a:spAutoFit/>
              </a:bodyPr>
              <a:lstStyle/>
              <a:p>
                <a:r>
                  <a:rPr lang="en-GB" sz="1200"/>
                  <a:t>Titanium</a:t>
                </a:r>
              </a:p>
            </p:txBody>
          </p:sp>
        </p:grpSp>
        <p:grpSp>
          <p:nvGrpSpPr>
            <p:cNvPr id="49" name="Group 48">
              <a:extLst>
                <a:ext uri="{FF2B5EF4-FFF2-40B4-BE49-F238E27FC236}">
                  <a16:creationId xmlns:a16="http://schemas.microsoft.com/office/drawing/2014/main" id="{8A091136-AF01-C1A0-70BA-0C956AC58852}"/>
                </a:ext>
              </a:extLst>
            </p:cNvPr>
            <p:cNvGrpSpPr/>
            <p:nvPr/>
          </p:nvGrpSpPr>
          <p:grpSpPr>
            <a:xfrm>
              <a:off x="7920212" y="1380234"/>
              <a:ext cx="955746" cy="276999"/>
              <a:chOff x="7899046" y="821224"/>
              <a:chExt cx="955746" cy="276999"/>
            </a:xfrm>
          </p:grpSpPr>
          <p:sp>
            <p:nvSpPr>
              <p:cNvPr id="50" name="Rectangle 49">
                <a:extLst>
                  <a:ext uri="{FF2B5EF4-FFF2-40B4-BE49-F238E27FC236}">
                    <a16:creationId xmlns:a16="http://schemas.microsoft.com/office/drawing/2014/main" id="{4A21940C-4F65-4595-1766-35FC924575C2}"/>
                  </a:ext>
                </a:extLst>
              </p:cNvPr>
              <p:cNvSpPr/>
              <p:nvPr/>
            </p:nvSpPr>
            <p:spPr>
              <a:xfrm>
                <a:off x="7899046" y="891680"/>
                <a:ext cx="254354" cy="13608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6287D9D7-3181-7D37-9EED-99B11FBF93C9}"/>
                  </a:ext>
                </a:extLst>
              </p:cNvPr>
              <p:cNvSpPr txBox="1"/>
              <p:nvPr/>
            </p:nvSpPr>
            <p:spPr>
              <a:xfrm>
                <a:off x="8121771" y="821224"/>
                <a:ext cx="733021" cy="276999"/>
              </a:xfrm>
              <a:prstGeom prst="rect">
                <a:avLst/>
              </a:prstGeom>
              <a:noFill/>
              <a:ln>
                <a:noFill/>
              </a:ln>
            </p:spPr>
            <p:txBody>
              <a:bodyPr wrap="none" rtlCol="0">
                <a:spAutoFit/>
              </a:bodyPr>
              <a:lstStyle/>
              <a:p>
                <a:r>
                  <a:rPr lang="en-GB" sz="1200"/>
                  <a:t>Vacuum</a:t>
                </a:r>
              </a:p>
            </p:txBody>
          </p:sp>
        </p:grpSp>
      </p:grpSp>
      <p:sp>
        <p:nvSpPr>
          <p:cNvPr id="40" name="Rectangle 39">
            <a:extLst>
              <a:ext uri="{FF2B5EF4-FFF2-40B4-BE49-F238E27FC236}">
                <a16:creationId xmlns:a16="http://schemas.microsoft.com/office/drawing/2014/main" id="{4BA9CE25-7B3B-FDEC-6CD7-473E03DAFCCF}"/>
              </a:ext>
            </a:extLst>
          </p:cNvPr>
          <p:cNvSpPr/>
          <p:nvPr/>
        </p:nvSpPr>
        <p:spPr>
          <a:xfrm>
            <a:off x="3688569" y="1895653"/>
            <a:ext cx="1909197" cy="215203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C14FE99-3092-E3B4-055B-1623232F8F12}"/>
              </a:ext>
            </a:extLst>
          </p:cNvPr>
          <p:cNvSpPr txBox="1"/>
          <p:nvPr/>
        </p:nvSpPr>
        <p:spPr>
          <a:xfrm>
            <a:off x="6343650" y="375128"/>
            <a:ext cx="3464475" cy="369332"/>
          </a:xfrm>
          <a:prstGeom prst="rect">
            <a:avLst/>
          </a:prstGeom>
          <a:noFill/>
        </p:spPr>
        <p:txBody>
          <a:bodyPr wrap="none" rtlCol="0">
            <a:spAutoFit/>
          </a:bodyPr>
          <a:lstStyle/>
          <a:p>
            <a:r>
              <a:rPr lang="en-GB"/>
              <a:t>Unattenuated neutron spectrum:</a:t>
            </a:r>
          </a:p>
        </p:txBody>
      </p:sp>
      <p:sp>
        <p:nvSpPr>
          <p:cNvPr id="9" name="TextBox 8">
            <a:extLst>
              <a:ext uri="{FF2B5EF4-FFF2-40B4-BE49-F238E27FC236}">
                <a16:creationId xmlns:a16="http://schemas.microsoft.com/office/drawing/2014/main" id="{85B924B9-8997-BEFA-C061-0406F02E99CB}"/>
              </a:ext>
            </a:extLst>
          </p:cNvPr>
          <p:cNvSpPr txBox="1"/>
          <p:nvPr/>
        </p:nvSpPr>
        <p:spPr>
          <a:xfrm>
            <a:off x="2963514" y="4737625"/>
            <a:ext cx="3751981" cy="1323439"/>
          </a:xfrm>
          <a:prstGeom prst="rect">
            <a:avLst/>
          </a:prstGeom>
          <a:noFill/>
        </p:spPr>
        <p:txBody>
          <a:bodyPr wrap="square" rtlCol="0">
            <a:spAutoFit/>
          </a:bodyPr>
          <a:lstStyle/>
          <a:p>
            <a:r>
              <a:rPr lang="en-GB" sz="2000"/>
              <a:t>Resonances in titanium (n, total) cross section lead to </a:t>
            </a:r>
            <a:r>
              <a:rPr lang="en-GB" sz="2000" b="1"/>
              <a:t>significant attenuation</a:t>
            </a:r>
            <a:r>
              <a:rPr lang="en-GB" sz="2000"/>
              <a:t> of the neutron spectrum.</a:t>
            </a:r>
          </a:p>
        </p:txBody>
      </p:sp>
      <p:pic>
        <p:nvPicPr>
          <p:cNvPr id="65" name="Picture 64" descr="A graph of a graph&#10;&#10;AI-generated content may be incorrect.">
            <a:extLst>
              <a:ext uri="{FF2B5EF4-FFF2-40B4-BE49-F238E27FC236}">
                <a16:creationId xmlns:a16="http://schemas.microsoft.com/office/drawing/2014/main" id="{F01AC815-FA9C-54D8-056D-EED691378785}"/>
              </a:ext>
            </a:extLst>
          </p:cNvPr>
          <p:cNvPicPr>
            <a:picLocks noChangeAspect="1"/>
          </p:cNvPicPr>
          <p:nvPr/>
        </p:nvPicPr>
        <p:blipFill>
          <a:blip r:embed="rId5"/>
          <a:stretch>
            <a:fillRect/>
          </a:stretch>
        </p:blipFill>
        <p:spPr>
          <a:xfrm>
            <a:off x="7321550" y="819150"/>
            <a:ext cx="4392929" cy="2508250"/>
          </a:xfrm>
          <a:prstGeom prst="rect">
            <a:avLst/>
          </a:prstGeom>
        </p:spPr>
      </p:pic>
    </p:spTree>
    <p:extLst>
      <p:ext uri="{BB962C8B-B14F-4D97-AF65-F5344CB8AC3E}">
        <p14:creationId xmlns:p14="http://schemas.microsoft.com/office/powerpoint/2010/main" val="1546224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5779D-F76F-234B-5872-C56A2526D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E9251A-A430-6EB2-7744-DBA6DC460D0C}"/>
              </a:ext>
            </a:extLst>
          </p:cNvPr>
          <p:cNvSpPr>
            <a:spLocks noGrp="1"/>
          </p:cNvSpPr>
          <p:nvPr>
            <p:ph type="title"/>
          </p:nvPr>
        </p:nvSpPr>
        <p:spPr/>
        <p:txBody>
          <a:bodyPr/>
          <a:lstStyle/>
          <a:p>
            <a:r>
              <a:rPr lang="en-GB" err="1">
                <a:latin typeface="Times New Roman"/>
                <a:cs typeface="Times New Roman"/>
              </a:rPr>
              <a:t>OpenMC</a:t>
            </a:r>
            <a:r>
              <a:rPr lang="en-GB">
                <a:latin typeface="Times New Roman"/>
                <a:cs typeface="Times New Roman"/>
              </a:rPr>
              <a:t> Simulation</a:t>
            </a:r>
            <a:endParaRPr lang="en-US"/>
          </a:p>
        </p:txBody>
      </p:sp>
      <p:pic>
        <p:nvPicPr>
          <p:cNvPr id="7" name="Content Placeholder 6" descr="A computer generated image of a machine&#10;&#10;AI-generated content may be incorrect.">
            <a:extLst>
              <a:ext uri="{FF2B5EF4-FFF2-40B4-BE49-F238E27FC236}">
                <a16:creationId xmlns:a16="http://schemas.microsoft.com/office/drawing/2014/main" id="{AE7B3375-10FC-4ECD-647C-4B126A1A7D64}"/>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586" b="97218" l="9346" r="89720">
                        <a14:foregroundMark x1="54907" y1="878" x2="54907" y2="878"/>
                        <a14:foregroundMark x1="25935" y1="90776" x2="25935" y2="90776"/>
                        <a14:foregroundMark x1="60514" y1="93265" x2="60514" y2="93265"/>
                        <a14:foregroundMark x1="78972" y1="97218" x2="78972" y2="97218"/>
                      </a14:backgroundRemoval>
                    </a14:imgEffect>
                  </a14:imgLayer>
                </a14:imgProps>
              </a:ext>
            </a:extLst>
          </a:blip>
          <a:stretch>
            <a:fillRect/>
          </a:stretch>
        </p:blipFill>
        <p:spPr>
          <a:xfrm>
            <a:off x="278601" y="2220961"/>
            <a:ext cx="2550927" cy="4073600"/>
          </a:xfrm>
          <a:prstGeom prst="rect">
            <a:avLst/>
          </a:prstGeom>
        </p:spPr>
      </p:pic>
      <p:sp>
        <p:nvSpPr>
          <p:cNvPr id="4" name="Date Placeholder 3">
            <a:extLst>
              <a:ext uri="{FF2B5EF4-FFF2-40B4-BE49-F238E27FC236}">
                <a16:creationId xmlns:a16="http://schemas.microsoft.com/office/drawing/2014/main" id="{F5EDD392-E379-A619-B14A-1FA96113E1B8}"/>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E4ACB74C-FEA8-7A54-B188-935DF7B839C5}"/>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BFD4A4AF-1D79-18A3-8304-B1E80CFFDE9E}"/>
              </a:ext>
            </a:extLst>
          </p:cNvPr>
          <p:cNvSpPr>
            <a:spLocks noGrp="1"/>
          </p:cNvSpPr>
          <p:nvPr>
            <p:ph type="sldNum" sz="quarter" idx="12"/>
          </p:nvPr>
        </p:nvSpPr>
        <p:spPr/>
        <p:txBody>
          <a:bodyPr/>
          <a:lstStyle/>
          <a:p>
            <a:r>
              <a:rPr lang="en-US"/>
              <a:t>7</a:t>
            </a:r>
          </a:p>
        </p:txBody>
      </p:sp>
      <p:sp>
        <p:nvSpPr>
          <p:cNvPr id="8" name="Rectangle 7">
            <a:extLst>
              <a:ext uri="{FF2B5EF4-FFF2-40B4-BE49-F238E27FC236}">
                <a16:creationId xmlns:a16="http://schemas.microsoft.com/office/drawing/2014/main" id="{B6D6A3D5-B0BB-A522-6F10-9623DE59D687}"/>
              </a:ext>
            </a:extLst>
          </p:cNvPr>
          <p:cNvSpPr/>
          <p:nvPr/>
        </p:nvSpPr>
        <p:spPr>
          <a:xfrm flipH="1">
            <a:off x="1620553" y="4252869"/>
            <a:ext cx="219960" cy="22222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Arrow Connector 40">
            <a:extLst>
              <a:ext uri="{FF2B5EF4-FFF2-40B4-BE49-F238E27FC236}">
                <a16:creationId xmlns:a16="http://schemas.microsoft.com/office/drawing/2014/main" id="{694926BD-A7CC-0A97-2ECD-A3E33F72C980}"/>
              </a:ext>
            </a:extLst>
          </p:cNvPr>
          <p:cNvCxnSpPr>
            <a:cxnSpLocks/>
          </p:cNvCxnSpPr>
          <p:nvPr/>
        </p:nvCxnSpPr>
        <p:spPr>
          <a:xfrm flipV="1">
            <a:off x="1620553" y="1893795"/>
            <a:ext cx="2068016" cy="2359074"/>
          </a:xfrm>
          <a:prstGeom prst="straightConnector1">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EE5915E2-EDF3-4075-4D80-A275C2D9D39E}"/>
              </a:ext>
            </a:extLst>
          </p:cNvPr>
          <p:cNvCxnSpPr>
            <a:cxnSpLocks/>
          </p:cNvCxnSpPr>
          <p:nvPr/>
        </p:nvCxnSpPr>
        <p:spPr>
          <a:xfrm flipV="1">
            <a:off x="1845785" y="4043801"/>
            <a:ext cx="3751981" cy="427209"/>
          </a:xfrm>
          <a:prstGeom prst="straightConnector1">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nvGrpSpPr>
          <p:cNvPr id="39" name="Group 38">
            <a:extLst>
              <a:ext uri="{FF2B5EF4-FFF2-40B4-BE49-F238E27FC236}">
                <a16:creationId xmlns:a16="http://schemas.microsoft.com/office/drawing/2014/main" id="{E898F992-B80D-13D9-2E1F-38C27E599E8C}"/>
              </a:ext>
            </a:extLst>
          </p:cNvPr>
          <p:cNvGrpSpPr/>
          <p:nvPr/>
        </p:nvGrpSpPr>
        <p:grpSpPr>
          <a:xfrm>
            <a:off x="2225273" y="1893795"/>
            <a:ext cx="3897038" cy="2150006"/>
            <a:chOff x="7800124" y="633388"/>
            <a:chExt cx="3995960" cy="2204582"/>
          </a:xfrm>
        </p:grpSpPr>
        <p:grpSp>
          <p:nvGrpSpPr>
            <p:cNvPr id="10" name="Group 9">
              <a:extLst>
                <a:ext uri="{FF2B5EF4-FFF2-40B4-BE49-F238E27FC236}">
                  <a16:creationId xmlns:a16="http://schemas.microsoft.com/office/drawing/2014/main" id="{3DF9165B-20BA-A692-D486-F403962A6BD4}"/>
                </a:ext>
              </a:extLst>
            </p:cNvPr>
            <p:cNvGrpSpPr/>
            <p:nvPr/>
          </p:nvGrpSpPr>
          <p:grpSpPr>
            <a:xfrm>
              <a:off x="7800124" y="633388"/>
              <a:ext cx="3470719" cy="2204582"/>
              <a:chOff x="5660778" y="3115512"/>
              <a:chExt cx="3470719" cy="2204582"/>
            </a:xfrm>
          </p:grpSpPr>
          <p:grpSp>
            <p:nvGrpSpPr>
              <p:cNvPr id="18" name="Group 17">
                <a:extLst>
                  <a:ext uri="{FF2B5EF4-FFF2-40B4-BE49-F238E27FC236}">
                    <a16:creationId xmlns:a16="http://schemas.microsoft.com/office/drawing/2014/main" id="{1F3163E6-FB22-A92F-88D0-61E8F7D1A62F}"/>
                  </a:ext>
                </a:extLst>
              </p:cNvPr>
              <p:cNvGrpSpPr/>
              <p:nvPr/>
            </p:nvGrpSpPr>
            <p:grpSpPr>
              <a:xfrm>
                <a:off x="7175302" y="3115512"/>
                <a:ext cx="1956195" cy="2204582"/>
                <a:chOff x="7006970" y="1306132"/>
                <a:chExt cx="1956195" cy="2204582"/>
              </a:xfrm>
            </p:grpSpPr>
            <p:sp>
              <p:nvSpPr>
                <p:cNvPr id="29" name="Rectangle 28">
                  <a:extLst>
                    <a:ext uri="{FF2B5EF4-FFF2-40B4-BE49-F238E27FC236}">
                      <a16:creationId xmlns:a16="http://schemas.microsoft.com/office/drawing/2014/main" id="{18A1A0B4-8B5D-C525-C00B-3414A98B07B3}"/>
                    </a:ext>
                  </a:extLst>
                </p:cNvPr>
                <p:cNvSpPr/>
                <p:nvPr/>
              </p:nvSpPr>
              <p:spPr>
                <a:xfrm>
                  <a:off x="7006970" y="1306132"/>
                  <a:ext cx="45719" cy="2204582"/>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08396E1-ABDB-AC09-AC81-F69F26036A57}"/>
                    </a:ext>
                  </a:extLst>
                </p:cNvPr>
                <p:cNvSpPr/>
                <p:nvPr/>
              </p:nvSpPr>
              <p:spPr>
                <a:xfrm>
                  <a:off x="7052689" y="1306132"/>
                  <a:ext cx="129427" cy="22045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E95E284-EC8F-7379-9A9A-8B3B4F477E4C}"/>
                    </a:ext>
                  </a:extLst>
                </p:cNvPr>
                <p:cNvSpPr/>
                <p:nvPr/>
              </p:nvSpPr>
              <p:spPr>
                <a:xfrm>
                  <a:off x="7182116" y="1306132"/>
                  <a:ext cx="93571" cy="22045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F3F87FB-BFBA-0CEC-125B-94D48243FA66}"/>
                    </a:ext>
                  </a:extLst>
                </p:cNvPr>
                <p:cNvSpPr/>
                <p:nvPr/>
              </p:nvSpPr>
              <p:spPr>
                <a:xfrm>
                  <a:off x="7405114" y="1306132"/>
                  <a:ext cx="841528" cy="220458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877BBCA-3601-D7B2-9FCF-BE7F0CE1C296}"/>
                    </a:ext>
                  </a:extLst>
                </p:cNvPr>
                <p:cNvSpPr/>
                <p:nvPr/>
              </p:nvSpPr>
              <p:spPr>
                <a:xfrm>
                  <a:off x="8241782" y="1306132"/>
                  <a:ext cx="129427" cy="220458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5C360C89-1F6C-04C5-802A-196F45F144C2}"/>
                    </a:ext>
                  </a:extLst>
                </p:cNvPr>
                <p:cNvSpPr/>
                <p:nvPr/>
              </p:nvSpPr>
              <p:spPr>
                <a:xfrm>
                  <a:off x="8373270" y="1306132"/>
                  <a:ext cx="129427" cy="220458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C8D4B2C-C662-338D-E73B-DAD4F79C563A}"/>
                    </a:ext>
                  </a:extLst>
                </p:cNvPr>
                <p:cNvSpPr/>
                <p:nvPr/>
              </p:nvSpPr>
              <p:spPr>
                <a:xfrm>
                  <a:off x="8502697" y="1306132"/>
                  <a:ext cx="129427" cy="220458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5BDEA09-E5B8-84FC-9B0E-910D398B9AEC}"/>
                    </a:ext>
                  </a:extLst>
                </p:cNvPr>
                <p:cNvSpPr/>
                <p:nvPr/>
              </p:nvSpPr>
              <p:spPr>
                <a:xfrm>
                  <a:off x="8631740" y="1306132"/>
                  <a:ext cx="129427" cy="220458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B9EC225A-98BD-5A7A-3D37-49450DA49173}"/>
                    </a:ext>
                  </a:extLst>
                </p:cNvPr>
                <p:cNvSpPr/>
                <p:nvPr/>
              </p:nvSpPr>
              <p:spPr>
                <a:xfrm>
                  <a:off x="8761167" y="1306132"/>
                  <a:ext cx="201998" cy="220458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E44BE8FA-AE86-28DA-FD0E-4FF2B00701F7}"/>
                    </a:ext>
                  </a:extLst>
                </p:cNvPr>
                <p:cNvSpPr/>
                <p:nvPr/>
              </p:nvSpPr>
              <p:spPr>
                <a:xfrm>
                  <a:off x="7273723" y="1306132"/>
                  <a:ext cx="129427" cy="22045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Oval 18">
                <a:extLst>
                  <a:ext uri="{FF2B5EF4-FFF2-40B4-BE49-F238E27FC236}">
                    <a16:creationId xmlns:a16="http://schemas.microsoft.com/office/drawing/2014/main" id="{5B2A821F-F8CF-F4B5-5D62-9930F09AD3E2}"/>
                  </a:ext>
                </a:extLst>
              </p:cNvPr>
              <p:cNvSpPr>
                <a:spLocks noChangeAspect="1"/>
              </p:cNvSpPr>
              <p:nvPr/>
            </p:nvSpPr>
            <p:spPr>
              <a:xfrm>
                <a:off x="5660778" y="4165253"/>
                <a:ext cx="198081" cy="198081"/>
              </a:xfrm>
              <a:prstGeom prst="ellipse">
                <a:avLst/>
              </a:prstGeom>
              <a:gradFill flip="none" rotWithShape="1">
                <a:gsLst>
                  <a:gs pos="0">
                    <a:schemeClr val="bg1"/>
                  </a:gs>
                  <a:gs pos="45000">
                    <a:srgbClr val="FF0000"/>
                  </a:gs>
                  <a:gs pos="68000">
                    <a:srgbClr val="C00000">
                      <a:lumMod val="94979"/>
                      <a:lumOff val="5021"/>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8E6819-8D86-5F4A-FABB-DE68FB69E825}"/>
                  </a:ext>
                </a:extLst>
              </p:cNvPr>
              <p:cNvSpPr>
                <a:spLocks noChangeAspect="1"/>
              </p:cNvSpPr>
              <p:nvPr/>
            </p:nvSpPr>
            <p:spPr>
              <a:xfrm>
                <a:off x="5910777" y="4165253"/>
                <a:ext cx="198081" cy="198081"/>
              </a:xfrm>
              <a:prstGeom prst="ellipse">
                <a:avLst/>
              </a:prstGeom>
              <a:gradFill flip="none" rotWithShape="1">
                <a:gsLst>
                  <a:gs pos="0">
                    <a:schemeClr val="bg1"/>
                  </a:gs>
                  <a:gs pos="45000">
                    <a:srgbClr val="FF0000"/>
                  </a:gs>
                  <a:gs pos="68000">
                    <a:srgbClr val="C00000">
                      <a:lumMod val="94979"/>
                      <a:lumOff val="5021"/>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330AF0D-3FFC-B3E4-C39F-13D6901E807B}"/>
                  </a:ext>
                </a:extLst>
              </p:cNvPr>
              <p:cNvSpPr>
                <a:spLocks noChangeAspect="1"/>
              </p:cNvSpPr>
              <p:nvPr/>
            </p:nvSpPr>
            <p:spPr>
              <a:xfrm>
                <a:off x="6160773" y="4165253"/>
                <a:ext cx="198081" cy="198081"/>
              </a:xfrm>
              <a:prstGeom prst="ellipse">
                <a:avLst/>
              </a:prstGeom>
              <a:gradFill flip="none" rotWithShape="1">
                <a:gsLst>
                  <a:gs pos="0">
                    <a:schemeClr val="bg1"/>
                  </a:gs>
                  <a:gs pos="45000">
                    <a:srgbClr val="FF0000"/>
                  </a:gs>
                  <a:gs pos="68000">
                    <a:srgbClr val="C00000">
                      <a:lumMod val="94979"/>
                      <a:lumOff val="5021"/>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9DC4541D-DED1-3171-B68B-63C020F1D09E}"/>
                  </a:ext>
                </a:extLst>
              </p:cNvPr>
              <p:cNvCxnSpPr>
                <a:cxnSpLocks/>
              </p:cNvCxnSpPr>
              <p:nvPr/>
            </p:nvCxnSpPr>
            <p:spPr>
              <a:xfrm>
                <a:off x="6397392" y="4260626"/>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C2ED43B0-29F8-C517-B6C9-A7CA1D94EA77}"/>
                  </a:ext>
                </a:extLst>
              </p:cNvPr>
              <p:cNvCxnSpPr>
                <a:cxnSpLocks/>
              </p:cNvCxnSpPr>
              <p:nvPr/>
            </p:nvCxnSpPr>
            <p:spPr>
              <a:xfrm>
                <a:off x="7190192" y="4260626"/>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60CFC2D-E721-3566-3D30-CD0821237516}"/>
                  </a:ext>
                </a:extLst>
              </p:cNvPr>
              <p:cNvCxnSpPr>
                <a:cxnSpLocks/>
              </p:cNvCxnSpPr>
              <p:nvPr/>
            </p:nvCxnSpPr>
            <p:spPr>
              <a:xfrm rot="1200000">
                <a:off x="7173524" y="4385832"/>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D801CF-F321-A56E-F709-DFCFADBCD3AC}"/>
                  </a:ext>
                </a:extLst>
              </p:cNvPr>
              <p:cNvCxnSpPr>
                <a:cxnSpLocks/>
              </p:cNvCxnSpPr>
              <p:nvPr/>
            </p:nvCxnSpPr>
            <p:spPr>
              <a:xfrm rot="-1200000">
                <a:off x="7173524" y="4139087"/>
                <a:ext cx="7107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Oval 25">
                <a:extLst>
                  <a:ext uri="{FF2B5EF4-FFF2-40B4-BE49-F238E27FC236}">
                    <a16:creationId xmlns:a16="http://schemas.microsoft.com/office/drawing/2014/main" id="{19105DD9-71AC-E6D5-3987-943361B871ED}"/>
                  </a:ext>
                </a:extLst>
              </p:cNvPr>
              <p:cNvSpPr>
                <a:spLocks noChangeAspect="1"/>
              </p:cNvSpPr>
              <p:nvPr/>
            </p:nvSpPr>
            <p:spPr>
              <a:xfrm>
                <a:off x="7902988" y="3879776"/>
                <a:ext cx="198000" cy="198000"/>
              </a:xfrm>
              <a:prstGeom prst="ellipse">
                <a:avLst/>
              </a:prstGeom>
              <a:gradFill flip="none" rotWithShape="1">
                <a:gsLst>
                  <a:gs pos="0">
                    <a:schemeClr val="bg1"/>
                  </a:gs>
                  <a:gs pos="44000">
                    <a:srgbClr val="4683B4"/>
                  </a:gs>
                  <a:gs pos="79000">
                    <a:schemeClr val="tx2">
                      <a:lumMod val="90000"/>
                      <a:lumOff val="1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4F85C96-E389-986C-F836-EAFA7DA8A1B0}"/>
                  </a:ext>
                </a:extLst>
              </p:cNvPr>
              <p:cNvSpPr>
                <a:spLocks noChangeAspect="1"/>
              </p:cNvSpPr>
              <p:nvPr/>
            </p:nvSpPr>
            <p:spPr>
              <a:xfrm>
                <a:off x="8008277" y="4161626"/>
                <a:ext cx="198000" cy="198000"/>
              </a:xfrm>
              <a:prstGeom prst="ellipse">
                <a:avLst/>
              </a:prstGeom>
              <a:gradFill flip="none" rotWithShape="1">
                <a:gsLst>
                  <a:gs pos="0">
                    <a:schemeClr val="bg1"/>
                  </a:gs>
                  <a:gs pos="44000">
                    <a:srgbClr val="4683B4"/>
                  </a:gs>
                  <a:gs pos="79000">
                    <a:schemeClr val="tx2">
                      <a:lumMod val="90000"/>
                      <a:lumOff val="1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7ADE203-C34C-D5F2-53AA-E4B70090D99F}"/>
                  </a:ext>
                </a:extLst>
              </p:cNvPr>
              <p:cNvSpPr>
                <a:spLocks noChangeAspect="1"/>
              </p:cNvSpPr>
              <p:nvPr/>
            </p:nvSpPr>
            <p:spPr>
              <a:xfrm>
                <a:off x="7904952" y="4445921"/>
                <a:ext cx="198000" cy="198000"/>
              </a:xfrm>
              <a:prstGeom prst="ellipse">
                <a:avLst/>
              </a:prstGeom>
              <a:gradFill flip="none" rotWithShape="1">
                <a:gsLst>
                  <a:gs pos="0">
                    <a:schemeClr val="bg1"/>
                  </a:gs>
                  <a:gs pos="44000">
                    <a:srgbClr val="4683B4"/>
                  </a:gs>
                  <a:gs pos="79000">
                    <a:schemeClr val="tx2">
                      <a:lumMod val="90000"/>
                      <a:lumOff val="1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a:extLst>
                <a:ext uri="{FF2B5EF4-FFF2-40B4-BE49-F238E27FC236}">
                  <a16:creationId xmlns:a16="http://schemas.microsoft.com/office/drawing/2014/main" id="{BA703D55-E6F3-D4E3-73C3-DD7C5F05C5FA}"/>
                </a:ext>
              </a:extLst>
            </p:cNvPr>
            <p:cNvCxnSpPr>
              <a:cxnSpLocks/>
            </p:cNvCxnSpPr>
            <p:nvPr/>
          </p:nvCxnSpPr>
          <p:spPr>
            <a:xfrm flipV="1">
              <a:off x="10280248" y="995346"/>
              <a:ext cx="1165159" cy="4331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5A164ED7-FFB0-5F29-CDDE-C60EAB02D919}"/>
                </a:ext>
              </a:extLst>
            </p:cNvPr>
            <p:cNvGrpSpPr/>
            <p:nvPr/>
          </p:nvGrpSpPr>
          <p:grpSpPr>
            <a:xfrm>
              <a:off x="10392570" y="1772109"/>
              <a:ext cx="1352549" cy="285750"/>
              <a:chOff x="10408444" y="3062288"/>
              <a:chExt cx="1352549" cy="285750"/>
            </a:xfrm>
          </p:grpSpPr>
          <p:cxnSp>
            <p:nvCxnSpPr>
              <p:cNvPr id="16" name="Straight Connector 15">
                <a:extLst>
                  <a:ext uri="{FF2B5EF4-FFF2-40B4-BE49-F238E27FC236}">
                    <a16:creationId xmlns:a16="http://schemas.microsoft.com/office/drawing/2014/main" id="{C8C1B5DC-9FB2-7E94-95B6-7454AAD74257}"/>
                  </a:ext>
                </a:extLst>
              </p:cNvPr>
              <p:cNvCxnSpPr/>
              <p:nvPr/>
            </p:nvCxnSpPr>
            <p:spPr>
              <a:xfrm>
                <a:off x="10408444" y="3064669"/>
                <a:ext cx="761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67F011B-5735-39C5-B5B4-C55DEE65145B}"/>
                  </a:ext>
                </a:extLst>
              </p:cNvPr>
              <p:cNvCxnSpPr>
                <a:cxnSpLocks/>
              </p:cNvCxnSpPr>
              <p:nvPr/>
            </p:nvCxnSpPr>
            <p:spPr>
              <a:xfrm>
                <a:off x="11160318" y="3062288"/>
                <a:ext cx="600675" cy="2857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3" name="Group 12">
              <a:extLst>
                <a:ext uri="{FF2B5EF4-FFF2-40B4-BE49-F238E27FC236}">
                  <a16:creationId xmlns:a16="http://schemas.microsoft.com/office/drawing/2014/main" id="{BDE702FD-4E51-73FE-42F8-F333062DDDB6}"/>
                </a:ext>
              </a:extLst>
            </p:cNvPr>
            <p:cNvGrpSpPr/>
            <p:nvPr/>
          </p:nvGrpSpPr>
          <p:grpSpPr>
            <a:xfrm>
              <a:off x="10280248" y="2116023"/>
              <a:ext cx="1515836" cy="367949"/>
              <a:chOff x="10040249" y="2951442"/>
              <a:chExt cx="1515836" cy="367949"/>
            </a:xfrm>
          </p:grpSpPr>
          <p:cxnSp>
            <p:nvCxnSpPr>
              <p:cNvPr id="14" name="Straight Arrow Connector 13">
                <a:extLst>
                  <a:ext uri="{FF2B5EF4-FFF2-40B4-BE49-F238E27FC236}">
                    <a16:creationId xmlns:a16="http://schemas.microsoft.com/office/drawing/2014/main" id="{A804991F-92B0-65DC-01A0-26021AAB36D4}"/>
                  </a:ext>
                </a:extLst>
              </p:cNvPr>
              <p:cNvCxnSpPr>
                <a:cxnSpLocks/>
              </p:cNvCxnSpPr>
              <p:nvPr/>
            </p:nvCxnSpPr>
            <p:spPr>
              <a:xfrm>
                <a:off x="10040249" y="2951442"/>
                <a:ext cx="891536" cy="324493"/>
              </a:xfrm>
              <a:prstGeom prst="straightConnector1">
                <a:avLst/>
              </a:prstGeom>
              <a:ln>
                <a:tailEnd type="non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0DC7434C-1878-6DF3-5BD1-B53CC81944A6}"/>
                  </a:ext>
                </a:extLst>
              </p:cNvPr>
              <p:cNvCxnSpPr>
                <a:cxnSpLocks/>
              </p:cNvCxnSpPr>
              <p:nvPr/>
            </p:nvCxnSpPr>
            <p:spPr>
              <a:xfrm>
                <a:off x="10927023" y="3273094"/>
                <a:ext cx="629062" cy="462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grpSp>
        <p:nvGrpSpPr>
          <p:cNvPr id="62" name="Group 61">
            <a:extLst>
              <a:ext uri="{FF2B5EF4-FFF2-40B4-BE49-F238E27FC236}">
                <a16:creationId xmlns:a16="http://schemas.microsoft.com/office/drawing/2014/main" id="{8CD34630-0060-CDF4-E32F-11B482AFB56D}"/>
              </a:ext>
            </a:extLst>
          </p:cNvPr>
          <p:cNvGrpSpPr/>
          <p:nvPr/>
        </p:nvGrpSpPr>
        <p:grpSpPr>
          <a:xfrm>
            <a:off x="340057" y="1846007"/>
            <a:ext cx="988704" cy="1284060"/>
            <a:chOff x="7920212" y="373173"/>
            <a:chExt cx="988704" cy="1284060"/>
          </a:xfrm>
        </p:grpSpPr>
        <p:grpSp>
          <p:nvGrpSpPr>
            <p:cNvPr id="44" name="Group 43">
              <a:extLst>
                <a:ext uri="{FF2B5EF4-FFF2-40B4-BE49-F238E27FC236}">
                  <a16:creationId xmlns:a16="http://schemas.microsoft.com/office/drawing/2014/main" id="{19FF3FB9-DEC2-97C0-986F-764EA488F85A}"/>
                </a:ext>
              </a:extLst>
            </p:cNvPr>
            <p:cNvGrpSpPr/>
            <p:nvPr/>
          </p:nvGrpSpPr>
          <p:grpSpPr>
            <a:xfrm>
              <a:off x="7920212" y="373173"/>
              <a:ext cx="910734" cy="276999"/>
              <a:chOff x="7899046" y="821224"/>
              <a:chExt cx="910734" cy="276999"/>
            </a:xfrm>
          </p:grpSpPr>
          <p:sp>
            <p:nvSpPr>
              <p:cNvPr id="60" name="Rectangle 59">
                <a:extLst>
                  <a:ext uri="{FF2B5EF4-FFF2-40B4-BE49-F238E27FC236}">
                    <a16:creationId xmlns:a16="http://schemas.microsoft.com/office/drawing/2014/main" id="{519479E5-04D2-E53C-F7C3-4263D01AF7E0}"/>
                  </a:ext>
                </a:extLst>
              </p:cNvPr>
              <p:cNvSpPr/>
              <p:nvPr/>
            </p:nvSpPr>
            <p:spPr>
              <a:xfrm>
                <a:off x="7899046" y="891680"/>
                <a:ext cx="254354" cy="136086"/>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096754F6-2506-FEDD-DB87-4F3251C570F6}"/>
                  </a:ext>
                </a:extLst>
              </p:cNvPr>
              <p:cNvSpPr txBox="1"/>
              <p:nvPr/>
            </p:nvSpPr>
            <p:spPr>
              <a:xfrm>
                <a:off x="8121771" y="821224"/>
                <a:ext cx="688009" cy="276999"/>
              </a:xfrm>
              <a:prstGeom prst="rect">
                <a:avLst/>
              </a:prstGeom>
              <a:noFill/>
              <a:ln>
                <a:noFill/>
              </a:ln>
            </p:spPr>
            <p:txBody>
              <a:bodyPr wrap="none" rtlCol="0">
                <a:spAutoFit/>
              </a:bodyPr>
              <a:lstStyle/>
              <a:p>
                <a:r>
                  <a:rPr lang="en-GB" sz="1200"/>
                  <a:t>Lithium</a:t>
                </a:r>
              </a:p>
            </p:txBody>
          </p:sp>
        </p:grpSp>
        <p:grpSp>
          <p:nvGrpSpPr>
            <p:cNvPr id="45" name="Group 44">
              <a:extLst>
                <a:ext uri="{FF2B5EF4-FFF2-40B4-BE49-F238E27FC236}">
                  <a16:creationId xmlns:a16="http://schemas.microsoft.com/office/drawing/2014/main" id="{DCE9669A-DD1B-2BE1-E921-852ADA47D22B}"/>
                </a:ext>
              </a:extLst>
            </p:cNvPr>
            <p:cNvGrpSpPr/>
            <p:nvPr/>
          </p:nvGrpSpPr>
          <p:grpSpPr>
            <a:xfrm>
              <a:off x="7920212" y="574585"/>
              <a:ext cx="904322" cy="276999"/>
              <a:chOff x="7899046" y="821224"/>
              <a:chExt cx="904322" cy="276999"/>
            </a:xfrm>
          </p:grpSpPr>
          <p:sp>
            <p:nvSpPr>
              <p:cNvPr id="58" name="Rectangle 57">
                <a:extLst>
                  <a:ext uri="{FF2B5EF4-FFF2-40B4-BE49-F238E27FC236}">
                    <a16:creationId xmlns:a16="http://schemas.microsoft.com/office/drawing/2014/main" id="{0694CE86-14D6-AF45-BC06-28A5A4C7926B}"/>
                  </a:ext>
                </a:extLst>
              </p:cNvPr>
              <p:cNvSpPr/>
              <p:nvPr/>
            </p:nvSpPr>
            <p:spPr>
              <a:xfrm>
                <a:off x="7899046" y="891680"/>
                <a:ext cx="254354" cy="1360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625CC38E-F8FA-8CD2-C804-6B1F0C9E731A}"/>
                  </a:ext>
                </a:extLst>
              </p:cNvPr>
              <p:cNvSpPr txBox="1"/>
              <p:nvPr/>
            </p:nvSpPr>
            <p:spPr>
              <a:xfrm>
                <a:off x="8121771" y="821224"/>
                <a:ext cx="681597" cy="276999"/>
              </a:xfrm>
              <a:prstGeom prst="rect">
                <a:avLst/>
              </a:prstGeom>
              <a:noFill/>
              <a:ln>
                <a:noFill/>
              </a:ln>
            </p:spPr>
            <p:txBody>
              <a:bodyPr wrap="none" rtlCol="0">
                <a:spAutoFit/>
              </a:bodyPr>
              <a:lstStyle/>
              <a:p>
                <a:r>
                  <a:rPr lang="en-GB" sz="1200"/>
                  <a:t>Copper</a:t>
                </a:r>
              </a:p>
            </p:txBody>
          </p:sp>
        </p:grpSp>
        <p:grpSp>
          <p:nvGrpSpPr>
            <p:cNvPr id="46" name="Group 45">
              <a:extLst>
                <a:ext uri="{FF2B5EF4-FFF2-40B4-BE49-F238E27FC236}">
                  <a16:creationId xmlns:a16="http://schemas.microsoft.com/office/drawing/2014/main" id="{BB4323EB-6478-D7B0-25DE-EDB849A3A7A0}"/>
                </a:ext>
              </a:extLst>
            </p:cNvPr>
            <p:cNvGrpSpPr/>
            <p:nvPr/>
          </p:nvGrpSpPr>
          <p:grpSpPr>
            <a:xfrm>
              <a:off x="7920212" y="775997"/>
              <a:ext cx="801217" cy="276999"/>
              <a:chOff x="7899046" y="821224"/>
              <a:chExt cx="801217" cy="276999"/>
            </a:xfrm>
          </p:grpSpPr>
          <p:sp>
            <p:nvSpPr>
              <p:cNvPr id="56" name="Rectangle 55">
                <a:extLst>
                  <a:ext uri="{FF2B5EF4-FFF2-40B4-BE49-F238E27FC236}">
                    <a16:creationId xmlns:a16="http://schemas.microsoft.com/office/drawing/2014/main" id="{D6E59ED3-001F-32F7-5BA4-FF986BE46CF5}"/>
                  </a:ext>
                </a:extLst>
              </p:cNvPr>
              <p:cNvSpPr/>
              <p:nvPr/>
            </p:nvSpPr>
            <p:spPr>
              <a:xfrm>
                <a:off x="7899046" y="891680"/>
                <a:ext cx="254354" cy="13608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2D74A8E7-B569-5595-8C2E-7FE79423BFF3}"/>
                  </a:ext>
                </a:extLst>
              </p:cNvPr>
              <p:cNvSpPr txBox="1"/>
              <p:nvPr/>
            </p:nvSpPr>
            <p:spPr>
              <a:xfrm>
                <a:off x="8121771" y="821224"/>
                <a:ext cx="578492" cy="276999"/>
              </a:xfrm>
              <a:prstGeom prst="rect">
                <a:avLst/>
              </a:prstGeom>
              <a:noFill/>
              <a:ln>
                <a:noFill/>
              </a:ln>
            </p:spPr>
            <p:txBody>
              <a:bodyPr wrap="none" rtlCol="0">
                <a:spAutoFit/>
              </a:bodyPr>
              <a:lstStyle/>
              <a:p>
                <a:r>
                  <a:rPr lang="en-GB" sz="1200"/>
                  <a:t>Water</a:t>
                </a:r>
              </a:p>
            </p:txBody>
          </p:sp>
        </p:grpSp>
        <p:grpSp>
          <p:nvGrpSpPr>
            <p:cNvPr id="47" name="Group 46">
              <a:extLst>
                <a:ext uri="{FF2B5EF4-FFF2-40B4-BE49-F238E27FC236}">
                  <a16:creationId xmlns:a16="http://schemas.microsoft.com/office/drawing/2014/main" id="{4453CEC1-62D6-82D3-FA48-6916CABF597D}"/>
                </a:ext>
              </a:extLst>
            </p:cNvPr>
            <p:cNvGrpSpPr/>
            <p:nvPr/>
          </p:nvGrpSpPr>
          <p:grpSpPr>
            <a:xfrm>
              <a:off x="7920212" y="977409"/>
              <a:ext cx="983959" cy="276999"/>
              <a:chOff x="7899046" y="821224"/>
              <a:chExt cx="983959" cy="276999"/>
            </a:xfrm>
          </p:grpSpPr>
          <p:sp>
            <p:nvSpPr>
              <p:cNvPr id="54" name="Rectangle 53">
                <a:extLst>
                  <a:ext uri="{FF2B5EF4-FFF2-40B4-BE49-F238E27FC236}">
                    <a16:creationId xmlns:a16="http://schemas.microsoft.com/office/drawing/2014/main" id="{D1BFCF78-A9EB-015F-07E9-4ACFC78C28DA}"/>
                  </a:ext>
                </a:extLst>
              </p:cNvPr>
              <p:cNvSpPr/>
              <p:nvPr/>
            </p:nvSpPr>
            <p:spPr>
              <a:xfrm>
                <a:off x="7899046" y="891680"/>
                <a:ext cx="254354" cy="1360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F05FB4C9-9907-3B29-0F3A-8BD748FAEF72}"/>
                  </a:ext>
                </a:extLst>
              </p:cNvPr>
              <p:cNvSpPr txBox="1"/>
              <p:nvPr/>
            </p:nvSpPr>
            <p:spPr>
              <a:xfrm>
                <a:off x="8121771" y="821224"/>
                <a:ext cx="761234" cy="276999"/>
              </a:xfrm>
              <a:prstGeom prst="rect">
                <a:avLst/>
              </a:prstGeom>
              <a:noFill/>
              <a:ln>
                <a:noFill/>
              </a:ln>
            </p:spPr>
            <p:txBody>
              <a:bodyPr wrap="none" rtlCol="0">
                <a:spAutoFit/>
              </a:bodyPr>
              <a:lstStyle/>
              <a:p>
                <a:r>
                  <a:rPr lang="en-GB" sz="1200"/>
                  <a:t>Graphite</a:t>
                </a:r>
              </a:p>
            </p:txBody>
          </p:sp>
        </p:grpSp>
        <p:grpSp>
          <p:nvGrpSpPr>
            <p:cNvPr id="48" name="Group 47">
              <a:extLst>
                <a:ext uri="{FF2B5EF4-FFF2-40B4-BE49-F238E27FC236}">
                  <a16:creationId xmlns:a16="http://schemas.microsoft.com/office/drawing/2014/main" id="{2451E6F2-70AC-D216-F590-43C66B2067F0}"/>
                </a:ext>
              </a:extLst>
            </p:cNvPr>
            <p:cNvGrpSpPr/>
            <p:nvPr/>
          </p:nvGrpSpPr>
          <p:grpSpPr>
            <a:xfrm>
              <a:off x="7920212" y="1178821"/>
              <a:ext cx="988704" cy="276999"/>
              <a:chOff x="7899046" y="821224"/>
              <a:chExt cx="988704" cy="276999"/>
            </a:xfrm>
          </p:grpSpPr>
          <p:sp>
            <p:nvSpPr>
              <p:cNvPr id="52" name="Rectangle 51">
                <a:extLst>
                  <a:ext uri="{FF2B5EF4-FFF2-40B4-BE49-F238E27FC236}">
                    <a16:creationId xmlns:a16="http://schemas.microsoft.com/office/drawing/2014/main" id="{9EF99335-0AD6-4E45-4BEC-28BEE2B1C943}"/>
                  </a:ext>
                </a:extLst>
              </p:cNvPr>
              <p:cNvSpPr/>
              <p:nvPr/>
            </p:nvSpPr>
            <p:spPr>
              <a:xfrm>
                <a:off x="7899046" y="891680"/>
                <a:ext cx="254354" cy="13608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7192A6A9-66BD-F5A5-5BBA-508AD74E9732}"/>
                  </a:ext>
                </a:extLst>
              </p:cNvPr>
              <p:cNvSpPr txBox="1"/>
              <p:nvPr/>
            </p:nvSpPr>
            <p:spPr>
              <a:xfrm>
                <a:off x="8121771" y="821224"/>
                <a:ext cx="765979" cy="276999"/>
              </a:xfrm>
              <a:prstGeom prst="rect">
                <a:avLst/>
              </a:prstGeom>
              <a:noFill/>
              <a:ln>
                <a:noFill/>
              </a:ln>
            </p:spPr>
            <p:txBody>
              <a:bodyPr wrap="none" rtlCol="0">
                <a:spAutoFit/>
              </a:bodyPr>
              <a:lstStyle/>
              <a:p>
                <a:r>
                  <a:rPr lang="en-GB" sz="1200"/>
                  <a:t>Titanium</a:t>
                </a:r>
              </a:p>
            </p:txBody>
          </p:sp>
        </p:grpSp>
        <p:grpSp>
          <p:nvGrpSpPr>
            <p:cNvPr id="49" name="Group 48">
              <a:extLst>
                <a:ext uri="{FF2B5EF4-FFF2-40B4-BE49-F238E27FC236}">
                  <a16:creationId xmlns:a16="http://schemas.microsoft.com/office/drawing/2014/main" id="{19722154-EB8A-7E77-C4AF-1CECACB2DFBF}"/>
                </a:ext>
              </a:extLst>
            </p:cNvPr>
            <p:cNvGrpSpPr/>
            <p:nvPr/>
          </p:nvGrpSpPr>
          <p:grpSpPr>
            <a:xfrm>
              <a:off x="7920212" y="1380234"/>
              <a:ext cx="955746" cy="276999"/>
              <a:chOff x="7899046" y="821224"/>
              <a:chExt cx="955746" cy="276999"/>
            </a:xfrm>
          </p:grpSpPr>
          <p:sp>
            <p:nvSpPr>
              <p:cNvPr id="50" name="Rectangle 49">
                <a:extLst>
                  <a:ext uri="{FF2B5EF4-FFF2-40B4-BE49-F238E27FC236}">
                    <a16:creationId xmlns:a16="http://schemas.microsoft.com/office/drawing/2014/main" id="{6D703290-3E5F-D52C-4E0F-F1C8F02AE4F8}"/>
                  </a:ext>
                </a:extLst>
              </p:cNvPr>
              <p:cNvSpPr/>
              <p:nvPr/>
            </p:nvSpPr>
            <p:spPr>
              <a:xfrm>
                <a:off x="7899046" y="891680"/>
                <a:ext cx="254354" cy="13608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61AAFF40-2D97-9E3A-6FB9-F13F5552CCFC}"/>
                  </a:ext>
                </a:extLst>
              </p:cNvPr>
              <p:cNvSpPr txBox="1"/>
              <p:nvPr/>
            </p:nvSpPr>
            <p:spPr>
              <a:xfrm>
                <a:off x="8121771" y="821224"/>
                <a:ext cx="733021" cy="276999"/>
              </a:xfrm>
              <a:prstGeom prst="rect">
                <a:avLst/>
              </a:prstGeom>
              <a:noFill/>
              <a:ln>
                <a:noFill/>
              </a:ln>
            </p:spPr>
            <p:txBody>
              <a:bodyPr wrap="none" rtlCol="0">
                <a:spAutoFit/>
              </a:bodyPr>
              <a:lstStyle/>
              <a:p>
                <a:r>
                  <a:rPr lang="en-GB" sz="1200"/>
                  <a:t>Vacuum</a:t>
                </a:r>
              </a:p>
            </p:txBody>
          </p:sp>
        </p:grpSp>
      </p:grpSp>
      <p:sp>
        <p:nvSpPr>
          <p:cNvPr id="40" name="Rectangle 39">
            <a:extLst>
              <a:ext uri="{FF2B5EF4-FFF2-40B4-BE49-F238E27FC236}">
                <a16:creationId xmlns:a16="http://schemas.microsoft.com/office/drawing/2014/main" id="{B654348E-4058-1F90-7D74-C1FC74ADBA4D}"/>
              </a:ext>
            </a:extLst>
          </p:cNvPr>
          <p:cNvSpPr/>
          <p:nvPr/>
        </p:nvSpPr>
        <p:spPr>
          <a:xfrm>
            <a:off x="3688569" y="1895653"/>
            <a:ext cx="1909197" cy="215203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63" descr="A blue line graph on a black background&#10;&#10;AI-generated content may be incorrect.">
            <a:extLst>
              <a:ext uri="{FF2B5EF4-FFF2-40B4-BE49-F238E27FC236}">
                <a16:creationId xmlns:a16="http://schemas.microsoft.com/office/drawing/2014/main" id="{102E675E-A0A2-14A9-E45E-001F25863D8A}"/>
              </a:ext>
            </a:extLst>
          </p:cNvPr>
          <p:cNvPicPr>
            <a:picLocks noChangeAspect="1"/>
          </p:cNvPicPr>
          <p:nvPr/>
        </p:nvPicPr>
        <p:blipFill>
          <a:blip r:embed="rId5"/>
          <a:stretch>
            <a:fillRect/>
          </a:stretch>
        </p:blipFill>
        <p:spPr>
          <a:xfrm>
            <a:off x="6840000" y="3675990"/>
            <a:ext cx="5040000" cy="2880000"/>
          </a:xfrm>
          <a:prstGeom prst="rect">
            <a:avLst/>
          </a:prstGeom>
        </p:spPr>
      </p:pic>
      <p:sp>
        <p:nvSpPr>
          <p:cNvPr id="43" name="TextBox 42">
            <a:extLst>
              <a:ext uri="{FF2B5EF4-FFF2-40B4-BE49-F238E27FC236}">
                <a16:creationId xmlns:a16="http://schemas.microsoft.com/office/drawing/2014/main" id="{9C0E0015-FB91-BE11-A128-BCF455A34E65}"/>
              </a:ext>
            </a:extLst>
          </p:cNvPr>
          <p:cNvSpPr txBox="1"/>
          <p:nvPr/>
        </p:nvSpPr>
        <p:spPr>
          <a:xfrm>
            <a:off x="6343650" y="375128"/>
            <a:ext cx="3464475" cy="369332"/>
          </a:xfrm>
          <a:prstGeom prst="rect">
            <a:avLst/>
          </a:prstGeom>
          <a:noFill/>
        </p:spPr>
        <p:txBody>
          <a:bodyPr wrap="none" rtlCol="0">
            <a:spAutoFit/>
          </a:bodyPr>
          <a:lstStyle/>
          <a:p>
            <a:r>
              <a:rPr lang="en-GB"/>
              <a:t>Unattenuated neutron spectrum:</a:t>
            </a:r>
          </a:p>
        </p:txBody>
      </p:sp>
      <p:sp>
        <p:nvSpPr>
          <p:cNvPr id="65" name="TextBox 64">
            <a:extLst>
              <a:ext uri="{FF2B5EF4-FFF2-40B4-BE49-F238E27FC236}">
                <a16:creationId xmlns:a16="http://schemas.microsoft.com/office/drawing/2014/main" id="{57D1E316-62F8-0236-661E-D170ACFFEA83}"/>
              </a:ext>
            </a:extLst>
          </p:cNvPr>
          <p:cNvSpPr txBox="1"/>
          <p:nvPr/>
        </p:nvSpPr>
        <p:spPr>
          <a:xfrm>
            <a:off x="6343650" y="3329234"/>
            <a:ext cx="4600170" cy="369332"/>
          </a:xfrm>
          <a:prstGeom prst="rect">
            <a:avLst/>
          </a:prstGeom>
          <a:noFill/>
        </p:spPr>
        <p:txBody>
          <a:bodyPr wrap="none" rtlCol="0">
            <a:spAutoFit/>
          </a:bodyPr>
          <a:lstStyle/>
          <a:p>
            <a:r>
              <a:rPr lang="en-GB" b="1"/>
              <a:t>Neutron spectrum attenuated by titanium:</a:t>
            </a:r>
          </a:p>
        </p:txBody>
      </p:sp>
      <p:sp>
        <p:nvSpPr>
          <p:cNvPr id="66" name="TextBox 65">
            <a:extLst>
              <a:ext uri="{FF2B5EF4-FFF2-40B4-BE49-F238E27FC236}">
                <a16:creationId xmlns:a16="http://schemas.microsoft.com/office/drawing/2014/main" id="{67EE4E39-6B30-BC76-529B-672C048B3839}"/>
              </a:ext>
            </a:extLst>
          </p:cNvPr>
          <p:cNvSpPr txBox="1"/>
          <p:nvPr/>
        </p:nvSpPr>
        <p:spPr>
          <a:xfrm>
            <a:off x="2963514" y="4737625"/>
            <a:ext cx="3751981" cy="1323439"/>
          </a:xfrm>
          <a:prstGeom prst="rect">
            <a:avLst/>
          </a:prstGeom>
          <a:noFill/>
        </p:spPr>
        <p:txBody>
          <a:bodyPr wrap="square" rtlCol="0">
            <a:spAutoFit/>
          </a:bodyPr>
          <a:lstStyle/>
          <a:p>
            <a:r>
              <a:rPr lang="en-GB" sz="2000"/>
              <a:t>Resonances in titanium (n, total) cross section lead to </a:t>
            </a:r>
            <a:r>
              <a:rPr lang="en-GB" sz="2000" b="1"/>
              <a:t>significant attenuation</a:t>
            </a:r>
            <a:r>
              <a:rPr lang="en-GB" sz="2000"/>
              <a:t> of the neutron spectrum.</a:t>
            </a:r>
          </a:p>
        </p:txBody>
      </p:sp>
      <p:pic>
        <p:nvPicPr>
          <p:cNvPr id="9" name="Picture 8" descr="A graph of a graph&#10;&#10;AI-generated content may be incorrect.">
            <a:extLst>
              <a:ext uri="{FF2B5EF4-FFF2-40B4-BE49-F238E27FC236}">
                <a16:creationId xmlns:a16="http://schemas.microsoft.com/office/drawing/2014/main" id="{006D76E0-97D1-5789-B3F8-CDED433B1C59}"/>
              </a:ext>
            </a:extLst>
          </p:cNvPr>
          <p:cNvPicPr>
            <a:picLocks noChangeAspect="1"/>
          </p:cNvPicPr>
          <p:nvPr/>
        </p:nvPicPr>
        <p:blipFill>
          <a:blip r:embed="rId6"/>
          <a:stretch>
            <a:fillRect/>
          </a:stretch>
        </p:blipFill>
        <p:spPr>
          <a:xfrm>
            <a:off x="7321550" y="819150"/>
            <a:ext cx="4392929" cy="2508250"/>
          </a:xfrm>
          <a:prstGeom prst="rect">
            <a:avLst/>
          </a:prstGeom>
        </p:spPr>
      </p:pic>
    </p:spTree>
    <p:extLst>
      <p:ext uri="{BB962C8B-B14F-4D97-AF65-F5344CB8AC3E}">
        <p14:creationId xmlns:p14="http://schemas.microsoft.com/office/powerpoint/2010/main" val="3623018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0EFF0-EB8C-2EC3-156F-CC767234E28D}"/>
            </a:ext>
          </a:extLst>
        </p:cNvPr>
        <p:cNvGrpSpPr/>
        <p:nvPr/>
      </p:nvGrpSpPr>
      <p:grpSpPr>
        <a:xfrm>
          <a:off x="0" y="0"/>
          <a:ext cx="0" cy="0"/>
          <a:chOff x="0" y="0"/>
          <a:chExt cx="0" cy="0"/>
        </a:xfrm>
      </p:grpSpPr>
      <p:pic>
        <p:nvPicPr>
          <p:cNvPr id="12" name="Content Placeholder 11" descr="A screenshot of a computer&#10;&#10;AI-generated content may be incorrect.">
            <a:extLst>
              <a:ext uri="{FF2B5EF4-FFF2-40B4-BE49-F238E27FC236}">
                <a16:creationId xmlns:a16="http://schemas.microsoft.com/office/drawing/2014/main" id="{89A51E07-A68A-2842-3FA9-98E3374AF368}"/>
              </a:ext>
            </a:extLst>
          </p:cNvPr>
          <p:cNvPicPr>
            <a:picLocks noGrp="1" noChangeAspect="1"/>
          </p:cNvPicPr>
          <p:nvPr>
            <p:ph idx="1"/>
          </p:nvPr>
        </p:nvPicPr>
        <p:blipFill>
          <a:blip r:embed="rId3"/>
          <a:stretch>
            <a:fillRect/>
          </a:stretch>
        </p:blipFill>
        <p:spPr>
          <a:xfrm>
            <a:off x="478800" y="1429200"/>
            <a:ext cx="5173200" cy="5173200"/>
          </a:xfrm>
          <a:prstGeom prst="rect">
            <a:avLst/>
          </a:prstGeom>
        </p:spPr>
      </p:pic>
      <p:sp>
        <p:nvSpPr>
          <p:cNvPr id="2" name="Title 1">
            <a:extLst>
              <a:ext uri="{FF2B5EF4-FFF2-40B4-BE49-F238E27FC236}">
                <a16:creationId xmlns:a16="http://schemas.microsoft.com/office/drawing/2014/main" id="{181ED736-AB6C-8394-FC0D-F295212D05CE}"/>
              </a:ext>
            </a:extLst>
          </p:cNvPr>
          <p:cNvSpPr>
            <a:spLocks noGrp="1"/>
          </p:cNvSpPr>
          <p:nvPr>
            <p:ph type="title"/>
          </p:nvPr>
        </p:nvSpPr>
        <p:spPr/>
        <p:txBody>
          <a:bodyPr/>
          <a:lstStyle/>
          <a:p>
            <a:r>
              <a:rPr lang="en-GB">
                <a:latin typeface="Times New Roman"/>
                <a:cs typeface="Times New Roman"/>
              </a:rPr>
              <a:t>Activity optimisation: Method</a:t>
            </a:r>
            <a:endParaRPr lang="en-GB"/>
          </a:p>
        </p:txBody>
      </p:sp>
      <p:sp>
        <p:nvSpPr>
          <p:cNvPr id="4" name="Date Placeholder 3">
            <a:extLst>
              <a:ext uri="{FF2B5EF4-FFF2-40B4-BE49-F238E27FC236}">
                <a16:creationId xmlns:a16="http://schemas.microsoft.com/office/drawing/2014/main" id="{717FC145-04FD-D210-C76F-5146D1CECA68}"/>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159D3A9B-2DD7-BA36-87EF-8AD9EA42362D}"/>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A8C903F2-1C40-C12D-9392-3D672EDD85C4}"/>
              </a:ext>
            </a:extLst>
          </p:cNvPr>
          <p:cNvSpPr>
            <a:spLocks noGrp="1"/>
          </p:cNvSpPr>
          <p:nvPr>
            <p:ph type="sldNum" sz="quarter" idx="12"/>
          </p:nvPr>
        </p:nvSpPr>
        <p:spPr/>
        <p:txBody>
          <a:bodyPr/>
          <a:lstStyle/>
          <a:p>
            <a:r>
              <a:rPr lang="en-US"/>
              <a:t>8</a:t>
            </a:r>
          </a:p>
        </p:txBody>
      </p:sp>
      <p:sp>
        <p:nvSpPr>
          <p:cNvPr id="7" name="Content Placeholder 4">
            <a:extLst>
              <a:ext uri="{FF2B5EF4-FFF2-40B4-BE49-F238E27FC236}">
                <a16:creationId xmlns:a16="http://schemas.microsoft.com/office/drawing/2014/main" id="{76BEA4AF-2E88-5565-F8EB-D62C90EC604D}"/>
              </a:ext>
            </a:extLst>
          </p:cNvPr>
          <p:cNvSpPr txBox="1">
            <a:spLocks/>
          </p:cNvSpPr>
          <p:nvPr/>
        </p:nvSpPr>
        <p:spPr>
          <a:xfrm>
            <a:off x="5707251" y="1799794"/>
            <a:ext cx="5930684" cy="434488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Arial"/>
                <a:cs typeface="Arial"/>
              </a:rPr>
              <a:t>Target:</a:t>
            </a:r>
            <a:r>
              <a:rPr lang="en-US" sz="2400">
                <a:latin typeface="Arial"/>
                <a:cs typeface="Arial"/>
              </a:rPr>
              <a:t> natural Gd foil (2.5 x 2.5 x 0.1 cm)</a:t>
            </a:r>
            <a:endParaRPr lang="en-US" sz="2400"/>
          </a:p>
          <a:p>
            <a:pPr marL="0" indent="0">
              <a:buNone/>
            </a:pPr>
            <a:r>
              <a:rPr lang="en-US" sz="2400" b="1">
                <a:latin typeface="Arial"/>
                <a:cs typeface="Arial"/>
              </a:rPr>
              <a:t>Simulated irradiation: </a:t>
            </a:r>
            <a:r>
              <a:rPr lang="en-US" sz="2400">
                <a:latin typeface="Arial"/>
                <a:cs typeface="Arial"/>
              </a:rPr>
              <a:t>1 hour at maximum neutron flux (2.6 MeV, 33 mA proton beam)</a:t>
            </a:r>
          </a:p>
          <a:p>
            <a:pPr marL="0" indent="0">
              <a:buFont typeface="Arial" panose="020B0604020202020204" pitchFamily="34" charset="0"/>
              <a:buNone/>
            </a:pPr>
            <a:endParaRPr lang="en-US" sz="2400"/>
          </a:p>
          <a:p>
            <a:pPr marL="0" indent="0">
              <a:buNone/>
            </a:pPr>
            <a:r>
              <a:rPr lang="en-US" sz="2400">
                <a:latin typeface="Arial"/>
                <a:cs typeface="Arial"/>
              </a:rPr>
              <a:t>Completed 81 permutations of moderator and reflector geometries to find optimal configuration.</a:t>
            </a:r>
          </a:p>
          <a:p>
            <a:pPr marL="0" indent="0">
              <a:buNone/>
            </a:pPr>
            <a:endParaRPr lang="en-US" sz="2400">
              <a:latin typeface="Arial"/>
              <a:cs typeface="Arial"/>
            </a:endParaRPr>
          </a:p>
          <a:p>
            <a:pPr marL="0" indent="0">
              <a:buNone/>
            </a:pPr>
            <a:r>
              <a:rPr lang="en-US" sz="2400">
                <a:latin typeface="Arial"/>
                <a:cs typeface="Arial"/>
              </a:rPr>
              <a:t>Explored graphite and polyethylene as mod/ref materials.</a:t>
            </a:r>
          </a:p>
        </p:txBody>
      </p:sp>
      <p:sp>
        <p:nvSpPr>
          <p:cNvPr id="8" name="Arrow: Left 7">
            <a:extLst>
              <a:ext uri="{FF2B5EF4-FFF2-40B4-BE49-F238E27FC236}">
                <a16:creationId xmlns:a16="http://schemas.microsoft.com/office/drawing/2014/main" id="{31CD202C-2A8B-39F5-3F49-628CFC2B109E}"/>
              </a:ext>
            </a:extLst>
          </p:cNvPr>
          <p:cNvSpPr/>
          <p:nvPr/>
        </p:nvSpPr>
        <p:spPr>
          <a:xfrm flipH="1">
            <a:off x="1694389" y="3528000"/>
            <a:ext cx="1072098" cy="815679"/>
          </a:xfrm>
          <a:prstGeom prst="leftArrow">
            <a:avLst/>
          </a:prstGeom>
          <a:gradFill>
            <a:gsLst>
              <a:gs pos="0">
                <a:schemeClr val="bg1">
                  <a:lumMod val="95000"/>
                  <a:alpha val="10000"/>
                </a:schemeClr>
              </a:gs>
              <a:gs pos="45000">
                <a:srgbClr val="D3D3D3">
                  <a:alpha val="20000"/>
                </a:srgbClr>
              </a:gs>
              <a:gs pos="100000">
                <a:schemeClr val="bg1">
                  <a:lumMod val="75000"/>
                  <a:alpha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9" name="TextBox 8">
            <a:extLst>
              <a:ext uri="{FF2B5EF4-FFF2-40B4-BE49-F238E27FC236}">
                <a16:creationId xmlns:a16="http://schemas.microsoft.com/office/drawing/2014/main" id="{AC284FED-91D1-191E-B4F5-60F1EE8BDAED}"/>
              </a:ext>
            </a:extLst>
          </p:cNvPr>
          <p:cNvSpPr txBox="1"/>
          <p:nvPr/>
        </p:nvSpPr>
        <p:spPr>
          <a:xfrm>
            <a:off x="2302298" y="3726004"/>
            <a:ext cx="311304" cy="369332"/>
          </a:xfrm>
          <a:prstGeom prst="rect">
            <a:avLst/>
          </a:prstGeom>
          <a:noFill/>
        </p:spPr>
        <p:txBody>
          <a:bodyPr wrap="none" rtlCol="0">
            <a:spAutoFit/>
          </a:bodyPr>
          <a:lstStyle/>
          <a:p>
            <a:pPr algn="ctr"/>
            <a:r>
              <a:rPr lang="en-GB">
                <a:solidFill>
                  <a:schemeClr val="bg1">
                    <a:lumMod val="75000"/>
                  </a:schemeClr>
                </a:solidFill>
              </a:rPr>
              <a:t>n</a:t>
            </a:r>
          </a:p>
        </p:txBody>
      </p:sp>
    </p:spTree>
    <p:extLst>
      <p:ext uri="{BB962C8B-B14F-4D97-AF65-F5344CB8AC3E}">
        <p14:creationId xmlns:p14="http://schemas.microsoft.com/office/powerpoint/2010/main" val="1416225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00BF0-8A82-3814-8C04-7BC25C8AB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879CAC-E735-BC16-1E35-E18ACAE422D1}"/>
              </a:ext>
            </a:extLst>
          </p:cNvPr>
          <p:cNvSpPr>
            <a:spLocks noGrp="1"/>
          </p:cNvSpPr>
          <p:nvPr>
            <p:ph type="title"/>
          </p:nvPr>
        </p:nvSpPr>
        <p:spPr/>
        <p:txBody>
          <a:bodyPr/>
          <a:lstStyle/>
          <a:p>
            <a:r>
              <a:rPr lang="en-GB">
                <a:latin typeface="Times New Roman"/>
                <a:cs typeface="Times New Roman"/>
              </a:rPr>
              <a:t>Activity optimisation: Results</a:t>
            </a:r>
            <a:endParaRPr lang="en-GB"/>
          </a:p>
        </p:txBody>
      </p:sp>
      <p:pic>
        <p:nvPicPr>
          <p:cNvPr id="7" name="Content Placeholder 6" descr="A pixelated image of a red blue and yellow square&#10;&#10;AI-generated content may be incorrect.">
            <a:extLst>
              <a:ext uri="{FF2B5EF4-FFF2-40B4-BE49-F238E27FC236}">
                <a16:creationId xmlns:a16="http://schemas.microsoft.com/office/drawing/2014/main" id="{0BE603F6-1F2C-AFC1-3176-80EE136114D9}"/>
              </a:ext>
            </a:extLst>
          </p:cNvPr>
          <p:cNvPicPr>
            <a:picLocks noGrp="1" noChangeAspect="1"/>
          </p:cNvPicPr>
          <p:nvPr>
            <p:ph idx="1"/>
          </p:nvPr>
        </p:nvPicPr>
        <p:blipFill>
          <a:blip r:embed="rId3"/>
          <a:stretch>
            <a:fillRect/>
          </a:stretch>
        </p:blipFill>
        <p:spPr>
          <a:xfrm>
            <a:off x="105356" y="1024879"/>
            <a:ext cx="5482332" cy="5507253"/>
          </a:xfrm>
          <a:prstGeom prst="rect">
            <a:avLst/>
          </a:prstGeom>
        </p:spPr>
      </p:pic>
      <p:sp>
        <p:nvSpPr>
          <p:cNvPr id="4" name="Date Placeholder 3">
            <a:extLst>
              <a:ext uri="{FF2B5EF4-FFF2-40B4-BE49-F238E27FC236}">
                <a16:creationId xmlns:a16="http://schemas.microsoft.com/office/drawing/2014/main" id="{23BD5B9A-F09C-ED2D-A031-099E6E2D17AA}"/>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8607A2A2-DAA9-00CE-FF61-E3B6745A84C6}"/>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147BBFA4-9D85-4A0F-A06F-77F8582158A8}"/>
              </a:ext>
            </a:extLst>
          </p:cNvPr>
          <p:cNvSpPr>
            <a:spLocks noGrp="1"/>
          </p:cNvSpPr>
          <p:nvPr>
            <p:ph type="sldNum" sz="quarter" idx="12"/>
          </p:nvPr>
        </p:nvSpPr>
        <p:spPr/>
        <p:txBody>
          <a:bodyPr/>
          <a:lstStyle/>
          <a:p>
            <a:r>
              <a:rPr lang="en-US"/>
              <a:t>9</a:t>
            </a:r>
          </a:p>
        </p:txBody>
      </p:sp>
      <p:sp>
        <p:nvSpPr>
          <p:cNvPr id="8" name="Rectangle 7">
            <a:extLst>
              <a:ext uri="{FF2B5EF4-FFF2-40B4-BE49-F238E27FC236}">
                <a16:creationId xmlns:a16="http://schemas.microsoft.com/office/drawing/2014/main" id="{4262E10A-810C-A782-31FA-CD51DF240593}"/>
              </a:ext>
            </a:extLst>
          </p:cNvPr>
          <p:cNvSpPr/>
          <p:nvPr/>
        </p:nvSpPr>
        <p:spPr>
          <a:xfrm>
            <a:off x="4131369" y="5270896"/>
            <a:ext cx="423862" cy="4248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538BBBF-BE4A-7339-49E0-AEED3B496F85}"/>
              </a:ext>
            </a:extLst>
          </p:cNvPr>
          <p:cNvSpPr/>
          <p:nvPr/>
        </p:nvSpPr>
        <p:spPr>
          <a:xfrm>
            <a:off x="788194" y="5270896"/>
            <a:ext cx="423862" cy="4248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4">
            <a:extLst>
              <a:ext uri="{FF2B5EF4-FFF2-40B4-BE49-F238E27FC236}">
                <a16:creationId xmlns:a16="http://schemas.microsoft.com/office/drawing/2014/main" id="{7EFF4E8D-E6AA-ECF9-D65A-76DC8D10F358}"/>
              </a:ext>
            </a:extLst>
          </p:cNvPr>
          <p:cNvSpPr txBox="1">
            <a:spLocks/>
          </p:cNvSpPr>
          <p:nvPr/>
        </p:nvSpPr>
        <p:spPr>
          <a:xfrm>
            <a:off x="5707251" y="1799794"/>
            <a:ext cx="5930684" cy="43448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Arial"/>
                <a:cs typeface="Arial"/>
              </a:rPr>
              <a:t>Up to a </a:t>
            </a:r>
            <a:r>
              <a:rPr lang="en-US" sz="2400" b="1">
                <a:latin typeface="Arial"/>
                <a:cs typeface="Arial"/>
              </a:rPr>
              <a:t>6x increase in activity </a:t>
            </a:r>
            <a:r>
              <a:rPr lang="en-US" sz="2400">
                <a:latin typeface="Arial"/>
                <a:cs typeface="Arial"/>
              </a:rPr>
              <a:t>with an optimal moderator-reflector combination.</a:t>
            </a:r>
          </a:p>
          <a:p>
            <a:pPr marL="0" indent="0">
              <a:buFont typeface="Arial" panose="020B0604020202020204" pitchFamily="34" charset="0"/>
              <a:buNone/>
            </a:pPr>
            <a:endParaRPr lang="en-US" sz="2400">
              <a:latin typeface="Arial"/>
              <a:cs typeface="Arial"/>
            </a:endParaRPr>
          </a:p>
          <a:p>
            <a:pPr marL="0" indent="0">
              <a:buFont typeface="Arial" panose="020B0604020202020204" pitchFamily="34" charset="0"/>
              <a:buNone/>
            </a:pPr>
            <a:endParaRPr lang="en-US" sz="2400">
              <a:latin typeface="Arial"/>
              <a:cs typeface="Arial"/>
            </a:endParaRPr>
          </a:p>
          <a:p>
            <a:pPr marL="0" indent="0">
              <a:buFont typeface="Arial" panose="020B0604020202020204" pitchFamily="34" charset="0"/>
              <a:buNone/>
            </a:pPr>
            <a:endParaRPr lang="en-US" b="1"/>
          </a:p>
        </p:txBody>
      </p:sp>
      <p:sp>
        <p:nvSpPr>
          <p:cNvPr id="11" name="TextBox 10">
            <a:extLst>
              <a:ext uri="{FF2B5EF4-FFF2-40B4-BE49-F238E27FC236}">
                <a16:creationId xmlns:a16="http://schemas.microsoft.com/office/drawing/2014/main" id="{B18059A9-6802-C4C6-8E57-BC95ABBCD734}"/>
              </a:ext>
            </a:extLst>
          </p:cNvPr>
          <p:cNvSpPr txBox="1"/>
          <p:nvPr/>
        </p:nvSpPr>
        <p:spPr>
          <a:xfrm>
            <a:off x="246892" y="6033001"/>
            <a:ext cx="541302" cy="307777"/>
          </a:xfrm>
          <a:prstGeom prst="rect">
            <a:avLst/>
          </a:prstGeom>
          <a:noFill/>
        </p:spPr>
        <p:txBody>
          <a:bodyPr wrap="none" rtlCol="0">
            <a:spAutoFit/>
          </a:bodyPr>
          <a:lstStyle/>
          <a:p>
            <a:r>
              <a:rPr lang="en-GB" sz="1400"/>
              <a:t>Bare</a:t>
            </a:r>
          </a:p>
        </p:txBody>
      </p:sp>
      <p:sp>
        <p:nvSpPr>
          <p:cNvPr id="12" name="TextBox 11">
            <a:extLst>
              <a:ext uri="{FF2B5EF4-FFF2-40B4-BE49-F238E27FC236}">
                <a16:creationId xmlns:a16="http://schemas.microsoft.com/office/drawing/2014/main" id="{B0652E0D-0D2D-D7E6-873B-F0F286F77A0D}"/>
              </a:ext>
            </a:extLst>
          </p:cNvPr>
          <p:cNvSpPr txBox="1"/>
          <p:nvPr/>
        </p:nvSpPr>
        <p:spPr>
          <a:xfrm>
            <a:off x="4329908" y="6033001"/>
            <a:ext cx="1257780" cy="307777"/>
          </a:xfrm>
          <a:prstGeom prst="rect">
            <a:avLst/>
          </a:prstGeom>
          <a:noFill/>
        </p:spPr>
        <p:txBody>
          <a:bodyPr wrap="none" rtlCol="0">
            <a:spAutoFit/>
          </a:bodyPr>
          <a:lstStyle/>
          <a:p>
            <a:r>
              <a:rPr lang="en-GB" sz="1400"/>
              <a:t>Reflector only</a:t>
            </a:r>
          </a:p>
        </p:txBody>
      </p:sp>
      <p:sp>
        <p:nvSpPr>
          <p:cNvPr id="13" name="TextBox 12">
            <a:extLst>
              <a:ext uri="{FF2B5EF4-FFF2-40B4-BE49-F238E27FC236}">
                <a16:creationId xmlns:a16="http://schemas.microsoft.com/office/drawing/2014/main" id="{6E0EC75C-9126-E00F-40BA-8933B6EC2B1C}"/>
              </a:ext>
            </a:extLst>
          </p:cNvPr>
          <p:cNvSpPr txBox="1"/>
          <p:nvPr/>
        </p:nvSpPr>
        <p:spPr>
          <a:xfrm>
            <a:off x="2933700" y="2796540"/>
            <a:ext cx="848309" cy="307777"/>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lang="en-GB" sz="1400" b="1"/>
              <a:t>Optimal</a:t>
            </a:r>
          </a:p>
        </p:txBody>
      </p:sp>
      <p:cxnSp>
        <p:nvCxnSpPr>
          <p:cNvPr id="15" name="Straight Arrow Connector 14">
            <a:extLst>
              <a:ext uri="{FF2B5EF4-FFF2-40B4-BE49-F238E27FC236}">
                <a16:creationId xmlns:a16="http://schemas.microsoft.com/office/drawing/2014/main" id="{8C2CF63C-D970-F3A8-6814-CAE6A82598B8}"/>
              </a:ext>
            </a:extLst>
          </p:cNvPr>
          <p:cNvCxnSpPr>
            <a:cxnSpLocks/>
          </p:cNvCxnSpPr>
          <p:nvPr/>
        </p:nvCxnSpPr>
        <p:spPr>
          <a:xfrm>
            <a:off x="3581400" y="3104317"/>
            <a:ext cx="549969" cy="46184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1D27B763-0D7F-06F3-3727-2F4D157CD17D}"/>
              </a:ext>
            </a:extLst>
          </p:cNvPr>
          <p:cNvCxnSpPr>
            <a:cxnSpLocks/>
            <a:stCxn id="11" idx="0"/>
          </p:cNvCxnSpPr>
          <p:nvPr/>
        </p:nvCxnSpPr>
        <p:spPr>
          <a:xfrm flipV="1">
            <a:off x="517543" y="5760720"/>
            <a:ext cx="213977" cy="2722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68964F55-B1BD-94DC-DAFC-E6A316A6B009}"/>
              </a:ext>
            </a:extLst>
          </p:cNvPr>
          <p:cNvCxnSpPr>
            <a:cxnSpLocks/>
          </p:cNvCxnSpPr>
          <p:nvPr/>
        </p:nvCxnSpPr>
        <p:spPr>
          <a:xfrm flipH="1" flipV="1">
            <a:off x="4555231" y="5768656"/>
            <a:ext cx="176789" cy="2820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4" name="Picture 13">
            <a:extLst>
              <a:ext uri="{FF2B5EF4-FFF2-40B4-BE49-F238E27FC236}">
                <a16:creationId xmlns:a16="http://schemas.microsoft.com/office/drawing/2014/main" id="{40C21B04-40C6-9E15-6384-AEABBE192D28}"/>
              </a:ext>
            </a:extLst>
          </p:cNvPr>
          <p:cNvPicPr>
            <a:picLocks noChangeAspect="1"/>
          </p:cNvPicPr>
          <p:nvPr/>
        </p:nvPicPr>
        <p:blipFill>
          <a:blip r:embed="rId4"/>
          <a:stretch>
            <a:fillRect/>
          </a:stretch>
        </p:blipFill>
        <p:spPr>
          <a:xfrm>
            <a:off x="5539332" y="2408586"/>
            <a:ext cx="7048800" cy="3931049"/>
          </a:xfrm>
          <a:prstGeom prst="rect">
            <a:avLst/>
          </a:prstGeom>
        </p:spPr>
      </p:pic>
    </p:spTree>
    <p:extLst>
      <p:ext uri="{BB962C8B-B14F-4D97-AF65-F5344CB8AC3E}">
        <p14:creationId xmlns:p14="http://schemas.microsoft.com/office/powerpoint/2010/main" val="1474342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9F80E-D10D-D4FB-9DDA-518FB86EB4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7A6515-EB5E-D8C1-45DA-DEB24CDFF3F9}"/>
              </a:ext>
            </a:extLst>
          </p:cNvPr>
          <p:cNvSpPr>
            <a:spLocks noGrp="1"/>
          </p:cNvSpPr>
          <p:nvPr>
            <p:ph type="title"/>
          </p:nvPr>
        </p:nvSpPr>
        <p:spPr/>
        <p:txBody>
          <a:bodyPr/>
          <a:lstStyle/>
          <a:p>
            <a:r>
              <a:rPr lang="en-GB">
                <a:latin typeface="Times New Roman"/>
                <a:cs typeface="Times New Roman"/>
              </a:rPr>
              <a:t>The effect of an enriched target</a:t>
            </a:r>
            <a:endParaRPr lang="en-GB"/>
          </a:p>
        </p:txBody>
      </p:sp>
      <p:sp>
        <p:nvSpPr>
          <p:cNvPr id="4" name="Date Placeholder 3">
            <a:extLst>
              <a:ext uri="{FF2B5EF4-FFF2-40B4-BE49-F238E27FC236}">
                <a16:creationId xmlns:a16="http://schemas.microsoft.com/office/drawing/2014/main" id="{5295E019-5ADA-3C6A-1079-EE97E16E325A}"/>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467CE246-A8DF-26B2-3B68-ED590FCB39C1}"/>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00EFFC00-C34C-6F38-EAA8-147090CF1C18}"/>
              </a:ext>
            </a:extLst>
          </p:cNvPr>
          <p:cNvSpPr>
            <a:spLocks noGrp="1"/>
          </p:cNvSpPr>
          <p:nvPr>
            <p:ph type="sldNum" sz="quarter" idx="12"/>
          </p:nvPr>
        </p:nvSpPr>
        <p:spPr/>
        <p:txBody>
          <a:bodyPr/>
          <a:lstStyle/>
          <a:p>
            <a:r>
              <a:rPr lang="en-US"/>
              <a:t>10</a:t>
            </a:r>
          </a:p>
        </p:txBody>
      </p:sp>
      <p:pic>
        <p:nvPicPr>
          <p:cNvPr id="11" name="Picture 10">
            <a:extLst>
              <a:ext uri="{FF2B5EF4-FFF2-40B4-BE49-F238E27FC236}">
                <a16:creationId xmlns:a16="http://schemas.microsoft.com/office/drawing/2014/main" id="{B6BAFEA1-6A81-C3B0-143F-8C338FE4A09F}"/>
              </a:ext>
            </a:extLst>
          </p:cNvPr>
          <p:cNvPicPr>
            <a:picLocks noChangeAspect="1"/>
          </p:cNvPicPr>
          <p:nvPr/>
        </p:nvPicPr>
        <p:blipFill>
          <a:blip r:embed="rId3"/>
          <a:stretch>
            <a:fillRect/>
          </a:stretch>
        </p:blipFill>
        <p:spPr>
          <a:xfrm>
            <a:off x="-8072" y="1375474"/>
            <a:ext cx="6105688" cy="3480662"/>
          </a:xfrm>
          <a:prstGeom prst="rect">
            <a:avLst/>
          </a:prstGeom>
        </p:spPr>
      </p:pic>
      <p:sp>
        <p:nvSpPr>
          <p:cNvPr id="7" name="TextBox 6">
            <a:extLst>
              <a:ext uri="{FF2B5EF4-FFF2-40B4-BE49-F238E27FC236}">
                <a16:creationId xmlns:a16="http://schemas.microsoft.com/office/drawing/2014/main" id="{87DFBEBE-2487-27CC-318F-E97C3F52A03A}"/>
              </a:ext>
            </a:extLst>
          </p:cNvPr>
          <p:cNvSpPr txBox="1"/>
          <p:nvPr/>
        </p:nvSpPr>
        <p:spPr>
          <a:xfrm>
            <a:off x="1277566" y="1475782"/>
            <a:ext cx="1265796" cy="369332"/>
          </a:xfrm>
          <a:prstGeom prst="rect">
            <a:avLst/>
          </a:prstGeom>
          <a:noFill/>
        </p:spPr>
        <p:txBody>
          <a:bodyPr wrap="none" rtlCol="0">
            <a:spAutoFit/>
          </a:bodyPr>
          <a:lstStyle/>
          <a:p>
            <a:r>
              <a:rPr lang="en-GB"/>
              <a:t>Natural Gd</a:t>
            </a:r>
          </a:p>
        </p:txBody>
      </p:sp>
      <p:sp>
        <p:nvSpPr>
          <p:cNvPr id="8" name="TextBox 7">
            <a:extLst>
              <a:ext uri="{FF2B5EF4-FFF2-40B4-BE49-F238E27FC236}">
                <a16:creationId xmlns:a16="http://schemas.microsoft.com/office/drawing/2014/main" id="{992426B9-BB24-4B55-2D4E-88178BC07CD6}"/>
              </a:ext>
            </a:extLst>
          </p:cNvPr>
          <p:cNvSpPr txBox="1"/>
          <p:nvPr/>
        </p:nvSpPr>
        <p:spPr>
          <a:xfrm>
            <a:off x="3198778" y="1475782"/>
            <a:ext cx="2133918" cy="369332"/>
          </a:xfrm>
          <a:prstGeom prst="rect">
            <a:avLst/>
          </a:prstGeom>
          <a:noFill/>
        </p:spPr>
        <p:txBody>
          <a:bodyPr wrap="none" rtlCol="0">
            <a:spAutoFit/>
          </a:bodyPr>
          <a:lstStyle/>
          <a:p>
            <a:r>
              <a:rPr lang="en-GB"/>
              <a:t>98% enriched </a:t>
            </a:r>
            <a:r>
              <a:rPr lang="en-GB" baseline="30000"/>
              <a:t>160</a:t>
            </a:r>
            <a:r>
              <a:rPr lang="en-GB"/>
              <a:t>Gd</a:t>
            </a:r>
          </a:p>
        </p:txBody>
      </p:sp>
      <p:sp>
        <p:nvSpPr>
          <p:cNvPr id="10" name="Arrow: Right 9">
            <a:extLst>
              <a:ext uri="{FF2B5EF4-FFF2-40B4-BE49-F238E27FC236}">
                <a16:creationId xmlns:a16="http://schemas.microsoft.com/office/drawing/2014/main" id="{EB5EF341-C8B0-866D-82DD-79450C641E54}"/>
              </a:ext>
            </a:extLst>
          </p:cNvPr>
          <p:cNvSpPr/>
          <p:nvPr/>
        </p:nvSpPr>
        <p:spPr>
          <a:xfrm>
            <a:off x="2728836" y="2556405"/>
            <a:ext cx="630256" cy="598116"/>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5E34EA94-462E-309A-BB9E-3C2621B27979}"/>
              </a:ext>
            </a:extLst>
          </p:cNvPr>
          <p:cNvSpPr txBox="1"/>
          <p:nvPr/>
        </p:nvSpPr>
        <p:spPr>
          <a:xfrm>
            <a:off x="4035363" y="3429000"/>
            <a:ext cx="1384366" cy="461665"/>
          </a:xfrm>
          <a:prstGeom prst="rect">
            <a:avLst/>
          </a:prstGeom>
          <a:noFill/>
        </p:spPr>
        <p:txBody>
          <a:bodyPr wrap="square" rtlCol="0">
            <a:spAutoFit/>
          </a:bodyPr>
          <a:lstStyle/>
          <a:p>
            <a:r>
              <a:rPr lang="en-GB" sz="1200"/>
              <a:t>~18x decrease in </a:t>
            </a:r>
            <a:r>
              <a:rPr lang="en-GB" sz="1200" baseline="30000"/>
              <a:t>159</a:t>
            </a:r>
            <a:r>
              <a:rPr lang="en-GB" sz="1200"/>
              <a:t>Tb production</a:t>
            </a:r>
          </a:p>
        </p:txBody>
      </p:sp>
      <p:sp>
        <p:nvSpPr>
          <p:cNvPr id="31" name="TextBox 30">
            <a:extLst>
              <a:ext uri="{FF2B5EF4-FFF2-40B4-BE49-F238E27FC236}">
                <a16:creationId xmlns:a16="http://schemas.microsoft.com/office/drawing/2014/main" id="{FD140C4D-EAC5-F1B0-7E1D-64F6A4C899B3}"/>
              </a:ext>
            </a:extLst>
          </p:cNvPr>
          <p:cNvSpPr txBox="1"/>
          <p:nvPr/>
        </p:nvSpPr>
        <p:spPr>
          <a:xfrm>
            <a:off x="3198778" y="1776157"/>
            <a:ext cx="1265795" cy="461665"/>
          </a:xfrm>
          <a:prstGeom prst="rect">
            <a:avLst/>
          </a:prstGeom>
          <a:noFill/>
        </p:spPr>
        <p:txBody>
          <a:bodyPr wrap="square" rtlCol="0">
            <a:spAutoFit/>
          </a:bodyPr>
          <a:lstStyle/>
          <a:p>
            <a:pPr algn="ctr"/>
            <a:r>
              <a:rPr lang="en-GB" sz="1200"/>
              <a:t>~4x increase in </a:t>
            </a:r>
            <a:r>
              <a:rPr lang="en-GB" sz="1200" baseline="30000"/>
              <a:t>161</a:t>
            </a:r>
            <a:r>
              <a:rPr lang="en-GB" sz="1200"/>
              <a:t>Tb production</a:t>
            </a:r>
          </a:p>
        </p:txBody>
      </p:sp>
    </p:spTree>
    <p:extLst>
      <p:ext uri="{BB962C8B-B14F-4D97-AF65-F5344CB8AC3E}">
        <p14:creationId xmlns:p14="http://schemas.microsoft.com/office/powerpoint/2010/main" val="9447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89BE0-2568-93B0-A792-37B2ABC05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2E98EE-8CE8-FF36-B60A-4697077E72F0}"/>
              </a:ext>
            </a:extLst>
          </p:cNvPr>
          <p:cNvSpPr>
            <a:spLocks noGrp="1"/>
          </p:cNvSpPr>
          <p:nvPr>
            <p:ph type="title"/>
          </p:nvPr>
        </p:nvSpPr>
        <p:spPr/>
        <p:txBody>
          <a:bodyPr/>
          <a:lstStyle/>
          <a:p>
            <a:r>
              <a:rPr lang="en-GB">
                <a:latin typeface="Times New Roman"/>
                <a:cs typeface="Times New Roman"/>
              </a:rPr>
              <a:t>The effect of an enriched target</a:t>
            </a:r>
            <a:endParaRPr lang="en-GB"/>
          </a:p>
        </p:txBody>
      </p:sp>
      <p:sp>
        <p:nvSpPr>
          <p:cNvPr id="4" name="Date Placeholder 3">
            <a:extLst>
              <a:ext uri="{FF2B5EF4-FFF2-40B4-BE49-F238E27FC236}">
                <a16:creationId xmlns:a16="http://schemas.microsoft.com/office/drawing/2014/main" id="{B9121581-5367-4F8F-B316-1F144F69AC5E}"/>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2163BF5F-5488-962D-8427-BB04BF170A03}"/>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C3B1BD38-35D2-A515-8E42-E07C64E86B7E}"/>
              </a:ext>
            </a:extLst>
          </p:cNvPr>
          <p:cNvSpPr>
            <a:spLocks noGrp="1"/>
          </p:cNvSpPr>
          <p:nvPr>
            <p:ph type="sldNum" sz="quarter" idx="12"/>
          </p:nvPr>
        </p:nvSpPr>
        <p:spPr/>
        <p:txBody>
          <a:bodyPr/>
          <a:lstStyle/>
          <a:p>
            <a:r>
              <a:rPr lang="en-US"/>
              <a:t>10</a:t>
            </a:r>
          </a:p>
        </p:txBody>
      </p:sp>
      <p:pic>
        <p:nvPicPr>
          <p:cNvPr id="11" name="Picture 10">
            <a:extLst>
              <a:ext uri="{FF2B5EF4-FFF2-40B4-BE49-F238E27FC236}">
                <a16:creationId xmlns:a16="http://schemas.microsoft.com/office/drawing/2014/main" id="{D2580D1D-4E17-B89F-FBBD-CBF32798CC8E}"/>
              </a:ext>
            </a:extLst>
          </p:cNvPr>
          <p:cNvPicPr>
            <a:picLocks noChangeAspect="1"/>
          </p:cNvPicPr>
          <p:nvPr/>
        </p:nvPicPr>
        <p:blipFill>
          <a:blip r:embed="rId3"/>
          <a:stretch>
            <a:fillRect/>
          </a:stretch>
        </p:blipFill>
        <p:spPr>
          <a:xfrm>
            <a:off x="-8072" y="1375474"/>
            <a:ext cx="6105688" cy="3480662"/>
          </a:xfrm>
          <a:prstGeom prst="rect">
            <a:avLst/>
          </a:prstGeom>
        </p:spPr>
      </p:pic>
      <p:sp>
        <p:nvSpPr>
          <p:cNvPr id="3" name="TextBox 2">
            <a:extLst>
              <a:ext uri="{FF2B5EF4-FFF2-40B4-BE49-F238E27FC236}">
                <a16:creationId xmlns:a16="http://schemas.microsoft.com/office/drawing/2014/main" id="{FF20C45D-77CC-6F72-8C73-EC6F57DA5D77}"/>
              </a:ext>
            </a:extLst>
          </p:cNvPr>
          <p:cNvSpPr txBox="1"/>
          <p:nvPr/>
        </p:nvSpPr>
        <p:spPr>
          <a:xfrm>
            <a:off x="411238" y="4851010"/>
            <a:ext cx="109508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t>Natural: </a:t>
            </a:r>
            <a:r>
              <a:rPr lang="en-GB" sz="2000"/>
              <a:t>presence of other Gd isotopes leads to </a:t>
            </a:r>
            <a:r>
              <a:rPr lang="en-GB" sz="2000" b="1"/>
              <a:t>a large number of impurities</a:t>
            </a:r>
            <a:r>
              <a:rPr lang="en-GB" sz="2000"/>
              <a:t>, in particular </a:t>
            </a:r>
            <a:r>
              <a:rPr lang="en-GB" sz="2000" b="1" baseline="30000"/>
              <a:t>159</a:t>
            </a:r>
            <a:r>
              <a:rPr lang="en-GB" sz="2000" b="1"/>
              <a:t>Tb</a:t>
            </a:r>
            <a:r>
              <a:rPr lang="en-GB" sz="2000"/>
              <a:t>.</a:t>
            </a:r>
          </a:p>
          <a:p>
            <a:endParaRPr lang="en-GB" sz="2000"/>
          </a:p>
          <a:p>
            <a:r>
              <a:rPr lang="en-GB" sz="2000" b="1"/>
              <a:t>Enriched: </a:t>
            </a:r>
            <a:r>
              <a:rPr lang="en-GB" sz="2000"/>
              <a:t>strongly suppresses impurity production, yielding </a:t>
            </a:r>
            <a:r>
              <a:rPr lang="en-GB" sz="2000" b="1"/>
              <a:t>higher specific activity</a:t>
            </a:r>
            <a:r>
              <a:rPr lang="en-GB" sz="2000"/>
              <a:t>.</a:t>
            </a:r>
          </a:p>
        </p:txBody>
      </p:sp>
      <p:sp>
        <p:nvSpPr>
          <p:cNvPr id="7" name="TextBox 6">
            <a:extLst>
              <a:ext uri="{FF2B5EF4-FFF2-40B4-BE49-F238E27FC236}">
                <a16:creationId xmlns:a16="http://schemas.microsoft.com/office/drawing/2014/main" id="{CAA08E91-ACE6-C8DF-4E0C-FEC2773DC972}"/>
              </a:ext>
            </a:extLst>
          </p:cNvPr>
          <p:cNvSpPr txBox="1"/>
          <p:nvPr/>
        </p:nvSpPr>
        <p:spPr>
          <a:xfrm>
            <a:off x="1277566" y="1475782"/>
            <a:ext cx="1265796" cy="369332"/>
          </a:xfrm>
          <a:prstGeom prst="rect">
            <a:avLst/>
          </a:prstGeom>
          <a:noFill/>
        </p:spPr>
        <p:txBody>
          <a:bodyPr wrap="none" rtlCol="0">
            <a:spAutoFit/>
          </a:bodyPr>
          <a:lstStyle/>
          <a:p>
            <a:r>
              <a:rPr lang="en-GB"/>
              <a:t>Natural Gd</a:t>
            </a:r>
          </a:p>
        </p:txBody>
      </p:sp>
      <p:sp>
        <p:nvSpPr>
          <p:cNvPr id="8" name="TextBox 7">
            <a:extLst>
              <a:ext uri="{FF2B5EF4-FFF2-40B4-BE49-F238E27FC236}">
                <a16:creationId xmlns:a16="http://schemas.microsoft.com/office/drawing/2014/main" id="{90016A4F-6F6E-9809-E6AF-41F28DC9BE03}"/>
              </a:ext>
            </a:extLst>
          </p:cNvPr>
          <p:cNvSpPr txBox="1"/>
          <p:nvPr/>
        </p:nvSpPr>
        <p:spPr>
          <a:xfrm>
            <a:off x="3198778" y="1475782"/>
            <a:ext cx="2133918" cy="369332"/>
          </a:xfrm>
          <a:prstGeom prst="rect">
            <a:avLst/>
          </a:prstGeom>
          <a:noFill/>
        </p:spPr>
        <p:txBody>
          <a:bodyPr wrap="none" rtlCol="0">
            <a:spAutoFit/>
          </a:bodyPr>
          <a:lstStyle/>
          <a:p>
            <a:r>
              <a:rPr lang="en-GB"/>
              <a:t>98% enriched </a:t>
            </a:r>
            <a:r>
              <a:rPr lang="en-GB" baseline="30000"/>
              <a:t>160</a:t>
            </a:r>
            <a:r>
              <a:rPr lang="en-GB"/>
              <a:t>Gd</a:t>
            </a:r>
          </a:p>
        </p:txBody>
      </p:sp>
      <p:sp>
        <p:nvSpPr>
          <p:cNvPr id="10" name="Arrow: Right 9">
            <a:extLst>
              <a:ext uri="{FF2B5EF4-FFF2-40B4-BE49-F238E27FC236}">
                <a16:creationId xmlns:a16="http://schemas.microsoft.com/office/drawing/2014/main" id="{902B9433-7DCB-4E1C-D8B0-3F8780FE16B5}"/>
              </a:ext>
            </a:extLst>
          </p:cNvPr>
          <p:cNvSpPr/>
          <p:nvPr/>
        </p:nvSpPr>
        <p:spPr>
          <a:xfrm>
            <a:off x="2728836" y="2556405"/>
            <a:ext cx="630256" cy="598116"/>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6BD1291-EF60-DD04-6C6C-8D58353ACF98}"/>
              </a:ext>
            </a:extLst>
          </p:cNvPr>
          <p:cNvSpPr txBox="1"/>
          <p:nvPr/>
        </p:nvSpPr>
        <p:spPr>
          <a:xfrm>
            <a:off x="4035363" y="3429000"/>
            <a:ext cx="1384366" cy="461665"/>
          </a:xfrm>
          <a:prstGeom prst="rect">
            <a:avLst/>
          </a:prstGeom>
          <a:noFill/>
        </p:spPr>
        <p:txBody>
          <a:bodyPr wrap="square" rtlCol="0">
            <a:spAutoFit/>
          </a:bodyPr>
          <a:lstStyle/>
          <a:p>
            <a:r>
              <a:rPr lang="en-GB" sz="1200"/>
              <a:t>~18x decrease in </a:t>
            </a:r>
            <a:r>
              <a:rPr lang="en-GB" sz="1200" baseline="30000"/>
              <a:t>159</a:t>
            </a:r>
            <a:r>
              <a:rPr lang="en-GB" sz="1200"/>
              <a:t>Tb production</a:t>
            </a:r>
          </a:p>
        </p:txBody>
      </p:sp>
      <p:sp>
        <p:nvSpPr>
          <p:cNvPr id="14" name="TextBox 13">
            <a:extLst>
              <a:ext uri="{FF2B5EF4-FFF2-40B4-BE49-F238E27FC236}">
                <a16:creationId xmlns:a16="http://schemas.microsoft.com/office/drawing/2014/main" id="{DED8CDC5-FDF7-20F5-933D-B23D4C618491}"/>
              </a:ext>
            </a:extLst>
          </p:cNvPr>
          <p:cNvSpPr txBox="1"/>
          <p:nvPr/>
        </p:nvSpPr>
        <p:spPr>
          <a:xfrm>
            <a:off x="3198778" y="1776157"/>
            <a:ext cx="1265795" cy="461665"/>
          </a:xfrm>
          <a:prstGeom prst="rect">
            <a:avLst/>
          </a:prstGeom>
          <a:noFill/>
        </p:spPr>
        <p:txBody>
          <a:bodyPr wrap="square" rtlCol="0">
            <a:spAutoFit/>
          </a:bodyPr>
          <a:lstStyle/>
          <a:p>
            <a:pPr algn="ctr"/>
            <a:r>
              <a:rPr lang="en-GB" sz="1200"/>
              <a:t>~4x increase in </a:t>
            </a:r>
            <a:r>
              <a:rPr lang="en-GB" sz="1200" baseline="30000"/>
              <a:t>161</a:t>
            </a:r>
            <a:r>
              <a:rPr lang="en-GB" sz="1200"/>
              <a:t>Tb production</a:t>
            </a:r>
          </a:p>
        </p:txBody>
      </p:sp>
      <p:pic>
        <p:nvPicPr>
          <p:cNvPr id="19" name="Content Placeholder 18" descr="A red and blue line&#10;&#10;AI-generated content may be incorrect.">
            <a:extLst>
              <a:ext uri="{FF2B5EF4-FFF2-40B4-BE49-F238E27FC236}">
                <a16:creationId xmlns:a16="http://schemas.microsoft.com/office/drawing/2014/main" id="{98E88A86-A007-495F-4652-0A051FC63546}"/>
              </a:ext>
            </a:extLst>
          </p:cNvPr>
          <p:cNvPicPr>
            <a:picLocks noGrp="1" noChangeAspect="1"/>
          </p:cNvPicPr>
          <p:nvPr>
            <p:ph idx="1"/>
          </p:nvPr>
        </p:nvPicPr>
        <p:blipFill>
          <a:blip r:embed="rId4"/>
          <a:stretch>
            <a:fillRect/>
          </a:stretch>
        </p:blipFill>
        <p:spPr>
          <a:xfrm>
            <a:off x="6096000" y="1374090"/>
            <a:ext cx="6096000" cy="3483429"/>
          </a:xfrm>
          <a:prstGeom prst="rect">
            <a:avLst/>
          </a:prstGeom>
        </p:spPr>
      </p:pic>
    </p:spTree>
    <p:extLst>
      <p:ext uri="{BB962C8B-B14F-4D97-AF65-F5344CB8AC3E}">
        <p14:creationId xmlns:p14="http://schemas.microsoft.com/office/powerpoint/2010/main" val="3464617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E670C-9CDF-7EDE-9516-F4468CE21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95FFA-B8ED-0BC1-E2F9-10147D53C1C7}"/>
              </a:ext>
            </a:extLst>
          </p:cNvPr>
          <p:cNvSpPr>
            <a:spLocks noGrp="1"/>
          </p:cNvSpPr>
          <p:nvPr>
            <p:ph type="title"/>
          </p:nvPr>
        </p:nvSpPr>
        <p:spPr/>
        <p:txBody>
          <a:bodyPr/>
          <a:lstStyle/>
          <a:p>
            <a:r>
              <a:rPr lang="en-GB">
                <a:latin typeface="Times New Roman"/>
                <a:cs typeface="Times New Roman"/>
              </a:rPr>
              <a:t>Future work: SACS measurements</a:t>
            </a:r>
            <a:endParaRPr lang="en-GB"/>
          </a:p>
        </p:txBody>
      </p:sp>
      <p:sp>
        <p:nvSpPr>
          <p:cNvPr id="4" name="Date Placeholder 3">
            <a:extLst>
              <a:ext uri="{FF2B5EF4-FFF2-40B4-BE49-F238E27FC236}">
                <a16:creationId xmlns:a16="http://schemas.microsoft.com/office/drawing/2014/main" id="{191D4EB1-DF7A-8184-F109-AF789FBCA5D9}"/>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12D262CC-F1E3-FB26-2051-B16805394219}"/>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EA2A0E01-F8F5-F17F-9C1C-95F444E7EC89}"/>
              </a:ext>
            </a:extLst>
          </p:cNvPr>
          <p:cNvSpPr>
            <a:spLocks noGrp="1"/>
          </p:cNvSpPr>
          <p:nvPr>
            <p:ph type="sldNum" sz="quarter" idx="12"/>
          </p:nvPr>
        </p:nvSpPr>
        <p:spPr/>
        <p:txBody>
          <a:bodyPr/>
          <a:lstStyle/>
          <a:p>
            <a:r>
              <a:rPr lang="en-US"/>
              <a:t>11</a:t>
            </a:r>
          </a:p>
        </p:txBody>
      </p:sp>
      <p:sp>
        <p:nvSpPr>
          <p:cNvPr id="9" name="Content Placeholder 4">
            <a:extLst>
              <a:ext uri="{FF2B5EF4-FFF2-40B4-BE49-F238E27FC236}">
                <a16:creationId xmlns:a16="http://schemas.microsoft.com/office/drawing/2014/main" id="{5356981E-07F6-AB77-2880-950EBD782CD6}"/>
              </a:ext>
            </a:extLst>
          </p:cNvPr>
          <p:cNvSpPr txBox="1">
            <a:spLocks/>
          </p:cNvSpPr>
          <p:nvPr/>
        </p:nvSpPr>
        <p:spPr>
          <a:xfrm>
            <a:off x="6456335" y="1799794"/>
            <a:ext cx="5181600" cy="43448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Arial"/>
                <a:cs typeface="Arial"/>
              </a:rPr>
              <a:t>Contribute to understanding of nuclear data:</a:t>
            </a:r>
            <a:endParaRPr lang="en-US" sz="2400"/>
          </a:p>
          <a:p>
            <a:pPr marL="0" indent="0">
              <a:buNone/>
            </a:pPr>
            <a:endParaRPr lang="en-US" sz="2400"/>
          </a:p>
          <a:p>
            <a:r>
              <a:rPr lang="en-US" sz="2400">
                <a:latin typeface="Arial"/>
                <a:cs typeface="Arial"/>
              </a:rPr>
              <a:t>HF-</a:t>
            </a:r>
            <a:r>
              <a:rPr lang="en-US" sz="2400" err="1">
                <a:latin typeface="Arial"/>
                <a:cs typeface="Arial"/>
              </a:rPr>
              <a:t>ADNeF</a:t>
            </a:r>
            <a:r>
              <a:rPr lang="en-US" sz="2400">
                <a:latin typeface="Arial"/>
                <a:cs typeface="Arial"/>
              </a:rPr>
              <a:t> neutrons from 0 - 0.9 MeV</a:t>
            </a:r>
          </a:p>
          <a:p>
            <a:r>
              <a:rPr lang="en-US" sz="2400">
                <a:latin typeface="Arial"/>
                <a:cs typeface="Arial"/>
              </a:rPr>
              <a:t>Can irradiate and perform gamma spectroscopy to experimentally determine SACS</a:t>
            </a:r>
          </a:p>
          <a:p>
            <a:r>
              <a:rPr lang="en-US" sz="2400">
                <a:latin typeface="Arial"/>
                <a:cs typeface="Arial"/>
              </a:rPr>
              <a:t>Requires accurate neutron flux knowledge, from simulation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B38EE52-8ACC-C5BE-867E-B5EB4F32DA5B}"/>
                  </a:ext>
                </a:extLst>
              </p:cNvPr>
              <p:cNvSpPr txBox="1"/>
              <p:nvPr/>
            </p:nvSpPr>
            <p:spPr>
              <a:xfrm>
                <a:off x="245390" y="5366762"/>
                <a:ext cx="6046207" cy="743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𝜎</m:t>
                          </m:r>
                        </m:e>
                      </m:acc>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m:t>
                          </m:r>
                          <m:r>
                            <a:rPr lang="en-GB" b="0" i="1" smtClean="0">
                              <a:latin typeface="Cambria Math" panose="02040503050406030204" pitchFamily="18" charset="0"/>
                            </a:rPr>
                            <m:t>𝜎</m:t>
                          </m:r>
                          <m:d>
                            <m:dPr>
                              <m:ctrlPr>
                                <a:rPr lang="en-GB" b="0" i="1" smtClean="0">
                                  <a:latin typeface="Cambria Math" panose="02040503050406030204" pitchFamily="18" charset="0"/>
                                </a:rPr>
                              </m:ctrlPr>
                            </m:dPr>
                            <m:e>
                              <m:r>
                                <a:rPr lang="en-GB" b="0" i="1" smtClean="0">
                                  <a:latin typeface="Cambria Math" panose="02040503050406030204" pitchFamily="18" charset="0"/>
                                </a:rPr>
                                <m:t>𝐸</m:t>
                              </m:r>
                            </m:e>
                          </m:d>
                          <m:r>
                            <a:rPr lang="en-GB" b="0" i="1" smtClean="0">
                              <a:latin typeface="Cambria Math" panose="02040503050406030204" pitchFamily="18" charset="0"/>
                            </a:rPr>
                            <m:t>𝜙</m:t>
                          </m:r>
                          <m:d>
                            <m:dPr>
                              <m:ctrlPr>
                                <a:rPr lang="en-GB" b="0" i="1" smtClean="0">
                                  <a:latin typeface="Cambria Math" panose="02040503050406030204" pitchFamily="18" charset="0"/>
                                </a:rPr>
                              </m:ctrlPr>
                            </m:dPr>
                            <m:e>
                              <m:r>
                                <a:rPr lang="en-GB" b="0" i="1" smtClean="0">
                                  <a:latin typeface="Cambria Math" panose="02040503050406030204" pitchFamily="18" charset="0"/>
                                </a:rPr>
                                <m:t>𝐸</m:t>
                              </m:r>
                            </m:e>
                          </m:d>
                          <m:r>
                            <a:rPr lang="en-GB" b="0" i="1" smtClean="0">
                              <a:latin typeface="Cambria Math" panose="02040503050406030204" pitchFamily="18" charset="0"/>
                            </a:rPr>
                            <m:t>𝑑𝐸</m:t>
                          </m:r>
                        </m:num>
                        <m:den>
                          <m:r>
                            <a:rPr lang="en-GB" b="0" i="1" smtClean="0">
                              <a:latin typeface="Cambria Math" panose="02040503050406030204" pitchFamily="18" charset="0"/>
                            </a:rPr>
                            <m:t>∫</m:t>
                          </m:r>
                          <m:r>
                            <a:rPr lang="en-GB" i="1">
                              <a:latin typeface="Cambria Math" panose="02040503050406030204" pitchFamily="18" charset="0"/>
                            </a:rPr>
                            <m:t>𝜙</m:t>
                          </m:r>
                          <m:d>
                            <m:dPr>
                              <m:ctrlPr>
                                <a:rPr lang="en-GB" i="1">
                                  <a:latin typeface="Cambria Math" panose="02040503050406030204" pitchFamily="18" charset="0"/>
                                </a:rPr>
                              </m:ctrlPr>
                            </m:dPr>
                            <m:e>
                              <m:r>
                                <a:rPr lang="en-GB" i="1">
                                  <a:latin typeface="Cambria Math" panose="02040503050406030204" pitchFamily="18" charset="0"/>
                                </a:rPr>
                                <m:t>𝐸</m:t>
                              </m:r>
                            </m:e>
                          </m:d>
                          <m:r>
                            <a:rPr lang="en-GB" i="1">
                              <a:latin typeface="Cambria Math" panose="02040503050406030204" pitchFamily="18" charset="0"/>
                            </a:rPr>
                            <m:t>𝑑𝐸</m:t>
                          </m:r>
                        </m:den>
                      </m:f>
                      <m:r>
                        <a:rPr lang="en-GB" dirty="0">
                          <a:latin typeface="Cambria Math" panose="02040503050406030204" pitchFamily="18" charset="0"/>
                          <a:ea typeface="Cambria Math" panose="02040503050406030204" pitchFamily="18" charset="0"/>
                        </a:rPr>
                        <m:t>=</m:t>
                      </m:r>
                      <m:f>
                        <m:fPr>
                          <m:ctrlPr>
                            <a:rPr lang="en-GB" i="1" dirty="0" smtClean="0">
                              <a:latin typeface="Cambria Math" panose="02040503050406030204" pitchFamily="18" charset="0"/>
                              <a:ea typeface="Cambria Math" panose="02040503050406030204" pitchFamily="18" charset="0"/>
                            </a:rPr>
                          </m:ctrlPr>
                        </m:fPr>
                        <m:num>
                          <m:r>
                            <a:rPr lang="en-GB" b="0" i="1" dirty="0" smtClean="0">
                              <a:latin typeface="Cambria Math" panose="02040503050406030204" pitchFamily="18" charset="0"/>
                              <a:ea typeface="Cambria Math" panose="02040503050406030204" pitchFamily="18" charset="0"/>
                            </a:rPr>
                            <m:t>𝐶</m:t>
                          </m:r>
                          <m:r>
                            <a:rPr lang="en-GB" b="0" i="1" dirty="0" smtClean="0">
                              <a:latin typeface="Cambria Math" panose="02040503050406030204" pitchFamily="18" charset="0"/>
                              <a:ea typeface="Cambria Math" panose="02040503050406030204" pitchFamily="18" charset="0"/>
                            </a:rPr>
                            <m:t>𝜆</m:t>
                          </m:r>
                        </m:num>
                        <m:den>
                          <m:r>
                            <a:rPr lang="en-GB" b="0" i="1" dirty="0" smtClean="0">
                              <a:latin typeface="Cambria Math" panose="02040503050406030204" pitchFamily="18" charset="0"/>
                              <a:ea typeface="Cambria Math" panose="02040503050406030204" pitchFamily="18" charset="0"/>
                            </a:rPr>
                            <m:t>𝜖</m:t>
                          </m:r>
                          <m:sSub>
                            <m:sSubPr>
                              <m:ctrlPr>
                                <a:rPr lang="en-GB" b="0" i="1" dirty="0" smtClean="0">
                                  <a:latin typeface="Cambria Math" panose="02040503050406030204" pitchFamily="18" charset="0"/>
                                  <a:ea typeface="Cambria Math" panose="02040503050406030204" pitchFamily="18" charset="0"/>
                                </a:rPr>
                              </m:ctrlPr>
                            </m:sSubPr>
                            <m:e>
                              <m:r>
                                <a:rPr lang="en-GB" b="0" i="1" dirty="0" smtClean="0">
                                  <a:latin typeface="Cambria Math" panose="02040503050406030204" pitchFamily="18" charset="0"/>
                                  <a:ea typeface="Cambria Math" panose="02040503050406030204" pitchFamily="18" charset="0"/>
                                </a:rPr>
                                <m:t>𝐼</m:t>
                              </m:r>
                            </m:e>
                            <m:sub>
                              <m:r>
                                <a:rPr lang="en-GB" b="0" i="1" dirty="0" smtClean="0">
                                  <a:latin typeface="Cambria Math" panose="02040503050406030204" pitchFamily="18" charset="0"/>
                                  <a:ea typeface="Cambria Math" panose="02040503050406030204" pitchFamily="18" charset="0"/>
                                </a:rPr>
                                <m:t>𝛾</m:t>
                              </m:r>
                            </m:sub>
                          </m:sSub>
                          <m:r>
                            <a:rPr lang="en-GB" b="0" i="1" dirty="0" smtClean="0">
                              <a:latin typeface="Cambria Math" panose="02040503050406030204" pitchFamily="18" charset="0"/>
                              <a:ea typeface="Cambria Math" panose="02040503050406030204" pitchFamily="18" charset="0"/>
                            </a:rPr>
                            <m:t>𝑓</m:t>
                          </m:r>
                          <m:r>
                            <a:rPr lang="en-GB" b="0" i="1" dirty="0" smtClean="0">
                              <a:solidFill>
                                <a:srgbClr val="FF0000"/>
                              </a:solidFill>
                              <a:latin typeface="Cambria Math" panose="02040503050406030204" pitchFamily="18" charset="0"/>
                              <a:ea typeface="Cambria Math" panose="02040503050406030204" pitchFamily="18" charset="0"/>
                            </a:rPr>
                            <m:t>𝜙</m:t>
                          </m:r>
                          <m:r>
                            <a:rPr lang="en-GB" b="0" i="1" dirty="0" smtClean="0">
                              <a:latin typeface="Cambria Math" panose="02040503050406030204" pitchFamily="18" charset="0"/>
                              <a:ea typeface="Cambria Math" panose="02040503050406030204" pitchFamily="18" charset="0"/>
                            </a:rPr>
                            <m:t>𝑁</m:t>
                          </m:r>
                          <m:sSup>
                            <m:sSupPr>
                              <m:ctrlPr>
                                <a:rPr lang="en-GB" b="0" i="1" dirty="0" smtClean="0">
                                  <a:latin typeface="Cambria Math" panose="02040503050406030204" pitchFamily="18" charset="0"/>
                                  <a:ea typeface="Cambria Math" panose="02040503050406030204" pitchFamily="18" charset="0"/>
                                </a:rPr>
                              </m:ctrlPr>
                            </m:sSupPr>
                            <m:e>
                              <m:r>
                                <a:rPr lang="en-GB" b="0" i="1" dirty="0" smtClean="0">
                                  <a:latin typeface="Cambria Math" panose="02040503050406030204" pitchFamily="18" charset="0"/>
                                  <a:ea typeface="Cambria Math" panose="02040503050406030204" pitchFamily="18" charset="0"/>
                                </a:rPr>
                                <m:t>𝑒</m:t>
                              </m:r>
                            </m:e>
                            <m:sup>
                              <m:r>
                                <a:rPr lang="en-GB" b="0" i="1" dirty="0" smtClean="0">
                                  <a:latin typeface="Cambria Math" panose="02040503050406030204" pitchFamily="18" charset="0"/>
                                  <a:ea typeface="Cambria Math" panose="02040503050406030204" pitchFamily="18" charset="0"/>
                                </a:rPr>
                                <m:t>−</m:t>
                              </m:r>
                              <m:r>
                                <a:rPr lang="en-GB" b="0" i="1" dirty="0" smtClean="0">
                                  <a:latin typeface="Cambria Math" panose="02040503050406030204" pitchFamily="18" charset="0"/>
                                  <a:ea typeface="Cambria Math" panose="02040503050406030204" pitchFamily="18" charset="0"/>
                                </a:rPr>
                                <m:t>𝜆</m:t>
                              </m:r>
                              <m:sSub>
                                <m:sSubPr>
                                  <m:ctrlPr>
                                    <a:rPr lang="en-GB" b="0" i="1" dirty="0" smtClean="0">
                                      <a:latin typeface="Cambria Math" panose="02040503050406030204" pitchFamily="18" charset="0"/>
                                      <a:ea typeface="Cambria Math" panose="02040503050406030204" pitchFamily="18" charset="0"/>
                                    </a:rPr>
                                  </m:ctrlPr>
                                </m:sSubPr>
                                <m:e>
                                  <m:r>
                                    <a:rPr lang="en-GB" b="0" i="1" dirty="0" smtClean="0">
                                      <a:latin typeface="Cambria Math" panose="02040503050406030204" pitchFamily="18" charset="0"/>
                                      <a:ea typeface="Cambria Math" panose="02040503050406030204" pitchFamily="18" charset="0"/>
                                    </a:rPr>
                                    <m:t>𝑡</m:t>
                                  </m:r>
                                </m:e>
                                <m:sub>
                                  <m:r>
                                    <a:rPr lang="en-GB" b="0" i="1" dirty="0" smtClean="0">
                                      <a:latin typeface="Cambria Math" panose="02040503050406030204" pitchFamily="18" charset="0"/>
                                      <a:ea typeface="Cambria Math" panose="02040503050406030204" pitchFamily="18" charset="0"/>
                                    </a:rPr>
                                    <m:t>𝑐</m:t>
                                  </m:r>
                                </m:sub>
                              </m:sSub>
                            </m:sup>
                          </m:sSup>
                          <m:r>
                            <a:rPr lang="en-GB" b="0" i="1" dirty="0" smtClean="0">
                              <a:latin typeface="Cambria Math" panose="02040503050406030204" pitchFamily="18" charset="0"/>
                              <a:ea typeface="Cambria Math" panose="02040503050406030204" pitchFamily="18" charset="0"/>
                            </a:rPr>
                            <m:t>(1−</m:t>
                          </m:r>
                          <m:sSup>
                            <m:sSupPr>
                              <m:ctrlPr>
                                <a:rPr lang="en-GB" b="0" i="1" dirty="0" smtClean="0">
                                  <a:latin typeface="Cambria Math" panose="02040503050406030204" pitchFamily="18" charset="0"/>
                                  <a:ea typeface="Cambria Math" panose="02040503050406030204" pitchFamily="18" charset="0"/>
                                </a:rPr>
                              </m:ctrlPr>
                            </m:sSupPr>
                            <m:e>
                              <m:r>
                                <a:rPr lang="en-GB" b="0" i="1" dirty="0" smtClean="0">
                                  <a:latin typeface="Cambria Math" panose="02040503050406030204" pitchFamily="18" charset="0"/>
                                  <a:ea typeface="Cambria Math" panose="02040503050406030204" pitchFamily="18" charset="0"/>
                                </a:rPr>
                                <m:t>𝑒</m:t>
                              </m:r>
                            </m:e>
                            <m:sup>
                              <m:r>
                                <a:rPr lang="en-GB" b="0" i="1" dirty="0" smtClean="0">
                                  <a:latin typeface="Cambria Math" panose="02040503050406030204" pitchFamily="18" charset="0"/>
                                  <a:ea typeface="Cambria Math" panose="02040503050406030204" pitchFamily="18" charset="0"/>
                                </a:rPr>
                                <m:t>−</m:t>
                              </m:r>
                              <m:r>
                                <a:rPr lang="en-GB" b="0" i="1" dirty="0" smtClean="0">
                                  <a:latin typeface="Cambria Math" panose="02040503050406030204" pitchFamily="18" charset="0"/>
                                  <a:ea typeface="Cambria Math" panose="02040503050406030204" pitchFamily="18" charset="0"/>
                                </a:rPr>
                                <m:t>𝜆</m:t>
                              </m:r>
                              <m:sSub>
                                <m:sSubPr>
                                  <m:ctrlPr>
                                    <a:rPr lang="en-GB" b="0" i="1" dirty="0" smtClean="0">
                                      <a:latin typeface="Cambria Math" panose="02040503050406030204" pitchFamily="18" charset="0"/>
                                      <a:ea typeface="Cambria Math" panose="02040503050406030204" pitchFamily="18" charset="0"/>
                                    </a:rPr>
                                  </m:ctrlPr>
                                </m:sSubPr>
                                <m:e>
                                  <m:r>
                                    <a:rPr lang="en-GB" b="0" i="1" dirty="0" smtClean="0">
                                      <a:latin typeface="Cambria Math" panose="02040503050406030204" pitchFamily="18" charset="0"/>
                                      <a:ea typeface="Cambria Math" panose="02040503050406030204" pitchFamily="18" charset="0"/>
                                    </a:rPr>
                                    <m:t>𝑡</m:t>
                                  </m:r>
                                </m:e>
                                <m:sub>
                                  <m:r>
                                    <a:rPr lang="en-GB" b="0" i="1" dirty="0" smtClean="0">
                                      <a:latin typeface="Cambria Math" panose="02040503050406030204" pitchFamily="18" charset="0"/>
                                      <a:ea typeface="Cambria Math" panose="02040503050406030204" pitchFamily="18" charset="0"/>
                                    </a:rPr>
                                    <m:t>𝑖</m:t>
                                  </m:r>
                                </m:sub>
                              </m:sSub>
                            </m:sup>
                          </m:sSup>
                          <m:r>
                            <a:rPr lang="en-GB" b="0" i="1" dirty="0" smtClean="0">
                              <a:latin typeface="Cambria Math" panose="02040503050406030204" pitchFamily="18" charset="0"/>
                              <a:ea typeface="Cambria Math" panose="02040503050406030204" pitchFamily="18" charset="0"/>
                            </a:rPr>
                            <m:t>)(1−</m:t>
                          </m:r>
                          <m:sSup>
                            <m:sSupPr>
                              <m:ctrlPr>
                                <a:rPr lang="en-GB" b="0" i="1" dirty="0" smtClean="0">
                                  <a:latin typeface="Cambria Math" panose="02040503050406030204" pitchFamily="18" charset="0"/>
                                  <a:ea typeface="Cambria Math" panose="02040503050406030204" pitchFamily="18" charset="0"/>
                                </a:rPr>
                              </m:ctrlPr>
                            </m:sSupPr>
                            <m:e>
                              <m:r>
                                <a:rPr lang="en-GB" b="0" i="1" dirty="0" smtClean="0">
                                  <a:latin typeface="Cambria Math" panose="02040503050406030204" pitchFamily="18" charset="0"/>
                                  <a:ea typeface="Cambria Math" panose="02040503050406030204" pitchFamily="18" charset="0"/>
                                </a:rPr>
                                <m:t>𝑒</m:t>
                              </m:r>
                            </m:e>
                            <m:sup>
                              <m:r>
                                <a:rPr lang="en-GB" b="0" i="1" dirty="0" smtClean="0">
                                  <a:latin typeface="Cambria Math" panose="02040503050406030204" pitchFamily="18" charset="0"/>
                                  <a:ea typeface="Cambria Math" panose="02040503050406030204" pitchFamily="18" charset="0"/>
                                </a:rPr>
                                <m:t>−</m:t>
                              </m:r>
                              <m:r>
                                <a:rPr lang="en-GB" b="0" i="1" dirty="0" smtClean="0">
                                  <a:latin typeface="Cambria Math" panose="02040503050406030204" pitchFamily="18" charset="0"/>
                                  <a:ea typeface="Cambria Math" panose="02040503050406030204" pitchFamily="18" charset="0"/>
                                </a:rPr>
                                <m:t>𝜆</m:t>
                              </m:r>
                              <m:sSub>
                                <m:sSubPr>
                                  <m:ctrlPr>
                                    <a:rPr lang="en-GB" b="0" i="1" dirty="0" smtClean="0">
                                      <a:latin typeface="Cambria Math" panose="02040503050406030204" pitchFamily="18" charset="0"/>
                                      <a:ea typeface="Cambria Math" panose="02040503050406030204" pitchFamily="18" charset="0"/>
                                    </a:rPr>
                                  </m:ctrlPr>
                                </m:sSubPr>
                                <m:e>
                                  <m:r>
                                    <a:rPr lang="en-GB" b="0" i="1" dirty="0" smtClean="0">
                                      <a:latin typeface="Cambria Math" panose="02040503050406030204" pitchFamily="18" charset="0"/>
                                      <a:ea typeface="Cambria Math" panose="02040503050406030204" pitchFamily="18" charset="0"/>
                                    </a:rPr>
                                    <m:t>𝑡</m:t>
                                  </m:r>
                                </m:e>
                                <m:sub>
                                  <m:r>
                                    <a:rPr lang="en-GB" b="0" i="1" dirty="0" smtClean="0">
                                      <a:latin typeface="Cambria Math" panose="02040503050406030204" pitchFamily="18" charset="0"/>
                                      <a:ea typeface="Cambria Math" panose="02040503050406030204" pitchFamily="18" charset="0"/>
                                    </a:rPr>
                                    <m:t>𝑚</m:t>
                                  </m:r>
                                </m:sub>
                              </m:sSub>
                            </m:sup>
                          </m:sSup>
                          <m:r>
                            <a:rPr lang="en-GB" b="0" i="1" dirty="0" smtClean="0">
                              <a:latin typeface="Cambria Math" panose="02040503050406030204" pitchFamily="18" charset="0"/>
                              <a:ea typeface="Cambria Math" panose="02040503050406030204" pitchFamily="18" charset="0"/>
                            </a:rPr>
                            <m:t>)</m:t>
                          </m:r>
                        </m:den>
                      </m:f>
                    </m:oMath>
                  </m:oMathPara>
                </a14:m>
                <a:endParaRPr lang="en-GB"/>
              </a:p>
            </p:txBody>
          </p:sp>
        </mc:Choice>
        <mc:Fallback xmlns="">
          <p:sp>
            <p:nvSpPr>
              <p:cNvPr id="3" name="TextBox 2">
                <a:extLst>
                  <a:ext uri="{FF2B5EF4-FFF2-40B4-BE49-F238E27FC236}">
                    <a16:creationId xmlns:a16="http://schemas.microsoft.com/office/drawing/2014/main" id="{0B38EE52-8ACC-C5BE-867E-B5EB4F32DA5B}"/>
                  </a:ext>
                </a:extLst>
              </p:cNvPr>
              <p:cNvSpPr txBox="1">
                <a:spLocks noRot="1" noChangeAspect="1" noMove="1" noResize="1" noEditPoints="1" noAdjustHandles="1" noChangeArrowheads="1" noChangeShapeType="1" noTextEdit="1"/>
              </p:cNvSpPr>
              <p:nvPr/>
            </p:nvSpPr>
            <p:spPr>
              <a:xfrm>
                <a:off x="245390" y="5366762"/>
                <a:ext cx="6046207" cy="743665"/>
              </a:xfrm>
              <a:prstGeom prst="rect">
                <a:avLst/>
              </a:prstGeom>
              <a:blipFill>
                <a:blip r:embed="rId3"/>
                <a:stretch>
                  <a:fillRect/>
                </a:stretch>
              </a:blipFill>
            </p:spPr>
            <p:txBody>
              <a:bodyPr/>
              <a:lstStyle/>
              <a:p>
                <a:r>
                  <a:rPr lang="en-US">
                    <a:noFill/>
                  </a:rPr>
                  <a:t> </a:t>
                </a:r>
              </a:p>
            </p:txBody>
          </p:sp>
        </mc:Fallback>
      </mc:AlternateContent>
      <p:cxnSp>
        <p:nvCxnSpPr>
          <p:cNvPr id="12" name="Connector: Elbow 11">
            <a:extLst>
              <a:ext uri="{FF2B5EF4-FFF2-40B4-BE49-F238E27FC236}">
                <a16:creationId xmlns:a16="http://schemas.microsoft.com/office/drawing/2014/main" id="{0DAE6F8F-919B-A683-F79D-1A075484BCFE}"/>
              </a:ext>
            </a:extLst>
          </p:cNvPr>
          <p:cNvCxnSpPr>
            <a:cxnSpLocks/>
          </p:cNvCxnSpPr>
          <p:nvPr/>
        </p:nvCxnSpPr>
        <p:spPr>
          <a:xfrm rot="10800000">
            <a:off x="3106461" y="6121537"/>
            <a:ext cx="373858" cy="219077"/>
          </a:xfrm>
          <a:prstGeom prst="bentConnector3">
            <a:avLst>
              <a:gd name="adj1" fmla="val 100318"/>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4973381D-3944-9F04-86FF-10849F39DD55}"/>
              </a:ext>
            </a:extLst>
          </p:cNvPr>
          <p:cNvSpPr txBox="1"/>
          <p:nvPr/>
        </p:nvSpPr>
        <p:spPr>
          <a:xfrm>
            <a:off x="3480319" y="6150589"/>
            <a:ext cx="1606530" cy="369332"/>
          </a:xfrm>
          <a:prstGeom prst="rect">
            <a:avLst/>
          </a:prstGeom>
          <a:noFill/>
        </p:spPr>
        <p:txBody>
          <a:bodyPr wrap="none" rtlCol="0">
            <a:spAutoFit/>
          </a:bodyPr>
          <a:lstStyle/>
          <a:p>
            <a:r>
              <a:rPr lang="en-GB">
                <a:solidFill>
                  <a:srgbClr val="FF0000"/>
                </a:solidFill>
              </a:rPr>
              <a:t>Simulated flux</a:t>
            </a:r>
          </a:p>
        </p:txBody>
      </p:sp>
      <p:pic>
        <p:nvPicPr>
          <p:cNvPr id="10" name="Content Placeholder 9">
            <a:extLst>
              <a:ext uri="{FF2B5EF4-FFF2-40B4-BE49-F238E27FC236}">
                <a16:creationId xmlns:a16="http://schemas.microsoft.com/office/drawing/2014/main" id="{76631893-D5D3-1462-C786-EF670EEA7E0C}"/>
              </a:ext>
            </a:extLst>
          </p:cNvPr>
          <p:cNvPicPr>
            <a:picLocks noGrp="1" noChangeAspect="1"/>
          </p:cNvPicPr>
          <p:nvPr>
            <p:ph idx="1"/>
          </p:nvPr>
        </p:nvPicPr>
        <p:blipFill>
          <a:blip r:embed="rId4"/>
          <a:stretch>
            <a:fillRect/>
          </a:stretch>
        </p:blipFill>
        <p:spPr>
          <a:xfrm>
            <a:off x="396000" y="1688400"/>
            <a:ext cx="6096000" cy="3483429"/>
          </a:xfrm>
          <a:prstGeom prst="rect">
            <a:avLst/>
          </a:prstGeom>
        </p:spPr>
      </p:pic>
    </p:spTree>
    <p:extLst>
      <p:ext uri="{BB962C8B-B14F-4D97-AF65-F5344CB8AC3E}">
        <p14:creationId xmlns:p14="http://schemas.microsoft.com/office/powerpoint/2010/main" val="1589207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D50BE-7146-8F1C-C09F-E54EA66AB3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F1DD3-9AD1-A6F9-A363-EF7AECCA0100}"/>
              </a:ext>
            </a:extLst>
          </p:cNvPr>
          <p:cNvSpPr>
            <a:spLocks noGrp="1"/>
          </p:cNvSpPr>
          <p:nvPr>
            <p:ph type="title"/>
          </p:nvPr>
        </p:nvSpPr>
        <p:spPr/>
        <p:txBody>
          <a:bodyPr/>
          <a:lstStyle/>
          <a:p>
            <a:r>
              <a:rPr lang="en-US">
                <a:latin typeface="Times New Roman"/>
                <a:cs typeface="Times New Roman"/>
              </a:rPr>
              <a:t>Conclusion and Future Work</a:t>
            </a:r>
            <a:endParaRPr lang="en-US"/>
          </a:p>
        </p:txBody>
      </p:sp>
      <p:sp>
        <p:nvSpPr>
          <p:cNvPr id="3" name="Content Placeholder 2">
            <a:extLst>
              <a:ext uri="{FF2B5EF4-FFF2-40B4-BE49-F238E27FC236}">
                <a16:creationId xmlns:a16="http://schemas.microsoft.com/office/drawing/2014/main" id="{8D03D002-AF3E-7694-1BB2-4BCB79D64AE5}"/>
              </a:ext>
            </a:extLst>
          </p:cNvPr>
          <p:cNvSpPr>
            <a:spLocks noGrp="1"/>
          </p:cNvSpPr>
          <p:nvPr>
            <p:ph idx="1"/>
          </p:nvPr>
        </p:nvSpPr>
        <p:spPr/>
        <p:txBody>
          <a:bodyPr vert="horz" lIns="91440" tIns="45720" rIns="91440" bIns="45720" rtlCol="0" anchor="t">
            <a:normAutofit/>
          </a:bodyPr>
          <a:lstStyle/>
          <a:p>
            <a:r>
              <a:rPr lang="en-US">
                <a:latin typeface="Arial"/>
                <a:cs typeface="Arial"/>
              </a:rPr>
              <a:t>Developed and validated an OpenMC simulation of UoB’s </a:t>
            </a:r>
            <a:r>
              <a:rPr lang="en-GB">
                <a:latin typeface="Arial"/>
                <a:cs typeface="Arial"/>
              </a:rPr>
              <a:t>    </a:t>
            </a:r>
            <a:r>
              <a:rPr lang="en-US">
                <a:latin typeface="Arial"/>
                <a:cs typeface="Arial"/>
              </a:rPr>
              <a:t>HF-ADNeF</a:t>
            </a:r>
          </a:p>
          <a:p>
            <a:r>
              <a:rPr lang="en-US">
                <a:latin typeface="Arial"/>
                <a:cs typeface="Arial"/>
              </a:rPr>
              <a:t>Demonstrated up to 5 MBq of </a:t>
            </a:r>
            <a:r>
              <a:rPr lang="en-US" baseline="30000">
                <a:latin typeface="Arial"/>
                <a:cs typeface="Arial"/>
              </a:rPr>
              <a:t>161</a:t>
            </a:r>
            <a:r>
              <a:rPr lang="en-US">
                <a:latin typeface="Arial"/>
                <a:cs typeface="Arial"/>
              </a:rPr>
              <a:t>Tb can be produced a</a:t>
            </a:r>
            <a:r>
              <a:rPr lang="en-GB">
                <a:latin typeface="Arial"/>
                <a:cs typeface="Arial"/>
              </a:rPr>
              <a:t>t        </a:t>
            </a:r>
            <a:r>
              <a:rPr lang="en-US">
                <a:latin typeface="Arial"/>
                <a:cs typeface="Arial"/>
              </a:rPr>
              <a:t> HF-ADNeF, using an enriched foil target</a:t>
            </a:r>
          </a:p>
          <a:p>
            <a:endParaRPr lang="en-US"/>
          </a:p>
          <a:p>
            <a:r>
              <a:rPr lang="en-US"/>
              <a:t>Aim to experimentally produce </a:t>
            </a:r>
            <a:r>
              <a:rPr lang="en-US" baseline="30000"/>
              <a:t>161</a:t>
            </a:r>
            <a:r>
              <a:rPr lang="en-US"/>
              <a:t>Tb, and measure </a:t>
            </a:r>
            <a:r>
              <a:rPr lang="en-GB"/>
              <a:t>     </a:t>
            </a:r>
            <a:r>
              <a:rPr lang="en-US"/>
              <a:t>spectrum-averaged cross sections for relevant reactions</a:t>
            </a:r>
          </a:p>
          <a:p>
            <a:r>
              <a:rPr lang="en-US"/>
              <a:t>Work with local radiochemists to separate and </a:t>
            </a:r>
            <a:r>
              <a:rPr lang="en-US" err="1"/>
              <a:t>analyse</a:t>
            </a:r>
            <a:r>
              <a:rPr lang="en-US"/>
              <a:t> final product quality</a:t>
            </a:r>
          </a:p>
        </p:txBody>
      </p:sp>
      <p:sp>
        <p:nvSpPr>
          <p:cNvPr id="5" name="Date Placeholder 4">
            <a:extLst>
              <a:ext uri="{FF2B5EF4-FFF2-40B4-BE49-F238E27FC236}">
                <a16:creationId xmlns:a16="http://schemas.microsoft.com/office/drawing/2014/main" id="{565DD1D5-3758-9EE3-9015-CFED2BD3DB63}"/>
              </a:ext>
            </a:extLst>
          </p:cNvPr>
          <p:cNvSpPr>
            <a:spLocks noGrp="1"/>
          </p:cNvSpPr>
          <p:nvPr>
            <p:ph type="dt" sz="half" idx="10"/>
          </p:nvPr>
        </p:nvSpPr>
        <p:spPr/>
        <p:txBody>
          <a:bodyPr/>
          <a:lstStyle/>
          <a:p>
            <a:r>
              <a:rPr lang="en-GB"/>
              <a:t>13/04/2026</a:t>
            </a:r>
            <a:endParaRPr lang="en-US"/>
          </a:p>
        </p:txBody>
      </p:sp>
      <p:sp>
        <p:nvSpPr>
          <p:cNvPr id="6" name="Footer Placeholder 5">
            <a:extLst>
              <a:ext uri="{FF2B5EF4-FFF2-40B4-BE49-F238E27FC236}">
                <a16:creationId xmlns:a16="http://schemas.microsoft.com/office/drawing/2014/main" id="{1E833BB9-511A-0EF3-35E0-86738D109B27}"/>
              </a:ext>
            </a:extLst>
          </p:cNvPr>
          <p:cNvSpPr>
            <a:spLocks noGrp="1"/>
          </p:cNvSpPr>
          <p:nvPr>
            <p:ph type="ftr" sz="quarter" idx="11"/>
          </p:nvPr>
        </p:nvSpPr>
        <p:spPr/>
        <p:txBody>
          <a:bodyPr/>
          <a:lstStyle/>
          <a:p>
            <a:r>
              <a:rPr lang="en-US"/>
              <a:t>IOP Nuclear Physics Conference 2026</a:t>
            </a:r>
          </a:p>
        </p:txBody>
      </p:sp>
      <p:sp>
        <p:nvSpPr>
          <p:cNvPr id="7" name="Slide Number Placeholder 6">
            <a:extLst>
              <a:ext uri="{FF2B5EF4-FFF2-40B4-BE49-F238E27FC236}">
                <a16:creationId xmlns:a16="http://schemas.microsoft.com/office/drawing/2014/main" id="{600C0950-37C5-DD5C-8A9F-4259FDF43FA2}"/>
              </a:ext>
            </a:extLst>
          </p:cNvPr>
          <p:cNvSpPr>
            <a:spLocks noGrp="1"/>
          </p:cNvSpPr>
          <p:nvPr>
            <p:ph type="sldNum" sz="quarter" idx="12"/>
          </p:nvPr>
        </p:nvSpPr>
        <p:spPr/>
        <p:txBody>
          <a:bodyPr/>
          <a:lstStyle/>
          <a:p>
            <a:r>
              <a:rPr lang="en-US"/>
              <a:t>12</a:t>
            </a:r>
          </a:p>
        </p:txBody>
      </p:sp>
    </p:spTree>
    <p:extLst>
      <p:ext uri="{BB962C8B-B14F-4D97-AF65-F5344CB8AC3E}">
        <p14:creationId xmlns:p14="http://schemas.microsoft.com/office/powerpoint/2010/main" val="2215468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20203-8C4C-3E06-111C-F6F2C7C460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CBE5D-77B6-D030-D799-DF912663CFF5}"/>
              </a:ext>
            </a:extLst>
          </p:cNvPr>
          <p:cNvSpPr>
            <a:spLocks noGrp="1"/>
          </p:cNvSpPr>
          <p:nvPr>
            <p:ph type="title"/>
          </p:nvPr>
        </p:nvSpPr>
        <p:spPr/>
        <p:txBody>
          <a:bodyPr/>
          <a:lstStyle/>
          <a:p>
            <a:r>
              <a:rPr lang="en-GB" baseline="30000" dirty="0">
                <a:latin typeface="Times New Roman"/>
                <a:cs typeface="Times New Roman"/>
              </a:rPr>
              <a:t>161</a:t>
            </a:r>
            <a:r>
              <a:rPr lang="en-GB" dirty="0">
                <a:latin typeface="Times New Roman"/>
                <a:cs typeface="Times New Roman"/>
              </a:rPr>
              <a:t>Tb: a theranostic isotope</a:t>
            </a:r>
            <a:endParaRPr lang="en-GB" dirty="0"/>
          </a:p>
        </p:txBody>
      </p:sp>
      <p:pic>
        <p:nvPicPr>
          <p:cNvPr id="10" name="Content Placeholder 9" descr="A screenshot of a computer&#10;&#10;AI-generated content may be incorrect.">
            <a:extLst>
              <a:ext uri="{FF2B5EF4-FFF2-40B4-BE49-F238E27FC236}">
                <a16:creationId xmlns:a16="http://schemas.microsoft.com/office/drawing/2014/main" id="{B7FC827F-F4F2-41D0-BA74-3F91E369E722}"/>
              </a:ext>
            </a:extLst>
          </p:cNvPr>
          <p:cNvPicPr>
            <a:picLocks noGrp="1" noChangeAspect="1"/>
          </p:cNvPicPr>
          <p:nvPr>
            <p:ph sz="half" idx="2"/>
          </p:nvPr>
        </p:nvPicPr>
        <p:blipFill>
          <a:blip r:embed="rId3"/>
          <a:stretch>
            <a:fillRect/>
          </a:stretch>
        </p:blipFill>
        <p:spPr>
          <a:xfrm>
            <a:off x="7063636" y="1825625"/>
            <a:ext cx="4283421" cy="3621627"/>
          </a:xfrm>
          <a:prstGeom prst="rect">
            <a:avLst/>
          </a:prstGeom>
        </p:spPr>
      </p:pic>
      <p:sp>
        <p:nvSpPr>
          <p:cNvPr id="4" name="Date Placeholder 3">
            <a:extLst>
              <a:ext uri="{FF2B5EF4-FFF2-40B4-BE49-F238E27FC236}">
                <a16:creationId xmlns:a16="http://schemas.microsoft.com/office/drawing/2014/main" id="{7C21079A-C080-17F3-9313-968581856AB7}"/>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1A1FD306-E171-B8F5-C89E-E55CD7BF2B29}"/>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07670CE8-4DB5-4ADE-58B6-C133A1D28C67}"/>
              </a:ext>
            </a:extLst>
          </p:cNvPr>
          <p:cNvSpPr>
            <a:spLocks noGrp="1"/>
          </p:cNvSpPr>
          <p:nvPr>
            <p:ph type="sldNum" sz="quarter" idx="12"/>
          </p:nvPr>
        </p:nvSpPr>
        <p:spPr/>
        <p:txBody>
          <a:bodyPr/>
          <a:lstStyle/>
          <a:p>
            <a:fld id="{330EA680-D336-4FF7-8B7A-9848BB0A1C32}" type="slidenum">
              <a:rPr lang="en-US" smtClean="0"/>
              <a:pPr/>
              <a:t>2</a:t>
            </a:fld>
            <a:endParaRPr lang="en-US"/>
          </a:p>
        </p:txBody>
      </p:sp>
      <p:sp>
        <p:nvSpPr>
          <p:cNvPr id="9" name="Content Placeholder 8">
            <a:extLst>
              <a:ext uri="{FF2B5EF4-FFF2-40B4-BE49-F238E27FC236}">
                <a16:creationId xmlns:a16="http://schemas.microsoft.com/office/drawing/2014/main" id="{045975F8-9823-EA87-A040-FC2B29860081}"/>
              </a:ext>
            </a:extLst>
          </p:cNvPr>
          <p:cNvSpPr>
            <a:spLocks noGrp="1"/>
          </p:cNvSpPr>
          <p:nvPr>
            <p:ph sz="half" idx="1"/>
          </p:nvPr>
        </p:nvSpPr>
        <p:spPr/>
        <p:txBody>
          <a:bodyPr vert="horz" lIns="91440" tIns="45720" rIns="91440" bIns="45720" rtlCol="0" anchor="t">
            <a:normAutofit/>
          </a:bodyPr>
          <a:lstStyle/>
          <a:p>
            <a:pPr marL="0" indent="0">
              <a:buNone/>
            </a:pPr>
            <a:r>
              <a:rPr lang="en-GB" sz="2400" dirty="0">
                <a:latin typeface="Arial"/>
                <a:cs typeface="Arial"/>
              </a:rPr>
              <a:t>Key properties of </a:t>
            </a:r>
            <a:r>
              <a:rPr lang="en-GB" sz="2400" baseline="30000" dirty="0">
                <a:latin typeface="Arial"/>
                <a:cs typeface="Arial"/>
              </a:rPr>
              <a:t>161</a:t>
            </a:r>
            <a:r>
              <a:rPr lang="en-GB" sz="2400" dirty="0">
                <a:latin typeface="Arial"/>
                <a:cs typeface="Arial"/>
              </a:rPr>
              <a:t>Tb:</a:t>
            </a:r>
          </a:p>
          <a:p>
            <a:pPr marL="457200" indent="-457200"/>
            <a:r>
              <a:rPr lang="en-GB" sz="2400" dirty="0">
                <a:latin typeface="Arial"/>
                <a:cs typeface="Arial"/>
              </a:rPr>
              <a:t>Therapeutic beta emission</a:t>
            </a:r>
          </a:p>
          <a:p>
            <a:pPr marL="914400" lvl="1" indent="-457200"/>
            <a:r>
              <a:rPr lang="en-GB" sz="2000" dirty="0">
                <a:latin typeface="Arial"/>
                <a:cs typeface="Arial"/>
              </a:rPr>
              <a:t>Range ~300 </a:t>
            </a:r>
            <a:r>
              <a:rPr lang="el-GR" sz="2000" dirty="0">
                <a:ea typeface="Calibri" panose="020F0502020204030204" pitchFamily="34" charset="0"/>
              </a:rPr>
              <a:t>μ</a:t>
            </a:r>
            <a:r>
              <a:rPr lang="en-GB" sz="2000" dirty="0">
                <a:latin typeface="Arial"/>
                <a:cs typeface="Arial"/>
              </a:rPr>
              <a:t>m</a:t>
            </a:r>
          </a:p>
          <a:p>
            <a:pPr marL="457200" indent="-457200"/>
            <a:r>
              <a:rPr lang="en-GB" sz="2400" dirty="0">
                <a:latin typeface="Arial"/>
                <a:cs typeface="Arial"/>
              </a:rPr>
              <a:t>Large Auger component</a:t>
            </a:r>
          </a:p>
          <a:p>
            <a:pPr marL="914400" lvl="1" indent="-457200"/>
            <a:r>
              <a:rPr lang="en-GB" sz="2000" dirty="0">
                <a:latin typeface="Arial"/>
                <a:cs typeface="Arial"/>
                <a:sym typeface="Wingdings" panose="05000000000000000000" pitchFamily="2" charset="2"/>
              </a:rPr>
              <a:t>Range &lt;1</a:t>
            </a:r>
            <a:r>
              <a:rPr lang="en-GB" sz="2000" dirty="0">
                <a:latin typeface="Arial"/>
                <a:cs typeface="Arial"/>
              </a:rPr>
              <a:t> </a:t>
            </a:r>
            <a:r>
              <a:rPr lang="el-GR" sz="2000" dirty="0">
                <a:ea typeface="Calibri" panose="020F0502020204030204" pitchFamily="34" charset="0"/>
              </a:rPr>
              <a:t>μ</a:t>
            </a:r>
            <a:r>
              <a:rPr lang="en-GB" sz="2000" dirty="0">
                <a:latin typeface="Arial"/>
                <a:cs typeface="Arial"/>
              </a:rPr>
              <a:t>m</a:t>
            </a:r>
          </a:p>
          <a:p>
            <a:pPr marL="457200" indent="-457200"/>
            <a:r>
              <a:rPr lang="en-GB" sz="2400" dirty="0">
                <a:latin typeface="Arial"/>
                <a:cs typeface="Arial"/>
              </a:rPr>
              <a:t>75 keV gamma ray</a:t>
            </a:r>
          </a:p>
          <a:p>
            <a:pPr marL="914400" lvl="1" indent="-457200"/>
            <a:r>
              <a:rPr lang="en-GB" sz="2000" dirty="0">
                <a:latin typeface="Arial"/>
                <a:cs typeface="Arial"/>
              </a:rPr>
              <a:t>Suitable for SPECT</a:t>
            </a:r>
          </a:p>
          <a:p>
            <a:pPr marL="0" indent="0">
              <a:buNone/>
            </a:pPr>
            <a:r>
              <a:rPr lang="en-GB" sz="2400" dirty="0">
                <a:latin typeface="Arial"/>
                <a:cs typeface="Arial"/>
              </a:rPr>
              <a:t>Can be paired with other Tb isotopes for maximum </a:t>
            </a:r>
            <a:r>
              <a:rPr lang="en-GB" sz="2400" b="1" dirty="0">
                <a:latin typeface="Arial"/>
                <a:cs typeface="Arial"/>
              </a:rPr>
              <a:t>theranostic</a:t>
            </a:r>
            <a:r>
              <a:rPr lang="en-GB" sz="2400" dirty="0">
                <a:latin typeface="Arial"/>
                <a:cs typeface="Arial"/>
              </a:rPr>
              <a:t> potential.</a:t>
            </a:r>
          </a:p>
        </p:txBody>
      </p:sp>
      <p:sp>
        <p:nvSpPr>
          <p:cNvPr id="23" name="TextBox 22">
            <a:extLst>
              <a:ext uri="{FF2B5EF4-FFF2-40B4-BE49-F238E27FC236}">
                <a16:creationId xmlns:a16="http://schemas.microsoft.com/office/drawing/2014/main" id="{0968BDB7-7E80-7449-8C5C-9D997B52D513}"/>
              </a:ext>
            </a:extLst>
          </p:cNvPr>
          <p:cNvSpPr txBox="1"/>
          <p:nvPr/>
        </p:nvSpPr>
        <p:spPr>
          <a:xfrm rot="2263627">
            <a:off x="10463285" y="5735499"/>
            <a:ext cx="361950" cy="369332"/>
          </a:xfrm>
          <a:prstGeom prst="rect">
            <a:avLst/>
          </a:prstGeom>
          <a:noFill/>
        </p:spPr>
        <p:txBody>
          <a:bodyPr wrap="square">
            <a:spAutoFit/>
          </a:bodyPr>
          <a:lstStyle/>
          <a:p>
            <a:pPr algn="ctr"/>
            <a:r>
              <a:rPr lang="el-GR">
                <a:solidFill>
                  <a:sysClr val="windowText" lastClr="000000"/>
                </a:solidFill>
              </a:rPr>
              <a:t>γ</a:t>
            </a:r>
            <a:endParaRPr lang="en-GB"/>
          </a:p>
        </p:txBody>
      </p:sp>
      <p:pic>
        <p:nvPicPr>
          <p:cNvPr id="25" name="Picture 24">
            <a:extLst>
              <a:ext uri="{FF2B5EF4-FFF2-40B4-BE49-F238E27FC236}">
                <a16:creationId xmlns:a16="http://schemas.microsoft.com/office/drawing/2014/main" id="{BB8CD408-9B91-F5F5-6ABD-1656000F7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5289" y="3309138"/>
            <a:ext cx="1145854" cy="1080000"/>
          </a:xfrm>
          <a:prstGeom prst="rect">
            <a:avLst/>
          </a:prstGeom>
        </p:spPr>
      </p:pic>
      <p:pic>
        <p:nvPicPr>
          <p:cNvPr id="27" name="Picture 26">
            <a:extLst>
              <a:ext uri="{FF2B5EF4-FFF2-40B4-BE49-F238E27FC236}">
                <a16:creationId xmlns:a16="http://schemas.microsoft.com/office/drawing/2014/main" id="{6B9B0500-2972-F9BF-086D-518C10564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5291" y="4138415"/>
            <a:ext cx="1390213" cy="990000"/>
          </a:xfrm>
          <a:prstGeom prst="rect">
            <a:avLst/>
          </a:prstGeom>
        </p:spPr>
      </p:pic>
      <p:sp>
        <p:nvSpPr>
          <p:cNvPr id="20" name="Freeform: Shape 19">
            <a:extLst>
              <a:ext uri="{FF2B5EF4-FFF2-40B4-BE49-F238E27FC236}">
                <a16:creationId xmlns:a16="http://schemas.microsoft.com/office/drawing/2014/main" id="{562727EB-12DF-D4C1-CD0D-8A0DD10729A8}"/>
              </a:ext>
            </a:extLst>
          </p:cNvPr>
          <p:cNvSpPr/>
          <p:nvPr/>
        </p:nvSpPr>
        <p:spPr>
          <a:xfrm rot="2980059">
            <a:off x="9720738" y="5413860"/>
            <a:ext cx="969106" cy="162762"/>
          </a:xfrm>
          <a:custGeom>
            <a:avLst/>
            <a:gdLst>
              <a:gd name="csX0" fmla="*/ 0 w 3613150"/>
              <a:gd name="csY0" fmla="*/ 704859 h 717559"/>
              <a:gd name="csX1" fmla="*/ 723900 w 3613150"/>
              <a:gd name="csY1" fmla="*/ 9 h 717559"/>
              <a:gd name="csX2" fmla="*/ 1441450 w 3613150"/>
              <a:gd name="csY2" fmla="*/ 717559 h 717559"/>
              <a:gd name="csX3" fmla="*/ 2171700 w 3613150"/>
              <a:gd name="csY3" fmla="*/ 9 h 717559"/>
              <a:gd name="csX4" fmla="*/ 2889250 w 3613150"/>
              <a:gd name="csY4" fmla="*/ 711209 h 717559"/>
              <a:gd name="csX5" fmla="*/ 3613150 w 3613150"/>
              <a:gd name="csY5" fmla="*/ 355609 h 717559"/>
            </a:gdLst>
            <a:ahLst/>
            <a:cxnLst>
              <a:cxn ang="0">
                <a:pos x="csX0" y="csY0"/>
              </a:cxn>
              <a:cxn ang="0">
                <a:pos x="csX1" y="csY1"/>
              </a:cxn>
              <a:cxn ang="0">
                <a:pos x="csX2" y="csY2"/>
              </a:cxn>
              <a:cxn ang="0">
                <a:pos x="csX3" y="csY3"/>
              </a:cxn>
              <a:cxn ang="0">
                <a:pos x="csX4" y="csY4"/>
              </a:cxn>
              <a:cxn ang="0">
                <a:pos x="csX5" y="csY5"/>
              </a:cxn>
            </a:cxnLst>
            <a:rect l="l" t="t" r="r" b="b"/>
            <a:pathLst>
              <a:path w="3613150" h="717559">
                <a:moveTo>
                  <a:pt x="0" y="704859"/>
                </a:moveTo>
                <a:cubicBezTo>
                  <a:pt x="241829" y="351375"/>
                  <a:pt x="483658" y="-2108"/>
                  <a:pt x="723900" y="9"/>
                </a:cubicBezTo>
                <a:cubicBezTo>
                  <a:pt x="964142" y="2126"/>
                  <a:pt x="1200150" y="717559"/>
                  <a:pt x="1441450" y="717559"/>
                </a:cubicBezTo>
                <a:cubicBezTo>
                  <a:pt x="1682750" y="717559"/>
                  <a:pt x="1930400" y="1067"/>
                  <a:pt x="2171700" y="9"/>
                </a:cubicBezTo>
                <a:cubicBezTo>
                  <a:pt x="2413000" y="-1049"/>
                  <a:pt x="2649008" y="651942"/>
                  <a:pt x="2889250" y="711209"/>
                </a:cubicBezTo>
                <a:cubicBezTo>
                  <a:pt x="3129492" y="770476"/>
                  <a:pt x="3461808" y="393709"/>
                  <a:pt x="3613150" y="355609"/>
                </a:cubicBezTo>
              </a:path>
            </a:pathLst>
          </a:custGeom>
          <a:noFill/>
          <a:ln w="28575">
            <a:solidFill>
              <a:srgbClr val="00B05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1716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CD72B-0958-7723-ADED-53BCBA449E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9CDF1-A15E-0194-9FAF-8D3223127421}"/>
              </a:ext>
            </a:extLst>
          </p:cNvPr>
          <p:cNvSpPr>
            <a:spLocks noGrp="1"/>
          </p:cNvSpPr>
          <p:nvPr>
            <p:ph type="title"/>
          </p:nvPr>
        </p:nvSpPr>
        <p:spPr/>
        <p:txBody>
          <a:bodyPr/>
          <a:lstStyle/>
          <a:p>
            <a:r>
              <a:rPr lang="en-US">
                <a:latin typeface="Times New Roman"/>
                <a:cs typeface="Times New Roman"/>
              </a:rPr>
              <a:t>Thank you to...</a:t>
            </a:r>
            <a:endParaRPr lang="en-US"/>
          </a:p>
        </p:txBody>
      </p:sp>
      <p:sp>
        <p:nvSpPr>
          <p:cNvPr id="4" name="Date Placeholder 3">
            <a:extLst>
              <a:ext uri="{FF2B5EF4-FFF2-40B4-BE49-F238E27FC236}">
                <a16:creationId xmlns:a16="http://schemas.microsoft.com/office/drawing/2014/main" id="{1DF5C3CF-A1FB-4652-79C6-F1E86FDC3D09}"/>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C99F94EA-4DC5-A9D4-F13C-166D55640F14}"/>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C71C3CC3-D626-7E1C-0AF4-0BDCABD10672}"/>
              </a:ext>
            </a:extLst>
          </p:cNvPr>
          <p:cNvSpPr>
            <a:spLocks noGrp="1"/>
          </p:cNvSpPr>
          <p:nvPr>
            <p:ph type="sldNum" sz="quarter" idx="12"/>
          </p:nvPr>
        </p:nvSpPr>
        <p:spPr/>
        <p:txBody>
          <a:bodyPr/>
          <a:lstStyle/>
          <a:p>
            <a:r>
              <a:rPr lang="en-US"/>
              <a:t>13</a:t>
            </a:r>
          </a:p>
        </p:txBody>
      </p:sp>
      <p:pic>
        <p:nvPicPr>
          <p:cNvPr id="8" name="Picture 7" descr="A black and blue text&#10;&#10;Description automatically generated">
            <a:extLst>
              <a:ext uri="{FF2B5EF4-FFF2-40B4-BE49-F238E27FC236}">
                <a16:creationId xmlns:a16="http://schemas.microsoft.com/office/drawing/2014/main" id="{16CB9F1F-B0BF-B586-B8A1-D9684649FE9E}"/>
              </a:ext>
            </a:extLst>
          </p:cNvPr>
          <p:cNvPicPr>
            <a:picLocks noChangeAspect="1"/>
          </p:cNvPicPr>
          <p:nvPr/>
        </p:nvPicPr>
        <p:blipFill rotWithShape="1">
          <a:blip r:embed="rId2"/>
          <a:srcRect l="51281"/>
          <a:stretch/>
        </p:blipFill>
        <p:spPr>
          <a:xfrm>
            <a:off x="4574635" y="5376656"/>
            <a:ext cx="3042729" cy="772833"/>
          </a:xfrm>
          <a:prstGeom prst="rect">
            <a:avLst/>
          </a:prstGeom>
        </p:spPr>
      </p:pic>
      <p:sp>
        <p:nvSpPr>
          <p:cNvPr id="10" name="TextBox 9">
            <a:extLst>
              <a:ext uri="{FF2B5EF4-FFF2-40B4-BE49-F238E27FC236}">
                <a16:creationId xmlns:a16="http://schemas.microsoft.com/office/drawing/2014/main" id="{DE936872-1C9F-936D-3D83-34E11B87D129}"/>
              </a:ext>
            </a:extLst>
          </p:cNvPr>
          <p:cNvSpPr txBox="1"/>
          <p:nvPr/>
        </p:nvSpPr>
        <p:spPr>
          <a:xfrm>
            <a:off x="738684" y="4075742"/>
            <a:ext cx="10714629" cy="923330"/>
          </a:xfrm>
          <a:prstGeom prst="rect">
            <a:avLst/>
          </a:prstGeom>
          <a:noFill/>
        </p:spPr>
        <p:txBody>
          <a:bodyPr wrap="square">
            <a:spAutoFit/>
          </a:bodyPr>
          <a:lstStyle/>
          <a:p>
            <a:pPr algn="ctr" eaLnBrk="0" fontAlgn="base" hangingPunct="0">
              <a:spcBef>
                <a:spcPct val="0"/>
              </a:spcBef>
              <a:spcAft>
                <a:spcPct val="0"/>
              </a:spcAft>
              <a:buSzPts val="3600"/>
              <a:defRPr/>
            </a:pPr>
            <a:r>
              <a:rPr lang="en-US" altLang="en-US" sz="1800" dirty="0">
                <a:latin typeface="Arial" panose="020B0604020202020204" pitchFamily="34" charset="0"/>
                <a:cs typeface="Arial" panose="020B0604020202020204" pitchFamily="34" charset="0"/>
              </a:rPr>
              <a:t>This work was partially funded by the Hawkesworth fund, University of Birmingham and UKNNL’s Medical Radionuclide Science core science theme. The simulations described in this presentation were performed using the University of Birmingham's </a:t>
            </a:r>
            <a:r>
              <a:rPr lang="en-US" altLang="en-US" sz="1800" dirty="0" err="1">
                <a:latin typeface="Arial" panose="020B0604020202020204" pitchFamily="34" charset="0"/>
                <a:cs typeface="Arial" panose="020B0604020202020204" pitchFamily="34" charset="0"/>
              </a:rPr>
              <a:t>BlueBEAR</a:t>
            </a:r>
            <a:r>
              <a:rPr lang="en-US" altLang="en-US" sz="1800" dirty="0">
                <a:latin typeface="Arial" panose="020B0604020202020204" pitchFamily="34" charset="0"/>
                <a:cs typeface="Arial" panose="020B0604020202020204" pitchFamily="34" charset="0"/>
              </a:rPr>
              <a:t> HPC service.</a:t>
            </a:r>
            <a:endParaRPr lang="en-US" sz="1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A762ADF-687F-3DE1-8D43-FD27D806AE45}"/>
              </a:ext>
            </a:extLst>
          </p:cNvPr>
          <p:cNvPicPr>
            <a:picLocks noChangeAspect="1"/>
          </p:cNvPicPr>
          <p:nvPr/>
        </p:nvPicPr>
        <p:blipFill>
          <a:blip r:embed="rId3"/>
          <a:stretch>
            <a:fillRect/>
          </a:stretch>
        </p:blipFill>
        <p:spPr>
          <a:xfrm>
            <a:off x="960473" y="5376656"/>
            <a:ext cx="3116062" cy="777069"/>
          </a:xfrm>
          <a:prstGeom prst="rect">
            <a:avLst/>
          </a:prstGeom>
        </p:spPr>
      </p:pic>
      <p:sp>
        <p:nvSpPr>
          <p:cNvPr id="13" name="TextBox 12">
            <a:extLst>
              <a:ext uri="{FF2B5EF4-FFF2-40B4-BE49-F238E27FC236}">
                <a16:creationId xmlns:a16="http://schemas.microsoft.com/office/drawing/2014/main" id="{D307FBDF-4BAF-4E66-48A4-6A30471824F6}"/>
              </a:ext>
            </a:extLst>
          </p:cNvPr>
          <p:cNvSpPr txBox="1"/>
          <p:nvPr/>
        </p:nvSpPr>
        <p:spPr>
          <a:xfrm>
            <a:off x="541021" y="1786948"/>
            <a:ext cx="11308988" cy="461665"/>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Dr Tony Price</a:t>
            </a:r>
            <a:r>
              <a:rPr lang="en-GB" sz="2400" baseline="30000">
                <a:latin typeface="Arial" panose="020B0604020202020204" pitchFamily="34" charset="0"/>
                <a:cs typeface="Arial" panose="020B0604020202020204" pitchFamily="34" charset="0"/>
              </a:rPr>
              <a:t>1</a:t>
            </a:r>
            <a:r>
              <a:rPr lang="en-GB" sz="2400">
                <a:latin typeface="Arial" panose="020B0604020202020204" pitchFamily="34" charset="0"/>
                <a:cs typeface="Arial" panose="020B0604020202020204" pitchFamily="34" charset="0"/>
              </a:rPr>
              <a:t>, Professor Carl Wheldon</a:t>
            </a:r>
            <a:r>
              <a:rPr lang="en-GB" sz="2400" baseline="30000">
                <a:latin typeface="Arial" panose="020B0604020202020204" pitchFamily="34" charset="0"/>
                <a:cs typeface="Arial" panose="020B0604020202020204" pitchFamily="34" charset="0"/>
              </a:rPr>
              <a:t>1</a:t>
            </a:r>
            <a:r>
              <a:rPr lang="en-GB" sz="2400">
                <a:latin typeface="Arial" panose="020B0604020202020204" pitchFamily="34" charset="0"/>
                <a:cs typeface="Arial" panose="020B0604020202020204" pitchFamily="34" charset="0"/>
              </a:rPr>
              <a:t>, Dr Luigi Capponi</a:t>
            </a:r>
            <a:r>
              <a:rPr lang="en-GB" sz="2400" baseline="30000">
                <a:latin typeface="Arial" panose="020B0604020202020204" pitchFamily="34" charset="0"/>
                <a:cs typeface="Arial" panose="020B0604020202020204" pitchFamily="34" charset="0"/>
              </a:rPr>
              <a:t>2, </a:t>
            </a:r>
            <a:r>
              <a:rPr lang="en-GB" sz="2400">
                <a:latin typeface="Arial" panose="020B0604020202020204" pitchFamily="34" charset="0"/>
                <a:cs typeface="Arial" panose="020B0604020202020204" pitchFamily="34" charset="0"/>
              </a:rPr>
              <a:t> Dr Robert Mills</a:t>
            </a:r>
            <a:r>
              <a:rPr lang="en-GB" sz="2400" baseline="30000">
                <a:latin typeface="Arial" panose="020B0604020202020204" pitchFamily="34" charset="0"/>
                <a:cs typeface="Arial" panose="020B0604020202020204" pitchFamily="34" charset="0"/>
              </a:rPr>
              <a:t>2</a:t>
            </a:r>
            <a:endParaRPr lang="en-GB" sz="24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ED55725-A475-1FDD-24A2-7BB83DC83038}"/>
              </a:ext>
            </a:extLst>
          </p:cNvPr>
          <p:cNvSpPr txBox="1"/>
          <p:nvPr/>
        </p:nvSpPr>
        <p:spPr>
          <a:xfrm>
            <a:off x="2634897" y="2389722"/>
            <a:ext cx="71212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aseline="30000">
                <a:latin typeface="Arial" panose="020B0604020202020204" pitchFamily="34" charset="0"/>
                <a:ea typeface="Calibri"/>
                <a:cs typeface="Arial" panose="020B0604020202020204" pitchFamily="34" charset="0"/>
              </a:rPr>
              <a:t>1</a:t>
            </a:r>
            <a:r>
              <a:rPr lang="en-US" sz="1400">
                <a:latin typeface="Arial" panose="020B0604020202020204" pitchFamily="34" charset="0"/>
                <a:ea typeface="Calibri"/>
                <a:cs typeface="Arial" panose="020B0604020202020204" pitchFamily="34" charset="0"/>
              </a:rPr>
              <a:t>School of Physics and Astronomy, University of Birmingham, UK</a:t>
            </a:r>
          </a:p>
          <a:p>
            <a:pPr algn="ctr"/>
            <a:r>
              <a:rPr lang="en-US" sz="1400" baseline="30000">
                <a:latin typeface="Arial" panose="020B0604020202020204" pitchFamily="34" charset="0"/>
                <a:ea typeface="Calibri"/>
                <a:cs typeface="Arial" panose="020B0604020202020204" pitchFamily="34" charset="0"/>
              </a:rPr>
              <a:t>2</a:t>
            </a:r>
            <a:r>
              <a:rPr lang="en-US" sz="1400">
                <a:latin typeface="Arial" panose="020B0604020202020204" pitchFamily="34" charset="0"/>
                <a:ea typeface="Calibri"/>
                <a:cs typeface="Arial" panose="020B0604020202020204" pitchFamily="34" charset="0"/>
              </a:rPr>
              <a:t>United Kingdom National Nuclear Laboratory, UK</a:t>
            </a:r>
          </a:p>
        </p:txBody>
      </p:sp>
      <p:pic>
        <p:nvPicPr>
          <p:cNvPr id="9" name="Picture 8" descr="A black background with blue lines&#10;&#10;AI-generated content may be incorrect.">
            <a:extLst>
              <a:ext uri="{FF2B5EF4-FFF2-40B4-BE49-F238E27FC236}">
                <a16:creationId xmlns:a16="http://schemas.microsoft.com/office/drawing/2014/main" id="{279FF77D-F202-4A98-1CD2-877EFE424FAA}"/>
              </a:ext>
            </a:extLst>
          </p:cNvPr>
          <p:cNvPicPr>
            <a:picLocks noChangeAspect="1"/>
          </p:cNvPicPr>
          <p:nvPr/>
        </p:nvPicPr>
        <p:blipFill>
          <a:blip r:embed="rId4"/>
          <a:stretch>
            <a:fillRect/>
          </a:stretch>
        </p:blipFill>
        <p:spPr>
          <a:xfrm>
            <a:off x="8610600" y="4981789"/>
            <a:ext cx="2059867" cy="1511086"/>
          </a:xfrm>
          <a:prstGeom prst="rect">
            <a:avLst/>
          </a:prstGeom>
        </p:spPr>
      </p:pic>
    </p:spTree>
    <p:extLst>
      <p:ext uri="{BB962C8B-B14F-4D97-AF65-F5344CB8AC3E}">
        <p14:creationId xmlns:p14="http://schemas.microsoft.com/office/powerpoint/2010/main" val="2209703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E74E9-AA63-91F6-10D3-263BFC3ABEC8}"/>
            </a:ext>
          </a:extLst>
        </p:cNvPr>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67843DE7-5836-D2DB-E691-B0A698454D27}"/>
              </a:ext>
            </a:extLst>
          </p:cNvPr>
          <p:cNvSpPr>
            <a:spLocks noGrp="1"/>
          </p:cNvSpPr>
          <p:nvPr>
            <p:ph sz="half" idx="1"/>
          </p:nvPr>
        </p:nvSpPr>
        <p:spPr/>
        <p:txBody>
          <a:bodyPr vert="horz" lIns="91440" tIns="45720" rIns="91440" bIns="45720" rtlCol="0" anchor="t">
            <a:normAutofit/>
          </a:bodyPr>
          <a:lstStyle/>
          <a:p>
            <a:pPr marL="0" indent="0">
              <a:buNone/>
            </a:pPr>
            <a:r>
              <a:rPr lang="en-GB" sz="2400">
                <a:latin typeface="Arial"/>
                <a:cs typeface="Arial"/>
              </a:rPr>
              <a:t>Production: </a:t>
            </a:r>
            <a:r>
              <a:rPr lang="en-GB" sz="2400" b="1" baseline="30000">
                <a:latin typeface="Arial"/>
                <a:cs typeface="Arial"/>
              </a:rPr>
              <a:t>160</a:t>
            </a:r>
            <a:r>
              <a:rPr lang="en-GB" sz="2400" b="1">
                <a:latin typeface="Arial"/>
                <a:cs typeface="Arial"/>
              </a:rPr>
              <a:t>Gd(n,</a:t>
            </a:r>
            <a:r>
              <a:rPr lang="el-GR" sz="2400" b="1">
                <a:latin typeface="Arial"/>
                <a:cs typeface="Arial"/>
              </a:rPr>
              <a:t>γ</a:t>
            </a:r>
            <a:r>
              <a:rPr lang="en-GB" sz="2400" b="1">
                <a:latin typeface="Arial"/>
                <a:cs typeface="Arial"/>
              </a:rPr>
              <a:t>)</a:t>
            </a:r>
            <a:r>
              <a:rPr lang="en-GB" sz="2400">
                <a:latin typeface="Arial"/>
                <a:cs typeface="Arial"/>
              </a:rPr>
              <a:t> followed by beta decay:</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sz="2400"/>
          </a:p>
        </p:txBody>
      </p:sp>
      <p:sp>
        <p:nvSpPr>
          <p:cNvPr id="2" name="Title 1">
            <a:extLst>
              <a:ext uri="{FF2B5EF4-FFF2-40B4-BE49-F238E27FC236}">
                <a16:creationId xmlns:a16="http://schemas.microsoft.com/office/drawing/2014/main" id="{E0CEB715-069A-D3F2-4A65-361D6C07CBE1}"/>
              </a:ext>
            </a:extLst>
          </p:cNvPr>
          <p:cNvSpPr>
            <a:spLocks noGrp="1"/>
          </p:cNvSpPr>
          <p:nvPr>
            <p:ph type="title"/>
          </p:nvPr>
        </p:nvSpPr>
        <p:spPr/>
        <p:txBody>
          <a:bodyPr/>
          <a:lstStyle/>
          <a:p>
            <a:r>
              <a:rPr lang="en-GB" baseline="30000">
                <a:latin typeface="Times New Roman"/>
                <a:cs typeface="Times New Roman"/>
              </a:rPr>
              <a:t>161</a:t>
            </a:r>
            <a:r>
              <a:rPr lang="en-GB">
                <a:latin typeface="Times New Roman"/>
                <a:cs typeface="Times New Roman"/>
              </a:rPr>
              <a:t>Tb: a theranostic isotope</a:t>
            </a:r>
            <a:endParaRPr lang="en-GB"/>
          </a:p>
        </p:txBody>
      </p:sp>
      <p:sp>
        <p:nvSpPr>
          <p:cNvPr id="4" name="Date Placeholder 3">
            <a:extLst>
              <a:ext uri="{FF2B5EF4-FFF2-40B4-BE49-F238E27FC236}">
                <a16:creationId xmlns:a16="http://schemas.microsoft.com/office/drawing/2014/main" id="{F3D3A87C-8AAB-860C-A049-84BEC36BF158}"/>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CE9C1E8D-7752-4BD7-44AD-C11BFA66C156}"/>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FA6ECBD0-D4AC-689E-5A9B-A2B67D11C44F}"/>
              </a:ext>
            </a:extLst>
          </p:cNvPr>
          <p:cNvSpPr>
            <a:spLocks noGrp="1"/>
          </p:cNvSpPr>
          <p:nvPr>
            <p:ph type="sldNum" sz="quarter" idx="12"/>
          </p:nvPr>
        </p:nvSpPr>
        <p:spPr/>
        <p:txBody>
          <a:bodyPr/>
          <a:lstStyle/>
          <a:p>
            <a:fld id="{330EA680-D336-4FF7-8B7A-9848BB0A1C32}" type="slidenum">
              <a:rPr lang="en-US" smtClean="0"/>
              <a:pPr/>
              <a:t>3</a:t>
            </a:fld>
            <a:endParaRPr lang="en-US"/>
          </a:p>
        </p:txBody>
      </p:sp>
      <p:pic>
        <p:nvPicPr>
          <p:cNvPr id="11" name="Content Placeholder 10">
            <a:extLst>
              <a:ext uri="{FF2B5EF4-FFF2-40B4-BE49-F238E27FC236}">
                <a16:creationId xmlns:a16="http://schemas.microsoft.com/office/drawing/2014/main" id="{412CBA01-D79A-E80F-F4A1-E0D404A4D3CB}"/>
              </a:ext>
            </a:extLst>
          </p:cNvPr>
          <p:cNvPicPr>
            <a:picLocks noGrp="1" noChangeAspect="1"/>
          </p:cNvPicPr>
          <p:nvPr>
            <p:ph sz="half" idx="2"/>
          </p:nvPr>
        </p:nvPicPr>
        <p:blipFill>
          <a:blip r:embed="rId3"/>
          <a:stretch>
            <a:fillRect/>
          </a:stretch>
        </p:blipFill>
        <p:spPr>
          <a:xfrm>
            <a:off x="489488" y="2537996"/>
            <a:ext cx="5181600" cy="2590800"/>
          </a:xfrm>
          <a:prstGeom prst="rect">
            <a:avLst/>
          </a:prstGeom>
        </p:spPr>
      </p:pic>
      <p:sp>
        <p:nvSpPr>
          <p:cNvPr id="3" name="TextBox 2">
            <a:extLst>
              <a:ext uri="{FF2B5EF4-FFF2-40B4-BE49-F238E27FC236}">
                <a16:creationId xmlns:a16="http://schemas.microsoft.com/office/drawing/2014/main" id="{C02336FD-57A9-7BDE-927A-C9AA3420F1C8}"/>
              </a:ext>
            </a:extLst>
          </p:cNvPr>
          <p:cNvSpPr txBox="1"/>
          <p:nvPr/>
        </p:nvSpPr>
        <p:spPr>
          <a:xfrm>
            <a:off x="502210" y="3790047"/>
            <a:ext cx="671979" cy="646331"/>
          </a:xfrm>
          <a:prstGeom prst="rect">
            <a:avLst/>
          </a:prstGeom>
          <a:noFill/>
        </p:spPr>
        <p:txBody>
          <a:bodyPr wrap="none" rtlCol="0">
            <a:spAutoFit/>
          </a:bodyPr>
          <a:lstStyle/>
          <a:p>
            <a:r>
              <a:rPr lang="en-GB" sz="3600" b="1"/>
              <a:t>… </a:t>
            </a:r>
          </a:p>
        </p:txBody>
      </p:sp>
    </p:spTree>
    <p:extLst>
      <p:ext uri="{BB962C8B-B14F-4D97-AF65-F5344CB8AC3E}">
        <p14:creationId xmlns:p14="http://schemas.microsoft.com/office/powerpoint/2010/main" val="1958018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C813F-D394-E98E-3EDE-30AFC2BCE7EF}"/>
            </a:ext>
          </a:extLst>
        </p:cNvPr>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F3229C3-D303-AC7F-D183-D59AFCB5109A}"/>
              </a:ext>
            </a:extLst>
          </p:cNvPr>
          <p:cNvSpPr>
            <a:spLocks noGrp="1"/>
          </p:cNvSpPr>
          <p:nvPr>
            <p:ph sz="half" idx="1"/>
          </p:nvPr>
        </p:nvSpPr>
        <p:spPr/>
        <p:txBody>
          <a:bodyPr vert="horz" lIns="91440" tIns="45720" rIns="91440" bIns="45720" rtlCol="0" anchor="t">
            <a:normAutofit/>
          </a:bodyPr>
          <a:lstStyle/>
          <a:p>
            <a:pPr marL="0" indent="0">
              <a:buNone/>
            </a:pPr>
            <a:r>
              <a:rPr lang="en-GB" sz="2400">
                <a:latin typeface="Arial"/>
                <a:cs typeface="Arial"/>
              </a:rPr>
              <a:t>Production: </a:t>
            </a:r>
            <a:r>
              <a:rPr lang="en-GB" sz="2400" b="1" baseline="30000">
                <a:latin typeface="Arial"/>
                <a:cs typeface="Arial"/>
              </a:rPr>
              <a:t>160</a:t>
            </a:r>
            <a:r>
              <a:rPr lang="en-GB" sz="2400" b="1">
                <a:latin typeface="Arial"/>
                <a:cs typeface="Arial"/>
              </a:rPr>
              <a:t>Gd(n,</a:t>
            </a:r>
            <a:r>
              <a:rPr lang="el-GR" sz="2400" b="1">
                <a:latin typeface="Arial"/>
                <a:cs typeface="Arial"/>
              </a:rPr>
              <a:t>γ</a:t>
            </a:r>
            <a:r>
              <a:rPr lang="en-GB" sz="2400" b="1">
                <a:latin typeface="Arial"/>
                <a:cs typeface="Arial"/>
              </a:rPr>
              <a:t>)</a:t>
            </a:r>
            <a:r>
              <a:rPr lang="en-GB" sz="2400">
                <a:latin typeface="Arial"/>
                <a:cs typeface="Arial"/>
              </a:rPr>
              <a:t> followed by beta decay:</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sz="2400"/>
          </a:p>
          <a:p>
            <a:pPr marL="0" indent="0">
              <a:buNone/>
            </a:pPr>
            <a:r>
              <a:rPr lang="en-GB" sz="2400">
                <a:latin typeface="Arial"/>
                <a:cs typeface="Arial"/>
              </a:rPr>
              <a:t>Conventionally produced in nuclear research reactors.</a:t>
            </a:r>
            <a:endParaRPr lang="en-GB"/>
          </a:p>
        </p:txBody>
      </p:sp>
      <p:sp>
        <p:nvSpPr>
          <p:cNvPr id="2" name="Title 1">
            <a:extLst>
              <a:ext uri="{FF2B5EF4-FFF2-40B4-BE49-F238E27FC236}">
                <a16:creationId xmlns:a16="http://schemas.microsoft.com/office/drawing/2014/main" id="{1C86934C-91F6-7868-55BB-9637064A858A}"/>
              </a:ext>
            </a:extLst>
          </p:cNvPr>
          <p:cNvSpPr>
            <a:spLocks noGrp="1"/>
          </p:cNvSpPr>
          <p:nvPr>
            <p:ph type="title"/>
          </p:nvPr>
        </p:nvSpPr>
        <p:spPr/>
        <p:txBody>
          <a:bodyPr/>
          <a:lstStyle/>
          <a:p>
            <a:r>
              <a:rPr lang="en-GB" baseline="30000">
                <a:latin typeface="Times New Roman"/>
                <a:cs typeface="Times New Roman"/>
              </a:rPr>
              <a:t>161</a:t>
            </a:r>
            <a:r>
              <a:rPr lang="en-GB">
                <a:latin typeface="Times New Roman"/>
                <a:cs typeface="Times New Roman"/>
              </a:rPr>
              <a:t>Tb: a theranostic isotope</a:t>
            </a:r>
            <a:endParaRPr lang="en-GB"/>
          </a:p>
        </p:txBody>
      </p:sp>
      <p:sp>
        <p:nvSpPr>
          <p:cNvPr id="4" name="Date Placeholder 3">
            <a:extLst>
              <a:ext uri="{FF2B5EF4-FFF2-40B4-BE49-F238E27FC236}">
                <a16:creationId xmlns:a16="http://schemas.microsoft.com/office/drawing/2014/main" id="{F7499848-17B0-8D59-BF84-90A326B48F52}"/>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18B7CBCF-1D50-FE6C-9F00-81D15157E79B}"/>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2CC403B0-9D9D-713B-8C91-B328339C9742}"/>
              </a:ext>
            </a:extLst>
          </p:cNvPr>
          <p:cNvSpPr>
            <a:spLocks noGrp="1"/>
          </p:cNvSpPr>
          <p:nvPr>
            <p:ph type="sldNum" sz="quarter" idx="12"/>
          </p:nvPr>
        </p:nvSpPr>
        <p:spPr/>
        <p:txBody>
          <a:bodyPr/>
          <a:lstStyle/>
          <a:p>
            <a:r>
              <a:rPr lang="en-US"/>
              <a:t>3</a:t>
            </a:r>
          </a:p>
        </p:txBody>
      </p:sp>
      <p:pic>
        <p:nvPicPr>
          <p:cNvPr id="11" name="Content Placeholder 10">
            <a:extLst>
              <a:ext uri="{FF2B5EF4-FFF2-40B4-BE49-F238E27FC236}">
                <a16:creationId xmlns:a16="http://schemas.microsoft.com/office/drawing/2014/main" id="{A779548A-3AA3-E61A-514B-216A5423BC29}"/>
              </a:ext>
            </a:extLst>
          </p:cNvPr>
          <p:cNvPicPr>
            <a:picLocks noGrp="1" noChangeAspect="1"/>
          </p:cNvPicPr>
          <p:nvPr>
            <p:ph sz="half" idx="2"/>
          </p:nvPr>
        </p:nvPicPr>
        <p:blipFill>
          <a:blip r:embed="rId3"/>
          <a:stretch>
            <a:fillRect/>
          </a:stretch>
        </p:blipFill>
        <p:spPr>
          <a:xfrm>
            <a:off x="489488" y="2537996"/>
            <a:ext cx="5181600" cy="2590800"/>
          </a:xfrm>
          <a:prstGeom prst="rect">
            <a:avLst/>
          </a:prstGeom>
        </p:spPr>
      </p:pic>
      <p:sp>
        <p:nvSpPr>
          <p:cNvPr id="3" name="TextBox 2">
            <a:extLst>
              <a:ext uri="{FF2B5EF4-FFF2-40B4-BE49-F238E27FC236}">
                <a16:creationId xmlns:a16="http://schemas.microsoft.com/office/drawing/2014/main" id="{7A3E2AB0-9EE4-A686-918B-0EBD634F60B1}"/>
              </a:ext>
            </a:extLst>
          </p:cNvPr>
          <p:cNvSpPr txBox="1"/>
          <p:nvPr/>
        </p:nvSpPr>
        <p:spPr>
          <a:xfrm>
            <a:off x="502210" y="3790047"/>
            <a:ext cx="671979" cy="646331"/>
          </a:xfrm>
          <a:prstGeom prst="rect">
            <a:avLst/>
          </a:prstGeom>
          <a:noFill/>
        </p:spPr>
        <p:txBody>
          <a:bodyPr wrap="none" rtlCol="0">
            <a:spAutoFit/>
          </a:bodyPr>
          <a:lstStyle/>
          <a:p>
            <a:r>
              <a:rPr lang="en-GB" sz="3600" b="1"/>
              <a:t>… </a:t>
            </a:r>
          </a:p>
        </p:txBody>
      </p:sp>
    </p:spTree>
    <p:extLst>
      <p:ext uri="{BB962C8B-B14F-4D97-AF65-F5344CB8AC3E}">
        <p14:creationId xmlns:p14="http://schemas.microsoft.com/office/powerpoint/2010/main" val="63685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51BD7-EDD4-5781-93F8-80DC75A7236D}"/>
            </a:ext>
          </a:extLst>
        </p:cNvPr>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11A5EE5-BFD9-7697-FB3A-EECA9D6CE7D7}"/>
              </a:ext>
            </a:extLst>
          </p:cNvPr>
          <p:cNvSpPr>
            <a:spLocks noGrp="1"/>
          </p:cNvSpPr>
          <p:nvPr>
            <p:ph sz="half" idx="1"/>
          </p:nvPr>
        </p:nvSpPr>
        <p:spPr/>
        <p:txBody>
          <a:bodyPr vert="horz" lIns="91440" tIns="45720" rIns="91440" bIns="45720" rtlCol="0" anchor="t">
            <a:normAutofit/>
          </a:bodyPr>
          <a:lstStyle/>
          <a:p>
            <a:pPr marL="0" indent="0">
              <a:buNone/>
            </a:pPr>
            <a:r>
              <a:rPr lang="en-GB" sz="2400">
                <a:latin typeface="Arial"/>
                <a:cs typeface="Arial"/>
              </a:rPr>
              <a:t>Production: </a:t>
            </a:r>
            <a:r>
              <a:rPr lang="en-GB" sz="2400" b="1" baseline="30000">
                <a:latin typeface="Arial"/>
                <a:cs typeface="Arial"/>
              </a:rPr>
              <a:t>160</a:t>
            </a:r>
            <a:r>
              <a:rPr lang="en-GB" sz="2400" b="1">
                <a:latin typeface="Arial"/>
                <a:cs typeface="Arial"/>
              </a:rPr>
              <a:t>Gd(n,</a:t>
            </a:r>
            <a:r>
              <a:rPr lang="el-GR" sz="2400" b="1">
                <a:latin typeface="Arial"/>
                <a:cs typeface="Arial"/>
              </a:rPr>
              <a:t>γ</a:t>
            </a:r>
            <a:r>
              <a:rPr lang="en-GB" sz="2400" b="1">
                <a:latin typeface="Arial"/>
                <a:cs typeface="Arial"/>
              </a:rPr>
              <a:t>)</a:t>
            </a:r>
            <a:r>
              <a:rPr lang="en-GB" sz="2400">
                <a:latin typeface="Arial"/>
                <a:cs typeface="Arial"/>
              </a:rPr>
              <a:t> followed by beta decay:</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sz="2400"/>
          </a:p>
          <a:p>
            <a:pPr marL="0" indent="0">
              <a:buNone/>
            </a:pPr>
            <a:r>
              <a:rPr lang="en-GB" sz="2400">
                <a:latin typeface="Arial"/>
                <a:cs typeface="Arial"/>
              </a:rPr>
              <a:t>Conventionally produced in nuclear research reactors.</a:t>
            </a:r>
            <a:endParaRPr lang="en-GB"/>
          </a:p>
        </p:txBody>
      </p:sp>
      <p:sp>
        <p:nvSpPr>
          <p:cNvPr id="2" name="Title 1">
            <a:extLst>
              <a:ext uri="{FF2B5EF4-FFF2-40B4-BE49-F238E27FC236}">
                <a16:creationId xmlns:a16="http://schemas.microsoft.com/office/drawing/2014/main" id="{038484E9-424F-6DEE-BF95-14A9DE98EDA7}"/>
              </a:ext>
            </a:extLst>
          </p:cNvPr>
          <p:cNvSpPr>
            <a:spLocks noGrp="1"/>
          </p:cNvSpPr>
          <p:nvPr>
            <p:ph type="title"/>
          </p:nvPr>
        </p:nvSpPr>
        <p:spPr/>
        <p:txBody>
          <a:bodyPr/>
          <a:lstStyle/>
          <a:p>
            <a:r>
              <a:rPr lang="en-GB" baseline="30000">
                <a:latin typeface="Times New Roman"/>
                <a:cs typeface="Times New Roman"/>
              </a:rPr>
              <a:t>161</a:t>
            </a:r>
            <a:r>
              <a:rPr lang="en-GB">
                <a:latin typeface="Times New Roman"/>
                <a:cs typeface="Times New Roman"/>
              </a:rPr>
              <a:t>Tb: a theranostic isotope</a:t>
            </a:r>
            <a:endParaRPr lang="en-GB"/>
          </a:p>
        </p:txBody>
      </p:sp>
      <p:sp>
        <p:nvSpPr>
          <p:cNvPr id="4" name="Date Placeholder 3">
            <a:extLst>
              <a:ext uri="{FF2B5EF4-FFF2-40B4-BE49-F238E27FC236}">
                <a16:creationId xmlns:a16="http://schemas.microsoft.com/office/drawing/2014/main" id="{82B6210E-A80C-B657-E6B2-22E2E76B51C6}"/>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729276FD-49A8-BB8D-97B4-E49242C5D14C}"/>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16A10643-B746-E890-16D9-CE60AF783C1E}"/>
              </a:ext>
            </a:extLst>
          </p:cNvPr>
          <p:cNvSpPr>
            <a:spLocks noGrp="1"/>
          </p:cNvSpPr>
          <p:nvPr>
            <p:ph type="sldNum" sz="quarter" idx="12"/>
          </p:nvPr>
        </p:nvSpPr>
        <p:spPr/>
        <p:txBody>
          <a:bodyPr/>
          <a:lstStyle/>
          <a:p>
            <a:r>
              <a:rPr lang="en-US"/>
              <a:t>3</a:t>
            </a:r>
          </a:p>
        </p:txBody>
      </p:sp>
      <p:pic>
        <p:nvPicPr>
          <p:cNvPr id="11" name="Content Placeholder 10">
            <a:extLst>
              <a:ext uri="{FF2B5EF4-FFF2-40B4-BE49-F238E27FC236}">
                <a16:creationId xmlns:a16="http://schemas.microsoft.com/office/drawing/2014/main" id="{87C9F878-C004-5E5F-7037-CCA185BAAAF2}"/>
              </a:ext>
            </a:extLst>
          </p:cNvPr>
          <p:cNvPicPr>
            <a:picLocks noGrp="1" noChangeAspect="1"/>
          </p:cNvPicPr>
          <p:nvPr>
            <p:ph sz="half" idx="2"/>
          </p:nvPr>
        </p:nvPicPr>
        <p:blipFill>
          <a:blip r:embed="rId3"/>
          <a:stretch>
            <a:fillRect/>
          </a:stretch>
        </p:blipFill>
        <p:spPr>
          <a:xfrm>
            <a:off x="489488" y="2537996"/>
            <a:ext cx="5181600" cy="2590800"/>
          </a:xfrm>
          <a:prstGeom prst="rect">
            <a:avLst/>
          </a:prstGeom>
        </p:spPr>
      </p:pic>
      <p:sp>
        <p:nvSpPr>
          <p:cNvPr id="16" name="Content Placeholder 13">
            <a:extLst>
              <a:ext uri="{FF2B5EF4-FFF2-40B4-BE49-F238E27FC236}">
                <a16:creationId xmlns:a16="http://schemas.microsoft.com/office/drawing/2014/main" id="{E178F9CB-6738-5EA7-6DEB-DE7B9AE47DD8}"/>
              </a:ext>
            </a:extLst>
          </p:cNvPr>
          <p:cNvSpPr txBox="1">
            <a:spLocks/>
          </p:cNvSpPr>
          <p:nvPr/>
        </p:nvSpPr>
        <p:spPr>
          <a:xfrm>
            <a:off x="6169617" y="1823042"/>
            <a:ext cx="552385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Arial"/>
                <a:cs typeface="Arial"/>
              </a:rPr>
              <a:t>Alternatively, could this isotope be produced on a smaller, </a:t>
            </a:r>
            <a:r>
              <a:rPr lang="en-GB" sz="2400" b="1">
                <a:latin typeface="Arial"/>
                <a:cs typeface="Arial"/>
              </a:rPr>
              <a:t>local scale </a:t>
            </a:r>
            <a:r>
              <a:rPr lang="en-GB" sz="2400">
                <a:latin typeface="Arial"/>
                <a:cs typeface="Arial"/>
              </a:rPr>
              <a:t>using </a:t>
            </a:r>
            <a:r>
              <a:rPr lang="en-GB" sz="2400" b="1">
                <a:latin typeface="Arial"/>
                <a:cs typeface="Arial"/>
              </a:rPr>
              <a:t>accelerator-driven</a:t>
            </a:r>
            <a:r>
              <a:rPr lang="en-GB" sz="2400">
                <a:latin typeface="Arial"/>
                <a:cs typeface="Arial"/>
              </a:rPr>
              <a:t> neutron sources?</a:t>
            </a:r>
            <a:endParaRPr lang="en-US" err="1"/>
          </a:p>
        </p:txBody>
      </p:sp>
      <p:sp>
        <p:nvSpPr>
          <p:cNvPr id="3" name="TextBox 2">
            <a:extLst>
              <a:ext uri="{FF2B5EF4-FFF2-40B4-BE49-F238E27FC236}">
                <a16:creationId xmlns:a16="http://schemas.microsoft.com/office/drawing/2014/main" id="{20786832-1C7E-DCBA-7FF8-85CA526F1BDF}"/>
              </a:ext>
            </a:extLst>
          </p:cNvPr>
          <p:cNvSpPr txBox="1"/>
          <p:nvPr/>
        </p:nvSpPr>
        <p:spPr>
          <a:xfrm>
            <a:off x="502210" y="3790047"/>
            <a:ext cx="671979" cy="646331"/>
          </a:xfrm>
          <a:prstGeom prst="rect">
            <a:avLst/>
          </a:prstGeom>
          <a:noFill/>
        </p:spPr>
        <p:txBody>
          <a:bodyPr wrap="none" rtlCol="0">
            <a:spAutoFit/>
          </a:bodyPr>
          <a:lstStyle/>
          <a:p>
            <a:r>
              <a:rPr lang="en-GB" sz="3600" b="1"/>
              <a:t>… </a:t>
            </a:r>
          </a:p>
        </p:txBody>
      </p:sp>
    </p:spTree>
    <p:extLst>
      <p:ext uri="{BB962C8B-B14F-4D97-AF65-F5344CB8AC3E}">
        <p14:creationId xmlns:p14="http://schemas.microsoft.com/office/powerpoint/2010/main" val="3229630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309B5-C785-72E5-B58F-41AF0B729F3F}"/>
            </a:ext>
          </a:extLst>
        </p:cNvPr>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0021469-9AAE-832E-5384-0226BF281CC9}"/>
              </a:ext>
            </a:extLst>
          </p:cNvPr>
          <p:cNvSpPr>
            <a:spLocks noGrp="1"/>
          </p:cNvSpPr>
          <p:nvPr>
            <p:ph sz="half" idx="1"/>
          </p:nvPr>
        </p:nvSpPr>
        <p:spPr/>
        <p:txBody>
          <a:bodyPr vert="horz" lIns="91440" tIns="45720" rIns="91440" bIns="45720" rtlCol="0" anchor="t">
            <a:normAutofit/>
          </a:bodyPr>
          <a:lstStyle/>
          <a:p>
            <a:pPr marL="0" indent="0">
              <a:buNone/>
            </a:pPr>
            <a:r>
              <a:rPr lang="en-GB" sz="2400">
                <a:latin typeface="Arial"/>
                <a:cs typeface="Arial"/>
              </a:rPr>
              <a:t>Production: </a:t>
            </a:r>
            <a:r>
              <a:rPr lang="en-GB" sz="2400" b="1" baseline="30000">
                <a:latin typeface="Arial"/>
                <a:cs typeface="Arial"/>
              </a:rPr>
              <a:t>160</a:t>
            </a:r>
            <a:r>
              <a:rPr lang="en-GB" sz="2400" b="1">
                <a:latin typeface="Arial"/>
                <a:cs typeface="Arial"/>
              </a:rPr>
              <a:t>Gd(n,</a:t>
            </a:r>
            <a:r>
              <a:rPr lang="el-GR" sz="2400" b="1">
                <a:latin typeface="Arial"/>
                <a:cs typeface="Arial"/>
              </a:rPr>
              <a:t>γ</a:t>
            </a:r>
            <a:r>
              <a:rPr lang="en-GB" sz="2400" b="1">
                <a:latin typeface="Arial"/>
                <a:cs typeface="Arial"/>
              </a:rPr>
              <a:t>)</a:t>
            </a:r>
            <a:r>
              <a:rPr lang="en-GB" sz="2400">
                <a:latin typeface="Arial"/>
                <a:cs typeface="Arial"/>
              </a:rPr>
              <a:t> followed by beta decay:</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sz="2400"/>
          </a:p>
          <a:p>
            <a:pPr marL="0" indent="0">
              <a:buNone/>
            </a:pPr>
            <a:r>
              <a:rPr lang="en-GB" sz="2400">
                <a:latin typeface="Arial"/>
                <a:cs typeface="Arial"/>
              </a:rPr>
              <a:t>Conventionally produced in nuclear research reactors.</a:t>
            </a:r>
            <a:endParaRPr lang="en-GB"/>
          </a:p>
        </p:txBody>
      </p:sp>
      <p:sp>
        <p:nvSpPr>
          <p:cNvPr id="2" name="Title 1">
            <a:extLst>
              <a:ext uri="{FF2B5EF4-FFF2-40B4-BE49-F238E27FC236}">
                <a16:creationId xmlns:a16="http://schemas.microsoft.com/office/drawing/2014/main" id="{EB428465-0780-80D1-8410-7E2645BC60EE}"/>
              </a:ext>
            </a:extLst>
          </p:cNvPr>
          <p:cNvSpPr>
            <a:spLocks noGrp="1"/>
          </p:cNvSpPr>
          <p:nvPr>
            <p:ph type="title"/>
          </p:nvPr>
        </p:nvSpPr>
        <p:spPr/>
        <p:txBody>
          <a:bodyPr/>
          <a:lstStyle/>
          <a:p>
            <a:r>
              <a:rPr lang="en-GB" baseline="30000">
                <a:latin typeface="Times New Roman"/>
                <a:cs typeface="Times New Roman"/>
              </a:rPr>
              <a:t>161</a:t>
            </a:r>
            <a:r>
              <a:rPr lang="en-GB">
                <a:latin typeface="Times New Roman"/>
                <a:cs typeface="Times New Roman"/>
              </a:rPr>
              <a:t>Tb: a theranostic isotope</a:t>
            </a:r>
            <a:endParaRPr lang="en-GB"/>
          </a:p>
        </p:txBody>
      </p:sp>
      <p:sp>
        <p:nvSpPr>
          <p:cNvPr id="4" name="Date Placeholder 3">
            <a:extLst>
              <a:ext uri="{FF2B5EF4-FFF2-40B4-BE49-F238E27FC236}">
                <a16:creationId xmlns:a16="http://schemas.microsoft.com/office/drawing/2014/main" id="{A0AA273E-86ED-D283-AA5E-71032AC82F7B}"/>
              </a:ext>
            </a:extLst>
          </p:cNvPr>
          <p:cNvSpPr>
            <a:spLocks noGrp="1"/>
          </p:cNvSpPr>
          <p:nvPr>
            <p:ph type="dt" sz="half" idx="10"/>
          </p:nvPr>
        </p:nvSpPr>
        <p:spPr/>
        <p:txBody>
          <a:bodyPr/>
          <a:lstStyle/>
          <a:p>
            <a:r>
              <a:rPr lang="en-GB"/>
              <a:t>13/04/2026</a:t>
            </a:r>
            <a:endParaRPr lang="en-US"/>
          </a:p>
        </p:txBody>
      </p:sp>
      <p:sp>
        <p:nvSpPr>
          <p:cNvPr id="5" name="Footer Placeholder 4">
            <a:extLst>
              <a:ext uri="{FF2B5EF4-FFF2-40B4-BE49-F238E27FC236}">
                <a16:creationId xmlns:a16="http://schemas.microsoft.com/office/drawing/2014/main" id="{3352D187-311A-990C-B720-0333B000AD4A}"/>
              </a:ext>
            </a:extLst>
          </p:cNvPr>
          <p:cNvSpPr>
            <a:spLocks noGrp="1"/>
          </p:cNvSpPr>
          <p:nvPr>
            <p:ph type="ftr" sz="quarter" idx="11"/>
          </p:nvPr>
        </p:nvSpPr>
        <p:spPr/>
        <p:txBody>
          <a:bodyPr/>
          <a:lstStyle/>
          <a:p>
            <a:r>
              <a:rPr lang="en-US"/>
              <a:t>IOP Nuclear Physics Conference 2026</a:t>
            </a:r>
          </a:p>
        </p:txBody>
      </p:sp>
      <p:sp>
        <p:nvSpPr>
          <p:cNvPr id="6" name="Slide Number Placeholder 5">
            <a:extLst>
              <a:ext uri="{FF2B5EF4-FFF2-40B4-BE49-F238E27FC236}">
                <a16:creationId xmlns:a16="http://schemas.microsoft.com/office/drawing/2014/main" id="{96B787E0-A7FA-0BB3-56AE-FBBF7726960B}"/>
              </a:ext>
            </a:extLst>
          </p:cNvPr>
          <p:cNvSpPr>
            <a:spLocks noGrp="1"/>
          </p:cNvSpPr>
          <p:nvPr>
            <p:ph type="sldNum" sz="quarter" idx="12"/>
          </p:nvPr>
        </p:nvSpPr>
        <p:spPr/>
        <p:txBody>
          <a:bodyPr/>
          <a:lstStyle/>
          <a:p>
            <a:r>
              <a:rPr lang="en-US"/>
              <a:t>3</a:t>
            </a:r>
          </a:p>
        </p:txBody>
      </p:sp>
      <p:pic>
        <p:nvPicPr>
          <p:cNvPr id="11" name="Content Placeholder 10">
            <a:extLst>
              <a:ext uri="{FF2B5EF4-FFF2-40B4-BE49-F238E27FC236}">
                <a16:creationId xmlns:a16="http://schemas.microsoft.com/office/drawing/2014/main" id="{6294C340-5BCC-E4A1-7285-441E2BB88E4E}"/>
              </a:ext>
            </a:extLst>
          </p:cNvPr>
          <p:cNvPicPr>
            <a:picLocks noGrp="1" noChangeAspect="1"/>
          </p:cNvPicPr>
          <p:nvPr>
            <p:ph sz="half" idx="2"/>
          </p:nvPr>
        </p:nvPicPr>
        <p:blipFill>
          <a:blip r:embed="rId3"/>
          <a:stretch>
            <a:fillRect/>
          </a:stretch>
        </p:blipFill>
        <p:spPr>
          <a:xfrm>
            <a:off x="489488" y="2537996"/>
            <a:ext cx="5181600" cy="2590800"/>
          </a:xfrm>
          <a:prstGeom prst="rect">
            <a:avLst/>
          </a:prstGeom>
        </p:spPr>
      </p:pic>
      <p:sp>
        <p:nvSpPr>
          <p:cNvPr id="16" name="Content Placeholder 13">
            <a:extLst>
              <a:ext uri="{FF2B5EF4-FFF2-40B4-BE49-F238E27FC236}">
                <a16:creationId xmlns:a16="http://schemas.microsoft.com/office/drawing/2014/main" id="{5A0DD0EB-A6EE-8CB7-32A5-A880A16F385F}"/>
              </a:ext>
            </a:extLst>
          </p:cNvPr>
          <p:cNvSpPr txBox="1">
            <a:spLocks/>
          </p:cNvSpPr>
          <p:nvPr/>
        </p:nvSpPr>
        <p:spPr>
          <a:xfrm>
            <a:off x="6169617" y="1823042"/>
            <a:ext cx="552385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Arial"/>
                <a:cs typeface="Arial"/>
              </a:rPr>
              <a:t>Alternatively, could this isotope be produced on a smaller, </a:t>
            </a:r>
            <a:r>
              <a:rPr lang="en-GB" sz="2400" b="1">
                <a:latin typeface="Arial"/>
                <a:cs typeface="Arial"/>
              </a:rPr>
              <a:t>local scale </a:t>
            </a:r>
            <a:r>
              <a:rPr lang="en-GB" sz="2400">
                <a:latin typeface="Arial"/>
                <a:cs typeface="Arial"/>
              </a:rPr>
              <a:t>using </a:t>
            </a:r>
            <a:r>
              <a:rPr lang="en-GB" sz="2400" b="1">
                <a:latin typeface="Arial"/>
                <a:cs typeface="Arial"/>
              </a:rPr>
              <a:t>accelerator-driven</a:t>
            </a:r>
            <a:r>
              <a:rPr lang="en-GB" sz="2400">
                <a:latin typeface="Arial"/>
                <a:cs typeface="Arial"/>
              </a:rPr>
              <a:t> neutron sources?</a:t>
            </a:r>
            <a:endParaRPr lang="en-US" err="1"/>
          </a:p>
        </p:txBody>
      </p:sp>
      <p:sp>
        <p:nvSpPr>
          <p:cNvPr id="17" name="Rectangle 16">
            <a:extLst>
              <a:ext uri="{FF2B5EF4-FFF2-40B4-BE49-F238E27FC236}">
                <a16:creationId xmlns:a16="http://schemas.microsoft.com/office/drawing/2014/main" id="{6D0A0D6C-4302-4BEF-35F9-3883673DCFA1}"/>
              </a:ext>
            </a:extLst>
          </p:cNvPr>
          <p:cNvSpPr/>
          <p:nvPr/>
        </p:nvSpPr>
        <p:spPr>
          <a:xfrm>
            <a:off x="6172432" y="3732129"/>
            <a:ext cx="5531602" cy="2438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000000"/>
                </a:solidFill>
              </a:rPr>
              <a:t>Three main investigations:</a:t>
            </a:r>
          </a:p>
          <a:p>
            <a:pPr marL="342900" indent="-342900" algn="ctr">
              <a:buAutoNum type="arabicParenR"/>
            </a:pPr>
            <a:r>
              <a:rPr lang="en-GB" sz="2400">
                <a:solidFill>
                  <a:srgbClr val="000000"/>
                </a:solidFill>
              </a:rPr>
              <a:t>Optimising </a:t>
            </a:r>
            <a:r>
              <a:rPr lang="en-GB" sz="2400" baseline="30000">
                <a:solidFill>
                  <a:srgbClr val="000000"/>
                </a:solidFill>
              </a:rPr>
              <a:t>161</a:t>
            </a:r>
            <a:r>
              <a:rPr lang="en-GB" sz="2400">
                <a:solidFill>
                  <a:srgbClr val="000000"/>
                </a:solidFill>
              </a:rPr>
              <a:t>Tb activity</a:t>
            </a:r>
          </a:p>
          <a:p>
            <a:pPr marL="342900" indent="-342900" algn="ctr">
              <a:buAutoNum type="arabicParenR"/>
            </a:pPr>
            <a:r>
              <a:rPr lang="en-GB" sz="2400">
                <a:solidFill>
                  <a:srgbClr val="000000"/>
                </a:solidFill>
              </a:rPr>
              <a:t>Effect of enrichment on final product</a:t>
            </a:r>
          </a:p>
          <a:p>
            <a:pPr marL="342900" indent="-342900" algn="ctr">
              <a:buAutoNum type="arabicParenR"/>
            </a:pPr>
            <a:r>
              <a:rPr lang="en-GB" sz="2400">
                <a:solidFill>
                  <a:srgbClr val="000000"/>
                </a:solidFill>
              </a:rPr>
              <a:t>Measure spectrum-averaged cross sections (SACS) of relevant reactions.</a:t>
            </a:r>
          </a:p>
        </p:txBody>
      </p:sp>
      <p:sp>
        <p:nvSpPr>
          <p:cNvPr id="3" name="TextBox 2">
            <a:extLst>
              <a:ext uri="{FF2B5EF4-FFF2-40B4-BE49-F238E27FC236}">
                <a16:creationId xmlns:a16="http://schemas.microsoft.com/office/drawing/2014/main" id="{C404BB47-24F9-91DA-023D-CAD1CB4F2DFE}"/>
              </a:ext>
            </a:extLst>
          </p:cNvPr>
          <p:cNvSpPr txBox="1"/>
          <p:nvPr/>
        </p:nvSpPr>
        <p:spPr>
          <a:xfrm>
            <a:off x="502210" y="3790047"/>
            <a:ext cx="671979" cy="646331"/>
          </a:xfrm>
          <a:prstGeom prst="rect">
            <a:avLst/>
          </a:prstGeom>
          <a:noFill/>
        </p:spPr>
        <p:txBody>
          <a:bodyPr wrap="none" rtlCol="0">
            <a:spAutoFit/>
          </a:bodyPr>
          <a:lstStyle/>
          <a:p>
            <a:r>
              <a:rPr lang="en-GB" sz="3600" b="1"/>
              <a:t>… </a:t>
            </a:r>
          </a:p>
        </p:txBody>
      </p:sp>
    </p:spTree>
    <p:extLst>
      <p:ext uri="{BB962C8B-B14F-4D97-AF65-F5344CB8AC3E}">
        <p14:creationId xmlns:p14="http://schemas.microsoft.com/office/powerpoint/2010/main" val="2610897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02D1-7EA3-38BB-2D4C-F46338093CD6}"/>
              </a:ext>
            </a:extLst>
          </p:cNvPr>
          <p:cNvSpPr>
            <a:spLocks noGrp="1"/>
          </p:cNvSpPr>
          <p:nvPr>
            <p:ph type="title"/>
          </p:nvPr>
        </p:nvSpPr>
        <p:spPr/>
        <p:txBody>
          <a:bodyPr>
            <a:normAutofit/>
          </a:bodyPr>
          <a:lstStyle/>
          <a:p>
            <a:r>
              <a:rPr lang="en-US" sz="4300">
                <a:latin typeface="Times New Roman"/>
                <a:cs typeface="Times New Roman"/>
              </a:rPr>
              <a:t>High Flux Accelerator-Driven Neutron Facility</a:t>
            </a:r>
          </a:p>
        </p:txBody>
      </p:sp>
      <p:pic>
        <p:nvPicPr>
          <p:cNvPr id="8" name="Content Placeholder 7" descr="A large metal object in a room&#10;&#10;Description automatically generated">
            <a:extLst>
              <a:ext uri="{FF2B5EF4-FFF2-40B4-BE49-F238E27FC236}">
                <a16:creationId xmlns:a16="http://schemas.microsoft.com/office/drawing/2014/main" id="{1FB3DB70-7E02-DE31-7946-06721B7239D2}"/>
              </a:ext>
            </a:extLst>
          </p:cNvPr>
          <p:cNvPicPr>
            <a:picLocks noGrp="1" noChangeAspect="1"/>
          </p:cNvPicPr>
          <p:nvPr>
            <p:ph sz="half" idx="1"/>
          </p:nvPr>
        </p:nvPicPr>
        <p:blipFill rotWithShape="1">
          <a:blip r:embed="rId3"/>
          <a:stretch/>
        </p:blipFill>
        <p:spPr>
          <a:xfrm>
            <a:off x="668816" y="1532156"/>
            <a:ext cx="5105521" cy="2026253"/>
          </a:xfrm>
          <a:prstGeom prst="rect">
            <a:avLst/>
          </a:prstGeom>
        </p:spPr>
      </p:pic>
      <p:sp>
        <p:nvSpPr>
          <p:cNvPr id="5" name="Content Placeholder 4">
            <a:extLst>
              <a:ext uri="{FF2B5EF4-FFF2-40B4-BE49-F238E27FC236}">
                <a16:creationId xmlns:a16="http://schemas.microsoft.com/office/drawing/2014/main" id="{7D11115B-AC08-19E8-FC03-A6FC6990E8BA}"/>
              </a:ext>
            </a:extLst>
          </p:cNvPr>
          <p:cNvSpPr>
            <a:spLocks noGrp="1"/>
          </p:cNvSpPr>
          <p:nvPr>
            <p:ph sz="half" idx="2"/>
          </p:nvPr>
        </p:nvSpPr>
        <p:spPr>
          <a:xfrm>
            <a:off x="6172200" y="1535032"/>
            <a:ext cx="5465735" cy="4874406"/>
          </a:xfrm>
        </p:spPr>
        <p:txBody>
          <a:bodyPr vert="horz" lIns="91440" tIns="45720" rIns="91440" bIns="45720" rtlCol="0" anchor="t">
            <a:normAutofit/>
          </a:bodyPr>
          <a:lstStyle/>
          <a:p>
            <a:pPr marL="0" indent="0">
              <a:buNone/>
            </a:pPr>
            <a:r>
              <a:rPr lang="en-US" sz="2400">
                <a:latin typeface="Arial"/>
                <a:cs typeface="Arial"/>
              </a:rPr>
              <a:t>Hyperion type linear accelerator, up to 2.6 MeV protons at currents &gt; 30 mA.</a:t>
            </a:r>
            <a:endParaRPr lang="en-US"/>
          </a:p>
          <a:p>
            <a:pPr marL="0" indent="0">
              <a:buNone/>
            </a:pPr>
            <a:endParaRPr lang="en-US" sz="2400"/>
          </a:p>
          <a:p>
            <a:pPr marL="0" indent="0">
              <a:buNone/>
            </a:pPr>
            <a:r>
              <a:rPr lang="en-US" sz="2400">
                <a:latin typeface="Arial"/>
                <a:cs typeface="Arial"/>
              </a:rPr>
              <a:t>Proton beam incident upon lithium target, formed of 16 rotating water-cooled petals.</a:t>
            </a:r>
          </a:p>
          <a:p>
            <a:pPr marL="0" indent="0">
              <a:buNone/>
            </a:pPr>
            <a:endParaRPr lang="en-US" sz="2400">
              <a:latin typeface="Arial"/>
              <a:cs typeface="Arial"/>
            </a:endParaRPr>
          </a:p>
          <a:p>
            <a:pPr marL="0" indent="0">
              <a:buNone/>
            </a:pPr>
            <a:endParaRPr lang="en-US" sz="2400">
              <a:latin typeface="Arial"/>
              <a:cs typeface="Arial"/>
            </a:endParaRPr>
          </a:p>
          <a:p>
            <a:pPr marL="0" indent="0">
              <a:buNone/>
            </a:pPr>
            <a:endParaRPr lang="en-US" sz="2400">
              <a:latin typeface="Arial"/>
              <a:cs typeface="Arial"/>
            </a:endParaRPr>
          </a:p>
          <a:p>
            <a:pPr marL="0" indent="0">
              <a:buNone/>
            </a:pPr>
            <a:endParaRPr lang="en-US" sz="2400">
              <a:latin typeface="Arial"/>
              <a:cs typeface="Arial"/>
            </a:endParaRPr>
          </a:p>
          <a:p>
            <a:pPr marL="0" indent="0">
              <a:buNone/>
            </a:pPr>
            <a:r>
              <a:rPr lang="en-US" b="1">
                <a:latin typeface="Arial"/>
                <a:cs typeface="Arial"/>
              </a:rPr>
              <a:t>Neutron flux &gt; 10</a:t>
            </a:r>
            <a:r>
              <a:rPr lang="en-US" b="1" baseline="30000">
                <a:latin typeface="Arial"/>
                <a:cs typeface="Arial"/>
              </a:rPr>
              <a:t>12 </a:t>
            </a:r>
            <a:r>
              <a:rPr lang="en-US" b="1">
                <a:latin typeface="Arial"/>
                <a:cs typeface="Arial"/>
              </a:rPr>
              <a:t>n cm</a:t>
            </a:r>
            <a:r>
              <a:rPr lang="en-US" b="1" baseline="30000">
                <a:latin typeface="Arial"/>
                <a:cs typeface="Arial"/>
              </a:rPr>
              <a:t>2</a:t>
            </a:r>
            <a:r>
              <a:rPr lang="en-US" b="1">
                <a:latin typeface="Arial"/>
                <a:cs typeface="Arial"/>
              </a:rPr>
              <a:t> s</a:t>
            </a:r>
            <a:r>
              <a:rPr lang="en-US" b="1" baseline="30000">
                <a:latin typeface="Arial"/>
                <a:cs typeface="Arial"/>
              </a:rPr>
              <a:t>-1</a:t>
            </a:r>
            <a:r>
              <a:rPr lang="en-US" b="1">
                <a:latin typeface="Arial"/>
                <a:cs typeface="Arial"/>
              </a:rPr>
              <a:t>.</a:t>
            </a:r>
            <a:endParaRPr lang="en-US" b="1"/>
          </a:p>
        </p:txBody>
      </p:sp>
      <p:sp>
        <p:nvSpPr>
          <p:cNvPr id="17" name="Date Placeholder 16">
            <a:extLst>
              <a:ext uri="{FF2B5EF4-FFF2-40B4-BE49-F238E27FC236}">
                <a16:creationId xmlns:a16="http://schemas.microsoft.com/office/drawing/2014/main" id="{F488DC4B-4B20-BB1E-0736-7E5E789917F7}"/>
              </a:ext>
            </a:extLst>
          </p:cNvPr>
          <p:cNvSpPr>
            <a:spLocks noGrp="1"/>
          </p:cNvSpPr>
          <p:nvPr>
            <p:ph type="dt" sz="half" idx="10"/>
          </p:nvPr>
        </p:nvSpPr>
        <p:spPr/>
        <p:txBody>
          <a:bodyPr/>
          <a:lstStyle/>
          <a:p>
            <a:r>
              <a:rPr lang="en-GB"/>
              <a:t>13/04/2026</a:t>
            </a:r>
            <a:endParaRPr lang="en-US"/>
          </a:p>
        </p:txBody>
      </p:sp>
      <p:sp>
        <p:nvSpPr>
          <p:cNvPr id="18" name="Footer Placeholder 17">
            <a:extLst>
              <a:ext uri="{FF2B5EF4-FFF2-40B4-BE49-F238E27FC236}">
                <a16:creationId xmlns:a16="http://schemas.microsoft.com/office/drawing/2014/main" id="{4C742280-EFCB-56C9-0F92-0A6C97304332}"/>
              </a:ext>
            </a:extLst>
          </p:cNvPr>
          <p:cNvSpPr>
            <a:spLocks noGrp="1"/>
          </p:cNvSpPr>
          <p:nvPr>
            <p:ph type="ftr" sz="quarter" idx="11"/>
          </p:nvPr>
        </p:nvSpPr>
        <p:spPr/>
        <p:txBody>
          <a:bodyPr/>
          <a:lstStyle/>
          <a:p>
            <a:r>
              <a:rPr lang="en-US"/>
              <a:t>IOP Nuclear Physics Conference 2026</a:t>
            </a:r>
          </a:p>
        </p:txBody>
      </p:sp>
      <p:sp>
        <p:nvSpPr>
          <p:cNvPr id="19" name="Slide Number Placeholder 18">
            <a:extLst>
              <a:ext uri="{FF2B5EF4-FFF2-40B4-BE49-F238E27FC236}">
                <a16:creationId xmlns:a16="http://schemas.microsoft.com/office/drawing/2014/main" id="{1F5455B3-402F-E31D-ABBF-B4B58ADAD82E}"/>
              </a:ext>
            </a:extLst>
          </p:cNvPr>
          <p:cNvSpPr>
            <a:spLocks noGrp="1"/>
          </p:cNvSpPr>
          <p:nvPr>
            <p:ph type="sldNum" sz="quarter" idx="12"/>
          </p:nvPr>
        </p:nvSpPr>
        <p:spPr/>
        <p:txBody>
          <a:bodyPr/>
          <a:lstStyle/>
          <a:p>
            <a:r>
              <a:rPr lang="en-US"/>
              <a:t>4</a:t>
            </a:r>
          </a:p>
        </p:txBody>
      </p:sp>
      <p:grpSp>
        <p:nvGrpSpPr>
          <p:cNvPr id="9" name="Group 8">
            <a:extLst>
              <a:ext uri="{FF2B5EF4-FFF2-40B4-BE49-F238E27FC236}">
                <a16:creationId xmlns:a16="http://schemas.microsoft.com/office/drawing/2014/main" id="{87D23692-65C5-0042-3E8C-DB3CF6AB4C6F}"/>
              </a:ext>
            </a:extLst>
          </p:cNvPr>
          <p:cNvGrpSpPr/>
          <p:nvPr/>
        </p:nvGrpSpPr>
        <p:grpSpPr>
          <a:xfrm>
            <a:off x="668816" y="3679543"/>
            <a:ext cx="5105521" cy="2497420"/>
            <a:chOff x="-337192" y="4364572"/>
            <a:chExt cx="8501886" cy="4158788"/>
          </a:xfrm>
        </p:grpSpPr>
        <p:pic>
          <p:nvPicPr>
            <p:cNvPr id="12" name="Picture 11" descr="A metal object on a table&#10;&#10;Description automatically generated">
              <a:extLst>
                <a:ext uri="{FF2B5EF4-FFF2-40B4-BE49-F238E27FC236}">
                  <a16:creationId xmlns:a16="http://schemas.microsoft.com/office/drawing/2014/main" id="{74EABE44-B6E0-7C86-AE03-0E59CD4D93AC}"/>
                </a:ext>
              </a:extLst>
            </p:cNvPr>
            <p:cNvPicPr>
              <a:picLocks noChangeAspect="1"/>
            </p:cNvPicPr>
            <p:nvPr/>
          </p:nvPicPr>
          <p:blipFill rotWithShape="1">
            <a:blip r:embed="rId4"/>
            <a:srcRect t="13476" b="15471"/>
            <a:stretch/>
          </p:blipFill>
          <p:spPr>
            <a:xfrm>
              <a:off x="-337192" y="4365645"/>
              <a:ext cx="4388616" cy="4157715"/>
            </a:xfrm>
            <a:prstGeom prst="rect">
              <a:avLst/>
            </a:prstGeom>
          </p:spPr>
        </p:pic>
        <p:pic>
          <p:nvPicPr>
            <p:cNvPr id="11" name="Picture 10" descr="A metal machine with pipes&#10;&#10;Description automatically generated with medium confidence">
              <a:extLst>
                <a:ext uri="{FF2B5EF4-FFF2-40B4-BE49-F238E27FC236}">
                  <a16:creationId xmlns:a16="http://schemas.microsoft.com/office/drawing/2014/main" id="{1C98DCE0-58DC-BC0A-D66E-8ED2209FD538}"/>
                </a:ext>
              </a:extLst>
            </p:cNvPr>
            <p:cNvPicPr>
              <a:picLocks noChangeAspect="1"/>
            </p:cNvPicPr>
            <p:nvPr/>
          </p:nvPicPr>
          <p:blipFill>
            <a:blip r:embed="rId5"/>
            <a:stretch>
              <a:fillRect/>
            </a:stretch>
          </p:blipFill>
          <p:spPr>
            <a:xfrm>
              <a:off x="4251196" y="4364572"/>
              <a:ext cx="3913498" cy="4158788"/>
            </a:xfrm>
            <a:prstGeom prst="rect">
              <a:avLst/>
            </a:prstGeom>
          </p:spPr>
        </p:pic>
      </p:grpSp>
      <p:sp>
        <p:nvSpPr>
          <p:cNvPr id="3" name="TextBox 2">
            <a:extLst>
              <a:ext uri="{FF2B5EF4-FFF2-40B4-BE49-F238E27FC236}">
                <a16:creationId xmlns:a16="http://schemas.microsoft.com/office/drawing/2014/main" id="{03B1E4BA-5E10-B8C3-DE94-9D8E8094F408}"/>
              </a:ext>
            </a:extLst>
          </p:cNvPr>
          <p:cNvSpPr txBox="1"/>
          <p:nvPr/>
        </p:nvSpPr>
        <p:spPr>
          <a:xfrm>
            <a:off x="668816" y="3191717"/>
            <a:ext cx="308098" cy="369332"/>
          </a:xfrm>
          <a:prstGeom prst="rect">
            <a:avLst/>
          </a:prstGeom>
          <a:solidFill>
            <a:schemeClr val="bg2"/>
          </a:solidFill>
          <a:ln w="12700">
            <a:solidFill>
              <a:schemeClr val="tx1"/>
            </a:solidFill>
          </a:ln>
        </p:spPr>
        <p:txBody>
          <a:bodyPr wrap="none" rtlCol="0">
            <a:spAutoFit/>
          </a:bodyPr>
          <a:lstStyle/>
          <a:p>
            <a:r>
              <a:rPr lang="en-GB"/>
              <a:t>1</a:t>
            </a:r>
          </a:p>
        </p:txBody>
      </p:sp>
      <p:sp>
        <p:nvSpPr>
          <p:cNvPr id="4" name="TextBox 3">
            <a:extLst>
              <a:ext uri="{FF2B5EF4-FFF2-40B4-BE49-F238E27FC236}">
                <a16:creationId xmlns:a16="http://schemas.microsoft.com/office/drawing/2014/main" id="{E9C8F649-1394-AB62-86F0-A84F97EA30AE}"/>
              </a:ext>
            </a:extLst>
          </p:cNvPr>
          <p:cNvSpPr txBox="1"/>
          <p:nvPr/>
        </p:nvSpPr>
        <p:spPr>
          <a:xfrm>
            <a:off x="669618" y="5802352"/>
            <a:ext cx="308098" cy="369332"/>
          </a:xfrm>
          <a:prstGeom prst="rect">
            <a:avLst/>
          </a:prstGeom>
          <a:solidFill>
            <a:schemeClr val="bg2"/>
          </a:solidFill>
          <a:ln w="12700">
            <a:solidFill>
              <a:schemeClr val="tx1"/>
            </a:solidFill>
          </a:ln>
        </p:spPr>
        <p:txBody>
          <a:bodyPr wrap="none" rtlCol="0">
            <a:spAutoFit/>
          </a:bodyPr>
          <a:lstStyle/>
          <a:p>
            <a:r>
              <a:rPr lang="en-GB"/>
              <a:t>2</a:t>
            </a:r>
          </a:p>
        </p:txBody>
      </p:sp>
      <p:sp>
        <p:nvSpPr>
          <p:cNvPr id="6" name="TextBox 5">
            <a:extLst>
              <a:ext uri="{FF2B5EF4-FFF2-40B4-BE49-F238E27FC236}">
                <a16:creationId xmlns:a16="http://schemas.microsoft.com/office/drawing/2014/main" id="{FD73A5CA-2B32-94A7-57E6-5820DB1DD784}"/>
              </a:ext>
            </a:extLst>
          </p:cNvPr>
          <p:cNvSpPr txBox="1"/>
          <p:nvPr/>
        </p:nvSpPr>
        <p:spPr>
          <a:xfrm>
            <a:off x="3427351" y="5802352"/>
            <a:ext cx="308098" cy="369332"/>
          </a:xfrm>
          <a:prstGeom prst="rect">
            <a:avLst/>
          </a:prstGeom>
          <a:solidFill>
            <a:schemeClr val="bg2"/>
          </a:solidFill>
          <a:ln w="12700">
            <a:solidFill>
              <a:schemeClr val="tx1"/>
            </a:solidFill>
          </a:ln>
        </p:spPr>
        <p:txBody>
          <a:bodyPr wrap="none" rtlCol="0">
            <a:spAutoFit/>
          </a:bodyPr>
          <a:lstStyle/>
          <a:p>
            <a:r>
              <a:rPr lang="en-GB"/>
              <a:t>3</a:t>
            </a:r>
          </a:p>
        </p:txBody>
      </p:sp>
      <p:pic>
        <p:nvPicPr>
          <p:cNvPr id="10" name="Content Placeholder 6" descr="A red and blue spheres on a black background&#10;&#10;AI-generated content may be incorrect.">
            <a:extLst>
              <a:ext uri="{FF2B5EF4-FFF2-40B4-BE49-F238E27FC236}">
                <a16:creationId xmlns:a16="http://schemas.microsoft.com/office/drawing/2014/main" id="{1C3FD49D-3F29-7595-50B7-0BFBD8334129}"/>
              </a:ext>
            </a:extLst>
          </p:cNvPr>
          <p:cNvPicPr>
            <a:picLocks noChangeAspect="1"/>
          </p:cNvPicPr>
          <p:nvPr/>
        </p:nvPicPr>
        <p:blipFill>
          <a:blip r:embed="rId6"/>
          <a:stretch>
            <a:fillRect/>
          </a:stretch>
        </p:blipFill>
        <p:spPr>
          <a:xfrm>
            <a:off x="7082564" y="3763005"/>
            <a:ext cx="3399620" cy="1877880"/>
          </a:xfrm>
          <a:prstGeom prst="rect">
            <a:avLst/>
          </a:prstGeom>
        </p:spPr>
      </p:pic>
      <p:cxnSp>
        <p:nvCxnSpPr>
          <p:cNvPr id="13" name="Straight Arrow Connector 12">
            <a:extLst>
              <a:ext uri="{FF2B5EF4-FFF2-40B4-BE49-F238E27FC236}">
                <a16:creationId xmlns:a16="http://schemas.microsoft.com/office/drawing/2014/main" id="{5966BB2B-E956-0F34-1AC3-17DC62314E11}"/>
              </a:ext>
            </a:extLst>
          </p:cNvPr>
          <p:cNvCxnSpPr>
            <a:cxnSpLocks/>
          </p:cNvCxnSpPr>
          <p:nvPr/>
        </p:nvCxnSpPr>
        <p:spPr>
          <a:xfrm>
            <a:off x="5190460" y="4103370"/>
            <a:ext cx="0" cy="169898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7A31C02-0942-3E8B-FE33-D868D130E825}"/>
              </a:ext>
            </a:extLst>
          </p:cNvPr>
          <p:cNvSpPr txBox="1"/>
          <p:nvPr/>
        </p:nvSpPr>
        <p:spPr>
          <a:xfrm>
            <a:off x="4599277" y="4783584"/>
            <a:ext cx="619080" cy="338554"/>
          </a:xfrm>
          <a:prstGeom prst="rect">
            <a:avLst/>
          </a:prstGeom>
          <a:noFill/>
        </p:spPr>
        <p:txBody>
          <a:bodyPr wrap="none" rtlCol="0">
            <a:spAutoFit/>
          </a:bodyPr>
          <a:lstStyle/>
          <a:p>
            <a:r>
              <a:rPr lang="en-GB" sz="1600"/>
              <a:t>~1 m</a:t>
            </a:r>
          </a:p>
        </p:txBody>
      </p:sp>
      <p:cxnSp>
        <p:nvCxnSpPr>
          <p:cNvPr id="15" name="Straight Arrow Connector 14">
            <a:extLst>
              <a:ext uri="{FF2B5EF4-FFF2-40B4-BE49-F238E27FC236}">
                <a16:creationId xmlns:a16="http://schemas.microsoft.com/office/drawing/2014/main" id="{31645259-2C5D-7204-2C05-203C27E01FBC}"/>
              </a:ext>
            </a:extLst>
          </p:cNvPr>
          <p:cNvCxnSpPr>
            <a:cxnSpLocks/>
          </p:cNvCxnSpPr>
          <p:nvPr/>
        </p:nvCxnSpPr>
        <p:spPr>
          <a:xfrm>
            <a:off x="2918279" y="3916920"/>
            <a:ext cx="0" cy="131802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491A451-EAA1-A17F-4BFB-804287DFA7B9}"/>
              </a:ext>
            </a:extLst>
          </p:cNvPr>
          <p:cNvSpPr txBox="1"/>
          <p:nvPr/>
        </p:nvSpPr>
        <p:spPr>
          <a:xfrm>
            <a:off x="2528749" y="5234940"/>
            <a:ext cx="835485" cy="338554"/>
          </a:xfrm>
          <a:prstGeom prst="rect">
            <a:avLst/>
          </a:prstGeom>
          <a:noFill/>
        </p:spPr>
        <p:txBody>
          <a:bodyPr wrap="none" rtlCol="0">
            <a:spAutoFit/>
          </a:bodyPr>
          <a:lstStyle/>
          <a:p>
            <a:r>
              <a:rPr lang="en-GB" sz="1600"/>
              <a:t>~13 cm</a:t>
            </a:r>
          </a:p>
        </p:txBody>
      </p:sp>
    </p:spTree>
    <p:extLst>
      <p:ext uri="{BB962C8B-B14F-4D97-AF65-F5344CB8AC3E}">
        <p14:creationId xmlns:p14="http://schemas.microsoft.com/office/powerpoint/2010/main" val="2966185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C6691-51B4-EAAE-899F-E92C16587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D09FF-A6A2-C66F-A794-0C4E7005C5C9}"/>
              </a:ext>
            </a:extLst>
          </p:cNvPr>
          <p:cNvSpPr>
            <a:spLocks noGrp="1"/>
          </p:cNvSpPr>
          <p:nvPr>
            <p:ph type="title"/>
          </p:nvPr>
        </p:nvSpPr>
        <p:spPr/>
        <p:txBody>
          <a:bodyPr/>
          <a:lstStyle/>
          <a:p>
            <a:r>
              <a:rPr lang="en-US" err="1">
                <a:latin typeface="Times New Roman"/>
                <a:ea typeface="+mj-lt"/>
                <a:cs typeface="+mj-lt"/>
              </a:rPr>
              <a:t>OpenMC</a:t>
            </a:r>
            <a:r>
              <a:rPr lang="en-US">
                <a:latin typeface="Times New Roman"/>
                <a:ea typeface="+mj-lt"/>
                <a:cs typeface="+mj-lt"/>
              </a:rPr>
              <a:t> Simulation</a:t>
            </a:r>
          </a:p>
        </p:txBody>
      </p:sp>
      <p:sp>
        <p:nvSpPr>
          <p:cNvPr id="3" name="Content Placeholder 2">
            <a:extLst>
              <a:ext uri="{FF2B5EF4-FFF2-40B4-BE49-F238E27FC236}">
                <a16:creationId xmlns:a16="http://schemas.microsoft.com/office/drawing/2014/main" id="{78C3E677-C0A7-4357-2DB5-084D2AE01C30}"/>
              </a:ext>
            </a:extLst>
          </p:cNvPr>
          <p:cNvSpPr>
            <a:spLocks noGrp="1"/>
          </p:cNvSpPr>
          <p:nvPr>
            <p:ph sz="half" idx="1"/>
          </p:nvPr>
        </p:nvSpPr>
        <p:spPr>
          <a:xfrm>
            <a:off x="545925" y="1642673"/>
            <a:ext cx="5821005" cy="836937"/>
          </a:xfrm>
        </p:spPr>
        <p:txBody>
          <a:bodyPr vert="horz" lIns="91440" tIns="45720" rIns="91440" bIns="45720" rtlCol="0" anchor="t">
            <a:normAutofit/>
          </a:bodyPr>
          <a:lstStyle/>
          <a:p>
            <a:pPr marL="0" indent="0">
              <a:buNone/>
            </a:pPr>
            <a:r>
              <a:rPr lang="en-US" sz="2400"/>
              <a:t>Created a custom neutron source term for </a:t>
            </a:r>
            <a:r>
              <a:rPr lang="en-US" sz="2400" err="1"/>
              <a:t>OpenMC</a:t>
            </a:r>
            <a:r>
              <a:rPr lang="en-US" sz="2400"/>
              <a:t> simulations.</a:t>
            </a:r>
          </a:p>
          <a:p>
            <a:endParaRPr lang="en-US" sz="2400"/>
          </a:p>
        </p:txBody>
      </p:sp>
      <p:sp>
        <p:nvSpPr>
          <p:cNvPr id="6" name="Date Placeholder 5">
            <a:extLst>
              <a:ext uri="{FF2B5EF4-FFF2-40B4-BE49-F238E27FC236}">
                <a16:creationId xmlns:a16="http://schemas.microsoft.com/office/drawing/2014/main" id="{D2E910CD-4E3C-346E-F097-55FFF433B8EC}"/>
              </a:ext>
            </a:extLst>
          </p:cNvPr>
          <p:cNvSpPr>
            <a:spLocks noGrp="1"/>
          </p:cNvSpPr>
          <p:nvPr>
            <p:ph type="dt" sz="half" idx="10"/>
          </p:nvPr>
        </p:nvSpPr>
        <p:spPr/>
        <p:txBody>
          <a:bodyPr/>
          <a:lstStyle/>
          <a:p>
            <a:r>
              <a:rPr lang="en-GB"/>
              <a:t>13/04/2026</a:t>
            </a:r>
            <a:endParaRPr lang="en-US"/>
          </a:p>
        </p:txBody>
      </p:sp>
      <p:sp>
        <p:nvSpPr>
          <p:cNvPr id="7" name="Footer Placeholder 6">
            <a:extLst>
              <a:ext uri="{FF2B5EF4-FFF2-40B4-BE49-F238E27FC236}">
                <a16:creationId xmlns:a16="http://schemas.microsoft.com/office/drawing/2014/main" id="{EEA5DE46-9DBF-4942-C13F-FD1282CE6716}"/>
              </a:ext>
            </a:extLst>
          </p:cNvPr>
          <p:cNvSpPr>
            <a:spLocks noGrp="1"/>
          </p:cNvSpPr>
          <p:nvPr>
            <p:ph type="ftr" sz="quarter" idx="11"/>
          </p:nvPr>
        </p:nvSpPr>
        <p:spPr/>
        <p:txBody>
          <a:bodyPr/>
          <a:lstStyle/>
          <a:p>
            <a:r>
              <a:rPr lang="en-US"/>
              <a:t>IOP Nuclear Physics Conference 2026</a:t>
            </a:r>
          </a:p>
        </p:txBody>
      </p:sp>
      <p:sp>
        <p:nvSpPr>
          <p:cNvPr id="8" name="Slide Number Placeholder 7">
            <a:extLst>
              <a:ext uri="{FF2B5EF4-FFF2-40B4-BE49-F238E27FC236}">
                <a16:creationId xmlns:a16="http://schemas.microsoft.com/office/drawing/2014/main" id="{1943FC12-6BC0-D093-54BD-CB491A899B27}"/>
              </a:ext>
            </a:extLst>
          </p:cNvPr>
          <p:cNvSpPr>
            <a:spLocks noGrp="1"/>
          </p:cNvSpPr>
          <p:nvPr>
            <p:ph type="sldNum" sz="quarter" idx="12"/>
          </p:nvPr>
        </p:nvSpPr>
        <p:spPr/>
        <p:txBody>
          <a:bodyPr/>
          <a:lstStyle/>
          <a:p>
            <a:r>
              <a:rPr lang="en-US"/>
              <a:t>5</a:t>
            </a:r>
          </a:p>
        </p:txBody>
      </p:sp>
      <p:pic>
        <p:nvPicPr>
          <p:cNvPr id="4" name="Picture 3" descr="Logo">
            <a:extLst>
              <a:ext uri="{FF2B5EF4-FFF2-40B4-BE49-F238E27FC236}">
                <a16:creationId xmlns:a16="http://schemas.microsoft.com/office/drawing/2014/main" id="{CDE8C2EA-03C7-6478-B50E-D4B7DD3E0E5E}"/>
              </a:ext>
            </a:extLst>
          </p:cNvPr>
          <p:cNvPicPr>
            <a:picLocks noChangeAspect="1"/>
          </p:cNvPicPr>
          <p:nvPr/>
        </p:nvPicPr>
        <p:blipFill>
          <a:blip r:embed="rId3"/>
          <a:stretch>
            <a:fillRect/>
          </a:stretch>
        </p:blipFill>
        <p:spPr>
          <a:xfrm>
            <a:off x="9397939" y="221560"/>
            <a:ext cx="2384679" cy="520613"/>
          </a:xfrm>
          <a:prstGeom prst="rect">
            <a:avLst/>
          </a:prstGeom>
        </p:spPr>
      </p:pic>
      <p:sp>
        <p:nvSpPr>
          <p:cNvPr id="16" name="TextBox 15">
            <a:extLst>
              <a:ext uri="{FF2B5EF4-FFF2-40B4-BE49-F238E27FC236}">
                <a16:creationId xmlns:a16="http://schemas.microsoft.com/office/drawing/2014/main" id="{A4CF4831-2B3B-CDE4-9072-D411324F36A4}"/>
              </a:ext>
            </a:extLst>
          </p:cNvPr>
          <p:cNvSpPr txBox="1"/>
          <p:nvPr/>
        </p:nvSpPr>
        <p:spPr>
          <a:xfrm>
            <a:off x="545925" y="2589474"/>
            <a:ext cx="6096000" cy="369332"/>
          </a:xfrm>
          <a:prstGeom prst="rect">
            <a:avLst/>
          </a:prstGeom>
          <a:noFill/>
        </p:spPr>
        <p:txBody>
          <a:bodyPr wrap="square">
            <a:spAutoFit/>
          </a:bodyPr>
          <a:lstStyle/>
          <a:p>
            <a:pPr marL="0" indent="0">
              <a:buNone/>
            </a:pPr>
            <a:r>
              <a:rPr lang="en-US" sz="1800"/>
              <a:t>Neutron spectra produced by source term:</a:t>
            </a:r>
          </a:p>
        </p:txBody>
      </p:sp>
      <p:pic>
        <p:nvPicPr>
          <p:cNvPr id="18" name="Graphic 17">
            <a:extLst>
              <a:ext uri="{FF2B5EF4-FFF2-40B4-BE49-F238E27FC236}">
                <a16:creationId xmlns:a16="http://schemas.microsoft.com/office/drawing/2014/main" id="{90C703B5-FDF9-C5ED-89B2-85D7BF16E8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9382" y="2932733"/>
            <a:ext cx="5256065" cy="2880000"/>
          </a:xfrm>
          <a:prstGeom prst="rect">
            <a:avLst/>
          </a:prstGeom>
        </p:spPr>
      </p:pic>
    </p:spTree>
    <p:extLst>
      <p:ext uri="{BB962C8B-B14F-4D97-AF65-F5344CB8AC3E}">
        <p14:creationId xmlns:p14="http://schemas.microsoft.com/office/powerpoint/2010/main" val="2360224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44BFF-6A85-3FC6-3EC5-62B5841EE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DF776F-A3E6-FA7D-F5B2-D4E5F626BB22}"/>
              </a:ext>
            </a:extLst>
          </p:cNvPr>
          <p:cNvSpPr>
            <a:spLocks noGrp="1"/>
          </p:cNvSpPr>
          <p:nvPr>
            <p:ph type="title"/>
          </p:nvPr>
        </p:nvSpPr>
        <p:spPr/>
        <p:txBody>
          <a:bodyPr/>
          <a:lstStyle/>
          <a:p>
            <a:r>
              <a:rPr lang="en-US" err="1">
                <a:latin typeface="Times New Roman"/>
                <a:ea typeface="+mj-lt"/>
                <a:cs typeface="+mj-lt"/>
              </a:rPr>
              <a:t>OpenMC</a:t>
            </a:r>
            <a:r>
              <a:rPr lang="en-US">
                <a:latin typeface="Times New Roman"/>
                <a:ea typeface="+mj-lt"/>
                <a:cs typeface="+mj-lt"/>
              </a:rPr>
              <a:t> Simulation</a:t>
            </a:r>
          </a:p>
        </p:txBody>
      </p:sp>
      <p:sp>
        <p:nvSpPr>
          <p:cNvPr id="3" name="Content Placeholder 2">
            <a:extLst>
              <a:ext uri="{FF2B5EF4-FFF2-40B4-BE49-F238E27FC236}">
                <a16:creationId xmlns:a16="http://schemas.microsoft.com/office/drawing/2014/main" id="{9AB157AB-4E04-C79E-90A3-D220E388032E}"/>
              </a:ext>
            </a:extLst>
          </p:cNvPr>
          <p:cNvSpPr>
            <a:spLocks noGrp="1"/>
          </p:cNvSpPr>
          <p:nvPr>
            <p:ph sz="half" idx="1"/>
          </p:nvPr>
        </p:nvSpPr>
        <p:spPr>
          <a:xfrm>
            <a:off x="545925" y="1642673"/>
            <a:ext cx="5821005" cy="836937"/>
          </a:xfrm>
        </p:spPr>
        <p:txBody>
          <a:bodyPr vert="horz" lIns="91440" tIns="45720" rIns="91440" bIns="45720" rtlCol="0" anchor="t">
            <a:normAutofit/>
          </a:bodyPr>
          <a:lstStyle/>
          <a:p>
            <a:pPr marL="0" indent="0">
              <a:buNone/>
            </a:pPr>
            <a:r>
              <a:rPr lang="en-US" sz="2400"/>
              <a:t>Created a custom neutron source term for </a:t>
            </a:r>
            <a:r>
              <a:rPr lang="en-US" sz="2400" err="1"/>
              <a:t>OpenMC</a:t>
            </a:r>
            <a:r>
              <a:rPr lang="en-US" sz="2400"/>
              <a:t> simulations.</a:t>
            </a:r>
          </a:p>
          <a:p>
            <a:endParaRPr lang="en-US" sz="2400"/>
          </a:p>
        </p:txBody>
      </p:sp>
      <p:sp>
        <p:nvSpPr>
          <p:cNvPr id="6" name="Date Placeholder 5">
            <a:extLst>
              <a:ext uri="{FF2B5EF4-FFF2-40B4-BE49-F238E27FC236}">
                <a16:creationId xmlns:a16="http://schemas.microsoft.com/office/drawing/2014/main" id="{2F58A8D2-A502-C66D-B5CA-98491050DC2C}"/>
              </a:ext>
            </a:extLst>
          </p:cNvPr>
          <p:cNvSpPr>
            <a:spLocks noGrp="1"/>
          </p:cNvSpPr>
          <p:nvPr>
            <p:ph type="dt" sz="half" idx="10"/>
          </p:nvPr>
        </p:nvSpPr>
        <p:spPr/>
        <p:txBody>
          <a:bodyPr/>
          <a:lstStyle/>
          <a:p>
            <a:r>
              <a:rPr lang="en-GB"/>
              <a:t>13/04/2026</a:t>
            </a:r>
            <a:endParaRPr lang="en-US"/>
          </a:p>
        </p:txBody>
      </p:sp>
      <p:sp>
        <p:nvSpPr>
          <p:cNvPr id="7" name="Footer Placeholder 6">
            <a:extLst>
              <a:ext uri="{FF2B5EF4-FFF2-40B4-BE49-F238E27FC236}">
                <a16:creationId xmlns:a16="http://schemas.microsoft.com/office/drawing/2014/main" id="{FBA94294-5971-034A-C86A-9079D6A635B4}"/>
              </a:ext>
            </a:extLst>
          </p:cNvPr>
          <p:cNvSpPr>
            <a:spLocks noGrp="1"/>
          </p:cNvSpPr>
          <p:nvPr>
            <p:ph type="ftr" sz="quarter" idx="11"/>
          </p:nvPr>
        </p:nvSpPr>
        <p:spPr/>
        <p:txBody>
          <a:bodyPr/>
          <a:lstStyle/>
          <a:p>
            <a:r>
              <a:rPr lang="en-US"/>
              <a:t>IOP Nuclear Physics Conference 2026</a:t>
            </a:r>
          </a:p>
        </p:txBody>
      </p:sp>
      <p:sp>
        <p:nvSpPr>
          <p:cNvPr id="8" name="Slide Number Placeholder 7">
            <a:extLst>
              <a:ext uri="{FF2B5EF4-FFF2-40B4-BE49-F238E27FC236}">
                <a16:creationId xmlns:a16="http://schemas.microsoft.com/office/drawing/2014/main" id="{D156E8C4-C272-FE0E-113E-85325830904A}"/>
              </a:ext>
            </a:extLst>
          </p:cNvPr>
          <p:cNvSpPr>
            <a:spLocks noGrp="1"/>
          </p:cNvSpPr>
          <p:nvPr>
            <p:ph type="sldNum" sz="quarter" idx="12"/>
          </p:nvPr>
        </p:nvSpPr>
        <p:spPr/>
        <p:txBody>
          <a:bodyPr/>
          <a:lstStyle/>
          <a:p>
            <a:r>
              <a:rPr lang="en-US"/>
              <a:t>5</a:t>
            </a:r>
          </a:p>
        </p:txBody>
      </p:sp>
      <p:sp>
        <p:nvSpPr>
          <p:cNvPr id="5" name="TextBox 4">
            <a:extLst>
              <a:ext uri="{FF2B5EF4-FFF2-40B4-BE49-F238E27FC236}">
                <a16:creationId xmlns:a16="http://schemas.microsoft.com/office/drawing/2014/main" id="{8D750F8D-D222-B4FA-6080-D609F371557B}"/>
              </a:ext>
            </a:extLst>
          </p:cNvPr>
          <p:cNvSpPr txBox="1"/>
          <p:nvPr/>
        </p:nvSpPr>
        <p:spPr>
          <a:xfrm>
            <a:off x="118847" y="5947155"/>
            <a:ext cx="7839505" cy="615553"/>
          </a:xfrm>
          <a:prstGeom prst="rect">
            <a:avLst/>
          </a:prstGeom>
          <a:noFill/>
        </p:spPr>
        <p:txBody>
          <a:bodyPr wrap="square" lIns="91440" tIns="45720" rIns="91440" bIns="45720" rtlCol="0" anchor="t">
            <a:spAutoFit/>
          </a:bodyPr>
          <a:lstStyle/>
          <a:p>
            <a:r>
              <a:rPr lang="en-GB" sz="850">
                <a:latin typeface="Arial"/>
                <a:cs typeface="Arial"/>
              </a:rPr>
              <a:t>1) W. Ratynski, F. </a:t>
            </a:r>
            <a:r>
              <a:rPr lang="en-GB" sz="850" err="1">
                <a:latin typeface="Arial"/>
                <a:cs typeface="Arial"/>
              </a:rPr>
              <a:t>Käppeler</a:t>
            </a:r>
            <a:r>
              <a:rPr lang="en-GB" sz="850">
                <a:latin typeface="Arial"/>
                <a:cs typeface="Arial"/>
              </a:rPr>
              <a:t>, Neutron capture cross section of 197Au: A standard for stellar nucleosynthesis, 1988</a:t>
            </a:r>
          </a:p>
          <a:p>
            <a:r>
              <a:rPr lang="en-GB" sz="850">
                <a:latin typeface="Arial"/>
                <a:cs typeface="Arial"/>
              </a:rPr>
              <a:t>2) C. Lederer et. al., Definition of a standard neutron field with the 7Li(</a:t>
            </a:r>
            <a:r>
              <a:rPr lang="en-GB" sz="850" err="1">
                <a:latin typeface="Arial"/>
                <a:cs typeface="Arial"/>
              </a:rPr>
              <a:t>p,n</a:t>
            </a:r>
            <a:r>
              <a:rPr lang="en-GB" sz="850">
                <a:latin typeface="Arial"/>
                <a:cs typeface="Arial"/>
              </a:rPr>
              <a:t>)7Be reaction, 2012</a:t>
            </a:r>
          </a:p>
          <a:p>
            <a:r>
              <a:rPr lang="en-GB" sz="850">
                <a:latin typeface="Arial"/>
                <a:cs typeface="Arial"/>
              </a:rPr>
              <a:t>3) G. Feinberg et. al., </a:t>
            </a:r>
            <a:r>
              <a:rPr lang="en-GB" sz="850" err="1">
                <a:latin typeface="Arial"/>
                <a:cs typeface="Arial"/>
              </a:rPr>
              <a:t>Quasistellar</a:t>
            </a:r>
            <a:r>
              <a:rPr lang="en-GB" sz="850">
                <a:latin typeface="Arial"/>
                <a:cs typeface="Arial"/>
              </a:rPr>
              <a:t> neutrons from the 7Li(</a:t>
            </a:r>
            <a:r>
              <a:rPr lang="en-GB" sz="850" err="1">
                <a:latin typeface="Arial"/>
                <a:cs typeface="Arial"/>
              </a:rPr>
              <a:t>p,n</a:t>
            </a:r>
            <a:r>
              <a:rPr lang="en-GB" sz="850">
                <a:latin typeface="Arial"/>
                <a:cs typeface="Arial"/>
              </a:rPr>
              <a:t>)7Be reaction with an energy-broadened proton beam, 2012</a:t>
            </a:r>
          </a:p>
          <a:p>
            <a:r>
              <a:rPr lang="en-GB" sz="850">
                <a:latin typeface="Arial"/>
                <a:cs typeface="Arial"/>
              </a:rPr>
              <a:t>4) V.N. Kononov, </a:t>
            </a:r>
            <a:r>
              <a:rPr lang="en-GB" sz="850" err="1">
                <a:latin typeface="Arial"/>
                <a:cs typeface="Arial"/>
              </a:rPr>
              <a:t>Absolte</a:t>
            </a:r>
            <a:r>
              <a:rPr lang="en-GB" sz="850">
                <a:latin typeface="Arial"/>
                <a:cs typeface="Arial"/>
              </a:rPr>
              <a:t> yield and spectrum of neutrons from the 7Li(</a:t>
            </a:r>
            <a:r>
              <a:rPr lang="en-GB" sz="850" err="1">
                <a:latin typeface="Arial"/>
                <a:cs typeface="Arial"/>
              </a:rPr>
              <a:t>p,n</a:t>
            </a:r>
            <a:r>
              <a:rPr lang="en-GB" sz="850">
                <a:latin typeface="Arial"/>
                <a:cs typeface="Arial"/>
              </a:rPr>
              <a:t>)7Be reaction, 1977</a:t>
            </a:r>
          </a:p>
        </p:txBody>
      </p:sp>
      <p:pic>
        <p:nvPicPr>
          <p:cNvPr id="4" name="Picture 3" descr="Logo">
            <a:extLst>
              <a:ext uri="{FF2B5EF4-FFF2-40B4-BE49-F238E27FC236}">
                <a16:creationId xmlns:a16="http://schemas.microsoft.com/office/drawing/2014/main" id="{4ED8B16E-C5EB-B267-2A88-DE455A183B62}"/>
              </a:ext>
            </a:extLst>
          </p:cNvPr>
          <p:cNvPicPr>
            <a:picLocks noChangeAspect="1"/>
          </p:cNvPicPr>
          <p:nvPr/>
        </p:nvPicPr>
        <p:blipFill>
          <a:blip r:embed="rId3"/>
          <a:stretch>
            <a:fillRect/>
          </a:stretch>
        </p:blipFill>
        <p:spPr>
          <a:xfrm>
            <a:off x="9397939" y="221560"/>
            <a:ext cx="2384679" cy="520613"/>
          </a:xfrm>
          <a:prstGeom prst="rect">
            <a:avLst/>
          </a:prstGeom>
        </p:spPr>
      </p:pic>
      <p:sp>
        <p:nvSpPr>
          <p:cNvPr id="12" name="TextBox 11">
            <a:extLst>
              <a:ext uri="{FF2B5EF4-FFF2-40B4-BE49-F238E27FC236}">
                <a16:creationId xmlns:a16="http://schemas.microsoft.com/office/drawing/2014/main" id="{3A93260C-1843-303E-2FF4-535A267F008D}"/>
              </a:ext>
            </a:extLst>
          </p:cNvPr>
          <p:cNvSpPr txBox="1"/>
          <p:nvPr/>
        </p:nvSpPr>
        <p:spPr>
          <a:xfrm>
            <a:off x="6519333" y="1943143"/>
            <a:ext cx="14728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Total yield at</a:t>
            </a:r>
          </a:p>
          <a:p>
            <a:r>
              <a:rPr lang="en-GB"/>
              <a:t>1.912 MeV:</a:t>
            </a:r>
          </a:p>
        </p:txBody>
      </p:sp>
      <p:sp>
        <p:nvSpPr>
          <p:cNvPr id="13" name="TextBox 12">
            <a:extLst>
              <a:ext uri="{FF2B5EF4-FFF2-40B4-BE49-F238E27FC236}">
                <a16:creationId xmlns:a16="http://schemas.microsoft.com/office/drawing/2014/main" id="{99D8D6C9-5B1F-DB86-DAA4-F9CC54138962}"/>
              </a:ext>
            </a:extLst>
          </p:cNvPr>
          <p:cNvSpPr txBox="1"/>
          <p:nvPr/>
        </p:nvSpPr>
        <p:spPr>
          <a:xfrm>
            <a:off x="6526555" y="4217372"/>
            <a:ext cx="11768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0-degree yield at </a:t>
            </a:r>
          </a:p>
          <a:p>
            <a:r>
              <a:rPr lang="en-GB"/>
              <a:t>1.94 MeV:</a:t>
            </a:r>
          </a:p>
        </p:txBody>
      </p:sp>
      <p:sp>
        <p:nvSpPr>
          <p:cNvPr id="14" name="Content Placeholder 2">
            <a:extLst>
              <a:ext uri="{FF2B5EF4-FFF2-40B4-BE49-F238E27FC236}">
                <a16:creationId xmlns:a16="http://schemas.microsoft.com/office/drawing/2014/main" id="{3C34B27A-AD07-4844-87CD-9949974CB016}"/>
              </a:ext>
            </a:extLst>
          </p:cNvPr>
          <p:cNvSpPr txBox="1">
            <a:spLocks/>
          </p:cNvSpPr>
          <p:nvPr/>
        </p:nvSpPr>
        <p:spPr>
          <a:xfrm>
            <a:off x="6594898" y="1100947"/>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Validation possible at certain energies, using existing data:</a:t>
            </a:r>
          </a:p>
        </p:txBody>
      </p:sp>
      <p:sp>
        <p:nvSpPr>
          <p:cNvPr id="16" name="TextBox 15">
            <a:extLst>
              <a:ext uri="{FF2B5EF4-FFF2-40B4-BE49-F238E27FC236}">
                <a16:creationId xmlns:a16="http://schemas.microsoft.com/office/drawing/2014/main" id="{E1A865AE-C86A-97AF-6913-87A41D76EC6B}"/>
              </a:ext>
            </a:extLst>
          </p:cNvPr>
          <p:cNvSpPr txBox="1"/>
          <p:nvPr/>
        </p:nvSpPr>
        <p:spPr>
          <a:xfrm>
            <a:off x="545925" y="2589474"/>
            <a:ext cx="6096000" cy="369332"/>
          </a:xfrm>
          <a:prstGeom prst="rect">
            <a:avLst/>
          </a:prstGeom>
          <a:noFill/>
        </p:spPr>
        <p:txBody>
          <a:bodyPr wrap="square">
            <a:spAutoFit/>
          </a:bodyPr>
          <a:lstStyle/>
          <a:p>
            <a:pPr marL="0" indent="0">
              <a:buNone/>
            </a:pPr>
            <a:r>
              <a:rPr lang="en-US" sz="1800"/>
              <a:t>Neutron spectra produced by source term:</a:t>
            </a:r>
          </a:p>
        </p:txBody>
      </p:sp>
      <p:pic>
        <p:nvPicPr>
          <p:cNvPr id="15" name="Picture 14">
            <a:extLst>
              <a:ext uri="{FF2B5EF4-FFF2-40B4-BE49-F238E27FC236}">
                <a16:creationId xmlns:a16="http://schemas.microsoft.com/office/drawing/2014/main" id="{8538933B-EEA9-FA08-D287-C06109679E2C}"/>
              </a:ext>
            </a:extLst>
          </p:cNvPr>
          <p:cNvPicPr>
            <a:picLocks noChangeAspect="1"/>
          </p:cNvPicPr>
          <p:nvPr/>
        </p:nvPicPr>
        <p:blipFill>
          <a:blip r:embed="rId4"/>
          <a:stretch>
            <a:fillRect/>
          </a:stretch>
        </p:blipFill>
        <p:spPr>
          <a:xfrm>
            <a:off x="7836202" y="1835860"/>
            <a:ext cx="4096300" cy="2340000"/>
          </a:xfrm>
          <a:prstGeom prst="rect">
            <a:avLst/>
          </a:prstGeom>
        </p:spPr>
      </p:pic>
      <p:pic>
        <p:nvPicPr>
          <p:cNvPr id="17" name="Picture 16" descr="A graph on a black background&#10;&#10;AI-generated content may be incorrect.">
            <a:extLst>
              <a:ext uri="{FF2B5EF4-FFF2-40B4-BE49-F238E27FC236}">
                <a16:creationId xmlns:a16="http://schemas.microsoft.com/office/drawing/2014/main" id="{DA907377-260B-F4D1-AD87-F9657C1C28A7}"/>
              </a:ext>
            </a:extLst>
          </p:cNvPr>
          <p:cNvPicPr>
            <a:picLocks noChangeAspect="1"/>
          </p:cNvPicPr>
          <p:nvPr/>
        </p:nvPicPr>
        <p:blipFill>
          <a:blip r:embed="rId5"/>
          <a:stretch>
            <a:fillRect/>
          </a:stretch>
        </p:blipFill>
        <p:spPr>
          <a:xfrm>
            <a:off x="7836199" y="4081193"/>
            <a:ext cx="4055800" cy="2340000"/>
          </a:xfrm>
          <a:prstGeom prst="rect">
            <a:avLst/>
          </a:prstGeom>
        </p:spPr>
      </p:pic>
      <p:pic>
        <p:nvPicPr>
          <p:cNvPr id="18" name="Graphic 17">
            <a:extLst>
              <a:ext uri="{FF2B5EF4-FFF2-40B4-BE49-F238E27FC236}">
                <a16:creationId xmlns:a16="http://schemas.microsoft.com/office/drawing/2014/main" id="{D4E45BDA-1F88-753B-FFD6-55116FAC3B5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09382" y="2932733"/>
            <a:ext cx="5256065" cy="2880000"/>
          </a:xfrm>
          <a:prstGeom prst="rect">
            <a:avLst/>
          </a:prstGeom>
        </p:spPr>
      </p:pic>
    </p:spTree>
    <p:extLst>
      <p:ext uri="{BB962C8B-B14F-4D97-AF65-F5344CB8AC3E}">
        <p14:creationId xmlns:p14="http://schemas.microsoft.com/office/powerpoint/2010/main" val="404834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2256</Words>
  <Application>Microsoft Office PowerPoint</Application>
  <PresentationFormat>Widescreen</PresentationFormat>
  <Paragraphs>280</Paragraphs>
  <Slides>20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Arial,Sans-Serif</vt:lpstr>
      <vt:lpstr>Calibri</vt:lpstr>
      <vt:lpstr>Cambria Math</vt:lpstr>
      <vt:lpstr>Georgia</vt:lpstr>
      <vt:lpstr>Times New Roman</vt:lpstr>
      <vt:lpstr>Wingdings</vt:lpstr>
      <vt:lpstr>office theme</vt:lpstr>
      <vt:lpstr>Optimisation of 161Tb Production at      HF-ADNeF</vt:lpstr>
      <vt:lpstr>161Tb: a theranostic isotope</vt:lpstr>
      <vt:lpstr>161Tb: a theranostic isotope</vt:lpstr>
      <vt:lpstr>161Tb: a theranostic isotope</vt:lpstr>
      <vt:lpstr>161Tb: a theranostic isotope</vt:lpstr>
      <vt:lpstr>161Tb: a theranostic isotope</vt:lpstr>
      <vt:lpstr>High Flux Accelerator-Driven Neutron Facility</vt:lpstr>
      <vt:lpstr>OpenMC Simulation</vt:lpstr>
      <vt:lpstr>OpenMC Simulation</vt:lpstr>
      <vt:lpstr>OpenMC Simulation</vt:lpstr>
      <vt:lpstr>OpenMC Simulation</vt:lpstr>
      <vt:lpstr>OpenMC Simulation</vt:lpstr>
      <vt:lpstr>OpenMC Simulation</vt:lpstr>
      <vt:lpstr>Activity optimisation: Method</vt:lpstr>
      <vt:lpstr>Activity optimisation: Results</vt:lpstr>
      <vt:lpstr>The effect of an enriched target</vt:lpstr>
      <vt:lpstr>The effect of an enriched target</vt:lpstr>
      <vt:lpstr>Future work: SACS measurements</vt:lpstr>
      <vt:lpstr>Conclusion and Future Work</vt:lpstr>
      <vt:lpstr>Thank you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Maxwell Conroy (PhD Phys + Astronomy FT)</cp:lastModifiedBy>
  <cp:revision>2</cp:revision>
  <dcterms:created xsi:type="dcterms:W3CDTF">2024-08-05T14:37:52Z</dcterms:created>
  <dcterms:modified xsi:type="dcterms:W3CDTF">2026-04-13T12:50:27Z</dcterms:modified>
</cp:coreProperties>
</file>