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4" r:id="rId2"/>
  </p:sldMasterIdLst>
  <p:notesMasterIdLst>
    <p:notesMasterId r:id="rId18"/>
  </p:notesMasterIdLst>
  <p:handoutMasterIdLst>
    <p:handoutMasterId r:id="rId19"/>
  </p:handoutMasterIdLst>
  <p:sldIdLst>
    <p:sldId id="719" r:id="rId3"/>
    <p:sldId id="715" r:id="rId4"/>
    <p:sldId id="724" r:id="rId5"/>
    <p:sldId id="473" r:id="rId6"/>
    <p:sldId id="369" r:id="rId7"/>
    <p:sldId id="742" r:id="rId8"/>
    <p:sldId id="740" r:id="rId9"/>
    <p:sldId id="744" r:id="rId10"/>
    <p:sldId id="429" r:id="rId11"/>
    <p:sldId id="736" r:id="rId12"/>
    <p:sldId id="737" r:id="rId13"/>
    <p:sldId id="748" r:id="rId14"/>
    <p:sldId id="749" r:id="rId15"/>
    <p:sldId id="747" r:id="rId16"/>
    <p:sldId id="754" r:id="rId17"/>
  </p:sldIdLst>
  <p:sldSz cx="9144000" cy="6858000" type="screen4x3"/>
  <p:notesSz cx="7104063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20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inz, Sophia Dr." initials="HSD" lastIdx="2" clrIdx="0">
    <p:extLst>
      <p:ext uri="{19B8F6BF-5375-455C-9EA6-DF929625EA0E}">
        <p15:presenceInfo xmlns:p15="http://schemas.microsoft.com/office/powerpoint/2012/main" userId="S-1-5-21-839522115-515967899-725345543-124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3F"/>
    <a:srgbClr val="0000FF"/>
    <a:srgbClr val="0000CC"/>
    <a:srgbClr val="FF9900"/>
    <a:srgbClr val="FFEEB7"/>
    <a:srgbClr val="BBE0E3"/>
    <a:srgbClr val="FFB03B"/>
    <a:srgbClr val="BCE1FC"/>
    <a:srgbClr val="BAE18F"/>
    <a:srgbClr val="A7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0" autoAdjust="0"/>
    <p:restoredTop sz="94764" autoAdjust="0"/>
  </p:normalViewPr>
  <p:slideViewPr>
    <p:cSldViewPr>
      <p:cViewPr varScale="1">
        <p:scale>
          <a:sx n="72" d="100"/>
          <a:sy n="72" d="100"/>
        </p:scale>
        <p:origin x="1605" y="285"/>
      </p:cViewPr>
      <p:guideLst>
        <p:guide orient="horz" pos="2160"/>
        <p:guide pos="2880"/>
        <p:guide orient="horz" pos="32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78981" cy="51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25" tIns="47462" rIns="94925" bIns="4746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424" y="2"/>
            <a:ext cx="3078981" cy="51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25" tIns="47462" rIns="94925" bIns="474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722884"/>
            <a:ext cx="3078981" cy="51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25" tIns="47462" rIns="94925" bIns="4746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424" y="9722884"/>
            <a:ext cx="3078981" cy="51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25" tIns="47462" rIns="94925" bIns="474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DAD22F6-017B-45AC-BCFD-E01909EFA90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32234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78981" cy="51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25" tIns="47462" rIns="94925" bIns="4746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424" y="2"/>
            <a:ext cx="3078981" cy="51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25" tIns="47462" rIns="94925" bIns="474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6513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443"/>
            <a:ext cx="5683250" cy="460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25" tIns="47462" rIns="94925" bIns="474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Click to edit Master text styles</a:t>
            </a:r>
          </a:p>
          <a:p>
            <a:pPr lvl="1"/>
            <a:r>
              <a:rPr lang="de-DE" altLang="de-DE" noProof="0"/>
              <a:t>Second level</a:t>
            </a:r>
          </a:p>
          <a:p>
            <a:pPr lvl="2"/>
            <a:r>
              <a:rPr lang="de-DE" altLang="de-DE" noProof="0"/>
              <a:t>Third level</a:t>
            </a:r>
          </a:p>
          <a:p>
            <a:pPr lvl="3"/>
            <a:r>
              <a:rPr lang="de-DE" altLang="de-DE" noProof="0"/>
              <a:t>Fourth level</a:t>
            </a:r>
          </a:p>
          <a:p>
            <a:pPr lvl="4"/>
            <a:r>
              <a:rPr lang="de-DE" altLang="de-DE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2884"/>
            <a:ext cx="3078981" cy="51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25" tIns="47462" rIns="94925" bIns="4746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424" y="9722884"/>
            <a:ext cx="3078981" cy="51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25" tIns="47462" rIns="94925" bIns="474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707AEA1-1AAB-4708-B8C6-24ABA015FFB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51794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8BF977-800B-454B-AEC3-D7C368086E72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167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7AEA1-1AAB-4708-B8C6-24ABA015FFBF}" type="slidenum">
              <a:rPr lang="de-DE" altLang="de-DE" smtClean="0"/>
              <a:pPr>
                <a:defRPr/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85078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7AEA1-1AAB-4708-B8C6-24ABA015FFBF}" type="slidenum">
              <a:rPr lang="de-DE" altLang="de-DE" smtClean="0"/>
              <a:pPr>
                <a:defRPr/>
              </a:pPr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36305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8BF977-800B-454B-AEC3-D7C368086E72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161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8ECDB-957F-8B41-5871-AB2500989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0CB375F-266A-4067-21C8-5271F1513F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349C7E4-07FF-69C8-5D3D-303AAD9238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C3ABB8-6A31-600D-7167-73EC6BD92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7AEA1-1AAB-4708-B8C6-24ABA015FFBF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82696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E75FB-0A0F-4639-5AC0-93E1A2DF9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F5F3257-6981-8EA3-2BE2-AFDFF1FEF3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C1E0B29-37B7-3A84-14EB-D9FB5755E4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4882DB-594C-79CC-4E8B-CC0CF65866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7AEA1-1AAB-4708-B8C6-24ABA015FFBF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35564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7C091-3BA1-610A-F21B-39DAF2B06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7DBBB9E-0EAD-F862-3F24-F707F6E6C4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A68BC7A-535B-43D8-AB03-6E04655168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21CD3E-1658-AEEE-FC67-C3BF18C2D9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7AEA1-1AAB-4708-B8C6-24ABA015FFBF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55102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76548-10E3-37EC-8DC0-098FD581F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6C4B3C6-5565-D6F1-A5A4-4EF2CBFC57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9C1E58C-DEEB-EFDB-1FEF-D35FF8FBF9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B166350-1767-1513-F24A-5EA30A7080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7AEA1-1AAB-4708-B8C6-24ABA015FFBF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70142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085FD-375B-5B95-ED60-213113D83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338EDA9-0919-4528-727C-4AE25B03B0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242CCBF-7DC5-99D0-D19C-8A67184C35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A366449-F01A-C09E-8B38-53E28C6BF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7AEA1-1AAB-4708-B8C6-24ABA015FFBF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34348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7AEA1-1AAB-4708-B8C6-24ABA015FFBF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53200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7AEA1-1AAB-4708-B8C6-24ABA015FFBF}" type="slidenum">
              <a:rPr lang="de-DE" altLang="de-DE" smtClean="0"/>
              <a:pPr>
                <a:defRPr/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04999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5F98D-5F6F-4D94-B27B-A56E5949B97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19979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44C3E-4BE1-4C22-B2DD-BD22CBE3FCE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9957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F83A7-17E5-4912-B5E9-FA56EFE660B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70023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9ACBA-35D5-4990-BD23-7286153D536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52508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3C708-A188-4DF1-8EA6-BD46296D1D4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52848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4C29B-268C-4827-93B5-EA9B29FC78C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50979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C8843-A636-409F-9697-D0CB6518444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3906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DBF49-15ED-43BB-8042-55CCB8827DC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43580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CFDEE-DD3A-4F7E-AE27-4D6887A7B8A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85016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28A6F-7D5B-4549-8BA5-C7DB9F7ADFF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90954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D1B42-2531-49C2-85B4-82AED9009F1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0831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5A7F0-8271-4497-8E3F-F464B2933A3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36852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441EB-60B0-4BC0-8CC1-F47E0A4EADB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21780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2A24A-2C8E-4839-BB70-2A74191642D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431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615A9-51D0-4484-874A-A2665B36427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16205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F79BD-9981-4D44-9ED8-DF4C302470D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836517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AD171-C111-4EF5-95A0-6F48C101F1C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167875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00569-A0BF-4E34-B8D3-64FE8131C32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02864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FBAAB-7431-4AB2-90BD-111A91CF7DF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17190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C8D13-9541-4523-8D65-34B3C7C467B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5566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6FC39-1887-4447-BC0C-BEF94E7E4D4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0838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D79D4-1131-4DB5-8B9F-91CCFA0B60E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0880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B1864-F8C6-47B8-8B2D-26500A06D73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0120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9140C-8550-4F8A-A634-D8B03C08D8C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4166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184D0-6901-4D17-AF45-D91F705123B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3054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B9853-15AB-4C17-926E-1FA0DF8D16A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5700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22DD9-C257-44B2-A8F3-B33A2AC2672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2919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Click to edit Master text styles</a:t>
            </a:r>
          </a:p>
          <a:p>
            <a:pPr lvl="1"/>
            <a:r>
              <a:rPr lang="de-DE" altLang="de-DE"/>
              <a:t>Second level</a:t>
            </a:r>
          </a:p>
          <a:p>
            <a:pPr lvl="2"/>
            <a:r>
              <a:rPr lang="de-DE" altLang="de-DE"/>
              <a:t>Third level</a:t>
            </a:r>
          </a:p>
          <a:p>
            <a:pPr lvl="3"/>
            <a:r>
              <a:rPr lang="de-DE" altLang="de-DE"/>
              <a:t>Fourth level</a:t>
            </a:r>
          </a:p>
          <a:p>
            <a:pPr lvl="4"/>
            <a:r>
              <a:rPr lang="de-DE" altLang="de-D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ECE94732-B9E1-47BA-9BE0-28EB0814462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Click to edit Master text styles</a:t>
            </a:r>
          </a:p>
          <a:p>
            <a:pPr lvl="1"/>
            <a:r>
              <a:rPr lang="de-DE" altLang="de-DE"/>
              <a:t>Second level</a:t>
            </a:r>
          </a:p>
          <a:p>
            <a:pPr lvl="2"/>
            <a:r>
              <a:rPr lang="de-DE" altLang="de-DE"/>
              <a:t>Third level</a:t>
            </a:r>
          </a:p>
          <a:p>
            <a:pPr lvl="3"/>
            <a:r>
              <a:rPr lang="de-DE" altLang="de-DE"/>
              <a:t>Fourth level</a:t>
            </a:r>
          </a:p>
          <a:p>
            <a:pPr lvl="4"/>
            <a:r>
              <a:rPr lang="de-DE" altLang="de-D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1C58B7A-1552-4521-B052-40616F8B600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2510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B905825-3C6B-43F3-BF5D-D4D3B20456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373" y="4268202"/>
            <a:ext cx="2142239" cy="142760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C972E44-80BB-446A-9A1E-8D9E799CD8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863" y="1285191"/>
            <a:ext cx="2108914" cy="158168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E1F33B8-AAB6-4AB1-B905-E15830BAE6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044" y="2852936"/>
            <a:ext cx="2122899" cy="141526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24A92E8-CA1C-4469-8746-8E2BDAD749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149" y="5674520"/>
            <a:ext cx="2115463" cy="1193254"/>
          </a:xfrm>
          <a:prstGeom prst="rect">
            <a:avLst/>
          </a:prstGeom>
        </p:spPr>
      </p:pic>
      <p:sp>
        <p:nvSpPr>
          <p:cNvPr id="19" name="Text Box 5">
            <a:extLst>
              <a:ext uri="{FF2B5EF4-FFF2-40B4-BE49-F238E27FC236}">
                <a16:creationId xmlns:a16="http://schemas.microsoft.com/office/drawing/2014/main" id="{CC73B35F-C0D8-4A33-B124-AE9873E0E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863" y="657222"/>
            <a:ext cx="20649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GSI Helmholtz Center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400" noProof="0" dirty="0" err="1">
                <a:solidFill>
                  <a:srgbClr val="000000"/>
                </a:solidFill>
                <a:latin typeface="Arial" charset="0"/>
              </a:rPr>
              <a:t>for</a:t>
            </a:r>
            <a:r>
              <a:rPr lang="de-DE" altLang="de-DE" sz="1400" noProof="0" dirty="0">
                <a:solidFill>
                  <a:srgbClr val="000000"/>
                </a:solidFill>
                <a:latin typeface="Arial" charset="0"/>
              </a:rPr>
              <a:t> Heavy Ion Research</a:t>
            </a:r>
            <a:endParaRPr kumimoji="0" lang="de-DE" altLang="de-DE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FF9D445-1854-4B02-8090-BA02AF469967}"/>
              </a:ext>
            </a:extLst>
          </p:cNvPr>
          <p:cNvSpPr/>
          <p:nvPr/>
        </p:nvSpPr>
        <p:spPr>
          <a:xfrm>
            <a:off x="0" y="0"/>
            <a:ext cx="7065149" cy="6858000"/>
          </a:xfrm>
          <a:prstGeom prst="rect">
            <a:avLst/>
          </a:prstGeom>
          <a:solidFill>
            <a:srgbClr val="FF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A9EF4094-0C4F-49B8-8163-E73989DC4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63" y="1196752"/>
            <a:ext cx="6236003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4400" b="1" dirty="0" err="1">
                <a:solidFill>
                  <a:srgbClr val="000000"/>
                </a:solidFill>
                <a:latin typeface="Arial" charset="0"/>
              </a:rPr>
              <a:t>E</a:t>
            </a:r>
            <a:r>
              <a:rPr kumimoji="0" lang="de-DE" altLang="de-DE" sz="4400" b="1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xtending</a:t>
            </a:r>
            <a:r>
              <a:rPr lang="de-DE" altLang="de-DE" sz="4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kumimoji="0" lang="de-DE" altLang="de-DE" sz="4400" b="1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</a:t>
            </a:r>
            <a:r>
              <a:rPr lang="de-DE" altLang="de-DE" sz="4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kumimoji="0" lang="de-DE" altLang="de-DE" sz="44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Chart </a:t>
            </a:r>
            <a:r>
              <a:rPr kumimoji="0" lang="de-DE" altLang="de-DE" sz="4400" b="1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</a:t>
            </a:r>
            <a:endParaRPr lang="de-DE" altLang="de-DE" sz="4400" b="1" dirty="0">
              <a:solidFill>
                <a:srgbClr val="000000"/>
              </a:solidFill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400" b="1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Nuclides</a:t>
            </a:r>
            <a:r>
              <a:rPr kumimoji="0" lang="de-DE" altLang="de-DE" sz="44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6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4000" b="1" noProof="0" dirty="0">
                <a:solidFill>
                  <a:srgbClr val="000000"/>
                </a:solidFill>
                <a:latin typeface="Arial" charset="0"/>
              </a:rPr>
              <a:t>How </a:t>
            </a:r>
            <a:r>
              <a:rPr lang="de-DE" altLang="de-DE" sz="4000" b="1" dirty="0" err="1">
                <a:solidFill>
                  <a:srgbClr val="000000"/>
                </a:solidFill>
                <a:latin typeface="Arial" charset="0"/>
              </a:rPr>
              <a:t>to</a:t>
            </a:r>
            <a:r>
              <a:rPr lang="de-DE" altLang="de-DE" sz="4000" b="1" dirty="0">
                <a:solidFill>
                  <a:srgbClr val="000000"/>
                </a:solidFill>
                <a:latin typeface="Arial" charset="0"/>
              </a:rPr>
              <a:t> Create New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(Super)Heavy Nuclei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51E03ACC-7964-4965-929F-8EC44B826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4708259"/>
            <a:ext cx="2324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Sophia Heinz</a:t>
            </a:r>
            <a:endParaRPr kumimoji="0" lang="de-DE" altLang="de-DE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F573236A-CA8C-49DA-BE82-F4923DBE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5303744"/>
            <a:ext cx="5027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GSI, and </a:t>
            </a:r>
            <a:r>
              <a:rPr lang="de-DE" altLang="de-DE" sz="2000" dirty="0" err="1">
                <a:solidFill>
                  <a:srgbClr val="000000"/>
                </a:solidFill>
                <a:latin typeface="Arial" charset="0"/>
              </a:rPr>
              <a:t>U</a:t>
            </a:r>
            <a:r>
              <a:rPr kumimoji="0" lang="de-DE" altLang="de-DE" sz="2000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niversities</a:t>
            </a:r>
            <a:r>
              <a:rPr kumimoji="0" lang="de-DE" altLang="de-DE" sz="200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Gießen and Marburg</a:t>
            </a:r>
            <a:endParaRPr kumimoji="0" lang="de-DE" altLang="de-DE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B2AC9C1-ECE1-418A-BEF0-6C7EF3D262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-566914"/>
            <a:ext cx="2645499" cy="1763666"/>
          </a:xfrm>
          <a:prstGeom prst="rect">
            <a:avLst/>
          </a:prstGeom>
        </p:spPr>
      </p:pic>
      <p:sp>
        <p:nvSpPr>
          <p:cNvPr id="21" name="Text Box 5">
            <a:extLst>
              <a:ext uri="{FF2B5EF4-FFF2-40B4-BE49-F238E27FC236}">
                <a16:creationId xmlns:a16="http://schemas.microsoft.com/office/drawing/2014/main" id="{84D4336B-CF68-4213-8881-600D2AEDC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5805264"/>
            <a:ext cx="28491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noProof="0" dirty="0">
                <a:solidFill>
                  <a:srgbClr val="000000"/>
                </a:solidFill>
                <a:latin typeface="Arial" charset="0"/>
              </a:rPr>
              <a:t>Brighton, April 13, 2026</a:t>
            </a:r>
            <a:endParaRPr kumimoji="0" lang="de-DE" altLang="de-DE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407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91342-F04D-3E45-C8DB-F0A4AC35D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50">
            <a:extLst>
              <a:ext uri="{FF2B5EF4-FFF2-40B4-BE49-F238E27FC236}">
                <a16:creationId xmlns:a16="http://schemas.microsoft.com/office/drawing/2014/main" id="{940A9AA8-2A4E-BC74-14DF-5CD0ED020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88640"/>
            <a:ext cx="81994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2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charset="0"/>
              </a:rPr>
              <a:t>MNT </a:t>
            </a:r>
            <a:r>
              <a:rPr lang="de-DE" altLang="de-DE" sz="3200" b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Arial" charset="0"/>
              </a:rPr>
              <a:t>Reactions</a:t>
            </a:r>
            <a:r>
              <a:rPr lang="de-DE" altLang="de-DE" sz="32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charset="0"/>
              </a:rPr>
              <a:t> at </a:t>
            </a:r>
            <a:r>
              <a:rPr lang="de-DE" altLang="de-DE" sz="3200" b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Arial" charset="0"/>
              </a:rPr>
              <a:t>the</a:t>
            </a:r>
            <a:r>
              <a:rPr lang="de-DE" altLang="de-DE" sz="32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charset="0"/>
              </a:rPr>
              <a:t> Velocity Filter SHIP</a:t>
            </a:r>
            <a:endParaRPr kumimoji="0" lang="de-DE" altLang="de-DE" sz="3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FDBCA89-35C3-E351-AB1A-19D2E42C6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27" y="1958679"/>
            <a:ext cx="8207265" cy="4446963"/>
          </a:xfrm>
          <a:prstGeom prst="rect">
            <a:avLst/>
          </a:prstGeom>
        </p:spPr>
      </p:pic>
      <p:sp>
        <p:nvSpPr>
          <p:cNvPr id="2" name="Textfeld 7">
            <a:extLst>
              <a:ext uri="{FF2B5EF4-FFF2-40B4-BE49-F238E27FC236}">
                <a16:creationId xmlns:a16="http://schemas.microsoft.com/office/drawing/2014/main" id="{CCAE9892-6974-718E-8C72-64B9393B5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76" y="931095"/>
            <a:ext cx="790185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dirty="0">
                <a:solidFill>
                  <a:srgbClr val="000000"/>
                </a:solidFill>
              </a:rPr>
              <a:t>Separator </a:t>
            </a:r>
            <a:r>
              <a:rPr lang="de-DE" altLang="de-DE" sz="2200" dirty="0" err="1">
                <a:solidFill>
                  <a:srgbClr val="000000"/>
                </a:solidFill>
              </a:rPr>
              <a:t>for</a:t>
            </a:r>
            <a:r>
              <a:rPr lang="de-DE" altLang="de-DE" sz="2200" dirty="0">
                <a:solidFill>
                  <a:srgbClr val="000000"/>
                </a:solidFill>
              </a:rPr>
              <a:t> Heavy Ion </a:t>
            </a:r>
            <a:r>
              <a:rPr lang="de-DE" altLang="de-DE" sz="2200" dirty="0" err="1">
                <a:solidFill>
                  <a:srgbClr val="000000"/>
                </a:solidFill>
              </a:rPr>
              <a:t>Reaction</a:t>
            </a:r>
            <a:r>
              <a:rPr lang="de-DE" altLang="de-DE" sz="2200" dirty="0">
                <a:solidFill>
                  <a:srgbClr val="000000"/>
                </a:solidFill>
              </a:rPr>
              <a:t> Products (SHIP) @ GSI</a:t>
            </a:r>
          </a:p>
        </p:txBody>
      </p:sp>
      <p:sp>
        <p:nvSpPr>
          <p:cNvPr id="6" name="Textfeld 7">
            <a:extLst>
              <a:ext uri="{FF2B5EF4-FFF2-40B4-BE49-F238E27FC236}">
                <a16:creationId xmlns:a16="http://schemas.microsoft.com/office/drawing/2014/main" id="{1E92169B-B70F-4960-8834-C8EE8A9B6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767" y="3213556"/>
            <a:ext cx="1563363" cy="430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dirty="0">
                <a:solidFill>
                  <a:srgbClr val="000000"/>
                </a:solidFill>
              </a:rPr>
              <a:t>Separation</a:t>
            </a:r>
          </a:p>
        </p:txBody>
      </p:sp>
      <p:sp>
        <p:nvSpPr>
          <p:cNvPr id="7" name="Textfeld 7">
            <a:extLst>
              <a:ext uri="{FF2B5EF4-FFF2-40B4-BE49-F238E27FC236}">
                <a16:creationId xmlns:a16="http://schemas.microsoft.com/office/drawing/2014/main" id="{2929CD7C-6E87-4D9C-AA8F-EC7E16888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0302" y="2204864"/>
            <a:ext cx="1368152" cy="430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dirty="0" err="1">
                <a:solidFill>
                  <a:srgbClr val="000000"/>
                </a:solidFill>
              </a:rPr>
              <a:t>Detection</a:t>
            </a:r>
            <a:endParaRPr lang="de-DE" altLang="de-DE" sz="2200" dirty="0">
              <a:solidFill>
                <a:srgbClr val="00000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7A37624-52B5-4360-94A1-96E6E9798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385882"/>
            <a:ext cx="1342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srgbClr val="C00000"/>
                </a:solidFill>
              </a:rPr>
              <a:t>10</a:t>
            </a:r>
            <a:r>
              <a:rPr lang="de-DE" altLang="de-DE" sz="2000" baseline="30000" dirty="0">
                <a:solidFill>
                  <a:srgbClr val="C00000"/>
                </a:solidFill>
              </a:rPr>
              <a:t>12</a:t>
            </a:r>
            <a:r>
              <a:rPr lang="de-DE" altLang="de-DE" sz="2000" dirty="0">
                <a:solidFill>
                  <a:srgbClr val="C00000"/>
                </a:solidFill>
              </a:rPr>
              <a:t> </a:t>
            </a:r>
            <a:r>
              <a:rPr lang="de-DE" altLang="de-DE" sz="2000" dirty="0" err="1">
                <a:solidFill>
                  <a:srgbClr val="C00000"/>
                </a:solidFill>
              </a:rPr>
              <a:t>pps</a:t>
            </a:r>
            <a:endParaRPr lang="de-DE" altLang="de-DE" sz="2000" dirty="0">
              <a:solidFill>
                <a:srgbClr val="C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A8A7192-09C1-428E-BD35-FDFC692A0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028" y="3140968"/>
            <a:ext cx="1152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srgbClr val="C00000"/>
                </a:solidFill>
              </a:rPr>
              <a:t>10</a:t>
            </a:r>
            <a:r>
              <a:rPr lang="de-DE" altLang="de-DE" sz="2000" baseline="30000" dirty="0">
                <a:solidFill>
                  <a:srgbClr val="C00000"/>
                </a:solidFill>
              </a:rPr>
              <a:t>3</a:t>
            </a:r>
            <a:r>
              <a:rPr lang="de-DE" altLang="de-DE" sz="2000" dirty="0">
                <a:solidFill>
                  <a:srgbClr val="C00000"/>
                </a:solidFill>
              </a:rPr>
              <a:t> </a:t>
            </a:r>
            <a:r>
              <a:rPr lang="de-DE" altLang="de-DE" sz="2000" dirty="0" err="1">
                <a:solidFill>
                  <a:srgbClr val="C00000"/>
                </a:solidFill>
              </a:rPr>
              <a:t>pps</a:t>
            </a:r>
            <a:endParaRPr lang="de-DE" altLang="de-DE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26A08-83E9-A6F3-CC38-21E6EABDA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7">
            <a:extLst>
              <a:ext uri="{FF2B5EF4-FFF2-40B4-BE49-F238E27FC236}">
                <a16:creationId xmlns:a16="http://schemas.microsoft.com/office/drawing/2014/main" id="{4866CB78-8BEF-C3FC-823B-0BEB3FF9E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28" y="1916832"/>
            <a:ext cx="7772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dirty="0">
                <a:solidFill>
                  <a:srgbClr val="C00000"/>
                </a:solidFill>
              </a:rPr>
              <a:t>►</a:t>
            </a:r>
            <a:r>
              <a:rPr lang="de-DE" altLang="de-DE" sz="2200" dirty="0">
                <a:solidFill>
                  <a:srgbClr val="000000"/>
                </a:solidFill>
              </a:rPr>
              <a:t>  </a:t>
            </a:r>
            <a:r>
              <a:rPr lang="de-DE" altLang="de-DE" sz="2400" dirty="0">
                <a:solidFill>
                  <a:srgbClr val="000000"/>
                </a:solidFill>
              </a:rPr>
              <a:t>In-</a:t>
            </a:r>
            <a:r>
              <a:rPr lang="de-DE" altLang="de-DE" sz="2400" dirty="0" err="1">
                <a:solidFill>
                  <a:srgbClr val="000000"/>
                </a:solidFill>
              </a:rPr>
              <a:t>flight</a:t>
            </a:r>
            <a:r>
              <a:rPr lang="de-DE" altLang="de-DE" sz="2400" dirty="0">
                <a:solidFill>
                  <a:srgbClr val="000000"/>
                </a:solidFill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</a:rPr>
              <a:t>separation</a:t>
            </a:r>
            <a:r>
              <a:rPr lang="de-DE" altLang="de-DE" sz="2400" dirty="0">
                <a:solidFill>
                  <a:srgbClr val="000000"/>
                </a:solidFill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</a:rPr>
              <a:t>of</a:t>
            </a:r>
            <a:r>
              <a:rPr lang="de-DE" altLang="de-DE" sz="2400" dirty="0">
                <a:solidFill>
                  <a:srgbClr val="000000"/>
                </a:solidFill>
              </a:rPr>
              <a:t>  </a:t>
            </a:r>
            <a:r>
              <a:rPr lang="de-DE" altLang="de-DE" sz="2400" u="sng" dirty="0" err="1">
                <a:solidFill>
                  <a:srgbClr val="000000"/>
                </a:solidFill>
              </a:rPr>
              <a:t>forward</a:t>
            </a:r>
            <a:r>
              <a:rPr lang="de-DE" altLang="de-DE" sz="2400" u="sng" dirty="0">
                <a:solidFill>
                  <a:srgbClr val="000000"/>
                </a:solidFill>
              </a:rPr>
              <a:t> </a:t>
            </a:r>
            <a:r>
              <a:rPr lang="de-DE" altLang="de-DE" sz="2400" u="sng" dirty="0" err="1">
                <a:solidFill>
                  <a:srgbClr val="000000"/>
                </a:solidFill>
              </a:rPr>
              <a:t>emitted</a:t>
            </a:r>
            <a:r>
              <a:rPr lang="de-DE" altLang="de-DE" sz="2400" dirty="0">
                <a:solidFill>
                  <a:srgbClr val="000000"/>
                </a:solidFill>
              </a:rPr>
              <a:t> MNT </a:t>
            </a:r>
            <a:r>
              <a:rPr lang="de-DE" altLang="de-DE" sz="2400" dirty="0" err="1">
                <a:solidFill>
                  <a:srgbClr val="000000"/>
                </a:solidFill>
              </a:rPr>
              <a:t>products</a:t>
            </a:r>
            <a:r>
              <a:rPr lang="de-DE" altLang="de-DE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Textfeld 7">
            <a:extLst>
              <a:ext uri="{FF2B5EF4-FFF2-40B4-BE49-F238E27FC236}">
                <a16:creationId xmlns:a16="http://schemas.microsoft.com/office/drawing/2014/main" id="{0F0660F6-D87E-E56B-3212-6A1DB0246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3615407"/>
            <a:ext cx="6878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dirty="0">
                <a:solidFill>
                  <a:srgbClr val="C00000"/>
                </a:solidFill>
              </a:rPr>
              <a:t>►</a:t>
            </a:r>
            <a:r>
              <a:rPr lang="de-DE" altLang="de-DE" sz="2200" dirty="0">
                <a:solidFill>
                  <a:srgbClr val="000000"/>
                </a:solidFill>
              </a:rPr>
              <a:t>  </a:t>
            </a:r>
            <a:r>
              <a:rPr lang="de-DE" altLang="de-DE" sz="2400" dirty="0">
                <a:solidFill>
                  <a:srgbClr val="000000"/>
                </a:solidFill>
              </a:rPr>
              <a:t>Implantation in a </a:t>
            </a:r>
            <a:r>
              <a:rPr lang="de-DE" altLang="de-DE" sz="2400" dirty="0" err="1">
                <a:solidFill>
                  <a:srgbClr val="000000"/>
                </a:solidFill>
              </a:rPr>
              <a:t>focal</a:t>
            </a:r>
            <a:r>
              <a:rPr lang="de-DE" altLang="de-DE" sz="2400" dirty="0">
                <a:solidFill>
                  <a:srgbClr val="000000"/>
                </a:solidFill>
              </a:rPr>
              <a:t> plane </a:t>
            </a:r>
            <a:r>
              <a:rPr lang="de-DE" altLang="de-DE" sz="2400" dirty="0" err="1">
                <a:solidFill>
                  <a:srgbClr val="000000"/>
                </a:solidFill>
              </a:rPr>
              <a:t>silicon</a:t>
            </a:r>
            <a:r>
              <a:rPr lang="de-DE" altLang="de-DE" sz="2400" dirty="0">
                <a:solidFill>
                  <a:srgbClr val="000000"/>
                </a:solidFill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</a:rPr>
              <a:t>detector</a:t>
            </a:r>
            <a:r>
              <a:rPr lang="de-DE" altLang="de-DE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" name="Textfeld 7">
            <a:extLst>
              <a:ext uri="{FF2B5EF4-FFF2-40B4-BE49-F238E27FC236}">
                <a16:creationId xmlns:a16="http://schemas.microsoft.com/office/drawing/2014/main" id="{48D588F0-1517-E055-ED23-297B1904A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4479503"/>
            <a:ext cx="720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dirty="0">
                <a:solidFill>
                  <a:srgbClr val="C00000"/>
                </a:solidFill>
              </a:rPr>
              <a:t>►</a:t>
            </a:r>
            <a:r>
              <a:rPr lang="de-DE" altLang="de-DE" sz="2200" dirty="0">
                <a:solidFill>
                  <a:srgbClr val="000000"/>
                </a:solidFill>
              </a:rPr>
              <a:t>  </a:t>
            </a:r>
            <a:r>
              <a:rPr lang="de-DE" altLang="de-DE" sz="2400" dirty="0" err="1">
                <a:solidFill>
                  <a:srgbClr val="000000"/>
                </a:solidFill>
              </a:rPr>
              <a:t>Identification</a:t>
            </a:r>
            <a:r>
              <a:rPr lang="de-DE" altLang="de-DE" sz="2400" dirty="0">
                <a:solidFill>
                  <a:srgbClr val="000000"/>
                </a:solidFill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</a:rPr>
              <a:t>by</a:t>
            </a:r>
            <a:r>
              <a:rPr lang="de-DE" altLang="de-DE" sz="2400" dirty="0">
                <a:solidFill>
                  <a:srgbClr val="000000"/>
                </a:solidFill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</a:rPr>
              <a:t>decay</a:t>
            </a:r>
            <a:r>
              <a:rPr lang="de-DE" altLang="de-DE" sz="2400" dirty="0">
                <a:solidFill>
                  <a:srgbClr val="000000"/>
                </a:solidFill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</a:rPr>
              <a:t>tagging</a:t>
            </a:r>
            <a:r>
              <a:rPr lang="de-DE" altLang="de-DE" sz="2400" dirty="0">
                <a:solidFill>
                  <a:srgbClr val="000000"/>
                </a:solidFill>
              </a:rPr>
              <a:t> (</a:t>
            </a:r>
            <a:r>
              <a:rPr lang="el-GR" altLang="de-DE" sz="2400" b="1" dirty="0">
                <a:solidFill>
                  <a:srgbClr val="000000"/>
                </a:solidFill>
              </a:rPr>
              <a:t>α</a:t>
            </a:r>
            <a:r>
              <a:rPr lang="de-DE" altLang="de-DE" sz="2400" b="1" dirty="0">
                <a:solidFill>
                  <a:srgbClr val="000000"/>
                </a:solidFill>
              </a:rPr>
              <a:t> </a:t>
            </a:r>
            <a:r>
              <a:rPr lang="de-DE" altLang="de-DE" sz="2400" b="1" dirty="0" err="1">
                <a:solidFill>
                  <a:srgbClr val="000000"/>
                </a:solidFill>
              </a:rPr>
              <a:t>decay</a:t>
            </a:r>
            <a:r>
              <a:rPr lang="de-DE" altLang="de-DE" sz="2400" dirty="0">
                <a:solidFill>
                  <a:srgbClr val="000000"/>
                </a:solidFill>
              </a:rPr>
              <a:t>, </a:t>
            </a:r>
            <a:r>
              <a:rPr lang="de-DE" altLang="de-DE" sz="2400" dirty="0" err="1">
                <a:solidFill>
                  <a:srgbClr val="000000"/>
                </a:solidFill>
              </a:rPr>
              <a:t>fission</a:t>
            </a:r>
            <a:r>
              <a:rPr lang="de-DE" altLang="de-DE" sz="2400" dirty="0">
                <a:solidFill>
                  <a:srgbClr val="000000"/>
                </a:solidFill>
              </a:rPr>
              <a:t>) </a:t>
            </a:r>
          </a:p>
        </p:txBody>
      </p:sp>
      <p:sp>
        <p:nvSpPr>
          <p:cNvPr id="7" name="Textfeld 7">
            <a:extLst>
              <a:ext uri="{FF2B5EF4-FFF2-40B4-BE49-F238E27FC236}">
                <a16:creationId xmlns:a16="http://schemas.microsoft.com/office/drawing/2014/main" id="{57BE775F-F751-4538-8300-0E30F62E4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5343599"/>
            <a:ext cx="6878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dirty="0">
                <a:solidFill>
                  <a:srgbClr val="C00000"/>
                </a:solidFill>
              </a:rPr>
              <a:t>►</a:t>
            </a:r>
            <a:r>
              <a:rPr lang="de-DE" altLang="de-DE" sz="2200" dirty="0">
                <a:solidFill>
                  <a:srgbClr val="000000"/>
                </a:solidFill>
              </a:rPr>
              <a:t>  </a:t>
            </a:r>
            <a:r>
              <a:rPr lang="de-DE" altLang="de-DE" sz="2400" dirty="0" err="1">
                <a:solidFill>
                  <a:srgbClr val="000000"/>
                </a:solidFill>
              </a:rPr>
              <a:t>lowest</a:t>
            </a:r>
            <a:r>
              <a:rPr lang="de-DE" altLang="de-DE" sz="2400" dirty="0">
                <a:solidFill>
                  <a:srgbClr val="000000"/>
                </a:solidFill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</a:rPr>
              <a:t>measured</a:t>
            </a:r>
            <a:r>
              <a:rPr lang="de-DE" altLang="de-DE" sz="2400" dirty="0">
                <a:solidFill>
                  <a:srgbClr val="000000"/>
                </a:solidFill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</a:rPr>
              <a:t>cross-section</a:t>
            </a:r>
            <a:r>
              <a:rPr lang="de-DE" altLang="de-DE" sz="2400" dirty="0">
                <a:solidFill>
                  <a:srgbClr val="000000"/>
                </a:solidFill>
              </a:rPr>
              <a:t>: 0.5 </a:t>
            </a:r>
            <a:r>
              <a:rPr lang="de-DE" altLang="de-DE" sz="2400" dirty="0" err="1">
                <a:solidFill>
                  <a:srgbClr val="000000"/>
                </a:solidFill>
              </a:rPr>
              <a:t>nanobarn</a:t>
            </a:r>
            <a:r>
              <a:rPr lang="de-DE" altLang="de-DE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48E4B10-CF0B-A0C1-E7AA-6B04F26FE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751311"/>
            <a:ext cx="45365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dirty="0">
                <a:solidFill>
                  <a:srgbClr val="C00000"/>
                </a:solidFill>
              </a:rPr>
              <a:t>►</a:t>
            </a:r>
            <a:r>
              <a:rPr lang="de-DE" altLang="de-DE" sz="2200" dirty="0">
                <a:solidFill>
                  <a:srgbClr val="000000"/>
                </a:solidFill>
              </a:rPr>
              <a:t>  </a:t>
            </a:r>
            <a:r>
              <a:rPr lang="de-DE" altLang="de-DE" sz="2400" dirty="0">
                <a:solidFill>
                  <a:srgbClr val="000000"/>
                </a:solidFill>
              </a:rPr>
              <a:t>angular </a:t>
            </a:r>
            <a:r>
              <a:rPr lang="de-DE" altLang="de-DE" sz="2400" dirty="0" err="1">
                <a:solidFill>
                  <a:srgbClr val="000000"/>
                </a:solidFill>
              </a:rPr>
              <a:t>efficiency</a:t>
            </a:r>
            <a:r>
              <a:rPr lang="de-DE" altLang="de-DE" sz="2400" dirty="0">
                <a:solidFill>
                  <a:srgbClr val="000000"/>
                </a:solidFill>
              </a:rPr>
              <a:t>:  0.5 % </a:t>
            </a:r>
          </a:p>
        </p:txBody>
      </p:sp>
      <p:sp>
        <p:nvSpPr>
          <p:cNvPr id="2" name="Text Box 50">
            <a:extLst>
              <a:ext uri="{FF2B5EF4-FFF2-40B4-BE49-F238E27FC236}">
                <a16:creationId xmlns:a16="http://schemas.microsoft.com/office/drawing/2014/main" id="{CF0E9A81-DDD2-B590-9364-352D5511F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620688"/>
            <a:ext cx="53030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6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charset="0"/>
              </a:rPr>
              <a:t>MNT </a:t>
            </a:r>
            <a:r>
              <a:rPr lang="de-DE" altLang="de-DE" sz="3600" b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Arial" charset="0"/>
              </a:rPr>
              <a:t>Reactions</a:t>
            </a:r>
            <a:r>
              <a:rPr lang="de-DE" altLang="de-DE" sz="36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charset="0"/>
              </a:rPr>
              <a:t> @ SHIP</a:t>
            </a:r>
            <a:endParaRPr kumimoji="0" lang="de-DE" altLang="de-DE" sz="3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991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50">
            <a:extLst>
              <a:ext uri="{FF2B5EF4-FFF2-40B4-BE49-F238E27FC236}">
                <a16:creationId xmlns:a16="http://schemas.microsoft.com/office/drawing/2014/main" id="{66B7225C-BF15-42B8-A81D-70647B71A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90" y="250802"/>
            <a:ext cx="68483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4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charset="0"/>
              </a:rPr>
              <a:t>Experimental </a:t>
            </a:r>
            <a:r>
              <a:rPr lang="de-DE" altLang="de-DE" sz="3400" b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Arial" charset="0"/>
              </a:rPr>
              <a:t>Results</a:t>
            </a:r>
            <a:r>
              <a:rPr lang="de-DE" altLang="de-DE" sz="34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charset="0"/>
              </a:rPr>
              <a:t> from SHIP</a:t>
            </a:r>
            <a:endParaRPr kumimoji="0" lang="de-DE" altLang="de-DE" sz="3400" b="1" i="0" u="none" strike="noStrike" kern="1200" cap="none" spc="0" normalizeH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6D82639-7043-4651-AA70-E5EB52F7E72D}"/>
              </a:ext>
            </a:extLst>
          </p:cNvPr>
          <p:cNvGrpSpPr>
            <a:grpSpLocks noChangeAspect="1"/>
          </p:cNvGrpSpPr>
          <p:nvPr/>
        </p:nvGrpSpPr>
        <p:grpSpPr>
          <a:xfrm>
            <a:off x="428002" y="1829916"/>
            <a:ext cx="8104438" cy="4695428"/>
            <a:chOff x="428102" y="1484784"/>
            <a:chExt cx="8176346" cy="4737089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B79682A9-2394-4A14-A76A-918A5B625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102" y="1484784"/>
              <a:ext cx="8176346" cy="4737089"/>
            </a:xfrm>
            <a:prstGeom prst="rect">
              <a:avLst/>
            </a:prstGeom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5232A853-5097-40F7-B58B-25A36AF4C880}"/>
                </a:ext>
              </a:extLst>
            </p:cNvPr>
            <p:cNvSpPr/>
            <p:nvPr/>
          </p:nvSpPr>
          <p:spPr>
            <a:xfrm>
              <a:off x="8100392" y="1654173"/>
              <a:ext cx="167308" cy="17780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extfeld 7">
            <a:extLst>
              <a:ext uri="{FF2B5EF4-FFF2-40B4-BE49-F238E27FC236}">
                <a16:creationId xmlns:a16="http://schemas.microsoft.com/office/drawing/2014/main" id="{AD564B02-627C-C367-0D0E-279314A03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980728"/>
            <a:ext cx="64087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dirty="0">
                <a:solidFill>
                  <a:srgbClr val="000000"/>
                </a:solidFill>
              </a:rPr>
              <a:t>MNT </a:t>
            </a:r>
            <a:r>
              <a:rPr lang="de-DE" altLang="de-DE" sz="2200" dirty="0" err="1">
                <a:solidFill>
                  <a:srgbClr val="000000"/>
                </a:solidFill>
              </a:rPr>
              <a:t>products</a:t>
            </a:r>
            <a:r>
              <a:rPr lang="de-DE" altLang="de-DE" sz="2200" dirty="0">
                <a:solidFill>
                  <a:srgbClr val="000000"/>
                </a:solidFill>
              </a:rPr>
              <a:t> </a:t>
            </a:r>
            <a:r>
              <a:rPr lang="de-DE" altLang="de-DE" sz="2200" dirty="0" err="1">
                <a:solidFill>
                  <a:srgbClr val="000000"/>
                </a:solidFill>
              </a:rPr>
              <a:t>observed</a:t>
            </a:r>
            <a:r>
              <a:rPr lang="de-DE" altLang="de-DE" sz="2200" dirty="0">
                <a:solidFill>
                  <a:srgbClr val="000000"/>
                </a:solidFill>
              </a:rPr>
              <a:t> in </a:t>
            </a:r>
            <a:r>
              <a:rPr lang="de-DE" altLang="de-DE" sz="2200" baseline="30000" dirty="0">
                <a:solidFill>
                  <a:srgbClr val="000000"/>
                </a:solidFill>
              </a:rPr>
              <a:t>48</a:t>
            </a:r>
            <a:r>
              <a:rPr lang="de-DE" altLang="de-DE" sz="2200" dirty="0">
                <a:solidFill>
                  <a:srgbClr val="000000"/>
                </a:solidFill>
              </a:rPr>
              <a:t>Ca + </a:t>
            </a:r>
            <a:r>
              <a:rPr lang="de-DE" altLang="de-DE" sz="2200" baseline="30000" dirty="0">
                <a:solidFill>
                  <a:srgbClr val="000000"/>
                </a:solidFill>
              </a:rPr>
              <a:t>248</a:t>
            </a:r>
            <a:r>
              <a:rPr lang="de-DE" altLang="de-DE" sz="2200" dirty="0">
                <a:solidFill>
                  <a:srgbClr val="000000"/>
                </a:solidFill>
              </a:rPr>
              <a:t>Cm </a:t>
            </a:r>
            <a:r>
              <a:rPr lang="de-DE" altLang="de-DE" sz="2200" dirty="0" err="1">
                <a:solidFill>
                  <a:srgbClr val="000000"/>
                </a:solidFill>
              </a:rPr>
              <a:t>collisions</a:t>
            </a:r>
            <a:endParaRPr lang="de-DE" altLang="de-DE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60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50">
            <a:extLst>
              <a:ext uri="{FF2B5EF4-FFF2-40B4-BE49-F238E27FC236}">
                <a16:creationId xmlns:a16="http://schemas.microsoft.com/office/drawing/2014/main" id="{66B7225C-BF15-42B8-A81D-70647B71A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332656"/>
            <a:ext cx="70920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Discovery </a:t>
            </a:r>
            <a:r>
              <a:rPr kumimoji="0" lang="de-DE" altLang="de-DE" sz="3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of</a:t>
            </a:r>
            <a:r>
              <a:rPr kumimoji="0" lang="de-DE" altLang="de-DE" sz="3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lang="de-DE" altLang="de-DE" sz="34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charset="0"/>
              </a:rPr>
              <a:t>New Z    92 Isotopes</a:t>
            </a:r>
            <a:endParaRPr kumimoji="0" lang="de-DE" altLang="de-DE" sz="3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D9D6165-0889-43DF-8C1E-AFA2CC9C7861}"/>
              </a:ext>
            </a:extLst>
          </p:cNvPr>
          <p:cNvGrpSpPr/>
          <p:nvPr/>
        </p:nvGrpSpPr>
        <p:grpSpPr>
          <a:xfrm>
            <a:off x="4572000" y="332656"/>
            <a:ext cx="425116" cy="584775"/>
            <a:chOff x="3511450" y="3503289"/>
            <a:chExt cx="425116" cy="584775"/>
          </a:xfrm>
        </p:grpSpPr>
        <p:cxnSp>
          <p:nvCxnSpPr>
            <p:cNvPr id="3" name="Gerader Verbinder 2">
              <a:extLst>
                <a:ext uri="{FF2B5EF4-FFF2-40B4-BE49-F238E27FC236}">
                  <a16:creationId xmlns:a16="http://schemas.microsoft.com/office/drawing/2014/main" id="{608CE2C5-7258-6EF3-1977-D46C9B17B6AE}"/>
                </a:ext>
              </a:extLst>
            </p:cNvPr>
            <p:cNvCxnSpPr/>
            <p:nvPr/>
          </p:nvCxnSpPr>
          <p:spPr>
            <a:xfrm>
              <a:off x="3608113" y="3956263"/>
              <a:ext cx="21602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 Box 50">
              <a:extLst>
                <a:ext uri="{FF2B5EF4-FFF2-40B4-BE49-F238E27FC236}">
                  <a16:creationId xmlns:a16="http://schemas.microsoft.com/office/drawing/2014/main" id="{CD659FAC-45A1-42F3-8CCD-2292E6DEAF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1450" y="3503289"/>
              <a:ext cx="42511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altLang="de-DE" sz="3200" b="1" dirty="0">
                  <a:solidFill>
                    <a:schemeClr val="bg2">
                      <a:lumMod val="50000"/>
                    </a:schemeClr>
                  </a:solidFill>
                  <a:latin typeface="+mn-lt"/>
                  <a:cs typeface="Arial" charset="0"/>
                </a:rPr>
                <a:t>&gt;</a:t>
              </a:r>
              <a:endPara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26AACDFC-5817-4798-A72D-226CA7DD4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3" y="2708920"/>
            <a:ext cx="8820472" cy="3598243"/>
          </a:xfrm>
          <a:prstGeom prst="rect">
            <a:avLst/>
          </a:prstGeom>
        </p:spPr>
      </p:pic>
      <p:sp>
        <p:nvSpPr>
          <p:cNvPr id="9" name="Textfeld 7">
            <a:extLst>
              <a:ext uri="{FF2B5EF4-FFF2-40B4-BE49-F238E27FC236}">
                <a16:creationId xmlns:a16="http://schemas.microsoft.com/office/drawing/2014/main" id="{6A198451-90A9-4C2C-8C11-0582A4391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958" y="1102512"/>
            <a:ext cx="72333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dirty="0">
                <a:solidFill>
                  <a:srgbClr val="000000"/>
                </a:solidFill>
              </a:rPr>
              <a:t>► </a:t>
            </a:r>
            <a:r>
              <a:rPr lang="de-DE" altLang="de-DE" sz="2200" dirty="0" err="1">
                <a:solidFill>
                  <a:srgbClr val="000000"/>
                </a:solidFill>
              </a:rPr>
              <a:t>Highest</a:t>
            </a:r>
            <a:r>
              <a:rPr lang="de-DE" altLang="de-DE" sz="2200" dirty="0">
                <a:solidFill>
                  <a:srgbClr val="000000"/>
                </a:solidFill>
              </a:rPr>
              <a:t>-Z </a:t>
            </a:r>
            <a:r>
              <a:rPr lang="de-DE" altLang="de-DE" sz="2200" dirty="0" err="1">
                <a:solidFill>
                  <a:srgbClr val="000000"/>
                </a:solidFill>
              </a:rPr>
              <a:t>nuclei</a:t>
            </a:r>
            <a:r>
              <a:rPr lang="de-DE" altLang="de-DE" sz="2200" dirty="0">
                <a:solidFill>
                  <a:srgbClr val="000000"/>
                </a:solidFill>
              </a:rPr>
              <a:t> </a:t>
            </a:r>
            <a:r>
              <a:rPr lang="de-DE" altLang="de-DE" sz="2200" i="1" dirty="0" err="1">
                <a:solidFill>
                  <a:srgbClr val="000000"/>
                </a:solidFill>
              </a:rPr>
              <a:t>discovered</a:t>
            </a:r>
            <a:r>
              <a:rPr lang="de-DE" altLang="de-DE" sz="2200" dirty="0">
                <a:solidFill>
                  <a:srgbClr val="000000"/>
                </a:solidFill>
              </a:rPr>
              <a:t> </a:t>
            </a:r>
            <a:r>
              <a:rPr lang="de-DE" altLang="de-DE" sz="2200" dirty="0" err="1">
                <a:solidFill>
                  <a:srgbClr val="000000"/>
                </a:solidFill>
              </a:rPr>
              <a:t>to</a:t>
            </a:r>
            <a:r>
              <a:rPr lang="de-DE" altLang="de-DE" sz="2200" dirty="0">
                <a:solidFill>
                  <a:srgbClr val="000000"/>
                </a:solidFill>
              </a:rPr>
              <a:t> date in MNT </a:t>
            </a:r>
            <a:r>
              <a:rPr lang="de-DE" altLang="de-DE" sz="2200" dirty="0" err="1">
                <a:solidFill>
                  <a:srgbClr val="000000"/>
                </a:solidFill>
              </a:rPr>
              <a:t>reactions</a:t>
            </a:r>
            <a:endParaRPr lang="de-DE" altLang="de-DE" sz="2200" dirty="0">
              <a:solidFill>
                <a:srgbClr val="000000"/>
              </a:solidFill>
            </a:endParaRPr>
          </a:p>
        </p:txBody>
      </p:sp>
      <p:sp>
        <p:nvSpPr>
          <p:cNvPr id="10" name="Textfeld 7">
            <a:extLst>
              <a:ext uri="{FF2B5EF4-FFF2-40B4-BE49-F238E27FC236}">
                <a16:creationId xmlns:a16="http://schemas.microsoft.com/office/drawing/2014/main" id="{1AF63DB6-87B0-45A6-8B2C-BDF56B688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643898"/>
            <a:ext cx="45138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800" i="1" dirty="0">
                <a:solidFill>
                  <a:srgbClr val="000000"/>
                </a:solidFill>
              </a:rPr>
              <a:t>(H.M. Devaraja et al., PLB 748 (2015)199)</a:t>
            </a:r>
          </a:p>
        </p:txBody>
      </p:sp>
    </p:spTree>
    <p:extLst>
      <p:ext uri="{BB962C8B-B14F-4D97-AF65-F5344CB8AC3E}">
        <p14:creationId xmlns:p14="http://schemas.microsoft.com/office/powerpoint/2010/main" val="228491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7">
            <a:extLst>
              <a:ext uri="{FF2B5EF4-FFF2-40B4-BE49-F238E27FC236}">
                <a16:creationId xmlns:a16="http://schemas.microsoft.com/office/drawing/2014/main" id="{6E3A02D9-3FC8-4B49-AF26-D6F735C8E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98" y="2358809"/>
            <a:ext cx="6912768" cy="89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dirty="0">
                <a:solidFill>
                  <a:srgbClr val="C00000"/>
                </a:solidFill>
              </a:rPr>
              <a:t>►</a:t>
            </a:r>
            <a:r>
              <a:rPr lang="de-DE" altLang="de-DE" sz="2200" dirty="0">
                <a:solidFill>
                  <a:srgbClr val="000000"/>
                </a:solidFill>
              </a:rPr>
              <a:t> </a:t>
            </a:r>
            <a:r>
              <a:rPr lang="de-DE" altLang="de-DE" sz="2200" dirty="0" err="1">
                <a:solidFill>
                  <a:srgbClr val="C00000"/>
                </a:solidFill>
              </a:rPr>
              <a:t>lowest</a:t>
            </a:r>
            <a:r>
              <a:rPr lang="de-DE" altLang="de-DE" sz="2200" dirty="0">
                <a:solidFill>
                  <a:srgbClr val="C00000"/>
                </a:solidFill>
              </a:rPr>
              <a:t> </a:t>
            </a:r>
            <a:r>
              <a:rPr lang="de-DE" altLang="de-DE" sz="2200" dirty="0" err="1">
                <a:solidFill>
                  <a:srgbClr val="C00000"/>
                </a:solidFill>
              </a:rPr>
              <a:t>measured</a:t>
            </a:r>
            <a:r>
              <a:rPr lang="de-DE" altLang="de-DE" sz="2200" dirty="0">
                <a:solidFill>
                  <a:srgbClr val="C00000"/>
                </a:solidFill>
              </a:rPr>
              <a:t> MNT </a:t>
            </a:r>
            <a:r>
              <a:rPr lang="de-DE" altLang="de-DE" sz="2200" dirty="0" err="1">
                <a:solidFill>
                  <a:srgbClr val="C00000"/>
                </a:solidFill>
              </a:rPr>
              <a:t>cross-section</a:t>
            </a:r>
            <a:r>
              <a:rPr lang="de-DE" altLang="de-DE" sz="2200" dirty="0">
                <a:solidFill>
                  <a:srgbClr val="C00000"/>
                </a:solidFill>
              </a:rPr>
              <a:t> so </a:t>
            </a:r>
            <a:r>
              <a:rPr lang="de-DE" altLang="de-DE" sz="2200" dirty="0" err="1">
                <a:solidFill>
                  <a:srgbClr val="C00000"/>
                </a:solidFill>
              </a:rPr>
              <a:t>far</a:t>
            </a:r>
            <a:r>
              <a:rPr lang="de-DE" altLang="de-DE" sz="2200" dirty="0">
                <a:solidFill>
                  <a:srgbClr val="C00000"/>
                </a:solidFill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dirty="0">
                <a:solidFill>
                  <a:srgbClr val="000000"/>
                </a:solidFill>
              </a:rPr>
              <a:t>     σ ≈ 0.5 </a:t>
            </a:r>
            <a:r>
              <a:rPr lang="de-DE" altLang="de-DE" sz="2200" dirty="0" err="1">
                <a:solidFill>
                  <a:srgbClr val="000000"/>
                </a:solidFill>
              </a:rPr>
              <a:t>nb</a:t>
            </a:r>
            <a:r>
              <a:rPr lang="de-DE" altLang="de-DE" sz="2200" dirty="0">
                <a:solidFill>
                  <a:srgbClr val="000000"/>
                </a:solidFill>
              </a:rPr>
              <a:t>  (3 </a:t>
            </a:r>
            <a:r>
              <a:rPr lang="de-DE" altLang="de-DE" sz="2200" dirty="0" err="1">
                <a:solidFill>
                  <a:srgbClr val="000000"/>
                </a:solidFill>
              </a:rPr>
              <a:t>events</a:t>
            </a:r>
            <a:r>
              <a:rPr lang="de-DE" altLang="de-DE" sz="2200" dirty="0">
                <a:solidFill>
                  <a:srgbClr val="000000"/>
                </a:solidFill>
              </a:rPr>
              <a:t> </a:t>
            </a:r>
            <a:r>
              <a:rPr lang="de-DE" altLang="de-DE" sz="2200" dirty="0" err="1">
                <a:solidFill>
                  <a:srgbClr val="000000"/>
                </a:solidFill>
              </a:rPr>
              <a:t>observed</a:t>
            </a:r>
            <a:r>
              <a:rPr lang="de-DE" altLang="de-DE" sz="2200" dirty="0">
                <a:solidFill>
                  <a:srgbClr val="000000"/>
                </a:solidFill>
              </a:rPr>
              <a:t>)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847EB62-7697-4321-AA80-BEA360474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28" y="3918274"/>
            <a:ext cx="7809512" cy="89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dirty="0">
                <a:solidFill>
                  <a:srgbClr val="C00000"/>
                </a:solidFill>
              </a:rPr>
              <a:t>►</a:t>
            </a:r>
            <a:r>
              <a:rPr lang="de-DE" altLang="de-DE" sz="2200" dirty="0">
                <a:solidFill>
                  <a:srgbClr val="000000"/>
                </a:solidFill>
              </a:rPr>
              <a:t> </a:t>
            </a:r>
            <a:r>
              <a:rPr lang="de-DE" altLang="de-DE" sz="2200" dirty="0" err="1">
                <a:solidFill>
                  <a:srgbClr val="C00000"/>
                </a:solidFill>
              </a:rPr>
              <a:t>farthest</a:t>
            </a:r>
            <a:r>
              <a:rPr lang="de-DE" altLang="de-DE" sz="2200" dirty="0">
                <a:solidFill>
                  <a:srgbClr val="C00000"/>
                </a:solidFill>
              </a:rPr>
              <a:t> </a:t>
            </a:r>
            <a:r>
              <a:rPr lang="de-DE" altLang="de-DE" sz="2200" dirty="0" err="1">
                <a:solidFill>
                  <a:srgbClr val="C00000"/>
                </a:solidFill>
              </a:rPr>
              <a:t>above</a:t>
            </a:r>
            <a:r>
              <a:rPr lang="de-DE" altLang="de-DE" sz="2200" dirty="0">
                <a:solidFill>
                  <a:srgbClr val="C00000"/>
                </a:solidFill>
              </a:rPr>
              <a:t> </a:t>
            </a:r>
            <a:r>
              <a:rPr lang="de-DE" altLang="de-DE" sz="2200" dirty="0" err="1">
                <a:solidFill>
                  <a:srgbClr val="C00000"/>
                </a:solidFill>
              </a:rPr>
              <a:t>target</a:t>
            </a:r>
            <a:r>
              <a:rPr lang="de-DE" altLang="de-DE" sz="2200" dirty="0">
                <a:solidFill>
                  <a:srgbClr val="C00000"/>
                </a:solidFill>
              </a:rPr>
              <a:t> MNT </a:t>
            </a:r>
            <a:r>
              <a:rPr lang="de-DE" altLang="de-DE" sz="2200" dirty="0" err="1">
                <a:solidFill>
                  <a:srgbClr val="C00000"/>
                </a:solidFill>
              </a:rPr>
              <a:t>product</a:t>
            </a:r>
            <a:r>
              <a:rPr lang="de-DE" altLang="de-DE" sz="2200" dirty="0">
                <a:solidFill>
                  <a:srgbClr val="C00000"/>
                </a:solidFill>
              </a:rPr>
              <a:t> </a:t>
            </a:r>
            <a:r>
              <a:rPr lang="de-DE" altLang="de-DE" sz="2200" dirty="0" err="1">
                <a:solidFill>
                  <a:srgbClr val="C00000"/>
                </a:solidFill>
              </a:rPr>
              <a:t>observed</a:t>
            </a:r>
            <a:r>
              <a:rPr lang="de-DE" altLang="de-DE" sz="2200" dirty="0">
                <a:solidFill>
                  <a:srgbClr val="C00000"/>
                </a:solidFill>
              </a:rPr>
              <a:t> so </a:t>
            </a:r>
            <a:r>
              <a:rPr lang="de-DE" altLang="de-DE" sz="2200" dirty="0" err="1">
                <a:solidFill>
                  <a:srgbClr val="C00000"/>
                </a:solidFill>
              </a:rPr>
              <a:t>far</a:t>
            </a:r>
            <a:r>
              <a:rPr lang="de-DE" altLang="de-DE" sz="2200" dirty="0">
                <a:solidFill>
                  <a:srgbClr val="C00000"/>
                </a:solidFill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dirty="0">
                <a:solidFill>
                  <a:srgbClr val="000000"/>
                </a:solidFill>
              </a:rPr>
              <a:t>     6 </a:t>
            </a:r>
            <a:r>
              <a:rPr lang="de-DE" altLang="de-DE" sz="2200" dirty="0" err="1">
                <a:solidFill>
                  <a:srgbClr val="000000"/>
                </a:solidFill>
              </a:rPr>
              <a:t>protons</a:t>
            </a:r>
            <a:r>
              <a:rPr lang="de-DE" altLang="de-DE" sz="2200" dirty="0">
                <a:solidFill>
                  <a:srgbClr val="000000"/>
                </a:solidFill>
              </a:rPr>
              <a:t> + 6 </a:t>
            </a:r>
            <a:r>
              <a:rPr lang="de-DE" altLang="de-DE" sz="2200" dirty="0" err="1">
                <a:solidFill>
                  <a:srgbClr val="000000"/>
                </a:solidFill>
              </a:rPr>
              <a:t>neutrons</a:t>
            </a:r>
            <a:r>
              <a:rPr lang="de-DE" altLang="de-DE" sz="2200" dirty="0">
                <a:solidFill>
                  <a:srgbClr val="000000"/>
                </a:solidFill>
              </a:rPr>
              <a:t> </a:t>
            </a:r>
            <a:r>
              <a:rPr lang="de-DE" altLang="de-DE" sz="2200" dirty="0" err="1">
                <a:solidFill>
                  <a:srgbClr val="000000"/>
                </a:solidFill>
              </a:rPr>
              <a:t>above</a:t>
            </a:r>
            <a:r>
              <a:rPr lang="de-DE" altLang="de-DE" sz="2200" dirty="0">
                <a:solidFill>
                  <a:srgbClr val="000000"/>
                </a:solidFill>
              </a:rPr>
              <a:t> </a:t>
            </a:r>
            <a:r>
              <a:rPr lang="de-DE" altLang="de-DE" sz="2200" baseline="30000" dirty="0">
                <a:solidFill>
                  <a:srgbClr val="000000"/>
                </a:solidFill>
              </a:rPr>
              <a:t>248</a:t>
            </a:r>
            <a:r>
              <a:rPr lang="de-DE" altLang="de-DE" sz="2200" dirty="0">
                <a:solidFill>
                  <a:srgbClr val="000000"/>
                </a:solidFill>
              </a:rPr>
              <a:t>Cm </a:t>
            </a:r>
            <a:r>
              <a:rPr lang="de-DE" altLang="de-DE" sz="2200" dirty="0" err="1">
                <a:solidFill>
                  <a:srgbClr val="000000"/>
                </a:solidFill>
              </a:rPr>
              <a:t>target</a:t>
            </a:r>
            <a:r>
              <a:rPr lang="de-DE" altLang="de-DE" sz="22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" name="Text Box 50">
            <a:extLst>
              <a:ext uri="{FF2B5EF4-FFF2-40B4-BE49-F238E27FC236}">
                <a16:creationId xmlns:a16="http://schemas.microsoft.com/office/drawing/2014/main" id="{C1A16B8C-C88B-4477-93BC-6BC026665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87" y="527835"/>
            <a:ext cx="659828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4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charset="0"/>
              </a:rPr>
              <a:t>Observation </a:t>
            </a:r>
            <a:r>
              <a:rPr lang="de-DE" altLang="de-DE" sz="3400" b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Arial" charset="0"/>
              </a:rPr>
              <a:t>of</a:t>
            </a:r>
            <a:r>
              <a:rPr lang="de-DE" altLang="de-DE" sz="34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charset="0"/>
              </a:rPr>
              <a:t>  </a:t>
            </a:r>
            <a:r>
              <a:rPr kumimoji="0" lang="de-DE" altLang="de-DE" sz="3400" b="1" i="0" u="none" strike="noStrike" kern="1200" cap="none" spc="0" normalizeH="0" baseline="3000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260</a:t>
            </a:r>
            <a:r>
              <a:rPr kumimoji="0" lang="de-DE" altLang="de-DE" sz="3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No (Z = 102) </a:t>
            </a:r>
          </a:p>
        </p:txBody>
      </p:sp>
      <p:sp>
        <p:nvSpPr>
          <p:cNvPr id="5" name="Textfeld 7">
            <a:extLst>
              <a:ext uri="{FF2B5EF4-FFF2-40B4-BE49-F238E27FC236}">
                <a16:creationId xmlns:a16="http://schemas.microsoft.com/office/drawing/2014/main" id="{8265648F-C555-49A4-BBCC-80386AD8C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173" y="1258836"/>
            <a:ext cx="625124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baseline="30000" dirty="0">
                <a:solidFill>
                  <a:srgbClr val="000000"/>
                </a:solidFill>
              </a:rPr>
              <a:t>260</a:t>
            </a:r>
            <a:r>
              <a:rPr lang="de-DE" altLang="de-DE" sz="2200" dirty="0">
                <a:solidFill>
                  <a:srgbClr val="000000"/>
                </a:solidFill>
              </a:rPr>
              <a:t>No was not a </a:t>
            </a:r>
            <a:r>
              <a:rPr lang="de-DE" altLang="de-DE" sz="2200" dirty="0" err="1">
                <a:solidFill>
                  <a:srgbClr val="000000"/>
                </a:solidFill>
              </a:rPr>
              <a:t>newly</a:t>
            </a:r>
            <a:r>
              <a:rPr lang="de-DE" altLang="de-DE" sz="2200" dirty="0">
                <a:solidFill>
                  <a:srgbClr val="000000"/>
                </a:solidFill>
              </a:rPr>
              <a:t> </a:t>
            </a:r>
            <a:r>
              <a:rPr lang="de-DE" altLang="de-DE" sz="2200" dirty="0" err="1">
                <a:solidFill>
                  <a:srgbClr val="000000"/>
                </a:solidFill>
              </a:rPr>
              <a:t>discovered</a:t>
            </a:r>
            <a:r>
              <a:rPr lang="de-DE" altLang="de-DE" sz="2200" dirty="0">
                <a:solidFill>
                  <a:srgbClr val="000000"/>
                </a:solidFill>
              </a:rPr>
              <a:t> </a:t>
            </a:r>
            <a:r>
              <a:rPr lang="de-DE" altLang="de-DE" sz="2200" dirty="0" err="1">
                <a:solidFill>
                  <a:srgbClr val="000000"/>
                </a:solidFill>
              </a:rPr>
              <a:t>nucleus</a:t>
            </a:r>
            <a:r>
              <a:rPr lang="de-DE" altLang="de-DE" sz="2200" dirty="0">
                <a:solidFill>
                  <a:srgbClr val="000000"/>
                </a:solidFill>
              </a:rPr>
              <a:t>, but ..</a:t>
            </a:r>
          </a:p>
        </p:txBody>
      </p:sp>
      <p:sp>
        <p:nvSpPr>
          <p:cNvPr id="6" name="Textfeld 7">
            <a:extLst>
              <a:ext uri="{FF2B5EF4-FFF2-40B4-BE49-F238E27FC236}">
                <a16:creationId xmlns:a16="http://schemas.microsoft.com/office/drawing/2014/main" id="{76EAF39B-008B-4E94-9913-957EA6439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5599164"/>
            <a:ext cx="53285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800" i="1" dirty="0">
                <a:solidFill>
                  <a:srgbClr val="000000"/>
                </a:solidFill>
              </a:rPr>
              <a:t>(H.M. Devaraja et al., Eur. Phys. J. A 55 (2019) 25)</a:t>
            </a:r>
          </a:p>
        </p:txBody>
      </p:sp>
    </p:spTree>
    <p:extLst>
      <p:ext uri="{BB962C8B-B14F-4D97-AF65-F5344CB8AC3E}">
        <p14:creationId xmlns:p14="http://schemas.microsoft.com/office/powerpoint/2010/main" val="3404749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0">
            <a:extLst>
              <a:ext uri="{FF2B5EF4-FFF2-40B4-BE49-F238E27FC236}">
                <a16:creationId xmlns:a16="http://schemas.microsoft.com/office/drawing/2014/main" id="{C1A16B8C-C88B-4477-93BC-6BC026665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404664"/>
            <a:ext cx="495840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Summary and Outlook </a:t>
            </a:r>
          </a:p>
        </p:txBody>
      </p:sp>
      <p:sp>
        <p:nvSpPr>
          <p:cNvPr id="11" name="Textfeld 3">
            <a:extLst>
              <a:ext uri="{FF2B5EF4-FFF2-40B4-BE49-F238E27FC236}">
                <a16:creationId xmlns:a16="http://schemas.microsoft.com/office/drawing/2014/main" id="{29B5226D-8604-4488-9297-B87C491F8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268760"/>
            <a:ext cx="8712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rgbClr val="C00000"/>
                </a:solidFill>
              </a:rPr>
              <a:t>►</a:t>
            </a:r>
            <a:r>
              <a:rPr lang="de-DE" altLang="de-DE" sz="1800" dirty="0"/>
              <a:t> MNT </a:t>
            </a:r>
            <a:r>
              <a:rPr lang="de-DE" altLang="de-DE" sz="1800" dirty="0" err="1"/>
              <a:t>reactions</a:t>
            </a:r>
            <a:r>
              <a:rPr lang="de-DE" altLang="de-DE" sz="1800" dirty="0"/>
              <a:t> </a:t>
            </a:r>
            <a:r>
              <a:rPr lang="de-DE" altLang="de-DE" sz="1800" dirty="0" err="1"/>
              <a:t>offer</a:t>
            </a:r>
            <a:r>
              <a:rPr lang="de-DE" altLang="de-DE" sz="1800" dirty="0"/>
              <a:t> </a:t>
            </a:r>
            <a:r>
              <a:rPr lang="de-DE" altLang="de-DE" sz="1800" dirty="0" err="1"/>
              <a:t>the</a:t>
            </a:r>
            <a:r>
              <a:rPr lang="de-DE" altLang="de-DE" sz="1800" dirty="0"/>
              <a:t> </a:t>
            </a:r>
            <a:r>
              <a:rPr lang="de-DE" altLang="de-DE" sz="1800" dirty="0" err="1"/>
              <a:t>possibility</a:t>
            </a:r>
            <a:r>
              <a:rPr lang="de-DE" altLang="de-DE" sz="1800" dirty="0"/>
              <a:t> </a:t>
            </a:r>
            <a:r>
              <a:rPr lang="de-DE" altLang="de-DE" sz="1800" dirty="0" err="1"/>
              <a:t>to</a:t>
            </a:r>
            <a:r>
              <a:rPr lang="de-DE" altLang="de-DE" sz="1800" dirty="0"/>
              <a:t> </a:t>
            </a:r>
            <a:r>
              <a:rPr lang="de-DE" altLang="de-DE" sz="1800" dirty="0" err="1"/>
              <a:t>synthesize</a:t>
            </a:r>
            <a:r>
              <a:rPr lang="de-DE" altLang="de-DE" sz="1800" dirty="0"/>
              <a:t> </a:t>
            </a:r>
            <a:r>
              <a:rPr lang="de-DE" altLang="de-DE" sz="1800" dirty="0" err="1"/>
              <a:t>neutron-rich</a:t>
            </a:r>
            <a:r>
              <a:rPr lang="de-DE" altLang="de-DE" sz="1800" dirty="0"/>
              <a:t> (super)heavy </a:t>
            </a:r>
            <a:r>
              <a:rPr lang="de-DE" altLang="de-DE" sz="1800" dirty="0" err="1"/>
              <a:t>nuclei</a:t>
            </a:r>
            <a:endParaRPr lang="de-DE" altLang="de-DE" sz="1800" dirty="0"/>
          </a:p>
        </p:txBody>
      </p:sp>
      <p:sp>
        <p:nvSpPr>
          <p:cNvPr id="12" name="Textfeld 3">
            <a:extLst>
              <a:ext uri="{FF2B5EF4-FFF2-40B4-BE49-F238E27FC236}">
                <a16:creationId xmlns:a16="http://schemas.microsoft.com/office/drawing/2014/main" id="{35E71B42-5F80-4043-8B34-D69F8E8FB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053297"/>
            <a:ext cx="809563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>
                <a:solidFill>
                  <a:srgbClr val="C00000"/>
                </a:solidFill>
              </a:rPr>
              <a:t>►  </a:t>
            </a:r>
            <a:r>
              <a:rPr lang="de-DE" altLang="de-DE" sz="1800" dirty="0"/>
              <a:t>Advantages </a:t>
            </a:r>
            <a:r>
              <a:rPr lang="de-DE" altLang="de-DE" sz="1800" dirty="0" err="1"/>
              <a:t>of</a:t>
            </a:r>
            <a:r>
              <a:rPr lang="de-DE" altLang="de-DE" sz="1800" dirty="0"/>
              <a:t> MNT </a:t>
            </a:r>
            <a:r>
              <a:rPr lang="de-DE" altLang="de-DE" sz="1800" dirty="0" err="1"/>
              <a:t>reactions</a:t>
            </a:r>
            <a:r>
              <a:rPr lang="de-DE" altLang="de-DE" sz="1800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3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/>
              <a:t>      - </a:t>
            </a:r>
            <a:r>
              <a:rPr lang="de-DE" altLang="de-DE" sz="1800" dirty="0" err="1"/>
              <a:t>occur</a:t>
            </a:r>
            <a:r>
              <a:rPr lang="de-DE" altLang="de-DE" sz="1800" dirty="0"/>
              <a:t> also in </a:t>
            </a:r>
            <a:r>
              <a:rPr lang="de-DE" altLang="de-DE" sz="1800" dirty="0" err="1"/>
              <a:t>very</a:t>
            </a:r>
            <a:r>
              <a:rPr lang="de-DE" altLang="de-DE" sz="1800" dirty="0"/>
              <a:t> heavy </a:t>
            </a:r>
            <a:r>
              <a:rPr lang="de-DE" altLang="de-DE" sz="1800" dirty="0" err="1"/>
              <a:t>systems</a:t>
            </a:r>
            <a:r>
              <a:rPr lang="de-DE" altLang="de-DE" sz="1800" dirty="0"/>
              <a:t>, </a:t>
            </a:r>
            <a:r>
              <a:rPr lang="de-DE" altLang="de-DE" sz="1800" dirty="0" err="1"/>
              <a:t>providing</a:t>
            </a:r>
            <a:r>
              <a:rPr lang="de-DE" altLang="de-DE" sz="1800" dirty="0"/>
              <a:t> </a:t>
            </a:r>
            <a:r>
              <a:rPr lang="de-DE" altLang="de-DE" sz="1800" dirty="0" err="1"/>
              <a:t>many</a:t>
            </a:r>
            <a:r>
              <a:rPr lang="de-DE" altLang="de-DE" sz="1800" dirty="0"/>
              <a:t> </a:t>
            </a:r>
            <a:r>
              <a:rPr lang="de-DE" altLang="de-DE" sz="1800" dirty="0" err="1"/>
              <a:t>neutrons</a:t>
            </a:r>
            <a:r>
              <a:rPr lang="de-DE" altLang="de-DE" sz="1800" dirty="0"/>
              <a:t> and </a:t>
            </a:r>
            <a:r>
              <a:rPr lang="de-DE" altLang="de-DE" sz="1800" dirty="0" err="1"/>
              <a:t>protons</a:t>
            </a:r>
            <a:endParaRPr lang="de-DE" altLang="de-DE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3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/>
              <a:t>      - a </a:t>
            </a:r>
            <a:r>
              <a:rPr lang="de-DE" altLang="de-DE" sz="1800" dirty="0" err="1"/>
              <a:t>vast</a:t>
            </a:r>
            <a:r>
              <a:rPr lang="de-DE" altLang="de-DE" sz="1800" dirty="0"/>
              <a:t> </a:t>
            </a:r>
            <a:r>
              <a:rPr lang="de-DE" altLang="de-DE" sz="1800" dirty="0" err="1"/>
              <a:t>region</a:t>
            </a:r>
            <a:r>
              <a:rPr lang="de-DE" altLang="de-DE" sz="1800" dirty="0"/>
              <a:t> </a:t>
            </a:r>
            <a:r>
              <a:rPr lang="de-DE" altLang="de-DE" sz="1800" dirty="0" err="1"/>
              <a:t>of</a:t>
            </a:r>
            <a:r>
              <a:rPr lang="de-DE" altLang="de-DE" sz="1800" dirty="0"/>
              <a:t> </a:t>
            </a:r>
            <a:r>
              <a:rPr lang="de-DE" altLang="de-DE" sz="1800" dirty="0" err="1"/>
              <a:t>nuclei</a:t>
            </a:r>
            <a:r>
              <a:rPr lang="de-DE" altLang="de-DE" sz="1800" dirty="0"/>
              <a:t> </a:t>
            </a:r>
            <a:r>
              <a:rPr lang="de-DE" altLang="de-DE" sz="1800" dirty="0" err="1"/>
              <a:t>is</a:t>
            </a:r>
            <a:r>
              <a:rPr lang="de-DE" altLang="de-DE" sz="1800" dirty="0"/>
              <a:t> </a:t>
            </a:r>
            <a:r>
              <a:rPr lang="de-DE" altLang="de-DE" sz="1800" dirty="0" err="1"/>
              <a:t>populated</a:t>
            </a:r>
            <a:r>
              <a:rPr lang="de-DE" altLang="de-DE" sz="1800" dirty="0"/>
              <a:t> in </a:t>
            </a:r>
            <a:r>
              <a:rPr lang="de-DE" altLang="de-DE" sz="1800" dirty="0" err="1"/>
              <a:t>the</a:t>
            </a:r>
            <a:r>
              <a:rPr lang="de-DE" altLang="de-DE" sz="1800" dirty="0"/>
              <a:t> same </a:t>
            </a:r>
            <a:r>
              <a:rPr lang="de-DE" altLang="de-DE" sz="1800" dirty="0" err="1"/>
              <a:t>experiment</a:t>
            </a:r>
            <a:r>
              <a:rPr lang="de-DE" altLang="de-DE" sz="1800" dirty="0"/>
              <a:t>   </a:t>
            </a:r>
          </a:p>
        </p:txBody>
      </p:sp>
      <p:sp>
        <p:nvSpPr>
          <p:cNvPr id="2" name="Textfeld 3">
            <a:extLst>
              <a:ext uri="{FF2B5EF4-FFF2-40B4-BE49-F238E27FC236}">
                <a16:creationId xmlns:a16="http://schemas.microsoft.com/office/drawing/2014/main" id="{245DCBBB-7C12-D6B9-90A9-E42740537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4221088"/>
            <a:ext cx="75575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rgbClr val="C00000"/>
                </a:solidFill>
              </a:rPr>
              <a:t>►</a:t>
            </a:r>
            <a:r>
              <a:rPr lang="de-DE" altLang="de-DE" sz="1800" dirty="0"/>
              <a:t> </a:t>
            </a:r>
            <a:r>
              <a:rPr lang="de-DE" altLang="de-DE" sz="1800" dirty="0" err="1"/>
              <a:t>Expected</a:t>
            </a:r>
            <a:r>
              <a:rPr lang="de-DE" altLang="de-DE" sz="1800" dirty="0"/>
              <a:t> </a:t>
            </a:r>
            <a:r>
              <a:rPr lang="de-DE" altLang="de-DE" sz="1800" dirty="0" err="1"/>
              <a:t>cross-sections</a:t>
            </a:r>
            <a:r>
              <a:rPr lang="de-DE" altLang="de-DE" sz="1800" dirty="0"/>
              <a:t> </a:t>
            </a:r>
            <a:r>
              <a:rPr lang="de-DE" altLang="de-DE" sz="1800" dirty="0" err="1"/>
              <a:t>of</a:t>
            </a:r>
            <a:r>
              <a:rPr lang="de-DE" altLang="de-DE" sz="1800" dirty="0"/>
              <a:t> </a:t>
            </a:r>
            <a:r>
              <a:rPr lang="de-DE" altLang="de-DE" sz="1800" dirty="0" err="1"/>
              <a:t>new</a:t>
            </a:r>
            <a:r>
              <a:rPr lang="de-DE" altLang="de-DE" sz="1800" dirty="0"/>
              <a:t> (super)heavy MNT </a:t>
            </a:r>
            <a:r>
              <a:rPr lang="de-DE" altLang="de-DE" sz="1800" dirty="0" err="1"/>
              <a:t>products</a:t>
            </a:r>
            <a:r>
              <a:rPr lang="de-DE" altLang="de-DE" sz="1800" dirty="0"/>
              <a:t>: &lt;&lt; 1 </a:t>
            </a:r>
            <a:r>
              <a:rPr lang="de-DE" altLang="de-DE" sz="1800" dirty="0" err="1"/>
              <a:t>μb</a:t>
            </a:r>
            <a:endParaRPr lang="de-DE" altLang="de-DE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/>
              <a:t>     -  </a:t>
            </a:r>
            <a:r>
              <a:rPr lang="de-DE" altLang="de-DE" sz="1800" dirty="0" err="1"/>
              <a:t>lowest</a:t>
            </a:r>
            <a:r>
              <a:rPr lang="de-DE" altLang="de-DE" sz="1800" dirty="0"/>
              <a:t> MNT </a:t>
            </a:r>
            <a:r>
              <a:rPr lang="de-DE" altLang="de-DE" sz="1800" dirty="0" err="1"/>
              <a:t>cross-section</a:t>
            </a:r>
            <a:r>
              <a:rPr lang="de-DE" altLang="de-DE" sz="1800" dirty="0"/>
              <a:t> </a:t>
            </a:r>
            <a:r>
              <a:rPr lang="de-DE" altLang="de-DE" sz="1800" dirty="0" err="1"/>
              <a:t>measured</a:t>
            </a:r>
            <a:r>
              <a:rPr lang="de-DE" altLang="de-DE" sz="1800" dirty="0"/>
              <a:t> </a:t>
            </a:r>
            <a:r>
              <a:rPr lang="de-DE" altLang="de-DE" sz="1800" dirty="0" err="1"/>
              <a:t>to</a:t>
            </a:r>
            <a:r>
              <a:rPr lang="de-DE" altLang="de-DE" sz="1800" dirty="0"/>
              <a:t> date: 0.5 </a:t>
            </a:r>
            <a:r>
              <a:rPr lang="de-DE" altLang="de-DE" sz="1800" dirty="0" err="1"/>
              <a:t>nb</a:t>
            </a:r>
            <a:endParaRPr lang="de-DE" altLang="de-DE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/>
              <a:t>     -  </a:t>
            </a:r>
            <a:r>
              <a:rPr lang="de-DE" altLang="de-DE" sz="1800" dirty="0" err="1"/>
              <a:t>synthesis</a:t>
            </a:r>
            <a:r>
              <a:rPr lang="de-DE" altLang="de-DE" sz="1800" dirty="0"/>
              <a:t> </a:t>
            </a:r>
            <a:r>
              <a:rPr lang="de-DE" altLang="de-DE" sz="1800" dirty="0" err="1"/>
              <a:t>of</a:t>
            </a:r>
            <a:r>
              <a:rPr lang="de-DE" altLang="de-DE" sz="1800" dirty="0"/>
              <a:t> </a:t>
            </a:r>
            <a:r>
              <a:rPr lang="de-DE" altLang="de-DE" sz="1800" dirty="0" err="1"/>
              <a:t>new</a:t>
            </a:r>
            <a:r>
              <a:rPr lang="de-DE" altLang="de-DE" sz="1800" dirty="0"/>
              <a:t> MNT </a:t>
            </a:r>
            <a:r>
              <a:rPr lang="de-DE" altLang="de-DE" sz="1800" dirty="0" err="1"/>
              <a:t>products</a:t>
            </a:r>
            <a:r>
              <a:rPr lang="de-DE" altLang="de-DE" sz="1800" dirty="0"/>
              <a:t> </a:t>
            </a:r>
            <a:r>
              <a:rPr lang="de-DE" altLang="de-DE" sz="1800" dirty="0" err="1"/>
              <a:t>up</a:t>
            </a:r>
            <a:r>
              <a:rPr lang="de-DE" altLang="de-DE" sz="1800" dirty="0"/>
              <a:t> </a:t>
            </a:r>
            <a:r>
              <a:rPr lang="de-DE" altLang="de-DE" sz="1800" dirty="0" err="1"/>
              <a:t>to</a:t>
            </a:r>
            <a:r>
              <a:rPr lang="de-DE" altLang="de-DE" sz="1800" dirty="0"/>
              <a:t> Z ≈ 108 </a:t>
            </a:r>
            <a:r>
              <a:rPr lang="de-DE" altLang="de-DE" sz="1800" dirty="0" err="1"/>
              <a:t>appears</a:t>
            </a:r>
            <a:r>
              <a:rPr lang="de-DE" altLang="de-DE" sz="1800" dirty="0"/>
              <a:t> </a:t>
            </a:r>
            <a:r>
              <a:rPr lang="de-DE" altLang="de-DE" sz="1800" dirty="0" err="1"/>
              <a:t>feasible</a:t>
            </a:r>
            <a:endParaRPr lang="de-DE" altLang="de-DE" sz="1800" dirty="0"/>
          </a:p>
        </p:txBody>
      </p:sp>
      <p:sp>
        <p:nvSpPr>
          <p:cNvPr id="3" name="Textfeld 3">
            <a:extLst>
              <a:ext uri="{FF2B5EF4-FFF2-40B4-BE49-F238E27FC236}">
                <a16:creationId xmlns:a16="http://schemas.microsoft.com/office/drawing/2014/main" id="{6A79D8F8-BD10-A9DC-C970-B3B60F71A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3429000"/>
            <a:ext cx="77768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rgbClr val="C00000"/>
                </a:solidFill>
              </a:rPr>
              <a:t>►</a:t>
            </a:r>
            <a:r>
              <a:rPr lang="de-DE" altLang="de-DE" sz="1800" dirty="0"/>
              <a:t> </a:t>
            </a:r>
            <a:r>
              <a:rPr lang="de-DE" altLang="de-DE" sz="1800" dirty="0" err="1"/>
              <a:t>Disadvantage</a:t>
            </a:r>
            <a:r>
              <a:rPr lang="de-DE" altLang="de-DE" sz="1800" dirty="0"/>
              <a:t> </a:t>
            </a:r>
            <a:r>
              <a:rPr lang="de-DE" altLang="de-DE" sz="1800" dirty="0" err="1"/>
              <a:t>of</a:t>
            </a:r>
            <a:r>
              <a:rPr lang="de-DE" altLang="de-DE" sz="1800" dirty="0"/>
              <a:t> MNT </a:t>
            </a:r>
            <a:r>
              <a:rPr lang="de-DE" altLang="de-DE" sz="1800" dirty="0" err="1"/>
              <a:t>reactions</a:t>
            </a:r>
            <a:r>
              <a:rPr lang="de-DE" altLang="de-DE" sz="1800" dirty="0"/>
              <a:t>: </a:t>
            </a:r>
            <a:r>
              <a:rPr lang="de-DE" altLang="de-DE" sz="1800" dirty="0" err="1"/>
              <a:t>wide</a:t>
            </a:r>
            <a:r>
              <a:rPr lang="de-DE" altLang="de-DE" sz="1800" dirty="0"/>
              <a:t> angular and </a:t>
            </a:r>
            <a:r>
              <a:rPr lang="de-DE" altLang="de-DE" sz="1800" dirty="0" err="1"/>
              <a:t>energy</a:t>
            </a:r>
            <a:r>
              <a:rPr lang="de-DE" altLang="de-DE" sz="1800" dirty="0"/>
              <a:t> </a:t>
            </a:r>
            <a:r>
              <a:rPr lang="de-DE" altLang="de-DE" sz="1800" dirty="0" err="1"/>
              <a:t>distributions</a:t>
            </a:r>
            <a:endParaRPr lang="de-DE" altLang="de-DE" sz="1800" dirty="0"/>
          </a:p>
        </p:txBody>
      </p:sp>
      <p:sp>
        <p:nvSpPr>
          <p:cNvPr id="5" name="Textfeld 3">
            <a:extLst>
              <a:ext uri="{FF2B5EF4-FFF2-40B4-BE49-F238E27FC236}">
                <a16:creationId xmlns:a16="http://schemas.microsoft.com/office/drawing/2014/main" id="{DBF76AF4-9284-9E83-B442-95D014068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5517232"/>
            <a:ext cx="809563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rgbClr val="C00000"/>
                </a:solidFill>
              </a:rPr>
              <a:t>►</a:t>
            </a:r>
            <a:r>
              <a:rPr lang="de-DE" altLang="de-DE" sz="1800" dirty="0"/>
              <a:t> </a:t>
            </a:r>
            <a:r>
              <a:rPr lang="de-DE" altLang="de-DE" sz="1800" dirty="0" err="1"/>
              <a:t>Current</a:t>
            </a:r>
            <a:r>
              <a:rPr lang="de-DE" altLang="de-DE" sz="1800" dirty="0"/>
              <a:t> </a:t>
            </a:r>
            <a:r>
              <a:rPr lang="de-DE" altLang="de-DE" sz="1800" dirty="0" err="1"/>
              <a:t>activities</a:t>
            </a:r>
            <a:r>
              <a:rPr lang="de-DE" altLang="de-DE" sz="1800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3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/>
              <a:t>     - Investigation </a:t>
            </a:r>
            <a:r>
              <a:rPr lang="de-DE" altLang="de-DE" sz="1800" dirty="0" err="1"/>
              <a:t>of</a:t>
            </a:r>
            <a:r>
              <a:rPr lang="de-DE" altLang="de-DE" sz="1800" dirty="0"/>
              <a:t> different </a:t>
            </a:r>
            <a:r>
              <a:rPr lang="de-DE" altLang="de-DE" sz="1800" dirty="0" err="1"/>
              <a:t>separation</a:t>
            </a:r>
            <a:r>
              <a:rPr lang="de-DE" altLang="de-DE" sz="1800" dirty="0"/>
              <a:t> and </a:t>
            </a:r>
            <a:r>
              <a:rPr lang="de-DE" altLang="de-DE" sz="1800" dirty="0" err="1"/>
              <a:t>detection</a:t>
            </a:r>
            <a:r>
              <a:rPr lang="de-DE" altLang="de-DE" sz="1800" dirty="0"/>
              <a:t> </a:t>
            </a:r>
            <a:r>
              <a:rPr lang="de-DE" altLang="de-DE" sz="1800" dirty="0" err="1"/>
              <a:t>techniques</a:t>
            </a:r>
            <a:endParaRPr lang="de-DE" altLang="de-DE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3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/>
              <a:t>    - Study </a:t>
            </a:r>
            <a:r>
              <a:rPr lang="de-DE" altLang="de-DE" sz="1800" dirty="0" err="1"/>
              <a:t>of</a:t>
            </a:r>
            <a:r>
              <a:rPr lang="de-DE" altLang="de-DE" sz="1800" dirty="0"/>
              <a:t> different </a:t>
            </a:r>
            <a:r>
              <a:rPr lang="de-DE" altLang="de-DE" sz="1800" dirty="0" err="1"/>
              <a:t>projectile</a:t>
            </a:r>
            <a:r>
              <a:rPr lang="de-DE" altLang="de-DE" sz="1800" dirty="0"/>
              <a:t>-target </a:t>
            </a:r>
            <a:r>
              <a:rPr lang="de-DE" altLang="de-DE" sz="1800" dirty="0" err="1"/>
              <a:t>combinations</a:t>
            </a:r>
            <a:r>
              <a:rPr lang="de-DE" altLang="de-DE" sz="1800" dirty="0"/>
              <a:t> and beam </a:t>
            </a:r>
            <a:r>
              <a:rPr lang="de-DE" altLang="de-DE" sz="1800" dirty="0" err="1"/>
              <a:t>energies</a:t>
            </a:r>
            <a:endParaRPr lang="de-DE" altLang="de-DE" sz="1800" dirty="0"/>
          </a:p>
        </p:txBody>
      </p:sp>
    </p:spTree>
    <p:extLst>
      <p:ext uri="{BB962C8B-B14F-4D97-AF65-F5344CB8AC3E}">
        <p14:creationId xmlns:p14="http://schemas.microsoft.com/office/powerpoint/2010/main" val="3110582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2CC7E77-8482-4812-BF1D-A493FD6B1BA2}"/>
              </a:ext>
            </a:extLst>
          </p:cNvPr>
          <p:cNvGrpSpPr>
            <a:grpSpLocks noChangeAspect="1"/>
          </p:cNvGrpSpPr>
          <p:nvPr/>
        </p:nvGrpSpPr>
        <p:grpSpPr>
          <a:xfrm>
            <a:off x="755576" y="2229284"/>
            <a:ext cx="6058291" cy="4288386"/>
            <a:chOff x="827584" y="1340768"/>
            <a:chExt cx="6799428" cy="4813003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131D0AEA-64F7-4C75-BED0-C1925B3A4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7584" y="1340768"/>
              <a:ext cx="6468540" cy="4813003"/>
            </a:xfrm>
            <a:prstGeom prst="rect">
              <a:avLst/>
            </a:prstGeom>
          </p:spPr>
        </p:pic>
        <p:pic>
          <p:nvPicPr>
            <p:cNvPr id="26" name="Picture 171" descr="n2">
              <a:extLst>
                <a:ext uri="{FF2B5EF4-FFF2-40B4-BE49-F238E27FC236}">
                  <a16:creationId xmlns:a16="http://schemas.microsoft.com/office/drawing/2014/main" id="{52B556DF-88BF-447B-A0D8-E4153DF34BA9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61197">
              <a:off x="889997" y="1627795"/>
              <a:ext cx="6737015" cy="371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Textfeld 7">
            <a:extLst>
              <a:ext uri="{FF2B5EF4-FFF2-40B4-BE49-F238E27FC236}">
                <a16:creationId xmlns:a16="http://schemas.microsoft.com/office/drawing/2014/main" id="{153B6B8E-B46B-480F-8934-5F6CB2FA2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16" y="1007329"/>
            <a:ext cx="83183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dirty="0">
                <a:solidFill>
                  <a:srgbClr val="000000"/>
                </a:solidFill>
              </a:rPr>
              <a:t>118  </a:t>
            </a:r>
            <a:r>
              <a:rPr lang="de-DE" altLang="de-DE" sz="2200" dirty="0" err="1">
                <a:solidFill>
                  <a:srgbClr val="000000"/>
                </a:solidFill>
              </a:rPr>
              <a:t>elements</a:t>
            </a:r>
            <a:r>
              <a:rPr lang="de-DE" altLang="de-DE" sz="2200" dirty="0">
                <a:solidFill>
                  <a:srgbClr val="000000"/>
                </a:solidFill>
              </a:rPr>
              <a:t>  </a:t>
            </a:r>
            <a:r>
              <a:rPr lang="de-DE" altLang="de-DE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▪</a:t>
            </a:r>
            <a:r>
              <a:rPr lang="de-DE" altLang="de-DE" sz="2200" dirty="0">
                <a:solidFill>
                  <a:srgbClr val="000000"/>
                </a:solidFill>
              </a:rPr>
              <a:t>  ~3300 </a:t>
            </a:r>
            <a:r>
              <a:rPr lang="de-DE" altLang="de-DE" sz="2200" dirty="0" err="1">
                <a:solidFill>
                  <a:srgbClr val="000000"/>
                </a:solidFill>
              </a:rPr>
              <a:t>known</a:t>
            </a:r>
            <a:r>
              <a:rPr lang="de-DE" altLang="de-DE" sz="2200" dirty="0">
                <a:solidFill>
                  <a:srgbClr val="000000"/>
                </a:solidFill>
              </a:rPr>
              <a:t> isotopes  </a:t>
            </a:r>
            <a:r>
              <a:rPr lang="de-DE" altLang="de-DE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▪</a:t>
            </a:r>
            <a:r>
              <a:rPr lang="de-DE" altLang="de-DE" sz="2200" dirty="0">
                <a:solidFill>
                  <a:srgbClr val="000000"/>
                </a:solidFill>
              </a:rPr>
              <a:t>  ~4000 </a:t>
            </a:r>
            <a:r>
              <a:rPr lang="de-DE" altLang="de-DE" sz="2200" dirty="0" err="1">
                <a:solidFill>
                  <a:srgbClr val="000000"/>
                </a:solidFill>
              </a:rPr>
              <a:t>more</a:t>
            </a:r>
            <a:r>
              <a:rPr lang="de-DE" altLang="de-DE" sz="2200" dirty="0">
                <a:solidFill>
                  <a:srgbClr val="000000"/>
                </a:solidFill>
              </a:rPr>
              <a:t> </a:t>
            </a:r>
            <a:r>
              <a:rPr lang="de-DE" altLang="de-DE" sz="2200" dirty="0" err="1">
                <a:solidFill>
                  <a:srgbClr val="000000"/>
                </a:solidFill>
              </a:rPr>
              <a:t>predicted</a:t>
            </a:r>
            <a:r>
              <a:rPr lang="de-DE" altLang="de-DE" sz="2200" dirty="0">
                <a:solidFill>
                  <a:srgbClr val="000000"/>
                </a:solidFill>
              </a:rPr>
              <a:t> </a:t>
            </a:r>
            <a:endParaRPr kumimoji="0" lang="de-DE" altLang="de-DE" sz="2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" name="Text Box 50">
            <a:extLst>
              <a:ext uri="{FF2B5EF4-FFF2-40B4-BE49-F238E27FC236}">
                <a16:creationId xmlns:a16="http://schemas.microsoft.com/office/drawing/2014/main" id="{E68EC3E2-08FA-4D0E-962F-968CCDF55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26635"/>
            <a:ext cx="60724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400" b="1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The Chart </a:t>
            </a:r>
            <a:r>
              <a:rPr lang="de-DE" altLang="de-DE" sz="3400" b="1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of</a:t>
            </a:r>
            <a:r>
              <a:rPr lang="de-DE" altLang="de-DE" sz="3400" b="1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de-DE" altLang="de-DE" sz="3400" b="1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Nuclides</a:t>
            </a:r>
            <a:r>
              <a:rPr lang="de-DE" altLang="de-DE" sz="3400" b="1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 (2025)</a:t>
            </a:r>
            <a:endParaRPr kumimoji="0" lang="de-DE" altLang="de-DE" sz="3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5" name="Textfeld 14">
            <a:extLst>
              <a:ext uri="{FF2B5EF4-FFF2-40B4-BE49-F238E27FC236}">
                <a16:creationId xmlns:a16="http://schemas.microsoft.com/office/drawing/2014/main" id="{A97B1F63-8747-4571-B872-99BFF6E9D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5253620"/>
            <a:ext cx="24335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dirty="0">
                <a:solidFill>
                  <a:srgbClr val="000099"/>
                </a:solidFill>
              </a:rPr>
              <a:t>n</a:t>
            </a:r>
            <a:r>
              <a:rPr kumimoji="0" lang="de-DE" altLang="de-DE" sz="22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eutron</a:t>
            </a:r>
            <a:r>
              <a:rPr kumimoji="0" lang="de-DE" altLang="de-DE" sz="2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de-DE" altLang="de-DE" sz="22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dripline</a:t>
            </a:r>
            <a:r>
              <a:rPr lang="de-DE" altLang="de-DE" sz="2200" dirty="0">
                <a:solidFill>
                  <a:srgbClr val="000099"/>
                </a:solidFill>
              </a:rPr>
              <a:t> (</a:t>
            </a:r>
            <a:r>
              <a:rPr kumimoji="0" lang="de-DE" altLang="de-DE" sz="22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S</a:t>
            </a:r>
            <a:r>
              <a:rPr kumimoji="0" lang="de-DE" altLang="de-DE" sz="2200" i="0" u="none" strike="noStrike" kern="1200" cap="none" spc="0" normalizeH="0" baseline="-2500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n</a:t>
            </a:r>
            <a:r>
              <a:rPr kumimoji="0" lang="de-DE" altLang="de-DE" sz="2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= </a:t>
            </a:r>
            <a:r>
              <a:rPr lang="de-DE" altLang="de-DE" sz="2200" dirty="0">
                <a:solidFill>
                  <a:srgbClr val="000099"/>
                </a:solidFill>
              </a:rPr>
              <a:t>0)</a:t>
            </a:r>
            <a:endParaRPr kumimoji="0" lang="de-DE" altLang="de-DE" sz="22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</a:endParaRPr>
          </a:p>
        </p:txBody>
      </p:sp>
      <p:sp>
        <p:nvSpPr>
          <p:cNvPr id="36" name="Textfeld 14">
            <a:extLst>
              <a:ext uri="{FF2B5EF4-FFF2-40B4-BE49-F238E27FC236}">
                <a16:creationId xmlns:a16="http://schemas.microsoft.com/office/drawing/2014/main" id="{90DD0E53-4AA0-4F4D-8907-A1F2CB9CC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884" y="3598632"/>
            <a:ext cx="23042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dirty="0" err="1">
                <a:solidFill>
                  <a:srgbClr val="C00000"/>
                </a:solidFill>
              </a:rPr>
              <a:t>proton</a:t>
            </a:r>
            <a:r>
              <a:rPr kumimoji="0" lang="de-DE" altLang="de-DE" sz="22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de-DE" altLang="de-DE" sz="220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dripline</a:t>
            </a:r>
            <a:r>
              <a:rPr lang="de-DE" altLang="de-DE" sz="2200" dirty="0">
                <a:solidFill>
                  <a:srgbClr val="C00000"/>
                </a:solidFill>
              </a:rPr>
              <a:t> (</a:t>
            </a:r>
            <a:r>
              <a:rPr kumimoji="0" lang="de-DE" altLang="de-DE" sz="22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</a:t>
            </a:r>
            <a:r>
              <a:rPr lang="de-DE" altLang="de-DE" sz="2200" baseline="-25000" dirty="0">
                <a:solidFill>
                  <a:srgbClr val="C00000"/>
                </a:solidFill>
              </a:rPr>
              <a:t>p</a:t>
            </a:r>
            <a:r>
              <a:rPr kumimoji="0" lang="de-DE" altLang="de-DE" sz="22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= </a:t>
            </a:r>
            <a:r>
              <a:rPr lang="de-DE" altLang="de-DE" sz="2200" dirty="0">
                <a:solidFill>
                  <a:srgbClr val="C00000"/>
                </a:solidFill>
              </a:rPr>
              <a:t>0)</a:t>
            </a:r>
            <a:endParaRPr kumimoji="0" lang="de-DE" altLang="de-DE" sz="22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EC887E9B-ADBC-4B00-B2FC-5FC981E98979}"/>
              </a:ext>
            </a:extLst>
          </p:cNvPr>
          <p:cNvSpPr txBox="1"/>
          <p:nvPr/>
        </p:nvSpPr>
        <p:spPr>
          <a:xfrm>
            <a:off x="6695912" y="2132856"/>
            <a:ext cx="18806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200" dirty="0" err="1">
                <a:solidFill>
                  <a:srgbClr val="008000"/>
                </a:solidFill>
                <a:latin typeface="Arial" charset="0"/>
              </a:rPr>
              <a:t>fission</a:t>
            </a:r>
            <a:r>
              <a:rPr lang="de-DE" sz="2200" dirty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de-DE" sz="2200" dirty="0" err="1">
                <a:solidFill>
                  <a:srgbClr val="008000"/>
                </a:solidFill>
                <a:latin typeface="Arial" charset="0"/>
              </a:rPr>
              <a:t>barrier</a:t>
            </a:r>
            <a:endParaRPr lang="de-DE" sz="2200" dirty="0">
              <a:solidFill>
                <a:srgbClr val="008000"/>
              </a:solidFill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200" dirty="0" err="1">
                <a:solidFill>
                  <a:srgbClr val="008000"/>
                </a:solidFill>
                <a:latin typeface="Arial" charset="0"/>
              </a:rPr>
              <a:t>B</a:t>
            </a:r>
            <a:r>
              <a:rPr lang="de-DE" sz="2200" baseline="-25000" dirty="0" err="1">
                <a:solidFill>
                  <a:srgbClr val="008000"/>
                </a:solidFill>
                <a:latin typeface="Arial" charset="0"/>
              </a:rPr>
              <a:t>f</a:t>
            </a:r>
            <a:r>
              <a:rPr lang="de-DE" sz="2200" dirty="0">
                <a:solidFill>
                  <a:srgbClr val="008000"/>
                </a:solidFill>
                <a:latin typeface="Arial" charset="0"/>
              </a:rPr>
              <a:t> = 0</a:t>
            </a:r>
            <a:endParaRPr kumimoji="0" lang="de-DE" sz="220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772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2CC7E77-8482-4812-BF1D-A493FD6B1BA2}"/>
              </a:ext>
            </a:extLst>
          </p:cNvPr>
          <p:cNvGrpSpPr>
            <a:grpSpLocks noChangeAspect="1"/>
          </p:cNvGrpSpPr>
          <p:nvPr/>
        </p:nvGrpSpPr>
        <p:grpSpPr>
          <a:xfrm>
            <a:off x="323528" y="2165955"/>
            <a:ext cx="6058291" cy="4288386"/>
            <a:chOff x="827584" y="1340768"/>
            <a:chExt cx="6799428" cy="4813003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131D0AEA-64F7-4C75-BED0-C1925B3A4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7584" y="1340768"/>
              <a:ext cx="6468540" cy="4813003"/>
            </a:xfrm>
            <a:prstGeom prst="rect">
              <a:avLst/>
            </a:prstGeom>
          </p:spPr>
        </p:pic>
        <p:pic>
          <p:nvPicPr>
            <p:cNvPr id="26" name="Picture 171" descr="n2">
              <a:extLst>
                <a:ext uri="{FF2B5EF4-FFF2-40B4-BE49-F238E27FC236}">
                  <a16:creationId xmlns:a16="http://schemas.microsoft.com/office/drawing/2014/main" id="{52B556DF-88BF-447B-A0D8-E4153DF34BA9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61197">
              <a:off x="889997" y="1627795"/>
              <a:ext cx="6737015" cy="371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223244EE-A73E-420D-B549-481DC823927F}"/>
              </a:ext>
            </a:extLst>
          </p:cNvPr>
          <p:cNvSpPr txBox="1"/>
          <p:nvPr/>
        </p:nvSpPr>
        <p:spPr>
          <a:xfrm>
            <a:off x="1772461" y="6073551"/>
            <a:ext cx="1580882" cy="430887"/>
          </a:xfrm>
          <a:prstGeom prst="rect">
            <a:avLst/>
          </a:prstGeom>
          <a:solidFill>
            <a:srgbClr val="FFEEB7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200" noProof="0" dirty="0">
                <a:solidFill>
                  <a:srgbClr val="000000"/>
                </a:solidFill>
                <a:latin typeface="Arial" charset="0"/>
              </a:rPr>
              <a:t>Halo </a:t>
            </a:r>
            <a:r>
              <a:rPr lang="de-DE" sz="2200" noProof="0" dirty="0" err="1">
                <a:solidFill>
                  <a:srgbClr val="000000"/>
                </a:solidFill>
                <a:latin typeface="Arial" charset="0"/>
              </a:rPr>
              <a:t>nuclei</a:t>
            </a:r>
            <a:endParaRPr kumimoji="0" lang="de-DE" sz="2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4B9EF85-5A0E-45AA-BB04-8C8B682A1C2B}"/>
              </a:ext>
            </a:extLst>
          </p:cNvPr>
          <p:cNvSpPr txBox="1"/>
          <p:nvPr/>
        </p:nvSpPr>
        <p:spPr>
          <a:xfrm>
            <a:off x="5661026" y="3677541"/>
            <a:ext cx="2335896" cy="430887"/>
          </a:xfrm>
          <a:prstGeom prst="rect">
            <a:avLst/>
          </a:prstGeom>
          <a:solidFill>
            <a:srgbClr val="FFEEB7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200" dirty="0">
                <a:solidFill>
                  <a:srgbClr val="000000"/>
                </a:solidFill>
                <a:latin typeface="Arial" charset="0"/>
              </a:rPr>
              <a:t>r - </a:t>
            </a:r>
            <a:r>
              <a:rPr lang="de-DE" sz="2200" dirty="0" err="1">
                <a:solidFill>
                  <a:srgbClr val="000000"/>
                </a:solidFill>
                <a:latin typeface="Arial" charset="0"/>
              </a:rPr>
              <a:t>process</a:t>
            </a:r>
            <a:r>
              <a:rPr lang="de-DE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2200" dirty="0" err="1">
                <a:solidFill>
                  <a:srgbClr val="000000"/>
                </a:solidFill>
                <a:latin typeface="Arial" charset="0"/>
              </a:rPr>
              <a:t>nuclei</a:t>
            </a:r>
            <a:endParaRPr kumimoji="0" lang="de-DE" sz="2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9766403-A182-4FB0-8003-4EC4324C8ADA}"/>
              </a:ext>
            </a:extLst>
          </p:cNvPr>
          <p:cNvSpPr txBox="1"/>
          <p:nvPr/>
        </p:nvSpPr>
        <p:spPr>
          <a:xfrm>
            <a:off x="6300192" y="2136991"/>
            <a:ext cx="2685915" cy="430887"/>
          </a:xfrm>
          <a:prstGeom prst="rect">
            <a:avLst/>
          </a:prstGeom>
          <a:solidFill>
            <a:srgbClr val="FF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200" noProof="0" dirty="0">
                <a:solidFill>
                  <a:srgbClr val="000000"/>
                </a:solidFill>
                <a:latin typeface="Arial" charset="0"/>
              </a:rPr>
              <a:t>„Island </a:t>
            </a:r>
            <a:r>
              <a:rPr lang="de-DE" sz="2200" noProof="0" dirty="0" err="1">
                <a:solidFill>
                  <a:srgbClr val="000000"/>
                </a:solidFill>
                <a:latin typeface="Arial" charset="0"/>
              </a:rPr>
              <a:t>of</a:t>
            </a:r>
            <a:r>
              <a:rPr lang="de-DE" sz="2200" noProof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2200" noProof="0" dirty="0" err="1">
                <a:solidFill>
                  <a:srgbClr val="000000"/>
                </a:solidFill>
                <a:latin typeface="Arial" charset="0"/>
              </a:rPr>
              <a:t>Stability</a:t>
            </a:r>
            <a:r>
              <a:rPr lang="de-DE" sz="2200" noProof="0" dirty="0">
                <a:solidFill>
                  <a:srgbClr val="000000"/>
                </a:solidFill>
                <a:latin typeface="Arial" charset="0"/>
              </a:rPr>
              <a:t>“?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4365536-3AEF-4DA8-A723-3637E3363505}"/>
              </a:ext>
            </a:extLst>
          </p:cNvPr>
          <p:cNvSpPr txBox="1"/>
          <p:nvPr/>
        </p:nvSpPr>
        <p:spPr>
          <a:xfrm>
            <a:off x="4788024" y="1394422"/>
            <a:ext cx="2335896" cy="430887"/>
          </a:xfrm>
          <a:prstGeom prst="rect">
            <a:avLst/>
          </a:prstGeom>
          <a:solidFill>
            <a:srgbClr val="FF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200" dirty="0">
                <a:solidFill>
                  <a:srgbClr val="000000"/>
                </a:solidFill>
                <a:latin typeface="Arial" charset="0"/>
              </a:rPr>
              <a:t>Upper </a:t>
            </a:r>
            <a:r>
              <a:rPr lang="de-DE" sz="2200" dirty="0" err="1">
                <a:solidFill>
                  <a:srgbClr val="000000"/>
                </a:solidFill>
                <a:latin typeface="Arial" charset="0"/>
              </a:rPr>
              <a:t>limit</a:t>
            </a:r>
            <a:r>
              <a:rPr lang="de-DE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2200" dirty="0" err="1">
                <a:solidFill>
                  <a:srgbClr val="000000"/>
                </a:solidFill>
                <a:latin typeface="Arial" charset="0"/>
              </a:rPr>
              <a:t>of</a:t>
            </a:r>
            <a:r>
              <a:rPr lang="de-DE" sz="2200" dirty="0">
                <a:solidFill>
                  <a:srgbClr val="000000"/>
                </a:solidFill>
                <a:latin typeface="Arial" charset="0"/>
              </a:rPr>
              <a:t> Z?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29DC620-CDDF-44EB-9581-8BB507BDF071}"/>
              </a:ext>
            </a:extLst>
          </p:cNvPr>
          <p:cNvSpPr txBox="1"/>
          <p:nvPr/>
        </p:nvSpPr>
        <p:spPr>
          <a:xfrm>
            <a:off x="2481584" y="5517232"/>
            <a:ext cx="2759089" cy="430887"/>
          </a:xfrm>
          <a:prstGeom prst="rect">
            <a:avLst/>
          </a:prstGeom>
          <a:solidFill>
            <a:srgbClr val="FFEEB7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200" dirty="0">
                <a:solidFill>
                  <a:srgbClr val="000000"/>
                </a:solidFill>
                <a:latin typeface="Arial" charset="0"/>
              </a:rPr>
              <a:t>New </a:t>
            </a:r>
            <a:r>
              <a:rPr lang="de-DE" sz="2200" dirty="0" err="1">
                <a:solidFill>
                  <a:srgbClr val="000000"/>
                </a:solidFill>
                <a:latin typeface="Arial" charset="0"/>
              </a:rPr>
              <a:t>magic</a:t>
            </a:r>
            <a:r>
              <a:rPr lang="de-DE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2200" dirty="0" err="1">
                <a:solidFill>
                  <a:srgbClr val="000000"/>
                </a:solidFill>
                <a:latin typeface="Arial" charset="0"/>
              </a:rPr>
              <a:t>numbers</a:t>
            </a:r>
            <a:endParaRPr lang="de-DE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50">
            <a:extLst>
              <a:ext uri="{FF2B5EF4-FFF2-40B4-BE49-F238E27FC236}">
                <a16:creationId xmlns:a16="http://schemas.microsoft.com/office/drawing/2014/main" id="{9F66B7B6-BF59-4A8A-A875-FF6BB4420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33881"/>
            <a:ext cx="66511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Why</a:t>
            </a: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do </a:t>
            </a:r>
            <a:r>
              <a:rPr kumimoji="0" lang="de-DE" alt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we</a:t>
            </a: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lang="de-DE" altLang="de-DE" sz="3200" b="1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C</a:t>
            </a:r>
            <a:r>
              <a:rPr kumimoji="0" lang="de-DE" alt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reate</a:t>
            </a: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lang="de-DE" altLang="de-DE" sz="3200" b="1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E</a:t>
            </a:r>
            <a:r>
              <a:rPr kumimoji="0" lang="de-DE" alt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xotic</a:t>
            </a: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lang="de-DE" altLang="de-DE" sz="3200" b="1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N</a:t>
            </a:r>
            <a:r>
              <a:rPr kumimoji="0" lang="de-DE" alt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uclei</a:t>
            </a: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?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E152A32-FF78-4A0A-915C-D62E0CF8FD76}"/>
              </a:ext>
            </a:extLst>
          </p:cNvPr>
          <p:cNvSpPr txBox="1"/>
          <p:nvPr/>
        </p:nvSpPr>
        <p:spPr>
          <a:xfrm>
            <a:off x="980373" y="2536414"/>
            <a:ext cx="2585964" cy="430887"/>
          </a:xfrm>
          <a:prstGeom prst="rect">
            <a:avLst/>
          </a:prstGeom>
          <a:solidFill>
            <a:srgbClr val="FFEEB7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200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de-DE" sz="2200" noProof="0" dirty="0" err="1">
                <a:solidFill>
                  <a:srgbClr val="000000"/>
                </a:solidFill>
                <a:latin typeface="Arial" charset="0"/>
              </a:rPr>
              <a:t>roton</a:t>
            </a:r>
            <a:r>
              <a:rPr lang="de-DE" sz="2200" noProof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2200" noProof="0" dirty="0" err="1">
                <a:solidFill>
                  <a:srgbClr val="000000"/>
                </a:solidFill>
                <a:latin typeface="Arial" charset="0"/>
              </a:rPr>
              <a:t>radioactivity</a:t>
            </a:r>
            <a:endParaRPr kumimoji="0" lang="de-DE" sz="2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FF7499C-68A2-4FDB-B843-A96EF4F89CCE}"/>
              </a:ext>
            </a:extLst>
          </p:cNvPr>
          <p:cNvSpPr txBox="1"/>
          <p:nvPr/>
        </p:nvSpPr>
        <p:spPr>
          <a:xfrm>
            <a:off x="4076717" y="4582851"/>
            <a:ext cx="1770036" cy="430887"/>
          </a:xfrm>
          <a:prstGeom prst="rect">
            <a:avLst/>
          </a:prstGeom>
          <a:solidFill>
            <a:srgbClr val="FFEEB7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200" noProof="0" dirty="0">
                <a:solidFill>
                  <a:srgbClr val="000000"/>
                </a:solidFill>
                <a:latin typeface="Arial" charset="0"/>
              </a:rPr>
              <a:t>Neutron </a:t>
            </a:r>
            <a:r>
              <a:rPr lang="de-DE" sz="2200" noProof="0" dirty="0" err="1">
                <a:solidFill>
                  <a:srgbClr val="000000"/>
                </a:solidFill>
                <a:latin typeface="Arial" charset="0"/>
              </a:rPr>
              <a:t>skin</a:t>
            </a:r>
            <a:endParaRPr kumimoji="0" lang="de-DE" sz="2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183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, Diagramm, Reihe, Design enthält.&#10;&#10;Automatisch generierte Beschreibung">
            <a:extLst>
              <a:ext uri="{FF2B5EF4-FFF2-40B4-BE49-F238E27FC236}">
                <a16:creationId xmlns:a16="http://schemas.microsoft.com/office/drawing/2014/main" id="{EF01B6CC-18AC-A873-4252-D5B38DA734C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6343250" cy="4824536"/>
          </a:xfrm>
          <a:prstGeom prst="rect">
            <a:avLst/>
          </a:prstGeom>
        </p:spPr>
      </p:pic>
      <p:sp>
        <p:nvSpPr>
          <p:cNvPr id="15" name="Text Box 50">
            <a:extLst>
              <a:ext uri="{FF2B5EF4-FFF2-40B4-BE49-F238E27FC236}">
                <a16:creationId xmlns:a16="http://schemas.microsoft.com/office/drawing/2014/main" id="{38982ACA-E94F-473E-8481-436C5A070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40" y="1006279"/>
            <a:ext cx="4969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Fusion  </a:t>
            </a:r>
            <a:r>
              <a:rPr kumimoji="0" lang="de-DE" altLang="de-DE" sz="24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cs typeface="Arial" charset="0"/>
              </a:rPr>
              <a:t>▪  Fission  </a:t>
            </a:r>
            <a:r>
              <a:rPr kumimoji="0" lang="de-DE" altLang="de-DE" sz="24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▪  Fragmentation</a:t>
            </a:r>
            <a:endParaRPr kumimoji="0" lang="de-DE" altLang="de-DE" sz="24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8" name="Text Box 50">
            <a:extLst>
              <a:ext uri="{FF2B5EF4-FFF2-40B4-BE49-F238E27FC236}">
                <a16:creationId xmlns:a16="http://schemas.microsoft.com/office/drawing/2014/main" id="{7D7635D2-2AD4-4516-B29F-E0E8722F0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62" y="260648"/>
            <a:ext cx="66511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200" b="1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How</a:t>
            </a: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do </a:t>
            </a:r>
            <a:r>
              <a:rPr kumimoji="0" lang="de-DE" alt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we</a:t>
            </a: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lang="de-DE" altLang="de-DE" sz="3200" b="1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C</a:t>
            </a:r>
            <a:r>
              <a:rPr kumimoji="0" lang="de-DE" alt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reate</a:t>
            </a: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lang="de-DE" altLang="de-DE" sz="3200" b="1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E</a:t>
            </a:r>
            <a:r>
              <a:rPr kumimoji="0" lang="de-DE" alt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xotic</a:t>
            </a: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lang="de-DE" altLang="de-DE" sz="3200" b="1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N</a:t>
            </a:r>
            <a:r>
              <a:rPr kumimoji="0" lang="de-DE" alt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uclei</a:t>
            </a: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?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A0D82FF-76F0-EFF3-6B47-12FF28978445}"/>
              </a:ext>
            </a:extLst>
          </p:cNvPr>
          <p:cNvGrpSpPr/>
          <p:nvPr/>
        </p:nvGrpSpPr>
        <p:grpSpPr>
          <a:xfrm>
            <a:off x="5796136" y="3270282"/>
            <a:ext cx="3007173" cy="1661294"/>
            <a:chOff x="5796136" y="3270282"/>
            <a:chExt cx="3007173" cy="1661294"/>
          </a:xfrm>
        </p:grpSpPr>
        <p:sp>
          <p:nvSpPr>
            <p:cNvPr id="10" name="Text Box 50">
              <a:extLst>
                <a:ext uri="{FF2B5EF4-FFF2-40B4-BE49-F238E27FC236}">
                  <a16:creationId xmlns:a16="http://schemas.microsoft.com/office/drawing/2014/main" id="{C359B6A9-9146-43DE-9009-E2BB8A17E1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2160" y="3869747"/>
              <a:ext cx="2791149" cy="106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altLang="de-DE" sz="2000" dirty="0">
                  <a:solidFill>
                    <a:schemeClr val="bg2">
                      <a:lumMod val="50000"/>
                    </a:schemeClr>
                  </a:solidFill>
                  <a:latin typeface="+mn-lt"/>
                  <a:cs typeface="Arial" charset="0"/>
                </a:rPr>
                <a:t>Out </a:t>
              </a:r>
              <a:r>
                <a:rPr lang="de-DE" altLang="de-DE" sz="2000" dirty="0" err="1">
                  <a:solidFill>
                    <a:schemeClr val="bg2">
                      <a:lumMod val="50000"/>
                    </a:schemeClr>
                  </a:solidFill>
                  <a:latin typeface="+mn-lt"/>
                  <a:cs typeface="Arial" charset="0"/>
                </a:rPr>
                <a:t>of</a:t>
              </a:r>
              <a:r>
                <a:rPr lang="de-DE" altLang="de-DE" sz="2000" dirty="0">
                  <a:solidFill>
                    <a:schemeClr val="bg2">
                      <a:lumMod val="50000"/>
                    </a:schemeClr>
                  </a:solidFill>
                  <a:latin typeface="+mn-lt"/>
                  <a:cs typeface="Arial" charset="0"/>
                </a:rPr>
                <a:t> </a:t>
              </a:r>
              <a:r>
                <a:rPr lang="de-DE" altLang="de-DE" sz="2000" dirty="0" err="1">
                  <a:solidFill>
                    <a:schemeClr val="bg2">
                      <a:lumMod val="50000"/>
                    </a:schemeClr>
                  </a:solidFill>
                  <a:latin typeface="+mn-lt"/>
                  <a:cs typeface="Arial" charset="0"/>
                </a:rPr>
                <a:t>reach</a:t>
              </a:r>
              <a:r>
                <a:rPr lang="de-DE" altLang="de-DE" sz="2000" dirty="0">
                  <a:solidFill>
                    <a:schemeClr val="bg2">
                      <a:lumMod val="50000"/>
                    </a:schemeClr>
                  </a:solidFill>
                  <a:latin typeface="+mn-lt"/>
                  <a:cs typeface="Arial" charset="0"/>
                </a:rPr>
                <a:t> in F/F/F: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de-DE" altLang="de-DE" sz="300" dirty="0">
                <a:solidFill>
                  <a:schemeClr val="bg2">
                    <a:lumMod val="50000"/>
                  </a:schemeClr>
                </a:solidFill>
                <a:latin typeface="+mn-lt"/>
                <a:cs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n-</a:t>
              </a:r>
              <a:r>
                <a:rPr kumimoji="0" lang="de-DE" altLang="de-DE" sz="20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ri</a:t>
              </a:r>
              <a:r>
                <a:rPr lang="de-DE" altLang="de-DE" sz="2000" dirty="0" err="1">
                  <a:solidFill>
                    <a:schemeClr val="bg2">
                      <a:lumMod val="50000"/>
                    </a:schemeClr>
                  </a:solidFill>
                  <a:latin typeface="+mn-lt"/>
                  <a:cs typeface="Arial" charset="0"/>
                </a:rPr>
                <a:t>ch</a:t>
              </a:r>
              <a:r>
                <a:rPr lang="de-DE" altLang="de-DE" sz="2000" dirty="0">
                  <a:solidFill>
                    <a:schemeClr val="bg2">
                      <a:lumMod val="50000"/>
                    </a:schemeClr>
                  </a:solidFill>
                  <a:latin typeface="+mn-lt"/>
                  <a:cs typeface="Arial" charset="0"/>
                </a:rPr>
                <a:t> </a:t>
              </a:r>
              <a:r>
                <a:rPr lang="de-DE" altLang="de-DE" sz="2000" dirty="0" err="1">
                  <a:solidFill>
                    <a:schemeClr val="bg2">
                      <a:lumMod val="50000"/>
                    </a:schemeClr>
                  </a:solidFill>
                  <a:latin typeface="+mn-lt"/>
                  <a:cs typeface="Arial" charset="0"/>
                </a:rPr>
                <a:t>transuranics</a:t>
              </a:r>
              <a:r>
                <a:rPr lang="de-DE" altLang="de-DE" sz="2000" dirty="0">
                  <a:solidFill>
                    <a:schemeClr val="bg2">
                      <a:lumMod val="50000"/>
                    </a:schemeClr>
                  </a:solidFill>
                  <a:latin typeface="+mn-lt"/>
                  <a:cs typeface="Arial" charset="0"/>
                </a:rPr>
                <a:t> and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altLang="de-DE" sz="2000" dirty="0">
                  <a:solidFill>
                    <a:schemeClr val="bg2">
                      <a:lumMod val="50000"/>
                    </a:schemeClr>
                  </a:solidFill>
                  <a:latin typeface="+mn-lt"/>
                  <a:cs typeface="Arial" charset="0"/>
                </a:rPr>
                <a:t>superheavy </a:t>
              </a:r>
              <a:r>
                <a:rPr lang="de-DE" altLang="de-DE" sz="2000" dirty="0" err="1">
                  <a:solidFill>
                    <a:schemeClr val="bg2">
                      <a:lumMod val="50000"/>
                    </a:schemeClr>
                  </a:solidFill>
                  <a:latin typeface="+mn-lt"/>
                  <a:cs typeface="Arial" charset="0"/>
                </a:rPr>
                <a:t>nuclei</a:t>
              </a:r>
              <a:endParaRPr kumimoji="0" lang="de-DE" altLang="de-DE" sz="2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C6995A56-2130-4867-B153-2E28CD82EF8C}"/>
                </a:ext>
              </a:extLst>
            </p:cNvPr>
            <p:cNvCxnSpPr/>
            <p:nvPr/>
          </p:nvCxnSpPr>
          <p:spPr>
            <a:xfrm flipH="1" flipV="1">
              <a:off x="5796136" y="3270282"/>
              <a:ext cx="720080" cy="4320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207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Oval 40"/>
          <p:cNvSpPr>
            <a:spLocks noChangeAspect="1" noChangeArrowheads="1"/>
          </p:cNvSpPr>
          <p:nvPr/>
        </p:nvSpPr>
        <p:spPr bwMode="auto">
          <a:xfrm rot="-2839186">
            <a:off x="1600245" y="2529322"/>
            <a:ext cx="384175" cy="398463"/>
          </a:xfrm>
          <a:prstGeom prst="ellipse">
            <a:avLst/>
          </a:prstGeom>
          <a:gradFill rotWithShape="1">
            <a:gsLst>
              <a:gs pos="0">
                <a:srgbClr val="72ABFE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6600">
                <a:alpha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de-DE" sz="1800"/>
          </a:p>
        </p:txBody>
      </p:sp>
      <p:sp>
        <p:nvSpPr>
          <p:cNvPr id="8197" name="Oval 41"/>
          <p:cNvSpPr>
            <a:spLocks noChangeAspect="1" noChangeArrowheads="1"/>
          </p:cNvSpPr>
          <p:nvPr/>
        </p:nvSpPr>
        <p:spPr bwMode="auto">
          <a:xfrm rot="-2839186">
            <a:off x="1266077" y="2496778"/>
            <a:ext cx="234950" cy="244475"/>
          </a:xfrm>
          <a:prstGeom prst="ellipse">
            <a:avLst/>
          </a:prstGeom>
          <a:gradFill rotWithShape="1">
            <a:gsLst>
              <a:gs pos="0">
                <a:srgbClr val="72ABFE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6600">
                <a:alpha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de-DE" sz="1800"/>
          </a:p>
        </p:txBody>
      </p:sp>
      <p:sp>
        <p:nvSpPr>
          <p:cNvPr id="8198" name="Line 11"/>
          <p:cNvSpPr>
            <a:spLocks noChangeAspect="1" noChangeShapeType="1"/>
          </p:cNvSpPr>
          <p:nvPr/>
        </p:nvSpPr>
        <p:spPr bwMode="auto">
          <a:xfrm>
            <a:off x="2234451" y="2723791"/>
            <a:ext cx="468313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99" name="Oval 40"/>
          <p:cNvSpPr>
            <a:spLocks noChangeAspect="1" noChangeArrowheads="1"/>
          </p:cNvSpPr>
          <p:nvPr/>
        </p:nvSpPr>
        <p:spPr bwMode="auto">
          <a:xfrm rot="-2839186">
            <a:off x="3316333" y="2524559"/>
            <a:ext cx="382588" cy="396875"/>
          </a:xfrm>
          <a:prstGeom prst="ellipse">
            <a:avLst/>
          </a:prstGeom>
          <a:gradFill rotWithShape="1">
            <a:gsLst>
              <a:gs pos="0">
                <a:srgbClr val="72ABFE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6600">
                <a:alpha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de-DE" sz="1800"/>
          </a:p>
        </p:txBody>
      </p:sp>
      <p:sp>
        <p:nvSpPr>
          <p:cNvPr id="8200" name="Oval 41"/>
          <p:cNvSpPr>
            <a:spLocks noChangeAspect="1" noChangeArrowheads="1"/>
          </p:cNvSpPr>
          <p:nvPr/>
        </p:nvSpPr>
        <p:spPr bwMode="auto">
          <a:xfrm rot="-2839186">
            <a:off x="3125039" y="2506303"/>
            <a:ext cx="233362" cy="242888"/>
          </a:xfrm>
          <a:prstGeom prst="ellipse">
            <a:avLst/>
          </a:prstGeom>
          <a:gradFill rotWithShape="1">
            <a:gsLst>
              <a:gs pos="0">
                <a:srgbClr val="72ABFE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6600">
                <a:alpha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de-DE" sz="1800"/>
          </a:p>
        </p:txBody>
      </p:sp>
      <p:sp>
        <p:nvSpPr>
          <p:cNvPr id="8201" name="Arc 15"/>
          <p:cNvSpPr>
            <a:spLocks noChangeAspect="1"/>
          </p:cNvSpPr>
          <p:nvPr/>
        </p:nvSpPr>
        <p:spPr bwMode="auto">
          <a:xfrm rot="5400000">
            <a:off x="3494926" y="2714266"/>
            <a:ext cx="325438" cy="2905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202" name="Arc 16"/>
          <p:cNvSpPr>
            <a:spLocks noChangeAspect="1"/>
          </p:cNvSpPr>
          <p:nvPr/>
        </p:nvSpPr>
        <p:spPr bwMode="auto">
          <a:xfrm rot="-6069644">
            <a:off x="2960732" y="2421372"/>
            <a:ext cx="325438" cy="2921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" name="Gruppieren 4"/>
          <p:cNvGrpSpPr/>
          <p:nvPr/>
        </p:nvGrpSpPr>
        <p:grpSpPr>
          <a:xfrm>
            <a:off x="4687828" y="2204678"/>
            <a:ext cx="3945998" cy="852488"/>
            <a:chOff x="4353784" y="1962858"/>
            <a:chExt cx="3945998" cy="852488"/>
          </a:xfrm>
        </p:grpSpPr>
        <p:sp>
          <p:nvSpPr>
            <p:cNvPr id="8203" name="Text Box 42"/>
            <p:cNvSpPr txBox="1">
              <a:spLocks noChangeArrowheads="1"/>
            </p:cNvSpPr>
            <p:nvPr/>
          </p:nvSpPr>
          <p:spPr bwMode="auto">
            <a:xfrm>
              <a:off x="4353784" y="1994102"/>
              <a:ext cx="8771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dirty="0">
                  <a:solidFill>
                    <a:srgbClr val="FF0000"/>
                  </a:solidFill>
                </a:rPr>
                <a:t>Fusion</a:t>
              </a:r>
            </a:p>
          </p:txBody>
        </p:sp>
        <p:sp>
          <p:nvSpPr>
            <p:cNvPr id="8204" name="Line 11"/>
            <p:cNvSpPr>
              <a:spLocks noChangeAspect="1" noChangeShapeType="1"/>
            </p:cNvSpPr>
            <p:nvPr/>
          </p:nvSpPr>
          <p:spPr bwMode="auto">
            <a:xfrm>
              <a:off x="4614586" y="2497846"/>
              <a:ext cx="468312" cy="1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5" name="Line 6"/>
            <p:cNvSpPr>
              <a:spLocks noChangeAspect="1" noChangeShapeType="1"/>
            </p:cNvSpPr>
            <p:nvPr/>
          </p:nvSpPr>
          <p:spPr bwMode="auto">
            <a:xfrm flipV="1">
              <a:off x="6317183" y="1962858"/>
              <a:ext cx="9525" cy="852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6" name="Oval 89"/>
            <p:cNvSpPr>
              <a:spLocks noChangeAspect="1" noChangeArrowheads="1"/>
            </p:cNvSpPr>
            <p:nvPr/>
          </p:nvSpPr>
          <p:spPr bwMode="auto">
            <a:xfrm>
              <a:off x="6061595" y="2269246"/>
              <a:ext cx="522288" cy="425450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6600">
                  <a:alpha val="0"/>
                </a:srgbClr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de-DE" sz="1800"/>
            </a:p>
          </p:txBody>
        </p:sp>
        <p:sp>
          <p:nvSpPr>
            <p:cNvPr id="8207" name="Oval 18"/>
            <p:cNvSpPr>
              <a:spLocks noChangeAspect="1" noChangeArrowheads="1"/>
            </p:cNvSpPr>
            <p:nvPr/>
          </p:nvSpPr>
          <p:spPr bwMode="auto">
            <a:xfrm>
              <a:off x="6161608" y="2116846"/>
              <a:ext cx="342900" cy="88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200"/>
            </a:p>
          </p:txBody>
        </p:sp>
        <p:sp>
          <p:nvSpPr>
            <p:cNvPr id="8208" name="Line 19"/>
            <p:cNvSpPr>
              <a:spLocks noChangeAspect="1" noChangeShapeType="1"/>
            </p:cNvSpPr>
            <p:nvPr/>
          </p:nvSpPr>
          <p:spPr bwMode="auto">
            <a:xfrm>
              <a:off x="6325120" y="2110496"/>
              <a:ext cx="0" cy="49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9" name="AutoShape 20"/>
            <p:cNvSpPr>
              <a:spLocks noChangeAspect="1" noChangeArrowheads="1"/>
            </p:cNvSpPr>
            <p:nvPr/>
          </p:nvSpPr>
          <p:spPr bwMode="auto">
            <a:xfrm rot="15755570" flipH="1">
              <a:off x="6348933" y="2164471"/>
              <a:ext cx="38100" cy="7620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200"/>
            </a:p>
          </p:txBody>
        </p:sp>
        <p:sp>
          <p:nvSpPr>
            <p:cNvPr id="8210" name="Text Box 46"/>
            <p:cNvSpPr txBox="1">
              <a:spLocks noChangeArrowheads="1"/>
            </p:cNvSpPr>
            <p:nvPr/>
          </p:nvSpPr>
          <p:spPr bwMode="auto">
            <a:xfrm>
              <a:off x="6730122" y="2166058"/>
              <a:ext cx="1569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dirty="0"/>
                <a:t>Compound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dirty="0"/>
                <a:t>Nucleus (CN)</a:t>
              </a: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683568" y="3446942"/>
            <a:ext cx="3183680" cy="3222418"/>
            <a:chOff x="660995" y="3205122"/>
            <a:chExt cx="3183680" cy="3222418"/>
          </a:xfrm>
        </p:grpSpPr>
        <p:sp>
          <p:nvSpPr>
            <p:cNvPr id="8211" name="Line 45"/>
            <p:cNvSpPr>
              <a:spLocks noChangeAspect="1" noChangeShapeType="1"/>
            </p:cNvSpPr>
            <p:nvPr/>
          </p:nvSpPr>
          <p:spPr bwMode="auto">
            <a:xfrm rot="16308904" flipH="1">
              <a:off x="1502292" y="3098268"/>
              <a:ext cx="0" cy="255588"/>
            </a:xfrm>
            <a:prstGeom prst="line">
              <a:avLst/>
            </a:prstGeom>
            <a:noFill/>
            <a:ln w="9525">
              <a:solidFill>
                <a:srgbClr val="FF6600">
                  <a:alpha val="0"/>
                </a:srgb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12" name="Line 11"/>
            <p:cNvSpPr>
              <a:spLocks noChangeAspect="1" noChangeShapeType="1"/>
            </p:cNvSpPr>
            <p:nvPr/>
          </p:nvSpPr>
          <p:spPr bwMode="auto">
            <a:xfrm rot="8133054">
              <a:off x="2522261" y="3448312"/>
              <a:ext cx="468312" cy="1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3" name="Text Box 43"/>
            <p:cNvSpPr txBox="1">
              <a:spLocks noChangeArrowheads="1"/>
            </p:cNvSpPr>
            <p:nvPr/>
          </p:nvSpPr>
          <p:spPr bwMode="auto">
            <a:xfrm>
              <a:off x="854802" y="3205122"/>
              <a:ext cx="155044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dirty="0">
                  <a:solidFill>
                    <a:srgbClr val="FF0000"/>
                  </a:solidFill>
                </a:rPr>
                <a:t>Quasi-fission</a:t>
              </a:r>
            </a:p>
          </p:txBody>
        </p:sp>
        <p:sp>
          <p:nvSpPr>
            <p:cNvPr id="8214" name="Text Box 47"/>
            <p:cNvSpPr txBox="1">
              <a:spLocks noChangeArrowheads="1"/>
            </p:cNvSpPr>
            <p:nvPr/>
          </p:nvSpPr>
          <p:spPr bwMode="auto">
            <a:xfrm>
              <a:off x="2330478" y="5781209"/>
              <a:ext cx="151419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dirty="0"/>
                <a:t>Target-like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dirty="0"/>
                <a:t>MNT </a:t>
              </a:r>
              <a:r>
                <a:rPr lang="de-DE" altLang="de-DE" sz="1800" dirty="0" err="1"/>
                <a:t>product</a:t>
              </a:r>
              <a:endParaRPr lang="de-DE" altLang="de-DE" sz="1800" dirty="0"/>
            </a:p>
          </p:txBody>
        </p:sp>
        <p:sp>
          <p:nvSpPr>
            <p:cNvPr id="8216" name="Line 11"/>
            <p:cNvSpPr>
              <a:spLocks noChangeAspect="1" noChangeShapeType="1"/>
            </p:cNvSpPr>
            <p:nvPr/>
          </p:nvSpPr>
          <p:spPr bwMode="auto">
            <a:xfrm rot="8133054">
              <a:off x="1909486" y="4875028"/>
              <a:ext cx="468312" cy="1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7" name="Line 11"/>
            <p:cNvSpPr>
              <a:spLocks noChangeAspect="1" noChangeShapeType="1"/>
            </p:cNvSpPr>
            <p:nvPr/>
          </p:nvSpPr>
          <p:spPr bwMode="auto">
            <a:xfrm rot="2733054">
              <a:off x="2431773" y="4868678"/>
              <a:ext cx="468313" cy="1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8" name="Oval 89"/>
            <p:cNvSpPr>
              <a:spLocks noChangeAspect="1" noChangeArrowheads="1"/>
            </p:cNvSpPr>
            <p:nvPr/>
          </p:nvSpPr>
          <p:spPr bwMode="auto">
            <a:xfrm>
              <a:off x="2790549" y="5201309"/>
              <a:ext cx="527050" cy="431800"/>
            </a:xfrm>
            <a:prstGeom prst="ellipse">
              <a:avLst/>
            </a:prstGeom>
            <a:gradFill rotWithShape="1">
              <a:gsLst>
                <a:gs pos="0">
                  <a:srgbClr val="72ABFE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6600">
                  <a:alpha val="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8231" name="Oval 40"/>
            <p:cNvSpPr>
              <a:spLocks noChangeAspect="1" noChangeArrowheads="1"/>
            </p:cNvSpPr>
            <p:nvPr/>
          </p:nvSpPr>
          <p:spPr bwMode="auto">
            <a:xfrm rot="19847197">
              <a:off x="1670407" y="5325753"/>
              <a:ext cx="192406" cy="200977"/>
            </a:xfrm>
            <a:prstGeom prst="ellipse">
              <a:avLst/>
            </a:prstGeom>
            <a:gradFill rotWithShape="1">
              <a:gsLst>
                <a:gs pos="0">
                  <a:srgbClr val="72ABFE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6600">
                  <a:alpha val="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grpSp>
          <p:nvGrpSpPr>
            <p:cNvPr id="4" name="Gruppieren 3"/>
            <p:cNvGrpSpPr/>
            <p:nvPr/>
          </p:nvGrpSpPr>
          <p:grpSpPr>
            <a:xfrm>
              <a:off x="1749839" y="4015765"/>
              <a:ext cx="1367363" cy="481438"/>
              <a:chOff x="1764477" y="3876640"/>
              <a:chExt cx="1367363" cy="481438"/>
            </a:xfrm>
          </p:grpSpPr>
          <p:sp>
            <p:nvSpPr>
              <p:cNvPr id="8225" name="Line 17"/>
              <p:cNvSpPr>
                <a:spLocks noChangeAspect="1" noChangeShapeType="1"/>
              </p:cNvSpPr>
              <p:nvPr/>
            </p:nvSpPr>
            <p:spPr bwMode="auto">
              <a:xfrm rot="5894863" flipV="1">
                <a:off x="2586157" y="3735090"/>
                <a:ext cx="1072" cy="284172"/>
              </a:xfrm>
              <a:prstGeom prst="line">
                <a:avLst/>
              </a:prstGeom>
              <a:noFill/>
              <a:ln w="9525">
                <a:solidFill>
                  <a:srgbClr val="FF6600">
                    <a:alpha val="0"/>
                  </a:srgbClr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de-DE"/>
              </a:p>
            </p:txBody>
          </p:sp>
          <p:sp>
            <p:nvSpPr>
              <p:cNvPr id="8226" name="Line 27"/>
              <p:cNvSpPr>
                <a:spLocks noChangeAspect="1" noChangeShapeType="1"/>
              </p:cNvSpPr>
              <p:nvPr/>
            </p:nvSpPr>
            <p:spPr bwMode="auto">
              <a:xfrm rot="2256509" flipV="1">
                <a:off x="2595653" y="4054504"/>
                <a:ext cx="92357" cy="73898"/>
              </a:xfrm>
              <a:prstGeom prst="line">
                <a:avLst/>
              </a:prstGeom>
              <a:noFill/>
              <a:ln w="9525">
                <a:solidFill>
                  <a:srgbClr val="FF6600">
                    <a:alpha val="0"/>
                  </a:srgbClr>
                </a:solidFill>
                <a:round/>
                <a:headE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de-DE"/>
              </a:p>
            </p:txBody>
          </p:sp>
          <p:sp>
            <p:nvSpPr>
              <p:cNvPr id="8227" name="Line 103"/>
              <p:cNvSpPr>
                <a:spLocks noChangeAspect="1" noChangeShapeType="1"/>
              </p:cNvSpPr>
              <p:nvPr/>
            </p:nvSpPr>
            <p:spPr bwMode="auto">
              <a:xfrm rot="5156300" flipV="1">
                <a:off x="3031040" y="4257277"/>
                <a:ext cx="1072" cy="200529"/>
              </a:xfrm>
              <a:prstGeom prst="line">
                <a:avLst/>
              </a:prstGeom>
              <a:noFill/>
              <a:ln w="9525">
                <a:solidFill>
                  <a:srgbClr val="FF6600">
                    <a:alpha val="0"/>
                  </a:srgbClr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de-DE"/>
              </a:p>
            </p:txBody>
          </p:sp>
          <p:sp>
            <p:nvSpPr>
              <p:cNvPr id="8228" name="Line 105"/>
              <p:cNvSpPr>
                <a:spLocks noChangeAspect="1" noChangeShapeType="1"/>
              </p:cNvSpPr>
              <p:nvPr/>
            </p:nvSpPr>
            <p:spPr bwMode="auto">
              <a:xfrm rot="4891781">
                <a:off x="1876669" y="3781778"/>
                <a:ext cx="0" cy="224383"/>
              </a:xfrm>
              <a:prstGeom prst="line">
                <a:avLst/>
              </a:prstGeom>
              <a:noFill/>
              <a:ln w="9525">
                <a:solidFill>
                  <a:srgbClr val="FF6600">
                    <a:alpha val="0"/>
                  </a:srgbClr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de-DE"/>
              </a:p>
            </p:txBody>
          </p:sp>
          <p:grpSp>
            <p:nvGrpSpPr>
              <p:cNvPr id="2" name="Gruppieren 1"/>
              <p:cNvGrpSpPr>
                <a:grpSpLocks noChangeAspect="1"/>
              </p:cNvGrpSpPr>
              <p:nvPr/>
            </p:nvGrpSpPr>
            <p:grpSpPr>
              <a:xfrm>
                <a:off x="1992300" y="3895671"/>
                <a:ext cx="795458" cy="333478"/>
                <a:chOff x="1961267" y="3854840"/>
                <a:chExt cx="607998" cy="370531"/>
              </a:xfrm>
            </p:grpSpPr>
            <p:sp>
              <p:nvSpPr>
                <p:cNvPr id="8229" name="Oval 89"/>
                <p:cNvSpPr>
                  <a:spLocks noChangeAspect="1" noChangeArrowheads="1"/>
                </p:cNvSpPr>
                <p:nvPr/>
              </p:nvSpPr>
              <p:spPr bwMode="auto">
                <a:xfrm>
                  <a:off x="2144965" y="3854840"/>
                  <a:ext cx="424300" cy="3705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solidFill>
                    <a:srgbClr val="FF6600">
                      <a:alpha val="0"/>
                    </a:srgbClr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de-DE" sz="1800"/>
                </a:p>
              </p:txBody>
            </p:sp>
            <p:sp>
              <p:nvSpPr>
                <p:cNvPr id="8230" name="Oval 89"/>
                <p:cNvSpPr>
                  <a:spLocks noChangeAspect="1" noChangeArrowheads="1"/>
                </p:cNvSpPr>
                <p:nvPr/>
              </p:nvSpPr>
              <p:spPr bwMode="auto">
                <a:xfrm>
                  <a:off x="1961267" y="3910495"/>
                  <a:ext cx="235113" cy="24960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solidFill>
                    <a:srgbClr val="FF6600">
                      <a:alpha val="0"/>
                    </a:srgbClr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de-DE" sz="1800"/>
                </a:p>
              </p:txBody>
            </p:sp>
          </p:grpSp>
        </p:grpSp>
        <p:sp>
          <p:nvSpPr>
            <p:cNvPr id="43" name="Text Box 47"/>
            <p:cNvSpPr txBox="1">
              <a:spLocks noChangeArrowheads="1"/>
            </p:cNvSpPr>
            <p:nvPr/>
          </p:nvSpPr>
          <p:spPr bwMode="auto">
            <a:xfrm>
              <a:off x="660995" y="5776926"/>
              <a:ext cx="155683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dirty="0" err="1"/>
                <a:t>Projectile</a:t>
              </a:r>
              <a:r>
                <a:rPr lang="de-DE" altLang="de-DE" sz="1800" dirty="0"/>
                <a:t>-like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dirty="0"/>
                <a:t>MNT </a:t>
              </a:r>
              <a:r>
                <a:rPr lang="de-DE" altLang="de-DE" sz="1800" dirty="0" err="1"/>
                <a:t>product</a:t>
              </a:r>
              <a:endParaRPr lang="de-DE" altLang="de-DE" sz="1800" dirty="0"/>
            </a:p>
          </p:txBody>
        </p:sp>
      </p:grpSp>
      <p:sp>
        <p:nvSpPr>
          <p:cNvPr id="40" name="Textfeld 39"/>
          <p:cNvSpPr txBox="1"/>
          <p:nvPr/>
        </p:nvSpPr>
        <p:spPr>
          <a:xfrm>
            <a:off x="3179532" y="3463834"/>
            <a:ext cx="306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Time </a:t>
            </a:r>
            <a:r>
              <a:rPr lang="de-DE" sz="1800" dirty="0" err="1"/>
              <a:t>scale</a:t>
            </a:r>
            <a:r>
              <a:rPr lang="de-DE" sz="1800" dirty="0"/>
              <a:t>:  (10</a:t>
            </a:r>
            <a:r>
              <a:rPr lang="de-DE" sz="1800" baseline="30000" dirty="0"/>
              <a:t>−21 </a:t>
            </a:r>
            <a:r>
              <a:rPr lang="de-DE" sz="1800" dirty="0"/>
              <a:t>- 10</a:t>
            </a:r>
            <a:r>
              <a:rPr lang="de-DE" sz="1800" baseline="30000" dirty="0"/>
              <a:t>−20</a:t>
            </a:r>
            <a:r>
              <a:rPr lang="de-DE" sz="1800" dirty="0"/>
              <a:t>) s</a:t>
            </a:r>
            <a:r>
              <a:rPr lang="de-DE" sz="1800" baseline="30000" dirty="0"/>
              <a:t>  </a:t>
            </a:r>
            <a:endParaRPr lang="de-DE" sz="1800" dirty="0"/>
          </a:p>
        </p:txBody>
      </p:sp>
      <p:sp>
        <p:nvSpPr>
          <p:cNvPr id="42" name="Textfeld 7">
            <a:extLst>
              <a:ext uri="{FF2B5EF4-FFF2-40B4-BE49-F238E27FC236}">
                <a16:creationId xmlns:a16="http://schemas.microsoft.com/office/drawing/2014/main" id="{E4E07905-A780-4AD5-A831-935B3C03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38" y="876889"/>
            <a:ext cx="86409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dirty="0">
                <a:solidFill>
                  <a:srgbClr val="000000"/>
                </a:solidFill>
              </a:rPr>
              <a:t>Heavy </a:t>
            </a:r>
            <a:r>
              <a:rPr lang="de-DE" altLang="de-DE" sz="2200" dirty="0" err="1">
                <a:solidFill>
                  <a:srgbClr val="000000"/>
                </a:solidFill>
              </a:rPr>
              <a:t>ion</a:t>
            </a:r>
            <a:r>
              <a:rPr lang="de-DE" altLang="de-DE" sz="2200" dirty="0">
                <a:solidFill>
                  <a:srgbClr val="000000"/>
                </a:solidFill>
              </a:rPr>
              <a:t> </a:t>
            </a:r>
            <a:r>
              <a:rPr lang="de-DE" altLang="de-DE" sz="2200" dirty="0" err="1">
                <a:solidFill>
                  <a:srgbClr val="000000"/>
                </a:solidFill>
              </a:rPr>
              <a:t>collisions</a:t>
            </a:r>
            <a:r>
              <a:rPr lang="de-DE" altLang="de-DE" sz="2200" dirty="0">
                <a:solidFill>
                  <a:srgbClr val="000000"/>
                </a:solidFill>
              </a:rPr>
              <a:t> </a:t>
            </a:r>
            <a:r>
              <a:rPr lang="de-DE" altLang="de-DE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de-DE" altLang="de-DE" sz="2200" dirty="0">
                <a:solidFill>
                  <a:srgbClr val="000000"/>
                </a:solidFill>
              </a:rPr>
              <a:t> Coulomb </a:t>
            </a:r>
            <a:r>
              <a:rPr lang="de-DE" altLang="de-DE" sz="2200" dirty="0" err="1">
                <a:solidFill>
                  <a:srgbClr val="000000"/>
                </a:solidFill>
              </a:rPr>
              <a:t>barrier</a:t>
            </a:r>
            <a:r>
              <a:rPr lang="de-DE" altLang="de-DE" sz="2200" dirty="0">
                <a:solidFill>
                  <a:srgbClr val="000000"/>
                </a:solidFill>
              </a:rPr>
              <a:t> </a:t>
            </a:r>
            <a:r>
              <a:rPr lang="de-DE" altLang="de-DE" sz="2200" dirty="0" err="1">
                <a:solidFill>
                  <a:srgbClr val="000000"/>
                </a:solidFill>
              </a:rPr>
              <a:t>energies</a:t>
            </a:r>
            <a:r>
              <a:rPr lang="de-DE" altLang="de-DE" sz="2200" dirty="0">
                <a:solidFill>
                  <a:srgbClr val="000000"/>
                </a:solidFill>
              </a:rPr>
              <a:t> (~ 5 MeV/</a:t>
            </a:r>
            <a:r>
              <a:rPr lang="de-DE" altLang="de-DE" sz="2200" dirty="0" err="1">
                <a:solidFill>
                  <a:srgbClr val="000000"/>
                </a:solidFill>
              </a:rPr>
              <a:t>nucleon</a:t>
            </a:r>
            <a:r>
              <a:rPr lang="de-DE" altLang="de-DE" sz="2200" dirty="0">
                <a:solidFill>
                  <a:srgbClr val="000000"/>
                </a:solidFill>
              </a:rPr>
              <a:t>)</a:t>
            </a:r>
            <a:endParaRPr kumimoji="0" lang="de-DE" altLang="de-DE" sz="2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4" name="Text Box 50">
            <a:extLst>
              <a:ext uri="{FF2B5EF4-FFF2-40B4-BE49-F238E27FC236}">
                <a16:creationId xmlns:a16="http://schemas.microsoft.com/office/drawing/2014/main" id="{C7CDBCD1-8667-42C2-9B7B-44B49F54F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90205"/>
            <a:ext cx="77859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Multinucleon</a:t>
            </a: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Transfer (MNT) </a:t>
            </a:r>
            <a:r>
              <a:rPr kumimoji="0" lang="de-DE" alt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Reactions</a:t>
            </a:r>
            <a:endParaRPr kumimoji="0" lang="de-DE" altLang="de-DE" sz="3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12" name="Text Box 46">
            <a:extLst>
              <a:ext uri="{FF2B5EF4-FFF2-40B4-BE49-F238E27FC236}">
                <a16:creationId xmlns:a16="http://schemas.microsoft.com/office/drawing/2014/main" id="{65347E61-8AD1-E04A-3403-CFADD55B2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311" y="1645245"/>
            <a:ext cx="21093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err="1"/>
              <a:t>Sticking</a:t>
            </a:r>
            <a:r>
              <a:rPr lang="de-DE" altLang="de-DE" sz="1800" dirty="0"/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err="1"/>
              <a:t>Nucleon</a:t>
            </a:r>
            <a:r>
              <a:rPr lang="de-DE" altLang="de-DE" sz="1800" dirty="0"/>
              <a:t> </a:t>
            </a:r>
            <a:r>
              <a:rPr lang="de-DE" altLang="de-DE" sz="1800" dirty="0" err="1"/>
              <a:t>exchange</a:t>
            </a:r>
            <a:endParaRPr lang="de-DE" altLang="de-DE" sz="1800" dirty="0"/>
          </a:p>
        </p:txBody>
      </p:sp>
      <p:grpSp>
        <p:nvGrpSpPr>
          <p:cNvPr id="16" name="Group 68">
            <a:extLst>
              <a:ext uri="{FF2B5EF4-FFF2-40B4-BE49-F238E27FC236}">
                <a16:creationId xmlns:a16="http://schemas.microsoft.com/office/drawing/2014/main" id="{A58FFE84-8F5A-405A-312D-4009434A9AFD}"/>
              </a:ext>
            </a:extLst>
          </p:cNvPr>
          <p:cNvGrpSpPr>
            <a:grpSpLocks noChangeAspect="1"/>
          </p:cNvGrpSpPr>
          <p:nvPr/>
        </p:nvGrpSpPr>
        <p:grpSpPr bwMode="auto">
          <a:xfrm rot="2156114">
            <a:off x="3247109" y="2674296"/>
            <a:ext cx="338138" cy="119063"/>
            <a:chOff x="2050" y="2084"/>
            <a:chExt cx="195" cy="77"/>
          </a:xfrm>
        </p:grpSpPr>
        <p:sp>
          <p:nvSpPr>
            <p:cNvPr id="17" name="Oval 69">
              <a:extLst>
                <a:ext uri="{FF2B5EF4-FFF2-40B4-BE49-F238E27FC236}">
                  <a16:creationId xmlns:a16="http://schemas.microsoft.com/office/drawing/2014/main" id="{258C6BA8-D715-4BB1-472B-C9B587B35F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68" y="2084"/>
              <a:ext cx="77" cy="7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8" name="Line 70">
              <a:extLst>
                <a:ext uri="{FF2B5EF4-FFF2-40B4-BE49-F238E27FC236}">
                  <a16:creationId xmlns:a16="http://schemas.microsoft.com/office/drawing/2014/main" id="{0B764268-6D6F-F103-DB1A-2F306E38BC2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050" y="2123"/>
              <a:ext cx="137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902BB-2709-AEFA-BC1E-B8AF2A102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0">
            <a:extLst>
              <a:ext uri="{FF2B5EF4-FFF2-40B4-BE49-F238E27FC236}">
                <a16:creationId xmlns:a16="http://schemas.microsoft.com/office/drawing/2014/main" id="{B9ADDDCA-F14B-D8E8-8217-128F0D8B6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83" y="188640"/>
            <a:ext cx="53990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Properties and </a:t>
            </a:r>
            <a:r>
              <a:rPr kumimoji="0" lang="de-DE" alt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Kinematics</a:t>
            </a: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de-DE" alt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of</a:t>
            </a: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MNT </a:t>
            </a:r>
            <a:r>
              <a:rPr lang="de-DE" altLang="de-DE" sz="32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charset="0"/>
              </a:rPr>
              <a:t>Products</a:t>
            </a:r>
            <a:endParaRPr kumimoji="0" lang="de-DE" altLang="de-DE" sz="3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A3469FD-0DA0-57CD-2286-E5D53D033B19}"/>
              </a:ext>
            </a:extLst>
          </p:cNvPr>
          <p:cNvGrpSpPr/>
          <p:nvPr/>
        </p:nvGrpSpPr>
        <p:grpSpPr>
          <a:xfrm>
            <a:off x="5454525" y="941183"/>
            <a:ext cx="3509963" cy="5616575"/>
            <a:chOff x="174039" y="1124744"/>
            <a:chExt cx="3509963" cy="5616575"/>
          </a:xfrm>
        </p:grpSpPr>
        <p:pic>
          <p:nvPicPr>
            <p:cNvPr id="4" name="Picture 7">
              <a:extLst>
                <a:ext uri="{FF2B5EF4-FFF2-40B4-BE49-F238E27FC236}">
                  <a16:creationId xmlns:a16="http://schemas.microsoft.com/office/drawing/2014/main" id="{D171EDBB-0BCA-CC70-A285-B62D008E0C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039" y="1124744"/>
              <a:ext cx="3509963" cy="5616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A575C202-D41F-AC3E-6CE4-4232E440D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425" y="1196529"/>
              <a:ext cx="863600" cy="2889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>
                  <a:alpha val="0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600">
                <a:solidFill>
                  <a:srgbClr val="000000"/>
                </a:solidFill>
              </a:endParaRPr>
            </a:p>
          </p:txBody>
        </p:sp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F8D96720-E40C-9E85-88B7-6025DF206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625" y="1225104"/>
              <a:ext cx="1022350" cy="4762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>
                  <a:alpha val="0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600">
                <a:solidFill>
                  <a:srgbClr val="000000"/>
                </a:solidFill>
              </a:endParaRPr>
            </a:p>
          </p:txBody>
        </p:sp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51218AAD-7F1C-8DCD-C795-7BB422A5A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6525" y="1904554"/>
              <a:ext cx="288925" cy="1428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>
                  <a:alpha val="0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600">
                <a:solidFill>
                  <a:srgbClr val="000000"/>
                </a:solidFill>
              </a:endParaRPr>
            </a:p>
          </p:txBody>
        </p:sp>
        <p:sp>
          <p:nvSpPr>
            <p:cNvPr id="8" name="Text Box 13">
              <a:extLst>
                <a:ext uri="{FF2B5EF4-FFF2-40B4-BE49-F238E27FC236}">
                  <a16:creationId xmlns:a16="http://schemas.microsoft.com/office/drawing/2014/main" id="{F4DC50C1-3BBE-6DB8-B827-B602C73A6D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288" y="1801366"/>
              <a:ext cx="3746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900" b="1">
                  <a:solidFill>
                    <a:srgbClr val="0000FF"/>
                  </a:solidFill>
                </a:rPr>
                <a:t>325</a:t>
              </a:r>
            </a:p>
          </p:txBody>
        </p:sp>
        <p:sp>
          <p:nvSpPr>
            <p:cNvPr id="9" name="Rectangle 15">
              <a:extLst>
                <a:ext uri="{FF2B5EF4-FFF2-40B4-BE49-F238E27FC236}">
                  <a16:creationId xmlns:a16="http://schemas.microsoft.com/office/drawing/2014/main" id="{B8DB94DF-FAC9-9A1D-76B0-A798B4407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175" y="2247454"/>
              <a:ext cx="244475" cy="1428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>
                  <a:alpha val="0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600">
                <a:solidFill>
                  <a:srgbClr val="000000"/>
                </a:solidFill>
              </a:endParaRPr>
            </a:p>
          </p:txBody>
        </p:sp>
        <p:sp>
          <p:nvSpPr>
            <p:cNvPr id="10" name="Text Box 16">
              <a:extLst>
                <a:ext uri="{FF2B5EF4-FFF2-40B4-BE49-F238E27FC236}">
                  <a16:creationId xmlns:a16="http://schemas.microsoft.com/office/drawing/2014/main" id="{146A9241-8F70-5526-DA4E-3C6069895F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3663" y="2185541"/>
              <a:ext cx="3746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900" b="1">
                  <a:solidFill>
                    <a:srgbClr val="0000FF"/>
                  </a:solidFill>
                </a:rPr>
                <a:t>375</a:t>
              </a:r>
            </a:p>
          </p:txBody>
        </p:sp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id="{89E05FE0-79E7-858D-1928-3EC61D20A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050" y="2761804"/>
              <a:ext cx="244475" cy="1428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>
                  <a:alpha val="0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600">
                <a:solidFill>
                  <a:srgbClr val="000000"/>
                </a:solidFill>
              </a:endParaRPr>
            </a:p>
          </p:txBody>
        </p:sp>
        <p:sp>
          <p:nvSpPr>
            <p:cNvPr id="12" name="Text Box 18">
              <a:extLst>
                <a:ext uri="{FF2B5EF4-FFF2-40B4-BE49-F238E27FC236}">
                  <a16:creationId xmlns:a16="http://schemas.microsoft.com/office/drawing/2014/main" id="{01B9C378-F9F1-D19D-FEAE-651DBB623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2238" y="2664966"/>
              <a:ext cx="3746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900" b="1">
                  <a:solidFill>
                    <a:srgbClr val="0000FF"/>
                  </a:solidFill>
                </a:rPr>
                <a:t>425</a:t>
              </a:r>
            </a:p>
          </p:txBody>
        </p:sp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id="{1808A8BA-7AC2-A3E8-8DA7-CA495670E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6525" y="3288854"/>
              <a:ext cx="244475" cy="1428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>
                  <a:alpha val="0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600">
                <a:solidFill>
                  <a:srgbClr val="000000"/>
                </a:solidFill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8F52EA18-3CB5-32E3-510A-6D19A7BAC1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0013" y="3207891"/>
              <a:ext cx="3746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900" b="1">
                  <a:solidFill>
                    <a:srgbClr val="0000FF"/>
                  </a:solidFill>
                </a:rPr>
                <a:t>475</a:t>
              </a:r>
            </a:p>
          </p:txBody>
        </p:sp>
        <p:sp>
          <p:nvSpPr>
            <p:cNvPr id="15" name="Rectangle 21">
              <a:extLst>
                <a:ext uri="{FF2B5EF4-FFF2-40B4-BE49-F238E27FC236}">
                  <a16:creationId xmlns:a16="http://schemas.microsoft.com/office/drawing/2014/main" id="{36872850-1B1D-B53B-FD6A-CB5107322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6525" y="3952429"/>
              <a:ext cx="244475" cy="1428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>
                  <a:alpha val="0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600">
                <a:solidFill>
                  <a:srgbClr val="000000"/>
                </a:solidFill>
              </a:endParaRPr>
            </a:p>
          </p:txBody>
        </p:sp>
        <p:sp>
          <p:nvSpPr>
            <p:cNvPr id="16" name="Text Box 22">
              <a:extLst>
                <a:ext uri="{FF2B5EF4-FFF2-40B4-BE49-F238E27FC236}">
                  <a16:creationId xmlns:a16="http://schemas.microsoft.com/office/drawing/2014/main" id="{006EB4AE-F64D-2A96-B540-E249598A7C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4138" y="3861941"/>
              <a:ext cx="3746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900" b="1">
                  <a:solidFill>
                    <a:srgbClr val="0000FF"/>
                  </a:solidFill>
                </a:rPr>
                <a:t>525</a:t>
              </a:r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8FD72BAF-1174-1985-F692-E4DC7AF0A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175" y="4682679"/>
              <a:ext cx="244475" cy="1428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>
                  <a:alpha val="0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600">
                <a:solidFill>
                  <a:srgbClr val="000000"/>
                </a:solidFill>
              </a:endParaRPr>
            </a:p>
          </p:txBody>
        </p:sp>
        <p:sp>
          <p:nvSpPr>
            <p:cNvPr id="18" name="Text Box 24">
              <a:extLst>
                <a:ext uri="{FF2B5EF4-FFF2-40B4-BE49-F238E27FC236}">
                  <a16:creationId xmlns:a16="http://schemas.microsoft.com/office/drawing/2014/main" id="{FE6EB1AE-8ED5-D542-267E-A4E8E55DC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7788" y="4557266"/>
              <a:ext cx="3746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900" b="1">
                  <a:solidFill>
                    <a:srgbClr val="0000FF"/>
                  </a:solidFill>
                </a:rPr>
                <a:t>575</a:t>
              </a:r>
            </a:p>
          </p:txBody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D8CD94CC-2A8F-0BB7-1F68-2BFAF6E8F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5100" y="5222429"/>
              <a:ext cx="184150" cy="1428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>
                  <a:alpha val="0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600">
                <a:solidFill>
                  <a:srgbClr val="000000"/>
                </a:solidFill>
              </a:endParaRPr>
            </a:p>
          </p:txBody>
        </p:sp>
        <p:sp>
          <p:nvSpPr>
            <p:cNvPr id="20" name="Text Box 26">
              <a:extLst>
                <a:ext uri="{FF2B5EF4-FFF2-40B4-BE49-F238E27FC236}">
                  <a16:creationId xmlns:a16="http://schemas.microsoft.com/office/drawing/2014/main" id="{95F85DA1-69F7-C29C-6665-6CE96BD61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6200" y="5203379"/>
              <a:ext cx="3746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900" b="1">
                  <a:solidFill>
                    <a:srgbClr val="0000FF"/>
                  </a:solidFill>
                </a:rPr>
                <a:t>625</a:t>
              </a:r>
            </a:p>
          </p:txBody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372B33D1-03CD-AABF-D40D-AEA765891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650" y="5889179"/>
              <a:ext cx="138113" cy="1428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>
                  <a:alpha val="0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600">
                <a:solidFill>
                  <a:srgbClr val="000000"/>
                </a:solidFill>
              </a:endParaRPr>
            </a:p>
          </p:txBody>
        </p:sp>
        <p:sp>
          <p:nvSpPr>
            <p:cNvPr id="22" name="Text Box 28">
              <a:extLst>
                <a:ext uri="{FF2B5EF4-FFF2-40B4-BE49-F238E27FC236}">
                  <a16:creationId xmlns:a16="http://schemas.microsoft.com/office/drawing/2014/main" id="{E3AA3E6B-098B-7531-A905-B3F0AB4BD6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9525" y="5952679"/>
              <a:ext cx="3889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900" b="1">
                  <a:solidFill>
                    <a:srgbClr val="0000FF"/>
                  </a:solidFill>
                </a:rPr>
                <a:t>E</a:t>
              </a:r>
              <a:r>
                <a:rPr lang="de-DE" altLang="de-DE" sz="1000" b="1" baseline="-25000">
                  <a:solidFill>
                    <a:srgbClr val="0000FF"/>
                  </a:solidFill>
                </a:rPr>
                <a:t>cm</a:t>
              </a:r>
            </a:p>
          </p:txBody>
        </p:sp>
      </p:grpSp>
      <p:sp>
        <p:nvSpPr>
          <p:cNvPr id="27" name="Textfeld 7">
            <a:extLst>
              <a:ext uri="{FF2B5EF4-FFF2-40B4-BE49-F238E27FC236}">
                <a16:creationId xmlns:a16="http://schemas.microsoft.com/office/drawing/2014/main" id="{C3A96FB1-A400-7751-F942-C7C93753E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844824"/>
            <a:ext cx="40324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dirty="0">
                <a:solidFill>
                  <a:srgbClr val="C00000"/>
                </a:solidFill>
              </a:rPr>
              <a:t>► </a:t>
            </a:r>
            <a:r>
              <a:rPr lang="de-DE" altLang="de-DE" sz="2200" dirty="0" err="1"/>
              <a:t>wide</a:t>
            </a:r>
            <a:r>
              <a:rPr lang="de-DE" altLang="de-DE" sz="2200" dirty="0"/>
              <a:t> A and Z </a:t>
            </a:r>
            <a:r>
              <a:rPr lang="de-DE" altLang="de-DE" sz="2200" dirty="0" err="1"/>
              <a:t>distributions</a:t>
            </a:r>
            <a:r>
              <a:rPr lang="de-DE" altLang="de-DE" sz="2200" dirty="0"/>
              <a:t>  </a:t>
            </a:r>
            <a:r>
              <a:rPr lang="de-DE" altLang="de-DE" sz="2400" dirty="0"/>
              <a:t> </a:t>
            </a:r>
          </a:p>
        </p:txBody>
      </p:sp>
      <p:sp>
        <p:nvSpPr>
          <p:cNvPr id="28" name="Textfeld 7">
            <a:extLst>
              <a:ext uri="{FF2B5EF4-FFF2-40B4-BE49-F238E27FC236}">
                <a16:creationId xmlns:a16="http://schemas.microsoft.com/office/drawing/2014/main" id="{ECF38BDD-C7D9-5D3C-67FA-E9F357C6C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93" y="2618179"/>
            <a:ext cx="40324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dirty="0">
                <a:solidFill>
                  <a:srgbClr val="C00000"/>
                </a:solidFill>
              </a:rPr>
              <a:t>► </a:t>
            </a:r>
            <a:r>
              <a:rPr lang="de-DE" altLang="de-DE" sz="2200" dirty="0" err="1"/>
              <a:t>wide</a:t>
            </a:r>
            <a:r>
              <a:rPr lang="de-DE" altLang="de-DE" sz="2200" dirty="0"/>
              <a:t> angular </a:t>
            </a:r>
            <a:r>
              <a:rPr lang="de-DE" altLang="de-DE" sz="2200" dirty="0" err="1"/>
              <a:t>distributions</a:t>
            </a:r>
            <a:r>
              <a:rPr lang="de-DE" altLang="de-DE" sz="2200" dirty="0"/>
              <a:t>  </a:t>
            </a:r>
            <a:r>
              <a:rPr lang="de-DE" altLang="de-DE" sz="2400" dirty="0"/>
              <a:t> </a:t>
            </a:r>
          </a:p>
        </p:txBody>
      </p:sp>
      <p:sp>
        <p:nvSpPr>
          <p:cNvPr id="29" name="Textfeld 7">
            <a:extLst>
              <a:ext uri="{FF2B5EF4-FFF2-40B4-BE49-F238E27FC236}">
                <a16:creationId xmlns:a16="http://schemas.microsoft.com/office/drawing/2014/main" id="{24C42BCB-6289-8C57-B9B4-3B49C631C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120" y="4079825"/>
            <a:ext cx="4032448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dirty="0">
                <a:solidFill>
                  <a:srgbClr val="C00000"/>
                </a:solidFill>
              </a:rPr>
              <a:t>► </a:t>
            </a:r>
            <a:r>
              <a:rPr lang="de-DE" altLang="de-DE" sz="2200" dirty="0"/>
              <a:t>strong </a:t>
            </a:r>
            <a:r>
              <a:rPr lang="de-DE" altLang="de-DE" sz="2200" dirty="0" err="1"/>
              <a:t>or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full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dissipation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of</a:t>
            </a:r>
            <a:endParaRPr lang="de-DE" altLang="de-DE" sz="22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dirty="0"/>
              <a:t>     </a:t>
            </a:r>
            <a:r>
              <a:rPr lang="de-DE" altLang="de-DE" sz="2200" dirty="0" err="1"/>
              <a:t>kinetic</a:t>
            </a:r>
            <a:r>
              <a:rPr lang="de-DE" altLang="de-DE" sz="2200" dirty="0"/>
              <a:t> </a:t>
            </a:r>
            <a:r>
              <a:rPr lang="de-DE" altLang="de-DE" sz="2200" dirty="0" err="1"/>
              <a:t>energy</a:t>
            </a:r>
            <a:r>
              <a:rPr lang="de-DE" altLang="de-DE" sz="2200" dirty="0"/>
              <a:t>  </a:t>
            </a:r>
            <a:r>
              <a:rPr lang="de-DE" altLang="de-DE" sz="2400" dirty="0"/>
              <a:t> </a:t>
            </a:r>
          </a:p>
        </p:txBody>
      </p:sp>
      <p:sp>
        <p:nvSpPr>
          <p:cNvPr id="30" name="Textfeld 7">
            <a:extLst>
              <a:ext uri="{FF2B5EF4-FFF2-40B4-BE49-F238E27FC236}">
                <a16:creationId xmlns:a16="http://schemas.microsoft.com/office/drawing/2014/main" id="{D839C6FC-5C69-6E57-11A5-33ECC15CE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711" y="534921"/>
            <a:ext cx="16331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aseline="30000" dirty="0"/>
              <a:t>136</a:t>
            </a:r>
            <a:r>
              <a:rPr lang="de-DE" altLang="de-DE" sz="2000" dirty="0"/>
              <a:t>Xe + </a:t>
            </a:r>
            <a:r>
              <a:rPr lang="de-DE" altLang="de-DE" sz="2000" baseline="30000" dirty="0"/>
              <a:t>209</a:t>
            </a:r>
            <a:r>
              <a:rPr lang="de-DE" altLang="de-DE" sz="2000" dirty="0"/>
              <a:t>Bi  </a:t>
            </a:r>
          </a:p>
        </p:txBody>
      </p:sp>
      <p:sp>
        <p:nvSpPr>
          <p:cNvPr id="32" name="Textfeld 7">
            <a:extLst>
              <a:ext uri="{FF2B5EF4-FFF2-40B4-BE49-F238E27FC236}">
                <a16:creationId xmlns:a16="http://schemas.microsoft.com/office/drawing/2014/main" id="{7AC33449-4C87-C283-9406-41C51403DEA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840487" y="3325739"/>
            <a:ext cx="357882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800" dirty="0" err="1"/>
              <a:t>cross-section</a:t>
            </a:r>
            <a:r>
              <a:rPr lang="de-DE" altLang="de-DE" sz="1800" dirty="0"/>
              <a:t> / (</a:t>
            </a:r>
            <a:r>
              <a:rPr lang="de-DE" altLang="de-DE" sz="1800" dirty="0" err="1"/>
              <a:t>mb</a:t>
            </a:r>
            <a:r>
              <a:rPr lang="de-DE" altLang="de-DE" sz="1800" dirty="0"/>
              <a:t> / MeV Z) </a:t>
            </a:r>
            <a:r>
              <a:rPr lang="de-DE" altLang="de-DE" sz="1800" dirty="0" err="1"/>
              <a:t>unit</a:t>
            </a:r>
            <a:r>
              <a:rPr lang="de-DE" altLang="de-DE" sz="1800" dirty="0"/>
              <a:t>   </a:t>
            </a:r>
          </a:p>
        </p:txBody>
      </p:sp>
      <p:sp>
        <p:nvSpPr>
          <p:cNvPr id="33" name="Textfeld 7">
            <a:extLst>
              <a:ext uri="{FF2B5EF4-FFF2-40B4-BE49-F238E27FC236}">
                <a16:creationId xmlns:a16="http://schemas.microsoft.com/office/drawing/2014/main" id="{F73B63EB-F675-2FB6-7A91-9C367D150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2384" y="6304285"/>
            <a:ext cx="217250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800" dirty="0" err="1"/>
              <a:t>atomic</a:t>
            </a:r>
            <a:r>
              <a:rPr lang="de-DE" altLang="de-DE" sz="1800" dirty="0"/>
              <a:t> </a:t>
            </a:r>
            <a:r>
              <a:rPr lang="de-DE" altLang="de-DE" sz="1800" dirty="0" err="1"/>
              <a:t>number</a:t>
            </a:r>
            <a:r>
              <a:rPr lang="de-DE" altLang="de-DE" sz="1800" dirty="0"/>
              <a:t> Z   </a:t>
            </a:r>
          </a:p>
        </p:txBody>
      </p:sp>
      <p:sp>
        <p:nvSpPr>
          <p:cNvPr id="3" name="Textfeld 7">
            <a:extLst>
              <a:ext uri="{FF2B5EF4-FFF2-40B4-BE49-F238E27FC236}">
                <a16:creationId xmlns:a16="http://schemas.microsoft.com/office/drawing/2014/main" id="{B49C8DD8-B8CB-0CDC-2787-44DC86665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120" y="3338259"/>
            <a:ext cx="40324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dirty="0">
                <a:solidFill>
                  <a:srgbClr val="C00000"/>
                </a:solidFill>
              </a:rPr>
              <a:t>► </a:t>
            </a:r>
            <a:r>
              <a:rPr lang="de-DE" altLang="de-DE" sz="2200" dirty="0" err="1"/>
              <a:t>wide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energy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distributions</a:t>
            </a:r>
            <a:r>
              <a:rPr lang="de-DE" altLang="de-DE" sz="2200" dirty="0"/>
              <a:t>  </a:t>
            </a:r>
            <a:r>
              <a:rPr lang="de-DE" altLang="de-DE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7086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5E5AB-301E-55C6-E20A-437DC7CAF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50">
            <a:extLst>
              <a:ext uri="{FF2B5EF4-FFF2-40B4-BE49-F238E27FC236}">
                <a16:creationId xmlns:a16="http://schemas.microsoft.com/office/drawing/2014/main" id="{C5B4610E-5BA2-F004-AFD8-980468A13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79257"/>
            <a:ext cx="79560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6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charset="0"/>
              </a:rPr>
              <a:t>The Potential Energy Surface (PES)</a:t>
            </a:r>
            <a:endParaRPr kumimoji="0" lang="de-DE" altLang="de-DE" sz="3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4" name="Textfeld 7">
            <a:extLst>
              <a:ext uri="{FF2B5EF4-FFF2-40B4-BE49-F238E27FC236}">
                <a16:creationId xmlns:a16="http://schemas.microsoft.com/office/drawing/2014/main" id="{6DC55681-6FB0-4194-8345-8B31EE62F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908720"/>
            <a:ext cx="69847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/>
              <a:t>The PES </a:t>
            </a:r>
            <a:r>
              <a:rPr lang="de-DE" altLang="de-DE" sz="2000" dirty="0" err="1"/>
              <a:t>shapes</a:t>
            </a:r>
            <a:r>
              <a:rPr lang="de-DE" altLang="de-DE" sz="2000" dirty="0"/>
              <a:t> </a:t>
            </a:r>
            <a:r>
              <a:rPr lang="de-DE" altLang="de-DE" sz="2000" dirty="0" err="1"/>
              <a:t>reaction</a:t>
            </a:r>
            <a:r>
              <a:rPr lang="de-DE" altLang="de-DE" sz="2000" dirty="0"/>
              <a:t> </a:t>
            </a:r>
            <a:r>
              <a:rPr lang="de-DE" altLang="de-DE" sz="2000" dirty="0" err="1"/>
              <a:t>pathways</a:t>
            </a:r>
            <a:r>
              <a:rPr lang="de-DE" altLang="de-DE" sz="2000" dirty="0"/>
              <a:t> and </a:t>
            </a:r>
            <a:r>
              <a:rPr lang="de-DE" altLang="de-DE" sz="2000" dirty="0" err="1"/>
              <a:t>their</a:t>
            </a:r>
            <a:r>
              <a:rPr lang="de-DE" altLang="de-DE" sz="2000" dirty="0"/>
              <a:t> </a:t>
            </a:r>
            <a:r>
              <a:rPr lang="de-DE" altLang="de-DE" sz="2000" dirty="0" err="1"/>
              <a:t>cross-sections</a:t>
            </a:r>
            <a:endParaRPr lang="de-DE" altLang="de-DE" sz="2000" dirty="0"/>
          </a:p>
        </p:txBody>
      </p:sp>
      <p:sp>
        <p:nvSpPr>
          <p:cNvPr id="13" name="Textfeld 7">
            <a:extLst>
              <a:ext uri="{FF2B5EF4-FFF2-40B4-BE49-F238E27FC236}">
                <a16:creationId xmlns:a16="http://schemas.microsoft.com/office/drawing/2014/main" id="{CDC07AAB-74A8-4286-A6C5-D89E8AEC9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2906" y="6300028"/>
            <a:ext cx="2731869" cy="369332"/>
          </a:xfrm>
          <a:prstGeom prst="rect">
            <a:avLst/>
          </a:prstGeom>
          <a:solidFill>
            <a:srgbClr val="FFD13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800" dirty="0" err="1"/>
              <a:t>valley</a:t>
            </a:r>
            <a:r>
              <a:rPr lang="de-DE" altLang="de-DE" sz="1800" dirty="0"/>
              <a:t> @ </a:t>
            </a:r>
            <a:r>
              <a:rPr lang="de-DE" altLang="de-DE" sz="1800" dirty="0" err="1"/>
              <a:t>mass</a:t>
            </a:r>
            <a:r>
              <a:rPr lang="de-DE" altLang="de-DE" sz="1800" dirty="0"/>
              <a:t> </a:t>
            </a:r>
            <a:r>
              <a:rPr lang="de-DE" altLang="de-DE" sz="1800" dirty="0" err="1"/>
              <a:t>symmetry</a:t>
            </a:r>
            <a:endParaRPr lang="de-DE" altLang="de-DE" sz="1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D85957A-9D5C-45FB-B751-F273178C4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703683"/>
            <a:ext cx="4176464" cy="447755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2C7641F-A301-4ADC-995D-013B62546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990" y="2264201"/>
            <a:ext cx="2197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800" baseline="30000" dirty="0"/>
              <a:t> 48</a:t>
            </a:r>
            <a:r>
              <a:rPr lang="de-DE" altLang="de-DE" sz="1800" dirty="0"/>
              <a:t>Ca + </a:t>
            </a:r>
            <a:r>
              <a:rPr lang="de-DE" altLang="de-DE" sz="1800" baseline="30000" dirty="0"/>
              <a:t>248</a:t>
            </a:r>
            <a:r>
              <a:rPr lang="de-DE" altLang="de-DE" sz="1800" dirty="0"/>
              <a:t>Cm  PES</a:t>
            </a:r>
          </a:p>
        </p:txBody>
      </p:sp>
      <p:sp>
        <p:nvSpPr>
          <p:cNvPr id="14" name="Textfeld 7">
            <a:extLst>
              <a:ext uri="{FF2B5EF4-FFF2-40B4-BE49-F238E27FC236}">
                <a16:creationId xmlns:a16="http://schemas.microsoft.com/office/drawing/2014/main" id="{99DBFA0B-9382-4C23-B91F-74B6DF17F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5558592"/>
            <a:ext cx="2232248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800" dirty="0" err="1"/>
              <a:t>valleys</a:t>
            </a:r>
            <a:r>
              <a:rPr lang="de-DE" altLang="de-DE" sz="1800" dirty="0"/>
              <a:t> @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800" dirty="0"/>
              <a:t>double-</a:t>
            </a:r>
            <a:r>
              <a:rPr lang="de-DE" altLang="de-DE" sz="1800" dirty="0" err="1"/>
              <a:t>magic</a:t>
            </a:r>
            <a:r>
              <a:rPr lang="de-DE" altLang="de-DE" sz="1800" dirty="0"/>
              <a:t> </a:t>
            </a:r>
            <a:r>
              <a:rPr lang="de-DE" altLang="de-DE" sz="1800" dirty="0" err="1"/>
              <a:t>nuclei</a:t>
            </a:r>
            <a:endParaRPr lang="de-DE" altLang="de-DE" sz="1800" dirty="0"/>
          </a:p>
        </p:txBody>
      </p:sp>
      <p:sp>
        <p:nvSpPr>
          <p:cNvPr id="16" name="Textfeld 7">
            <a:extLst>
              <a:ext uri="{FF2B5EF4-FFF2-40B4-BE49-F238E27FC236}">
                <a16:creationId xmlns:a16="http://schemas.microsoft.com/office/drawing/2014/main" id="{20B22D3C-E638-4E56-ACF6-781FAA050CD2}"/>
              </a:ext>
            </a:extLst>
          </p:cNvPr>
          <p:cNvSpPr txBox="1">
            <a:spLocks noChangeArrowheads="1"/>
          </p:cNvSpPr>
          <p:nvPr/>
        </p:nvSpPr>
        <p:spPr bwMode="auto">
          <a:xfrm rot="2229285">
            <a:off x="3047401" y="4306400"/>
            <a:ext cx="9535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600" b="1" dirty="0"/>
              <a:t>QF</a:t>
            </a:r>
          </a:p>
        </p:txBody>
      </p:sp>
      <p:sp>
        <p:nvSpPr>
          <p:cNvPr id="17" name="Textfeld 7">
            <a:extLst>
              <a:ext uri="{FF2B5EF4-FFF2-40B4-BE49-F238E27FC236}">
                <a16:creationId xmlns:a16="http://schemas.microsoft.com/office/drawing/2014/main" id="{DEAC2CC7-7500-4FD1-AB19-DC058EAE6B16}"/>
              </a:ext>
            </a:extLst>
          </p:cNvPr>
          <p:cNvSpPr txBox="1">
            <a:spLocks noChangeArrowheads="1"/>
          </p:cNvSpPr>
          <p:nvPr/>
        </p:nvSpPr>
        <p:spPr bwMode="auto">
          <a:xfrm rot="2229285">
            <a:off x="2633245" y="4966456"/>
            <a:ext cx="9535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600" b="1" dirty="0"/>
              <a:t>QF</a:t>
            </a:r>
          </a:p>
        </p:txBody>
      </p:sp>
      <p:sp>
        <p:nvSpPr>
          <p:cNvPr id="18" name="Textfeld 7">
            <a:extLst>
              <a:ext uri="{FF2B5EF4-FFF2-40B4-BE49-F238E27FC236}">
                <a16:creationId xmlns:a16="http://schemas.microsoft.com/office/drawing/2014/main" id="{4B246F08-DC8C-46C6-B173-79D62EBC2798}"/>
              </a:ext>
            </a:extLst>
          </p:cNvPr>
          <p:cNvSpPr txBox="1">
            <a:spLocks noChangeArrowheads="1"/>
          </p:cNvSpPr>
          <p:nvPr/>
        </p:nvSpPr>
        <p:spPr bwMode="auto">
          <a:xfrm rot="18670715">
            <a:off x="1788803" y="3406946"/>
            <a:ext cx="598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600" b="1" dirty="0"/>
              <a:t>CN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A4902D4-DD27-4AA7-B41B-3908EA7A7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7965" y="2664248"/>
            <a:ext cx="1548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800" baseline="30000" dirty="0"/>
              <a:t> </a:t>
            </a:r>
            <a:r>
              <a:rPr lang="de-DE" altLang="de-DE" sz="1800" dirty="0"/>
              <a:t>E* = 20 MeV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F2E29FC-2721-4BEE-92B1-F9F1BB2A52D7}"/>
              </a:ext>
            </a:extLst>
          </p:cNvPr>
          <p:cNvSpPr txBox="1"/>
          <p:nvPr/>
        </p:nvSpPr>
        <p:spPr>
          <a:xfrm>
            <a:off x="6381587" y="3091802"/>
            <a:ext cx="26083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i="1" dirty="0"/>
              <a:t>V. </a:t>
            </a:r>
            <a:r>
              <a:rPr lang="de-DE" i="1" dirty="0" err="1"/>
              <a:t>Zagrebaev</a:t>
            </a:r>
            <a:r>
              <a:rPr lang="de-DE" i="1" dirty="0"/>
              <a:t>, W. Greiner</a:t>
            </a:r>
          </a:p>
          <a:p>
            <a:r>
              <a:rPr lang="de-DE" i="1" dirty="0"/>
              <a:t>J. Phys. G, 34 (2007) 1</a:t>
            </a:r>
          </a:p>
        </p:txBody>
      </p:sp>
    </p:spTree>
    <p:extLst>
      <p:ext uri="{BB962C8B-B14F-4D97-AF65-F5344CB8AC3E}">
        <p14:creationId xmlns:p14="http://schemas.microsoft.com/office/powerpoint/2010/main" val="74966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D65EE-18AF-10BE-2B9A-660B35BA9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0">
            <a:extLst>
              <a:ext uri="{FF2B5EF4-FFF2-40B4-BE49-F238E27FC236}">
                <a16:creationId xmlns:a16="http://schemas.microsoft.com/office/drawing/2014/main" id="{5AE39950-3C30-22B6-2D80-8AB759F0B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260648"/>
            <a:ext cx="879760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Calculated</a:t>
            </a:r>
            <a:r>
              <a:rPr lang="de-DE" altLang="de-DE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 MNT Cross-</a:t>
            </a:r>
            <a:r>
              <a:rPr lang="de-DE" altLang="de-DE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sections</a:t>
            </a:r>
            <a:r>
              <a:rPr lang="de-DE" altLang="de-DE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de-DE" altLang="de-DE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for</a:t>
            </a:r>
            <a:r>
              <a:rPr lang="de-DE" altLang="de-DE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 Z&gt;100</a:t>
            </a:r>
            <a:endParaRPr kumimoji="0" lang="de-DE" altLang="de-DE" sz="3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641F2D3-2A40-4EB5-89B8-B8765312C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402557"/>
            <a:ext cx="4775688" cy="4266803"/>
          </a:xfrm>
          <a:prstGeom prst="rect">
            <a:avLst/>
          </a:prstGeom>
        </p:spPr>
      </p:pic>
      <p:sp>
        <p:nvSpPr>
          <p:cNvPr id="6" name="Textfeld 7">
            <a:extLst>
              <a:ext uri="{FF2B5EF4-FFF2-40B4-BE49-F238E27FC236}">
                <a16:creationId xmlns:a16="http://schemas.microsoft.com/office/drawing/2014/main" id="{B76BA33F-4366-4962-B9A2-59F275127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052736"/>
            <a:ext cx="69847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 err="1"/>
              <a:t>Langevin</a:t>
            </a:r>
            <a:r>
              <a:rPr lang="de-DE" altLang="de-DE" sz="2000" dirty="0"/>
              <a:t> </a:t>
            </a:r>
            <a:r>
              <a:rPr lang="de-DE" altLang="de-DE" sz="2000" dirty="0" err="1"/>
              <a:t>model</a:t>
            </a:r>
            <a:r>
              <a:rPr lang="de-DE" altLang="de-DE" sz="2000" dirty="0"/>
              <a:t> </a:t>
            </a:r>
            <a:r>
              <a:rPr lang="de-DE" altLang="de-DE" sz="2000" dirty="0" err="1"/>
              <a:t>results</a:t>
            </a:r>
            <a:r>
              <a:rPr lang="de-DE" altLang="de-DE" sz="2000" dirty="0"/>
              <a:t> </a:t>
            </a:r>
            <a:r>
              <a:rPr lang="de-DE" altLang="de-DE" sz="2000" dirty="0" err="1"/>
              <a:t>for</a:t>
            </a:r>
            <a:r>
              <a:rPr lang="de-DE" altLang="de-DE" sz="2000" dirty="0"/>
              <a:t> </a:t>
            </a:r>
            <a:r>
              <a:rPr lang="de-DE" altLang="de-DE" sz="2000" baseline="30000" dirty="0"/>
              <a:t>238</a:t>
            </a:r>
            <a:r>
              <a:rPr lang="de-DE" altLang="de-DE" sz="2000" dirty="0"/>
              <a:t>U + </a:t>
            </a:r>
            <a:r>
              <a:rPr lang="de-DE" altLang="de-DE" sz="2000" baseline="30000" dirty="0"/>
              <a:t>248</a:t>
            </a:r>
            <a:r>
              <a:rPr lang="de-DE" altLang="de-DE" sz="2000" dirty="0"/>
              <a:t>Cm @ Coulomb </a:t>
            </a:r>
            <a:r>
              <a:rPr lang="de-DE" altLang="de-DE" sz="2000" dirty="0" err="1"/>
              <a:t>barrier</a:t>
            </a:r>
            <a:r>
              <a:rPr lang="de-DE" altLang="de-DE" sz="2000" dirty="0"/>
              <a:t> </a:t>
            </a:r>
          </a:p>
        </p:txBody>
      </p:sp>
      <p:sp>
        <p:nvSpPr>
          <p:cNvPr id="7" name="Textfeld 7">
            <a:extLst>
              <a:ext uri="{FF2B5EF4-FFF2-40B4-BE49-F238E27FC236}">
                <a16:creationId xmlns:a16="http://schemas.microsoft.com/office/drawing/2014/main" id="{063AAD26-AC2C-440E-A47C-449B4F9C8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508885"/>
            <a:ext cx="38884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800" i="1" dirty="0"/>
              <a:t>(V.I. </a:t>
            </a:r>
            <a:r>
              <a:rPr lang="de-DE" altLang="de-DE" sz="1800" i="1" dirty="0" err="1"/>
              <a:t>Zagrebaev</a:t>
            </a:r>
            <a:r>
              <a:rPr lang="de-DE" altLang="de-DE" sz="1800" i="1" dirty="0"/>
              <a:t> and W. Greiner)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27075F4-43DD-4ADF-A768-C4635A587636}"/>
              </a:ext>
            </a:extLst>
          </p:cNvPr>
          <p:cNvSpPr/>
          <p:nvPr/>
        </p:nvSpPr>
        <p:spPr>
          <a:xfrm>
            <a:off x="1350690" y="4935537"/>
            <a:ext cx="3920207" cy="1313706"/>
          </a:xfrm>
          <a:prstGeom prst="rect">
            <a:avLst/>
          </a:prstGeom>
          <a:solidFill>
            <a:srgbClr val="FFEEB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7">
            <a:extLst>
              <a:ext uri="{FF2B5EF4-FFF2-40B4-BE49-F238E27FC236}">
                <a16:creationId xmlns:a16="http://schemas.microsoft.com/office/drawing/2014/main" id="{B71C80E2-976F-42A6-9B66-52432EFD5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4991" y="4735482"/>
            <a:ext cx="30854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/>
              <a:t>1 </a:t>
            </a:r>
            <a:r>
              <a:rPr lang="de-DE" altLang="de-DE" sz="2000" dirty="0" err="1"/>
              <a:t>nb</a:t>
            </a:r>
            <a:r>
              <a:rPr lang="de-DE" altLang="de-DE" sz="2000" dirty="0"/>
              <a:t> = ~1000 </a:t>
            </a:r>
            <a:r>
              <a:rPr lang="de-DE" altLang="de-DE" sz="2000" dirty="0" err="1"/>
              <a:t>nuclei</a:t>
            </a:r>
            <a:r>
              <a:rPr lang="de-DE" altLang="de-DE" sz="2000" dirty="0"/>
              <a:t> / </a:t>
            </a:r>
            <a:r>
              <a:rPr lang="de-DE" altLang="de-DE" sz="2000" dirty="0" err="1"/>
              <a:t>day</a:t>
            </a:r>
            <a:r>
              <a:rPr lang="de-DE" altLang="de-DE" sz="2000" dirty="0"/>
              <a:t> </a:t>
            </a:r>
          </a:p>
        </p:txBody>
      </p:sp>
      <p:sp>
        <p:nvSpPr>
          <p:cNvPr id="12" name="Textfeld 7">
            <a:extLst>
              <a:ext uri="{FF2B5EF4-FFF2-40B4-BE49-F238E27FC236}">
                <a16:creationId xmlns:a16="http://schemas.microsoft.com/office/drawing/2014/main" id="{CA8D409F-82D3-4A7F-80CA-C514D5FB3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6998" y="2801604"/>
            <a:ext cx="27254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 err="1"/>
              <a:t>primary</a:t>
            </a:r>
            <a:r>
              <a:rPr lang="de-DE" altLang="de-DE" sz="2000" dirty="0"/>
              <a:t> MNT </a:t>
            </a:r>
            <a:r>
              <a:rPr lang="de-DE" altLang="de-DE" sz="2000" dirty="0" err="1"/>
              <a:t>products</a:t>
            </a:r>
            <a:r>
              <a:rPr lang="de-DE" altLang="de-DE" sz="2000" dirty="0"/>
              <a:t> </a:t>
            </a:r>
          </a:p>
        </p:txBody>
      </p:sp>
      <p:sp>
        <p:nvSpPr>
          <p:cNvPr id="13" name="Textfeld 7">
            <a:extLst>
              <a:ext uri="{FF2B5EF4-FFF2-40B4-BE49-F238E27FC236}">
                <a16:creationId xmlns:a16="http://schemas.microsoft.com/office/drawing/2014/main" id="{99A7B573-C059-4C85-8BFB-DA4F5AE7E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7124" y="5199593"/>
            <a:ext cx="30854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/>
              <a:t>Z &gt; 103  →  σ &lt; 1 </a:t>
            </a:r>
            <a:r>
              <a:rPr lang="de-DE" altLang="de-DE" sz="2000" dirty="0" err="1"/>
              <a:t>nb</a:t>
            </a:r>
            <a:r>
              <a:rPr lang="de-DE" altLang="de-DE" sz="2000" dirty="0"/>
              <a:t> </a:t>
            </a:r>
          </a:p>
        </p:txBody>
      </p:sp>
      <p:sp>
        <p:nvSpPr>
          <p:cNvPr id="14" name="Textfeld 7">
            <a:extLst>
              <a:ext uri="{FF2B5EF4-FFF2-40B4-BE49-F238E27FC236}">
                <a16:creationId xmlns:a16="http://schemas.microsoft.com/office/drawing/2014/main" id="{106BEB7C-EAE5-4F3A-9C1D-4F8A2B12F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6" y="4066440"/>
            <a:ext cx="27552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/>
              <a:t>residual MNT </a:t>
            </a:r>
            <a:r>
              <a:rPr lang="de-DE" altLang="de-DE" sz="2000" dirty="0" err="1"/>
              <a:t>products</a:t>
            </a:r>
            <a:r>
              <a:rPr lang="de-DE" altLang="de-DE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2987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395536" y="309954"/>
            <a:ext cx="7200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b="1" dirty="0">
                <a:cs typeface="Arial" panose="020B0604020202020204" pitchFamily="34" charset="0"/>
              </a:rPr>
              <a:t>Study </a:t>
            </a:r>
            <a:r>
              <a:rPr lang="de-DE" altLang="de-DE" b="1" dirty="0" err="1">
                <a:cs typeface="Arial" panose="020B0604020202020204" pitchFamily="34" charset="0"/>
              </a:rPr>
              <a:t>of</a:t>
            </a:r>
            <a:r>
              <a:rPr lang="de-DE" altLang="de-DE" b="1" dirty="0">
                <a:cs typeface="Arial" panose="020B0604020202020204" pitchFamily="34" charset="0"/>
              </a:rPr>
              <a:t> MNT </a:t>
            </a:r>
            <a:r>
              <a:rPr lang="de-DE" altLang="de-DE" b="1" dirty="0" err="1">
                <a:cs typeface="Arial" panose="020B0604020202020204" pitchFamily="34" charset="0"/>
              </a:rPr>
              <a:t>Reactions</a:t>
            </a:r>
            <a:r>
              <a:rPr lang="de-DE" altLang="de-DE" b="1" dirty="0">
                <a:cs typeface="Arial" panose="020B0604020202020204" pitchFamily="34" charset="0"/>
              </a:rPr>
              <a:t> Worldwide </a:t>
            </a:r>
            <a:endParaRPr lang="de-DE" altLang="de-DE" dirty="0">
              <a:cs typeface="Arial" panose="020B0604020202020204" pitchFamily="34" charset="0"/>
            </a:endParaRPr>
          </a:p>
        </p:txBody>
      </p:sp>
      <p:pic>
        <p:nvPicPr>
          <p:cNvPr id="10" name="image1.png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23939" y="2636912"/>
            <a:ext cx="7176453" cy="3951605"/>
          </a:xfrm>
          <a:prstGeom prst="rect">
            <a:avLst/>
          </a:prstGeom>
        </p:spPr>
      </p:pic>
      <p:sp>
        <p:nvSpPr>
          <p:cNvPr id="2" name="Textfeld 7">
            <a:extLst>
              <a:ext uri="{FF2B5EF4-FFF2-40B4-BE49-F238E27FC236}">
                <a16:creationId xmlns:a16="http://schemas.microsoft.com/office/drawing/2014/main" id="{862DF518-D462-D7BB-9B5B-79AD504B2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27" y="1055057"/>
            <a:ext cx="65343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dirty="0">
                <a:solidFill>
                  <a:srgbClr val="000000"/>
                </a:solidFill>
              </a:rPr>
              <a:t>Exploration </a:t>
            </a:r>
            <a:r>
              <a:rPr lang="de-DE" altLang="de-DE" sz="2200" dirty="0" err="1">
                <a:solidFill>
                  <a:srgbClr val="000000"/>
                </a:solidFill>
              </a:rPr>
              <a:t>of</a:t>
            </a:r>
            <a:r>
              <a:rPr lang="de-DE" altLang="de-DE" sz="2200" dirty="0">
                <a:solidFill>
                  <a:srgbClr val="000000"/>
                </a:solidFill>
              </a:rPr>
              <a:t> </a:t>
            </a:r>
            <a:r>
              <a:rPr lang="de-DE" altLang="de-DE" sz="2200" dirty="0" err="1">
                <a:solidFill>
                  <a:srgbClr val="000000"/>
                </a:solidFill>
              </a:rPr>
              <a:t>separation</a:t>
            </a:r>
            <a:r>
              <a:rPr lang="de-DE" altLang="de-DE" sz="2200" dirty="0">
                <a:solidFill>
                  <a:srgbClr val="000000"/>
                </a:solidFill>
              </a:rPr>
              <a:t> and </a:t>
            </a:r>
            <a:r>
              <a:rPr lang="de-DE" altLang="de-DE" sz="2200" dirty="0" err="1">
                <a:solidFill>
                  <a:srgbClr val="000000"/>
                </a:solidFill>
              </a:rPr>
              <a:t>detection</a:t>
            </a:r>
            <a:r>
              <a:rPr lang="de-DE" altLang="de-DE" sz="2200" dirty="0">
                <a:solidFill>
                  <a:srgbClr val="000000"/>
                </a:solidFill>
              </a:rPr>
              <a:t> </a:t>
            </a:r>
            <a:r>
              <a:rPr lang="de-DE" altLang="de-DE" sz="2200" dirty="0" err="1">
                <a:solidFill>
                  <a:srgbClr val="000000"/>
                </a:solidFill>
              </a:rPr>
              <a:t>techniques</a:t>
            </a:r>
            <a:r>
              <a:rPr lang="de-DE" altLang="de-DE" sz="2200" dirty="0">
                <a:solidFill>
                  <a:srgbClr val="000000"/>
                </a:solidFill>
              </a:rPr>
              <a:t> </a:t>
            </a:r>
            <a:endParaRPr kumimoji="0" lang="de-DE" altLang="de-DE" sz="2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" name="Textfeld 7">
            <a:extLst>
              <a:ext uri="{FF2B5EF4-FFF2-40B4-BE49-F238E27FC236}">
                <a16:creationId xmlns:a16="http://schemas.microsoft.com/office/drawing/2014/main" id="{45B55576-BB9D-4FA6-E647-BDF97A12E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06" y="1485945"/>
            <a:ext cx="783280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Investigation </a:t>
            </a:r>
            <a:r>
              <a:rPr kumimoji="0" lang="de-DE" altLang="de-DE" sz="22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of</a:t>
            </a:r>
            <a:r>
              <a:rPr kumimoji="0" lang="de-DE" altLang="de-DE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lang="de-DE" altLang="de-DE" sz="2200" dirty="0" err="1">
                <a:solidFill>
                  <a:srgbClr val="000000"/>
                </a:solidFill>
              </a:rPr>
              <a:t>various</a:t>
            </a:r>
            <a:r>
              <a:rPr lang="de-DE" altLang="de-DE" sz="2200" dirty="0">
                <a:solidFill>
                  <a:srgbClr val="000000"/>
                </a:solidFill>
              </a:rPr>
              <a:t> </a:t>
            </a:r>
            <a:r>
              <a:rPr lang="de-DE" altLang="de-DE" sz="2200" dirty="0" err="1">
                <a:solidFill>
                  <a:srgbClr val="000000"/>
                </a:solidFill>
              </a:rPr>
              <a:t>collision</a:t>
            </a:r>
            <a:r>
              <a:rPr lang="de-DE" altLang="de-DE" sz="2200" dirty="0">
                <a:solidFill>
                  <a:srgbClr val="000000"/>
                </a:solidFill>
              </a:rPr>
              <a:t> </a:t>
            </a:r>
            <a:r>
              <a:rPr lang="de-DE" altLang="de-DE" sz="2200" dirty="0" err="1">
                <a:solidFill>
                  <a:srgbClr val="000000"/>
                </a:solidFill>
              </a:rPr>
              <a:t>systems</a:t>
            </a:r>
            <a:r>
              <a:rPr lang="de-DE" altLang="de-DE" sz="2200" dirty="0">
                <a:solidFill>
                  <a:srgbClr val="000000"/>
                </a:solidFill>
              </a:rPr>
              <a:t> and beam </a:t>
            </a:r>
            <a:r>
              <a:rPr lang="de-DE" altLang="de-DE" sz="2200" dirty="0" err="1">
                <a:solidFill>
                  <a:srgbClr val="000000"/>
                </a:solidFill>
              </a:rPr>
              <a:t>energies</a:t>
            </a:r>
            <a:endParaRPr kumimoji="0" lang="de-DE" altLang="de-DE" sz="2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1581119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679</Words>
  <Application>Microsoft Office PowerPoint</Application>
  <PresentationFormat>Bildschirmpräsentation (4:3)</PresentationFormat>
  <Paragraphs>134</Paragraphs>
  <Slides>15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Default Design</vt:lpstr>
      <vt:lpstr>8_Default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GSI Darmstadt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sophie heinz</dc:creator>
  <cp:lastModifiedBy>Sophia Heinz</cp:lastModifiedBy>
  <cp:revision>1773</cp:revision>
  <cp:lastPrinted>2021-11-29T19:32:56Z</cp:lastPrinted>
  <dcterms:created xsi:type="dcterms:W3CDTF">2010-09-14T10:57:40Z</dcterms:created>
  <dcterms:modified xsi:type="dcterms:W3CDTF">2026-04-12T17:33:35Z</dcterms:modified>
</cp:coreProperties>
</file>