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676" r:id="rId3"/>
    <p:sldId id="379" r:id="rId4"/>
    <p:sldId id="679" r:id="rId5"/>
    <p:sldId id="491" r:id="rId6"/>
    <p:sldId id="326" r:id="rId7"/>
    <p:sldId id="489" r:id="rId8"/>
    <p:sldId id="493" r:id="rId9"/>
    <p:sldId id="266" r:id="rId10"/>
    <p:sldId id="495" r:id="rId11"/>
    <p:sldId id="348" r:id="rId12"/>
    <p:sldId id="270" r:id="rId13"/>
    <p:sldId id="687" r:id="rId14"/>
    <p:sldId id="711" r:id="rId15"/>
    <p:sldId id="717" r:id="rId16"/>
    <p:sldId id="663" r:id="rId17"/>
    <p:sldId id="706" r:id="rId18"/>
    <p:sldId id="681" r:id="rId19"/>
    <p:sldId id="713" r:id="rId20"/>
    <p:sldId id="715" r:id="rId21"/>
    <p:sldId id="703" r:id="rId22"/>
    <p:sldId id="271" r:id="rId23"/>
    <p:sldId id="708" r:id="rId24"/>
    <p:sldId id="315" r:id="rId25"/>
    <p:sldId id="712" r:id="rId26"/>
    <p:sldId id="275" r:id="rId27"/>
    <p:sldId id="671" r:id="rId28"/>
    <p:sldId id="276" r:id="rId29"/>
    <p:sldId id="714" r:id="rId30"/>
    <p:sldId id="356" r:id="rId31"/>
    <p:sldId id="705" r:id="rId32"/>
    <p:sldId id="716" r:id="rId33"/>
  </p:sldIdLst>
  <p:sldSz cx="12192000" cy="6858000"/>
  <p:notesSz cx="6858000" cy="9144000"/>
  <p:embeddedFontLst>
    <p:embeddedFont>
      <p:font typeface="Comic Sans MS" panose="030F0702030302020204" pitchFamily="66" charset="0"/>
      <p:regular r:id="rId35"/>
      <p:bold r:id="rId36"/>
      <p:italic r:id="rId37"/>
      <p:boldItalic r:id="rId38"/>
    </p:embeddedFont>
    <p:embeddedFont>
      <p:font typeface="Play" panose="020B0604020202020204" charset="0"/>
      <p:regular r:id="rId39"/>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gf2QUuz9qcBPmjbHG1xDXm4+u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97"/>
    <p:restoredTop sz="94622"/>
  </p:normalViewPr>
  <p:slideViewPr>
    <p:cSldViewPr snapToGrid="0">
      <p:cViewPr varScale="1">
        <p:scale>
          <a:sx n="113" d="100"/>
          <a:sy n="113" d="100"/>
        </p:scale>
        <p:origin x="624" y="168"/>
      </p:cViewPr>
      <p:guideLst/>
    </p:cSldViewPr>
  </p:slideViewPr>
  <p:notesTextViewPr>
    <p:cViewPr>
      <p:scale>
        <a:sx n="1" d="1"/>
        <a:sy n="1" d="1"/>
      </p:scale>
      <p:origin x="0" y="0"/>
    </p:cViewPr>
  </p:notesTextViewPr>
  <p:sorterViewPr>
    <p:cViewPr varScale="1">
      <p:scale>
        <a:sx n="1" d="1"/>
        <a:sy n="1" d="1"/>
      </p:scale>
      <p:origin x="0" y="-126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63" Type="http://customschemas.google.com/relationships/presentationmetadata" Target="metadata"/><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64"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67" Type="http://schemas.openxmlformats.org/officeDocument/2006/relationships/tableStyles" Target="tableStyles.xml"/><Relationship Id="rId20" Type="http://schemas.openxmlformats.org/officeDocument/2006/relationships/slide" Target="slides/slide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on Bruce" userId="f3468098-6e86-42bc-b473-eeebf1ca4b03" providerId="ADAL" clId="{9A81CE4B-E17D-4151-9A44-D2F710EE0AD7}"/>
    <pc:docChg chg="delSld">
      <pc:chgData name="Alison Bruce" userId="f3468098-6e86-42bc-b473-eeebf1ca4b03" providerId="ADAL" clId="{9A81CE4B-E17D-4151-9A44-D2F710EE0AD7}" dt="2026-04-16T20:28:57.276" v="1" actId="47"/>
      <pc:docMkLst>
        <pc:docMk/>
      </pc:docMkLst>
      <pc:sldChg chg="del">
        <pc:chgData name="Alison Bruce" userId="f3468098-6e86-42bc-b473-eeebf1ca4b03" providerId="ADAL" clId="{9A81CE4B-E17D-4151-9A44-D2F710EE0AD7}" dt="2026-04-16T20:28:57.276" v="1" actId="47"/>
        <pc:sldMkLst>
          <pc:docMk/>
          <pc:sldMk cId="0" sldId="281"/>
        </pc:sldMkLst>
      </pc:sldChg>
      <pc:sldChg chg="del">
        <pc:chgData name="Alison Bruce" userId="f3468098-6e86-42bc-b473-eeebf1ca4b03" providerId="ADAL" clId="{9A81CE4B-E17D-4151-9A44-D2F710EE0AD7}" dt="2026-04-16T20:28:53.955" v="0" actId="47"/>
        <pc:sldMkLst>
          <pc:docMk/>
          <pc:sldMk cId="919674611" sldId="673"/>
        </pc:sldMkLst>
      </pc:sldChg>
      <pc:sldChg chg="del">
        <pc:chgData name="Alison Bruce" userId="f3468098-6e86-42bc-b473-eeebf1ca4b03" providerId="ADAL" clId="{9A81CE4B-E17D-4151-9A44-D2F710EE0AD7}" dt="2026-04-16T20:28:53.955" v="0" actId="47"/>
        <pc:sldMkLst>
          <pc:docMk/>
          <pc:sldMk cId="2364262659" sldId="678"/>
        </pc:sldMkLst>
      </pc:sldChg>
      <pc:sldChg chg="del">
        <pc:chgData name="Alison Bruce" userId="f3468098-6e86-42bc-b473-eeebf1ca4b03" providerId="ADAL" clId="{9A81CE4B-E17D-4151-9A44-D2F710EE0AD7}" dt="2026-04-16T20:28:53.955" v="0" actId="47"/>
        <pc:sldMkLst>
          <pc:docMk/>
          <pc:sldMk cId="2493870079" sldId="73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IOP Nuclear Physics Conference…Where are the limits of the chart of nuclides? </a:t>
            </a:r>
          </a:p>
          <a:p>
            <a:pPr marL="0" lvl="0" indent="0" algn="l" rtl="0">
              <a:spcBef>
                <a:spcPts val="0"/>
              </a:spcBef>
              <a:spcAft>
                <a:spcPts val="0"/>
              </a:spcAft>
              <a:buNone/>
            </a:pPr>
            <a:r>
              <a:rPr lang="en-US" dirty="0"/>
              <a:t>Good </a:t>
            </a:r>
            <a:r>
              <a:rPr lang="en-US" dirty="0" err="1"/>
              <a:t>Morning..it</a:t>
            </a:r>
            <a:r>
              <a:rPr lang="en-US" dirty="0"/>
              <a:t> is a pleasure to be here at this IOP Nuclear physics conference…today, I will talk about whether the superheavy elements were made in nature?</a:t>
            </a:r>
          </a:p>
          <a:p>
            <a:pPr marL="0" lvl="0" indent="0" algn="l" rtl="0">
              <a:spcBef>
                <a:spcPts val="0"/>
              </a:spcBef>
              <a:spcAft>
                <a:spcPts val="0"/>
              </a:spcAft>
              <a:buNone/>
            </a:pPr>
            <a:r>
              <a:rPr lang="en-US" dirty="0" err="1"/>
              <a:t>Typically..when</a:t>
            </a:r>
            <a:r>
              <a:rPr lang="en-US" dirty="0"/>
              <a:t> you put a question mark? The answer is NO…but I hope to convince you that the answer is potentially a resounding YES!</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Are there elements beyond 118?</a:t>
            </a:r>
          </a:p>
          <a:p>
            <a:r>
              <a:rPr lang="en-US" dirty="0"/>
              <a:t>High luminosity accelerators</a:t>
            </a:r>
          </a:p>
          <a:p>
            <a:r>
              <a:rPr lang="en-US" dirty="0"/>
              <a:t>High efficiency recoil separators</a:t>
            </a:r>
          </a:p>
          <a:p>
            <a:endParaRPr lang="en-US" dirty="0"/>
          </a:p>
        </p:txBody>
      </p:sp>
    </p:spTree>
    <p:extLst>
      <p:ext uri="{BB962C8B-B14F-4D97-AF65-F5344CB8AC3E}">
        <p14:creationId xmlns:p14="http://schemas.microsoft.com/office/powerpoint/2010/main" val="1910205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85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3239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r>
              <a:rPr dirty="0" err="1"/>
              <a:t>Blinnikov</a:t>
            </a:r>
            <a:r>
              <a:rPr dirty="0"/>
              <a:t> mentioned the </a:t>
            </a:r>
            <a:r>
              <a:rPr dirty="0" err="1"/>
              <a:t>Lattimer</a:t>
            </a:r>
            <a:r>
              <a:rPr dirty="0"/>
              <a:t> and Schramm….predictions….</a:t>
            </a:r>
            <a:r>
              <a:rPr lang="en-US" dirty="0"/>
              <a:t>some of these questions have been answered </a:t>
            </a:r>
            <a:r>
              <a:rPr lang="en-US" dirty="0" err="1"/>
              <a:t>now..from</a:t>
            </a:r>
            <a:r>
              <a:rPr lang="en-US" dirty="0"/>
              <a:t> Dubna</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2C8E80-79A0-DA41-8AAC-9F3B793A1D6E}" type="slidenum">
              <a:rPr lang="en-US" smtClean="0"/>
              <a:t>24</a:t>
            </a:fld>
            <a:endParaRPr lang="en-US"/>
          </a:p>
        </p:txBody>
      </p:sp>
    </p:spTree>
    <p:extLst>
      <p:ext uri="{BB962C8B-B14F-4D97-AF65-F5344CB8AC3E}">
        <p14:creationId xmlns:p14="http://schemas.microsoft.com/office/powerpoint/2010/main" val="329431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D4CE5F81-BFB2-463D-B30C-7BF5F6941C42}" type="slidenum">
              <a:rPr lang="en-US" smtClean="0"/>
              <a:t>30</a:t>
            </a:fld>
            <a:endParaRPr lang="en-US"/>
          </a:p>
        </p:txBody>
      </p:sp>
    </p:spTree>
    <p:extLst>
      <p:ext uri="{BB962C8B-B14F-4D97-AF65-F5344CB8AC3E}">
        <p14:creationId xmlns:p14="http://schemas.microsoft.com/office/powerpoint/2010/main" val="2602926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Scission point models</a:t>
            </a:r>
          </a:p>
          <a:p>
            <a:r>
              <a:rPr lang="en-US" dirty="0"/>
              <a:t>Brownian motion models</a:t>
            </a:r>
          </a:p>
        </p:txBody>
      </p:sp>
      <p:sp>
        <p:nvSpPr>
          <p:cNvPr id="4" name="Slide Number Placeholder 3"/>
          <p:cNvSpPr>
            <a:spLocks noGrp="1"/>
          </p:cNvSpPr>
          <p:nvPr>
            <p:ph type="sldNum" sz="quarter" idx="5"/>
          </p:nvPr>
        </p:nvSpPr>
        <p:spPr/>
        <p:txBody>
          <a:bodyPr/>
          <a:lstStyle/>
          <a:p>
            <a:fld id="{552C8E80-79A0-DA41-8AAC-9F3B793A1D6E}" type="slidenum">
              <a:rPr lang="en-US" smtClean="0"/>
              <a:t>31</a:t>
            </a:fld>
            <a:endParaRPr lang="en-US"/>
          </a:p>
        </p:txBody>
      </p:sp>
    </p:spTree>
    <p:extLst>
      <p:ext uri="{BB962C8B-B14F-4D97-AF65-F5344CB8AC3E}">
        <p14:creationId xmlns:p14="http://schemas.microsoft.com/office/powerpoint/2010/main" val="561520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xfrm>
            <a:off x="381000" y="685800"/>
            <a:ext cx="6096000" cy="3429000"/>
          </a:xfrm>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r>
              <a:rPr dirty="0"/>
              <a:t>THE TIME LINE OF THE UNIVERSE….SHORTLY AFTER THE BIG BANG…</a:t>
            </a:r>
            <a:r>
              <a:rPr dirty="0" err="1"/>
              <a:t>N</a:t>
            </a:r>
            <a:r>
              <a:rPr lang="en-US" dirty="0" err="1"/>
              <a:t>e</a:t>
            </a:r>
            <a:r>
              <a:rPr dirty="0" err="1"/>
              <a:t>UTRONS</a:t>
            </a:r>
            <a:r>
              <a:rPr dirty="0"/>
              <a:t> AND PROTONS FORM…THE PRIMORDIAL ELEMENTS…STARS…</a:t>
            </a:r>
          </a:p>
          <a:p>
            <a:r>
              <a:rPr dirty="0"/>
              <a:t>THE EVOLUTION OF STARS TO THE PRESENT DAY SYSNTHESIS OF THE ELEMENTS AS WE KNOW IT TODAY…</a:t>
            </a:r>
            <a:endParaRPr lang="en-US" dirty="0"/>
          </a:p>
          <a:p>
            <a:r>
              <a:rPr lang="en-US" dirty="0"/>
              <a:t>JWST launched in December of 2021</a:t>
            </a:r>
          </a:p>
          <a:p>
            <a:r>
              <a:rPr lang="en-US" dirty="0"/>
              <a:t>Chemical evolution</a:t>
            </a:r>
          </a:p>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r>
              <a:rPr lang="en-US" dirty="0"/>
              <a:t>5% of the energy distribution of the universe…..</a:t>
            </a:r>
            <a:r>
              <a:rPr dirty="0"/>
              <a:t>Over 99.9 percent of the mass of all the universe comes from the nuclei found at the center of every atom. These nuclei are made of protons and neutrons that themselves formed a few microseconds after the big bang as the primordial liquid known as quark-gluon plasma cooled and condensed. </a:t>
            </a:r>
            <a:r>
              <a:rPr b="1" dirty="0"/>
              <a:t>Entire history of the universe entangled with the nuclear physics….</a:t>
            </a:r>
            <a:r>
              <a:rPr b="1" dirty="0" err="1"/>
              <a:t>Welll</a:t>
            </a:r>
            <a:r>
              <a:rPr b="1" dirty="0"/>
              <a:t> we know what the nuclear physics has to be….neutron induced and prominent features that can be related to nuclear physics</a:t>
            </a:r>
          </a:p>
          <a:p>
            <a:pPr>
              <a:defRPr b="1"/>
            </a:pPr>
            <a:r>
              <a:rPr dirty="0" err="1"/>
              <a:t>Use..observed</a:t>
            </a:r>
            <a:r>
              <a:rPr dirty="0"/>
              <a:t> abundance pattern to understand….process…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aseline="0" dirty="0">
                <a:latin typeface="Calibri" charset="0"/>
              </a:rPr>
              <a:t>We had two popular scenarios…the issues were we know what physics has to take place! Neutron capture processes….</a:t>
            </a:r>
          </a:p>
          <a:p>
            <a:r>
              <a:rPr lang="en-US" baseline="0" dirty="0">
                <a:latin typeface="Calibri" charset="0"/>
              </a:rPr>
              <a:t>Core collapse supernovae…did not get up to the actinides…ran out of neutrons</a:t>
            </a:r>
          </a:p>
          <a:p>
            <a:r>
              <a:rPr lang="en-US" baseline="0" dirty="0">
                <a:latin typeface="Calibri" charset="0"/>
              </a:rPr>
              <a:t>Mergers…expected to get all the way up to actinides…frequency of mergers was an issue…</a:t>
            </a:r>
          </a:p>
          <a:p>
            <a:r>
              <a:rPr lang="en-US" dirty="0">
                <a:latin typeface="Calibri" charset="0"/>
              </a:rPr>
              <a:t>The signatures are robust from observers…</a:t>
            </a:r>
            <a:r>
              <a:rPr lang="en-US" b="1" dirty="0">
                <a:latin typeface="Calibri" charset="0"/>
              </a:rPr>
              <a:t>indicating</a:t>
            </a:r>
            <a:r>
              <a:rPr lang="en-US" b="1" baseline="0" dirty="0">
                <a:latin typeface="Calibri" charset="0"/>
              </a:rPr>
              <a:t> a unique source…</a:t>
            </a:r>
            <a:r>
              <a:rPr lang="en-US" baseline="0" dirty="0">
                <a:latin typeface="Calibri" charset="0"/>
              </a:rPr>
              <a:t>even in ancient dwarf galaxies</a:t>
            </a:r>
          </a:p>
          <a:p>
            <a:r>
              <a:rPr lang="en-US" baseline="0" dirty="0">
                <a:latin typeface="Calibri" charset="0"/>
              </a:rPr>
              <a:t>Compact object mergers…</a:t>
            </a:r>
            <a:endParaRPr lang="en-US" dirty="0">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2BD729B-2F95-3641-A22D-F6DA8D6EC078}" type="slidenum">
              <a:rPr lang="en-US" sz="1200"/>
              <a:pPr eaLnBrk="1" hangingPunct="1"/>
              <a:t>5</a:t>
            </a:fld>
            <a:endParaRPr lang="en-US" sz="1200"/>
          </a:p>
        </p:txBody>
      </p:sp>
    </p:spTree>
    <p:extLst>
      <p:ext uri="{BB962C8B-B14F-4D97-AF65-F5344CB8AC3E}">
        <p14:creationId xmlns:p14="http://schemas.microsoft.com/office/powerpoint/2010/main" val="933690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Only 4He and neutrons present….mergers or core collapse supernova…massive stars &gt;8 solar mass</a:t>
            </a:r>
          </a:p>
          <a:p>
            <a:r>
              <a:rPr lang="en-US" dirty="0" err="1"/>
              <a:t>Alpha,n,n</a:t>
            </a:r>
            <a:r>
              <a:rPr lang="en-US" dirty="0"/>
              <a:t> …r-process</a:t>
            </a:r>
          </a:p>
          <a:p>
            <a:r>
              <a:rPr lang="en-US" dirty="0"/>
              <a:t>Alpha, alpha, n</a:t>
            </a:r>
          </a:p>
          <a:p>
            <a:r>
              <a:rPr lang="en-US" dirty="0"/>
              <a:t>Alpha, alpha, alpha….handicapped by coulomb barrier</a:t>
            </a:r>
          </a:p>
          <a:p>
            <a:endParaRPr lang="en-US" dirty="0"/>
          </a:p>
          <a:p>
            <a:endParaRPr lang="en-US" dirty="0"/>
          </a:p>
        </p:txBody>
      </p:sp>
      <p:sp>
        <p:nvSpPr>
          <p:cNvPr id="4" name="Slide Number Placeholder 3"/>
          <p:cNvSpPr>
            <a:spLocks noGrp="1"/>
          </p:cNvSpPr>
          <p:nvPr>
            <p:ph type="sldNum" sz="quarter" idx="5"/>
          </p:nvPr>
        </p:nvSpPr>
        <p:spPr/>
        <p:txBody>
          <a:bodyPr/>
          <a:lstStyle/>
          <a:p>
            <a:fld id="{AF490151-E44F-4E51-9D61-1EA326E4A002}" type="slidenum">
              <a:rPr lang="en-US" smtClean="0"/>
              <a:t>7</a:t>
            </a:fld>
            <a:endParaRPr lang="en-US"/>
          </a:p>
        </p:txBody>
      </p:sp>
    </p:spTree>
    <p:extLst>
      <p:ext uri="{BB962C8B-B14F-4D97-AF65-F5344CB8AC3E}">
        <p14:creationId xmlns:p14="http://schemas.microsoft.com/office/powerpoint/2010/main" val="1813942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xfrm>
            <a:off x="381000" y="685800"/>
            <a:ext cx="6096000" cy="3429000"/>
          </a:xfrm>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r>
              <a:t>Question arise…..establish that a merger is a potential site for the r-process….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8F40CD"/>
                </a:solidFill>
                <a:effectLst/>
                <a:uFillTx/>
                <a:latin typeface="Arial"/>
                <a:ea typeface="Arial"/>
                <a:cs typeface="Arial"/>
                <a:sym typeface="Helvetica"/>
              </a:rPr>
              <a:t>What are the superheavy elements?</a:t>
            </a:r>
          </a:p>
          <a:p>
            <a:pPr marL="0" marR="0" indent="0" algn="l" defTabSz="9144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rgbClr val="8F40CD"/>
                </a:solidFill>
                <a:effectLst/>
                <a:uFillTx/>
                <a:latin typeface="Arial"/>
                <a:ea typeface="Arial"/>
                <a:cs typeface="Arial"/>
                <a:sym typeface="Helvetica"/>
              </a:rPr>
              <a:t>Are there more elements?</a:t>
            </a:r>
          </a:p>
          <a:p>
            <a:endParaRPr lang="en-US" dirty="0"/>
          </a:p>
        </p:txBody>
      </p:sp>
    </p:spTree>
    <p:extLst>
      <p:ext uri="{BB962C8B-B14F-4D97-AF65-F5344CB8AC3E}">
        <p14:creationId xmlns:p14="http://schemas.microsoft.com/office/powerpoint/2010/main" val="1546580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you heard from Michael </a:t>
            </a:r>
            <a:r>
              <a:rPr lang="en-US" dirty="0" err="1"/>
              <a:t>Wiescher</a:t>
            </a:r>
            <a:r>
              <a:rPr lang="en-US" dirty="0"/>
              <a:t>….nuclear astrophysics and nuclear physics advanced due to the weapons developments and tests….</a:t>
            </a:r>
          </a:p>
          <a:p>
            <a:r>
              <a:rPr lang="en-US" dirty="0"/>
              <a:t>Es/Fm thought to exist in the natural reactor cave but decayed away….</a:t>
            </a:r>
          </a:p>
        </p:txBody>
      </p:sp>
    </p:spTree>
    <p:extLst>
      <p:ext uri="{BB962C8B-B14F-4D97-AF65-F5344CB8AC3E}">
        <p14:creationId xmlns:p14="http://schemas.microsoft.com/office/powerpoint/2010/main" val="4032021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1962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450EC-9B00-CA20-D1B1-E9FF49A7C2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114828-3ACD-12E8-7751-AE685AA964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2492-E7C0-08AB-AFA3-14D2C4757A2A}"/>
              </a:ext>
            </a:extLst>
          </p:cNvPr>
          <p:cNvSpPr>
            <a:spLocks noGrp="1"/>
          </p:cNvSpPr>
          <p:nvPr>
            <p:ph type="dt" sz="half" idx="10"/>
          </p:nvPr>
        </p:nvSpPr>
        <p:spPr/>
        <p:txBody>
          <a:bodyPr/>
          <a:lstStyle/>
          <a:p>
            <a:fld id="{C5186EF4-5B9D-0944-B9D9-44FBD9BF2D7A}" type="datetimeFigureOut">
              <a:rPr lang="en-US" smtClean="0"/>
              <a:t>4/16/2026</a:t>
            </a:fld>
            <a:endParaRPr lang="en-US"/>
          </a:p>
        </p:txBody>
      </p:sp>
      <p:sp>
        <p:nvSpPr>
          <p:cNvPr id="5" name="Footer Placeholder 4">
            <a:extLst>
              <a:ext uri="{FF2B5EF4-FFF2-40B4-BE49-F238E27FC236}">
                <a16:creationId xmlns:a16="http://schemas.microsoft.com/office/drawing/2014/main" id="{650490C3-CCF5-F761-6DF5-44127943E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60F8B-E053-44CB-7010-1C5D28CB1ED6}"/>
              </a:ext>
            </a:extLst>
          </p:cNvPr>
          <p:cNvSpPr>
            <a:spLocks noGrp="1"/>
          </p:cNvSpPr>
          <p:nvPr>
            <p:ph type="sldNum" sz="quarter" idx="12"/>
          </p:nvPr>
        </p:nvSpPr>
        <p:spPr/>
        <p:txBody>
          <a:bodyPr/>
          <a:lstStyle/>
          <a:p>
            <a:fld id="{E252D0AC-2CA5-B845-B915-BD20BA61F544}" type="slidenum">
              <a:rPr lang="en-US" smtClean="0"/>
              <a:t>‹#›</a:t>
            </a:fld>
            <a:endParaRPr lang="en-US"/>
          </a:p>
        </p:txBody>
      </p:sp>
    </p:spTree>
    <p:extLst>
      <p:ext uri="{BB962C8B-B14F-4D97-AF65-F5344CB8AC3E}">
        <p14:creationId xmlns:p14="http://schemas.microsoft.com/office/powerpoint/2010/main" val="3898437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xfrm>
            <a:off x="11710000" y="6559582"/>
            <a:ext cx="258622" cy="24830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85849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26" name="Google Shape;2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2"/>
          <p:cNvSpPr>
            <a:spLocks noGrp="1"/>
          </p:cNvSpPr>
          <p:nvPr>
            <p:ph type="pic" idx="2"/>
          </p:nvPr>
        </p:nvSpPr>
        <p:spPr>
          <a:xfrm>
            <a:off x="5183188" y="987425"/>
            <a:ext cx="6172200" cy="4873625"/>
          </a:xfrm>
          <a:prstGeom prst="rect">
            <a:avLst/>
          </a:prstGeom>
          <a:noFill/>
          <a:ln>
            <a:noFill/>
          </a:ln>
        </p:spPr>
      </p:sp>
      <p:sp>
        <p:nvSpPr>
          <p:cNvPr id="64" name="Google Shape;64;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jp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tif"/></Relationships>
</file>

<file path=ppt/slides/_rels/slide14.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4.tif"/><Relationship Id="rId4" Type="http://schemas.openxmlformats.org/officeDocument/2006/relationships/image" Target="../media/image29.tif"/></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tif"/><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5.tif"/></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1.ti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1.tif"/><Relationship Id="rId4" Type="http://schemas.openxmlformats.org/officeDocument/2006/relationships/image" Target="../media/image7.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85" name="Google Shape;85;p1" descr="Ed Simpson on X: &quot;A quick preview of my new slightly more saturated and  considerably more 3D nuclide chart (mass excess, alpha Q-value, decay mode  and total binding energy). Coming soon! #nuclear #"/>
          <p:cNvPicPr preferRelativeResize="0"/>
          <p:nvPr/>
        </p:nvPicPr>
        <p:blipFill rotWithShape="1">
          <a:blip r:embed="rId3">
            <a:alphaModFix/>
          </a:blip>
          <a:srcRect/>
          <a:stretch/>
        </p:blipFill>
        <p:spPr>
          <a:xfrm rot="1771425">
            <a:off x="1155952" y="930157"/>
            <a:ext cx="9074083" cy="9017722"/>
          </a:xfrm>
          <a:prstGeom prst="rect">
            <a:avLst/>
          </a:prstGeom>
          <a:noFill/>
          <a:ln>
            <a:noFill/>
          </a:ln>
        </p:spPr>
      </p:pic>
      <p:sp>
        <p:nvSpPr>
          <p:cNvPr id="86" name="Google Shape;86;p1"/>
          <p:cNvSpPr txBox="1"/>
          <p:nvPr/>
        </p:nvSpPr>
        <p:spPr>
          <a:xfrm>
            <a:off x="329196" y="788078"/>
            <a:ext cx="11708812"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i="0" u="none" strike="noStrike" cap="none" dirty="0">
                <a:solidFill>
                  <a:schemeClr val="dk1"/>
                </a:solidFill>
                <a:latin typeface="Calibri"/>
                <a:ea typeface="Calibri"/>
                <a:cs typeface="Calibri"/>
                <a:sym typeface="Calibri"/>
              </a:rPr>
              <a:t>Were the Superheavy Elements Made in Nature?</a:t>
            </a:r>
            <a:endParaRPr sz="4400" dirty="0"/>
          </a:p>
        </p:txBody>
      </p:sp>
      <p:sp>
        <p:nvSpPr>
          <p:cNvPr id="87" name="Google Shape;87;p1"/>
          <p:cNvSpPr txBox="1"/>
          <p:nvPr/>
        </p:nvSpPr>
        <p:spPr>
          <a:xfrm>
            <a:off x="-189956" y="1948816"/>
            <a:ext cx="5369099" cy="12618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C00000"/>
                </a:solidFill>
                <a:latin typeface="Calibri"/>
                <a:ea typeface="Calibri"/>
                <a:cs typeface="Calibri"/>
                <a:sym typeface="Calibri"/>
              </a:rPr>
              <a:t>		</a:t>
            </a:r>
            <a:r>
              <a:rPr lang="en-US" sz="3600" dirty="0">
                <a:solidFill>
                  <a:srgbClr val="C00000"/>
                </a:solidFill>
                <a:latin typeface="Calibri"/>
                <a:ea typeface="Calibri"/>
                <a:cs typeface="Calibri"/>
                <a:sym typeface="Calibri"/>
              </a:rPr>
              <a:t>Ani Aprahamian</a:t>
            </a:r>
            <a:endParaRPr sz="3600" dirty="0">
              <a:solidFill>
                <a:srgbClr val="C00000"/>
              </a:solidFill>
              <a:latin typeface="Calibri"/>
              <a:ea typeface="Calibri"/>
              <a:cs typeface="Calibri"/>
              <a:sym typeface="Calibri"/>
            </a:endParaRPr>
          </a:p>
          <a:p>
            <a:pPr marL="457200" marR="0" lvl="1" indent="0" algn="l" rtl="0">
              <a:spcBef>
                <a:spcPts val="0"/>
              </a:spcBef>
              <a:spcAft>
                <a:spcPts val="0"/>
              </a:spcAft>
              <a:buNone/>
            </a:pPr>
            <a:r>
              <a:rPr lang="en-US" sz="2000" b="0" i="0" u="none" strike="noStrike" cap="none" dirty="0">
                <a:solidFill>
                  <a:srgbClr val="C00000"/>
                </a:solidFill>
                <a:latin typeface="Calibri"/>
                <a:ea typeface="Calibri"/>
                <a:cs typeface="Calibri"/>
                <a:sym typeface="Calibri"/>
              </a:rPr>
              <a:t>Institute for Structure &amp; Nuclear Astrophysics</a:t>
            </a:r>
            <a:endParaRPr dirty="0"/>
          </a:p>
          <a:p>
            <a:pPr marL="457200" marR="0" lvl="1" indent="0" algn="l" rtl="0">
              <a:spcBef>
                <a:spcPts val="0"/>
              </a:spcBef>
              <a:spcAft>
                <a:spcPts val="0"/>
              </a:spcAft>
              <a:buNone/>
            </a:pPr>
            <a:r>
              <a:rPr lang="en-US" sz="2000" b="0" i="0" u="none" strike="noStrike" cap="none" dirty="0">
                <a:solidFill>
                  <a:srgbClr val="C00000"/>
                </a:solidFill>
                <a:latin typeface="Calibri"/>
                <a:ea typeface="Calibri"/>
                <a:cs typeface="Calibri"/>
                <a:sym typeface="Calibri"/>
              </a:rPr>
              <a:t>	             University of Notre Dame</a:t>
            </a:r>
            <a:endParaRPr dirty="0"/>
          </a:p>
        </p:txBody>
      </p:sp>
      <p:pic>
        <p:nvPicPr>
          <p:cNvPr id="89" name="Google Shape;89;p1"/>
          <p:cNvPicPr preferRelativeResize="0"/>
          <p:nvPr/>
        </p:nvPicPr>
        <p:blipFill rotWithShape="1">
          <a:blip r:embed="rId4">
            <a:alphaModFix/>
          </a:blip>
          <a:srcRect/>
          <a:stretch/>
        </p:blipFill>
        <p:spPr>
          <a:xfrm>
            <a:off x="10311246" y="3087360"/>
            <a:ext cx="1216015" cy="1118286"/>
          </a:xfrm>
          <a:prstGeom prst="rect">
            <a:avLst/>
          </a:prstGeom>
          <a:noFill/>
          <a:ln>
            <a:noFill/>
          </a:ln>
        </p:spPr>
      </p:pic>
      <p:pic>
        <p:nvPicPr>
          <p:cNvPr id="2" name="Picture 1">
            <a:extLst>
              <a:ext uri="{FF2B5EF4-FFF2-40B4-BE49-F238E27FC236}">
                <a16:creationId xmlns:a16="http://schemas.microsoft.com/office/drawing/2014/main" id="{B761CD94-E5D6-A801-6FD0-F518B0F8C434}"/>
              </a:ext>
            </a:extLst>
          </p:cNvPr>
          <p:cNvPicPr>
            <a:picLocks noChangeAspect="1"/>
          </p:cNvPicPr>
          <p:nvPr/>
        </p:nvPicPr>
        <p:blipFill>
          <a:blip r:embed="rId5"/>
          <a:stretch>
            <a:fillRect/>
          </a:stretch>
        </p:blipFill>
        <p:spPr>
          <a:xfrm>
            <a:off x="7986480" y="1616367"/>
            <a:ext cx="3540782" cy="1341071"/>
          </a:xfrm>
          <a:prstGeom prst="rect">
            <a:avLst/>
          </a:prstGeom>
        </p:spPr>
      </p:pic>
      <p:pic>
        <p:nvPicPr>
          <p:cNvPr id="88" name="Google Shape;88;p1" descr="http://isnap.nd.edu/graphics/isnaplogo_l.jpg"/>
          <p:cNvPicPr preferRelativeResize="0"/>
          <p:nvPr/>
        </p:nvPicPr>
        <p:blipFill rotWithShape="1">
          <a:blip r:embed="rId6">
            <a:alphaModFix/>
          </a:blip>
          <a:srcRect t="17973" r="18425" b="16500"/>
          <a:stretch>
            <a:fillRect/>
          </a:stretch>
        </p:blipFill>
        <p:spPr>
          <a:xfrm rot="987721">
            <a:off x="4160608" y="1632223"/>
            <a:ext cx="2212277" cy="74468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icture 4">
            <a:extLst>
              <a:ext uri="{FF2B5EF4-FFF2-40B4-BE49-F238E27FC236}">
                <a16:creationId xmlns:a16="http://schemas.microsoft.com/office/drawing/2014/main" id="{4594611D-96D7-594B-879E-D5FC327ED221}"/>
              </a:ext>
            </a:extLst>
          </p:cNvPr>
          <p:cNvPicPr>
            <a:picLocks noChangeAspect="1"/>
          </p:cNvPicPr>
          <p:nvPr/>
        </p:nvPicPr>
        <p:blipFill>
          <a:blip r:embed="rId3"/>
          <a:stretch>
            <a:fillRect/>
          </a:stretch>
        </p:blipFill>
        <p:spPr>
          <a:xfrm>
            <a:off x="713792" y="543767"/>
            <a:ext cx="9699804" cy="5456142"/>
          </a:xfrm>
          <a:prstGeom prst="rect">
            <a:avLst/>
          </a:prstGeom>
          <a:ln w="12700">
            <a:miter lim="400000"/>
          </a:ln>
        </p:spPr>
      </p:pic>
      <p:sp>
        <p:nvSpPr>
          <p:cNvPr id="4" name="TextBox 3">
            <a:extLst>
              <a:ext uri="{FF2B5EF4-FFF2-40B4-BE49-F238E27FC236}">
                <a16:creationId xmlns:a16="http://schemas.microsoft.com/office/drawing/2014/main" id="{3AE84BA8-637A-B9C8-0D81-A757021C67D8}"/>
              </a:ext>
            </a:extLst>
          </p:cNvPr>
          <p:cNvSpPr txBox="1"/>
          <p:nvPr/>
        </p:nvSpPr>
        <p:spPr>
          <a:xfrm>
            <a:off x="6536285" y="5999909"/>
            <a:ext cx="5655715" cy="707886"/>
          </a:xfrm>
          <a:prstGeom prst="rect">
            <a:avLst/>
          </a:prstGeom>
          <a:noFill/>
        </p:spPr>
        <p:txBody>
          <a:bodyPr wrap="none" rtlCol="0">
            <a:spAutoFit/>
          </a:bodyPr>
          <a:lstStyle/>
          <a:p>
            <a:r>
              <a:rPr lang="en-US" sz="4000" b="1" dirty="0">
                <a:latin typeface="Calibri" panose="020F0502020204030204" pitchFamily="34" charset="0"/>
                <a:cs typeface="Calibri" panose="020F0502020204030204" pitchFamily="34" charset="0"/>
              </a:rPr>
              <a:t>Actinides…</a:t>
            </a:r>
            <a:r>
              <a:rPr lang="en-US" sz="4000" b="1" dirty="0" err="1">
                <a:latin typeface="Calibri" panose="020F0502020204030204" pitchFamily="34" charset="0"/>
                <a:cs typeface="Calibri" panose="020F0502020204030204" pitchFamily="34" charset="0"/>
              </a:rPr>
              <a:t>Superheavies</a:t>
            </a:r>
            <a:r>
              <a:rPr lang="en-US" sz="40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86164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D1C84-771D-4380-7466-ADCAF1F3E578}"/>
              </a:ext>
            </a:extLst>
          </p:cNvPr>
          <p:cNvSpPr>
            <a:spLocks noGrp="1"/>
          </p:cNvSpPr>
          <p:nvPr>
            <p:ph type="title"/>
          </p:nvPr>
        </p:nvSpPr>
        <p:spPr>
          <a:xfrm>
            <a:off x="531469" y="63338"/>
            <a:ext cx="11217011" cy="1325563"/>
          </a:xfrm>
        </p:spPr>
        <p:txBody>
          <a:bodyPr>
            <a:normAutofit fontScale="90000"/>
          </a:bodyPr>
          <a:lstStyle/>
          <a:p>
            <a:r>
              <a:rPr lang="en-US" sz="6000" dirty="0"/>
              <a:t>Glenn Seaborg as Head of the AEC</a:t>
            </a:r>
          </a:p>
        </p:txBody>
      </p:sp>
      <p:pic>
        <p:nvPicPr>
          <p:cNvPr id="29698" name="Picture 2">
            <a:extLst>
              <a:ext uri="{FF2B5EF4-FFF2-40B4-BE49-F238E27FC236}">
                <a16:creationId xmlns:a16="http://schemas.microsoft.com/office/drawing/2014/main" id="{62610992-3313-886E-325A-7FFE2E93D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3" y="1981199"/>
            <a:ext cx="12192003" cy="4876801"/>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Picture 1 of 1">
            <a:extLst>
              <a:ext uri="{FF2B5EF4-FFF2-40B4-BE49-F238E27FC236}">
                <a16:creationId xmlns:a16="http://schemas.microsoft.com/office/drawing/2014/main" id="{2A273D2C-90EA-4169-CED4-CC34EBDB0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97" y="2040968"/>
            <a:ext cx="3140764" cy="4664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53C703-6A32-45FB-905F-F564FE552E2F}"/>
              </a:ext>
            </a:extLst>
          </p:cNvPr>
          <p:cNvSpPr txBox="1"/>
          <p:nvPr/>
        </p:nvSpPr>
        <p:spPr>
          <a:xfrm>
            <a:off x="531469" y="1120317"/>
            <a:ext cx="10914928" cy="830997"/>
          </a:xfrm>
          <a:prstGeom prst="rect">
            <a:avLst/>
          </a:prstGeom>
          <a:noFill/>
        </p:spPr>
        <p:txBody>
          <a:bodyPr wrap="square" rtlCol="0">
            <a:spAutoFit/>
          </a:bodyPr>
          <a:lstStyle/>
          <a:p>
            <a:r>
              <a:rPr lang="en-US" sz="2400" dirty="0"/>
              <a:t>Seaborg received the Nobel price in 1951 for the </a:t>
            </a:r>
            <a:r>
              <a:rPr lang="en-GB" sz="2400" b="0" i="0" dirty="0">
                <a:solidFill>
                  <a:srgbClr val="2E2A25"/>
                </a:solidFill>
                <a:effectLst/>
              </a:rPr>
              <a:t>for the “discoveries in the chemistry of the </a:t>
            </a:r>
            <a:r>
              <a:rPr lang="en-GB" sz="2400" b="0" i="0" dirty="0" err="1">
                <a:solidFill>
                  <a:srgbClr val="2E2A25"/>
                </a:solidFill>
                <a:effectLst/>
              </a:rPr>
              <a:t>transuranium</a:t>
            </a:r>
            <a:r>
              <a:rPr lang="en-GB" sz="2400" b="0" i="0" dirty="0">
                <a:solidFill>
                  <a:srgbClr val="2E2A25"/>
                </a:solidFill>
                <a:effectLst/>
              </a:rPr>
              <a:t> elements” (plutonium) </a:t>
            </a:r>
            <a:r>
              <a:rPr lang="en-US" sz="2400" dirty="0"/>
              <a:t>and pushed for </a:t>
            </a:r>
            <a:r>
              <a:rPr lang="en-US" sz="2400" dirty="0">
                <a:solidFill>
                  <a:srgbClr val="0219B7"/>
                </a:solidFill>
              </a:rPr>
              <a:t>heavier element searches!</a:t>
            </a:r>
          </a:p>
        </p:txBody>
      </p:sp>
      <p:pic>
        <p:nvPicPr>
          <p:cNvPr id="6" name="Picture 4">
            <a:extLst>
              <a:ext uri="{FF2B5EF4-FFF2-40B4-BE49-F238E27FC236}">
                <a16:creationId xmlns:a16="http://schemas.microsoft.com/office/drawing/2014/main" id="{96504E47-114C-4636-8B62-FBF6FE9314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2821" y="2062396"/>
            <a:ext cx="2957449" cy="189981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86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Picture 3" descr="Picture 3"/>
          <p:cNvPicPr>
            <a:picLocks noChangeAspect="1"/>
          </p:cNvPicPr>
          <p:nvPr/>
        </p:nvPicPr>
        <p:blipFill>
          <a:blip r:embed="rId2"/>
          <a:srcRect l="26461"/>
          <a:stretch>
            <a:fillRect/>
          </a:stretch>
        </p:blipFill>
        <p:spPr>
          <a:xfrm>
            <a:off x="771525" y="814424"/>
            <a:ext cx="10419822" cy="5986492"/>
          </a:xfrm>
          <a:prstGeom prst="rect">
            <a:avLst/>
          </a:prstGeom>
          <a:ln w="12700">
            <a:miter lim="400000"/>
          </a:ln>
        </p:spPr>
      </p:pic>
      <p:pic>
        <p:nvPicPr>
          <p:cNvPr id="3" name="Picture 4">
            <a:extLst>
              <a:ext uri="{FF2B5EF4-FFF2-40B4-BE49-F238E27FC236}">
                <a16:creationId xmlns:a16="http://schemas.microsoft.com/office/drawing/2014/main" id="{B378D0CB-0DBD-79D3-3E01-F13633A6E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5782" y="733217"/>
            <a:ext cx="2957449" cy="189981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2944-ED38-EB80-E372-7CCC00A68B96}"/>
              </a:ext>
            </a:extLst>
          </p:cNvPr>
          <p:cNvSpPr>
            <a:spLocks noGrp="1"/>
          </p:cNvSpPr>
          <p:nvPr>
            <p:ph type="title"/>
          </p:nvPr>
        </p:nvSpPr>
        <p:spPr>
          <a:xfrm>
            <a:off x="466719" y="134209"/>
            <a:ext cx="10515600" cy="1325563"/>
          </a:xfrm>
        </p:spPr>
        <p:txBody>
          <a:bodyPr>
            <a:normAutofit/>
          </a:bodyPr>
          <a:lstStyle/>
          <a:p>
            <a:r>
              <a:rPr lang="en-US" sz="6000" dirty="0">
                <a:latin typeface="Calibri" panose="020F0502020204030204" pitchFamily="34" charset="0"/>
                <a:cs typeface="Calibri" panose="020F0502020204030204" pitchFamily="34" charset="0"/>
              </a:rPr>
              <a:t>Underground Tests </a:t>
            </a:r>
          </a:p>
        </p:txBody>
      </p:sp>
      <p:pic>
        <p:nvPicPr>
          <p:cNvPr id="5" name="Picture 4">
            <a:extLst>
              <a:ext uri="{FF2B5EF4-FFF2-40B4-BE49-F238E27FC236}">
                <a16:creationId xmlns:a16="http://schemas.microsoft.com/office/drawing/2014/main" id="{16C6B497-BBEE-D05E-EEDF-90EC67D8F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4620" y="4904750"/>
            <a:ext cx="2310291" cy="1438900"/>
          </a:xfrm>
          <a:prstGeom prst="rect">
            <a:avLst/>
          </a:prstGeom>
        </p:spPr>
      </p:pic>
      <p:sp>
        <p:nvSpPr>
          <p:cNvPr id="8" name="TextBox 7">
            <a:extLst>
              <a:ext uri="{FF2B5EF4-FFF2-40B4-BE49-F238E27FC236}">
                <a16:creationId xmlns:a16="http://schemas.microsoft.com/office/drawing/2014/main" id="{7BDCA835-6338-4A52-CE23-E2E9B8B6ABF2}"/>
              </a:ext>
            </a:extLst>
          </p:cNvPr>
          <p:cNvSpPr txBox="1"/>
          <p:nvPr/>
        </p:nvSpPr>
        <p:spPr>
          <a:xfrm>
            <a:off x="466719" y="2532008"/>
            <a:ext cx="5420191" cy="923330"/>
          </a:xfrm>
          <a:prstGeom prst="rect">
            <a:avLst/>
          </a:prstGeom>
          <a:noFill/>
        </p:spPr>
        <p:txBody>
          <a:bodyPr wrap="square" rtlCol="0">
            <a:spAutoFit/>
          </a:bodyPr>
          <a:lstStyle/>
          <a:p>
            <a:r>
              <a:rPr lang="en-US" dirty="0"/>
              <a:t>These tests proved more successful with regards to the search of new elements, despite rock melting. Hundreds of kilograms of rock samples were collected and tested.</a:t>
            </a:r>
          </a:p>
        </p:txBody>
      </p:sp>
      <p:sp>
        <p:nvSpPr>
          <p:cNvPr id="9" name="TextBox 8">
            <a:extLst>
              <a:ext uri="{FF2B5EF4-FFF2-40B4-BE49-F238E27FC236}">
                <a16:creationId xmlns:a16="http://schemas.microsoft.com/office/drawing/2014/main" id="{AC64C45A-4C5D-D8E6-9DA5-7979329175C2}"/>
              </a:ext>
            </a:extLst>
          </p:cNvPr>
          <p:cNvSpPr txBox="1"/>
          <p:nvPr/>
        </p:nvSpPr>
        <p:spPr>
          <a:xfrm>
            <a:off x="466719" y="1371007"/>
            <a:ext cx="11066084" cy="1200329"/>
          </a:xfrm>
          <a:prstGeom prst="rect">
            <a:avLst/>
          </a:prstGeom>
          <a:noFill/>
        </p:spPr>
        <p:txBody>
          <a:bodyPr wrap="square" rtlCol="0">
            <a:spAutoFit/>
          </a:bodyPr>
          <a:lstStyle/>
          <a:p>
            <a:r>
              <a:rPr lang="en-US" b="0" i="0" dirty="0">
                <a:solidFill>
                  <a:srgbClr val="202122"/>
                </a:solidFill>
                <a:effectLst/>
              </a:rPr>
              <a:t>Between 1962 and 1969 and codenamed Anacostia (</a:t>
            </a:r>
            <a:r>
              <a:rPr lang="en-US" b="0" i="0" dirty="0">
                <a:effectLst/>
              </a:rPr>
              <a:t>5.2 </a:t>
            </a:r>
            <a:r>
              <a:rPr lang="en-US" b="0" i="0" u="none" strike="noStrike" dirty="0">
                <a:effectLst/>
              </a:rPr>
              <a:t>kilotons</a:t>
            </a:r>
            <a:r>
              <a:rPr lang="en-US" b="0" i="0" dirty="0">
                <a:effectLst/>
              </a:rPr>
              <a:t>, 1962), Kennebec </a:t>
            </a:r>
            <a:r>
              <a:rPr lang="en-US" b="0" i="0" dirty="0">
                <a:solidFill>
                  <a:srgbClr val="202122"/>
                </a:solidFill>
                <a:effectLst/>
              </a:rPr>
              <a:t>(&lt;5 kilotons, 1963), </a:t>
            </a:r>
            <a:r>
              <a:rPr lang="en-US" b="0" i="0" dirty="0">
                <a:solidFill>
                  <a:srgbClr val="FF0000"/>
                </a:solidFill>
                <a:effectLst/>
              </a:rPr>
              <a:t>Par (38 kilotons, 1964)</a:t>
            </a:r>
            <a:r>
              <a:rPr lang="en-US" b="0" i="0" dirty="0">
                <a:solidFill>
                  <a:srgbClr val="202122"/>
                </a:solidFill>
                <a:effectLst/>
              </a:rPr>
              <a:t>, </a:t>
            </a:r>
            <a:r>
              <a:rPr lang="en-US" b="0" i="0" dirty="0">
                <a:solidFill>
                  <a:srgbClr val="FF0000"/>
                </a:solidFill>
                <a:effectLst/>
              </a:rPr>
              <a:t>Barbel (&lt;20 kilotons, 1964)</a:t>
            </a:r>
            <a:r>
              <a:rPr lang="en-US" b="0" i="0" dirty="0">
                <a:solidFill>
                  <a:srgbClr val="202122"/>
                </a:solidFill>
                <a:effectLst/>
              </a:rPr>
              <a:t>, Tweed (&lt;20 kilotons, 1965), </a:t>
            </a:r>
            <a:r>
              <a:rPr lang="en-US" b="0" i="0" dirty="0">
                <a:solidFill>
                  <a:srgbClr val="FF0000"/>
                </a:solidFill>
                <a:effectLst/>
              </a:rPr>
              <a:t>Cyclamen (13 kilotons, 1966)</a:t>
            </a:r>
            <a:r>
              <a:rPr lang="en-US" b="0" i="0" dirty="0">
                <a:effectLst/>
              </a:rPr>
              <a:t>,</a:t>
            </a:r>
            <a:r>
              <a:rPr lang="en-US" b="0" i="0" dirty="0">
                <a:solidFill>
                  <a:srgbClr val="FF0000"/>
                </a:solidFill>
                <a:effectLst/>
              </a:rPr>
              <a:t> </a:t>
            </a:r>
            <a:r>
              <a:rPr lang="en-US" b="0" i="0" dirty="0">
                <a:solidFill>
                  <a:srgbClr val="202122"/>
                </a:solidFill>
                <a:effectLst/>
              </a:rPr>
              <a:t>Kankakee (20-200 kilotons, 1966), Vulcan (25 kilotons, 1966),</a:t>
            </a:r>
          </a:p>
          <a:p>
            <a:r>
              <a:rPr lang="en-US" b="0" i="0" dirty="0">
                <a:solidFill>
                  <a:srgbClr val="202122"/>
                </a:solidFill>
                <a:effectLst/>
              </a:rPr>
              <a:t>and the biggest one </a:t>
            </a:r>
            <a:r>
              <a:rPr lang="en-US" b="0" i="0" dirty="0">
                <a:solidFill>
                  <a:srgbClr val="FF0000"/>
                </a:solidFill>
                <a:effectLst/>
              </a:rPr>
              <a:t>Hutch (~200 kilotons, 1969)</a:t>
            </a:r>
            <a:r>
              <a:rPr lang="en-US" b="0" i="0" dirty="0">
                <a:solidFill>
                  <a:srgbClr val="202122"/>
                </a:solidFill>
                <a:effectLst/>
              </a:rPr>
              <a:t>.</a:t>
            </a:r>
            <a:endParaRPr lang="en-US" dirty="0"/>
          </a:p>
        </p:txBody>
      </p:sp>
      <p:pic>
        <p:nvPicPr>
          <p:cNvPr id="10" name="Picture 2" descr="undefined">
            <a:extLst>
              <a:ext uri="{FF2B5EF4-FFF2-40B4-BE49-F238E27FC236}">
                <a16:creationId xmlns:a16="http://schemas.microsoft.com/office/drawing/2014/main" id="{63E2FB6C-2336-EE69-AC27-F09619485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048" y="2125034"/>
            <a:ext cx="5733922" cy="46444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icture 4">
            <a:extLst>
              <a:ext uri="{FF2B5EF4-FFF2-40B4-BE49-F238E27FC236}">
                <a16:creationId xmlns:a16="http://schemas.microsoft.com/office/drawing/2014/main" id="{5DD4706F-2FD5-8C2F-BAC3-B3C25B5DAF98}"/>
              </a:ext>
            </a:extLst>
          </p:cNvPr>
          <p:cNvPicPr>
            <a:picLocks noChangeAspect="1"/>
          </p:cNvPicPr>
          <p:nvPr/>
        </p:nvPicPr>
        <p:blipFill rotWithShape="1">
          <a:blip r:embed="rId4"/>
          <a:srcRect t="2101" b="9661"/>
          <a:stretch/>
        </p:blipFill>
        <p:spPr>
          <a:xfrm>
            <a:off x="5864848" y="2527712"/>
            <a:ext cx="5987863" cy="4064000"/>
          </a:xfrm>
          <a:prstGeom prst="rect">
            <a:avLst/>
          </a:prstGeom>
          <a:ln w="12700">
            <a:miter lim="400000"/>
          </a:ln>
        </p:spPr>
      </p:pic>
      <p:pic>
        <p:nvPicPr>
          <p:cNvPr id="12" name="Picture 11">
            <a:extLst>
              <a:ext uri="{FF2B5EF4-FFF2-40B4-BE49-F238E27FC236}">
                <a16:creationId xmlns:a16="http://schemas.microsoft.com/office/drawing/2014/main" id="{D2381E40-1BBD-D5C2-C40E-74830E32D3FF}"/>
              </a:ext>
            </a:extLst>
          </p:cNvPr>
          <p:cNvPicPr>
            <a:picLocks noChangeAspect="1"/>
          </p:cNvPicPr>
          <p:nvPr/>
        </p:nvPicPr>
        <p:blipFill>
          <a:blip r:embed="rId5"/>
          <a:srcRect l="2319" r="3596" b="8208"/>
          <a:stretch/>
        </p:blipFill>
        <p:spPr>
          <a:xfrm>
            <a:off x="559171" y="4908762"/>
            <a:ext cx="2260728" cy="1422990"/>
          </a:xfrm>
          <a:prstGeom prst="rect">
            <a:avLst/>
          </a:prstGeom>
        </p:spPr>
      </p:pic>
      <p:pic>
        <p:nvPicPr>
          <p:cNvPr id="13" name="Picture 4">
            <a:extLst>
              <a:ext uri="{FF2B5EF4-FFF2-40B4-BE49-F238E27FC236}">
                <a16:creationId xmlns:a16="http://schemas.microsoft.com/office/drawing/2014/main" id="{7EDBE8C4-860E-FA6C-2A6B-FBE3878430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3051" y="3419000"/>
            <a:ext cx="2359435" cy="14897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Underground Nuclear Test by Los Alamos National Laboratory/science Photo  Library">
            <a:extLst>
              <a:ext uri="{FF2B5EF4-FFF2-40B4-BE49-F238E27FC236}">
                <a16:creationId xmlns:a16="http://schemas.microsoft.com/office/drawing/2014/main" id="{509F29AD-C4AB-323E-8FCB-ED62AD8F37C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314" b="24441"/>
          <a:stretch/>
        </p:blipFill>
        <p:spPr bwMode="auto">
          <a:xfrm flipH="1">
            <a:off x="540761" y="3460299"/>
            <a:ext cx="2259026" cy="1422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088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Picture 1" descr="Picture 1"/>
          <p:cNvPicPr>
            <a:picLocks noChangeAspect="1"/>
          </p:cNvPicPr>
          <p:nvPr/>
        </p:nvPicPr>
        <p:blipFill>
          <a:blip r:embed="rId3"/>
          <a:stretch>
            <a:fillRect/>
          </a:stretch>
        </p:blipFill>
        <p:spPr>
          <a:xfrm>
            <a:off x="2153649" y="1291916"/>
            <a:ext cx="6809426" cy="2579330"/>
          </a:xfrm>
          <a:prstGeom prst="rect">
            <a:avLst/>
          </a:prstGeom>
          <a:ln w="12700">
            <a:miter lim="400000"/>
          </a:ln>
        </p:spPr>
      </p:pic>
      <p:sp>
        <p:nvSpPr>
          <p:cNvPr id="261" name="TextBox 2"/>
          <p:cNvSpPr txBox="1"/>
          <p:nvPr/>
        </p:nvSpPr>
        <p:spPr>
          <a:xfrm>
            <a:off x="9381791" y="1260328"/>
            <a:ext cx="1524803" cy="8765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800" b="1">
                <a:solidFill>
                  <a:srgbClr val="7030A0"/>
                </a:solidFill>
                <a:latin typeface="+mn-lt"/>
                <a:ea typeface="+mn-ea"/>
                <a:cs typeface="+mn-cs"/>
                <a:sym typeface="Calibri"/>
              </a:defRPr>
            </a:pPr>
            <a:r>
              <a:t>Z=99  Es</a:t>
            </a:r>
          </a:p>
          <a:p>
            <a:pPr>
              <a:defRPr sz="2800" b="1">
                <a:solidFill>
                  <a:srgbClr val="7030A0"/>
                </a:solidFill>
                <a:latin typeface="+mn-lt"/>
                <a:ea typeface="+mn-ea"/>
                <a:cs typeface="+mn-cs"/>
                <a:sym typeface="Calibri"/>
              </a:defRPr>
            </a:pPr>
            <a:r>
              <a:t>Z=100 Fm</a:t>
            </a:r>
          </a:p>
        </p:txBody>
      </p:sp>
      <p:pic>
        <p:nvPicPr>
          <p:cNvPr id="262" name="Picture 4" descr="Picture 4"/>
          <p:cNvPicPr>
            <a:picLocks noChangeAspect="1"/>
          </p:cNvPicPr>
          <p:nvPr/>
        </p:nvPicPr>
        <p:blipFill>
          <a:blip r:embed="rId4"/>
          <a:stretch>
            <a:fillRect/>
          </a:stretch>
        </p:blipFill>
        <p:spPr>
          <a:xfrm>
            <a:off x="1733455" y="2418433"/>
            <a:ext cx="4147300" cy="3328645"/>
          </a:xfrm>
          <a:prstGeom prst="rect">
            <a:avLst/>
          </a:prstGeom>
          <a:ln w="12700">
            <a:miter lim="400000"/>
          </a:ln>
        </p:spPr>
      </p:pic>
      <p:pic>
        <p:nvPicPr>
          <p:cNvPr id="263" name="Picture 5" descr="Picture 5"/>
          <p:cNvPicPr>
            <a:picLocks noChangeAspect="1"/>
          </p:cNvPicPr>
          <p:nvPr/>
        </p:nvPicPr>
        <p:blipFill>
          <a:blip r:embed="rId5"/>
          <a:stretch>
            <a:fillRect/>
          </a:stretch>
        </p:blipFill>
        <p:spPr>
          <a:xfrm>
            <a:off x="5817108" y="2322184"/>
            <a:ext cx="4221244" cy="3472828"/>
          </a:xfrm>
          <a:prstGeom prst="rect">
            <a:avLst/>
          </a:prstGeom>
          <a:ln w="12700">
            <a:miter lim="400000"/>
          </a:ln>
        </p:spPr>
      </p:pic>
      <p:sp>
        <p:nvSpPr>
          <p:cNvPr id="264" name="TextBox 6"/>
          <p:cNvSpPr txBox="1"/>
          <p:nvPr/>
        </p:nvSpPr>
        <p:spPr>
          <a:xfrm>
            <a:off x="4079749" y="2077973"/>
            <a:ext cx="1713703" cy="25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300">
                <a:latin typeface="+mn-lt"/>
                <a:ea typeface="+mn-ea"/>
                <a:cs typeface="+mn-cs"/>
                <a:sym typeface="Calibri"/>
              </a:defRPr>
            </a:lvl1pPr>
          </a:lstStyle>
          <a:p>
            <a:r>
              <a:t>R. Hoff, August 21, 1978</a:t>
            </a:r>
          </a:p>
        </p:txBody>
      </p:sp>
      <p:sp>
        <p:nvSpPr>
          <p:cNvPr id="265" name="TextBox 3"/>
          <p:cNvSpPr txBox="1"/>
          <p:nvPr/>
        </p:nvSpPr>
        <p:spPr>
          <a:xfrm>
            <a:off x="347643" y="187919"/>
            <a:ext cx="6502738" cy="923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3000">
                <a:solidFill>
                  <a:srgbClr val="7030A0"/>
                </a:solidFill>
                <a:latin typeface="+mn-lt"/>
                <a:ea typeface="+mn-ea"/>
                <a:cs typeface="+mn-cs"/>
                <a:sym typeface="Calibri"/>
              </a:defRPr>
            </a:pPr>
            <a:r>
              <a:rPr dirty="0">
                <a:solidFill>
                  <a:srgbClr val="C00000"/>
                </a:solidFill>
              </a:rPr>
              <a:t>r-process idea from weapons tests: B</a:t>
            </a:r>
            <a:r>
              <a:rPr baseline="30000" dirty="0">
                <a:solidFill>
                  <a:srgbClr val="C00000"/>
                </a:solidFill>
              </a:rPr>
              <a:t>2</a:t>
            </a:r>
            <a:r>
              <a:rPr dirty="0">
                <a:solidFill>
                  <a:srgbClr val="C00000"/>
                </a:solidFill>
              </a:rPr>
              <a:t>FH </a:t>
            </a:r>
          </a:p>
          <a:p>
            <a:pPr>
              <a:defRPr sz="2400">
                <a:solidFill>
                  <a:srgbClr val="7030A0"/>
                </a:solidFill>
                <a:latin typeface="+mn-lt"/>
                <a:ea typeface="+mn-ea"/>
                <a:cs typeface="+mn-cs"/>
                <a:sym typeface="Calibri"/>
              </a:defRPr>
            </a:pPr>
            <a:r>
              <a:rPr dirty="0">
                <a:solidFill>
                  <a:srgbClr val="C00000"/>
                </a:solidFill>
              </a:rPr>
              <a:t>Reviews of Modern Physics  29(4),</a:t>
            </a:r>
            <a:r>
              <a:rPr lang="en-US" dirty="0">
                <a:solidFill>
                  <a:srgbClr val="C00000"/>
                </a:solidFill>
              </a:rPr>
              <a:t> </a:t>
            </a:r>
            <a:r>
              <a:rPr dirty="0">
                <a:solidFill>
                  <a:srgbClr val="C00000"/>
                </a:solidFill>
              </a:rPr>
              <a:t>547 (1957)</a:t>
            </a:r>
          </a:p>
        </p:txBody>
      </p:sp>
      <p:sp>
        <p:nvSpPr>
          <p:cNvPr id="266" name="Triangle 8"/>
          <p:cNvSpPr/>
          <p:nvPr/>
        </p:nvSpPr>
        <p:spPr>
          <a:xfrm>
            <a:off x="3104975" y="3989437"/>
            <a:ext cx="180590" cy="186636"/>
          </a:xfrm>
          <a:prstGeom prst="triangle">
            <a:avLst/>
          </a:prstGeom>
          <a:solidFill>
            <a:schemeClr val="accent1"/>
          </a:solidFill>
          <a:ln w="12700">
            <a:solidFill>
              <a:srgbClr val="32538F"/>
            </a:solidFill>
            <a:miter/>
          </a:ln>
        </p:spPr>
        <p:txBody>
          <a:bodyPr lIns="45718" tIns="45718" rIns="45718" bIns="45718" anchor="ctr"/>
          <a:lstStyle/>
          <a:p>
            <a:pPr algn="ctr">
              <a:defRPr sz="1300">
                <a:solidFill>
                  <a:srgbClr val="FFFFFF"/>
                </a:solidFill>
                <a:latin typeface="+mn-lt"/>
                <a:ea typeface="+mn-ea"/>
                <a:cs typeface="+mn-cs"/>
                <a:sym typeface="Calibri"/>
              </a:defRPr>
            </a:pPr>
            <a:endParaRPr/>
          </a:p>
        </p:txBody>
      </p:sp>
      <p:sp>
        <p:nvSpPr>
          <p:cNvPr id="267" name="TextBox 7"/>
          <p:cNvSpPr txBox="1"/>
          <p:nvPr/>
        </p:nvSpPr>
        <p:spPr>
          <a:xfrm>
            <a:off x="645794" y="6003134"/>
            <a:ext cx="5823546" cy="444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800">
                <a:solidFill>
                  <a:srgbClr val="C00000"/>
                </a:solidFill>
                <a:latin typeface="+mn-lt"/>
                <a:ea typeface="+mn-ea"/>
                <a:cs typeface="+mn-cs"/>
                <a:sym typeface="Calibri"/>
              </a:defRPr>
            </a:pPr>
            <a:r>
              <a:t>Neutron star: 10</a:t>
            </a:r>
            <a:r>
              <a:rPr baseline="30000"/>
              <a:t>43 </a:t>
            </a:r>
            <a:r>
              <a:t>or 10</a:t>
            </a:r>
            <a:r>
              <a:rPr baseline="30000"/>
              <a:t>41</a:t>
            </a:r>
            <a:r>
              <a:t> neutrons/cm</a:t>
            </a:r>
            <a:r>
              <a:rPr baseline="30000"/>
              <a:t>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60F436-B997-6F95-EA47-2AECC058C598}"/>
              </a:ext>
            </a:extLst>
          </p:cNvPr>
          <p:cNvPicPr>
            <a:picLocks noChangeAspect="1"/>
          </p:cNvPicPr>
          <p:nvPr/>
        </p:nvPicPr>
        <p:blipFill>
          <a:blip r:embed="rId2"/>
          <a:stretch>
            <a:fillRect/>
          </a:stretch>
        </p:blipFill>
        <p:spPr>
          <a:xfrm>
            <a:off x="357187" y="-31907"/>
            <a:ext cx="11129963" cy="6921814"/>
          </a:xfrm>
          <a:prstGeom prst="rect">
            <a:avLst/>
          </a:prstGeom>
          <a:effectLst>
            <a:softEdge rad="0"/>
          </a:effectLst>
        </p:spPr>
      </p:pic>
      <p:sp>
        <p:nvSpPr>
          <p:cNvPr id="5" name="TextBox 4">
            <a:extLst>
              <a:ext uri="{FF2B5EF4-FFF2-40B4-BE49-F238E27FC236}">
                <a16:creationId xmlns:a16="http://schemas.microsoft.com/office/drawing/2014/main" id="{04526B5F-EFFA-E8E2-C8B2-773947B29175}"/>
              </a:ext>
            </a:extLst>
          </p:cNvPr>
          <p:cNvSpPr txBox="1"/>
          <p:nvPr/>
        </p:nvSpPr>
        <p:spPr>
          <a:xfrm>
            <a:off x="9901238" y="0"/>
            <a:ext cx="1643463" cy="369332"/>
          </a:xfrm>
          <a:prstGeom prst="rect">
            <a:avLst/>
          </a:prstGeom>
          <a:noFill/>
        </p:spPr>
        <p:txBody>
          <a:bodyPr wrap="none" rtlCol="0">
            <a:spAutoFit/>
          </a:bodyPr>
          <a:lstStyle/>
          <a:p>
            <a:r>
              <a:rPr lang="en-US" b="1" dirty="0">
                <a:solidFill>
                  <a:srgbClr val="0070C0"/>
                </a:solidFill>
              </a:rPr>
              <a:t>Y. Oganessian</a:t>
            </a:r>
          </a:p>
        </p:txBody>
      </p:sp>
    </p:spTree>
    <p:extLst>
      <p:ext uri="{BB962C8B-B14F-4D97-AF65-F5344CB8AC3E}">
        <p14:creationId xmlns:p14="http://schemas.microsoft.com/office/powerpoint/2010/main" val="2719340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EFE929-479F-E6DE-919C-C83CD167FF42}"/>
              </a:ext>
            </a:extLst>
          </p:cNvPr>
          <p:cNvPicPr>
            <a:picLocks noChangeAspect="1"/>
          </p:cNvPicPr>
          <p:nvPr/>
        </p:nvPicPr>
        <p:blipFill>
          <a:blip r:embed="rId3"/>
          <a:stretch>
            <a:fillRect/>
          </a:stretch>
        </p:blipFill>
        <p:spPr>
          <a:xfrm>
            <a:off x="-1" y="0"/>
            <a:ext cx="12178859" cy="6858000"/>
          </a:xfrm>
          <a:prstGeom prst="rect">
            <a:avLst/>
          </a:prstGeom>
        </p:spPr>
      </p:pic>
      <p:pic>
        <p:nvPicPr>
          <p:cNvPr id="2" name="Picture 1">
            <a:extLst>
              <a:ext uri="{FF2B5EF4-FFF2-40B4-BE49-F238E27FC236}">
                <a16:creationId xmlns:a16="http://schemas.microsoft.com/office/drawing/2014/main" id="{D857F361-997A-4F8D-9A2F-ED4691E1CE33}"/>
              </a:ext>
            </a:extLst>
          </p:cNvPr>
          <p:cNvPicPr>
            <a:picLocks noChangeAspect="1"/>
          </p:cNvPicPr>
          <p:nvPr/>
        </p:nvPicPr>
        <p:blipFill rotWithShape="1">
          <a:blip r:embed="rId4"/>
          <a:srcRect l="29155" r="29014"/>
          <a:stretch/>
        </p:blipFill>
        <p:spPr>
          <a:xfrm>
            <a:off x="9674727" y="115910"/>
            <a:ext cx="2336705" cy="3145665"/>
          </a:xfrm>
          <a:prstGeom prst="rect">
            <a:avLst/>
          </a:prstGeom>
        </p:spPr>
      </p:pic>
    </p:spTree>
    <p:extLst>
      <p:ext uri="{BB962C8B-B14F-4D97-AF65-F5344CB8AC3E}">
        <p14:creationId xmlns:p14="http://schemas.microsoft.com/office/powerpoint/2010/main" val="2815180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Прямоугольник 3"/>
          <p:cNvSpPr/>
          <p:nvPr/>
        </p:nvSpPr>
        <p:spPr>
          <a:xfrm>
            <a:off x="1524000" y="-1"/>
            <a:ext cx="9144000" cy="369334"/>
          </a:xfrm>
          <a:prstGeom prst="rect">
            <a:avLst/>
          </a:prstGeom>
          <a:solidFill>
            <a:srgbClr val="767171"/>
          </a:solidFill>
          <a:ln w="3175">
            <a:solidFill>
              <a:srgbClr val="000000"/>
            </a:solidFill>
          </a:ln>
        </p:spPr>
        <p:txBody>
          <a:bodyPr lIns="45718" tIns="45718" rIns="45718" bIns="45718"/>
          <a:lstStyle/>
          <a:p>
            <a:pPr>
              <a:defRPr b="1">
                <a:solidFill>
                  <a:srgbClr val="3333CC"/>
                </a:solidFill>
                <a:latin typeface="Arial"/>
                <a:ea typeface="Arial"/>
                <a:cs typeface="Arial"/>
                <a:sym typeface="Arial"/>
              </a:defRPr>
            </a:pPr>
            <a:endParaRPr/>
          </a:p>
        </p:txBody>
      </p:sp>
      <p:pic>
        <p:nvPicPr>
          <p:cNvPr id="510" name="Picture 2" descr="Picture 2"/>
          <p:cNvPicPr>
            <a:picLocks noChangeAspect="1"/>
          </p:cNvPicPr>
          <p:nvPr/>
        </p:nvPicPr>
        <p:blipFill>
          <a:blip r:embed="rId3"/>
          <a:stretch>
            <a:fillRect/>
          </a:stretch>
        </p:blipFill>
        <p:spPr>
          <a:xfrm>
            <a:off x="1510997" y="12355"/>
            <a:ext cx="9161844" cy="6858003"/>
          </a:xfrm>
          <a:prstGeom prst="rect">
            <a:avLst/>
          </a:prstGeom>
          <a:ln w="12700">
            <a:miter lim="400000"/>
          </a:ln>
        </p:spPr>
      </p:pic>
      <p:sp>
        <p:nvSpPr>
          <p:cNvPr id="511" name="TextBox 4"/>
          <p:cNvSpPr txBox="1"/>
          <p:nvPr/>
        </p:nvSpPr>
        <p:spPr>
          <a:xfrm rot="21043178">
            <a:off x="1470239" y="4537458"/>
            <a:ext cx="9099125" cy="1056639"/>
          </a:xfrm>
          <a:prstGeom prst="rect">
            <a:avLst/>
          </a:prstGeom>
          <a:solidFill>
            <a:srgbClr val="FAFAF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5400">
                <a:solidFill>
                  <a:srgbClr val="C00000"/>
                </a:solidFill>
                <a:effectLst>
                  <a:outerShdw blurRad="38100" dist="38100" dir="2700000" rotWithShape="0">
                    <a:srgbClr val="000000">
                      <a:alpha val="43137"/>
                    </a:srgbClr>
                  </a:outerShdw>
                </a:effectLst>
                <a:latin typeface="Comic Sans MS"/>
                <a:ea typeface="Comic Sans MS"/>
                <a:cs typeface="Comic Sans MS"/>
                <a:sym typeface="Comic Sans MS"/>
              </a:defRPr>
            </a:pPr>
            <a:r>
              <a:rPr dirty="0"/>
              <a:t>From </a:t>
            </a:r>
            <a:r>
              <a:rPr baseline="30000" dirty="0"/>
              <a:t>48</a:t>
            </a:r>
            <a:r>
              <a:rPr dirty="0"/>
              <a:t>Ca induced reactions</a:t>
            </a:r>
          </a:p>
        </p:txBody>
      </p:sp>
      <p:sp>
        <p:nvSpPr>
          <p:cNvPr id="512" name="Прямая соединительная линия 7"/>
          <p:cNvSpPr/>
          <p:nvPr/>
        </p:nvSpPr>
        <p:spPr>
          <a:xfrm>
            <a:off x="6004559" y="3276598"/>
            <a:ext cx="1508762" cy="472443"/>
          </a:xfrm>
          <a:prstGeom prst="line">
            <a:avLst/>
          </a:prstGeom>
          <a:ln w="6350">
            <a:solidFill>
              <a:schemeClr val="accent4"/>
            </a:solidFill>
            <a:miter/>
          </a:ln>
        </p:spPr>
        <p:txBody>
          <a:bodyPr lIns="45718" tIns="45718" rIns="45718" bIns="45718"/>
          <a:lstStyle/>
          <a:p>
            <a:endParaRPr/>
          </a:p>
        </p:txBody>
      </p:sp>
      <p:sp>
        <p:nvSpPr>
          <p:cNvPr id="513" name="Прямая соединительная линия 9"/>
          <p:cNvSpPr/>
          <p:nvPr/>
        </p:nvSpPr>
        <p:spPr>
          <a:xfrm>
            <a:off x="5364479" y="4526279"/>
            <a:ext cx="1706880" cy="609602"/>
          </a:xfrm>
          <a:prstGeom prst="line">
            <a:avLst/>
          </a:prstGeom>
          <a:ln w="6350">
            <a:solidFill>
              <a:schemeClr val="accent4"/>
            </a:solidFill>
            <a:miter/>
          </a:ln>
        </p:spPr>
        <p:txBody>
          <a:bodyPr lIns="45718" tIns="45718" rIns="45718" bIns="45718"/>
          <a:lstStyle/>
          <a:p>
            <a:endParaRPr/>
          </a:p>
        </p:txBody>
      </p:sp>
      <p:sp>
        <p:nvSpPr>
          <p:cNvPr id="514" name="Прямая соединительная линия 8"/>
          <p:cNvSpPr/>
          <p:nvPr/>
        </p:nvSpPr>
        <p:spPr>
          <a:xfrm>
            <a:off x="2026920" y="1958338"/>
            <a:ext cx="8682992" cy="2811782"/>
          </a:xfrm>
          <a:prstGeom prst="line">
            <a:avLst/>
          </a:prstGeom>
          <a:ln w="76200">
            <a:solidFill>
              <a:srgbClr val="C00000"/>
            </a:solidFill>
            <a:miter/>
          </a:ln>
        </p:spPr>
        <p:txBody>
          <a:bodyPr lIns="45718" tIns="45718" rIns="45718" bIns="45718"/>
          <a:lstStyle/>
          <a:p>
            <a:endParaRPr/>
          </a:p>
        </p:txBody>
      </p:sp>
      <p:sp>
        <p:nvSpPr>
          <p:cNvPr id="515" name="Прямая соединительная линия 11"/>
          <p:cNvSpPr/>
          <p:nvPr/>
        </p:nvSpPr>
        <p:spPr>
          <a:xfrm>
            <a:off x="1531620" y="3139439"/>
            <a:ext cx="9147811" cy="3268982"/>
          </a:xfrm>
          <a:prstGeom prst="line">
            <a:avLst/>
          </a:prstGeom>
          <a:ln w="76200">
            <a:solidFill>
              <a:srgbClr val="C00000"/>
            </a:solidFill>
            <a:miter/>
          </a:ln>
        </p:spPr>
        <p:txBody>
          <a:bodyPr lIns="45718" tIns="45718" rIns="45718" bIns="45718"/>
          <a:lstStyle/>
          <a:p>
            <a:endParaRPr/>
          </a:p>
        </p:txBody>
      </p:sp>
      <p:sp>
        <p:nvSpPr>
          <p:cNvPr id="516" name="Прямая соединительная линия 14"/>
          <p:cNvSpPr/>
          <p:nvPr/>
        </p:nvSpPr>
        <p:spPr>
          <a:xfrm flipH="1">
            <a:off x="5414012" y="3246120"/>
            <a:ext cx="605790" cy="1318262"/>
          </a:xfrm>
          <a:prstGeom prst="line">
            <a:avLst/>
          </a:prstGeom>
          <a:ln w="76200">
            <a:solidFill>
              <a:srgbClr val="C00000"/>
            </a:solidFill>
            <a:miter/>
          </a:ln>
        </p:spPr>
        <p:txBody>
          <a:bodyPr lIns="45718" tIns="45718" rIns="45718" bIns="45718"/>
          <a:lstStyle/>
          <a:p>
            <a:endParaRPr/>
          </a:p>
        </p:txBody>
      </p:sp>
      <p:sp>
        <p:nvSpPr>
          <p:cNvPr id="517" name="Прямая соединительная линия 21"/>
          <p:cNvSpPr/>
          <p:nvPr/>
        </p:nvSpPr>
        <p:spPr>
          <a:xfrm flipH="1">
            <a:off x="7056119" y="3717032"/>
            <a:ext cx="460619" cy="1437900"/>
          </a:xfrm>
          <a:prstGeom prst="line">
            <a:avLst/>
          </a:prstGeom>
          <a:ln w="76200">
            <a:solidFill>
              <a:srgbClr val="C00000"/>
            </a:solidFill>
            <a:miter/>
          </a:ln>
        </p:spPr>
        <p:txBody>
          <a:bodyPr lIns="45718" tIns="45718" rIns="45718" bIns="45718"/>
          <a:lstStyle/>
          <a:p>
            <a:endParaRPr/>
          </a:p>
        </p:txBody>
      </p:sp>
      <p:sp>
        <p:nvSpPr>
          <p:cNvPr id="518" name="Прямая соединительная линия 23"/>
          <p:cNvSpPr/>
          <p:nvPr/>
        </p:nvSpPr>
        <p:spPr>
          <a:xfrm flipH="1">
            <a:off x="8820150" y="4240529"/>
            <a:ext cx="262892" cy="1516382"/>
          </a:xfrm>
          <a:prstGeom prst="line">
            <a:avLst/>
          </a:prstGeom>
          <a:ln w="76200">
            <a:solidFill>
              <a:srgbClr val="C00000"/>
            </a:solidFill>
            <a:miter/>
          </a:ln>
        </p:spPr>
        <p:txBody>
          <a:bodyPr lIns="45718" tIns="45718" rIns="45718" bIns="45718"/>
          <a:lstStyle/>
          <a:p>
            <a:endParaRPr/>
          </a:p>
        </p:txBody>
      </p:sp>
      <p:sp>
        <p:nvSpPr>
          <p:cNvPr id="519" name="Прямая соединительная линия 26"/>
          <p:cNvSpPr/>
          <p:nvPr/>
        </p:nvSpPr>
        <p:spPr>
          <a:xfrm flipH="1">
            <a:off x="10660380" y="4758690"/>
            <a:ext cx="7622" cy="1687830"/>
          </a:xfrm>
          <a:prstGeom prst="line">
            <a:avLst/>
          </a:prstGeom>
          <a:ln w="76200">
            <a:solidFill>
              <a:srgbClr val="C00000"/>
            </a:solidFill>
            <a:miter/>
          </a:ln>
        </p:spPr>
        <p:txBody>
          <a:bodyPr lIns="45718" tIns="45718" rIns="45718" bIns="45718"/>
          <a:lstStyle/>
          <a:p>
            <a:endParaRPr/>
          </a:p>
        </p:txBody>
      </p:sp>
      <p:sp>
        <p:nvSpPr>
          <p:cNvPr id="520" name="Прямая соединительная линия 36"/>
          <p:cNvSpPr/>
          <p:nvPr/>
        </p:nvSpPr>
        <p:spPr>
          <a:xfrm flipH="1">
            <a:off x="3901440" y="2780927"/>
            <a:ext cx="712118" cy="1211953"/>
          </a:xfrm>
          <a:prstGeom prst="line">
            <a:avLst/>
          </a:prstGeom>
          <a:ln w="76200">
            <a:solidFill>
              <a:srgbClr val="C00000"/>
            </a:solidFill>
            <a:miter/>
          </a:ln>
        </p:spPr>
        <p:txBody>
          <a:bodyPr lIns="45718" tIns="45718" rIns="45718" bIns="45718"/>
          <a:lstStyle/>
          <a:p>
            <a:endParaRPr/>
          </a:p>
        </p:txBody>
      </p:sp>
      <p:sp>
        <p:nvSpPr>
          <p:cNvPr id="521" name="Прямая соединительная линия 38"/>
          <p:cNvSpPr/>
          <p:nvPr/>
        </p:nvSpPr>
        <p:spPr>
          <a:xfrm flipH="1">
            <a:off x="2461260" y="2362199"/>
            <a:ext cx="807722" cy="1112522"/>
          </a:xfrm>
          <a:prstGeom prst="line">
            <a:avLst/>
          </a:prstGeom>
          <a:ln w="76200">
            <a:solidFill>
              <a:srgbClr val="C00000"/>
            </a:solidFill>
            <a:miter/>
          </a:ln>
        </p:spPr>
        <p:txBody>
          <a:bodyPr lIns="45718" tIns="45718" rIns="45718" bIns="45718"/>
          <a:lstStyle/>
          <a:p>
            <a:endParaRPr/>
          </a:p>
        </p:txBody>
      </p:sp>
      <p:sp>
        <p:nvSpPr>
          <p:cNvPr id="522" name="Прямая соединительная линия 41"/>
          <p:cNvSpPr/>
          <p:nvPr/>
        </p:nvSpPr>
        <p:spPr>
          <a:xfrm flipH="1">
            <a:off x="1524000" y="1950720"/>
            <a:ext cx="510541" cy="571502"/>
          </a:xfrm>
          <a:prstGeom prst="line">
            <a:avLst/>
          </a:prstGeom>
          <a:ln w="76200">
            <a:solidFill>
              <a:srgbClr val="C00000"/>
            </a:solidFill>
            <a:miter/>
          </a:ln>
        </p:spPr>
        <p:txBody>
          <a:bodyPr lIns="45718" tIns="45718" rIns="45718" bIns="45718"/>
          <a:lstStyle/>
          <a:p>
            <a:endParaRPr/>
          </a:p>
        </p:txBody>
      </p:sp>
      <p:sp>
        <p:nvSpPr>
          <p:cNvPr id="523" name="TextBox 1"/>
          <p:cNvSpPr txBox="1"/>
          <p:nvPr/>
        </p:nvSpPr>
        <p:spPr>
          <a:xfrm rot="992861">
            <a:off x="10615289" y="5389033"/>
            <a:ext cx="1498163" cy="769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600">
                <a:solidFill>
                  <a:srgbClr val="C00000"/>
                </a:solidFill>
                <a:latin typeface="+mn-lt"/>
                <a:ea typeface="+mn-ea"/>
                <a:cs typeface="+mn-cs"/>
                <a:sym typeface="Calibri"/>
              </a:defRPr>
            </a:lvl1pPr>
          </a:lstStyle>
          <a:p>
            <a:r>
              <a:rPr sz="4400" b="1" dirty="0">
                <a:solidFill>
                  <a:srgbClr val="1027FF"/>
                </a:solidFill>
              </a:rPr>
              <a:t>Z=174</a:t>
            </a:r>
          </a:p>
        </p:txBody>
      </p:sp>
      <p:sp>
        <p:nvSpPr>
          <p:cNvPr id="524" name="TextBox 5"/>
          <p:cNvSpPr txBox="1"/>
          <p:nvPr/>
        </p:nvSpPr>
        <p:spPr>
          <a:xfrm>
            <a:off x="1587704" y="601549"/>
            <a:ext cx="8432604" cy="706198"/>
          </a:xfrm>
          <a:prstGeom prst="rect">
            <a:avLst/>
          </a:prstGeom>
          <a:ln w="12700">
            <a:miter lim="400000"/>
          </a:ln>
        </p:spPr>
        <p:txBody>
          <a:bodyPr lIns="45718" tIns="45718" rIns="45718" bIns="45718">
            <a:spAutoFit/>
          </a:bodyPr>
          <a:lstStyle/>
          <a:p>
            <a:pPr algn="r">
              <a:defRPr sz="4800" b="1">
                <a:solidFill>
                  <a:srgbClr val="C00000"/>
                </a:solidFill>
                <a:latin typeface="+mn-lt"/>
                <a:ea typeface="+mn-ea"/>
                <a:cs typeface="+mn-cs"/>
                <a:sym typeface="Calibri"/>
              </a:defRPr>
            </a:pPr>
            <a:endParaRPr/>
          </a:p>
        </p:txBody>
      </p:sp>
      <p:sp>
        <p:nvSpPr>
          <p:cNvPr id="2" name="TextBox 1">
            <a:extLst>
              <a:ext uri="{FF2B5EF4-FFF2-40B4-BE49-F238E27FC236}">
                <a16:creationId xmlns:a16="http://schemas.microsoft.com/office/drawing/2014/main" id="{F275D055-B7C6-081B-D806-99B2DC4D3A87}"/>
              </a:ext>
            </a:extLst>
          </p:cNvPr>
          <p:cNvSpPr txBox="1"/>
          <p:nvPr/>
        </p:nvSpPr>
        <p:spPr>
          <a:xfrm rot="992861">
            <a:off x="227331" y="3604273"/>
            <a:ext cx="1631212" cy="830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600">
                <a:solidFill>
                  <a:srgbClr val="C00000"/>
                </a:solidFill>
                <a:latin typeface="+mn-lt"/>
                <a:ea typeface="+mn-ea"/>
                <a:cs typeface="+mn-cs"/>
                <a:sym typeface="Calibri"/>
              </a:defRPr>
            </a:lvl1pPr>
          </a:lstStyle>
          <a:p>
            <a:r>
              <a:rPr sz="4800" b="1" dirty="0">
                <a:solidFill>
                  <a:srgbClr val="FF0000"/>
                </a:solidFill>
              </a:rPr>
              <a:t>Z=</a:t>
            </a:r>
            <a:r>
              <a:rPr lang="en-US" sz="4800" b="1" dirty="0">
                <a:solidFill>
                  <a:srgbClr val="FF0000"/>
                </a:solidFill>
              </a:rPr>
              <a:t>120</a:t>
            </a:r>
            <a:endParaRPr sz="4800" b="1" dirty="0">
              <a:solidFill>
                <a:srgbClr val="FF0000"/>
              </a:solidFill>
            </a:endParaRPr>
          </a:p>
        </p:txBody>
      </p:sp>
      <p:sp>
        <p:nvSpPr>
          <p:cNvPr id="3" name="TextBox 2">
            <a:extLst>
              <a:ext uri="{FF2B5EF4-FFF2-40B4-BE49-F238E27FC236}">
                <a16:creationId xmlns:a16="http://schemas.microsoft.com/office/drawing/2014/main" id="{AB794D46-7E68-484E-A30F-8550E1361358}"/>
              </a:ext>
            </a:extLst>
          </p:cNvPr>
          <p:cNvSpPr txBox="1"/>
          <p:nvPr/>
        </p:nvSpPr>
        <p:spPr>
          <a:xfrm>
            <a:off x="10584028" y="232448"/>
            <a:ext cx="1605628" cy="16312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62FF"/>
                </a:solidFill>
                <a:effectLst/>
                <a:uFillTx/>
                <a:latin typeface="+mn-lt"/>
                <a:ea typeface="+mj-ea"/>
                <a:cs typeface="+mj-cs"/>
                <a:sym typeface="Helvetica"/>
              </a:rPr>
              <a:t>Collaboration</a:t>
            </a:r>
          </a:p>
          <a:p>
            <a:pPr marL="0" marR="0" indent="0" algn="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62FF"/>
                </a:solidFill>
                <a:effectLst/>
                <a:uFillTx/>
                <a:latin typeface="+mn-lt"/>
                <a:ea typeface="+mj-ea"/>
                <a:cs typeface="+mj-cs"/>
                <a:sym typeface="Helvetica"/>
              </a:rPr>
              <a:t>LLNL</a:t>
            </a:r>
          </a:p>
          <a:p>
            <a:pPr marL="0" marR="0" indent="0" algn="r" defTabSz="914400" rtl="0" fontAlgn="auto" latinLnBrk="0" hangingPunct="0">
              <a:lnSpc>
                <a:spcPct val="100000"/>
              </a:lnSpc>
              <a:spcBef>
                <a:spcPts val="0"/>
              </a:spcBef>
              <a:spcAft>
                <a:spcPts val="0"/>
              </a:spcAft>
              <a:buClrTx/>
              <a:buSzTx/>
              <a:buFontTx/>
              <a:buNone/>
              <a:tabLst/>
            </a:pPr>
            <a:r>
              <a:rPr lang="en-US" sz="2000" dirty="0">
                <a:solidFill>
                  <a:srgbClr val="0062FF"/>
                </a:solidFill>
                <a:latin typeface="+mn-lt"/>
              </a:rPr>
              <a:t>JINR</a:t>
            </a:r>
          </a:p>
          <a:p>
            <a:pPr marL="0" marR="0" indent="0" algn="r" defTabSz="914400" rtl="0" fontAlgn="auto" latinLnBrk="0" hangingPunct="0">
              <a:lnSpc>
                <a:spcPct val="100000"/>
              </a:lnSpc>
              <a:spcBef>
                <a:spcPts val="0"/>
              </a:spcBef>
              <a:spcAft>
                <a:spcPts val="0"/>
              </a:spcAft>
              <a:buClrTx/>
              <a:buSzTx/>
              <a:buFontTx/>
              <a:buNone/>
              <a:tabLst/>
            </a:pPr>
            <a:r>
              <a:rPr lang="en-US" sz="2000" dirty="0">
                <a:solidFill>
                  <a:srgbClr val="0062FF"/>
                </a:solidFill>
                <a:latin typeface="+mn-lt"/>
              </a:rPr>
              <a:t>ORNL</a:t>
            </a:r>
          </a:p>
          <a:p>
            <a:pPr marL="0" marR="0" indent="0" algn="r" defTabSz="914400" rtl="0" fontAlgn="auto" latinLnBrk="0" hangingPunct="0">
              <a:lnSpc>
                <a:spcPct val="100000"/>
              </a:lnSpc>
              <a:spcBef>
                <a:spcPts val="0"/>
              </a:spcBef>
              <a:spcAft>
                <a:spcPts val="0"/>
              </a:spcAft>
              <a:buClrTx/>
              <a:buSzTx/>
              <a:buFontTx/>
              <a:buNone/>
              <a:tabLst/>
            </a:pPr>
            <a:r>
              <a:rPr lang="en-US" sz="2000" dirty="0">
                <a:solidFill>
                  <a:srgbClr val="0062FF"/>
                </a:solidFill>
                <a:latin typeface="+mn-lt"/>
              </a:rPr>
              <a:t>RIKEN</a:t>
            </a:r>
          </a:p>
        </p:txBody>
      </p:sp>
    </p:spTree>
    <p:extLst>
      <p:ext uri="{BB962C8B-B14F-4D97-AF65-F5344CB8AC3E}">
        <p14:creationId xmlns:p14="http://schemas.microsoft.com/office/powerpoint/2010/main" val="412652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5FCBE17-9D84-2DF6-1397-68BACEB6651B}"/>
              </a:ext>
            </a:extLst>
          </p:cNvPr>
          <p:cNvPicPr>
            <a:picLocks noGrp="1" noChangeAspect="1"/>
          </p:cNvPicPr>
          <p:nvPr>
            <p:ph idx="1"/>
          </p:nvPr>
        </p:nvPicPr>
        <p:blipFill>
          <a:blip r:embed="rId2"/>
          <a:stretch>
            <a:fillRect/>
          </a:stretch>
        </p:blipFill>
        <p:spPr>
          <a:xfrm>
            <a:off x="1187407" y="144595"/>
            <a:ext cx="6224046" cy="6713405"/>
          </a:xfrm>
          <a:prstGeom prst="rect">
            <a:avLst/>
          </a:prstGeom>
        </p:spPr>
      </p:pic>
      <p:sp>
        <p:nvSpPr>
          <p:cNvPr id="5" name="TextBox 28">
            <a:extLst>
              <a:ext uri="{FF2B5EF4-FFF2-40B4-BE49-F238E27FC236}">
                <a16:creationId xmlns:a16="http://schemas.microsoft.com/office/drawing/2014/main" id="{264BFF04-5445-8D7D-B9B7-116B7D2CBA56}"/>
              </a:ext>
            </a:extLst>
          </p:cNvPr>
          <p:cNvSpPr txBox="1"/>
          <p:nvPr/>
        </p:nvSpPr>
        <p:spPr>
          <a:xfrm>
            <a:off x="7625071" y="144595"/>
            <a:ext cx="4023920" cy="1077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200" b="1">
                <a:solidFill>
                  <a:srgbClr val="0033CC"/>
                </a:solidFill>
                <a:latin typeface="Comic Sans MS"/>
                <a:ea typeface="Comic Sans MS"/>
                <a:cs typeface="Comic Sans MS"/>
                <a:sym typeface="Comic Sans MS"/>
              </a:defRPr>
            </a:lvl1pPr>
          </a:lstStyle>
          <a:p>
            <a:r>
              <a:rPr lang="en-US" sz="3200" b="0" dirty="0">
                <a:solidFill>
                  <a:srgbClr val="FF0000"/>
                </a:solidFill>
                <a:latin typeface="Calibri" panose="020F0502020204030204" pitchFamily="34" charset="0"/>
                <a:cs typeface="Calibri" panose="020F0502020204030204" pitchFamily="34" charset="0"/>
              </a:rPr>
              <a:t>JINR: Dubna</a:t>
            </a:r>
          </a:p>
          <a:p>
            <a:r>
              <a:rPr sz="3200" b="0" dirty="0">
                <a:solidFill>
                  <a:srgbClr val="FF0000"/>
                </a:solidFill>
                <a:latin typeface="Calibri" panose="020F0502020204030204" pitchFamily="34" charset="0"/>
                <a:cs typeface="Calibri" panose="020F0502020204030204" pitchFamily="34" charset="0"/>
              </a:rPr>
              <a:t>Progress at SHE-Factory</a:t>
            </a:r>
          </a:p>
        </p:txBody>
      </p:sp>
    </p:spTree>
    <p:extLst>
      <p:ext uri="{BB962C8B-B14F-4D97-AF65-F5344CB8AC3E}">
        <p14:creationId xmlns:p14="http://schemas.microsoft.com/office/powerpoint/2010/main" val="829980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 name="Picture 3" descr="Picture 3"/>
          <p:cNvPicPr>
            <a:picLocks noChangeAspect="1"/>
          </p:cNvPicPr>
          <p:nvPr/>
        </p:nvPicPr>
        <p:blipFill>
          <a:blip r:embed="rId3"/>
          <a:stretch>
            <a:fillRect/>
          </a:stretch>
        </p:blipFill>
        <p:spPr>
          <a:xfrm>
            <a:off x="3568154" y="332657"/>
            <a:ext cx="4104457" cy="4793161"/>
          </a:xfrm>
          <a:prstGeom prst="rect">
            <a:avLst/>
          </a:prstGeom>
          <a:ln w="12700">
            <a:miter lim="400000"/>
          </a:ln>
        </p:spPr>
      </p:pic>
      <p:sp>
        <p:nvSpPr>
          <p:cNvPr id="917" name="TextBox 5"/>
          <p:cNvSpPr txBox="1"/>
          <p:nvPr/>
        </p:nvSpPr>
        <p:spPr>
          <a:xfrm>
            <a:off x="888865" y="2508303"/>
            <a:ext cx="2588207"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b="1"/>
            </a:pPr>
            <a:r>
              <a:rPr sz="2400" dirty="0"/>
              <a:t>T</a:t>
            </a:r>
            <a:r>
              <a:rPr sz="2400" baseline="-25000" dirty="0"/>
              <a:t>1/2</a:t>
            </a:r>
            <a:r>
              <a:rPr sz="2400" dirty="0"/>
              <a:t> (α</a:t>
            </a:r>
            <a:r>
              <a:rPr sz="2400" baseline="-25000" dirty="0"/>
              <a:t>6</a:t>
            </a:r>
            <a:r>
              <a:rPr sz="2400" dirty="0"/>
              <a:t>)</a:t>
            </a:r>
            <a:r>
              <a:rPr sz="2400" baseline="-25000" dirty="0"/>
              <a:t> exp</a:t>
            </a:r>
            <a:r>
              <a:rPr sz="2400" dirty="0"/>
              <a:t> = 16 h</a:t>
            </a:r>
          </a:p>
          <a:p>
            <a:pPr>
              <a:defRPr sz="2400" b="1"/>
            </a:pPr>
            <a:r>
              <a:rPr sz="2400" dirty="0"/>
              <a:t>                    ~50%</a:t>
            </a:r>
          </a:p>
        </p:txBody>
      </p:sp>
      <p:sp>
        <p:nvSpPr>
          <p:cNvPr id="918" name="TextBox 8"/>
          <p:cNvSpPr txBox="1"/>
          <p:nvPr/>
        </p:nvSpPr>
        <p:spPr>
          <a:xfrm>
            <a:off x="6631139" y="2324755"/>
            <a:ext cx="2660115"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b="1"/>
            </a:pPr>
            <a:r>
              <a:rPr sz="2800"/>
              <a:t> </a:t>
            </a:r>
            <a:r>
              <a:rPr sz="2400"/>
              <a:t>(T</a:t>
            </a:r>
            <a:r>
              <a:rPr sz="2800" baseline="-25000"/>
              <a:t>1/2 </a:t>
            </a:r>
            <a:r>
              <a:rPr sz="2400"/>
              <a:t>)</a:t>
            </a:r>
            <a:r>
              <a:rPr sz="2800" baseline="-25000"/>
              <a:t>exp </a:t>
            </a:r>
            <a:r>
              <a:rPr sz="2400"/>
              <a:t>= 28.3 h</a:t>
            </a:r>
          </a:p>
        </p:txBody>
      </p:sp>
      <p:sp>
        <p:nvSpPr>
          <p:cNvPr id="919" name="TextBox 19"/>
          <p:cNvSpPr txBox="1"/>
          <p:nvPr/>
        </p:nvSpPr>
        <p:spPr>
          <a:xfrm>
            <a:off x="4360066" y="3861049"/>
            <a:ext cx="182197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b="1">
                <a:solidFill>
                  <a:srgbClr val="0070C0"/>
                </a:solidFill>
                <a:effectLst>
                  <a:outerShdw blurRad="38100" dist="38100" dir="2700000" rotWithShape="0">
                    <a:srgbClr val="000000">
                      <a:alpha val="43137"/>
                    </a:srgbClr>
                  </a:outerShdw>
                </a:effectLst>
              </a:defRPr>
            </a:pPr>
            <a:r>
              <a:rPr sz="2400"/>
              <a:t>T</a:t>
            </a:r>
            <a:r>
              <a:rPr sz="2800" baseline="-25000"/>
              <a:t>EC </a:t>
            </a:r>
            <a:r>
              <a:rPr sz="2400"/>
              <a:t>≈ 2-10 h</a:t>
            </a:r>
          </a:p>
        </p:txBody>
      </p:sp>
      <p:sp>
        <p:nvSpPr>
          <p:cNvPr id="920" name="TextBox 21"/>
          <p:cNvSpPr txBox="1"/>
          <p:nvPr/>
        </p:nvSpPr>
        <p:spPr>
          <a:xfrm>
            <a:off x="2919915" y="4365105"/>
            <a:ext cx="1605566"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b="1">
                <a:solidFill>
                  <a:srgbClr val="0070C0"/>
                </a:solidFill>
                <a:effectLst>
                  <a:outerShdw blurRad="38100" dist="38100" dir="2700000" rotWithShape="0">
                    <a:srgbClr val="000000">
                      <a:alpha val="43137"/>
                    </a:srgbClr>
                  </a:outerShdw>
                </a:effectLst>
              </a:defRPr>
            </a:pPr>
            <a:r>
              <a:rPr sz="2400"/>
              <a:t>T</a:t>
            </a:r>
            <a:r>
              <a:rPr sz="2800" baseline="-25000"/>
              <a:t>SF </a:t>
            </a:r>
            <a:r>
              <a:rPr sz="2400"/>
              <a:t>≈ 0.2 h</a:t>
            </a:r>
          </a:p>
        </p:txBody>
      </p:sp>
      <p:sp>
        <p:nvSpPr>
          <p:cNvPr id="921" name="TextBox 14"/>
          <p:cNvSpPr txBox="1"/>
          <p:nvPr/>
        </p:nvSpPr>
        <p:spPr>
          <a:xfrm>
            <a:off x="6357745" y="5013177"/>
            <a:ext cx="3652977"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2400" b="1"/>
            </a:lvl1pPr>
          </a:lstStyle>
          <a:p>
            <a:r>
              <a:t>Modes of the spontaneous fission</a:t>
            </a:r>
          </a:p>
        </p:txBody>
      </p:sp>
      <p:sp>
        <p:nvSpPr>
          <p:cNvPr id="922" name="Прямая со стрелкой 22"/>
          <p:cNvSpPr/>
          <p:nvPr/>
        </p:nvSpPr>
        <p:spPr>
          <a:xfrm>
            <a:off x="6393429" y="3645024"/>
            <a:ext cx="1430764" cy="1109170"/>
          </a:xfrm>
          <a:prstGeom prst="line">
            <a:avLst/>
          </a:prstGeom>
          <a:ln w="57150">
            <a:solidFill>
              <a:srgbClr val="00B050"/>
            </a:solidFill>
            <a:tailEnd type="triangle"/>
          </a:ln>
        </p:spPr>
        <p:txBody>
          <a:bodyPr lIns="45719" rIns="45719"/>
          <a:lstStyle/>
          <a:p>
            <a:endParaRPr/>
          </a:p>
        </p:txBody>
      </p:sp>
      <p:sp>
        <p:nvSpPr>
          <p:cNvPr id="923" name="Прямая со стрелкой 27"/>
          <p:cNvSpPr/>
          <p:nvPr/>
        </p:nvSpPr>
        <p:spPr>
          <a:xfrm>
            <a:off x="6384033" y="3653878"/>
            <a:ext cx="1224137" cy="1215282"/>
          </a:xfrm>
          <a:prstGeom prst="line">
            <a:avLst/>
          </a:prstGeom>
          <a:ln w="57150">
            <a:solidFill>
              <a:srgbClr val="00B050"/>
            </a:solidFill>
            <a:tailEnd type="triangle"/>
          </a:ln>
        </p:spPr>
        <p:txBody>
          <a:bodyPr lIns="45719" rIns="45719"/>
          <a:lstStyle/>
          <a:p>
            <a:endParaRPr/>
          </a:p>
        </p:txBody>
      </p:sp>
      <p:sp>
        <p:nvSpPr>
          <p:cNvPr id="924" name="TextBox 12"/>
          <p:cNvSpPr txBox="1"/>
          <p:nvPr/>
        </p:nvSpPr>
        <p:spPr>
          <a:xfrm>
            <a:off x="6418546" y="3975447"/>
            <a:ext cx="1333055" cy="46166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b="1">
                <a:solidFill>
                  <a:srgbClr val="0070C0"/>
                </a:solidFill>
                <a:effectLst>
                  <a:outerShdw blurRad="38100" dist="38100" dir="2700000" rotWithShape="0">
                    <a:srgbClr val="000000">
                      <a:alpha val="43137"/>
                    </a:srgbClr>
                  </a:outerShdw>
                </a:effectLst>
              </a:defRPr>
            </a:pPr>
            <a:r>
              <a:rPr sz="2400"/>
              <a:t>T</a:t>
            </a:r>
            <a:r>
              <a:rPr sz="2800" baseline="-25000"/>
              <a:t>SF </a:t>
            </a:r>
            <a:r>
              <a:rPr sz="2400"/>
              <a:t>≈ 1 s</a:t>
            </a:r>
          </a:p>
        </p:txBody>
      </p:sp>
      <p:sp>
        <p:nvSpPr>
          <p:cNvPr id="925" name="Прямая со стрелкой 23"/>
          <p:cNvSpPr/>
          <p:nvPr/>
        </p:nvSpPr>
        <p:spPr>
          <a:xfrm>
            <a:off x="5053523" y="5013176"/>
            <a:ext cx="957883" cy="944046"/>
          </a:xfrm>
          <a:prstGeom prst="line">
            <a:avLst/>
          </a:prstGeom>
          <a:ln w="57150">
            <a:solidFill>
              <a:srgbClr val="00B050"/>
            </a:solidFill>
            <a:tailEnd type="triangle"/>
          </a:ln>
        </p:spPr>
        <p:txBody>
          <a:bodyPr lIns="45719" rIns="45719"/>
          <a:lstStyle/>
          <a:p>
            <a:endParaRPr/>
          </a:p>
        </p:txBody>
      </p:sp>
      <p:sp>
        <p:nvSpPr>
          <p:cNvPr id="926" name="Прямая со стрелкой 24"/>
          <p:cNvSpPr/>
          <p:nvPr/>
        </p:nvSpPr>
        <p:spPr>
          <a:xfrm>
            <a:off x="5064208" y="5013176"/>
            <a:ext cx="1158317" cy="872038"/>
          </a:xfrm>
          <a:prstGeom prst="line">
            <a:avLst/>
          </a:prstGeom>
          <a:ln w="57150">
            <a:solidFill>
              <a:srgbClr val="00B050"/>
            </a:solidFill>
            <a:tailEnd type="triangle"/>
          </a:ln>
        </p:spPr>
        <p:txBody>
          <a:bodyPr lIns="45719" rIns="45719"/>
          <a:lstStyle/>
          <a:p>
            <a:endParaRPr/>
          </a:p>
        </p:txBody>
      </p:sp>
      <p:sp>
        <p:nvSpPr>
          <p:cNvPr id="927" name="Прямоугольник 1"/>
          <p:cNvSpPr/>
          <p:nvPr/>
        </p:nvSpPr>
        <p:spPr>
          <a:xfrm>
            <a:off x="4945589" y="2159792"/>
            <a:ext cx="890850" cy="873920"/>
          </a:xfrm>
          <a:prstGeom prst="rect">
            <a:avLst/>
          </a:prstGeom>
          <a:ln w="76200">
            <a:solidFill>
              <a:srgbClr val="948A54"/>
            </a:solidFill>
          </a:ln>
        </p:spPr>
        <p:txBody>
          <a:bodyPr lIns="45719" rIns="45719" anchor="ctr"/>
          <a:lstStyle/>
          <a:p>
            <a:pPr algn="ctr">
              <a:defRPr>
                <a:solidFill>
                  <a:srgbClr val="FFFFFF"/>
                </a:solidFill>
              </a:defRPr>
            </a:pPr>
            <a:endParaRPr/>
          </a:p>
        </p:txBody>
      </p:sp>
      <p:sp>
        <p:nvSpPr>
          <p:cNvPr id="928" name="TextBox 3"/>
          <p:cNvSpPr txBox="1"/>
          <p:nvPr/>
        </p:nvSpPr>
        <p:spPr>
          <a:xfrm>
            <a:off x="5666103" y="1196985"/>
            <a:ext cx="494685"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200">
                <a:solidFill>
                  <a:srgbClr val="C00000"/>
                </a:solidFill>
              </a:defRPr>
            </a:pPr>
            <a:r>
              <a:rPr sz="3200"/>
              <a:t>α</a:t>
            </a:r>
            <a:r>
              <a:rPr sz="3200" b="1" baseline="-25000"/>
              <a:t>5</a:t>
            </a:r>
          </a:p>
        </p:txBody>
      </p:sp>
      <p:sp>
        <p:nvSpPr>
          <p:cNvPr id="929" name="TextBox 13"/>
          <p:cNvSpPr txBox="1"/>
          <p:nvPr/>
        </p:nvSpPr>
        <p:spPr>
          <a:xfrm>
            <a:off x="4297950" y="2620126"/>
            <a:ext cx="494685"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200">
                <a:solidFill>
                  <a:srgbClr val="C00000"/>
                </a:solidFill>
              </a:defRPr>
            </a:pPr>
            <a:r>
              <a:rPr sz="3200"/>
              <a:t>α</a:t>
            </a:r>
            <a:r>
              <a:rPr sz="3200" b="1" baseline="-25000"/>
              <a:t>6</a:t>
            </a:r>
          </a:p>
        </p:txBody>
      </p:sp>
      <p:sp>
        <p:nvSpPr>
          <p:cNvPr id="930" name="TextBox 2"/>
          <p:cNvSpPr txBox="1"/>
          <p:nvPr/>
        </p:nvSpPr>
        <p:spPr>
          <a:xfrm>
            <a:off x="6490621" y="1017638"/>
            <a:ext cx="638955"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200" b="1"/>
            </a:lvl1pPr>
          </a:lstStyle>
          <a:p>
            <a:r>
              <a:t>Bh</a:t>
            </a:r>
          </a:p>
        </p:txBody>
      </p:sp>
      <p:sp>
        <p:nvSpPr>
          <p:cNvPr id="931" name="TextBox 20"/>
          <p:cNvSpPr txBox="1"/>
          <p:nvPr/>
        </p:nvSpPr>
        <p:spPr>
          <a:xfrm>
            <a:off x="6631038" y="794713"/>
            <a:ext cx="520333"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lvl1pPr>
          </a:lstStyle>
          <a:p>
            <a:r>
              <a:t>272</a:t>
            </a:r>
          </a:p>
        </p:txBody>
      </p:sp>
      <p:sp>
        <p:nvSpPr>
          <p:cNvPr id="932" name="TextBox 4"/>
          <p:cNvSpPr txBox="1"/>
          <p:nvPr/>
        </p:nvSpPr>
        <p:spPr>
          <a:xfrm>
            <a:off x="5949192" y="2335141"/>
            <a:ext cx="590865"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rgbClr val="0070C0"/>
                </a:solidFill>
              </a:defRPr>
            </a:lvl1pPr>
          </a:lstStyle>
          <a:p>
            <a:r>
              <a:t>EC</a:t>
            </a:r>
          </a:p>
        </p:txBody>
      </p:sp>
      <p:sp>
        <p:nvSpPr>
          <p:cNvPr id="933" name="TextBox 25"/>
          <p:cNvSpPr txBox="1"/>
          <p:nvPr/>
        </p:nvSpPr>
        <p:spPr>
          <a:xfrm>
            <a:off x="5050394" y="5157193"/>
            <a:ext cx="1589536" cy="46166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b="1">
                <a:solidFill>
                  <a:srgbClr val="0070C0"/>
                </a:solidFill>
                <a:effectLst>
                  <a:outerShdw blurRad="38100" dist="38100" dir="2700000" rotWithShape="0">
                    <a:srgbClr val="000000">
                      <a:alpha val="43137"/>
                    </a:srgbClr>
                  </a:outerShdw>
                </a:effectLst>
              </a:defRPr>
            </a:pPr>
            <a:r>
              <a:rPr sz="2400"/>
              <a:t>T</a:t>
            </a:r>
            <a:r>
              <a:rPr sz="2800" baseline="-25000"/>
              <a:t>SF </a:t>
            </a:r>
            <a:r>
              <a:rPr sz="2400"/>
              <a:t>≈ 0.1 s</a:t>
            </a:r>
          </a:p>
        </p:txBody>
      </p:sp>
      <p:sp>
        <p:nvSpPr>
          <p:cNvPr id="934" name="TextBox 26"/>
          <p:cNvSpPr txBox="1"/>
          <p:nvPr/>
        </p:nvSpPr>
        <p:spPr>
          <a:xfrm>
            <a:off x="2109271" y="6484000"/>
            <a:ext cx="8445580"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b="1">
                <a:solidFill>
                  <a:srgbClr val="984807"/>
                </a:solidFill>
              </a:defRPr>
            </a:lvl1pPr>
          </a:lstStyle>
          <a:p>
            <a:r>
              <a:rPr dirty="0"/>
              <a:t>Yuri </a:t>
            </a:r>
            <a:r>
              <a:rPr dirty="0" err="1"/>
              <a:t>Oganessian</a:t>
            </a:r>
            <a:r>
              <a:rPr dirty="0"/>
              <a:t>. International Conference “Heaviest Nuclei and Atoms” Apr.25-30, 2023, Yerevan </a:t>
            </a:r>
          </a:p>
        </p:txBody>
      </p:sp>
      <p:sp>
        <p:nvSpPr>
          <p:cNvPr id="2" name="TextBox 1">
            <a:extLst>
              <a:ext uri="{FF2B5EF4-FFF2-40B4-BE49-F238E27FC236}">
                <a16:creationId xmlns:a16="http://schemas.microsoft.com/office/drawing/2014/main" id="{4DC1ADC8-A951-7115-AE2E-61CF316203B7}"/>
              </a:ext>
            </a:extLst>
          </p:cNvPr>
          <p:cNvSpPr txBox="1"/>
          <p:nvPr/>
        </p:nvSpPr>
        <p:spPr>
          <a:xfrm>
            <a:off x="4295704" y="2135012"/>
            <a:ext cx="558803"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8F40CD"/>
                </a:solidFill>
                <a:effectLst/>
                <a:uFillTx/>
                <a:latin typeface="+mn-lt"/>
                <a:ea typeface="+mj-ea"/>
                <a:cs typeface="+mj-cs"/>
                <a:sym typeface="Helvetica"/>
              </a:rPr>
              <a:t>105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1" descr="Picture 1"/>
          <p:cNvPicPr>
            <a:picLocks noChangeAspect="1"/>
          </p:cNvPicPr>
          <p:nvPr/>
        </p:nvPicPr>
        <p:blipFill>
          <a:blip r:embed="rId3"/>
          <a:stretch>
            <a:fillRect/>
          </a:stretch>
        </p:blipFill>
        <p:spPr>
          <a:xfrm>
            <a:off x="-389" y="-2"/>
            <a:ext cx="12192000" cy="6858000"/>
          </a:xfrm>
          <a:prstGeom prst="rect">
            <a:avLst/>
          </a:prstGeom>
          <a:ln w="12700">
            <a:miter lim="400000"/>
          </a:ln>
        </p:spPr>
      </p:pic>
      <p:grpSp>
        <p:nvGrpSpPr>
          <p:cNvPr id="128" name="Group 6"/>
          <p:cNvGrpSpPr/>
          <p:nvPr/>
        </p:nvGrpSpPr>
        <p:grpSpPr>
          <a:xfrm>
            <a:off x="110461" y="-1"/>
            <a:ext cx="1223822" cy="1869147"/>
            <a:chOff x="0" y="0"/>
            <a:chExt cx="1223820" cy="1869146"/>
          </a:xfrm>
        </p:grpSpPr>
        <p:pic>
          <p:nvPicPr>
            <p:cNvPr id="125" name="Picture 3" descr="Picture 3"/>
            <p:cNvPicPr>
              <a:picLocks noChangeAspect="1"/>
            </p:cNvPicPr>
            <p:nvPr/>
          </p:nvPicPr>
          <p:blipFill>
            <a:blip r:embed="rId4"/>
            <a:srcRect l="91667" t="3994" r="1841" b="81990"/>
            <a:stretch>
              <a:fillRect/>
            </a:stretch>
          </p:blipFill>
          <p:spPr>
            <a:xfrm>
              <a:off x="630125" y="-1"/>
              <a:ext cx="593696" cy="900548"/>
            </a:xfrm>
            <a:prstGeom prst="rect">
              <a:avLst/>
            </a:prstGeom>
            <a:ln w="12700" cap="flat">
              <a:noFill/>
              <a:miter lim="400000"/>
            </a:ln>
            <a:effectLst/>
          </p:spPr>
        </p:pic>
        <p:pic>
          <p:nvPicPr>
            <p:cNvPr id="126" name="Picture 4" descr="Picture 4"/>
            <p:cNvPicPr>
              <a:picLocks noChangeAspect="1"/>
            </p:cNvPicPr>
            <p:nvPr/>
          </p:nvPicPr>
          <p:blipFill>
            <a:blip r:embed="rId4"/>
            <a:srcRect l="3534" t="3953" r="90909" b="82028"/>
            <a:stretch>
              <a:fillRect/>
            </a:stretch>
          </p:blipFill>
          <p:spPr>
            <a:xfrm>
              <a:off x="-1" y="-1"/>
              <a:ext cx="508003" cy="900548"/>
            </a:xfrm>
            <a:prstGeom prst="rect">
              <a:avLst/>
            </a:prstGeom>
            <a:ln w="12700" cap="flat">
              <a:noFill/>
              <a:miter lim="400000"/>
            </a:ln>
            <a:effectLst/>
          </p:spPr>
        </p:pic>
        <p:pic>
          <p:nvPicPr>
            <p:cNvPr id="127" name="Picture 5" descr="Picture 5"/>
            <p:cNvPicPr>
              <a:picLocks noChangeAspect="1"/>
            </p:cNvPicPr>
            <p:nvPr/>
          </p:nvPicPr>
          <p:blipFill>
            <a:blip r:embed="rId4"/>
            <a:srcRect l="3534" t="18115" r="90909" b="69089"/>
            <a:stretch>
              <a:fillRect/>
            </a:stretch>
          </p:blipFill>
          <p:spPr>
            <a:xfrm>
              <a:off x="-1" y="1047108"/>
              <a:ext cx="508003" cy="822039"/>
            </a:xfrm>
            <a:prstGeom prst="rect">
              <a:avLst/>
            </a:prstGeom>
            <a:ln w="12700" cap="flat">
              <a:noFill/>
              <a:miter lim="400000"/>
            </a:ln>
            <a:effectLst/>
          </p:spPr>
        </p:pic>
      </p:grpSp>
      <p:pic>
        <p:nvPicPr>
          <p:cNvPr id="129" name="Picture 8" descr="Picture 8"/>
          <p:cNvPicPr>
            <a:picLocks noChangeAspect="1"/>
          </p:cNvPicPr>
          <p:nvPr/>
        </p:nvPicPr>
        <p:blipFill>
          <a:blip r:embed="rId5"/>
          <a:stretch>
            <a:fillRect/>
          </a:stretch>
        </p:blipFill>
        <p:spPr>
          <a:xfrm>
            <a:off x="8779567" y="48419"/>
            <a:ext cx="3236844" cy="1820724"/>
          </a:xfrm>
          <a:prstGeom prst="rect">
            <a:avLst/>
          </a:prstGeom>
          <a:ln w="12700">
            <a:miter lim="400000"/>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Рисунок 20" descr="Рисунок 20"/>
          <p:cNvPicPr>
            <a:picLocks noChangeAspect="1"/>
          </p:cNvPicPr>
          <p:nvPr/>
        </p:nvPicPr>
        <p:blipFill>
          <a:blip r:embed="rId3"/>
          <a:srcRect l="50399" t="50651" r="29126" b="10500"/>
          <a:stretch>
            <a:fillRect/>
          </a:stretch>
        </p:blipFill>
        <p:spPr>
          <a:xfrm rot="5400000">
            <a:off x="4317206" y="2082255"/>
            <a:ext cx="3845618" cy="5472608"/>
          </a:xfrm>
          <a:prstGeom prst="rect">
            <a:avLst/>
          </a:prstGeom>
          <a:ln w="12700">
            <a:miter lim="400000"/>
          </a:ln>
        </p:spPr>
      </p:pic>
      <p:sp>
        <p:nvSpPr>
          <p:cNvPr id="332" name="TextBox 6"/>
          <p:cNvSpPr txBox="1"/>
          <p:nvPr/>
        </p:nvSpPr>
        <p:spPr>
          <a:xfrm>
            <a:off x="712797" y="414993"/>
            <a:ext cx="7325386" cy="19184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800" b="1" baseline="30000"/>
            </a:pPr>
            <a:r>
              <a:rPr sz="2800" dirty="0"/>
              <a:t>232</a:t>
            </a:r>
            <a:r>
              <a:rPr sz="2400" dirty="0"/>
              <a:t>Th + </a:t>
            </a:r>
            <a:r>
              <a:rPr sz="2800" dirty="0"/>
              <a:t>48</a:t>
            </a:r>
            <a:r>
              <a:rPr sz="2400" dirty="0"/>
              <a:t>Ca </a:t>
            </a:r>
            <a:r>
              <a:rPr sz="2400" dirty="0">
                <a:latin typeface="Symbol"/>
                <a:ea typeface="Symbol"/>
                <a:cs typeface="Symbol"/>
                <a:sym typeface="Symbol"/>
              </a:rPr>
              <a:t>® </a:t>
            </a:r>
            <a:r>
              <a:rPr sz="2400" dirty="0">
                <a:latin typeface="Arial"/>
                <a:ea typeface="Arial"/>
                <a:cs typeface="Arial"/>
                <a:sym typeface="Arial"/>
              </a:rPr>
              <a:t>280</a:t>
            </a:r>
            <a:r>
              <a:rPr sz="2000" dirty="0">
                <a:latin typeface="Arial"/>
                <a:ea typeface="Arial"/>
                <a:cs typeface="Arial"/>
                <a:sym typeface="Arial"/>
              </a:rPr>
              <a:t>Ds*</a:t>
            </a:r>
            <a:endParaRPr sz="2400" baseline="29666" dirty="0"/>
          </a:p>
          <a:p>
            <a:pPr>
              <a:defRPr sz="800">
                <a:latin typeface="Arial"/>
                <a:ea typeface="Arial"/>
                <a:cs typeface="Arial"/>
                <a:sym typeface="Arial"/>
              </a:defRPr>
            </a:pPr>
            <a:endParaRPr sz="2400" baseline="29666" dirty="0"/>
          </a:p>
          <a:p>
            <a:pPr marL="457200" indent="-457200">
              <a:defRPr sz="2000" b="1">
                <a:solidFill>
                  <a:srgbClr val="FF0000"/>
                </a:solidFill>
              </a:defRPr>
            </a:pPr>
            <a:r>
              <a:rPr sz="2000" dirty="0"/>
              <a:t>New nuclei </a:t>
            </a:r>
            <a:r>
              <a:rPr sz="2400" baseline="30000" dirty="0"/>
              <a:t>276</a:t>
            </a:r>
            <a:r>
              <a:rPr sz="2000" dirty="0"/>
              <a:t>Ds, </a:t>
            </a:r>
            <a:r>
              <a:rPr sz="2400" baseline="30000" dirty="0"/>
              <a:t>272</a:t>
            </a:r>
            <a:r>
              <a:rPr sz="2000" dirty="0"/>
              <a:t>Hs,</a:t>
            </a:r>
            <a:r>
              <a:rPr sz="2000" baseline="30000" dirty="0"/>
              <a:t> </a:t>
            </a:r>
            <a:r>
              <a:rPr sz="2400" baseline="30000" dirty="0"/>
              <a:t>268</a:t>
            </a:r>
            <a:r>
              <a:rPr sz="2000" dirty="0"/>
              <a:t>Sg</a:t>
            </a:r>
          </a:p>
          <a:p>
            <a:pPr marL="457200" indent="-457200">
              <a:defRPr sz="2000" b="1">
                <a:solidFill>
                  <a:srgbClr val="0000FF"/>
                </a:solidFill>
              </a:defRPr>
            </a:pPr>
            <a:r>
              <a:rPr sz="2000" dirty="0"/>
              <a:t>New isotope </a:t>
            </a:r>
            <a:r>
              <a:rPr sz="2400" baseline="30000" dirty="0"/>
              <a:t>275</a:t>
            </a:r>
            <a:r>
              <a:rPr sz="2000" dirty="0"/>
              <a:t>Ds, confirmation for </a:t>
            </a:r>
            <a:r>
              <a:rPr sz="2000" baseline="30000" dirty="0"/>
              <a:t>271</a:t>
            </a:r>
            <a:r>
              <a:rPr sz="2000" dirty="0"/>
              <a:t>Hs, </a:t>
            </a:r>
            <a:r>
              <a:rPr sz="2000" baseline="30000" dirty="0"/>
              <a:t>267</a:t>
            </a:r>
            <a:r>
              <a:rPr sz="2000" dirty="0"/>
              <a:t>Sg, and </a:t>
            </a:r>
            <a:r>
              <a:rPr sz="2000" baseline="30000" dirty="0"/>
              <a:t>263</a:t>
            </a:r>
            <a:r>
              <a:rPr sz="2000" dirty="0"/>
              <a:t>Rf </a:t>
            </a:r>
            <a:endParaRPr sz="2000" dirty="0">
              <a:latin typeface="Arial"/>
              <a:ea typeface="Arial"/>
              <a:cs typeface="Arial"/>
              <a:sym typeface="Arial"/>
            </a:endParaRPr>
          </a:p>
          <a:p>
            <a:pPr marL="457200" indent="-457200">
              <a:defRPr sz="2000" b="1">
                <a:solidFill>
                  <a:srgbClr val="0000FF"/>
                </a:solidFill>
              </a:defRPr>
            </a:pPr>
            <a:endParaRPr sz="2000" dirty="0">
              <a:latin typeface="Arial"/>
              <a:ea typeface="Arial"/>
              <a:cs typeface="Arial"/>
              <a:sym typeface="Arial"/>
            </a:endParaRPr>
          </a:p>
          <a:p>
            <a:pPr marL="457200" indent="-457200">
              <a:defRPr sz="2400" b="1">
                <a:solidFill>
                  <a:srgbClr val="006600"/>
                </a:solidFill>
                <a:effectLst>
                  <a:outerShdw blurRad="38100" dist="38100" dir="2700000" rotWithShape="0">
                    <a:srgbClr val="000000">
                      <a:alpha val="43137"/>
                    </a:srgbClr>
                  </a:outerShdw>
                </a:effectLst>
              </a:defRPr>
            </a:pPr>
            <a:r>
              <a:rPr sz="2400" dirty="0">
                <a:solidFill>
                  <a:srgbClr val="FF0000"/>
                </a:solidFill>
              </a:rPr>
              <a:t>First observation of transition to the mainland</a:t>
            </a:r>
          </a:p>
        </p:txBody>
      </p:sp>
      <p:grpSp>
        <p:nvGrpSpPr>
          <p:cNvPr id="340" name="Группа 35"/>
          <p:cNvGrpSpPr/>
          <p:nvPr/>
        </p:nvGrpSpPr>
        <p:grpSpPr>
          <a:xfrm>
            <a:off x="5807969" y="878386"/>
            <a:ext cx="3772609" cy="4299903"/>
            <a:chOff x="0" y="-1"/>
            <a:chExt cx="3772608" cy="4299903"/>
          </a:xfrm>
        </p:grpSpPr>
        <p:sp>
          <p:nvSpPr>
            <p:cNvPr id="333" name="Прямоугольник 7"/>
            <p:cNvSpPr/>
            <p:nvPr/>
          </p:nvSpPr>
          <p:spPr>
            <a:xfrm>
              <a:off x="3009095" y="674101"/>
              <a:ext cx="763513" cy="720080"/>
            </a:xfrm>
            <a:prstGeom prst="rect">
              <a:avLst/>
            </a:prstGeom>
            <a:noFill/>
            <a:ln w="57150" cap="flat">
              <a:solidFill>
                <a:srgbClr val="FF0000"/>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334" name="Прямоугольник 8"/>
            <p:cNvSpPr/>
            <p:nvPr/>
          </p:nvSpPr>
          <p:spPr>
            <a:xfrm>
              <a:off x="1489947" y="2132939"/>
              <a:ext cx="756000" cy="720001"/>
            </a:xfrm>
            <a:prstGeom prst="rect">
              <a:avLst/>
            </a:prstGeom>
            <a:noFill/>
            <a:ln w="57150" cap="flat">
              <a:solidFill>
                <a:srgbClr val="FF0000"/>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335" name="Прямоугольник 9"/>
            <p:cNvSpPr/>
            <p:nvPr/>
          </p:nvSpPr>
          <p:spPr>
            <a:xfrm>
              <a:off x="0" y="3596383"/>
              <a:ext cx="756000" cy="703519"/>
            </a:xfrm>
            <a:prstGeom prst="rect">
              <a:avLst/>
            </a:prstGeom>
            <a:noFill/>
            <a:ln w="57150" cap="flat">
              <a:solidFill>
                <a:srgbClr val="FF0000"/>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336" name="TextBox 19"/>
            <p:cNvSpPr txBox="1"/>
            <p:nvPr/>
          </p:nvSpPr>
          <p:spPr>
            <a:xfrm>
              <a:off x="2998047" y="-1"/>
              <a:ext cx="651779" cy="646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2400" b="1" baseline="30000"/>
              </a:pPr>
              <a:r>
                <a:rPr sz="2400"/>
                <a:t>276</a:t>
              </a:r>
              <a:r>
                <a:rPr sz="2000"/>
                <a:t>Ds</a:t>
              </a:r>
              <a:endParaRPr sz="2400">
                <a:latin typeface="Arial"/>
                <a:ea typeface="Arial"/>
                <a:cs typeface="Arial"/>
                <a:sym typeface="Arial"/>
              </a:endParaRPr>
            </a:p>
            <a:p>
              <a:pPr>
                <a:defRPr sz="2000" b="1"/>
              </a:pPr>
              <a:r>
                <a:rPr sz="2000"/>
                <a:t>   </a:t>
              </a:r>
              <a:r>
                <a:rPr sz="2000">
                  <a:solidFill>
                    <a:srgbClr val="FF0000"/>
                  </a:solidFill>
                </a:rPr>
                <a:t>4</a:t>
              </a:r>
              <a:r>
                <a:rPr sz="2000" i="1">
                  <a:solidFill>
                    <a:srgbClr val="FF0000"/>
                  </a:solidFill>
                </a:rPr>
                <a:t>n</a:t>
              </a:r>
            </a:p>
          </p:txBody>
        </p:sp>
        <p:sp>
          <p:nvSpPr>
            <p:cNvPr id="337" name="TextBox 26"/>
            <p:cNvSpPr txBox="1"/>
            <p:nvPr/>
          </p:nvSpPr>
          <p:spPr>
            <a:xfrm>
              <a:off x="3041862" y="750413"/>
              <a:ext cx="690252"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400" b="1">
                  <a:solidFill>
                    <a:srgbClr val="FF0000"/>
                  </a:solidFill>
                </a:defRPr>
              </a:lvl1pPr>
            </a:lstStyle>
            <a:p>
              <a:r>
                <a:t>new</a:t>
              </a:r>
            </a:p>
          </p:txBody>
        </p:sp>
        <p:sp>
          <p:nvSpPr>
            <p:cNvPr id="338" name="TextBox 27"/>
            <p:cNvSpPr txBox="1"/>
            <p:nvPr/>
          </p:nvSpPr>
          <p:spPr>
            <a:xfrm>
              <a:off x="1529694" y="2232964"/>
              <a:ext cx="690252"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400" b="1">
                  <a:solidFill>
                    <a:srgbClr val="FF0000"/>
                  </a:solidFill>
                </a:defRPr>
              </a:lvl1pPr>
            </a:lstStyle>
            <a:p>
              <a:r>
                <a:t>new</a:t>
              </a:r>
            </a:p>
          </p:txBody>
        </p:sp>
        <p:sp>
          <p:nvSpPr>
            <p:cNvPr id="339" name="TextBox 28"/>
            <p:cNvSpPr txBox="1"/>
            <p:nvPr/>
          </p:nvSpPr>
          <p:spPr>
            <a:xfrm>
              <a:off x="46102" y="3673124"/>
              <a:ext cx="690252"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400" b="1">
                  <a:solidFill>
                    <a:srgbClr val="FF0000"/>
                  </a:solidFill>
                </a:defRPr>
              </a:lvl1pPr>
            </a:lstStyle>
            <a:p>
              <a:r>
                <a:t>new</a:t>
              </a:r>
            </a:p>
          </p:txBody>
        </p:sp>
      </p:grpSp>
      <p:grpSp>
        <p:nvGrpSpPr>
          <p:cNvPr id="350" name="Группа 29"/>
          <p:cNvGrpSpPr/>
          <p:nvPr/>
        </p:nvGrpSpPr>
        <p:grpSpPr>
          <a:xfrm>
            <a:off x="3575720" y="879527"/>
            <a:ext cx="5187529" cy="5765452"/>
            <a:chOff x="0" y="0"/>
            <a:chExt cx="5187527" cy="5765451"/>
          </a:xfrm>
        </p:grpSpPr>
        <p:sp>
          <p:nvSpPr>
            <p:cNvPr id="341" name="Прямоугольник 21"/>
            <p:cNvSpPr/>
            <p:nvPr/>
          </p:nvSpPr>
          <p:spPr>
            <a:xfrm>
              <a:off x="4427646" y="674141"/>
              <a:ext cx="720001" cy="720001"/>
            </a:xfrm>
            <a:prstGeom prst="rect">
              <a:avLst/>
            </a:prstGeom>
            <a:noFill/>
            <a:ln w="57150" cap="flat">
              <a:solidFill>
                <a:srgbClr val="0000FF"/>
              </a:solidFill>
              <a:prstDash val="solid"/>
              <a:round/>
            </a:ln>
            <a:effectLst/>
          </p:spPr>
          <p:txBody>
            <a:bodyPr wrap="square" lIns="45719" tIns="45719" rIns="45719" bIns="45719" numCol="1" anchor="ctr">
              <a:noAutofit/>
            </a:bodyPr>
            <a:lstStyle/>
            <a:p>
              <a:pPr algn="ctr">
                <a:defRPr>
                  <a:solidFill>
                    <a:srgbClr val="0000FF"/>
                  </a:solidFill>
                </a:defRPr>
              </a:pPr>
              <a:endParaRPr/>
            </a:p>
          </p:txBody>
        </p:sp>
        <p:sp>
          <p:nvSpPr>
            <p:cNvPr id="342" name="Прямоугольник 22"/>
            <p:cNvSpPr/>
            <p:nvPr/>
          </p:nvSpPr>
          <p:spPr>
            <a:xfrm>
              <a:off x="2910995" y="2141324"/>
              <a:ext cx="759280" cy="729472"/>
            </a:xfrm>
            <a:prstGeom prst="rect">
              <a:avLst/>
            </a:prstGeom>
            <a:noFill/>
            <a:ln w="57150" cap="flat">
              <a:solidFill>
                <a:srgbClr val="0000FF"/>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343" name="Прямоугольник 23"/>
            <p:cNvSpPr/>
            <p:nvPr/>
          </p:nvSpPr>
          <p:spPr>
            <a:xfrm>
              <a:off x="1440160" y="3604768"/>
              <a:ext cx="756001" cy="706188"/>
            </a:xfrm>
            <a:prstGeom prst="rect">
              <a:avLst/>
            </a:prstGeom>
            <a:noFill/>
            <a:ln w="57150" cap="flat">
              <a:solidFill>
                <a:srgbClr val="0000FF"/>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344" name="TextBox 10"/>
            <p:cNvSpPr txBox="1"/>
            <p:nvPr/>
          </p:nvSpPr>
          <p:spPr>
            <a:xfrm>
              <a:off x="4510216" y="0"/>
              <a:ext cx="651779" cy="646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2400" b="1" baseline="30000"/>
              </a:pPr>
              <a:r>
                <a:rPr sz="2400"/>
                <a:t>275</a:t>
              </a:r>
              <a:r>
                <a:rPr sz="2000"/>
                <a:t>Ds</a:t>
              </a:r>
              <a:endParaRPr sz="2400">
                <a:latin typeface="Arial"/>
                <a:ea typeface="Arial"/>
                <a:cs typeface="Arial"/>
                <a:sym typeface="Arial"/>
              </a:endParaRPr>
            </a:p>
            <a:p>
              <a:pPr>
                <a:defRPr sz="2000" b="1"/>
              </a:pPr>
              <a:r>
                <a:rPr sz="2000"/>
                <a:t>   </a:t>
              </a:r>
              <a:r>
                <a:rPr sz="2000">
                  <a:solidFill>
                    <a:srgbClr val="0000FF"/>
                  </a:solidFill>
                </a:rPr>
                <a:t>5</a:t>
              </a:r>
              <a:r>
                <a:rPr sz="2000" i="1">
                  <a:solidFill>
                    <a:srgbClr val="0000FF"/>
                  </a:solidFill>
                </a:rPr>
                <a:t>n</a:t>
              </a:r>
            </a:p>
          </p:txBody>
        </p:sp>
        <p:sp>
          <p:nvSpPr>
            <p:cNvPr id="345" name="TextBox 30"/>
            <p:cNvSpPr txBox="1"/>
            <p:nvPr/>
          </p:nvSpPr>
          <p:spPr>
            <a:xfrm>
              <a:off x="4497275" y="764131"/>
              <a:ext cx="690252"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400" b="1">
                  <a:solidFill>
                    <a:srgbClr val="0000FF"/>
                  </a:solidFill>
                </a:defRPr>
              </a:lvl1pPr>
            </a:lstStyle>
            <a:p>
              <a:r>
                <a:t>new</a:t>
              </a:r>
            </a:p>
          </p:txBody>
        </p:sp>
        <p:sp>
          <p:nvSpPr>
            <p:cNvPr id="346" name="TextBox 31"/>
            <p:cNvSpPr txBox="1"/>
            <p:nvPr/>
          </p:nvSpPr>
          <p:spPr>
            <a:xfrm>
              <a:off x="2955009" y="2303832"/>
              <a:ext cx="741548"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400" b="1">
                  <a:solidFill>
                    <a:srgbClr val="0000FF"/>
                  </a:solidFill>
                </a:defRPr>
              </a:lvl1pPr>
            </a:lstStyle>
            <a:p>
              <a:r>
                <a:t>conf</a:t>
              </a:r>
            </a:p>
          </p:txBody>
        </p:sp>
        <p:sp>
          <p:nvSpPr>
            <p:cNvPr id="347" name="TextBox 32"/>
            <p:cNvSpPr txBox="1"/>
            <p:nvPr/>
          </p:nvSpPr>
          <p:spPr>
            <a:xfrm>
              <a:off x="1516213" y="3671984"/>
              <a:ext cx="741548"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400" b="1">
                  <a:solidFill>
                    <a:srgbClr val="0000FF"/>
                  </a:solidFill>
                </a:defRPr>
              </a:lvl1pPr>
            </a:lstStyle>
            <a:p>
              <a:r>
                <a:t>conf</a:t>
              </a:r>
            </a:p>
          </p:txBody>
        </p:sp>
        <p:sp>
          <p:nvSpPr>
            <p:cNvPr id="348" name="Прямоугольник 24"/>
            <p:cNvSpPr/>
            <p:nvPr/>
          </p:nvSpPr>
          <p:spPr>
            <a:xfrm>
              <a:off x="0" y="5059263"/>
              <a:ext cx="756001" cy="706188"/>
            </a:xfrm>
            <a:prstGeom prst="rect">
              <a:avLst/>
            </a:prstGeom>
            <a:noFill/>
            <a:ln w="57150" cap="flat">
              <a:solidFill>
                <a:srgbClr val="0000FF"/>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349" name="TextBox 25"/>
            <p:cNvSpPr txBox="1"/>
            <p:nvPr/>
          </p:nvSpPr>
          <p:spPr>
            <a:xfrm>
              <a:off x="76053" y="5126479"/>
              <a:ext cx="741548"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400" b="1">
                  <a:solidFill>
                    <a:srgbClr val="0000FF"/>
                  </a:solidFill>
                </a:defRPr>
              </a:lvl1pPr>
            </a:lstStyle>
            <a:p>
              <a:r>
                <a:t>conf</a:t>
              </a:r>
            </a:p>
          </p:txBody>
        </p:sp>
      </p:grpSp>
      <p:sp>
        <p:nvSpPr>
          <p:cNvPr id="2" name="TextBox 32">
            <a:extLst>
              <a:ext uri="{FF2B5EF4-FFF2-40B4-BE49-F238E27FC236}">
                <a16:creationId xmlns:a16="http://schemas.microsoft.com/office/drawing/2014/main" id="{11926558-9702-DB3E-39DD-63B55704149D}"/>
              </a:ext>
            </a:extLst>
          </p:cNvPr>
          <p:cNvSpPr txBox="1"/>
          <p:nvPr/>
        </p:nvSpPr>
        <p:spPr>
          <a:xfrm>
            <a:off x="1239918" y="2490254"/>
            <a:ext cx="8445580"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b="1">
                <a:solidFill>
                  <a:srgbClr val="984807"/>
                </a:solidFill>
              </a:defRPr>
            </a:lvl1pPr>
          </a:lstStyle>
          <a:p>
            <a:r>
              <a:rPr dirty="0"/>
              <a:t>Yuri </a:t>
            </a:r>
            <a:r>
              <a:rPr dirty="0" err="1"/>
              <a:t>Oganessian</a:t>
            </a:r>
            <a:r>
              <a:rPr dirty="0"/>
              <a:t>. International Conference “Heaviest Nuclei and Atoms” Apr.25-30, 2023, Yerevan </a:t>
            </a:r>
          </a:p>
        </p:txBody>
      </p:sp>
      <p:sp>
        <p:nvSpPr>
          <p:cNvPr id="3" name="TextBox 2">
            <a:extLst>
              <a:ext uri="{FF2B5EF4-FFF2-40B4-BE49-F238E27FC236}">
                <a16:creationId xmlns:a16="http://schemas.microsoft.com/office/drawing/2014/main" id="{DA7462CA-DA1F-950C-C70E-44B87EF67364}"/>
              </a:ext>
            </a:extLst>
          </p:cNvPr>
          <p:cNvSpPr txBox="1"/>
          <p:nvPr/>
        </p:nvSpPr>
        <p:spPr>
          <a:xfrm>
            <a:off x="9391407" y="4629037"/>
            <a:ext cx="2800593"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FF0000"/>
                </a:solidFill>
                <a:effectLst/>
                <a:uFillTx/>
                <a:latin typeface="+mn-lt"/>
                <a:ea typeface="+mj-ea"/>
                <a:cs typeface="+mj-cs"/>
                <a:sym typeface="Helvetica"/>
              </a:rPr>
              <a:t>125 new decay chains</a:t>
            </a:r>
          </a:p>
          <a:p>
            <a:pPr marL="0" marR="0" indent="0" algn="l" defTabSz="914400" rtl="0" fontAlgn="auto" latinLnBrk="0" hangingPunct="0">
              <a:lnSpc>
                <a:spcPct val="100000"/>
              </a:lnSpc>
              <a:spcBef>
                <a:spcPts val="0"/>
              </a:spcBef>
              <a:spcAft>
                <a:spcPts val="0"/>
              </a:spcAft>
              <a:buClrTx/>
              <a:buSzTx/>
              <a:buFontTx/>
              <a:buNone/>
              <a:tabLst/>
            </a:pPr>
            <a:r>
              <a:rPr lang="en-US" sz="2400" dirty="0">
                <a:solidFill>
                  <a:srgbClr val="FF0000"/>
                </a:solidFill>
                <a:latin typeface="+mn-lt"/>
              </a:rPr>
              <a:t>New isotopes</a:t>
            </a:r>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FF0000"/>
                </a:solidFill>
                <a:effectLst/>
                <a:uFillTx/>
                <a:latin typeface="+mn-lt"/>
                <a:ea typeface="+mj-ea"/>
                <a:cs typeface="+mj-cs"/>
                <a:sym typeface="Helvetica"/>
              </a:rPr>
              <a:t>Connect to mainland</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p:tmAbs val="0"/>
                                  </p:iterate>
                                  <p:childTnLst>
                                    <p:set>
                                      <p:cBhvr>
                                        <p:cTn id="6" fill="hold"/>
                                        <p:tgtEl>
                                          <p:spTgt spid="340"/>
                                        </p:tgtEl>
                                        <p:attrNameLst>
                                          <p:attrName>style.visibility</p:attrName>
                                        </p:attrNameLst>
                                      </p:cBhvr>
                                      <p:to>
                                        <p:strVal val="visible"/>
                                      </p:to>
                                    </p:set>
                                    <p:anim calcmode="lin" valueType="num">
                                      <p:cBhvr>
                                        <p:cTn id="7" dur="500" fill="hold"/>
                                        <p:tgtEl>
                                          <p:spTgt spid="340"/>
                                        </p:tgtEl>
                                        <p:attrNameLst>
                                          <p:attrName>ppt_x</p:attrName>
                                        </p:attrNameLst>
                                      </p:cBhvr>
                                      <p:tavLst>
                                        <p:tav tm="0">
                                          <p:val>
                                            <p:strVal val="1+#ppt_w/2"/>
                                          </p:val>
                                        </p:tav>
                                        <p:tav tm="100000">
                                          <p:val>
                                            <p:strVal val="#ppt_x"/>
                                          </p:val>
                                        </p:tav>
                                      </p:tavLst>
                                    </p:anim>
                                    <p:anim calcmode="lin" valueType="num">
                                      <p:cBhvr>
                                        <p:cTn id="8" dur="500" fill="hold"/>
                                        <p:tgtEl>
                                          <p:spTgt spid="3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p:tmAbs val="0"/>
                                  </p:iterate>
                                  <p:childTnLst>
                                    <p:set>
                                      <p:cBhvr>
                                        <p:cTn id="12" fill="hold"/>
                                        <p:tgtEl>
                                          <p:spTgt spid="350"/>
                                        </p:tgtEl>
                                        <p:attrNameLst>
                                          <p:attrName>style.visibility</p:attrName>
                                        </p:attrNameLst>
                                      </p:cBhvr>
                                      <p:to>
                                        <p:strVal val="visible"/>
                                      </p:to>
                                    </p:set>
                                    <p:anim calcmode="lin" valueType="num">
                                      <p:cBhvr>
                                        <p:cTn id="13" dur="500" fill="hold"/>
                                        <p:tgtEl>
                                          <p:spTgt spid="350"/>
                                        </p:tgtEl>
                                        <p:attrNameLst>
                                          <p:attrName>ppt_x</p:attrName>
                                        </p:attrNameLst>
                                      </p:cBhvr>
                                      <p:tavLst>
                                        <p:tav tm="0">
                                          <p:val>
                                            <p:strVal val="0-#ppt_w/2"/>
                                          </p:val>
                                        </p:tav>
                                        <p:tav tm="100000">
                                          <p:val>
                                            <p:strVal val="#ppt_x"/>
                                          </p:val>
                                        </p:tav>
                                      </p:tavLst>
                                    </p:anim>
                                    <p:anim calcmode="lin" valueType="num">
                                      <p:cBhvr>
                                        <p:cTn id="14" dur="500" fill="hold"/>
                                        <p:tgtEl>
                                          <p:spTgt spid="3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0" animBg="1" advAuto="0"/>
      <p:bldP spid="350"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EEA55D-7247-7561-F1BD-35B10D51F964}"/>
              </a:ext>
            </a:extLst>
          </p:cNvPr>
          <p:cNvPicPr>
            <a:picLocks noChangeAspect="1"/>
          </p:cNvPicPr>
          <p:nvPr/>
        </p:nvPicPr>
        <p:blipFill>
          <a:blip r:embed="rId2"/>
          <a:stretch>
            <a:fillRect/>
          </a:stretch>
        </p:blipFill>
        <p:spPr>
          <a:xfrm>
            <a:off x="2646639" y="537898"/>
            <a:ext cx="8814849" cy="6277240"/>
          </a:xfrm>
          <a:prstGeom prst="rect">
            <a:avLst/>
          </a:prstGeom>
        </p:spPr>
      </p:pic>
      <p:sp>
        <p:nvSpPr>
          <p:cNvPr id="5" name="TextBox 4">
            <a:extLst>
              <a:ext uri="{FF2B5EF4-FFF2-40B4-BE49-F238E27FC236}">
                <a16:creationId xmlns:a16="http://schemas.microsoft.com/office/drawing/2014/main" id="{33FE03DD-B6AD-86C9-240F-4971A4CDD2EC}"/>
              </a:ext>
            </a:extLst>
          </p:cNvPr>
          <p:cNvSpPr txBox="1"/>
          <p:nvPr/>
        </p:nvSpPr>
        <p:spPr>
          <a:xfrm>
            <a:off x="9029701" y="4029075"/>
            <a:ext cx="2801408" cy="1569660"/>
          </a:xfrm>
          <a:prstGeom prst="rect">
            <a:avLst/>
          </a:prstGeom>
          <a:noFill/>
        </p:spPr>
        <p:txBody>
          <a:bodyPr wrap="none" rtlCol="0">
            <a:spAutoFit/>
          </a:bodyPr>
          <a:lstStyle/>
          <a:p>
            <a:r>
              <a:rPr lang="en-US" sz="2400" dirty="0"/>
              <a:t>Yellow: alpha decay</a:t>
            </a:r>
          </a:p>
          <a:p>
            <a:r>
              <a:rPr lang="en-US" sz="2400" dirty="0">
                <a:solidFill>
                  <a:srgbClr val="92D050"/>
                </a:solidFill>
              </a:rPr>
              <a:t>Green: SF</a:t>
            </a:r>
          </a:p>
          <a:p>
            <a:r>
              <a:rPr lang="en-US" sz="2400" dirty="0">
                <a:solidFill>
                  <a:srgbClr val="C00000"/>
                </a:solidFill>
              </a:rPr>
              <a:t>Red: </a:t>
            </a:r>
            <a:r>
              <a:rPr lang="en-US" sz="2400" dirty="0">
                <a:solidFill>
                  <a:srgbClr val="C00000"/>
                </a:solidFill>
                <a:latin typeface="Symbol" pitchFamily="2" charset="2"/>
              </a:rPr>
              <a:t>b</a:t>
            </a:r>
            <a:r>
              <a:rPr lang="en-US" sz="2400" dirty="0">
                <a:solidFill>
                  <a:srgbClr val="C00000"/>
                </a:solidFill>
              </a:rPr>
              <a:t>+ or EC </a:t>
            </a:r>
          </a:p>
          <a:p>
            <a:r>
              <a:rPr lang="en-US" sz="2400" dirty="0">
                <a:solidFill>
                  <a:schemeClr val="accent1">
                    <a:lumMod val="40000"/>
                    <a:lumOff val="60000"/>
                  </a:schemeClr>
                </a:solidFill>
              </a:rPr>
              <a:t>Blue: </a:t>
            </a:r>
            <a:r>
              <a:rPr lang="en-US" sz="2400" dirty="0">
                <a:solidFill>
                  <a:schemeClr val="accent1">
                    <a:lumMod val="40000"/>
                    <a:lumOff val="60000"/>
                  </a:schemeClr>
                </a:solidFill>
                <a:latin typeface="Symbol" pitchFamily="2" charset="2"/>
              </a:rPr>
              <a:t>b</a:t>
            </a:r>
            <a:r>
              <a:rPr lang="en-US" sz="2400" dirty="0">
                <a:solidFill>
                  <a:schemeClr val="accent1">
                    <a:lumMod val="40000"/>
                    <a:lumOff val="60000"/>
                  </a:schemeClr>
                </a:solidFill>
              </a:rPr>
              <a:t>-</a:t>
            </a:r>
          </a:p>
        </p:txBody>
      </p:sp>
      <p:pic>
        <p:nvPicPr>
          <p:cNvPr id="4" name="Picture 3">
            <a:extLst>
              <a:ext uri="{FF2B5EF4-FFF2-40B4-BE49-F238E27FC236}">
                <a16:creationId xmlns:a16="http://schemas.microsoft.com/office/drawing/2014/main" id="{FCFDC4F5-00FA-E011-D436-3758C17EDCD4}"/>
              </a:ext>
            </a:extLst>
          </p:cNvPr>
          <p:cNvPicPr>
            <a:picLocks noChangeAspect="1"/>
          </p:cNvPicPr>
          <p:nvPr/>
        </p:nvPicPr>
        <p:blipFill>
          <a:blip r:embed="rId3"/>
          <a:stretch>
            <a:fillRect/>
          </a:stretch>
        </p:blipFill>
        <p:spPr>
          <a:xfrm>
            <a:off x="198713" y="42862"/>
            <a:ext cx="5897287" cy="2827049"/>
          </a:xfrm>
          <a:prstGeom prst="rect">
            <a:avLst/>
          </a:prstGeom>
        </p:spPr>
      </p:pic>
    </p:spTree>
    <p:extLst>
      <p:ext uri="{BB962C8B-B14F-4D97-AF65-F5344CB8AC3E}">
        <p14:creationId xmlns:p14="http://schemas.microsoft.com/office/powerpoint/2010/main" val="2876541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Picture 3" descr="Picture 3"/>
          <p:cNvPicPr>
            <a:picLocks noChangeAspect="1"/>
          </p:cNvPicPr>
          <p:nvPr/>
        </p:nvPicPr>
        <p:blipFill>
          <a:blip r:embed="rId3"/>
          <a:stretch>
            <a:fillRect/>
          </a:stretch>
        </p:blipFill>
        <p:spPr>
          <a:xfrm>
            <a:off x="4323527" y="2304084"/>
            <a:ext cx="5784793" cy="3696667"/>
          </a:xfrm>
          <a:prstGeom prst="rect">
            <a:avLst/>
          </a:prstGeom>
          <a:ln w="12700">
            <a:miter lim="400000"/>
          </a:ln>
        </p:spPr>
      </p:pic>
      <p:pic>
        <p:nvPicPr>
          <p:cNvPr id="255" name="Picture 1" descr="Picture 1"/>
          <p:cNvPicPr>
            <a:picLocks noChangeAspect="1"/>
          </p:cNvPicPr>
          <p:nvPr/>
        </p:nvPicPr>
        <p:blipFill>
          <a:blip r:embed="rId4"/>
          <a:srcRect t="7230" r="2462"/>
          <a:stretch>
            <a:fillRect/>
          </a:stretch>
        </p:blipFill>
        <p:spPr>
          <a:xfrm>
            <a:off x="388145" y="381271"/>
            <a:ext cx="7256576" cy="2073989"/>
          </a:xfrm>
          <a:prstGeom prst="rect">
            <a:avLst/>
          </a:prstGeom>
          <a:ln w="12700">
            <a:miter lim="400000"/>
          </a:ln>
        </p:spPr>
      </p:pic>
      <p:sp>
        <p:nvSpPr>
          <p:cNvPr id="256" name="TextBox 2"/>
          <p:cNvSpPr txBox="1"/>
          <p:nvPr/>
        </p:nvSpPr>
        <p:spPr>
          <a:xfrm>
            <a:off x="1610539" y="6000751"/>
            <a:ext cx="8912051"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b="1">
                <a:solidFill>
                  <a:srgbClr val="C00000"/>
                </a:solidFill>
                <a:latin typeface="+mn-lt"/>
                <a:ea typeface="+mn-ea"/>
                <a:cs typeface="+mn-cs"/>
                <a:sym typeface="Calibri"/>
              </a:defRPr>
            </a:lvl1pPr>
          </a:lstStyle>
          <a:p>
            <a:r>
              <a:rPr b="0" dirty="0">
                <a:latin typeface="Calibri" panose="020F0502020204030204" pitchFamily="34" charset="0"/>
                <a:cs typeface="Calibri" panose="020F0502020204030204" pitchFamily="34" charset="0"/>
              </a:rPr>
              <a:t>Are superheavy elements produced in the r-process?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Picture 1" descr="Picture 1"/>
          <p:cNvPicPr>
            <a:picLocks noChangeAspect="1"/>
          </p:cNvPicPr>
          <p:nvPr/>
        </p:nvPicPr>
        <p:blipFill>
          <a:blip r:embed="rId2"/>
          <a:srcRect l="24777"/>
          <a:stretch>
            <a:fillRect/>
          </a:stretch>
        </p:blipFill>
        <p:spPr>
          <a:xfrm>
            <a:off x="414335" y="14287"/>
            <a:ext cx="4495803" cy="6869681"/>
          </a:xfrm>
          <a:prstGeom prst="rect">
            <a:avLst/>
          </a:prstGeom>
          <a:ln w="12700">
            <a:miter lim="400000"/>
          </a:ln>
        </p:spPr>
      </p:pic>
      <p:sp>
        <p:nvSpPr>
          <p:cNvPr id="270" name="TextBox 2"/>
          <p:cNvSpPr txBox="1"/>
          <p:nvPr/>
        </p:nvSpPr>
        <p:spPr>
          <a:xfrm>
            <a:off x="5050953" y="4151715"/>
            <a:ext cx="5702839" cy="1077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3200">
                <a:solidFill>
                  <a:srgbClr val="C00000"/>
                </a:solidFill>
                <a:latin typeface="+mn-lt"/>
                <a:ea typeface="+mn-ea"/>
                <a:cs typeface="+mn-cs"/>
                <a:sym typeface="Calibri"/>
              </a:defRPr>
            </a:pPr>
            <a:r>
              <a:rPr dirty="0">
                <a:latin typeface="Calibri" panose="020F0502020204030204" pitchFamily="34" charset="0"/>
                <a:cs typeface="Calibri" panose="020F0502020204030204" pitchFamily="34" charset="0"/>
              </a:rPr>
              <a:t>Snapshots of Simulations</a:t>
            </a:r>
          </a:p>
          <a:p>
            <a:pPr>
              <a:defRPr sz="3200">
                <a:solidFill>
                  <a:srgbClr val="C00000"/>
                </a:solidFill>
                <a:latin typeface="+mn-lt"/>
                <a:ea typeface="+mn-ea"/>
                <a:cs typeface="+mn-cs"/>
                <a:sym typeface="Calibri"/>
              </a:defRPr>
            </a:pPr>
            <a:r>
              <a:rPr dirty="0">
                <a:latin typeface="Calibri" panose="020F0502020204030204" pitchFamily="34" charset="0"/>
                <a:cs typeface="Calibri" panose="020F0502020204030204" pitchFamily="34" charset="0"/>
              </a:rPr>
              <a:t>Input is </a:t>
            </a:r>
            <a:r>
              <a:rPr b="1" dirty="0">
                <a:latin typeface="Calibri" panose="020F0502020204030204" pitchFamily="34" charset="0"/>
                <a:cs typeface="Calibri" panose="020F0502020204030204" pitchFamily="34" charset="0"/>
              </a:rPr>
              <a:t>limited </a:t>
            </a:r>
            <a:r>
              <a:rPr dirty="0">
                <a:latin typeface="Calibri" panose="020F0502020204030204" pitchFamily="34" charset="0"/>
                <a:cs typeface="Calibri" panose="020F0502020204030204" pitchFamily="34" charset="0"/>
              </a:rPr>
              <a:t>to what we know </a:t>
            </a:r>
          </a:p>
        </p:txBody>
      </p:sp>
      <p:pic>
        <p:nvPicPr>
          <p:cNvPr id="271" name="Picture 3" descr="Picture 3"/>
          <p:cNvPicPr>
            <a:picLocks noChangeAspect="1"/>
          </p:cNvPicPr>
          <p:nvPr/>
        </p:nvPicPr>
        <p:blipFill>
          <a:blip r:embed="rId3"/>
          <a:stretch>
            <a:fillRect/>
          </a:stretch>
        </p:blipFill>
        <p:spPr>
          <a:xfrm>
            <a:off x="4767262" y="1400221"/>
            <a:ext cx="7980838" cy="2443117"/>
          </a:xfrm>
          <a:prstGeom prst="rect">
            <a:avLst/>
          </a:prstGeom>
          <a:ln w="12700">
            <a:miter lim="400000"/>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 name="Объект 1" descr="Объект 1"/>
          <p:cNvPicPr>
            <a:picLocks noChangeAspect="1"/>
          </p:cNvPicPr>
          <p:nvPr/>
        </p:nvPicPr>
        <p:blipFill>
          <a:blip r:embed="rId3"/>
          <a:stretch>
            <a:fillRect/>
          </a:stretch>
        </p:blipFill>
        <p:spPr>
          <a:xfrm>
            <a:off x="1619650" y="836712"/>
            <a:ext cx="9080601" cy="5112568"/>
          </a:xfrm>
          <a:prstGeom prst="rect">
            <a:avLst/>
          </a:prstGeom>
          <a:ln w="12700">
            <a:miter lim="400000"/>
          </a:ln>
        </p:spPr>
      </p:pic>
      <p:sp>
        <p:nvSpPr>
          <p:cNvPr id="2" name="TextBox 1">
            <a:extLst>
              <a:ext uri="{FF2B5EF4-FFF2-40B4-BE49-F238E27FC236}">
                <a16:creationId xmlns:a16="http://schemas.microsoft.com/office/drawing/2014/main" id="{D0299199-49FD-B09A-2989-F64810CEC3B4}"/>
              </a:ext>
            </a:extLst>
          </p:cNvPr>
          <p:cNvSpPr txBox="1"/>
          <p:nvPr/>
        </p:nvSpPr>
        <p:spPr>
          <a:xfrm>
            <a:off x="9844089" y="836712"/>
            <a:ext cx="284689"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Fl</a:t>
            </a:r>
          </a:p>
        </p:txBody>
      </p:sp>
      <p:sp>
        <p:nvSpPr>
          <p:cNvPr id="3" name="TextBox 4">
            <a:extLst>
              <a:ext uri="{FF2B5EF4-FFF2-40B4-BE49-F238E27FC236}">
                <a16:creationId xmlns:a16="http://schemas.microsoft.com/office/drawing/2014/main" id="{604F44CE-AD47-DA93-6D4A-0B5A241E6EF0}"/>
              </a:ext>
            </a:extLst>
          </p:cNvPr>
          <p:cNvSpPr txBox="1"/>
          <p:nvPr/>
        </p:nvSpPr>
        <p:spPr>
          <a:xfrm>
            <a:off x="2814655" y="6200775"/>
            <a:ext cx="6562690" cy="400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400">
                <a:solidFill>
                  <a:srgbClr val="C00000"/>
                </a:solidFill>
                <a:latin typeface="+mn-lt"/>
                <a:ea typeface="+mn-ea"/>
                <a:cs typeface="+mn-cs"/>
                <a:sym typeface="Calibri"/>
              </a:defRPr>
            </a:lvl1pPr>
          </a:lstStyle>
          <a:p>
            <a:r>
              <a:rPr sz="2000" dirty="0"/>
              <a:t>E. M. Holmbeck</a:t>
            </a:r>
            <a:r>
              <a:rPr lang="en-US" sz="2000" dirty="0"/>
              <a:t>, </a:t>
            </a:r>
            <a:r>
              <a:rPr sz="2000" dirty="0"/>
              <a:t> European Physical Journal A, 59:28 (2023)</a:t>
            </a:r>
          </a:p>
        </p:txBody>
      </p:sp>
      <p:sp>
        <p:nvSpPr>
          <p:cNvPr id="4" name="TextBox 3">
            <a:extLst>
              <a:ext uri="{FF2B5EF4-FFF2-40B4-BE49-F238E27FC236}">
                <a16:creationId xmlns:a16="http://schemas.microsoft.com/office/drawing/2014/main" id="{80653546-E90B-F60C-E9DC-2391A3AE6B44}"/>
              </a:ext>
            </a:extLst>
          </p:cNvPr>
          <p:cNvSpPr txBox="1"/>
          <p:nvPr/>
        </p:nvSpPr>
        <p:spPr>
          <a:xfrm>
            <a:off x="9857886" y="1857376"/>
            <a:ext cx="797013" cy="369332"/>
          </a:xfrm>
          <a:prstGeom prst="rect">
            <a:avLst/>
          </a:prstGeom>
          <a:noFill/>
        </p:spPr>
        <p:txBody>
          <a:bodyPr wrap="none" rtlCol="0">
            <a:spAutoFit/>
          </a:bodyPr>
          <a:lstStyle/>
          <a:p>
            <a:r>
              <a:rPr lang="en-US" dirty="0">
                <a:solidFill>
                  <a:srgbClr val="FF0000"/>
                </a:solidFill>
              </a:rPr>
              <a:t>Z=108</a:t>
            </a:r>
          </a:p>
        </p:txBody>
      </p:sp>
      <p:sp>
        <p:nvSpPr>
          <p:cNvPr id="5" name="TextBox 4">
            <a:extLst>
              <a:ext uri="{FF2B5EF4-FFF2-40B4-BE49-F238E27FC236}">
                <a16:creationId xmlns:a16="http://schemas.microsoft.com/office/drawing/2014/main" id="{7EF37650-EF00-3E71-7DFC-3FC0BABA2CC0}"/>
              </a:ext>
            </a:extLst>
          </p:cNvPr>
          <p:cNvSpPr txBox="1"/>
          <p:nvPr/>
        </p:nvSpPr>
        <p:spPr>
          <a:xfrm>
            <a:off x="9331765" y="585217"/>
            <a:ext cx="797013" cy="369332"/>
          </a:xfrm>
          <a:prstGeom prst="rect">
            <a:avLst/>
          </a:prstGeom>
          <a:noFill/>
        </p:spPr>
        <p:txBody>
          <a:bodyPr wrap="none" rtlCol="0">
            <a:spAutoFit/>
          </a:bodyPr>
          <a:lstStyle/>
          <a:p>
            <a:r>
              <a:rPr lang="en-US" dirty="0">
                <a:solidFill>
                  <a:srgbClr val="FF0000"/>
                </a:solidFill>
              </a:rPr>
              <a:t>Z=114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Picture 1" descr="Picture 1"/>
          <p:cNvPicPr>
            <a:picLocks noChangeAspect="1"/>
          </p:cNvPicPr>
          <p:nvPr/>
        </p:nvPicPr>
        <p:blipFill>
          <a:blip r:embed="rId2"/>
          <a:stretch>
            <a:fillRect/>
          </a:stretch>
        </p:blipFill>
        <p:spPr>
          <a:xfrm>
            <a:off x="5121245" y="1043130"/>
            <a:ext cx="5880132" cy="5586125"/>
          </a:xfrm>
          <a:prstGeom prst="rect">
            <a:avLst/>
          </a:prstGeom>
          <a:ln w="12700">
            <a:miter lim="400000"/>
          </a:ln>
        </p:spPr>
      </p:pic>
      <p:pic>
        <p:nvPicPr>
          <p:cNvPr id="295" name="Picture 2" descr="Picture 2"/>
          <p:cNvPicPr>
            <a:picLocks noChangeAspect="1"/>
          </p:cNvPicPr>
          <p:nvPr/>
        </p:nvPicPr>
        <p:blipFill>
          <a:blip r:embed="rId3"/>
          <a:stretch>
            <a:fillRect/>
          </a:stretch>
        </p:blipFill>
        <p:spPr>
          <a:xfrm>
            <a:off x="5012070" y="5656124"/>
            <a:ext cx="7179930" cy="1187452"/>
          </a:xfrm>
          <a:prstGeom prst="rect">
            <a:avLst/>
          </a:prstGeom>
          <a:ln w="12700">
            <a:miter lim="400000"/>
          </a:ln>
        </p:spPr>
      </p:pic>
      <p:sp>
        <p:nvSpPr>
          <p:cNvPr id="296" name="TextBox 3"/>
          <p:cNvSpPr txBox="1"/>
          <p:nvPr/>
        </p:nvSpPr>
        <p:spPr>
          <a:xfrm>
            <a:off x="330387" y="240976"/>
            <a:ext cx="9186165" cy="954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600">
                <a:solidFill>
                  <a:srgbClr val="C00000"/>
                </a:solidFill>
                <a:latin typeface="+mn-lt"/>
                <a:ea typeface="+mn-ea"/>
                <a:cs typeface="+mn-cs"/>
                <a:sym typeface="Calibri"/>
              </a:defRPr>
            </a:lvl1pPr>
          </a:lstStyle>
          <a:p>
            <a:r>
              <a:rPr lang="en-US" dirty="0">
                <a:latin typeface="Calibri" panose="020F0502020204030204" pitchFamily="34" charset="0"/>
                <a:cs typeface="Calibri" panose="020F0502020204030204" pitchFamily="34" charset="0"/>
              </a:rPr>
              <a:t>Recent o</a:t>
            </a:r>
            <a:r>
              <a:rPr dirty="0">
                <a:latin typeface="Calibri" panose="020F0502020204030204" pitchFamily="34" charset="0"/>
                <a:cs typeface="Calibri" panose="020F0502020204030204" pitchFamily="34" charset="0"/>
              </a:rPr>
              <a:t>bservations of r-process enhanced </a:t>
            </a:r>
            <a:r>
              <a:rPr lang="en-US" dirty="0">
                <a:latin typeface="Calibri" panose="020F0502020204030204" pitchFamily="34" charset="0"/>
                <a:cs typeface="Calibri" panose="020F0502020204030204" pitchFamily="34" charset="0"/>
              </a:rPr>
              <a:t>s</a:t>
            </a:r>
            <a:r>
              <a:rPr dirty="0">
                <a:latin typeface="Calibri" panose="020F0502020204030204" pitchFamily="34" charset="0"/>
                <a:cs typeface="Calibri" panose="020F0502020204030204" pitchFamily="34" charset="0"/>
              </a:rPr>
              <a:t>tars</a:t>
            </a:r>
            <a:endParaRPr lang="en-US"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Science 382, No.6675, Dec. 2023</a:t>
            </a:r>
            <a:endParaRPr sz="2000" b="1" dirty="0">
              <a:latin typeface="Calibri" panose="020F0502020204030204" pitchFamily="34" charset="0"/>
              <a:cs typeface="Calibri" panose="020F0502020204030204" pitchFamily="34" charset="0"/>
            </a:endParaRPr>
          </a:p>
        </p:txBody>
      </p:sp>
      <p:sp>
        <p:nvSpPr>
          <p:cNvPr id="297" name="TextBox 4"/>
          <p:cNvSpPr txBox="1"/>
          <p:nvPr/>
        </p:nvSpPr>
        <p:spPr>
          <a:xfrm>
            <a:off x="1775665" y="1643448"/>
            <a:ext cx="2189469" cy="444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79B00"/>
                </a:solidFill>
                <a:latin typeface="+mn-lt"/>
                <a:ea typeface="+mn-ea"/>
                <a:cs typeface="+mn-cs"/>
                <a:sym typeface="Calibri"/>
              </a:defRPr>
            </a:lvl1pPr>
          </a:lstStyle>
          <a:p>
            <a:r>
              <a:rPr dirty="0"/>
              <a:t>Ru, Rh, Pd, Ag </a:t>
            </a:r>
          </a:p>
        </p:txBody>
      </p:sp>
      <p:sp>
        <p:nvSpPr>
          <p:cNvPr id="298" name="TextBox 5"/>
          <p:cNvSpPr txBox="1"/>
          <p:nvPr/>
        </p:nvSpPr>
        <p:spPr>
          <a:xfrm>
            <a:off x="1738020" y="3854147"/>
            <a:ext cx="2665049" cy="8765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800">
                <a:solidFill>
                  <a:srgbClr val="F79B00"/>
                </a:solidFill>
                <a:latin typeface="+mn-lt"/>
                <a:ea typeface="+mn-ea"/>
                <a:cs typeface="+mn-cs"/>
                <a:sym typeface="Calibri"/>
              </a:defRPr>
            </a:pPr>
            <a:r>
              <a:t>Eu, Gd, Dy, Ho, Er,</a:t>
            </a:r>
          </a:p>
          <a:p>
            <a:pPr>
              <a:defRPr sz="2800">
                <a:solidFill>
                  <a:srgbClr val="F79B00"/>
                </a:solidFill>
                <a:latin typeface="+mn-lt"/>
                <a:ea typeface="+mn-ea"/>
                <a:cs typeface="+mn-cs"/>
                <a:sym typeface="Calibri"/>
              </a:defRPr>
            </a:pPr>
            <a:r>
              <a:t>Tm, Yb, Hf, Os, Pt </a:t>
            </a:r>
          </a:p>
        </p:txBody>
      </p:sp>
      <p:sp>
        <p:nvSpPr>
          <p:cNvPr id="2" name="TextBox 1">
            <a:extLst>
              <a:ext uri="{FF2B5EF4-FFF2-40B4-BE49-F238E27FC236}">
                <a16:creationId xmlns:a16="http://schemas.microsoft.com/office/drawing/2014/main" id="{C8ED7D35-5842-A477-BCAD-3BD454DCE5BF}"/>
              </a:ext>
            </a:extLst>
          </p:cNvPr>
          <p:cNvSpPr txBox="1"/>
          <p:nvPr/>
        </p:nvSpPr>
        <p:spPr>
          <a:xfrm>
            <a:off x="1014413" y="5656124"/>
            <a:ext cx="3279099"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C00000"/>
                </a:solidFill>
                <a:effectLst/>
                <a:uFillTx/>
                <a:latin typeface="Calibri" panose="020F0502020204030204" pitchFamily="34" charset="0"/>
                <a:ea typeface="+mn-ea"/>
                <a:cs typeface="Calibri" panose="020F0502020204030204" pitchFamily="34" charset="0"/>
                <a:sym typeface="Helvetica"/>
              </a:rPr>
              <a:t>Fission recycling!</a:t>
            </a:r>
          </a:p>
        </p:txBody>
      </p:sp>
      <p:sp>
        <p:nvSpPr>
          <p:cNvPr id="4" name="TextBox 3">
            <a:extLst>
              <a:ext uri="{FF2B5EF4-FFF2-40B4-BE49-F238E27FC236}">
                <a16:creationId xmlns:a16="http://schemas.microsoft.com/office/drawing/2014/main" id="{CF01F6B8-8B67-371A-5526-96D143BFB078}"/>
              </a:ext>
            </a:extLst>
          </p:cNvPr>
          <p:cNvSpPr txBox="1"/>
          <p:nvPr/>
        </p:nvSpPr>
        <p:spPr>
          <a:xfrm>
            <a:off x="330387" y="3160607"/>
            <a:ext cx="5765613"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C00000"/>
                </a:solidFill>
                <a:effectLst/>
                <a:uFillTx/>
                <a:latin typeface="+mj-lt"/>
                <a:ea typeface="+mj-ea"/>
                <a:cs typeface="+mj-cs"/>
                <a:sym typeface="Helvetica"/>
              </a:rPr>
              <a:t>A&gt;260 (110+ 150) were made in the r-process</a:t>
            </a:r>
          </a:p>
        </p:txBody>
      </p:sp>
    </p:spTree>
    <p:extLst>
      <p:ext uri="{BB962C8B-B14F-4D97-AF65-F5344CB8AC3E}">
        <p14:creationId xmlns:p14="http://schemas.microsoft.com/office/powerpoint/2010/main" val="1319375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Picture 2" descr="Picture 2"/>
          <p:cNvPicPr>
            <a:picLocks noChangeAspect="1"/>
          </p:cNvPicPr>
          <p:nvPr/>
        </p:nvPicPr>
        <p:blipFill>
          <a:blip r:embed="rId2"/>
          <a:stretch>
            <a:fillRect/>
          </a:stretch>
        </p:blipFill>
        <p:spPr>
          <a:xfrm>
            <a:off x="6207728" y="17929"/>
            <a:ext cx="5984272" cy="7072322"/>
          </a:xfrm>
          <a:prstGeom prst="rect">
            <a:avLst/>
          </a:prstGeom>
          <a:ln w="12700">
            <a:miter lim="400000"/>
          </a:ln>
        </p:spPr>
      </p:pic>
      <p:sp>
        <p:nvSpPr>
          <p:cNvPr id="281" name="TextBox 3"/>
          <p:cNvSpPr txBox="1"/>
          <p:nvPr/>
        </p:nvSpPr>
        <p:spPr>
          <a:xfrm>
            <a:off x="232409" y="2215263"/>
            <a:ext cx="6497002" cy="2130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3200">
                <a:solidFill>
                  <a:srgbClr val="C00000"/>
                </a:solidFill>
                <a:latin typeface="+mn-lt"/>
                <a:ea typeface="+mn-ea"/>
                <a:cs typeface="+mn-cs"/>
                <a:sym typeface="Calibri"/>
              </a:defRPr>
            </a:pPr>
            <a:endParaRPr/>
          </a:p>
          <a:p>
            <a:pPr>
              <a:defRPr sz="3200">
                <a:solidFill>
                  <a:srgbClr val="C00000"/>
                </a:solidFill>
                <a:latin typeface="+mn-lt"/>
                <a:ea typeface="+mn-ea"/>
                <a:cs typeface="+mn-cs"/>
                <a:sym typeface="Calibri"/>
              </a:defRPr>
            </a:pPr>
            <a:r>
              <a:t>Open Challenges to Nuclear Physics  </a:t>
            </a:r>
          </a:p>
          <a:p>
            <a:pPr>
              <a:defRPr sz="3200">
                <a:solidFill>
                  <a:srgbClr val="C00000"/>
                </a:solidFill>
                <a:latin typeface="+mn-lt"/>
                <a:ea typeface="+mn-ea"/>
                <a:cs typeface="+mn-cs"/>
                <a:sym typeface="Calibri"/>
              </a:defRPr>
            </a:pPr>
            <a:r>
              <a:t>resulting from the neutron star merger</a:t>
            </a:r>
          </a:p>
          <a:p>
            <a:pPr marL="457200" indent="-457200">
              <a:buSzPct val="100000"/>
              <a:buAutoNum type="alphaUcPeriod"/>
              <a:defRPr sz="2000">
                <a:solidFill>
                  <a:srgbClr val="4130FF"/>
                </a:solidFill>
                <a:latin typeface="+mn-lt"/>
                <a:ea typeface="+mn-ea"/>
                <a:cs typeface="+mn-cs"/>
                <a:sym typeface="Calibri"/>
              </a:defRPr>
            </a:pPr>
            <a:r>
              <a:t>Aprahamian</a:t>
            </a:r>
          </a:p>
          <a:p>
            <a:pPr>
              <a:defRPr sz="2000">
                <a:solidFill>
                  <a:srgbClr val="4130FF"/>
                </a:solidFill>
                <a:latin typeface="+mn-lt"/>
                <a:ea typeface="+mn-ea"/>
                <a:cs typeface="+mn-cs"/>
                <a:sym typeface="Calibri"/>
              </a:defRPr>
            </a:pPr>
            <a:r>
              <a:t>NuPECC in Sept. 2021</a:t>
            </a:r>
          </a:p>
        </p:txBody>
      </p:sp>
      <p:sp>
        <p:nvSpPr>
          <p:cNvPr id="2" name="TextBox 1">
            <a:extLst>
              <a:ext uri="{FF2B5EF4-FFF2-40B4-BE49-F238E27FC236}">
                <a16:creationId xmlns:a16="http://schemas.microsoft.com/office/drawing/2014/main" id="{32973883-DCF4-D3A5-54F7-1DD52ECC2F86}"/>
              </a:ext>
            </a:extLst>
          </p:cNvPr>
          <p:cNvSpPr txBox="1"/>
          <p:nvPr/>
        </p:nvSpPr>
        <p:spPr>
          <a:xfrm>
            <a:off x="393700" y="4748706"/>
            <a:ext cx="1554268"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C00000"/>
                </a:solidFill>
                <a:effectLst/>
                <a:uFillTx/>
                <a:latin typeface="+mj-lt"/>
                <a:ea typeface="+mj-ea"/>
                <a:cs typeface="+mj-cs"/>
                <a:sym typeface="Helvetica"/>
              </a:rPr>
              <a:t>Fission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BEC245-A8BF-4E48-A9F8-762F32CEEDD0}"/>
              </a:ext>
            </a:extLst>
          </p:cNvPr>
          <p:cNvPicPr>
            <a:picLocks noChangeAspect="1"/>
          </p:cNvPicPr>
          <p:nvPr/>
        </p:nvPicPr>
        <p:blipFill>
          <a:blip r:embed="rId2"/>
          <a:stretch>
            <a:fillRect/>
          </a:stretch>
        </p:blipFill>
        <p:spPr>
          <a:xfrm>
            <a:off x="1066639" y="-11430"/>
            <a:ext cx="9007162" cy="6858000"/>
          </a:xfrm>
          <a:prstGeom prst="rect">
            <a:avLst/>
          </a:prstGeom>
        </p:spPr>
      </p:pic>
      <p:sp>
        <p:nvSpPr>
          <p:cNvPr id="3" name="TextBox 2">
            <a:extLst>
              <a:ext uri="{FF2B5EF4-FFF2-40B4-BE49-F238E27FC236}">
                <a16:creationId xmlns:a16="http://schemas.microsoft.com/office/drawing/2014/main" id="{E075F9D3-25D0-D3C3-2848-36D40901BE67}"/>
              </a:ext>
            </a:extLst>
          </p:cNvPr>
          <p:cNvSpPr txBox="1"/>
          <p:nvPr/>
        </p:nvSpPr>
        <p:spPr>
          <a:xfrm>
            <a:off x="9079992" y="285750"/>
            <a:ext cx="280941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300" normalizeH="0" baseline="0" dirty="0">
                <a:ln>
                  <a:noFill/>
                </a:ln>
                <a:solidFill>
                  <a:schemeClr val="tx2"/>
                </a:solidFill>
                <a:effectLst/>
                <a:uFillTx/>
                <a:latin typeface="+mn-lt"/>
                <a:ea typeface="+mj-ea"/>
                <a:cs typeface="+mj-cs"/>
                <a:sym typeface="Helvetica"/>
              </a:rPr>
              <a:t>Figure by </a:t>
            </a:r>
            <a:r>
              <a:rPr kumimoji="0" lang="en-US" sz="1800" b="0" i="0" u="none" strike="noStrike" cap="none" spc="300" normalizeH="0" baseline="0" dirty="0" err="1">
                <a:ln>
                  <a:noFill/>
                </a:ln>
                <a:solidFill>
                  <a:schemeClr val="tx2"/>
                </a:solidFill>
                <a:effectLst/>
                <a:uFillTx/>
                <a:latin typeface="+mn-lt"/>
                <a:ea typeface="+mj-ea"/>
                <a:cs typeface="+mj-cs"/>
                <a:sym typeface="Helvetica"/>
              </a:rPr>
              <a:t>Mumpower</a:t>
            </a:r>
            <a:endParaRPr kumimoji="0" lang="en-US" sz="1800" b="0" i="0" u="none" strike="noStrike" cap="none" spc="300" normalizeH="0" baseline="0" dirty="0">
              <a:ln>
                <a:noFill/>
              </a:ln>
              <a:solidFill>
                <a:schemeClr val="tx2"/>
              </a:solidFill>
              <a:effectLst/>
              <a:uFillTx/>
              <a:latin typeface="+mn-lt"/>
              <a:ea typeface="+mj-ea"/>
              <a:cs typeface="+mj-cs"/>
              <a:sym typeface="Helvetica"/>
            </a:endParaRPr>
          </a:p>
        </p:txBody>
      </p:sp>
    </p:spTree>
    <p:extLst>
      <p:ext uri="{BB962C8B-B14F-4D97-AF65-F5344CB8AC3E}">
        <p14:creationId xmlns:p14="http://schemas.microsoft.com/office/powerpoint/2010/main" val="2754646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TextBox 8"/>
          <p:cNvSpPr txBox="1"/>
          <p:nvPr/>
        </p:nvSpPr>
        <p:spPr>
          <a:xfrm>
            <a:off x="1024177" y="1068148"/>
            <a:ext cx="3384296" cy="512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800" baseline="30000">
                <a:latin typeface="+mn-lt"/>
                <a:ea typeface="+mn-ea"/>
                <a:cs typeface="+mn-cs"/>
                <a:sym typeface="Calibri"/>
              </a:defRPr>
            </a:pPr>
            <a:r>
              <a:rPr dirty="0"/>
              <a:t>294</a:t>
            </a:r>
            <a:r>
              <a:rPr baseline="0" dirty="0"/>
              <a:t>Og→ </a:t>
            </a:r>
            <a:r>
              <a:rPr dirty="0"/>
              <a:t>208</a:t>
            </a:r>
            <a:r>
              <a:rPr baseline="0" dirty="0"/>
              <a:t>Pb+</a:t>
            </a:r>
            <a:r>
              <a:rPr dirty="0"/>
              <a:t>86</a:t>
            </a:r>
            <a:r>
              <a:rPr baseline="0" dirty="0"/>
              <a:t>Kr</a:t>
            </a:r>
            <a:r>
              <a:rPr baseline="-25000" dirty="0"/>
              <a:t>50</a:t>
            </a:r>
          </a:p>
        </p:txBody>
      </p:sp>
      <p:sp>
        <p:nvSpPr>
          <p:cNvPr id="284" name="Rectangle 4"/>
          <p:cNvSpPr txBox="1"/>
          <p:nvPr/>
        </p:nvSpPr>
        <p:spPr>
          <a:xfrm>
            <a:off x="1632179" y="79276"/>
            <a:ext cx="8868290" cy="6309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ctr">
              <a:defRPr sz="3600">
                <a:solidFill>
                  <a:srgbClr val="000090"/>
                </a:solidFill>
                <a:latin typeface="+mn-lt"/>
                <a:ea typeface="+mn-ea"/>
                <a:cs typeface="+mn-cs"/>
                <a:sym typeface="Calibri"/>
              </a:defRPr>
            </a:lvl1pPr>
          </a:lstStyle>
          <a:p>
            <a:r>
              <a:rPr dirty="0">
                <a:latin typeface="Calibri" panose="020F0502020204030204" pitchFamily="34" charset="0"/>
                <a:cs typeface="Calibri" panose="020F0502020204030204" pitchFamily="34" charset="0"/>
              </a:rPr>
              <a:t>Cluster decay becomes the main fission mode</a:t>
            </a:r>
          </a:p>
        </p:txBody>
      </p:sp>
      <p:pic>
        <p:nvPicPr>
          <p:cNvPr id="285" name="Picture 10" descr="Picture 10"/>
          <p:cNvPicPr>
            <a:picLocks noChangeAspect="1"/>
          </p:cNvPicPr>
          <p:nvPr/>
        </p:nvPicPr>
        <p:blipFill>
          <a:blip r:embed="rId2"/>
          <a:stretch>
            <a:fillRect/>
          </a:stretch>
        </p:blipFill>
        <p:spPr>
          <a:xfrm>
            <a:off x="5241204" y="2184934"/>
            <a:ext cx="5319227" cy="2932622"/>
          </a:xfrm>
          <a:prstGeom prst="rect">
            <a:avLst/>
          </a:prstGeom>
          <a:ln w="12700">
            <a:miter lim="400000"/>
          </a:ln>
        </p:spPr>
      </p:pic>
      <p:sp>
        <p:nvSpPr>
          <p:cNvPr id="286" name="Rectangle 2"/>
          <p:cNvSpPr txBox="1"/>
          <p:nvPr/>
        </p:nvSpPr>
        <p:spPr>
          <a:xfrm>
            <a:off x="2107953" y="1654348"/>
            <a:ext cx="8228195"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2400" b="1">
                <a:solidFill>
                  <a:srgbClr val="C00000"/>
                </a:solidFill>
                <a:latin typeface="+mn-lt"/>
                <a:ea typeface="+mn-ea"/>
                <a:cs typeface="+mn-cs"/>
                <a:sym typeface="Calibri"/>
              </a:defRPr>
            </a:lvl1pPr>
          </a:lstStyle>
          <a:p>
            <a:r>
              <a:rPr dirty="0"/>
              <a:t>Z. Matheson et al., Phys. Rev. C 99, 041304(R) (2019)</a:t>
            </a:r>
          </a:p>
        </p:txBody>
      </p:sp>
      <p:pic>
        <p:nvPicPr>
          <p:cNvPr id="287" name="Picture 12" descr="Picture 12"/>
          <p:cNvPicPr>
            <a:picLocks noChangeAspect="1"/>
          </p:cNvPicPr>
          <p:nvPr/>
        </p:nvPicPr>
        <p:blipFill>
          <a:blip r:embed="rId3"/>
          <a:stretch>
            <a:fillRect/>
          </a:stretch>
        </p:blipFill>
        <p:spPr>
          <a:xfrm>
            <a:off x="1631569" y="2377848"/>
            <a:ext cx="3503287" cy="2440327"/>
          </a:xfrm>
          <a:prstGeom prst="rect">
            <a:avLst/>
          </a:prstGeom>
          <a:ln w="12700">
            <a:miter lim="400000"/>
          </a:ln>
        </p:spPr>
      </p:pic>
      <p:sp>
        <p:nvSpPr>
          <p:cNvPr id="288" name="Rectangle 13"/>
          <p:cNvSpPr txBox="1"/>
          <p:nvPr/>
        </p:nvSpPr>
        <p:spPr>
          <a:xfrm>
            <a:off x="2051850" y="5245004"/>
            <a:ext cx="815543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3200">
                <a:solidFill>
                  <a:srgbClr val="000090"/>
                </a:solidFill>
                <a:latin typeface="+mn-lt"/>
                <a:ea typeface="+mn-ea"/>
                <a:cs typeface="+mn-cs"/>
                <a:sym typeface="Calibri"/>
              </a:defRPr>
            </a:lvl1pPr>
          </a:lstStyle>
          <a:p>
            <a:r>
              <a:rPr dirty="0">
                <a:latin typeface="Calibri" panose="020F0502020204030204" pitchFamily="34" charset="0"/>
                <a:cs typeface="Calibri" panose="020F0502020204030204" pitchFamily="34" charset="0"/>
              </a:rPr>
              <a:t>Robust prediction: extremely asymmetric fission</a:t>
            </a:r>
          </a:p>
        </p:txBody>
      </p:sp>
      <p:sp>
        <p:nvSpPr>
          <p:cNvPr id="289" name="TextBox 3"/>
          <p:cNvSpPr txBox="1"/>
          <p:nvPr/>
        </p:nvSpPr>
        <p:spPr>
          <a:xfrm>
            <a:off x="7776853" y="6234718"/>
            <a:ext cx="3804884"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latin typeface="+mn-lt"/>
                <a:ea typeface="+mn-ea"/>
                <a:cs typeface="+mn-cs"/>
                <a:sym typeface="Calibri"/>
              </a:defRPr>
            </a:lvl1pPr>
          </a:lstStyle>
          <a:p>
            <a:r>
              <a:rPr sz="2400" dirty="0"/>
              <a:t>Courtesy of W. </a:t>
            </a:r>
            <a:r>
              <a:rPr sz="2400" dirty="0" err="1"/>
              <a:t>Nazarewicz</a:t>
            </a:r>
            <a:endParaRPr sz="2400" dirty="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5" name="Picture 2" descr="Picture 2"/>
          <p:cNvPicPr>
            <a:picLocks noChangeAspect="1"/>
          </p:cNvPicPr>
          <p:nvPr/>
        </p:nvPicPr>
        <p:blipFill>
          <a:blip r:embed="rId2"/>
          <a:stretch>
            <a:fillRect/>
          </a:stretch>
        </p:blipFill>
        <p:spPr>
          <a:xfrm>
            <a:off x="1524001" y="1377950"/>
            <a:ext cx="7337425" cy="5219700"/>
          </a:xfrm>
          <a:prstGeom prst="rect">
            <a:avLst/>
          </a:prstGeom>
          <a:ln w="12700">
            <a:miter lim="400000"/>
          </a:ln>
        </p:spPr>
      </p:pic>
      <p:sp>
        <p:nvSpPr>
          <p:cNvPr id="996" name="TextBox 11"/>
          <p:cNvSpPr txBox="1"/>
          <p:nvPr/>
        </p:nvSpPr>
        <p:spPr>
          <a:xfrm>
            <a:off x="532072" y="66223"/>
            <a:ext cx="6628565"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b="1">
                <a:solidFill>
                  <a:srgbClr val="0070C0"/>
                </a:solidFill>
              </a:defRPr>
            </a:pPr>
            <a:r>
              <a:rPr sz="2800" dirty="0">
                <a:cs typeface="+mn-cs"/>
              </a:rPr>
              <a:t>Discovery of mass-symmetric spontaneous fission of </a:t>
            </a:r>
            <a:r>
              <a:rPr sz="2800" baseline="30000" dirty="0">
                <a:cs typeface="+mn-cs"/>
              </a:rPr>
              <a:t>258</a:t>
            </a:r>
            <a:r>
              <a:rPr sz="2800" dirty="0">
                <a:cs typeface="+mn-cs"/>
              </a:rPr>
              <a:t>Fm</a:t>
            </a:r>
            <a:r>
              <a:rPr lang="en-US" sz="2800" dirty="0">
                <a:cs typeface="+mn-cs"/>
              </a:rPr>
              <a:t>:</a:t>
            </a:r>
            <a:r>
              <a:rPr sz="2800" dirty="0">
                <a:cs typeface="+mn-cs"/>
              </a:rPr>
              <a:t>   Z=2</a:t>
            </a:r>
            <a:r>
              <a:rPr sz="2800" baseline="30000" dirty="0">
                <a:cs typeface="+mn-cs"/>
              </a:rPr>
              <a:t>x</a:t>
            </a:r>
            <a:r>
              <a:rPr sz="2800" dirty="0">
                <a:solidFill>
                  <a:srgbClr val="C00000"/>
                </a:solidFill>
                <a:cs typeface="+mn-cs"/>
              </a:rPr>
              <a:t>50</a:t>
            </a:r>
            <a:r>
              <a:rPr sz="2800" dirty="0">
                <a:cs typeface="+mn-cs"/>
              </a:rPr>
              <a:t>  </a:t>
            </a:r>
            <a:r>
              <a:rPr lang="en-US" sz="2800" dirty="0">
                <a:cs typeface="+mn-cs"/>
              </a:rPr>
              <a:t>					       </a:t>
            </a:r>
            <a:r>
              <a:rPr sz="2800" dirty="0">
                <a:cs typeface="+mn-cs"/>
              </a:rPr>
              <a:t>N=2</a:t>
            </a:r>
            <a:r>
              <a:rPr sz="2800" baseline="30000" dirty="0">
                <a:cs typeface="+mn-cs"/>
              </a:rPr>
              <a:t>x</a:t>
            </a:r>
            <a:r>
              <a:rPr sz="2800" dirty="0">
                <a:cs typeface="+mn-cs"/>
              </a:rPr>
              <a:t>79</a:t>
            </a:r>
          </a:p>
        </p:txBody>
      </p:sp>
      <p:sp>
        <p:nvSpPr>
          <p:cNvPr id="997" name="Соединительная линия уступом 13"/>
          <p:cNvSpPr/>
          <p:nvPr/>
        </p:nvSpPr>
        <p:spPr>
          <a:xfrm rot="16200000" flipV="1">
            <a:off x="4686301" y="1430337"/>
            <a:ext cx="1377951" cy="21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17" y="0"/>
                </a:lnTo>
                <a:lnTo>
                  <a:pt x="7217" y="21600"/>
                </a:lnTo>
                <a:lnTo>
                  <a:pt x="21600" y="21600"/>
                </a:lnTo>
              </a:path>
            </a:pathLst>
          </a:custGeom>
          <a:ln w="19050">
            <a:solidFill>
              <a:srgbClr val="4A7EBB"/>
            </a:solidFill>
            <a:headEnd type="triangle"/>
          </a:ln>
        </p:spPr>
        <p:txBody>
          <a:bodyPr lIns="45719" rIns="45719" anchor="ctr"/>
          <a:lstStyle/>
          <a:p>
            <a:endParaRPr/>
          </a:p>
        </p:txBody>
      </p:sp>
      <p:sp>
        <p:nvSpPr>
          <p:cNvPr id="998" name="TextBox 26"/>
          <p:cNvSpPr txBox="1"/>
          <p:nvPr/>
        </p:nvSpPr>
        <p:spPr>
          <a:xfrm>
            <a:off x="532072" y="943560"/>
            <a:ext cx="3482683"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600"/>
            </a:pPr>
            <a:r>
              <a:rPr sz="1600" dirty="0">
                <a:solidFill>
                  <a:srgbClr val="FF0000"/>
                </a:solidFill>
              </a:rPr>
              <a:t>E. K. </a:t>
            </a:r>
            <a:r>
              <a:rPr sz="1600" dirty="0" err="1">
                <a:solidFill>
                  <a:srgbClr val="FF0000"/>
                </a:solidFill>
              </a:rPr>
              <a:t>Hulet</a:t>
            </a:r>
            <a:r>
              <a:rPr sz="1600" dirty="0">
                <a:solidFill>
                  <a:srgbClr val="FF0000"/>
                </a:solidFill>
              </a:rPr>
              <a:t> </a:t>
            </a:r>
            <a:r>
              <a:rPr sz="1600" i="1" dirty="0">
                <a:solidFill>
                  <a:srgbClr val="FF0000"/>
                </a:solidFill>
              </a:rPr>
              <a:t>et al., </a:t>
            </a:r>
            <a:r>
              <a:rPr sz="1600" dirty="0">
                <a:solidFill>
                  <a:srgbClr val="FF0000"/>
                </a:solidFill>
              </a:rPr>
              <a:t>PRL </a:t>
            </a:r>
            <a:r>
              <a:rPr sz="1600" b="1" dirty="0">
                <a:solidFill>
                  <a:srgbClr val="FF0000"/>
                </a:solidFill>
              </a:rPr>
              <a:t>56</a:t>
            </a:r>
            <a:r>
              <a:rPr sz="1600" dirty="0">
                <a:solidFill>
                  <a:srgbClr val="FF0000"/>
                </a:solidFill>
              </a:rPr>
              <a:t>, 313 (1986)</a:t>
            </a:r>
          </a:p>
        </p:txBody>
      </p:sp>
      <p:sp>
        <p:nvSpPr>
          <p:cNvPr id="999" name="TextBox 25"/>
          <p:cNvSpPr txBox="1"/>
          <p:nvPr/>
        </p:nvSpPr>
        <p:spPr>
          <a:xfrm>
            <a:off x="2063751" y="4041774"/>
            <a:ext cx="2426303" cy="36933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0070C0"/>
                </a:solidFill>
              </a:defRPr>
            </a:lvl1pPr>
          </a:lstStyle>
          <a:p>
            <a:r>
              <a:t>Calc.  N. Carjan, 2015</a:t>
            </a:r>
          </a:p>
        </p:txBody>
      </p:sp>
      <p:sp>
        <p:nvSpPr>
          <p:cNvPr id="1000" name="Прямоугольник 10"/>
          <p:cNvSpPr/>
          <p:nvPr/>
        </p:nvSpPr>
        <p:spPr>
          <a:xfrm>
            <a:off x="7816848" y="3819524"/>
            <a:ext cx="530226" cy="1085851"/>
          </a:xfrm>
          <a:prstGeom prst="rect">
            <a:avLst/>
          </a:prstGeom>
          <a:ln w="38100">
            <a:solidFill>
              <a:srgbClr val="C00000"/>
            </a:solidFill>
          </a:ln>
        </p:spPr>
        <p:txBody>
          <a:bodyPr lIns="45719" rIns="45719" anchor="ctr"/>
          <a:lstStyle/>
          <a:p>
            <a:pPr algn="ctr">
              <a:defRPr>
                <a:solidFill>
                  <a:srgbClr val="FFFFFF"/>
                </a:solidFill>
              </a:defRPr>
            </a:pPr>
            <a:endParaRPr/>
          </a:p>
        </p:txBody>
      </p:sp>
      <p:sp>
        <p:nvSpPr>
          <p:cNvPr id="1001" name="Прямоугольник 14"/>
          <p:cNvSpPr/>
          <p:nvPr/>
        </p:nvSpPr>
        <p:spPr>
          <a:xfrm>
            <a:off x="6765671" y="2742030"/>
            <a:ext cx="530226" cy="1085851"/>
          </a:xfrm>
          <a:prstGeom prst="rect">
            <a:avLst/>
          </a:prstGeom>
          <a:ln w="38100">
            <a:solidFill>
              <a:srgbClr val="C00000"/>
            </a:solidFill>
          </a:ln>
        </p:spPr>
        <p:txBody>
          <a:bodyPr lIns="45719" rIns="45719" anchor="ctr"/>
          <a:lstStyle/>
          <a:p>
            <a:pPr algn="ctr">
              <a:defRPr>
                <a:solidFill>
                  <a:srgbClr val="FFFFFF"/>
                </a:solidFill>
              </a:defRPr>
            </a:pPr>
            <a:endParaRPr/>
          </a:p>
        </p:txBody>
      </p:sp>
      <p:sp>
        <p:nvSpPr>
          <p:cNvPr id="1002" name="TextBox 15"/>
          <p:cNvSpPr txBox="1"/>
          <p:nvPr/>
        </p:nvSpPr>
        <p:spPr>
          <a:xfrm>
            <a:off x="5801930" y="3985404"/>
            <a:ext cx="43377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b="1">
                <a:solidFill>
                  <a:srgbClr val="3333FF"/>
                </a:solidFill>
                <a:effectLst>
                  <a:outerShdw blurRad="38100" dist="38100" dir="2700000" rotWithShape="0">
                    <a:srgbClr val="000000">
                      <a:alpha val="43137"/>
                    </a:srgbClr>
                  </a:outerShdw>
                </a:effectLst>
              </a:defRPr>
            </a:lvl1pPr>
          </a:lstStyle>
          <a:p>
            <a:r>
              <a:t>260</a:t>
            </a:r>
          </a:p>
        </p:txBody>
      </p:sp>
      <p:sp>
        <p:nvSpPr>
          <p:cNvPr id="1003" name="Прямоугольник 19"/>
          <p:cNvSpPr/>
          <p:nvPr/>
        </p:nvSpPr>
        <p:spPr>
          <a:xfrm>
            <a:off x="5728760" y="3823164"/>
            <a:ext cx="530226" cy="1085851"/>
          </a:xfrm>
          <a:prstGeom prst="rect">
            <a:avLst/>
          </a:prstGeom>
          <a:ln w="38100">
            <a:solidFill>
              <a:srgbClr val="3333FF"/>
            </a:solidFill>
          </a:ln>
        </p:spPr>
        <p:txBody>
          <a:bodyPr lIns="45719" rIns="45719" anchor="ctr"/>
          <a:lstStyle/>
          <a:p>
            <a:pPr algn="ctr">
              <a:defRPr>
                <a:solidFill>
                  <a:srgbClr val="FFFFFF"/>
                </a:solidFill>
              </a:defRPr>
            </a:pPr>
            <a:endParaRPr/>
          </a:p>
        </p:txBody>
      </p:sp>
      <p:sp>
        <p:nvSpPr>
          <p:cNvPr id="1004" name="Прямоугольник 5"/>
          <p:cNvSpPr/>
          <p:nvPr/>
        </p:nvSpPr>
        <p:spPr>
          <a:xfrm>
            <a:off x="7329223" y="308357"/>
            <a:ext cx="3264600" cy="146446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005" name="TextBox 4"/>
          <p:cNvSpPr txBox="1"/>
          <p:nvPr/>
        </p:nvSpPr>
        <p:spPr>
          <a:xfrm>
            <a:off x="7666395" y="306630"/>
            <a:ext cx="2517674" cy="1200329"/>
          </a:xfrm>
          <a:prstGeom prst="rect">
            <a:avLst/>
          </a:prstGeom>
          <a:ln w="12700">
            <a:solidFill>
              <a:srgbClr val="984807"/>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2400" b="1">
                <a:solidFill>
                  <a:srgbClr val="632523"/>
                </a:solidFill>
                <a:latin typeface="Comic Sans MS"/>
                <a:ea typeface="Comic Sans MS"/>
                <a:cs typeface="Comic Sans MS"/>
                <a:sym typeface="Comic Sans MS"/>
              </a:defRPr>
            </a:pPr>
            <a:r>
              <a:rPr sz="2400"/>
              <a:t>Magic numbers </a:t>
            </a:r>
          </a:p>
          <a:p>
            <a:pPr algn="ctr">
              <a:defRPr sz="2400" b="1">
                <a:solidFill>
                  <a:srgbClr val="632523"/>
                </a:solidFill>
                <a:latin typeface="Comic Sans MS"/>
                <a:ea typeface="Comic Sans MS"/>
                <a:cs typeface="Comic Sans MS"/>
                <a:sym typeface="Comic Sans MS"/>
              </a:defRPr>
            </a:pPr>
            <a:r>
              <a:rPr sz="2400"/>
              <a:t>Z=50 &amp; N=82</a:t>
            </a:r>
          </a:p>
          <a:p>
            <a:pPr algn="ctr">
              <a:defRPr sz="2400" b="1">
                <a:solidFill>
                  <a:srgbClr val="632523"/>
                </a:solidFill>
                <a:latin typeface="Comic Sans MS"/>
                <a:ea typeface="Comic Sans MS"/>
                <a:cs typeface="Comic Sans MS"/>
                <a:sym typeface="Comic Sans MS"/>
              </a:defRPr>
            </a:pPr>
            <a:r>
              <a:rPr sz="2400"/>
              <a:t>in nuclear fission</a:t>
            </a:r>
          </a:p>
        </p:txBody>
      </p:sp>
      <p:sp>
        <p:nvSpPr>
          <p:cNvPr id="1006" name="TextBox 15"/>
          <p:cNvSpPr txBox="1"/>
          <p:nvPr/>
        </p:nvSpPr>
        <p:spPr>
          <a:xfrm>
            <a:off x="2109271" y="6484000"/>
            <a:ext cx="8445580"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b="1">
                <a:solidFill>
                  <a:srgbClr val="984807"/>
                </a:solidFill>
              </a:defRPr>
            </a:lvl1pPr>
          </a:lstStyle>
          <a:p>
            <a:r>
              <a:rPr dirty="0"/>
              <a:t>Yuri </a:t>
            </a:r>
            <a:r>
              <a:rPr dirty="0" err="1"/>
              <a:t>Oganessian</a:t>
            </a:r>
            <a:r>
              <a:rPr dirty="0"/>
              <a:t>. International Conference “Heaviest Nuclei and Atoms” Apr.25-30, 2023, Yerevan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9" descr="Picture 9"/>
          <p:cNvPicPr>
            <a:picLocks noChangeAspect="1"/>
          </p:cNvPicPr>
          <p:nvPr/>
        </p:nvPicPr>
        <p:blipFill>
          <a:blip r:embed="rId3"/>
          <a:stretch>
            <a:fillRect/>
          </a:stretch>
        </p:blipFill>
        <p:spPr>
          <a:xfrm>
            <a:off x="0" y="3778"/>
            <a:ext cx="12496800" cy="6905626"/>
          </a:xfrm>
          <a:prstGeom prst="rect">
            <a:avLst/>
          </a:prstGeom>
          <a:ln w="12700">
            <a:miter lim="400000"/>
          </a:ln>
        </p:spPr>
      </p:pic>
      <p:pic>
        <p:nvPicPr>
          <p:cNvPr id="150" name="Content Placeholder 3" descr="Content Placeholder 3"/>
          <p:cNvPicPr>
            <a:picLocks noChangeAspect="1"/>
          </p:cNvPicPr>
          <p:nvPr/>
        </p:nvPicPr>
        <p:blipFill>
          <a:blip r:embed="rId4"/>
          <a:stretch>
            <a:fillRect/>
          </a:stretch>
        </p:blipFill>
        <p:spPr>
          <a:xfrm>
            <a:off x="138546" y="3778"/>
            <a:ext cx="12192001" cy="2500010"/>
          </a:xfrm>
          <a:prstGeom prst="rect">
            <a:avLst/>
          </a:prstGeom>
          <a:ln w="12700">
            <a:miter lim="400000"/>
          </a:ln>
        </p:spPr>
      </p:pic>
      <p:grpSp>
        <p:nvGrpSpPr>
          <p:cNvPr id="156" name="Group 14"/>
          <p:cNvGrpSpPr/>
          <p:nvPr/>
        </p:nvGrpSpPr>
        <p:grpSpPr>
          <a:xfrm>
            <a:off x="-13854" y="3501821"/>
            <a:ext cx="12496800" cy="3401416"/>
            <a:chOff x="0" y="-2"/>
            <a:chExt cx="12496799" cy="3401415"/>
          </a:xfrm>
        </p:grpSpPr>
        <p:grpSp>
          <p:nvGrpSpPr>
            <p:cNvPr id="154" name="Group 15"/>
            <p:cNvGrpSpPr/>
            <p:nvPr/>
          </p:nvGrpSpPr>
          <p:grpSpPr>
            <a:xfrm>
              <a:off x="-1" y="-3"/>
              <a:ext cx="12496800" cy="3401417"/>
              <a:chOff x="0" y="0"/>
              <a:chExt cx="12496799" cy="3401415"/>
            </a:xfrm>
          </p:grpSpPr>
          <p:pic>
            <p:nvPicPr>
              <p:cNvPr id="151" name="Picture 9" descr="Picture 9"/>
              <p:cNvPicPr>
                <a:picLocks noChangeAspect="1"/>
              </p:cNvPicPr>
              <p:nvPr/>
            </p:nvPicPr>
            <p:blipFill>
              <a:blip r:embed="rId5"/>
              <a:stretch>
                <a:fillRect/>
              </a:stretch>
            </p:blipFill>
            <p:spPr>
              <a:xfrm>
                <a:off x="-1" y="-1"/>
                <a:ext cx="4092925" cy="3393824"/>
              </a:xfrm>
              <a:prstGeom prst="rect">
                <a:avLst/>
              </a:prstGeom>
              <a:ln w="12700" cap="flat">
                <a:noFill/>
                <a:miter lim="400000"/>
              </a:ln>
              <a:effectLst/>
            </p:spPr>
          </p:pic>
          <p:pic>
            <p:nvPicPr>
              <p:cNvPr id="152" name="Picture 10" descr="Picture 10"/>
              <p:cNvPicPr>
                <a:picLocks noChangeAspect="1"/>
              </p:cNvPicPr>
              <p:nvPr/>
            </p:nvPicPr>
            <p:blipFill>
              <a:blip r:embed="rId6"/>
              <a:srcRect l="2594" r="3104"/>
              <a:stretch>
                <a:fillRect/>
              </a:stretch>
            </p:blipFill>
            <p:spPr>
              <a:xfrm>
                <a:off x="4082128" y="0"/>
                <a:ext cx="3941815" cy="3401415"/>
              </a:xfrm>
              <a:prstGeom prst="rect">
                <a:avLst/>
              </a:prstGeom>
              <a:ln w="12700" cap="flat">
                <a:noFill/>
                <a:miter lim="400000"/>
              </a:ln>
              <a:effectLst/>
            </p:spPr>
          </p:pic>
          <p:pic>
            <p:nvPicPr>
              <p:cNvPr id="153" name="Picture 14" descr="Picture 14"/>
              <p:cNvPicPr>
                <a:picLocks noChangeAspect="1"/>
              </p:cNvPicPr>
              <p:nvPr/>
            </p:nvPicPr>
            <p:blipFill>
              <a:blip r:embed="rId7"/>
              <a:srcRect t="230" b="3290"/>
              <a:stretch>
                <a:fillRect/>
              </a:stretch>
            </p:blipFill>
            <p:spPr>
              <a:xfrm>
                <a:off x="7998036" y="0"/>
                <a:ext cx="4498763" cy="3398884"/>
              </a:xfrm>
              <a:prstGeom prst="rect">
                <a:avLst/>
              </a:prstGeom>
              <a:ln w="12700" cap="flat">
                <a:noFill/>
                <a:miter lim="400000"/>
              </a:ln>
              <a:effectLst/>
            </p:spPr>
          </p:pic>
        </p:grpSp>
        <p:sp>
          <p:nvSpPr>
            <p:cNvPr id="155" name="Straight Connector 11"/>
            <p:cNvSpPr/>
            <p:nvPr/>
          </p:nvSpPr>
          <p:spPr>
            <a:xfrm>
              <a:off x="12134915" y="2573110"/>
              <a:ext cx="26031" cy="236206"/>
            </a:xfrm>
            <a:prstGeom prst="line">
              <a:avLst/>
            </a:prstGeom>
            <a:noFill/>
            <a:ln w="38100" cap="flat">
              <a:solidFill>
                <a:srgbClr val="000000"/>
              </a:solidFill>
              <a:prstDash val="solid"/>
              <a:round/>
            </a:ln>
            <a:effectLst/>
          </p:spPr>
          <p:txBody>
            <a:bodyPr wrap="square" lIns="45718" tIns="45718" rIns="45718" bIns="45718" numCol="1" anchor="t">
              <a:noAutofit/>
            </a:bodyPr>
            <a:lstStyle/>
            <a:p>
              <a:endParaRPr/>
            </a:p>
          </p:txBody>
        </p:sp>
      </p:grpSp>
      <p:sp>
        <p:nvSpPr>
          <p:cNvPr id="157" name="Rectangle 11"/>
          <p:cNvSpPr txBox="1"/>
          <p:nvPr/>
        </p:nvSpPr>
        <p:spPr>
          <a:xfrm>
            <a:off x="2120755" y="2717684"/>
            <a:ext cx="8490257" cy="802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marL="177800" indent="-177800">
              <a:lnSpc>
                <a:spcPct val="80000"/>
              </a:lnSpc>
              <a:spcBef>
                <a:spcPts val="1200"/>
              </a:spcBef>
              <a:buClr>
                <a:srgbClr val="FF3300"/>
              </a:buClr>
              <a:buSzPct val="120000"/>
              <a:buChar char="•"/>
              <a:defRPr sz="4000">
                <a:solidFill>
                  <a:srgbClr val="E0FFFC"/>
                </a:solidFill>
                <a:latin typeface="Comic Sans MS"/>
                <a:ea typeface="Comic Sans MS"/>
                <a:cs typeface="Comic Sans MS"/>
                <a:sym typeface="Comic Sans MS"/>
              </a:defRPr>
            </a:lvl1pPr>
          </a:lstStyle>
          <a:p>
            <a:r>
              <a:rPr dirty="0"/>
              <a:t>How were elements Fe to U made?</a:t>
            </a:r>
          </a:p>
        </p:txBody>
      </p:sp>
      <p:sp>
        <p:nvSpPr>
          <p:cNvPr id="2" name="TextBox 1">
            <a:extLst>
              <a:ext uri="{FF2B5EF4-FFF2-40B4-BE49-F238E27FC236}">
                <a16:creationId xmlns:a16="http://schemas.microsoft.com/office/drawing/2014/main" id="{7251B627-B116-12E8-9520-61A469AA0D5B}"/>
              </a:ext>
            </a:extLst>
          </p:cNvPr>
          <p:cNvSpPr txBox="1"/>
          <p:nvPr/>
        </p:nvSpPr>
        <p:spPr>
          <a:xfrm>
            <a:off x="8986826" y="5706537"/>
            <a:ext cx="1036498"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rgbClr val="FF0000"/>
                </a:solidFill>
              </a:rPr>
              <a:t>s-process</a:t>
            </a:r>
          </a:p>
          <a:p>
            <a:pPr marL="0" marR="0" indent="0" algn="l" defTabSz="914400" rtl="0" fontAlgn="auto" latinLnBrk="0" hangingPunct="0">
              <a:lnSpc>
                <a:spcPct val="100000"/>
              </a:lnSpc>
              <a:spcBef>
                <a:spcPts val="0"/>
              </a:spcBef>
              <a:spcAft>
                <a:spcPts val="0"/>
              </a:spcAft>
              <a:buClrTx/>
              <a:buSzTx/>
              <a:buFontTx/>
              <a:buNone/>
              <a:tabLst/>
            </a:pPr>
            <a:r>
              <a:rPr lang="en-US" dirty="0">
                <a:solidFill>
                  <a:srgbClr val="FF0000"/>
                </a:solidFill>
              </a:rPr>
              <a:t>r</a:t>
            </a:r>
            <a:r>
              <a:rPr kumimoji="0" lang="en-US" sz="1800" b="0" i="0" u="none" strike="noStrike" cap="none" spc="0" normalizeH="0" baseline="0" dirty="0">
                <a:ln>
                  <a:noFill/>
                </a:ln>
                <a:solidFill>
                  <a:srgbClr val="FF0000"/>
                </a:solidFill>
                <a:effectLst/>
                <a:uFillTx/>
                <a:latin typeface="+mj-lt"/>
                <a:ea typeface="+mj-ea"/>
                <a:cs typeface="+mj-cs"/>
                <a:sym typeface="Helvetica"/>
              </a:rPr>
              <a:t>-process</a:t>
            </a:r>
          </a:p>
        </p:txBody>
      </p:sp>
      <p:sp>
        <p:nvSpPr>
          <p:cNvPr id="3" name="TextBox 2">
            <a:extLst>
              <a:ext uri="{FF2B5EF4-FFF2-40B4-BE49-F238E27FC236}">
                <a16:creationId xmlns:a16="http://schemas.microsoft.com/office/drawing/2014/main" id="{A42F4422-C8F1-5B2E-B392-36B83B351B89}"/>
              </a:ext>
            </a:extLst>
          </p:cNvPr>
          <p:cNvSpPr txBox="1"/>
          <p:nvPr/>
        </p:nvSpPr>
        <p:spPr>
          <a:xfrm>
            <a:off x="11029680" y="2717684"/>
            <a:ext cx="1118251"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err="1">
                <a:ln>
                  <a:noFill/>
                </a:ln>
                <a:solidFill>
                  <a:srgbClr val="FEFFD5"/>
                </a:solidFill>
                <a:effectLst/>
                <a:uFillTx/>
                <a:latin typeface="+mj-lt"/>
                <a:ea typeface="+mj-ea"/>
                <a:cs typeface="+mj-cs"/>
                <a:sym typeface="Helvetica"/>
              </a:rPr>
              <a:t>Wiescher</a:t>
            </a:r>
            <a:r>
              <a:rPr kumimoji="0" lang="en-US" sz="1800" b="0" i="0" u="none" strike="noStrike" cap="none" spc="0" normalizeH="0" baseline="0" dirty="0">
                <a:ln>
                  <a:noFill/>
                </a:ln>
                <a:solidFill>
                  <a:srgbClr val="FEFFD5"/>
                </a:solidFill>
                <a:effectLst/>
                <a:uFillTx/>
                <a:latin typeface="+mj-lt"/>
                <a:ea typeface="+mj-ea"/>
                <a:cs typeface="+mj-cs"/>
                <a:sym typeface="Helvetica"/>
              </a:rPr>
              <a:t> </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EFFD5"/>
                </a:solidFill>
                <a:effectLst/>
                <a:uFillTx/>
                <a:latin typeface="+mj-lt"/>
                <a:ea typeface="+mj-ea"/>
                <a:cs typeface="+mj-cs"/>
                <a:sym typeface="Helvetica"/>
              </a:rPr>
              <a:t>Schatz</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5825" y="2620818"/>
            <a:ext cx="2971800" cy="3094182"/>
          </a:xfrm>
          <a:prstGeom prst="rect">
            <a:avLst/>
          </a:prstGeom>
        </p:spPr>
      </p:pic>
      <p:sp>
        <p:nvSpPr>
          <p:cNvPr id="5" name="TextBox 4"/>
          <p:cNvSpPr txBox="1"/>
          <p:nvPr/>
        </p:nvSpPr>
        <p:spPr>
          <a:xfrm>
            <a:off x="5353201" y="201621"/>
            <a:ext cx="5220072" cy="707886"/>
          </a:xfrm>
          <a:prstGeom prst="rect">
            <a:avLst/>
          </a:prstGeom>
          <a:noFill/>
        </p:spPr>
        <p:txBody>
          <a:bodyPr wrap="square" rtlCol="0">
            <a:spAutoFit/>
          </a:bodyPr>
          <a:lstStyle/>
          <a:p>
            <a:pPr algn="r"/>
            <a:r>
              <a:rPr lang="en-US" sz="2000" b="1" dirty="0">
                <a:solidFill>
                  <a:srgbClr val="0070C0"/>
                </a:solidFill>
                <a:latin typeface="Comic Sans MS" panose="030F0702030302020204" pitchFamily="66" charset="0"/>
              </a:rPr>
              <a:t>The three fission patterns of Nobelium </a:t>
            </a:r>
          </a:p>
          <a:p>
            <a:pPr algn="r"/>
            <a:r>
              <a:rPr lang="en-US" sz="2000" b="1" dirty="0">
                <a:solidFill>
                  <a:srgbClr val="0070C0"/>
                </a:solidFill>
                <a:latin typeface="Comic Sans MS" panose="030F0702030302020204" pitchFamily="66" charset="0"/>
              </a:rPr>
              <a:t>predicted by the pre-scission model </a:t>
            </a:r>
          </a:p>
        </p:txBody>
      </p:sp>
      <p:sp>
        <p:nvSpPr>
          <p:cNvPr id="6" name="TextBox 5"/>
          <p:cNvSpPr txBox="1"/>
          <p:nvPr/>
        </p:nvSpPr>
        <p:spPr>
          <a:xfrm>
            <a:off x="1833430" y="3936841"/>
            <a:ext cx="2502308" cy="646331"/>
          </a:xfrm>
          <a:prstGeom prst="rect">
            <a:avLst/>
          </a:prstGeom>
          <a:noFill/>
        </p:spPr>
        <p:txBody>
          <a:bodyPr wrap="square" rtlCol="0">
            <a:spAutoFit/>
          </a:bodyPr>
          <a:lstStyle/>
          <a:p>
            <a:r>
              <a:rPr lang="en-US" b="1" dirty="0">
                <a:solidFill>
                  <a:srgbClr val="FF0000"/>
                </a:solidFill>
              </a:rPr>
              <a:t>Super-asymmetric </a:t>
            </a:r>
            <a:r>
              <a:rPr lang="en-US" b="1" baseline="30000" dirty="0">
                <a:solidFill>
                  <a:srgbClr val="FF0000"/>
                </a:solidFill>
              </a:rPr>
              <a:t>256</a:t>
            </a:r>
            <a:r>
              <a:rPr lang="en-US" b="1" dirty="0">
                <a:solidFill>
                  <a:srgbClr val="FF0000"/>
                </a:solidFill>
              </a:rPr>
              <a:t>No</a:t>
            </a:r>
          </a:p>
        </p:txBody>
      </p:sp>
      <p:sp>
        <p:nvSpPr>
          <p:cNvPr id="7" name="TextBox 6"/>
          <p:cNvSpPr txBox="1"/>
          <p:nvPr/>
        </p:nvSpPr>
        <p:spPr>
          <a:xfrm>
            <a:off x="5029202" y="5024150"/>
            <a:ext cx="2657764" cy="646331"/>
          </a:xfrm>
          <a:prstGeom prst="rect">
            <a:avLst/>
          </a:prstGeom>
          <a:noFill/>
        </p:spPr>
        <p:txBody>
          <a:bodyPr wrap="square" rtlCol="0">
            <a:spAutoFit/>
          </a:bodyPr>
          <a:lstStyle/>
          <a:p>
            <a:r>
              <a:rPr lang="en-US" b="1" dirty="0">
                <a:solidFill>
                  <a:srgbClr val="FF0000"/>
                </a:solidFill>
              </a:rPr>
              <a:t>Regular asymmetric </a:t>
            </a:r>
            <a:r>
              <a:rPr lang="en-US" b="1" baseline="30000" dirty="0">
                <a:solidFill>
                  <a:srgbClr val="FF0000"/>
                </a:solidFill>
              </a:rPr>
              <a:t>254</a:t>
            </a:r>
            <a:r>
              <a:rPr lang="en-US" b="1" dirty="0">
                <a:solidFill>
                  <a:srgbClr val="FF0000"/>
                </a:solidFill>
              </a:rPr>
              <a:t>No</a:t>
            </a:r>
          </a:p>
        </p:txBody>
      </p:sp>
      <p:sp>
        <p:nvSpPr>
          <p:cNvPr id="8" name="TextBox 7"/>
          <p:cNvSpPr txBox="1"/>
          <p:nvPr/>
        </p:nvSpPr>
        <p:spPr>
          <a:xfrm>
            <a:off x="8988835" y="5944060"/>
            <a:ext cx="2514599" cy="646331"/>
          </a:xfrm>
          <a:prstGeom prst="rect">
            <a:avLst/>
          </a:prstGeom>
          <a:noFill/>
        </p:spPr>
        <p:txBody>
          <a:bodyPr wrap="square" rtlCol="0">
            <a:spAutoFit/>
          </a:bodyPr>
          <a:lstStyle/>
          <a:p>
            <a:r>
              <a:rPr lang="en-US" b="1" dirty="0">
                <a:solidFill>
                  <a:srgbClr val="FF0000"/>
                </a:solidFill>
              </a:rPr>
              <a:t>Super-symmetric </a:t>
            </a:r>
            <a:r>
              <a:rPr lang="en-US" b="1" baseline="30000" dirty="0">
                <a:solidFill>
                  <a:srgbClr val="FF0000"/>
                </a:solidFill>
              </a:rPr>
              <a:t>264</a:t>
            </a:r>
            <a:r>
              <a:rPr lang="en-US" b="1" dirty="0">
                <a:solidFill>
                  <a:srgbClr val="FF0000"/>
                </a:solidFill>
              </a:rPr>
              <a:t>No </a:t>
            </a:r>
          </a:p>
        </p:txBody>
      </p:sp>
      <p:cxnSp>
        <p:nvCxnSpPr>
          <p:cNvPr id="10" name="Прямая со стрелкой 9"/>
          <p:cNvCxnSpPr/>
          <p:nvPr/>
        </p:nvCxnSpPr>
        <p:spPr>
          <a:xfrm>
            <a:off x="8991601" y="4177084"/>
            <a:ext cx="34289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flipH="1">
            <a:off x="9448800" y="4167909"/>
            <a:ext cx="304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739745" y="4038585"/>
            <a:ext cx="762000" cy="276999"/>
          </a:xfrm>
          <a:prstGeom prst="rect">
            <a:avLst/>
          </a:prstGeom>
          <a:noFill/>
        </p:spPr>
        <p:txBody>
          <a:bodyPr wrap="square" rtlCol="0">
            <a:spAutoFit/>
          </a:bodyPr>
          <a:lstStyle/>
          <a:p>
            <a:r>
              <a:rPr lang="en-US" sz="1200" dirty="0">
                <a:solidFill>
                  <a:schemeClr val="accent1"/>
                </a:solidFill>
              </a:rPr>
              <a:t>7 </a:t>
            </a:r>
            <a:r>
              <a:rPr lang="en-US" sz="1200" dirty="0" err="1">
                <a:solidFill>
                  <a:schemeClr val="accent1"/>
                </a:solidFill>
              </a:rPr>
              <a:t>amu</a:t>
            </a:r>
            <a:endParaRPr lang="en-US" sz="1200" dirty="0">
              <a:solidFill>
                <a:schemeClr val="accent1"/>
              </a:solidFill>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447800"/>
            <a:ext cx="2985656" cy="3048000"/>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119002"/>
            <a:ext cx="2895600" cy="3151832"/>
          </a:xfrm>
          <a:prstGeom prst="rect">
            <a:avLst/>
          </a:prstGeom>
        </p:spPr>
      </p:pic>
      <p:sp>
        <p:nvSpPr>
          <p:cNvPr id="2" name="TextBox 1"/>
          <p:cNvSpPr txBox="1"/>
          <p:nvPr/>
        </p:nvSpPr>
        <p:spPr>
          <a:xfrm rot="16200000">
            <a:off x="4356898" y="1263134"/>
            <a:ext cx="1056700" cy="369332"/>
          </a:xfrm>
          <a:prstGeom prst="rect">
            <a:avLst/>
          </a:prstGeom>
          <a:solidFill>
            <a:schemeClr val="bg1"/>
          </a:solidFill>
        </p:spPr>
        <p:txBody>
          <a:bodyPr wrap="none" rtlCol="0">
            <a:spAutoFit/>
          </a:bodyPr>
          <a:lstStyle/>
          <a:p>
            <a:r>
              <a:rPr lang="en-US" dirty="0"/>
              <a:t>Yield(%)</a:t>
            </a:r>
            <a:endParaRPr lang="ru-RU" dirty="0"/>
          </a:p>
        </p:txBody>
      </p:sp>
      <p:sp>
        <p:nvSpPr>
          <p:cNvPr id="13" name="TextBox 12"/>
          <p:cNvSpPr txBox="1"/>
          <p:nvPr/>
        </p:nvSpPr>
        <p:spPr>
          <a:xfrm rot="16200000">
            <a:off x="7307351" y="2473766"/>
            <a:ext cx="1056700" cy="369332"/>
          </a:xfrm>
          <a:prstGeom prst="rect">
            <a:avLst/>
          </a:prstGeom>
          <a:solidFill>
            <a:schemeClr val="bg1"/>
          </a:solidFill>
        </p:spPr>
        <p:txBody>
          <a:bodyPr wrap="none" rtlCol="0">
            <a:spAutoFit/>
          </a:bodyPr>
          <a:lstStyle/>
          <a:p>
            <a:r>
              <a:rPr lang="en-US" dirty="0"/>
              <a:t>Yield(%)</a:t>
            </a:r>
            <a:endParaRPr lang="ru-RU" dirty="0"/>
          </a:p>
        </p:txBody>
      </p:sp>
      <p:sp>
        <p:nvSpPr>
          <p:cNvPr id="14" name="TextBox 13"/>
          <p:cNvSpPr txBox="1"/>
          <p:nvPr/>
        </p:nvSpPr>
        <p:spPr>
          <a:xfrm rot="16200000">
            <a:off x="896333" y="1123540"/>
            <a:ext cx="1675459" cy="369332"/>
          </a:xfrm>
          <a:prstGeom prst="rect">
            <a:avLst/>
          </a:prstGeom>
          <a:solidFill>
            <a:schemeClr val="bg1"/>
          </a:solidFill>
        </p:spPr>
        <p:txBody>
          <a:bodyPr wrap="none" rtlCol="0">
            <a:spAutoFit/>
          </a:bodyPr>
          <a:lstStyle/>
          <a:p>
            <a:r>
              <a:rPr lang="en-US" dirty="0"/>
              <a:t>Log</a:t>
            </a:r>
            <a:r>
              <a:rPr lang="en-US" baseline="-25000" dirty="0"/>
              <a:t>10</a:t>
            </a:r>
            <a:r>
              <a:rPr lang="en-US" dirty="0"/>
              <a:t> Yield(%)</a:t>
            </a:r>
            <a:endParaRPr lang="ru-RU" dirty="0"/>
          </a:p>
        </p:txBody>
      </p:sp>
      <p:sp>
        <p:nvSpPr>
          <p:cNvPr id="16" name="TextBox 15"/>
          <p:cNvSpPr txBox="1"/>
          <p:nvPr/>
        </p:nvSpPr>
        <p:spPr>
          <a:xfrm>
            <a:off x="5029202" y="4495801"/>
            <a:ext cx="2209799" cy="584775"/>
          </a:xfrm>
          <a:prstGeom prst="rect">
            <a:avLst/>
          </a:prstGeom>
          <a:noFill/>
        </p:spPr>
        <p:txBody>
          <a:bodyPr wrap="square" rtlCol="0">
            <a:spAutoFit/>
          </a:bodyPr>
          <a:lstStyle/>
          <a:p>
            <a:r>
              <a:rPr lang="en-US" sz="1600" dirty="0"/>
              <a:t>Fragment mass number</a:t>
            </a:r>
            <a:endParaRPr lang="en-US" sz="1600" dirty="0">
              <a:solidFill>
                <a:srgbClr val="FF0000"/>
              </a:solidFill>
            </a:endParaRPr>
          </a:p>
        </p:txBody>
      </p:sp>
      <p:sp>
        <p:nvSpPr>
          <p:cNvPr id="3" name="TextBox 2"/>
          <p:cNvSpPr txBox="1"/>
          <p:nvPr/>
        </p:nvSpPr>
        <p:spPr>
          <a:xfrm>
            <a:off x="4960145" y="4242970"/>
            <a:ext cx="412292" cy="338554"/>
          </a:xfrm>
          <a:prstGeom prst="rect">
            <a:avLst/>
          </a:prstGeom>
          <a:solidFill>
            <a:schemeClr val="bg1"/>
          </a:solidFill>
        </p:spPr>
        <p:txBody>
          <a:bodyPr wrap="none" rtlCol="0">
            <a:spAutoFit/>
          </a:bodyPr>
          <a:lstStyle/>
          <a:p>
            <a:r>
              <a:rPr lang="en-US" sz="1600" dirty="0"/>
              <a:t>50</a:t>
            </a:r>
            <a:endParaRPr lang="ru-RU" sz="1600" dirty="0"/>
          </a:p>
        </p:txBody>
      </p:sp>
      <p:sp>
        <p:nvSpPr>
          <p:cNvPr id="18" name="TextBox 17"/>
          <p:cNvSpPr txBox="1"/>
          <p:nvPr/>
        </p:nvSpPr>
        <p:spPr>
          <a:xfrm>
            <a:off x="5634471" y="4252502"/>
            <a:ext cx="526106" cy="338554"/>
          </a:xfrm>
          <a:prstGeom prst="rect">
            <a:avLst/>
          </a:prstGeom>
          <a:solidFill>
            <a:schemeClr val="bg1"/>
          </a:solidFill>
        </p:spPr>
        <p:txBody>
          <a:bodyPr wrap="none" rtlCol="0">
            <a:spAutoFit/>
          </a:bodyPr>
          <a:lstStyle/>
          <a:p>
            <a:r>
              <a:rPr lang="en-US" sz="1600" dirty="0"/>
              <a:t>100</a:t>
            </a:r>
            <a:endParaRPr lang="ru-RU" sz="1600" dirty="0"/>
          </a:p>
        </p:txBody>
      </p:sp>
      <p:sp>
        <p:nvSpPr>
          <p:cNvPr id="19" name="TextBox 18"/>
          <p:cNvSpPr txBox="1"/>
          <p:nvPr/>
        </p:nvSpPr>
        <p:spPr>
          <a:xfrm>
            <a:off x="6141028" y="4245771"/>
            <a:ext cx="809954" cy="338554"/>
          </a:xfrm>
          <a:prstGeom prst="rect">
            <a:avLst/>
          </a:prstGeom>
          <a:solidFill>
            <a:schemeClr val="bg1"/>
          </a:solidFill>
        </p:spPr>
        <p:txBody>
          <a:bodyPr wrap="square" rtlCol="0">
            <a:spAutoFit/>
          </a:bodyPr>
          <a:lstStyle/>
          <a:p>
            <a:r>
              <a:rPr lang="en-US" sz="1600" dirty="0"/>
              <a:t>     150  </a:t>
            </a:r>
            <a:endParaRPr lang="ru-RU" sz="1600" dirty="0"/>
          </a:p>
        </p:txBody>
      </p:sp>
      <p:sp>
        <p:nvSpPr>
          <p:cNvPr id="20" name="TextBox 19"/>
          <p:cNvSpPr txBox="1"/>
          <p:nvPr/>
        </p:nvSpPr>
        <p:spPr>
          <a:xfrm>
            <a:off x="7081400" y="4243414"/>
            <a:ext cx="526106" cy="338554"/>
          </a:xfrm>
          <a:prstGeom prst="rect">
            <a:avLst/>
          </a:prstGeom>
          <a:solidFill>
            <a:schemeClr val="bg1"/>
          </a:solidFill>
        </p:spPr>
        <p:txBody>
          <a:bodyPr wrap="none" rtlCol="0">
            <a:spAutoFit/>
          </a:bodyPr>
          <a:lstStyle/>
          <a:p>
            <a:r>
              <a:rPr lang="en-US" sz="1600" dirty="0"/>
              <a:t>200</a:t>
            </a:r>
            <a:endParaRPr lang="ru-RU" sz="1600" dirty="0"/>
          </a:p>
        </p:txBody>
      </p:sp>
      <p:sp>
        <p:nvSpPr>
          <p:cNvPr id="21" name="TextBox 20"/>
          <p:cNvSpPr txBox="1"/>
          <p:nvPr/>
        </p:nvSpPr>
        <p:spPr>
          <a:xfrm>
            <a:off x="4700582" y="4079083"/>
            <a:ext cx="298480" cy="338554"/>
          </a:xfrm>
          <a:prstGeom prst="rect">
            <a:avLst/>
          </a:prstGeom>
          <a:solidFill>
            <a:schemeClr val="bg1"/>
          </a:solidFill>
        </p:spPr>
        <p:txBody>
          <a:bodyPr wrap="none" rtlCol="0">
            <a:spAutoFit/>
          </a:bodyPr>
          <a:lstStyle/>
          <a:p>
            <a:r>
              <a:rPr lang="en-US" sz="1600" dirty="0"/>
              <a:t>0</a:t>
            </a:r>
            <a:endParaRPr lang="ru-RU" sz="1600" dirty="0"/>
          </a:p>
        </p:txBody>
      </p:sp>
      <p:sp>
        <p:nvSpPr>
          <p:cNvPr id="24" name="TextBox 23"/>
          <p:cNvSpPr txBox="1"/>
          <p:nvPr/>
        </p:nvSpPr>
        <p:spPr>
          <a:xfrm>
            <a:off x="4688677" y="3145483"/>
            <a:ext cx="298480" cy="338554"/>
          </a:xfrm>
          <a:prstGeom prst="rect">
            <a:avLst/>
          </a:prstGeom>
          <a:solidFill>
            <a:schemeClr val="bg1"/>
          </a:solidFill>
        </p:spPr>
        <p:txBody>
          <a:bodyPr wrap="none" rtlCol="0">
            <a:spAutoFit/>
          </a:bodyPr>
          <a:lstStyle/>
          <a:p>
            <a:r>
              <a:rPr lang="en-US" sz="1600" dirty="0"/>
              <a:t>5</a:t>
            </a:r>
            <a:endParaRPr lang="ru-RU" sz="1600" dirty="0"/>
          </a:p>
        </p:txBody>
      </p:sp>
      <p:sp>
        <p:nvSpPr>
          <p:cNvPr id="25" name="TextBox 24"/>
          <p:cNvSpPr txBox="1"/>
          <p:nvPr/>
        </p:nvSpPr>
        <p:spPr>
          <a:xfrm>
            <a:off x="4586286" y="2231245"/>
            <a:ext cx="412292" cy="338554"/>
          </a:xfrm>
          <a:prstGeom prst="rect">
            <a:avLst/>
          </a:prstGeom>
          <a:solidFill>
            <a:schemeClr val="bg1"/>
          </a:solidFill>
        </p:spPr>
        <p:txBody>
          <a:bodyPr wrap="none" rtlCol="0">
            <a:spAutoFit/>
          </a:bodyPr>
          <a:lstStyle/>
          <a:p>
            <a:r>
              <a:rPr lang="en-US" sz="1600" dirty="0"/>
              <a:t>10</a:t>
            </a:r>
            <a:endParaRPr lang="ru-RU" sz="1600" dirty="0"/>
          </a:p>
        </p:txBody>
      </p:sp>
      <p:sp>
        <p:nvSpPr>
          <p:cNvPr id="26" name="TextBox 25"/>
          <p:cNvSpPr txBox="1"/>
          <p:nvPr/>
        </p:nvSpPr>
        <p:spPr>
          <a:xfrm>
            <a:off x="2126148" y="2997999"/>
            <a:ext cx="412292" cy="338554"/>
          </a:xfrm>
          <a:prstGeom prst="rect">
            <a:avLst/>
          </a:prstGeom>
          <a:solidFill>
            <a:schemeClr val="bg1"/>
          </a:solidFill>
        </p:spPr>
        <p:txBody>
          <a:bodyPr wrap="none" rtlCol="0">
            <a:spAutoFit/>
          </a:bodyPr>
          <a:lstStyle/>
          <a:p>
            <a:r>
              <a:rPr lang="en-US" sz="1600" dirty="0"/>
              <a:t>50</a:t>
            </a:r>
            <a:endParaRPr lang="ru-RU" sz="1600" dirty="0"/>
          </a:p>
        </p:txBody>
      </p:sp>
      <p:sp>
        <p:nvSpPr>
          <p:cNvPr id="27" name="TextBox 26"/>
          <p:cNvSpPr txBox="1"/>
          <p:nvPr/>
        </p:nvSpPr>
        <p:spPr>
          <a:xfrm>
            <a:off x="2805211" y="3007531"/>
            <a:ext cx="526106" cy="338554"/>
          </a:xfrm>
          <a:prstGeom prst="rect">
            <a:avLst/>
          </a:prstGeom>
          <a:solidFill>
            <a:schemeClr val="bg1"/>
          </a:solidFill>
        </p:spPr>
        <p:txBody>
          <a:bodyPr wrap="none" rtlCol="0">
            <a:spAutoFit/>
          </a:bodyPr>
          <a:lstStyle/>
          <a:p>
            <a:r>
              <a:rPr lang="en-US" sz="1600" dirty="0"/>
              <a:t>100</a:t>
            </a:r>
            <a:endParaRPr lang="ru-RU" sz="1600" dirty="0"/>
          </a:p>
        </p:txBody>
      </p:sp>
      <p:sp>
        <p:nvSpPr>
          <p:cNvPr id="28" name="TextBox 27"/>
          <p:cNvSpPr txBox="1"/>
          <p:nvPr/>
        </p:nvSpPr>
        <p:spPr>
          <a:xfrm>
            <a:off x="3325981" y="3000801"/>
            <a:ext cx="736322" cy="584775"/>
          </a:xfrm>
          <a:prstGeom prst="rect">
            <a:avLst/>
          </a:prstGeom>
          <a:solidFill>
            <a:schemeClr val="bg1"/>
          </a:solidFill>
        </p:spPr>
        <p:txBody>
          <a:bodyPr wrap="square" rtlCol="0">
            <a:spAutoFit/>
          </a:bodyPr>
          <a:lstStyle/>
          <a:p>
            <a:r>
              <a:rPr lang="en-US" sz="1600" dirty="0"/>
              <a:t>     150  </a:t>
            </a:r>
            <a:endParaRPr lang="ru-RU" sz="1600" dirty="0"/>
          </a:p>
        </p:txBody>
      </p:sp>
      <p:sp>
        <p:nvSpPr>
          <p:cNvPr id="29" name="TextBox 28"/>
          <p:cNvSpPr txBox="1"/>
          <p:nvPr/>
        </p:nvSpPr>
        <p:spPr>
          <a:xfrm>
            <a:off x="4252140" y="2998443"/>
            <a:ext cx="526106" cy="338554"/>
          </a:xfrm>
          <a:prstGeom prst="rect">
            <a:avLst/>
          </a:prstGeom>
          <a:solidFill>
            <a:schemeClr val="bg1"/>
          </a:solidFill>
        </p:spPr>
        <p:txBody>
          <a:bodyPr wrap="none" rtlCol="0">
            <a:spAutoFit/>
          </a:bodyPr>
          <a:lstStyle/>
          <a:p>
            <a:r>
              <a:rPr lang="en-US" sz="1600" dirty="0"/>
              <a:t>200</a:t>
            </a:r>
            <a:endParaRPr lang="ru-RU" sz="1600" dirty="0"/>
          </a:p>
        </p:txBody>
      </p:sp>
      <p:sp>
        <p:nvSpPr>
          <p:cNvPr id="30" name="TextBox 29"/>
          <p:cNvSpPr txBox="1"/>
          <p:nvPr/>
        </p:nvSpPr>
        <p:spPr>
          <a:xfrm>
            <a:off x="1833430" y="3318491"/>
            <a:ext cx="2209799" cy="584775"/>
          </a:xfrm>
          <a:prstGeom prst="rect">
            <a:avLst/>
          </a:prstGeom>
          <a:noFill/>
        </p:spPr>
        <p:txBody>
          <a:bodyPr wrap="square" rtlCol="0">
            <a:spAutoFit/>
          </a:bodyPr>
          <a:lstStyle/>
          <a:p>
            <a:r>
              <a:rPr lang="en-US" sz="1600" dirty="0"/>
              <a:t>Fragment mass number</a:t>
            </a:r>
            <a:endParaRPr lang="en-US" sz="1600" dirty="0">
              <a:solidFill>
                <a:srgbClr val="FF0000"/>
              </a:solidFill>
            </a:endParaRPr>
          </a:p>
        </p:txBody>
      </p:sp>
      <p:sp>
        <p:nvSpPr>
          <p:cNvPr id="11" name="Скругленный прямоугольник 10"/>
          <p:cNvSpPr/>
          <p:nvPr/>
        </p:nvSpPr>
        <p:spPr>
          <a:xfrm>
            <a:off x="2345287" y="2569800"/>
            <a:ext cx="2531514" cy="3551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p:cNvSpPr txBox="1"/>
          <p:nvPr/>
        </p:nvSpPr>
        <p:spPr>
          <a:xfrm>
            <a:off x="1923720" y="464767"/>
            <a:ext cx="298480" cy="338554"/>
          </a:xfrm>
          <a:prstGeom prst="rect">
            <a:avLst/>
          </a:prstGeom>
          <a:solidFill>
            <a:schemeClr val="bg1"/>
          </a:solidFill>
        </p:spPr>
        <p:txBody>
          <a:bodyPr wrap="none" rtlCol="0">
            <a:spAutoFit/>
          </a:bodyPr>
          <a:lstStyle/>
          <a:p>
            <a:r>
              <a:rPr lang="en-US" sz="1600" dirty="0"/>
              <a:t>0</a:t>
            </a:r>
            <a:endParaRPr lang="ru-RU" sz="1600" dirty="0"/>
          </a:p>
        </p:txBody>
      </p:sp>
      <p:sp>
        <p:nvSpPr>
          <p:cNvPr id="33" name="TextBox 32"/>
          <p:cNvSpPr txBox="1"/>
          <p:nvPr/>
        </p:nvSpPr>
        <p:spPr>
          <a:xfrm>
            <a:off x="1868957" y="810521"/>
            <a:ext cx="367408" cy="338554"/>
          </a:xfrm>
          <a:prstGeom prst="rect">
            <a:avLst/>
          </a:prstGeom>
          <a:solidFill>
            <a:schemeClr val="bg1"/>
          </a:solidFill>
        </p:spPr>
        <p:txBody>
          <a:bodyPr wrap="none" rtlCol="0">
            <a:spAutoFit/>
          </a:bodyPr>
          <a:lstStyle/>
          <a:p>
            <a:r>
              <a:rPr lang="en-US" sz="1600" dirty="0"/>
              <a:t>-2</a:t>
            </a:r>
            <a:endParaRPr lang="ru-RU" sz="1600" dirty="0"/>
          </a:p>
        </p:txBody>
      </p:sp>
      <p:sp>
        <p:nvSpPr>
          <p:cNvPr id="34" name="TextBox 33"/>
          <p:cNvSpPr txBox="1"/>
          <p:nvPr/>
        </p:nvSpPr>
        <p:spPr>
          <a:xfrm>
            <a:off x="1868957" y="1139087"/>
            <a:ext cx="367408" cy="338554"/>
          </a:xfrm>
          <a:prstGeom prst="rect">
            <a:avLst/>
          </a:prstGeom>
          <a:solidFill>
            <a:schemeClr val="bg1"/>
          </a:solidFill>
        </p:spPr>
        <p:txBody>
          <a:bodyPr wrap="none" rtlCol="0">
            <a:spAutoFit/>
          </a:bodyPr>
          <a:lstStyle/>
          <a:p>
            <a:r>
              <a:rPr lang="en-US" sz="1600" dirty="0"/>
              <a:t>-4</a:t>
            </a:r>
            <a:endParaRPr lang="ru-RU" sz="1600" dirty="0"/>
          </a:p>
        </p:txBody>
      </p:sp>
      <p:sp>
        <p:nvSpPr>
          <p:cNvPr id="35" name="TextBox 34"/>
          <p:cNvSpPr txBox="1"/>
          <p:nvPr/>
        </p:nvSpPr>
        <p:spPr>
          <a:xfrm>
            <a:off x="1868957" y="1467653"/>
            <a:ext cx="367408" cy="338554"/>
          </a:xfrm>
          <a:prstGeom prst="rect">
            <a:avLst/>
          </a:prstGeom>
          <a:solidFill>
            <a:schemeClr val="bg1"/>
          </a:solidFill>
        </p:spPr>
        <p:txBody>
          <a:bodyPr wrap="none" rtlCol="0">
            <a:spAutoFit/>
          </a:bodyPr>
          <a:lstStyle/>
          <a:p>
            <a:r>
              <a:rPr lang="en-US" sz="1600" dirty="0"/>
              <a:t>-6</a:t>
            </a:r>
            <a:endParaRPr lang="ru-RU" sz="1600" dirty="0"/>
          </a:p>
        </p:txBody>
      </p:sp>
      <p:sp>
        <p:nvSpPr>
          <p:cNvPr id="36" name="TextBox 35"/>
          <p:cNvSpPr txBox="1"/>
          <p:nvPr/>
        </p:nvSpPr>
        <p:spPr>
          <a:xfrm>
            <a:off x="1868957" y="1796219"/>
            <a:ext cx="367408" cy="338554"/>
          </a:xfrm>
          <a:prstGeom prst="rect">
            <a:avLst/>
          </a:prstGeom>
          <a:solidFill>
            <a:schemeClr val="bg1"/>
          </a:solidFill>
        </p:spPr>
        <p:txBody>
          <a:bodyPr wrap="none" rtlCol="0">
            <a:spAutoFit/>
          </a:bodyPr>
          <a:lstStyle/>
          <a:p>
            <a:r>
              <a:rPr lang="en-US" sz="1600" dirty="0"/>
              <a:t>-8</a:t>
            </a:r>
            <a:endParaRPr lang="ru-RU" sz="1600" dirty="0"/>
          </a:p>
        </p:txBody>
      </p:sp>
      <p:sp>
        <p:nvSpPr>
          <p:cNvPr id="38" name="TextBox 37"/>
          <p:cNvSpPr txBox="1"/>
          <p:nvPr/>
        </p:nvSpPr>
        <p:spPr>
          <a:xfrm>
            <a:off x="1761234" y="2170052"/>
            <a:ext cx="481222" cy="338554"/>
          </a:xfrm>
          <a:prstGeom prst="rect">
            <a:avLst/>
          </a:prstGeom>
          <a:solidFill>
            <a:schemeClr val="bg1"/>
          </a:solidFill>
        </p:spPr>
        <p:txBody>
          <a:bodyPr wrap="none" rtlCol="0">
            <a:spAutoFit/>
          </a:bodyPr>
          <a:lstStyle/>
          <a:p>
            <a:r>
              <a:rPr lang="en-US" sz="1600" dirty="0"/>
              <a:t>-10</a:t>
            </a:r>
            <a:endParaRPr lang="ru-RU" sz="1600" dirty="0"/>
          </a:p>
        </p:txBody>
      </p:sp>
      <p:sp>
        <p:nvSpPr>
          <p:cNvPr id="39" name="TextBox 38"/>
          <p:cNvSpPr txBox="1"/>
          <p:nvPr/>
        </p:nvSpPr>
        <p:spPr>
          <a:xfrm>
            <a:off x="1765418" y="2487613"/>
            <a:ext cx="481222" cy="338554"/>
          </a:xfrm>
          <a:prstGeom prst="rect">
            <a:avLst/>
          </a:prstGeom>
          <a:solidFill>
            <a:schemeClr val="bg1"/>
          </a:solidFill>
        </p:spPr>
        <p:txBody>
          <a:bodyPr wrap="none" rtlCol="0">
            <a:spAutoFit/>
          </a:bodyPr>
          <a:lstStyle/>
          <a:p>
            <a:r>
              <a:rPr lang="en-US" sz="1600" dirty="0"/>
              <a:t>-12</a:t>
            </a:r>
            <a:endParaRPr lang="ru-RU" sz="1600" dirty="0"/>
          </a:p>
        </p:txBody>
      </p:sp>
      <p:sp>
        <p:nvSpPr>
          <p:cNvPr id="40" name="TextBox 39"/>
          <p:cNvSpPr txBox="1"/>
          <p:nvPr/>
        </p:nvSpPr>
        <p:spPr>
          <a:xfrm>
            <a:off x="1755474" y="2795849"/>
            <a:ext cx="481222" cy="338554"/>
          </a:xfrm>
          <a:prstGeom prst="rect">
            <a:avLst/>
          </a:prstGeom>
          <a:solidFill>
            <a:schemeClr val="bg1"/>
          </a:solidFill>
        </p:spPr>
        <p:txBody>
          <a:bodyPr wrap="none" rtlCol="0">
            <a:spAutoFit/>
          </a:bodyPr>
          <a:lstStyle/>
          <a:p>
            <a:r>
              <a:rPr lang="en-US" sz="1600" dirty="0"/>
              <a:t>-14</a:t>
            </a:r>
            <a:endParaRPr lang="ru-RU" sz="1600" dirty="0"/>
          </a:p>
        </p:txBody>
      </p:sp>
      <p:sp>
        <p:nvSpPr>
          <p:cNvPr id="41" name="TextBox 40"/>
          <p:cNvSpPr txBox="1"/>
          <p:nvPr/>
        </p:nvSpPr>
        <p:spPr>
          <a:xfrm>
            <a:off x="1926101" y="126156"/>
            <a:ext cx="298480" cy="338554"/>
          </a:xfrm>
          <a:prstGeom prst="rect">
            <a:avLst/>
          </a:prstGeom>
          <a:solidFill>
            <a:schemeClr val="bg1"/>
          </a:solidFill>
        </p:spPr>
        <p:txBody>
          <a:bodyPr wrap="none" rtlCol="0">
            <a:spAutoFit/>
          </a:bodyPr>
          <a:lstStyle/>
          <a:p>
            <a:r>
              <a:rPr lang="en-US" sz="1600" dirty="0"/>
              <a:t>2</a:t>
            </a:r>
            <a:endParaRPr lang="ru-RU" sz="1600" dirty="0"/>
          </a:p>
        </p:txBody>
      </p:sp>
      <p:sp>
        <p:nvSpPr>
          <p:cNvPr id="42" name="TextBox 41"/>
          <p:cNvSpPr txBox="1"/>
          <p:nvPr/>
        </p:nvSpPr>
        <p:spPr>
          <a:xfrm>
            <a:off x="8079517" y="5723212"/>
            <a:ext cx="2209799" cy="584775"/>
          </a:xfrm>
          <a:prstGeom prst="rect">
            <a:avLst/>
          </a:prstGeom>
          <a:noFill/>
        </p:spPr>
        <p:txBody>
          <a:bodyPr wrap="square" rtlCol="0">
            <a:spAutoFit/>
          </a:bodyPr>
          <a:lstStyle/>
          <a:p>
            <a:r>
              <a:rPr lang="en-US" sz="1600" dirty="0"/>
              <a:t>Fragment mass number</a:t>
            </a:r>
            <a:endParaRPr lang="en-US" sz="1600" dirty="0">
              <a:solidFill>
                <a:srgbClr val="FF0000"/>
              </a:solidFill>
            </a:endParaRPr>
          </a:p>
        </p:txBody>
      </p:sp>
      <p:sp>
        <p:nvSpPr>
          <p:cNvPr id="43" name="TextBox 42"/>
          <p:cNvSpPr txBox="1"/>
          <p:nvPr/>
        </p:nvSpPr>
        <p:spPr>
          <a:xfrm>
            <a:off x="8010460" y="5470381"/>
            <a:ext cx="412292" cy="338554"/>
          </a:xfrm>
          <a:prstGeom prst="rect">
            <a:avLst/>
          </a:prstGeom>
          <a:solidFill>
            <a:schemeClr val="bg1"/>
          </a:solidFill>
        </p:spPr>
        <p:txBody>
          <a:bodyPr wrap="none" rtlCol="0">
            <a:spAutoFit/>
          </a:bodyPr>
          <a:lstStyle/>
          <a:p>
            <a:r>
              <a:rPr lang="en-US" sz="1600" dirty="0"/>
              <a:t>50</a:t>
            </a:r>
            <a:endParaRPr lang="ru-RU" sz="1600" dirty="0"/>
          </a:p>
        </p:txBody>
      </p:sp>
      <p:sp>
        <p:nvSpPr>
          <p:cNvPr id="44" name="TextBox 43"/>
          <p:cNvSpPr txBox="1"/>
          <p:nvPr/>
        </p:nvSpPr>
        <p:spPr>
          <a:xfrm>
            <a:off x="8684786" y="5479913"/>
            <a:ext cx="526106" cy="338554"/>
          </a:xfrm>
          <a:prstGeom prst="rect">
            <a:avLst/>
          </a:prstGeom>
          <a:solidFill>
            <a:schemeClr val="bg1"/>
          </a:solidFill>
        </p:spPr>
        <p:txBody>
          <a:bodyPr wrap="none" rtlCol="0">
            <a:spAutoFit/>
          </a:bodyPr>
          <a:lstStyle/>
          <a:p>
            <a:r>
              <a:rPr lang="en-US" sz="1600" dirty="0"/>
              <a:t>100</a:t>
            </a:r>
            <a:endParaRPr lang="ru-RU" sz="1600" dirty="0"/>
          </a:p>
        </p:txBody>
      </p:sp>
      <p:sp>
        <p:nvSpPr>
          <p:cNvPr id="45" name="TextBox 44"/>
          <p:cNvSpPr txBox="1"/>
          <p:nvPr/>
        </p:nvSpPr>
        <p:spPr>
          <a:xfrm>
            <a:off x="9191343" y="5473182"/>
            <a:ext cx="809954" cy="338554"/>
          </a:xfrm>
          <a:prstGeom prst="rect">
            <a:avLst/>
          </a:prstGeom>
          <a:solidFill>
            <a:schemeClr val="bg1"/>
          </a:solidFill>
        </p:spPr>
        <p:txBody>
          <a:bodyPr wrap="square" rtlCol="0">
            <a:spAutoFit/>
          </a:bodyPr>
          <a:lstStyle/>
          <a:p>
            <a:r>
              <a:rPr lang="en-US" sz="1600" dirty="0"/>
              <a:t>     150  </a:t>
            </a:r>
            <a:endParaRPr lang="ru-RU" sz="1600" dirty="0"/>
          </a:p>
        </p:txBody>
      </p:sp>
      <p:sp>
        <p:nvSpPr>
          <p:cNvPr id="46" name="TextBox 45"/>
          <p:cNvSpPr txBox="1"/>
          <p:nvPr/>
        </p:nvSpPr>
        <p:spPr>
          <a:xfrm>
            <a:off x="10131715" y="5470825"/>
            <a:ext cx="526106" cy="338554"/>
          </a:xfrm>
          <a:prstGeom prst="rect">
            <a:avLst/>
          </a:prstGeom>
          <a:solidFill>
            <a:schemeClr val="bg1"/>
          </a:solidFill>
        </p:spPr>
        <p:txBody>
          <a:bodyPr wrap="none" rtlCol="0">
            <a:spAutoFit/>
          </a:bodyPr>
          <a:lstStyle/>
          <a:p>
            <a:r>
              <a:rPr lang="en-US" sz="1600" dirty="0"/>
              <a:t>200</a:t>
            </a:r>
            <a:endParaRPr lang="ru-RU" sz="1600" dirty="0"/>
          </a:p>
        </p:txBody>
      </p:sp>
      <p:sp>
        <p:nvSpPr>
          <p:cNvPr id="47" name="TextBox 46"/>
          <p:cNvSpPr txBox="1"/>
          <p:nvPr/>
        </p:nvSpPr>
        <p:spPr>
          <a:xfrm>
            <a:off x="7750897" y="5306494"/>
            <a:ext cx="298480" cy="338554"/>
          </a:xfrm>
          <a:prstGeom prst="rect">
            <a:avLst/>
          </a:prstGeom>
          <a:solidFill>
            <a:schemeClr val="bg1"/>
          </a:solidFill>
        </p:spPr>
        <p:txBody>
          <a:bodyPr wrap="none" rtlCol="0">
            <a:spAutoFit/>
          </a:bodyPr>
          <a:lstStyle/>
          <a:p>
            <a:r>
              <a:rPr lang="en-US" sz="1600" dirty="0"/>
              <a:t>0</a:t>
            </a:r>
            <a:endParaRPr lang="ru-RU" sz="1600" dirty="0"/>
          </a:p>
        </p:txBody>
      </p:sp>
      <p:sp>
        <p:nvSpPr>
          <p:cNvPr id="48" name="TextBox 47"/>
          <p:cNvSpPr txBox="1"/>
          <p:nvPr/>
        </p:nvSpPr>
        <p:spPr>
          <a:xfrm>
            <a:off x="7759327" y="4726947"/>
            <a:ext cx="298480" cy="338554"/>
          </a:xfrm>
          <a:prstGeom prst="rect">
            <a:avLst/>
          </a:prstGeom>
          <a:solidFill>
            <a:schemeClr val="bg1"/>
          </a:solidFill>
        </p:spPr>
        <p:txBody>
          <a:bodyPr wrap="none" rtlCol="0">
            <a:spAutoFit/>
          </a:bodyPr>
          <a:lstStyle/>
          <a:p>
            <a:r>
              <a:rPr lang="en-US" sz="1600" dirty="0"/>
              <a:t>5</a:t>
            </a:r>
            <a:endParaRPr lang="ru-RU" sz="1600" dirty="0"/>
          </a:p>
        </p:txBody>
      </p:sp>
      <p:sp>
        <p:nvSpPr>
          <p:cNvPr id="49" name="TextBox 48"/>
          <p:cNvSpPr txBox="1"/>
          <p:nvPr/>
        </p:nvSpPr>
        <p:spPr>
          <a:xfrm>
            <a:off x="7662641" y="4171087"/>
            <a:ext cx="412292" cy="338554"/>
          </a:xfrm>
          <a:prstGeom prst="rect">
            <a:avLst/>
          </a:prstGeom>
          <a:solidFill>
            <a:schemeClr val="bg1"/>
          </a:solidFill>
        </p:spPr>
        <p:txBody>
          <a:bodyPr wrap="none" rtlCol="0">
            <a:spAutoFit/>
          </a:bodyPr>
          <a:lstStyle/>
          <a:p>
            <a:r>
              <a:rPr lang="en-US" sz="1600" dirty="0"/>
              <a:t>10</a:t>
            </a:r>
            <a:endParaRPr lang="ru-RU" sz="1600" dirty="0"/>
          </a:p>
        </p:txBody>
      </p:sp>
      <p:sp>
        <p:nvSpPr>
          <p:cNvPr id="50" name="TextBox 49"/>
          <p:cNvSpPr txBox="1"/>
          <p:nvPr/>
        </p:nvSpPr>
        <p:spPr>
          <a:xfrm>
            <a:off x="7651035" y="3596831"/>
            <a:ext cx="412292" cy="338554"/>
          </a:xfrm>
          <a:prstGeom prst="rect">
            <a:avLst/>
          </a:prstGeom>
          <a:solidFill>
            <a:schemeClr val="bg1"/>
          </a:solidFill>
        </p:spPr>
        <p:txBody>
          <a:bodyPr wrap="none" rtlCol="0">
            <a:spAutoFit/>
          </a:bodyPr>
          <a:lstStyle/>
          <a:p>
            <a:r>
              <a:rPr lang="en-US" sz="1600" dirty="0"/>
              <a:t>15</a:t>
            </a:r>
            <a:endParaRPr lang="ru-RU" sz="1600" dirty="0"/>
          </a:p>
        </p:txBody>
      </p:sp>
      <p:sp>
        <p:nvSpPr>
          <p:cNvPr id="51" name="TextBox 50"/>
          <p:cNvSpPr txBox="1"/>
          <p:nvPr/>
        </p:nvSpPr>
        <p:spPr>
          <a:xfrm>
            <a:off x="7651035" y="3049086"/>
            <a:ext cx="412292" cy="338554"/>
          </a:xfrm>
          <a:prstGeom prst="rect">
            <a:avLst/>
          </a:prstGeom>
          <a:solidFill>
            <a:schemeClr val="bg1"/>
          </a:solidFill>
        </p:spPr>
        <p:txBody>
          <a:bodyPr wrap="none" rtlCol="0">
            <a:spAutoFit/>
          </a:bodyPr>
          <a:lstStyle/>
          <a:p>
            <a:r>
              <a:rPr lang="en-US" sz="1600" dirty="0"/>
              <a:t>20</a:t>
            </a:r>
            <a:endParaRPr lang="ru-RU" sz="1600" dirty="0"/>
          </a:p>
        </p:txBody>
      </p:sp>
    </p:spTree>
    <p:extLst>
      <p:ext uri="{BB962C8B-B14F-4D97-AF65-F5344CB8AC3E}">
        <p14:creationId xmlns:p14="http://schemas.microsoft.com/office/powerpoint/2010/main" val="3559257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67F99A-5BFA-C52C-50BD-B61587BB2A06}"/>
              </a:ext>
            </a:extLst>
          </p:cNvPr>
          <p:cNvPicPr>
            <a:picLocks noChangeAspect="1"/>
          </p:cNvPicPr>
          <p:nvPr/>
        </p:nvPicPr>
        <p:blipFill>
          <a:blip r:embed="rId3"/>
          <a:stretch>
            <a:fillRect/>
          </a:stretch>
        </p:blipFill>
        <p:spPr>
          <a:xfrm>
            <a:off x="2382836" y="185738"/>
            <a:ext cx="7998995" cy="1656263"/>
          </a:xfrm>
          <a:prstGeom prst="rect">
            <a:avLst/>
          </a:prstGeom>
        </p:spPr>
      </p:pic>
      <p:pic>
        <p:nvPicPr>
          <p:cNvPr id="4" name="Picture 3">
            <a:extLst>
              <a:ext uri="{FF2B5EF4-FFF2-40B4-BE49-F238E27FC236}">
                <a16:creationId xmlns:a16="http://schemas.microsoft.com/office/drawing/2014/main" id="{CB69B314-51A7-F8D0-F5B8-70B27D4D8F6A}"/>
              </a:ext>
            </a:extLst>
          </p:cNvPr>
          <p:cNvPicPr>
            <a:picLocks noChangeAspect="1"/>
          </p:cNvPicPr>
          <p:nvPr/>
        </p:nvPicPr>
        <p:blipFill>
          <a:blip r:embed="rId4"/>
          <a:stretch>
            <a:fillRect/>
          </a:stretch>
        </p:blipFill>
        <p:spPr>
          <a:xfrm>
            <a:off x="6723062" y="1704578"/>
            <a:ext cx="5468938" cy="5153422"/>
          </a:xfrm>
          <a:prstGeom prst="rect">
            <a:avLst/>
          </a:prstGeom>
        </p:spPr>
      </p:pic>
      <p:pic>
        <p:nvPicPr>
          <p:cNvPr id="5" name="Picture 4">
            <a:extLst>
              <a:ext uri="{FF2B5EF4-FFF2-40B4-BE49-F238E27FC236}">
                <a16:creationId xmlns:a16="http://schemas.microsoft.com/office/drawing/2014/main" id="{F437E92E-8A16-68FF-F114-437A7031ABE8}"/>
              </a:ext>
            </a:extLst>
          </p:cNvPr>
          <p:cNvPicPr>
            <a:picLocks noChangeAspect="1"/>
          </p:cNvPicPr>
          <p:nvPr/>
        </p:nvPicPr>
        <p:blipFill>
          <a:blip r:embed="rId5"/>
          <a:stretch>
            <a:fillRect/>
          </a:stretch>
        </p:blipFill>
        <p:spPr>
          <a:xfrm>
            <a:off x="385762" y="1704578"/>
            <a:ext cx="5235575" cy="4545431"/>
          </a:xfrm>
          <a:prstGeom prst="rect">
            <a:avLst/>
          </a:prstGeom>
        </p:spPr>
      </p:pic>
    </p:spTree>
    <p:extLst>
      <p:ext uri="{BB962C8B-B14F-4D97-AF65-F5344CB8AC3E}">
        <p14:creationId xmlns:p14="http://schemas.microsoft.com/office/powerpoint/2010/main" val="302019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Picture 6" descr="Picture 6"/>
          <p:cNvPicPr>
            <a:picLocks noChangeAspect="1"/>
          </p:cNvPicPr>
          <p:nvPr/>
        </p:nvPicPr>
        <p:blipFill>
          <a:blip r:embed="rId2"/>
          <a:stretch>
            <a:fillRect/>
          </a:stretch>
        </p:blipFill>
        <p:spPr>
          <a:xfrm>
            <a:off x="9423686" y="5971779"/>
            <a:ext cx="2756580" cy="809925"/>
          </a:xfrm>
          <a:prstGeom prst="rect">
            <a:avLst/>
          </a:prstGeom>
          <a:ln w="12700">
            <a:miter lim="400000"/>
          </a:ln>
          <a:effectLst>
            <a:softEdge rad="131464"/>
          </a:effectLst>
        </p:spPr>
      </p:pic>
      <p:pic>
        <p:nvPicPr>
          <p:cNvPr id="302" name="Picture 3" descr="Picture 3"/>
          <p:cNvPicPr>
            <a:picLocks noChangeAspect="1"/>
          </p:cNvPicPr>
          <p:nvPr/>
        </p:nvPicPr>
        <p:blipFill>
          <a:blip r:embed="rId3"/>
          <a:stretch>
            <a:fillRect/>
          </a:stretch>
        </p:blipFill>
        <p:spPr>
          <a:xfrm>
            <a:off x="245076" y="5834169"/>
            <a:ext cx="762002" cy="763273"/>
          </a:xfrm>
          <a:prstGeom prst="rect">
            <a:avLst/>
          </a:prstGeom>
          <a:ln w="12700">
            <a:miter lim="400000"/>
          </a:ln>
        </p:spPr>
      </p:pic>
      <p:pic>
        <p:nvPicPr>
          <p:cNvPr id="304" name="Picture 8" descr="Picture 8"/>
          <p:cNvPicPr>
            <a:picLocks noChangeAspect="1"/>
          </p:cNvPicPr>
          <p:nvPr/>
        </p:nvPicPr>
        <p:blipFill>
          <a:blip r:embed="rId4"/>
          <a:stretch>
            <a:fillRect/>
          </a:stretch>
        </p:blipFill>
        <p:spPr>
          <a:xfrm>
            <a:off x="1047663" y="759512"/>
            <a:ext cx="4641592" cy="4571969"/>
          </a:xfrm>
          <a:prstGeom prst="rect">
            <a:avLst/>
          </a:prstGeom>
          <a:ln w="12700">
            <a:miter lim="400000"/>
          </a:ln>
        </p:spPr>
      </p:pic>
      <p:sp>
        <p:nvSpPr>
          <p:cNvPr id="305" name="TextBox 9"/>
          <p:cNvSpPr txBox="1"/>
          <p:nvPr/>
        </p:nvSpPr>
        <p:spPr>
          <a:xfrm>
            <a:off x="5689255" y="769287"/>
            <a:ext cx="5681003" cy="2677652"/>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sz="2400">
                <a:solidFill>
                  <a:srgbClr val="FFFF00"/>
                </a:solidFill>
                <a:latin typeface="+mn-lt"/>
                <a:ea typeface="+mn-ea"/>
                <a:cs typeface="+mn-cs"/>
                <a:sym typeface="Calibri"/>
              </a:defRPr>
            </a:pPr>
            <a:endParaRPr sz="2400" dirty="0"/>
          </a:p>
          <a:p>
            <a:pPr>
              <a:defRPr>
                <a:solidFill>
                  <a:srgbClr val="FFFF00"/>
                </a:solidFill>
                <a:latin typeface="+mn-lt"/>
                <a:ea typeface="+mn-ea"/>
                <a:cs typeface="+mn-cs"/>
                <a:sym typeface="Calibri"/>
              </a:defRPr>
            </a:pPr>
            <a:r>
              <a:rPr sz="2400" dirty="0"/>
              <a:t>Did the merger indeed make the actinides?</a:t>
            </a:r>
          </a:p>
          <a:p>
            <a:pPr>
              <a:defRPr>
                <a:solidFill>
                  <a:srgbClr val="FFFF00"/>
                </a:solidFill>
                <a:latin typeface="+mn-lt"/>
                <a:ea typeface="+mn-ea"/>
                <a:cs typeface="+mn-cs"/>
                <a:sym typeface="Calibri"/>
              </a:defRPr>
            </a:pPr>
            <a:r>
              <a:rPr sz="2400" dirty="0"/>
              <a:t>How far did the nucleosynthesis go?</a:t>
            </a:r>
          </a:p>
          <a:p>
            <a:pPr>
              <a:defRPr>
                <a:solidFill>
                  <a:srgbClr val="FFFF00"/>
                </a:solidFill>
                <a:latin typeface="+mn-lt"/>
                <a:ea typeface="+mn-ea"/>
                <a:cs typeface="+mn-cs"/>
                <a:sym typeface="Calibri"/>
              </a:defRPr>
            </a:pPr>
            <a:r>
              <a:rPr sz="2400" dirty="0"/>
              <a:t>What is the role of fission ? </a:t>
            </a:r>
          </a:p>
          <a:p>
            <a:pPr>
              <a:defRPr>
                <a:solidFill>
                  <a:srgbClr val="FFFF00"/>
                </a:solidFill>
                <a:latin typeface="+mn-lt"/>
                <a:ea typeface="+mn-ea"/>
                <a:cs typeface="+mn-cs"/>
                <a:sym typeface="Calibri"/>
              </a:defRPr>
            </a:pPr>
            <a:r>
              <a:rPr sz="2400" dirty="0"/>
              <a:t>What type of fission?</a:t>
            </a:r>
          </a:p>
          <a:p>
            <a:pPr>
              <a:defRPr>
                <a:solidFill>
                  <a:srgbClr val="FFFF00"/>
                </a:solidFill>
                <a:latin typeface="+mn-lt"/>
                <a:ea typeface="+mn-ea"/>
                <a:cs typeface="+mn-cs"/>
                <a:sym typeface="Calibri"/>
              </a:defRPr>
            </a:pPr>
            <a:endParaRPr sz="2400" dirty="0"/>
          </a:p>
        </p:txBody>
      </p:sp>
      <p:pic>
        <p:nvPicPr>
          <p:cNvPr id="303" name="Picture 2" descr="Picture 2"/>
          <p:cNvPicPr>
            <a:picLocks noChangeAspect="1"/>
          </p:cNvPicPr>
          <p:nvPr/>
        </p:nvPicPr>
        <p:blipFill>
          <a:blip r:embed="rId5"/>
          <a:stretch>
            <a:fillRect/>
          </a:stretch>
        </p:blipFill>
        <p:spPr>
          <a:xfrm>
            <a:off x="9423686" y="5056491"/>
            <a:ext cx="2203738" cy="719330"/>
          </a:xfrm>
          <a:prstGeom prst="rect">
            <a:avLst/>
          </a:prstGeom>
          <a:ln w="12700">
            <a:miter lim="400000"/>
          </a:ln>
        </p:spPr>
      </p:pic>
      <p:sp>
        <p:nvSpPr>
          <p:cNvPr id="306" name="TextBox 4"/>
          <p:cNvSpPr txBox="1"/>
          <p:nvPr/>
        </p:nvSpPr>
        <p:spPr>
          <a:xfrm>
            <a:off x="626077" y="42310"/>
            <a:ext cx="10518260"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0000"/>
                </a:solidFill>
                <a:latin typeface="+mn-lt"/>
                <a:ea typeface="+mn-ea"/>
                <a:cs typeface="+mn-cs"/>
                <a:sym typeface="Calibri"/>
              </a:defRPr>
            </a:lvl1pPr>
          </a:lstStyle>
          <a:p>
            <a:r>
              <a:rPr dirty="0"/>
              <a:t>Conclusion:  </a:t>
            </a:r>
            <a:r>
              <a:rPr dirty="0" err="1"/>
              <a:t>Superheavies</a:t>
            </a:r>
            <a:r>
              <a:rPr dirty="0"/>
              <a:t> are probably made in the r-process!</a:t>
            </a:r>
          </a:p>
        </p:txBody>
      </p:sp>
      <p:sp>
        <p:nvSpPr>
          <p:cNvPr id="307" name="TextBox 11"/>
          <p:cNvSpPr txBox="1"/>
          <p:nvPr/>
        </p:nvSpPr>
        <p:spPr>
          <a:xfrm>
            <a:off x="4158321" y="3285945"/>
            <a:ext cx="7211938" cy="954103"/>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2800" spc="300">
                <a:solidFill>
                  <a:srgbClr val="9BFFE2"/>
                </a:solidFill>
                <a:latin typeface="+mn-lt"/>
                <a:ea typeface="+mn-ea"/>
                <a:cs typeface="+mn-cs"/>
                <a:sym typeface="Calibri"/>
              </a:defRPr>
            </a:lvl1pPr>
          </a:lstStyle>
          <a:p>
            <a:r>
              <a:rPr dirty="0">
                <a:solidFill>
                  <a:srgbClr val="9FEDFF"/>
                </a:solidFill>
              </a:rPr>
              <a:t>Fission</a:t>
            </a:r>
            <a:r>
              <a:rPr lang="en-US" dirty="0">
                <a:solidFill>
                  <a:srgbClr val="9FEDFF"/>
                </a:solidFill>
              </a:rPr>
              <a:t> (?)</a:t>
            </a:r>
            <a:r>
              <a:rPr dirty="0">
                <a:solidFill>
                  <a:srgbClr val="9FEDFF"/>
                </a:solidFill>
              </a:rPr>
              <a:t>: LLNL – </a:t>
            </a:r>
            <a:r>
              <a:rPr lang="en-US" dirty="0">
                <a:solidFill>
                  <a:srgbClr val="9FEDFF"/>
                </a:solidFill>
              </a:rPr>
              <a:t>ND- LBNL-JINR      Dubna</a:t>
            </a:r>
            <a:r>
              <a:rPr dirty="0">
                <a:solidFill>
                  <a:srgbClr val="9FEDFF"/>
                </a:solidFill>
              </a:rPr>
              <a:t> </a:t>
            </a:r>
          </a:p>
        </p:txBody>
      </p:sp>
      <p:sp>
        <p:nvSpPr>
          <p:cNvPr id="300" name="TextBox 12"/>
          <p:cNvSpPr/>
          <p:nvPr/>
        </p:nvSpPr>
        <p:spPr>
          <a:xfrm>
            <a:off x="1047664" y="4206860"/>
            <a:ext cx="10322596" cy="1320579"/>
          </a:xfrm>
          <a:prstGeom prst="rect">
            <a:avLst/>
          </a:prstGeom>
          <a:solidFill>
            <a:srgbClr val="000000"/>
          </a:solidFill>
          <a:ln w="12700">
            <a:miter lim="400000"/>
          </a:ln>
        </p:spPr>
        <p:txBody>
          <a:bodyPr lIns="45718" tIns="45718" rIns="45718" bIns="45718"/>
          <a:lstStyle/>
          <a:p>
            <a:pPr>
              <a:defRPr sz="1000">
                <a:solidFill>
                  <a:srgbClr val="FFFF00"/>
                </a:solidFill>
                <a:latin typeface="+mn-lt"/>
                <a:ea typeface="+mn-ea"/>
                <a:cs typeface="+mn-cs"/>
                <a:sym typeface="Calibri"/>
              </a:defRPr>
            </a:pPr>
            <a:r>
              <a:rPr lang="en-US" sz="2800" dirty="0">
                <a:solidFill>
                  <a:srgbClr val="ADA0FF"/>
                </a:solidFill>
              </a:rPr>
              <a:t>    </a:t>
            </a:r>
            <a:r>
              <a:rPr lang="en-US" sz="2800" dirty="0">
                <a:solidFill>
                  <a:schemeClr val="bg1"/>
                </a:solidFill>
              </a:rPr>
              <a:t>Bomb debris from environmental tests of nuclear weapons</a:t>
            </a:r>
          </a:p>
          <a:p>
            <a:pPr>
              <a:defRPr sz="1000">
                <a:solidFill>
                  <a:srgbClr val="FFFF00"/>
                </a:solidFill>
                <a:latin typeface="+mn-lt"/>
                <a:ea typeface="+mn-ea"/>
                <a:cs typeface="+mn-cs"/>
                <a:sym typeface="Calibri"/>
              </a:defRPr>
            </a:pPr>
            <a:r>
              <a:rPr lang="en-US" sz="2800" dirty="0">
                <a:solidFill>
                  <a:schemeClr val="bg1"/>
                </a:solidFill>
              </a:rPr>
              <a:t>    NIF experiments</a:t>
            </a:r>
          </a:p>
          <a:p>
            <a:pPr>
              <a:defRPr sz="1000">
                <a:solidFill>
                  <a:srgbClr val="FFFF00"/>
                </a:solidFill>
                <a:latin typeface="+mn-lt"/>
                <a:ea typeface="+mn-ea"/>
                <a:cs typeface="+mn-cs"/>
                <a:sym typeface="Calibri"/>
              </a:defRPr>
            </a:pPr>
            <a:r>
              <a:rPr lang="en-US" sz="2800" dirty="0">
                <a:solidFill>
                  <a:schemeClr val="bg1"/>
                </a:solidFill>
              </a:rPr>
              <a:t>    LBL </a:t>
            </a:r>
          </a:p>
          <a:p>
            <a:pPr>
              <a:defRPr sz="1000">
                <a:solidFill>
                  <a:srgbClr val="FFFF00"/>
                </a:solidFill>
                <a:latin typeface="+mn-lt"/>
                <a:ea typeface="+mn-ea"/>
                <a:cs typeface="+mn-cs"/>
                <a:sym typeface="Calibri"/>
              </a:defRPr>
            </a:pPr>
            <a:endParaRPr sz="2800" dirty="0"/>
          </a:p>
        </p:txBody>
      </p:sp>
      <p:sp>
        <p:nvSpPr>
          <p:cNvPr id="2" name="TextBox 1">
            <a:extLst>
              <a:ext uri="{FF2B5EF4-FFF2-40B4-BE49-F238E27FC236}">
                <a16:creationId xmlns:a16="http://schemas.microsoft.com/office/drawing/2014/main" id="{62A486E5-E9F8-41B2-6005-D49965016B0E}"/>
              </a:ext>
            </a:extLst>
          </p:cNvPr>
          <p:cNvSpPr txBox="1"/>
          <p:nvPr/>
        </p:nvSpPr>
        <p:spPr>
          <a:xfrm>
            <a:off x="3231756" y="5971779"/>
            <a:ext cx="5728487"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0000"/>
                </a:solidFill>
                <a:effectLst/>
                <a:uFillTx/>
                <a:latin typeface="Comic Sans MS" panose="030F0902030302020204" pitchFamily="66" charset="0"/>
                <a:sym typeface="Helvetica"/>
              </a:rPr>
              <a:t>Thank you for your attention!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B26F1D7F-55A6-936C-4B00-43E34305432C}"/>
              </a:ext>
            </a:extLst>
          </p:cNvPr>
          <p:cNvSpPr txBox="1"/>
          <p:nvPr/>
        </p:nvSpPr>
        <p:spPr>
          <a:xfrm>
            <a:off x="269509" y="510608"/>
            <a:ext cx="11922491" cy="12367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marL="177800" indent="-177800">
              <a:lnSpc>
                <a:spcPct val="80000"/>
              </a:lnSpc>
              <a:spcBef>
                <a:spcPts val="1200"/>
              </a:spcBef>
              <a:buClr>
                <a:srgbClr val="FF3300"/>
              </a:buClr>
              <a:buSzPct val="120000"/>
              <a:buChar char="•"/>
              <a:defRPr sz="4000">
                <a:solidFill>
                  <a:srgbClr val="E0FFFC"/>
                </a:solidFill>
                <a:latin typeface="Comic Sans MS"/>
                <a:ea typeface="Comic Sans MS"/>
                <a:cs typeface="Comic Sans MS"/>
                <a:sym typeface="Comic Sans MS"/>
              </a:defRPr>
            </a:lvl1pPr>
          </a:lstStyle>
          <a:p>
            <a:pPr marL="0" indent="0">
              <a:buNone/>
            </a:pPr>
            <a:r>
              <a:rPr dirty="0">
                <a:solidFill>
                  <a:srgbClr val="0070C0"/>
                </a:solidFill>
              </a:rPr>
              <a:t>How were elements Fe to U made?</a:t>
            </a:r>
            <a:endParaRPr lang="en-US" dirty="0">
              <a:solidFill>
                <a:srgbClr val="0070C0"/>
              </a:solidFill>
            </a:endParaRPr>
          </a:p>
          <a:p>
            <a:pPr marL="0" indent="0">
              <a:buNone/>
            </a:pPr>
            <a:r>
              <a:rPr lang="en-US" dirty="0">
                <a:solidFill>
                  <a:srgbClr val="0070C0"/>
                </a:solidFill>
              </a:rPr>
              <a:t> </a:t>
            </a:r>
            <a:r>
              <a:rPr lang="en-US" sz="3200" dirty="0">
                <a:solidFill>
                  <a:srgbClr val="0070C0"/>
                </a:solidFill>
              </a:rPr>
              <a:t>one of 11 greatest unanswered questions for the 21</a:t>
            </a:r>
            <a:r>
              <a:rPr lang="en-US" sz="3200" baseline="30000" dirty="0">
                <a:solidFill>
                  <a:srgbClr val="0070C0"/>
                </a:solidFill>
              </a:rPr>
              <a:t>st</a:t>
            </a:r>
            <a:r>
              <a:rPr lang="en-US" sz="3200" dirty="0">
                <a:solidFill>
                  <a:srgbClr val="0070C0"/>
                </a:solidFill>
              </a:rPr>
              <a:t> century</a:t>
            </a:r>
            <a:endParaRPr sz="3200" dirty="0">
              <a:solidFill>
                <a:srgbClr val="0070C0"/>
              </a:solidFill>
            </a:endParaRPr>
          </a:p>
        </p:txBody>
      </p:sp>
      <p:sp>
        <p:nvSpPr>
          <p:cNvPr id="8" name="TextBox 7">
            <a:extLst>
              <a:ext uri="{FF2B5EF4-FFF2-40B4-BE49-F238E27FC236}">
                <a16:creationId xmlns:a16="http://schemas.microsoft.com/office/drawing/2014/main" id="{0D247557-4BF9-C6CD-0892-450D50CE79E8}"/>
              </a:ext>
            </a:extLst>
          </p:cNvPr>
          <p:cNvSpPr txBox="1"/>
          <p:nvPr/>
        </p:nvSpPr>
        <p:spPr>
          <a:xfrm>
            <a:off x="142703" y="2128718"/>
            <a:ext cx="11906593" cy="3970318"/>
          </a:xfrm>
          <a:prstGeom prst="rect">
            <a:avLst/>
          </a:prstGeom>
          <a:noFill/>
        </p:spPr>
        <p:txBody>
          <a:bodyPr wrap="none" rtlCol="0">
            <a:spAutoFit/>
          </a:bodyPr>
          <a:lstStyle/>
          <a:p>
            <a:r>
              <a:rPr lang="en-US" sz="3600" dirty="0"/>
              <a:t>How did the basic building blocks of the universe originate?</a:t>
            </a:r>
          </a:p>
          <a:p>
            <a:endParaRPr lang="en-US" sz="3600" dirty="0"/>
          </a:p>
          <a:p>
            <a:r>
              <a:rPr lang="en-US" sz="3600" dirty="0"/>
              <a:t>How expansive is the material world?</a:t>
            </a:r>
          </a:p>
          <a:p>
            <a:endParaRPr lang="en-US" sz="3600" dirty="0"/>
          </a:p>
          <a:p>
            <a:r>
              <a:rPr lang="en-US" sz="3600" dirty="0"/>
              <a:t>Where are the boundaries?</a:t>
            </a:r>
          </a:p>
          <a:p>
            <a:endParaRPr lang="en-US" sz="3600" dirty="0"/>
          </a:p>
          <a:p>
            <a:r>
              <a:rPr lang="en-US" sz="3600" dirty="0"/>
              <a:t>How do we determine the limits</a:t>
            </a:r>
          </a:p>
        </p:txBody>
      </p:sp>
    </p:spTree>
    <p:extLst>
      <p:ext uri="{BB962C8B-B14F-4D97-AF65-F5344CB8AC3E}">
        <p14:creationId xmlns:p14="http://schemas.microsoft.com/office/powerpoint/2010/main" val="1383263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635617" y="647699"/>
            <a:ext cx="7772400" cy="1470025"/>
          </a:xfrm>
        </p:spPr>
        <p:txBody>
          <a:bodyPr/>
          <a:lstStyle/>
          <a:p>
            <a:pPr algn="l" eaLnBrk="1" hangingPunct="1"/>
            <a:r>
              <a:rPr lang="en-US" dirty="0">
                <a:solidFill>
                  <a:srgbClr val="FF0000"/>
                </a:solidFill>
                <a:latin typeface="Comic Sans MS" charset="0"/>
                <a:cs typeface="Comic Sans MS" charset="0"/>
              </a:rPr>
              <a:t>r-process</a:t>
            </a:r>
          </a:p>
        </p:txBody>
      </p:sp>
      <p:sp>
        <p:nvSpPr>
          <p:cNvPr id="4" name="Subtitle 3"/>
          <p:cNvSpPr>
            <a:spLocks noGrp="1"/>
          </p:cNvSpPr>
          <p:nvPr>
            <p:ph type="subTitle" idx="1"/>
          </p:nvPr>
        </p:nvSpPr>
        <p:spPr>
          <a:xfrm>
            <a:off x="344699" y="2079651"/>
            <a:ext cx="7948613" cy="1752600"/>
          </a:xfrm>
        </p:spPr>
        <p:txBody>
          <a:bodyPr/>
          <a:lstStyle/>
          <a:p>
            <a:pPr algn="l" eaLnBrk="1" hangingPunct="1">
              <a:defRPr/>
            </a:pPr>
            <a:r>
              <a:rPr lang="en-US" sz="1800" dirty="0">
                <a:cs typeface="Comic Sans MS"/>
              </a:rPr>
              <a:t>Origin of more than 50% of all the elements beyond iron</a:t>
            </a:r>
          </a:p>
          <a:p>
            <a:pPr algn="l" eaLnBrk="1" hangingPunct="1">
              <a:defRPr/>
            </a:pPr>
            <a:r>
              <a:rPr lang="en-US" sz="1800" dirty="0">
                <a:cs typeface="Comic Sans MS"/>
              </a:rPr>
              <a:t>Site of r-process</a:t>
            </a:r>
            <a:r>
              <a:rPr lang="en-US" sz="1800" dirty="0">
                <a:solidFill>
                  <a:srgbClr val="FF0000"/>
                </a:solidFill>
                <a:cs typeface="Comic Sans MS"/>
              </a:rPr>
              <a:t> is still </a:t>
            </a:r>
            <a:r>
              <a:rPr lang="en-US" sz="1800" dirty="0">
                <a:cs typeface="Comic Sans MS"/>
              </a:rPr>
              <a:t>one of </a:t>
            </a:r>
            <a:r>
              <a:rPr lang="en-US" sz="2000" dirty="0">
                <a:solidFill>
                  <a:srgbClr val="FF0000"/>
                </a:solidFill>
                <a:cs typeface="Comic Sans MS"/>
              </a:rPr>
              <a:t>open challenges in all of physics today</a:t>
            </a:r>
          </a:p>
        </p:txBody>
      </p:sp>
      <p:pic>
        <p:nvPicPr>
          <p:cNvPr id="1536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2888" y="3057525"/>
            <a:ext cx="6601002" cy="315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578" y="3057525"/>
            <a:ext cx="3652309" cy="315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stretch>
            <a:fillRect/>
          </a:stretch>
        </p:blipFill>
        <p:spPr>
          <a:xfrm>
            <a:off x="7872995" y="587338"/>
            <a:ext cx="2910894" cy="2308550"/>
          </a:xfrm>
          <a:prstGeom prst="rect">
            <a:avLst/>
          </a:prstGeom>
          <a:ln>
            <a:noFill/>
          </a:ln>
          <a:effectLst>
            <a:softEdge rad="112500"/>
          </a:effectLst>
        </p:spPr>
      </p:pic>
      <p:sp>
        <p:nvSpPr>
          <p:cNvPr id="15368" name="TextBox 10"/>
          <p:cNvSpPr txBox="1">
            <a:spLocks noChangeArrowheads="1"/>
          </p:cNvSpPr>
          <p:nvPr/>
        </p:nvSpPr>
        <p:spPr bwMode="auto">
          <a:xfrm>
            <a:off x="9328442" y="329098"/>
            <a:ext cx="14033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FF0000"/>
                </a:solidFill>
                <a:latin typeface="Comic Sans MS" charset="0"/>
                <a:cs typeface="Comic Sans MS" charset="0"/>
              </a:rPr>
              <a:t>Cowan et al. 2011</a:t>
            </a:r>
          </a:p>
        </p:txBody>
      </p:sp>
      <p:sp>
        <p:nvSpPr>
          <p:cNvPr id="12" name="Subtitle 3"/>
          <p:cNvSpPr txBox="1">
            <a:spLocks/>
          </p:cNvSpPr>
          <p:nvPr/>
        </p:nvSpPr>
        <p:spPr>
          <a:xfrm>
            <a:off x="1421020" y="6330427"/>
            <a:ext cx="10376970"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defRPr/>
            </a:pPr>
            <a:r>
              <a:rPr lang="en-US" sz="2400" dirty="0">
                <a:solidFill>
                  <a:srgbClr val="FF0000"/>
                </a:solidFill>
                <a:cs typeface="Comic Sans MS"/>
              </a:rPr>
              <a:t>Temperature, density as a function of time,  initial compositions, neutrons</a:t>
            </a:r>
          </a:p>
        </p:txBody>
      </p:sp>
      <p:sp>
        <p:nvSpPr>
          <p:cNvPr id="2" name="TextBox 1"/>
          <p:cNvSpPr txBox="1"/>
          <p:nvPr/>
        </p:nvSpPr>
        <p:spPr>
          <a:xfrm>
            <a:off x="635617" y="264172"/>
            <a:ext cx="2193178" cy="646331"/>
          </a:xfrm>
          <a:prstGeom prst="rect">
            <a:avLst/>
          </a:prstGeom>
          <a:noFill/>
        </p:spPr>
        <p:txBody>
          <a:bodyPr wrap="none" rtlCol="0">
            <a:spAutoFit/>
          </a:bodyPr>
          <a:lstStyle/>
          <a:p>
            <a:r>
              <a:rPr lang="en-US" sz="3600" dirty="0">
                <a:solidFill>
                  <a:srgbClr val="FF0000"/>
                </a:solidFill>
                <a:latin typeface="Comic Sans MS"/>
                <a:cs typeface="Comic Sans MS"/>
              </a:rPr>
              <a:t>Explosive</a:t>
            </a:r>
          </a:p>
        </p:txBody>
      </p:sp>
    </p:spTree>
    <p:extLst>
      <p:ext uri="{BB962C8B-B14F-4D97-AF65-F5344CB8AC3E}">
        <p14:creationId xmlns:p14="http://schemas.microsoft.com/office/powerpoint/2010/main" val="3985710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itle 1"/>
          <p:cNvSpPr txBox="1">
            <a:spLocks noGrp="1"/>
          </p:cNvSpPr>
          <p:nvPr>
            <p:ph type="title"/>
          </p:nvPr>
        </p:nvSpPr>
        <p:spPr>
          <a:xfrm>
            <a:off x="-272397" y="-211012"/>
            <a:ext cx="11771978" cy="1325563"/>
          </a:xfrm>
          <a:prstGeom prst="rect">
            <a:avLst/>
          </a:prstGeom>
        </p:spPr>
        <p:txBody>
          <a:bodyPr>
            <a:normAutofit/>
          </a:bodyPr>
          <a:lstStyle>
            <a:lvl1pPr>
              <a:defRPr>
                <a:solidFill>
                  <a:srgbClr val="0000FF"/>
                </a:solidFill>
              </a:defRPr>
            </a:lvl1pPr>
          </a:lstStyle>
          <a:p>
            <a:pPr algn="ctr"/>
            <a:r>
              <a:rPr lang="en-US" sz="3600" b="1" dirty="0">
                <a:solidFill>
                  <a:srgbClr val="C00000"/>
                </a:solidFill>
                <a:latin typeface="Calibri" panose="020F0502020204030204" pitchFamily="34" charset="0"/>
                <a:cs typeface="Calibri" panose="020F0502020204030204" pitchFamily="34" charset="0"/>
              </a:rPr>
              <a:t>where is </a:t>
            </a:r>
            <a:r>
              <a:rPr sz="3600" b="1" dirty="0">
                <a:solidFill>
                  <a:srgbClr val="C00000"/>
                </a:solidFill>
                <a:latin typeface="Calibri" panose="020F0502020204030204" pitchFamily="34" charset="0"/>
                <a:cs typeface="Calibri" panose="020F0502020204030204" pitchFamily="34" charset="0"/>
              </a:rPr>
              <a:t>the site of the r-process</a:t>
            </a:r>
            <a:r>
              <a:rPr lang="en-US" sz="3600" b="1" dirty="0">
                <a:solidFill>
                  <a:srgbClr val="C00000"/>
                </a:solidFill>
                <a:latin typeface="Calibri" panose="020F0502020204030204" pitchFamily="34" charset="0"/>
                <a:cs typeface="Calibri" panose="020F0502020204030204" pitchFamily="34" charset="0"/>
              </a:rPr>
              <a:t>?</a:t>
            </a:r>
            <a:endParaRPr sz="3600" b="1" dirty="0">
              <a:solidFill>
                <a:srgbClr val="C00000"/>
              </a:solidFill>
              <a:latin typeface="Calibri" panose="020F0502020204030204" pitchFamily="34" charset="0"/>
              <a:cs typeface="Calibri" panose="020F0502020204030204" pitchFamily="34" charset="0"/>
            </a:endParaRPr>
          </a:p>
        </p:txBody>
      </p:sp>
      <p:sp>
        <p:nvSpPr>
          <p:cNvPr id="222" name="Content Placeholder 2"/>
          <p:cNvSpPr txBox="1">
            <a:spLocks noGrp="1"/>
          </p:cNvSpPr>
          <p:nvPr>
            <p:ph type="body" sz="quarter" idx="1"/>
          </p:nvPr>
        </p:nvSpPr>
        <p:spPr>
          <a:xfrm>
            <a:off x="365472" y="666029"/>
            <a:ext cx="11771978" cy="720616"/>
          </a:xfrm>
          <a:prstGeom prst="rect">
            <a:avLst/>
          </a:prstGeom>
        </p:spPr>
        <p:txBody>
          <a:bodyPr>
            <a:noAutofit/>
          </a:bodyPr>
          <a:lstStyle/>
          <a:p>
            <a:pPr marL="0" indent="0">
              <a:buSzTx/>
              <a:buNone/>
              <a:defRPr sz="2000">
                <a:solidFill>
                  <a:srgbClr val="0000FF"/>
                </a:solidFill>
              </a:defRPr>
            </a:pPr>
            <a:r>
              <a:rPr sz="3200" dirty="0">
                <a:latin typeface="Calibri" panose="020F0502020204030204" pitchFamily="34" charset="0"/>
                <a:cs typeface="Calibri" panose="020F0502020204030204" pitchFamily="34" charset="0"/>
              </a:rPr>
              <a:t>Merging neutron stars </a:t>
            </a:r>
            <a:r>
              <a:rPr sz="3200" dirty="0">
                <a:solidFill>
                  <a:srgbClr val="000000"/>
                </a:solidFill>
                <a:latin typeface="Calibri" panose="020F0502020204030204" pitchFamily="34" charset="0"/>
                <a:cs typeface="Calibri" panose="020F0502020204030204" pitchFamily="34" charset="0"/>
              </a:rPr>
              <a:t>versus </a:t>
            </a:r>
            <a:r>
              <a:rPr sz="3200" dirty="0">
                <a:latin typeface="Calibri" panose="020F0502020204030204" pitchFamily="34" charset="0"/>
                <a:cs typeface="Calibri" panose="020F0502020204030204" pitchFamily="34" charset="0"/>
              </a:rPr>
              <a:t>core collapse supernovae</a:t>
            </a:r>
            <a:r>
              <a:rPr sz="3200" dirty="0">
                <a:solidFill>
                  <a:srgbClr val="000000"/>
                </a:solidFill>
                <a:latin typeface="Calibri" panose="020F0502020204030204" pitchFamily="34" charset="0"/>
                <a:cs typeface="Calibri" panose="020F0502020204030204" pitchFamily="34" charset="0"/>
              </a:rPr>
              <a:t>, gravitational wave detection identified neutron star mergers as </a:t>
            </a:r>
            <a:r>
              <a:rPr lang="en-US" sz="3200" dirty="0">
                <a:solidFill>
                  <a:srgbClr val="000000"/>
                </a:solidFill>
                <a:latin typeface="Calibri" panose="020F0502020204030204" pitchFamily="34" charset="0"/>
                <a:cs typeface="Calibri" panose="020F0502020204030204" pitchFamily="34" charset="0"/>
              </a:rPr>
              <a:t>a </a:t>
            </a:r>
            <a:r>
              <a:rPr sz="3200" dirty="0">
                <a:solidFill>
                  <a:srgbClr val="000000"/>
                </a:solidFill>
                <a:latin typeface="Calibri" panose="020F0502020204030204" pitchFamily="34" charset="0"/>
                <a:cs typeface="Calibri" panose="020F0502020204030204" pitchFamily="34" charset="0"/>
              </a:rPr>
              <a:t>source of the very heavy elements!</a:t>
            </a:r>
          </a:p>
        </p:txBody>
      </p:sp>
      <p:pic>
        <p:nvPicPr>
          <p:cNvPr id="223" name="Picture 3" descr="Picture 3"/>
          <p:cNvPicPr>
            <a:picLocks noChangeAspect="1"/>
          </p:cNvPicPr>
          <p:nvPr/>
        </p:nvPicPr>
        <p:blipFill>
          <a:blip r:embed="rId2"/>
          <a:srcRect l="50786" t="10285"/>
          <a:stretch>
            <a:fillRect/>
          </a:stretch>
        </p:blipFill>
        <p:spPr>
          <a:xfrm>
            <a:off x="6251461" y="2203787"/>
            <a:ext cx="3176861" cy="4343401"/>
          </a:xfrm>
          <a:prstGeom prst="rect">
            <a:avLst/>
          </a:prstGeom>
          <a:ln w="12700">
            <a:miter lim="400000"/>
          </a:ln>
        </p:spPr>
      </p:pic>
      <p:pic>
        <p:nvPicPr>
          <p:cNvPr id="224" name="Picture 4" descr="Picture 4"/>
          <p:cNvPicPr>
            <a:picLocks noChangeAspect="1"/>
          </p:cNvPicPr>
          <p:nvPr/>
        </p:nvPicPr>
        <p:blipFill>
          <a:blip r:embed="rId3"/>
          <a:srcRect t="10064" r="50094" b="221"/>
          <a:stretch>
            <a:fillRect/>
          </a:stretch>
        </p:blipFill>
        <p:spPr>
          <a:xfrm>
            <a:off x="2048692" y="2067763"/>
            <a:ext cx="3322320" cy="4479425"/>
          </a:xfrm>
          <a:prstGeom prst="rect">
            <a:avLst/>
          </a:prstGeom>
          <a:ln w="12700">
            <a:miter lim="400000"/>
          </a:ln>
        </p:spPr>
      </p:pic>
      <p:grpSp>
        <p:nvGrpSpPr>
          <p:cNvPr id="227" name="Group 7"/>
          <p:cNvGrpSpPr/>
          <p:nvPr/>
        </p:nvGrpSpPr>
        <p:grpSpPr>
          <a:xfrm>
            <a:off x="2048692" y="4558688"/>
            <a:ext cx="7379630" cy="2214405"/>
            <a:chOff x="0" y="0"/>
            <a:chExt cx="7379628" cy="2214403"/>
          </a:xfrm>
        </p:grpSpPr>
        <p:pic>
          <p:nvPicPr>
            <p:cNvPr id="225" name="Picture 5" descr="Picture 5"/>
            <p:cNvPicPr>
              <a:picLocks noChangeAspect="1"/>
            </p:cNvPicPr>
            <p:nvPr/>
          </p:nvPicPr>
          <p:blipFill>
            <a:blip r:embed="rId4"/>
            <a:srcRect t="18762" r="51601" b="35047"/>
            <a:stretch>
              <a:fillRect/>
            </a:stretch>
          </p:blipFill>
          <p:spPr>
            <a:xfrm>
              <a:off x="0" y="0"/>
              <a:ext cx="3093719" cy="2214404"/>
            </a:xfrm>
            <a:prstGeom prst="rect">
              <a:avLst/>
            </a:prstGeom>
            <a:ln w="12700" cap="flat">
              <a:noFill/>
              <a:miter lim="400000"/>
            </a:ln>
            <a:effectLst/>
          </p:spPr>
        </p:pic>
        <p:pic>
          <p:nvPicPr>
            <p:cNvPr id="226" name="Picture 6" descr="Picture 6"/>
            <p:cNvPicPr>
              <a:picLocks noChangeAspect="1"/>
            </p:cNvPicPr>
            <p:nvPr/>
          </p:nvPicPr>
          <p:blipFill>
            <a:blip r:embed="rId4"/>
            <a:srcRect l="48570" t="18762" b="35047"/>
            <a:stretch>
              <a:fillRect/>
            </a:stretch>
          </p:blipFill>
          <p:spPr>
            <a:xfrm>
              <a:off x="4092142" y="0"/>
              <a:ext cx="3287487" cy="2214404"/>
            </a:xfrm>
            <a:prstGeom prst="rect">
              <a:avLst/>
            </a:prstGeom>
            <a:ln w="12700" cap="flat">
              <a:noFill/>
              <a:miter lim="400000"/>
            </a:ln>
            <a:effectLst/>
          </p:spPr>
        </p:pic>
      </p:grpSp>
    </p:spTree>
    <p:extLst>
      <p:ext uri="{BB962C8B-B14F-4D97-AF65-F5344CB8AC3E}">
        <p14:creationId xmlns:p14="http://schemas.microsoft.com/office/powerpoint/2010/main" val="3762321351"/>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27"/>
                                        </p:tgtEl>
                                        <p:attrNameLst>
                                          <p:attrName>style.visibility</p:attrName>
                                        </p:attrNameLst>
                                      </p:cBhvr>
                                      <p:to>
                                        <p:strVal val="visible"/>
                                      </p:to>
                                    </p:set>
                                    <p:animEffect transition="in" filter="fade">
                                      <p:cBhvr>
                                        <p:cTn id="7" dur="1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a:extLst>
              <a:ext uri="{FF2B5EF4-FFF2-40B4-BE49-F238E27FC236}">
                <a16:creationId xmlns:a16="http://schemas.microsoft.com/office/drawing/2014/main" id="{1D288678-976C-2449-192E-24180223F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61E24721-30E4-41B2-0E4F-237A24FF0E5E}"/>
              </a:ext>
            </a:extLst>
          </p:cNvPr>
          <p:cNvCxnSpPr>
            <a:cxnSpLocks/>
          </p:cNvCxnSpPr>
          <p:nvPr/>
        </p:nvCxnSpPr>
        <p:spPr>
          <a:xfrm>
            <a:off x="6658984" y="4485939"/>
            <a:ext cx="2581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403130D-D0F5-ADB8-6C59-DCC945981682}"/>
              </a:ext>
            </a:extLst>
          </p:cNvPr>
          <p:cNvCxnSpPr>
            <a:cxnSpLocks/>
          </p:cNvCxnSpPr>
          <p:nvPr/>
        </p:nvCxnSpPr>
        <p:spPr>
          <a:xfrm>
            <a:off x="7218381" y="4485939"/>
            <a:ext cx="3765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C01D3D4-A0F3-BFFC-DFFB-668791242C16}"/>
              </a:ext>
            </a:extLst>
          </p:cNvPr>
          <p:cNvCxnSpPr>
            <a:cxnSpLocks/>
          </p:cNvCxnSpPr>
          <p:nvPr/>
        </p:nvCxnSpPr>
        <p:spPr>
          <a:xfrm flipV="1">
            <a:off x="7218381" y="3958814"/>
            <a:ext cx="188259" cy="399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976E8CF-D10E-F1DB-39BA-1B078C508B5B}"/>
              </a:ext>
            </a:extLst>
          </p:cNvPr>
          <p:cNvCxnSpPr>
            <a:cxnSpLocks/>
          </p:cNvCxnSpPr>
          <p:nvPr/>
        </p:nvCxnSpPr>
        <p:spPr>
          <a:xfrm flipV="1">
            <a:off x="7702475" y="3958814"/>
            <a:ext cx="335448" cy="399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85A7F6A-7636-8E49-BA6A-00ECDDCDD359}"/>
              </a:ext>
            </a:extLst>
          </p:cNvPr>
          <p:cNvSpPr txBox="1"/>
          <p:nvPr/>
        </p:nvSpPr>
        <p:spPr>
          <a:xfrm>
            <a:off x="541324" y="519380"/>
            <a:ext cx="9133265"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9FEDFF"/>
                </a:solidFill>
                <a:effectLst/>
                <a:uFillTx/>
                <a:latin typeface="+mn-lt"/>
                <a:ea typeface="+mj-ea"/>
                <a:cs typeface="+mj-cs"/>
                <a:sym typeface="Helvetica"/>
              </a:rPr>
              <a:t>GW170817 + 70 Electromagnetic transients</a:t>
            </a:r>
          </a:p>
        </p:txBody>
      </p:sp>
    </p:spTree>
    <p:extLst>
      <p:ext uri="{BB962C8B-B14F-4D97-AF65-F5344CB8AC3E}">
        <p14:creationId xmlns:p14="http://schemas.microsoft.com/office/powerpoint/2010/main" val="3272175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1" descr="Picture 1"/>
          <p:cNvPicPr>
            <a:picLocks noChangeAspect="1"/>
          </p:cNvPicPr>
          <p:nvPr/>
        </p:nvPicPr>
        <p:blipFill>
          <a:blip r:embed="rId2"/>
          <a:srcRect b="61141"/>
          <a:stretch>
            <a:fillRect/>
          </a:stretch>
        </p:blipFill>
        <p:spPr>
          <a:xfrm>
            <a:off x="-2282440" y="-646926"/>
            <a:ext cx="11819040" cy="5943600"/>
          </a:xfrm>
          <a:prstGeom prst="rect">
            <a:avLst/>
          </a:prstGeom>
          <a:ln w="12700">
            <a:miter lim="400000"/>
          </a:ln>
        </p:spPr>
      </p:pic>
      <p:pic>
        <p:nvPicPr>
          <p:cNvPr id="208" name="Picture 5" descr="Picture 5"/>
          <p:cNvPicPr>
            <a:picLocks noChangeAspect="1"/>
          </p:cNvPicPr>
          <p:nvPr/>
        </p:nvPicPr>
        <p:blipFill>
          <a:blip r:embed="rId3"/>
          <a:srcRect r="48823" b="89921"/>
          <a:stretch>
            <a:fillRect/>
          </a:stretch>
        </p:blipFill>
        <p:spPr>
          <a:xfrm>
            <a:off x="485604" y="3954591"/>
            <a:ext cx="6831108" cy="683932"/>
          </a:xfrm>
          <a:prstGeom prst="rect">
            <a:avLst/>
          </a:prstGeom>
          <a:ln w="12700">
            <a:miter lim="400000"/>
          </a:ln>
        </p:spPr>
      </p:pic>
      <p:sp>
        <p:nvSpPr>
          <p:cNvPr id="210" name="TextBox 1"/>
          <p:cNvSpPr txBox="1"/>
          <p:nvPr/>
        </p:nvSpPr>
        <p:spPr>
          <a:xfrm>
            <a:off x="291382" y="4507620"/>
            <a:ext cx="7935823" cy="1200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4000">
                <a:solidFill>
                  <a:srgbClr val="C00000"/>
                </a:solidFill>
                <a:latin typeface="+mn-lt"/>
                <a:ea typeface="+mn-ea"/>
                <a:cs typeface="+mn-cs"/>
                <a:sym typeface="Calibri"/>
              </a:defRPr>
            </a:lvl1pPr>
          </a:lstStyle>
          <a:p>
            <a:r>
              <a:rPr dirty="0"/>
              <a:t>Lu visible signatures go into the IR</a:t>
            </a:r>
            <a:endParaRPr lang="en-US" dirty="0"/>
          </a:p>
          <a:p>
            <a:r>
              <a:rPr lang="en-US" sz="3200" dirty="0"/>
              <a:t>James Webb Dec. 2021</a:t>
            </a:r>
            <a:endParaRPr sz="3200" dirty="0"/>
          </a:p>
        </p:txBody>
      </p:sp>
      <p:sp>
        <p:nvSpPr>
          <p:cNvPr id="211" name="TextBox 2"/>
          <p:cNvSpPr txBox="1"/>
          <p:nvPr/>
        </p:nvSpPr>
        <p:spPr>
          <a:xfrm>
            <a:off x="4834457" y="5631115"/>
            <a:ext cx="7066161" cy="1077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92D050"/>
                </a:solidFill>
                <a:latin typeface="+mn-lt"/>
                <a:ea typeface="+mn-ea"/>
                <a:cs typeface="+mn-cs"/>
                <a:sym typeface="Calibri"/>
              </a:defRPr>
            </a:lvl1pPr>
          </a:lstStyle>
          <a:p>
            <a:r>
              <a:rPr lang="en-US" sz="3200" dirty="0"/>
              <a:t>Does the r-process make the actinides?</a:t>
            </a:r>
          </a:p>
          <a:p>
            <a:r>
              <a:rPr sz="3200" dirty="0"/>
              <a:t>Fission</a:t>
            </a:r>
          </a:p>
        </p:txBody>
      </p:sp>
    </p:spTree>
    <p:extLst>
      <p:ext uri="{BB962C8B-B14F-4D97-AF65-F5344CB8AC3E}">
        <p14:creationId xmlns:p14="http://schemas.microsoft.com/office/powerpoint/2010/main" val="692069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icture 1" descr="Picture 1"/>
          <p:cNvPicPr>
            <a:picLocks noChangeAspect="1"/>
          </p:cNvPicPr>
          <p:nvPr/>
        </p:nvPicPr>
        <p:blipFill>
          <a:blip r:embed="rId3"/>
          <a:stretch>
            <a:fillRect/>
          </a:stretch>
        </p:blipFill>
        <p:spPr>
          <a:xfrm>
            <a:off x="0" y="-100016"/>
            <a:ext cx="12192000" cy="6303470"/>
          </a:xfrm>
          <a:prstGeom prst="rect">
            <a:avLst/>
          </a:prstGeom>
          <a:ln w="12700">
            <a:miter lim="400000"/>
          </a:ln>
        </p:spPr>
      </p:pic>
      <p:sp>
        <p:nvSpPr>
          <p:cNvPr id="203" name="TextBox 1"/>
          <p:cNvSpPr txBox="1"/>
          <p:nvPr/>
        </p:nvSpPr>
        <p:spPr>
          <a:xfrm>
            <a:off x="4894225" y="-34241"/>
            <a:ext cx="5973747"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4000">
                <a:solidFill>
                  <a:srgbClr val="FFFF00"/>
                </a:solidFill>
                <a:latin typeface="+mn-lt"/>
                <a:ea typeface="+mn-ea"/>
                <a:cs typeface="+mn-cs"/>
                <a:sym typeface="Calibri"/>
              </a:defRPr>
            </a:lvl1pPr>
          </a:lstStyle>
          <a:p>
            <a:r>
              <a:rPr sz="3600" b="1" dirty="0"/>
              <a:t>70 Electromagnetic Transients</a:t>
            </a:r>
          </a:p>
        </p:txBody>
      </p:sp>
      <p:sp>
        <p:nvSpPr>
          <p:cNvPr id="2" name="LIGO, VIRGO, GAGRA began new observation run on May 24, 2023">
            <a:extLst>
              <a:ext uri="{FF2B5EF4-FFF2-40B4-BE49-F238E27FC236}">
                <a16:creationId xmlns:a16="http://schemas.microsoft.com/office/drawing/2014/main" id="{FB948D35-5697-C773-4166-1EC6FAF28C65}"/>
              </a:ext>
            </a:extLst>
          </p:cNvPr>
          <p:cNvSpPr txBox="1"/>
          <p:nvPr/>
        </p:nvSpPr>
        <p:spPr>
          <a:xfrm>
            <a:off x="310283" y="6203454"/>
            <a:ext cx="10677984"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100">
                <a:solidFill>
                  <a:srgbClr val="FFF97B"/>
                </a:solidFill>
              </a:defRPr>
            </a:pPr>
            <a:r>
              <a:rPr sz="2800" b="1" dirty="0">
                <a:solidFill>
                  <a:srgbClr val="C00000"/>
                </a:solidFill>
              </a:rPr>
              <a:t>LIGO, VIRGO, GAGRA began new observation run on May 24, 2023 </a:t>
            </a:r>
          </a:p>
        </p:txBody>
      </p:sp>
      <p:sp>
        <p:nvSpPr>
          <p:cNvPr id="3" name="TextBox 3">
            <a:extLst>
              <a:ext uri="{FF2B5EF4-FFF2-40B4-BE49-F238E27FC236}">
                <a16:creationId xmlns:a16="http://schemas.microsoft.com/office/drawing/2014/main" id="{174CB5C0-3803-F627-ABBC-C31D0E931BB7}"/>
              </a:ext>
            </a:extLst>
          </p:cNvPr>
          <p:cNvSpPr txBox="1"/>
          <p:nvPr/>
        </p:nvSpPr>
        <p:spPr>
          <a:xfrm>
            <a:off x="2370515" y="22532"/>
            <a:ext cx="2274016"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b="1">
                <a:solidFill>
                  <a:srgbClr val="FFFF00"/>
                </a:solidFill>
                <a:latin typeface="+mn-lt"/>
                <a:ea typeface="+mn-ea"/>
                <a:cs typeface="+mn-cs"/>
                <a:sym typeface="Calibri"/>
              </a:defRPr>
            </a:lvl1pPr>
          </a:lstStyle>
          <a:p>
            <a:r>
              <a:rPr dirty="0"/>
              <a:t>GW170817</a:t>
            </a:r>
            <a:r>
              <a:rPr lang="en-US" dirty="0"/>
              <a:t> +</a:t>
            </a:r>
            <a:endParaRPr dirty="0"/>
          </a:p>
        </p:txBody>
      </p:sp>
      <p:pic>
        <p:nvPicPr>
          <p:cNvPr id="4" name="Picture 4" descr="Picture 4">
            <a:extLst>
              <a:ext uri="{FF2B5EF4-FFF2-40B4-BE49-F238E27FC236}">
                <a16:creationId xmlns:a16="http://schemas.microsoft.com/office/drawing/2014/main" id="{771D79BC-EE3F-C15E-A30E-9D842E8BA92F}"/>
              </a:ext>
            </a:extLst>
          </p:cNvPr>
          <p:cNvPicPr>
            <a:picLocks noChangeAspect="1"/>
          </p:cNvPicPr>
          <p:nvPr/>
        </p:nvPicPr>
        <p:blipFill>
          <a:blip r:embed="rId4"/>
          <a:stretch>
            <a:fillRect/>
          </a:stretch>
        </p:blipFill>
        <p:spPr>
          <a:xfrm>
            <a:off x="4644531" y="1049632"/>
            <a:ext cx="7118531" cy="4004175"/>
          </a:xfrm>
          <a:prstGeom prst="rect">
            <a:avLst/>
          </a:prstGeom>
          <a:ln w="12700">
            <a:miter lim="400000"/>
          </a:ln>
        </p:spPr>
      </p:pic>
      <p:sp>
        <p:nvSpPr>
          <p:cNvPr id="5" name="TextBox 4">
            <a:extLst>
              <a:ext uri="{FF2B5EF4-FFF2-40B4-BE49-F238E27FC236}">
                <a16:creationId xmlns:a16="http://schemas.microsoft.com/office/drawing/2014/main" id="{4FC79926-0DDB-67F3-E853-6CAD092BA932}"/>
              </a:ext>
            </a:extLst>
          </p:cNvPr>
          <p:cNvSpPr txBox="1"/>
          <p:nvPr/>
        </p:nvSpPr>
        <p:spPr>
          <a:xfrm>
            <a:off x="6694048" y="5759745"/>
            <a:ext cx="2745787" cy="443709"/>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pic>
        <p:nvPicPr>
          <p:cNvPr id="6" name="Picture 11" descr="Picture 11">
            <a:extLst>
              <a:ext uri="{FF2B5EF4-FFF2-40B4-BE49-F238E27FC236}">
                <a16:creationId xmlns:a16="http://schemas.microsoft.com/office/drawing/2014/main" id="{550B438F-C8A9-D80A-BEFE-A78ABD2C5FFA}"/>
              </a:ext>
            </a:extLst>
          </p:cNvPr>
          <p:cNvPicPr>
            <a:picLocks noChangeAspect="1"/>
          </p:cNvPicPr>
          <p:nvPr/>
        </p:nvPicPr>
        <p:blipFill>
          <a:blip r:embed="rId5"/>
          <a:srcRect r="48823" b="89921"/>
          <a:stretch>
            <a:fillRect/>
          </a:stretch>
        </p:blipFill>
        <p:spPr>
          <a:xfrm>
            <a:off x="188332" y="5549732"/>
            <a:ext cx="5830162" cy="583718"/>
          </a:xfrm>
          <a:prstGeom prst="rect">
            <a:avLst/>
          </a:prstGeom>
          <a:ln w="12700">
            <a:miter lim="400000"/>
          </a:ln>
        </p:spPr>
      </p:pic>
      <p:sp>
        <p:nvSpPr>
          <p:cNvPr id="7" name="TextBox 6">
            <a:extLst>
              <a:ext uri="{FF2B5EF4-FFF2-40B4-BE49-F238E27FC236}">
                <a16:creationId xmlns:a16="http://schemas.microsoft.com/office/drawing/2014/main" id="{A626CA40-8F71-B544-FD9C-40A684F6E902}"/>
              </a:ext>
            </a:extLst>
          </p:cNvPr>
          <p:cNvSpPr txBox="1"/>
          <p:nvPr/>
        </p:nvSpPr>
        <p:spPr>
          <a:xfrm>
            <a:off x="6298908" y="5487998"/>
            <a:ext cx="5340561"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BCE1A7"/>
                </a:solidFill>
                <a:effectLst/>
                <a:uFillTx/>
                <a:latin typeface="+mn-lt"/>
                <a:ea typeface="+mj-ea"/>
                <a:cs typeface="+mj-cs"/>
                <a:sym typeface="Helvetica"/>
              </a:rPr>
              <a:t>Implications for nuclear physics</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639</TotalTime>
  <Words>1410</Words>
  <Application>Microsoft Office PowerPoint</Application>
  <PresentationFormat>Widescreen</PresentationFormat>
  <Paragraphs>219</Paragraphs>
  <Slides>32</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Play</vt:lpstr>
      <vt:lpstr>Symbol</vt:lpstr>
      <vt:lpstr>Calibri</vt:lpstr>
      <vt:lpstr>Comic Sans MS</vt:lpstr>
      <vt:lpstr>Arial</vt:lpstr>
      <vt:lpstr>Office Theme</vt:lpstr>
      <vt:lpstr>PowerPoint Presentation</vt:lpstr>
      <vt:lpstr>PowerPoint Presentation</vt:lpstr>
      <vt:lpstr>PowerPoint Presentation</vt:lpstr>
      <vt:lpstr>PowerPoint Presentation</vt:lpstr>
      <vt:lpstr>r-process</vt:lpstr>
      <vt:lpstr>where is the site of the r-process?</vt:lpstr>
      <vt:lpstr>PowerPoint Presentation</vt:lpstr>
      <vt:lpstr>PowerPoint Presentation</vt:lpstr>
      <vt:lpstr>PowerPoint Presentation</vt:lpstr>
      <vt:lpstr>PowerPoint Presentation</vt:lpstr>
      <vt:lpstr>Glenn Seaborg as Head of the AEC</vt:lpstr>
      <vt:lpstr>PowerPoint Presentation</vt:lpstr>
      <vt:lpstr>Underground Tests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Ani Aprahamian</dc:creator>
  <cp:lastModifiedBy>Alison Bruce</cp:lastModifiedBy>
  <cp:revision>10</cp:revision>
  <cp:lastPrinted>2026-04-09T16:10:51Z</cp:lastPrinted>
  <dcterms:created xsi:type="dcterms:W3CDTF">2024-11-20T19:59:19Z</dcterms:created>
  <dcterms:modified xsi:type="dcterms:W3CDTF">2026-04-16T20:29:02Z</dcterms:modified>
</cp:coreProperties>
</file>