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34"/>
  </p:handoutMasterIdLst>
  <p:sldIdLst>
    <p:sldId id="256" r:id="rId5"/>
    <p:sldId id="274" r:id="rId6"/>
    <p:sldId id="277" r:id="rId7"/>
    <p:sldId id="266" r:id="rId8"/>
    <p:sldId id="281" r:id="rId9"/>
    <p:sldId id="282" r:id="rId10"/>
    <p:sldId id="283" r:id="rId11"/>
    <p:sldId id="284" r:id="rId12"/>
    <p:sldId id="278" r:id="rId13"/>
    <p:sldId id="287" r:id="rId14"/>
    <p:sldId id="288" r:id="rId15"/>
    <p:sldId id="289" r:id="rId16"/>
    <p:sldId id="290" r:id="rId17"/>
    <p:sldId id="279" r:id="rId18"/>
    <p:sldId id="291" r:id="rId19"/>
    <p:sldId id="293" r:id="rId20"/>
    <p:sldId id="292" r:id="rId21"/>
    <p:sldId id="296" r:id="rId22"/>
    <p:sldId id="280" r:id="rId23"/>
    <p:sldId id="295" r:id="rId24"/>
    <p:sldId id="299" r:id="rId25"/>
    <p:sldId id="300" r:id="rId26"/>
    <p:sldId id="294" r:id="rId27"/>
    <p:sldId id="275" r:id="rId28"/>
    <p:sldId id="276" r:id="rId29"/>
    <p:sldId id="298" r:id="rId30"/>
    <p:sldId id="285" r:id="rId31"/>
    <p:sldId id="286" r:id="rId32"/>
    <p:sldId id="297" r:id="rId3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4" userDrawn="1">
          <p15:clr>
            <a:srgbClr val="A4A3A4"/>
          </p15:clr>
        </p15:guide>
        <p15:guide id="2" pos="7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2D5B9E"/>
    <a:srgbClr val="0432FF"/>
    <a:srgbClr val="189BD2"/>
    <a:srgbClr val="41C0F0"/>
    <a:srgbClr val="FFFFFF"/>
    <a:srgbClr val="B34A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11" autoAdjust="0"/>
    <p:restoredTop sz="94660"/>
  </p:normalViewPr>
  <p:slideViewPr>
    <p:cSldViewPr snapToGrid="0">
      <p:cViewPr>
        <p:scale>
          <a:sx n="160" d="100"/>
          <a:sy n="160" d="100"/>
        </p:scale>
        <p:origin x="-1216" y="-1000"/>
      </p:cViewPr>
      <p:guideLst>
        <p:guide orient="horz" pos="3884"/>
        <p:guide pos="778"/>
      </p:guideLst>
    </p:cSldViewPr>
  </p:slideViewPr>
  <p:notesTextViewPr>
    <p:cViewPr>
      <p:scale>
        <a:sx n="1" d="1"/>
        <a:sy n="1" d="1"/>
      </p:scale>
      <p:origin x="0" y="0"/>
    </p:cViewPr>
  </p:notesTextViewPr>
  <p:notesViewPr>
    <p:cSldViewPr snapToGrid="0">
      <p:cViewPr varScale="1">
        <p:scale>
          <a:sx n="84" d="100"/>
          <a:sy n="84" d="100"/>
        </p:scale>
        <p:origin x="304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0C5473D-10C8-F7D7-FB9B-85E3F358D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63BF245F-2C82-06D1-118F-E35C221FB3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81BB9A-25D5-4F8C-A131-74B51F1C4141}" type="datetimeFigureOut">
              <a:rPr lang="es-ES" smtClean="0"/>
              <a:t>10/4/26</a:t>
            </a:fld>
            <a:endParaRPr lang="es-ES"/>
          </a:p>
        </p:txBody>
      </p:sp>
      <p:sp>
        <p:nvSpPr>
          <p:cNvPr id="4" name="Marcador de pie de página 3">
            <a:extLst>
              <a:ext uri="{FF2B5EF4-FFF2-40B4-BE49-F238E27FC236}">
                <a16:creationId xmlns:a16="http://schemas.microsoft.com/office/drawing/2014/main" id="{FCA9C8EB-CA56-A3A8-FE3F-E43398B5E1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99D2779E-8DF4-203D-2253-F28DE11732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22CA97-9649-4889-8097-91FBB5B612B1}" type="slidenum">
              <a:rPr lang="es-ES" smtClean="0"/>
              <a:t>‹Nº›</a:t>
            </a:fld>
            <a:endParaRPr lang="es-ES"/>
          </a:p>
        </p:txBody>
      </p:sp>
    </p:spTree>
    <p:extLst>
      <p:ext uri="{BB962C8B-B14F-4D97-AF65-F5344CB8AC3E}">
        <p14:creationId xmlns:p14="http://schemas.microsoft.com/office/powerpoint/2010/main" val="32608135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3A7D0C-A28C-1DA0-5905-A5C6CC62D59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26B9FA-0095-7C50-8B15-38AA68C6E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BFCB336-1CE7-B297-597D-294E2120CF3B}"/>
              </a:ext>
            </a:extLst>
          </p:cNvPr>
          <p:cNvSpPr>
            <a:spLocks noGrp="1"/>
          </p:cNvSpPr>
          <p:nvPr>
            <p:ph type="dt" sz="half" idx="10"/>
          </p:nvPr>
        </p:nvSpPr>
        <p:spPr/>
        <p:txBody>
          <a:bodyPr/>
          <a:lstStyle/>
          <a:p>
            <a:fld id="{77DD2C05-8EAE-9941-9268-82563C474527}" type="datetimeFigureOut">
              <a:rPr lang="es-ES" smtClean="0"/>
              <a:t>10/4/26</a:t>
            </a:fld>
            <a:endParaRPr lang="es-ES"/>
          </a:p>
        </p:txBody>
      </p:sp>
      <p:sp>
        <p:nvSpPr>
          <p:cNvPr id="5" name="Marcador de pie de página 4">
            <a:extLst>
              <a:ext uri="{FF2B5EF4-FFF2-40B4-BE49-F238E27FC236}">
                <a16:creationId xmlns:a16="http://schemas.microsoft.com/office/drawing/2014/main" id="{0D0377A7-C1CF-A2A4-1F11-3361A4EA206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55B7B9-D904-87E1-7CBA-39E188098649}"/>
              </a:ext>
            </a:extLst>
          </p:cNvPr>
          <p:cNvSpPr>
            <a:spLocks noGrp="1"/>
          </p:cNvSpPr>
          <p:nvPr>
            <p:ph type="sldNum" sz="quarter" idx="12"/>
          </p:nvPr>
        </p:nvSpPr>
        <p:spPr/>
        <p:txBody>
          <a:bodyPr/>
          <a:lstStyle/>
          <a:p>
            <a:fld id="{FAF601DC-3639-574E-9DA3-6787E44B6D69}" type="slidenum">
              <a:rPr lang="es-ES" smtClean="0"/>
              <a:t>‹Nº›</a:t>
            </a:fld>
            <a:endParaRPr lang="es-ES"/>
          </a:p>
        </p:txBody>
      </p:sp>
    </p:spTree>
    <p:extLst>
      <p:ext uri="{BB962C8B-B14F-4D97-AF65-F5344CB8AC3E}">
        <p14:creationId xmlns:p14="http://schemas.microsoft.com/office/powerpoint/2010/main" val="188781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350D2-F926-90A5-2116-3A5CEE43DD9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77E2D84-59D8-2871-733D-8166C38ECCD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E2CA42A-E68B-F9BE-4FBF-2A6B5544D1AE}"/>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5" name="Marcador de pie de página 4">
            <a:extLst>
              <a:ext uri="{FF2B5EF4-FFF2-40B4-BE49-F238E27FC236}">
                <a16:creationId xmlns:a16="http://schemas.microsoft.com/office/drawing/2014/main" id="{BFF7588D-7B5A-9183-4E16-3AAEA8ED92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33A795-F8AF-F2BB-6028-577C0197BBFB}"/>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211566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3FFA79-AABF-4D52-7D5F-3D1B648DBBC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EBB6E4-4EF4-2753-17F6-F00789BFD0B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1102C3-3ED8-AAFD-638B-A3E95159D51D}"/>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5" name="Marcador de pie de página 4">
            <a:extLst>
              <a:ext uri="{FF2B5EF4-FFF2-40B4-BE49-F238E27FC236}">
                <a16:creationId xmlns:a16="http://schemas.microsoft.com/office/drawing/2014/main" id="{66960EB9-65EC-748D-CA9E-ADC0D217CB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4583B9-4EA0-5B43-615C-3AADCA9A8B94}"/>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371524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EE34F9-A559-B262-4262-1B4105A272F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405392F-7ACF-00B0-48A6-6BE7D0FA7C7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A40BB5D-6C3A-B332-1A2C-A04E1EDDD003}"/>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5" name="Marcador de pie de página 4">
            <a:extLst>
              <a:ext uri="{FF2B5EF4-FFF2-40B4-BE49-F238E27FC236}">
                <a16:creationId xmlns:a16="http://schemas.microsoft.com/office/drawing/2014/main" id="{74C93A23-9F41-E944-8C70-5960009381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F6E1A6-2F00-584E-CAD5-62D7E462081D}"/>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81126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263812-1685-72C6-68CD-D5B0BBA255C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706859D-0EC6-2D3F-AC55-9A71BC89A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868C200-CACB-3BAD-15AC-06EF755D5DD3}"/>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5" name="Marcador de pie de página 4">
            <a:extLst>
              <a:ext uri="{FF2B5EF4-FFF2-40B4-BE49-F238E27FC236}">
                <a16:creationId xmlns:a16="http://schemas.microsoft.com/office/drawing/2014/main" id="{49E0C845-C453-D5A8-CA50-5D94E5A19D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EFF8D20-FA39-4EE0-F885-F51285851623}"/>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135434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38021-DC9C-0A56-8CE9-BC92F2DE67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4220458-33D4-31CE-F3B2-C79AD4213E4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5BCF3F-ABFA-C621-A335-CEB7E256DC6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A050B84-CAC6-339C-87AE-270723F8C756}"/>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6" name="Marcador de pie de página 5">
            <a:extLst>
              <a:ext uri="{FF2B5EF4-FFF2-40B4-BE49-F238E27FC236}">
                <a16:creationId xmlns:a16="http://schemas.microsoft.com/office/drawing/2014/main" id="{ED86D911-3244-9017-CD79-7CF0FA7A2E8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77D721C-2064-78E6-8F7F-939D771150B1}"/>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358665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E488B5-5386-80B2-9D5C-9D5F1762E69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BD57A9-DAA8-BF78-CC99-3E8AE37872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2EC238B-DF0F-DD6A-885B-541F4464981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F6067E8-1B81-6E07-47B9-AC0434865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EBC5F64-0399-A964-AD23-92978C16BC9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1B2A30-7ACC-4F4A-EBCB-7B4C42617DA8}"/>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8" name="Marcador de pie de página 7">
            <a:extLst>
              <a:ext uri="{FF2B5EF4-FFF2-40B4-BE49-F238E27FC236}">
                <a16:creationId xmlns:a16="http://schemas.microsoft.com/office/drawing/2014/main" id="{46C526A7-CE5B-5CC7-B476-74EF2D1019E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BCBB237-CF40-C588-BEFC-BFA45D06D934}"/>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241433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D40ED8-EEE1-146F-C814-322B03B5E9B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165900C-F058-64F4-DBC7-D6B998D9A5C7}"/>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4" name="Marcador de pie de página 3">
            <a:extLst>
              <a:ext uri="{FF2B5EF4-FFF2-40B4-BE49-F238E27FC236}">
                <a16:creationId xmlns:a16="http://schemas.microsoft.com/office/drawing/2014/main" id="{3C70899C-A587-06E4-5408-B8259454F66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9BADDD-563C-63A4-D425-9E92E45A20A0}"/>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1653102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6A97819-7661-F9FD-A6EB-417F67A5B356}"/>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3" name="Marcador de pie de página 2">
            <a:extLst>
              <a:ext uri="{FF2B5EF4-FFF2-40B4-BE49-F238E27FC236}">
                <a16:creationId xmlns:a16="http://schemas.microsoft.com/office/drawing/2014/main" id="{74C005F0-63B5-6954-9D3F-A2420A78C57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948FF81-7F59-7ADE-040F-D30F09543DFC}"/>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1708266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A251D-9E21-16AD-951F-EFFFBEA753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CE36227-3633-B80A-03B9-1D6914BB9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A89D7B6-BA89-3057-6E07-730B9CC05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0610F1-F50C-234E-5FC9-231715487FB8}"/>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6" name="Marcador de pie de página 5">
            <a:extLst>
              <a:ext uri="{FF2B5EF4-FFF2-40B4-BE49-F238E27FC236}">
                <a16:creationId xmlns:a16="http://schemas.microsoft.com/office/drawing/2014/main" id="{969C1126-F636-949E-B587-26BF00EFC2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408265-4F77-0B0B-B578-437E3FA8EE19}"/>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2817097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0D644F-62B8-95A3-DCF5-8E357FD356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7B91467-807B-448F-1615-C547D65F62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AA03008-A1DE-F2E9-06EA-65F44A1D7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957B4B-95DF-1767-8B57-3241A1E45294}"/>
              </a:ext>
            </a:extLst>
          </p:cNvPr>
          <p:cNvSpPr>
            <a:spLocks noGrp="1"/>
          </p:cNvSpPr>
          <p:nvPr>
            <p:ph type="dt" sz="half" idx="10"/>
          </p:nvPr>
        </p:nvSpPr>
        <p:spPr/>
        <p:txBody>
          <a:bodyPr/>
          <a:lstStyle/>
          <a:p>
            <a:fld id="{4EB24887-5EE8-4387-A265-01307F7D84A9}" type="datetimeFigureOut">
              <a:rPr lang="es-ES" smtClean="0"/>
              <a:t>10/4/26</a:t>
            </a:fld>
            <a:endParaRPr lang="es-ES"/>
          </a:p>
        </p:txBody>
      </p:sp>
      <p:sp>
        <p:nvSpPr>
          <p:cNvPr id="6" name="Marcador de pie de página 5">
            <a:extLst>
              <a:ext uri="{FF2B5EF4-FFF2-40B4-BE49-F238E27FC236}">
                <a16:creationId xmlns:a16="http://schemas.microsoft.com/office/drawing/2014/main" id="{FA220FFE-8187-3FA4-7A8F-FAEDE2EE4F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A9B44C-CF18-148B-96F6-0EB64BEA0EE7}"/>
              </a:ext>
            </a:extLst>
          </p:cNvPr>
          <p:cNvSpPr>
            <a:spLocks noGrp="1"/>
          </p:cNvSpPr>
          <p:nvPr>
            <p:ph type="sldNum" sz="quarter" idx="12"/>
          </p:nvPr>
        </p:nvSpPr>
        <p:spPr/>
        <p:txBody>
          <a:bodyPr/>
          <a:lstStyle/>
          <a:p>
            <a:fld id="{265B1252-D230-487A-94A4-4BA60442782E}" type="slidenum">
              <a:rPr lang="es-ES" smtClean="0"/>
              <a:t>‹Nº›</a:t>
            </a:fld>
            <a:endParaRPr lang="es-ES"/>
          </a:p>
        </p:txBody>
      </p:sp>
    </p:spTree>
    <p:extLst>
      <p:ext uri="{BB962C8B-B14F-4D97-AF65-F5344CB8AC3E}">
        <p14:creationId xmlns:p14="http://schemas.microsoft.com/office/powerpoint/2010/main" val="21642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F6CBEBF-79E0-7FC9-CC90-D4B543849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32175B-49D6-81FF-E71D-DD4A6CC29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2AFB9C7-801C-F88D-48AA-CAAC66E53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24887-5EE8-4387-A265-01307F7D84A9}" type="datetimeFigureOut">
              <a:rPr lang="es-ES" smtClean="0"/>
              <a:t>10/4/26</a:t>
            </a:fld>
            <a:endParaRPr lang="es-ES"/>
          </a:p>
        </p:txBody>
      </p:sp>
      <p:sp>
        <p:nvSpPr>
          <p:cNvPr id="5" name="Marcador de pie de página 4">
            <a:extLst>
              <a:ext uri="{FF2B5EF4-FFF2-40B4-BE49-F238E27FC236}">
                <a16:creationId xmlns:a16="http://schemas.microsoft.com/office/drawing/2014/main" id="{C9909421-B36D-CA4F-8BA8-B4B64A4F9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3810DA3-F7CE-A126-B3DD-33E008FD2D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5B1252-D230-487A-94A4-4BA60442782E}" type="slidenum">
              <a:rPr lang="es-ES" smtClean="0"/>
              <a:t>‹Nº›</a:t>
            </a:fld>
            <a:endParaRPr lang="es-ES"/>
          </a:p>
        </p:txBody>
      </p:sp>
    </p:spTree>
    <p:extLst>
      <p:ext uri="{BB962C8B-B14F-4D97-AF65-F5344CB8AC3E}">
        <p14:creationId xmlns:p14="http://schemas.microsoft.com/office/powerpoint/2010/main" val="2095609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1.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1.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a:extLst>
              <a:ext uri="{FF2B5EF4-FFF2-40B4-BE49-F238E27FC236}">
                <a16:creationId xmlns:a16="http://schemas.microsoft.com/office/drawing/2014/main" id="{194481BC-B0CF-8EA5-ADFF-162073DB3CF9}"/>
              </a:ext>
            </a:extLst>
          </p:cNvPr>
          <p:cNvSpPr txBox="1">
            <a:spLocks noChangeArrowheads="1"/>
          </p:cNvSpPr>
          <p:nvPr/>
        </p:nvSpPr>
        <p:spPr bwMode="auto">
          <a:xfrm>
            <a:off x="1755458" y="2008534"/>
            <a:ext cx="8497887" cy="11569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algn="ctr" eaLnBrk="1" hangingPunct="1">
              <a:lnSpc>
                <a:spcPct val="120000"/>
              </a:lnSpc>
              <a:spcAft>
                <a:spcPts val="600"/>
              </a:spcAft>
              <a:buSzPct val="100000"/>
            </a:pPr>
            <a:r>
              <a:rPr lang="en-GB" sz="2800" i="1" dirty="0">
                <a:solidFill>
                  <a:srgbClr val="A50021"/>
                </a:solidFill>
                <a:latin typeface="Arial Narrow" pitchFamily="34" charset="0"/>
              </a:rPr>
              <a:t>Fission studies using quasi-free scattering reactions in </a:t>
            </a:r>
          </a:p>
          <a:p>
            <a:pPr algn="ctr" eaLnBrk="1" hangingPunct="1">
              <a:lnSpc>
                <a:spcPct val="120000"/>
              </a:lnSpc>
              <a:spcAft>
                <a:spcPts val="600"/>
              </a:spcAft>
              <a:buSzPct val="100000"/>
            </a:pPr>
            <a:r>
              <a:rPr lang="en-GB" sz="2800" i="1" dirty="0">
                <a:solidFill>
                  <a:srgbClr val="A50021"/>
                </a:solidFill>
                <a:latin typeface="Arial Narrow" pitchFamily="34" charset="0"/>
              </a:rPr>
              <a:t>Inverse kinematics</a:t>
            </a:r>
            <a:endParaRPr lang="en-GB" sz="2800" i="1" dirty="0">
              <a:solidFill>
                <a:srgbClr val="FF5050"/>
              </a:solidFill>
              <a:latin typeface="Arial Narrow" pitchFamily="34" charset="0"/>
            </a:endParaRPr>
          </a:p>
        </p:txBody>
      </p:sp>
      <p:sp>
        <p:nvSpPr>
          <p:cNvPr id="12" name="Rectangle 2">
            <a:extLst>
              <a:ext uri="{FF2B5EF4-FFF2-40B4-BE49-F238E27FC236}">
                <a16:creationId xmlns:a16="http://schemas.microsoft.com/office/drawing/2014/main" id="{C096FBB7-F358-C19E-9EE7-346F0B8A2C49}"/>
              </a:ext>
            </a:extLst>
          </p:cNvPr>
          <p:cNvSpPr>
            <a:spLocks noChangeArrowheads="1"/>
          </p:cNvSpPr>
          <p:nvPr/>
        </p:nvSpPr>
        <p:spPr bwMode="auto">
          <a:xfrm>
            <a:off x="5212090" y="4962693"/>
            <a:ext cx="129614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0000"/>
                </a:solidFill>
                <a:latin typeface="Arial Narrow" pitchFamily="34" charset="0"/>
              </a:rPr>
              <a:t>J. Benlliure   </a:t>
            </a:r>
          </a:p>
        </p:txBody>
      </p:sp>
      <p:sp>
        <p:nvSpPr>
          <p:cNvPr id="13" name="Rectangle 3">
            <a:extLst>
              <a:ext uri="{FF2B5EF4-FFF2-40B4-BE49-F238E27FC236}">
                <a16:creationId xmlns:a16="http://schemas.microsoft.com/office/drawing/2014/main" id="{0948753A-DB1F-294F-5D11-02FF7C100B9C}"/>
              </a:ext>
            </a:extLst>
          </p:cNvPr>
          <p:cNvSpPr>
            <a:spLocks noChangeArrowheads="1"/>
          </p:cNvSpPr>
          <p:nvPr/>
        </p:nvSpPr>
        <p:spPr bwMode="auto">
          <a:xfrm>
            <a:off x="3417570" y="5546989"/>
            <a:ext cx="5538936"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666699"/>
                </a:solidFill>
                <a:latin typeface="Arial Narrow" pitchFamily="34" charset="0"/>
              </a:rPr>
              <a:t>Instituto de </a:t>
            </a:r>
            <a:r>
              <a:rPr lang="en-GB" sz="2000" dirty="0" err="1">
                <a:solidFill>
                  <a:srgbClr val="666699"/>
                </a:solidFill>
                <a:latin typeface="Arial Narrow" pitchFamily="34" charset="0"/>
              </a:rPr>
              <a:t>Física</a:t>
            </a:r>
            <a:r>
              <a:rPr lang="en-GB" sz="2000" dirty="0">
                <a:solidFill>
                  <a:srgbClr val="666699"/>
                </a:solidFill>
                <a:latin typeface="Arial Narrow" pitchFamily="34" charset="0"/>
              </a:rPr>
              <a:t> Corpuscular (CSIC – Univ. Valencia)</a:t>
            </a:r>
          </a:p>
        </p:txBody>
      </p:sp>
      <p:sp>
        <p:nvSpPr>
          <p:cNvPr id="14" name="Rectangle 2">
            <a:extLst>
              <a:ext uri="{FF2B5EF4-FFF2-40B4-BE49-F238E27FC236}">
                <a16:creationId xmlns:a16="http://schemas.microsoft.com/office/drawing/2014/main" id="{3B3C91BC-016E-D611-E5AF-43BD3D9C14A6}"/>
              </a:ext>
            </a:extLst>
          </p:cNvPr>
          <p:cNvSpPr>
            <a:spLocks noChangeArrowheads="1"/>
          </p:cNvSpPr>
          <p:nvPr/>
        </p:nvSpPr>
        <p:spPr bwMode="auto">
          <a:xfrm>
            <a:off x="4059962" y="3727045"/>
            <a:ext cx="3744416"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70C0"/>
                </a:solidFill>
                <a:latin typeface="Arial Narrow" pitchFamily="34" charset="0"/>
              </a:rPr>
              <a:t>IOP Nuclear Physics Conference</a:t>
            </a:r>
          </a:p>
          <a:p>
            <a:pPr algn="ct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solidFill>
                  <a:srgbClr val="0070C0"/>
                </a:solidFill>
                <a:latin typeface="Arial Narrow" pitchFamily="34" charset="0"/>
              </a:rPr>
              <a:t>Brighton, April 13-15 2026</a:t>
            </a:r>
          </a:p>
        </p:txBody>
      </p:sp>
      <p:pic>
        <p:nvPicPr>
          <p:cNvPr id="15" name="Imagen 14">
            <a:extLst>
              <a:ext uri="{FF2B5EF4-FFF2-40B4-BE49-F238E27FC236}">
                <a16:creationId xmlns:a16="http://schemas.microsoft.com/office/drawing/2014/main" id="{E3888C6C-7D72-72FE-E819-117E574E5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4" y="6080250"/>
            <a:ext cx="1181100" cy="939800"/>
          </a:xfrm>
          <a:prstGeom prst="rect">
            <a:avLst/>
          </a:prstGeom>
        </p:spPr>
      </p:pic>
      <p:pic>
        <p:nvPicPr>
          <p:cNvPr id="16" name="Imagen 15">
            <a:extLst>
              <a:ext uri="{FF2B5EF4-FFF2-40B4-BE49-F238E27FC236}">
                <a16:creationId xmlns:a16="http://schemas.microsoft.com/office/drawing/2014/main" id="{282501C6-A2D9-B4E2-41F1-A032A741D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906" y="6275938"/>
            <a:ext cx="1898991" cy="592934"/>
          </a:xfrm>
          <a:prstGeom prst="rect">
            <a:avLst/>
          </a:prstGeom>
        </p:spPr>
      </p:pic>
      <p:pic>
        <p:nvPicPr>
          <p:cNvPr id="17" name="Imagen 16">
            <a:extLst>
              <a:ext uri="{FF2B5EF4-FFF2-40B4-BE49-F238E27FC236}">
                <a16:creationId xmlns:a16="http://schemas.microsoft.com/office/drawing/2014/main" id="{CA67F58C-08BD-6775-3B7C-70D4E371F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130" y="6279271"/>
            <a:ext cx="1813023" cy="589601"/>
          </a:xfrm>
          <a:prstGeom prst="rect">
            <a:avLst/>
          </a:prstGeom>
        </p:spPr>
      </p:pic>
      <p:pic>
        <p:nvPicPr>
          <p:cNvPr id="18" name="Imagen 17">
            <a:extLst>
              <a:ext uri="{FF2B5EF4-FFF2-40B4-BE49-F238E27FC236}">
                <a16:creationId xmlns:a16="http://schemas.microsoft.com/office/drawing/2014/main" id="{4E7F61ED-7731-F80C-1B91-397DF445A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7482" y="6276189"/>
            <a:ext cx="1136557" cy="592683"/>
          </a:xfrm>
          <a:prstGeom prst="rect">
            <a:avLst/>
          </a:prstGeom>
        </p:spPr>
      </p:pic>
    </p:spTree>
    <p:extLst>
      <p:ext uri="{BB962C8B-B14F-4D97-AF65-F5344CB8AC3E}">
        <p14:creationId xmlns:p14="http://schemas.microsoft.com/office/powerpoint/2010/main" val="115444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5C72-F2FC-9A7C-F23C-84F121506816}"/>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BF06BE07-12A9-5455-E211-7BFAFC0BD17F}"/>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2A3529F5-61EA-A5FC-76F0-9F6266D2C3B6}"/>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C4CFACD8-3ADA-8DDF-7EBF-088CDEAB604E}"/>
              </a:ext>
            </a:extLst>
          </p:cNvPr>
          <p:cNvSpPr txBox="1">
            <a:spLocks noChangeArrowheads="1"/>
          </p:cNvSpPr>
          <p:nvPr/>
        </p:nvSpPr>
        <p:spPr bwMode="auto">
          <a:xfrm>
            <a:off x="1169988" y="649321"/>
            <a:ext cx="909682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Complete measurements in inverse kinematics: R3B@FAIR</a:t>
            </a:r>
          </a:p>
        </p:txBody>
      </p:sp>
      <p:pic>
        <p:nvPicPr>
          <p:cNvPr id="9" name="1 Imagen">
            <a:extLst>
              <a:ext uri="{FF2B5EF4-FFF2-40B4-BE49-F238E27FC236}">
                <a16:creationId xmlns:a16="http://schemas.microsoft.com/office/drawing/2014/main" id="{2481312D-6BED-8B05-BAC7-FE2F829F6C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700213"/>
            <a:ext cx="3881437"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0">
            <a:extLst>
              <a:ext uri="{FF2B5EF4-FFF2-40B4-BE49-F238E27FC236}">
                <a16:creationId xmlns:a16="http://schemas.microsoft.com/office/drawing/2014/main" id="{DC3169A1-F5D3-F147-D015-C2F291646D16}"/>
              </a:ext>
            </a:extLst>
          </p:cNvPr>
          <p:cNvSpPr txBox="1">
            <a:spLocks noChangeArrowheads="1"/>
          </p:cNvSpPr>
          <p:nvPr/>
        </p:nvSpPr>
        <p:spPr bwMode="auto">
          <a:xfrm>
            <a:off x="1244600" y="1347788"/>
            <a:ext cx="5095875"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_tradnl" sz="2200">
                <a:solidFill>
                  <a:srgbClr val="A50021"/>
                </a:solidFill>
              </a:rPr>
              <a:t>Complete identification of both fission fragments</a:t>
            </a:r>
            <a:endParaRPr lang="es-ES" sz="2200">
              <a:solidFill>
                <a:srgbClr val="A50021"/>
              </a:solidFill>
            </a:endParaRPr>
          </a:p>
        </p:txBody>
      </p:sp>
      <p:sp>
        <p:nvSpPr>
          <p:cNvPr id="11" name="Text Box 68">
            <a:extLst>
              <a:ext uri="{FF2B5EF4-FFF2-40B4-BE49-F238E27FC236}">
                <a16:creationId xmlns:a16="http://schemas.microsoft.com/office/drawing/2014/main" id="{B90AF8CD-4AA9-8466-CBF8-BCCD8E916851}"/>
              </a:ext>
            </a:extLst>
          </p:cNvPr>
          <p:cNvSpPr txBox="1">
            <a:spLocks noChangeArrowheads="1"/>
          </p:cNvSpPr>
          <p:nvPr/>
        </p:nvSpPr>
        <p:spPr bwMode="auto">
          <a:xfrm>
            <a:off x="6094413" y="1778000"/>
            <a:ext cx="45084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AU" sz="1800" dirty="0">
                <a:solidFill>
                  <a:srgbClr val="0000CC"/>
                </a:solidFill>
              </a:rPr>
              <a:t>For the first time both fission fragments were</a:t>
            </a:r>
          </a:p>
          <a:p>
            <a:pPr eaLnBrk="1" hangingPunct="1"/>
            <a:r>
              <a:rPr lang="en-AU" sz="1800" dirty="0">
                <a:solidFill>
                  <a:srgbClr val="0000CC"/>
                </a:solidFill>
              </a:rPr>
              <a:t>identified by their atomic and mass numbers. Their</a:t>
            </a:r>
          </a:p>
          <a:p>
            <a:pPr eaLnBrk="1" hangingPunct="1"/>
            <a:r>
              <a:rPr lang="en-AU" sz="1800" dirty="0">
                <a:solidFill>
                  <a:srgbClr val="0000CC"/>
                </a:solidFill>
              </a:rPr>
              <a:t>velocities were also determined with good accuracy.</a:t>
            </a:r>
          </a:p>
        </p:txBody>
      </p:sp>
      <p:sp>
        <p:nvSpPr>
          <p:cNvPr id="12" name="3 CuadroTexto">
            <a:extLst>
              <a:ext uri="{FF2B5EF4-FFF2-40B4-BE49-F238E27FC236}">
                <a16:creationId xmlns:a16="http://schemas.microsoft.com/office/drawing/2014/main" id="{0532EEF2-E4AF-5E32-0FF6-8E919971EFBE}"/>
              </a:ext>
            </a:extLst>
          </p:cNvPr>
          <p:cNvSpPr txBox="1">
            <a:spLocks noChangeArrowheads="1"/>
          </p:cNvSpPr>
          <p:nvPr/>
        </p:nvSpPr>
        <p:spPr bwMode="auto">
          <a:xfrm>
            <a:off x="6256338" y="6021388"/>
            <a:ext cx="3719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 sz="1400" dirty="0">
                <a:solidFill>
                  <a:schemeClr val="tx1">
                    <a:lumMod val="50000"/>
                    <a:lumOff val="50000"/>
                  </a:schemeClr>
                </a:solidFill>
              </a:rPr>
              <a:t>E. </a:t>
            </a:r>
            <a:r>
              <a:rPr lang="es-ES" sz="1400" dirty="0" err="1">
                <a:solidFill>
                  <a:schemeClr val="tx1">
                    <a:lumMod val="50000"/>
                    <a:lumOff val="50000"/>
                  </a:schemeClr>
                </a:solidFill>
              </a:rPr>
              <a:t>Pellereau</a:t>
            </a:r>
            <a:r>
              <a:rPr lang="es-ES" sz="1400" dirty="0">
                <a:solidFill>
                  <a:schemeClr val="tx1">
                    <a:lumMod val="50000"/>
                    <a:lumOff val="50000"/>
                  </a:schemeClr>
                </a:solidFill>
              </a:rPr>
              <a:t> et al., </a:t>
            </a:r>
            <a:r>
              <a:rPr lang="es-ES" sz="1400" dirty="0" err="1">
                <a:solidFill>
                  <a:schemeClr val="tx1">
                    <a:lumMod val="50000"/>
                    <a:lumOff val="50000"/>
                  </a:schemeClr>
                </a:solidFill>
              </a:rPr>
              <a:t>Phys</a:t>
            </a:r>
            <a:r>
              <a:rPr lang="es-ES" sz="1400" dirty="0">
                <a:solidFill>
                  <a:schemeClr val="tx1">
                    <a:lumMod val="50000"/>
                    <a:lumOff val="50000"/>
                  </a:schemeClr>
                </a:solidFill>
              </a:rPr>
              <a:t>. Rev. C 95, 054603 (2017)</a:t>
            </a:r>
          </a:p>
          <a:p>
            <a:pPr eaLnBrk="1" hangingPunct="1"/>
            <a:r>
              <a:rPr lang="es-ES" sz="1400" dirty="0">
                <a:solidFill>
                  <a:schemeClr val="tx1">
                    <a:lumMod val="50000"/>
                    <a:lumOff val="50000"/>
                  </a:schemeClr>
                </a:solidFill>
              </a:rPr>
              <a:t>J.L. </a:t>
            </a:r>
            <a:r>
              <a:rPr lang="es-ES" sz="1400" dirty="0" err="1">
                <a:solidFill>
                  <a:schemeClr val="tx1">
                    <a:lumMod val="50000"/>
                    <a:lumOff val="50000"/>
                  </a:schemeClr>
                </a:solidFill>
              </a:rPr>
              <a:t>Rodriguez</a:t>
            </a:r>
            <a:r>
              <a:rPr lang="es-ES" sz="1400" dirty="0">
                <a:solidFill>
                  <a:schemeClr val="tx1">
                    <a:lumMod val="50000"/>
                    <a:lumOff val="50000"/>
                  </a:schemeClr>
                </a:solidFill>
              </a:rPr>
              <a:t> et al., </a:t>
            </a:r>
            <a:r>
              <a:rPr lang="es-ES" sz="1400" dirty="0" err="1">
                <a:solidFill>
                  <a:schemeClr val="tx1">
                    <a:lumMod val="50000"/>
                    <a:lumOff val="50000"/>
                  </a:schemeClr>
                </a:solidFill>
              </a:rPr>
              <a:t>Phys</a:t>
            </a:r>
            <a:r>
              <a:rPr lang="es-ES" sz="1400" dirty="0">
                <a:solidFill>
                  <a:schemeClr val="tx1">
                    <a:lumMod val="50000"/>
                    <a:lumOff val="50000"/>
                  </a:schemeClr>
                </a:solidFill>
              </a:rPr>
              <a:t>. Rev. C 91, 064616 (2015) </a:t>
            </a:r>
          </a:p>
        </p:txBody>
      </p:sp>
      <p:pic>
        <p:nvPicPr>
          <p:cNvPr id="13" name="2 Imagen">
            <a:extLst>
              <a:ext uri="{FF2B5EF4-FFF2-40B4-BE49-F238E27FC236}">
                <a16:creationId xmlns:a16="http://schemas.microsoft.com/office/drawing/2014/main" id="{8B1F633D-82CE-0177-615E-7D590930C2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5838" y="2708275"/>
            <a:ext cx="34798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3 CuadroTexto">
            <a:extLst>
              <a:ext uri="{FF2B5EF4-FFF2-40B4-BE49-F238E27FC236}">
                <a16:creationId xmlns:a16="http://schemas.microsoft.com/office/drawing/2014/main" id="{6F9DE89A-6A96-227C-6F20-F60CCE21523C}"/>
              </a:ext>
            </a:extLst>
          </p:cNvPr>
          <p:cNvSpPr txBox="1">
            <a:spLocks noChangeArrowheads="1"/>
          </p:cNvSpPr>
          <p:nvPr/>
        </p:nvSpPr>
        <p:spPr bwMode="auto">
          <a:xfrm>
            <a:off x="9305925" y="4365625"/>
            <a:ext cx="8286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pPr>
            <a:r>
              <a:rPr lang="es-ES" sz="1800">
                <a:latin typeface="Symbol" pitchFamily="18" charset="2"/>
              </a:rPr>
              <a:t>D</a:t>
            </a:r>
            <a:r>
              <a:rPr lang="es-ES" sz="1800"/>
              <a:t>Z~0.4</a:t>
            </a:r>
          </a:p>
          <a:p>
            <a:pPr eaLnBrk="1" hangingPunct="1"/>
            <a:r>
              <a:rPr lang="es-ES" sz="1800">
                <a:latin typeface="Symbol" pitchFamily="18" charset="2"/>
              </a:rPr>
              <a:t>D</a:t>
            </a:r>
            <a:r>
              <a:rPr lang="es-ES" sz="1800"/>
              <a:t>A~0.6</a:t>
            </a:r>
          </a:p>
        </p:txBody>
      </p:sp>
      <p:pic>
        <p:nvPicPr>
          <p:cNvPr id="2" name="Imagen 1">
            <a:extLst>
              <a:ext uri="{FF2B5EF4-FFF2-40B4-BE49-F238E27FC236}">
                <a16:creationId xmlns:a16="http://schemas.microsoft.com/office/drawing/2014/main" id="{3EB2D8A8-F065-9A35-4EAF-C4D982BA8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 name="Text Box 59">
            <a:extLst>
              <a:ext uri="{FF2B5EF4-FFF2-40B4-BE49-F238E27FC236}">
                <a16:creationId xmlns:a16="http://schemas.microsoft.com/office/drawing/2014/main" id="{E070287E-DAE4-E912-2D6E-3CFCF075F934}"/>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198042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1D15E-CAF2-98BB-F6C8-0F93A822A0B0}"/>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1B1BDB93-813C-121B-D3A8-66AC3C808F34}"/>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A4B31877-B089-567B-1951-D3BCA78C11B7}"/>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A2AA36EA-CC6D-350E-C1A8-F1199BFC9BD7}"/>
              </a:ext>
            </a:extLst>
          </p:cNvPr>
          <p:cNvSpPr txBox="1">
            <a:spLocks noChangeArrowheads="1"/>
          </p:cNvSpPr>
          <p:nvPr/>
        </p:nvSpPr>
        <p:spPr bwMode="auto">
          <a:xfrm>
            <a:off x="1169988" y="649321"/>
            <a:ext cx="909682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Complete measurements in inverse kinematics: R3B@FAIR</a:t>
            </a:r>
          </a:p>
        </p:txBody>
      </p:sp>
      <p:pic>
        <p:nvPicPr>
          <p:cNvPr id="2" name="2 Imagen">
            <a:extLst>
              <a:ext uri="{FF2B5EF4-FFF2-40B4-BE49-F238E27FC236}">
                <a16:creationId xmlns:a16="http://schemas.microsoft.com/office/drawing/2014/main" id="{1FACE208-A4F3-B16E-256B-00BC7F830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7576" y="1570767"/>
            <a:ext cx="6146168" cy="3658433"/>
          </a:xfrm>
          <a:prstGeom prst="rect">
            <a:avLst/>
          </a:prstGeom>
        </p:spPr>
      </p:pic>
      <p:sp>
        <p:nvSpPr>
          <p:cNvPr id="3" name="Text Box 30">
            <a:extLst>
              <a:ext uri="{FF2B5EF4-FFF2-40B4-BE49-F238E27FC236}">
                <a16:creationId xmlns:a16="http://schemas.microsoft.com/office/drawing/2014/main" id="{4FC1194C-45EA-A58A-8516-404B1EB3DD51}"/>
              </a:ext>
            </a:extLst>
          </p:cNvPr>
          <p:cNvSpPr txBox="1">
            <a:spLocks noChangeArrowheads="1"/>
          </p:cNvSpPr>
          <p:nvPr/>
        </p:nvSpPr>
        <p:spPr bwMode="auto">
          <a:xfrm>
            <a:off x="1289050" y="1347788"/>
            <a:ext cx="6383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_tradnl" sz="2000" dirty="0" err="1">
                <a:solidFill>
                  <a:srgbClr val="A50021"/>
                </a:solidFill>
              </a:rPr>
              <a:t>Fission</a:t>
            </a:r>
            <a:r>
              <a:rPr lang="es-ES_tradnl" sz="2000" dirty="0">
                <a:solidFill>
                  <a:srgbClr val="A50021"/>
                </a:solidFill>
              </a:rPr>
              <a:t> </a:t>
            </a:r>
            <a:r>
              <a:rPr lang="es-ES_tradnl" sz="2000" dirty="0" err="1">
                <a:solidFill>
                  <a:srgbClr val="A50021"/>
                </a:solidFill>
              </a:rPr>
              <a:t>yields</a:t>
            </a:r>
            <a:r>
              <a:rPr lang="es-ES_tradnl" sz="2000" dirty="0">
                <a:solidFill>
                  <a:srgbClr val="A50021"/>
                </a:solidFill>
              </a:rPr>
              <a:t> and </a:t>
            </a:r>
            <a:r>
              <a:rPr lang="es-ES_tradnl" sz="2000" dirty="0" err="1">
                <a:solidFill>
                  <a:srgbClr val="A50021"/>
                </a:solidFill>
              </a:rPr>
              <a:t>structural</a:t>
            </a:r>
            <a:r>
              <a:rPr lang="es-ES_tradnl" sz="2000" dirty="0">
                <a:solidFill>
                  <a:srgbClr val="A50021"/>
                </a:solidFill>
              </a:rPr>
              <a:t> </a:t>
            </a:r>
            <a:r>
              <a:rPr lang="es-ES_tradnl" sz="2000" dirty="0" err="1">
                <a:solidFill>
                  <a:srgbClr val="A50021"/>
                </a:solidFill>
              </a:rPr>
              <a:t>effects</a:t>
            </a:r>
            <a:r>
              <a:rPr lang="es-ES_tradnl" sz="2000" dirty="0">
                <a:solidFill>
                  <a:srgbClr val="A50021"/>
                </a:solidFill>
              </a:rPr>
              <a:t> in </a:t>
            </a:r>
            <a:r>
              <a:rPr lang="es-ES_tradnl" sz="2000" dirty="0" err="1">
                <a:solidFill>
                  <a:srgbClr val="A50021"/>
                </a:solidFill>
              </a:rPr>
              <a:t>the</a:t>
            </a:r>
            <a:r>
              <a:rPr lang="es-ES_tradnl" sz="2000" dirty="0">
                <a:solidFill>
                  <a:srgbClr val="A50021"/>
                </a:solidFill>
              </a:rPr>
              <a:t> </a:t>
            </a:r>
            <a:r>
              <a:rPr lang="es-ES_tradnl" sz="2000" dirty="0" err="1">
                <a:solidFill>
                  <a:srgbClr val="A50021"/>
                </a:solidFill>
              </a:rPr>
              <a:t>potential</a:t>
            </a:r>
            <a:r>
              <a:rPr lang="es-ES_tradnl" sz="2000" dirty="0">
                <a:solidFill>
                  <a:srgbClr val="A50021"/>
                </a:solidFill>
              </a:rPr>
              <a:t> </a:t>
            </a:r>
            <a:r>
              <a:rPr lang="es-ES_tradnl" sz="2000" dirty="0" err="1">
                <a:solidFill>
                  <a:srgbClr val="A50021"/>
                </a:solidFill>
              </a:rPr>
              <a:t>energy</a:t>
            </a:r>
            <a:r>
              <a:rPr lang="es-ES_tradnl" sz="2000" dirty="0">
                <a:solidFill>
                  <a:srgbClr val="A50021"/>
                </a:solidFill>
              </a:rPr>
              <a:t> </a:t>
            </a:r>
            <a:r>
              <a:rPr lang="es-ES_tradnl" sz="2000" dirty="0" err="1">
                <a:solidFill>
                  <a:srgbClr val="A50021"/>
                </a:solidFill>
              </a:rPr>
              <a:t>surface</a:t>
            </a:r>
            <a:endParaRPr lang="es-ES" sz="2000" dirty="0">
              <a:solidFill>
                <a:srgbClr val="A50021"/>
              </a:solidFill>
            </a:endParaRPr>
          </a:p>
        </p:txBody>
      </p:sp>
      <p:sp>
        <p:nvSpPr>
          <p:cNvPr id="6" name="12 CuadroTexto">
            <a:extLst>
              <a:ext uri="{FF2B5EF4-FFF2-40B4-BE49-F238E27FC236}">
                <a16:creationId xmlns:a16="http://schemas.microsoft.com/office/drawing/2014/main" id="{A9F78708-17E0-C2A7-5163-2E71A609EE3A}"/>
              </a:ext>
            </a:extLst>
          </p:cNvPr>
          <p:cNvSpPr txBox="1"/>
          <p:nvPr/>
        </p:nvSpPr>
        <p:spPr>
          <a:xfrm>
            <a:off x="1298575" y="2375573"/>
            <a:ext cx="1404552" cy="1184940"/>
          </a:xfrm>
          <a:prstGeom prst="rect">
            <a:avLst/>
          </a:prstGeom>
          <a:noFill/>
        </p:spPr>
        <p:txBody>
          <a:bodyPr wrap="none" rtlCol="0">
            <a:spAutoFit/>
          </a:bodyPr>
          <a:lstStyle/>
          <a:p>
            <a:pPr>
              <a:spcAft>
                <a:spcPts val="600"/>
              </a:spcAft>
            </a:pPr>
            <a:r>
              <a:rPr lang="es-ES" sz="1400" dirty="0">
                <a:solidFill>
                  <a:srgbClr val="009999"/>
                </a:solidFill>
                <a:latin typeface="Arial Narrow" pitchFamily="34" charset="0"/>
              </a:rPr>
              <a:t>A </a:t>
            </a:r>
            <a:r>
              <a:rPr lang="es-ES" sz="1400" dirty="0" err="1">
                <a:solidFill>
                  <a:srgbClr val="009999"/>
                </a:solidFill>
                <a:latin typeface="Arial Narrow" pitchFamily="34" charset="0"/>
              </a:rPr>
              <a:t>distribution</a:t>
            </a:r>
            <a:endParaRPr lang="es-ES" sz="1400" dirty="0">
              <a:solidFill>
                <a:srgbClr val="009999"/>
              </a:solidFill>
              <a:latin typeface="Arial Narrow" pitchFamily="34" charset="0"/>
            </a:endParaRPr>
          </a:p>
          <a:p>
            <a:pPr>
              <a:spcAft>
                <a:spcPts val="600"/>
              </a:spcAft>
            </a:pPr>
            <a:r>
              <a:rPr lang="es-ES" sz="1400" dirty="0" err="1">
                <a:solidFill>
                  <a:srgbClr val="FF9900"/>
                </a:solidFill>
                <a:latin typeface="Arial Narrow" pitchFamily="34" charset="0"/>
              </a:rPr>
              <a:t>A&amp;Z</a:t>
            </a:r>
            <a:r>
              <a:rPr lang="es-ES" sz="1400" baseline="-25000" dirty="0" err="1">
                <a:solidFill>
                  <a:srgbClr val="FF9900"/>
                </a:solidFill>
                <a:latin typeface="Arial Narrow" pitchFamily="34" charset="0"/>
              </a:rPr>
              <a:t>light</a:t>
            </a:r>
            <a:r>
              <a:rPr lang="es-ES" sz="1400" dirty="0">
                <a:solidFill>
                  <a:srgbClr val="FF9900"/>
                </a:solidFill>
                <a:latin typeface="Arial Narrow" pitchFamily="34" charset="0"/>
              </a:rPr>
              <a:t> </a:t>
            </a:r>
            <a:r>
              <a:rPr lang="es-ES" sz="1400" dirty="0" err="1">
                <a:solidFill>
                  <a:srgbClr val="FF9900"/>
                </a:solidFill>
                <a:latin typeface="Arial Narrow" pitchFamily="34" charset="0"/>
              </a:rPr>
              <a:t>distribution</a:t>
            </a:r>
            <a:endParaRPr lang="es-ES" sz="1400" dirty="0">
              <a:solidFill>
                <a:srgbClr val="FF9900"/>
              </a:solidFill>
              <a:latin typeface="Arial Narrow" pitchFamily="34" charset="0"/>
            </a:endParaRPr>
          </a:p>
          <a:p>
            <a:pPr>
              <a:spcAft>
                <a:spcPts val="600"/>
              </a:spcAft>
            </a:pPr>
            <a:r>
              <a:rPr lang="es-ES" sz="1400" dirty="0">
                <a:solidFill>
                  <a:srgbClr val="FF0000"/>
                </a:solidFill>
                <a:latin typeface="Arial Narrow" pitchFamily="34" charset="0"/>
              </a:rPr>
              <a:t>Z </a:t>
            </a:r>
            <a:r>
              <a:rPr lang="es-ES" sz="1400" dirty="0" err="1">
                <a:solidFill>
                  <a:srgbClr val="FF0000"/>
                </a:solidFill>
                <a:latin typeface="Arial Narrow" pitchFamily="34" charset="0"/>
              </a:rPr>
              <a:t>distribution</a:t>
            </a:r>
            <a:endParaRPr lang="es-ES" sz="1400" dirty="0">
              <a:solidFill>
                <a:srgbClr val="FF0000"/>
              </a:solidFill>
              <a:latin typeface="Arial Narrow" pitchFamily="34" charset="0"/>
            </a:endParaRPr>
          </a:p>
          <a:p>
            <a:r>
              <a:rPr lang="es-ES" sz="1400" dirty="0">
                <a:solidFill>
                  <a:srgbClr val="A50021"/>
                </a:solidFill>
                <a:latin typeface="Arial Narrow" pitchFamily="34" charset="0"/>
              </a:rPr>
              <a:t>A&amp;Z </a:t>
            </a:r>
            <a:r>
              <a:rPr lang="es-ES" sz="1400" dirty="0" err="1">
                <a:solidFill>
                  <a:srgbClr val="A50021"/>
                </a:solidFill>
                <a:latin typeface="Arial Narrow" pitchFamily="34" charset="0"/>
              </a:rPr>
              <a:t>distribution</a:t>
            </a:r>
            <a:endParaRPr lang="en-US" sz="1400" dirty="0">
              <a:solidFill>
                <a:srgbClr val="A50021"/>
              </a:solidFill>
              <a:latin typeface="Arial Narrow" pitchFamily="34" charset="0"/>
            </a:endParaRPr>
          </a:p>
        </p:txBody>
      </p:sp>
      <p:pic>
        <p:nvPicPr>
          <p:cNvPr id="7" name="1 Imagen">
            <a:extLst>
              <a:ext uri="{FF2B5EF4-FFF2-40B4-BE49-F238E27FC236}">
                <a16:creationId xmlns:a16="http://schemas.microsoft.com/office/drawing/2014/main" id="{56B5F8DB-074E-DA1C-32A7-767CF96A0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376" y="3728252"/>
            <a:ext cx="4664503" cy="2017014"/>
          </a:xfrm>
          <a:prstGeom prst="rect">
            <a:avLst/>
          </a:prstGeom>
        </p:spPr>
      </p:pic>
      <p:sp>
        <p:nvSpPr>
          <p:cNvPr id="8" name="Text Box 15">
            <a:extLst>
              <a:ext uri="{FF2B5EF4-FFF2-40B4-BE49-F238E27FC236}">
                <a16:creationId xmlns:a16="http://schemas.microsoft.com/office/drawing/2014/main" id="{272ED9DF-B0F5-121B-E06A-21712E1D8F87}"/>
              </a:ext>
            </a:extLst>
          </p:cNvPr>
          <p:cNvSpPr txBox="1">
            <a:spLocks noChangeArrowheads="1"/>
          </p:cNvSpPr>
          <p:nvPr/>
        </p:nvSpPr>
        <p:spPr bwMode="auto">
          <a:xfrm>
            <a:off x="1298575" y="1835532"/>
            <a:ext cx="34465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US" sz="1800" b="1">
                <a:solidFill>
                  <a:srgbClr val="0033CC"/>
                </a:solidFill>
              </a:rPr>
              <a:t>Year 2025 </a:t>
            </a:r>
            <a:r>
              <a:rPr lang="en-US" sz="1800" b="1" dirty="0">
                <a:solidFill>
                  <a:srgbClr val="0033CC"/>
                </a:solidFill>
              </a:rPr>
              <a:t>(SOFIA@R3B - </a:t>
            </a:r>
            <a:r>
              <a:rPr lang="en-US" sz="1800" b="1" dirty="0" err="1">
                <a:solidFill>
                  <a:srgbClr val="0033CC"/>
                </a:solidFill>
              </a:rPr>
              <a:t>Coulex</a:t>
            </a:r>
            <a:r>
              <a:rPr lang="en-US" sz="1800" b="1" dirty="0">
                <a:solidFill>
                  <a:srgbClr val="0033CC"/>
                </a:solidFill>
              </a:rPr>
              <a:t>)</a:t>
            </a:r>
            <a:endParaRPr lang="en-US" sz="1800" dirty="0">
              <a:solidFill>
                <a:srgbClr val="0033CC"/>
              </a:solidFill>
            </a:endParaRPr>
          </a:p>
        </p:txBody>
      </p:sp>
      <p:sp>
        <p:nvSpPr>
          <p:cNvPr id="15" name="Text Box 1036">
            <a:extLst>
              <a:ext uri="{FF2B5EF4-FFF2-40B4-BE49-F238E27FC236}">
                <a16:creationId xmlns:a16="http://schemas.microsoft.com/office/drawing/2014/main" id="{72112C57-5B9D-C000-39E6-03BA824760F0}"/>
              </a:ext>
            </a:extLst>
          </p:cNvPr>
          <p:cNvSpPr txBox="1">
            <a:spLocks noChangeArrowheads="1"/>
          </p:cNvSpPr>
          <p:nvPr/>
        </p:nvSpPr>
        <p:spPr bwMode="auto">
          <a:xfrm>
            <a:off x="2374839" y="5494800"/>
            <a:ext cx="63777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defRPr/>
            </a:pPr>
            <a:r>
              <a:rPr lang="en-US" sz="1800" dirty="0">
                <a:solidFill>
                  <a:srgbClr val="0033CC"/>
                </a:solidFill>
              </a:rPr>
              <a:t>The SOFIA campaign in 2021 enabled the measured yields of </a:t>
            </a:r>
            <a:r>
              <a:rPr lang="en-US" sz="1800" dirty="0" err="1">
                <a:solidFill>
                  <a:srgbClr val="0033CC"/>
                </a:solidFill>
              </a:rPr>
              <a:t>fissioning</a:t>
            </a:r>
            <a:r>
              <a:rPr lang="en-US" sz="1800" dirty="0">
                <a:solidFill>
                  <a:srgbClr val="0033CC"/>
                </a:solidFill>
              </a:rPr>
              <a:t> nuclei to increase by 40%. These systematic measurements definitively confirm the role of the deformed shell at </a:t>
            </a:r>
            <a:r>
              <a:rPr lang="en-US" sz="1800" i="1" dirty="0">
                <a:solidFill>
                  <a:srgbClr val="0033CC"/>
                </a:solidFill>
              </a:rPr>
              <a:t>Z</a:t>
            </a:r>
            <a:r>
              <a:rPr lang="en-US" sz="1800" i="1" baseline="-25000" dirty="0">
                <a:solidFill>
                  <a:srgbClr val="0033CC"/>
                </a:solidFill>
              </a:rPr>
              <a:t>L</a:t>
            </a:r>
            <a:r>
              <a:rPr lang="en-US" sz="1800" i="1" dirty="0">
                <a:solidFill>
                  <a:srgbClr val="0033CC"/>
                </a:solidFill>
              </a:rPr>
              <a:t>=36</a:t>
            </a:r>
            <a:r>
              <a:rPr lang="en-US" sz="1800" dirty="0">
                <a:solidFill>
                  <a:srgbClr val="0033CC"/>
                </a:solidFill>
              </a:rPr>
              <a:t>.</a:t>
            </a:r>
          </a:p>
        </p:txBody>
      </p:sp>
      <p:pic>
        <p:nvPicPr>
          <p:cNvPr id="16" name="Imagen 15">
            <a:extLst>
              <a:ext uri="{FF2B5EF4-FFF2-40B4-BE49-F238E27FC236}">
                <a16:creationId xmlns:a16="http://schemas.microsoft.com/office/drawing/2014/main" id="{3DE392DF-26BE-80CD-E9EF-6002C3EC1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896" y="2150012"/>
            <a:ext cx="3672408" cy="1260140"/>
          </a:xfrm>
          <a:prstGeom prst="rect">
            <a:avLst/>
          </a:prstGeom>
        </p:spPr>
      </p:pic>
      <p:pic>
        <p:nvPicPr>
          <p:cNvPr id="17" name="Imagen 16">
            <a:extLst>
              <a:ext uri="{FF2B5EF4-FFF2-40B4-BE49-F238E27FC236}">
                <a16:creationId xmlns:a16="http://schemas.microsoft.com/office/drawing/2014/main" id="{6F987AA8-A96A-B9AA-CE06-4F6C2F9E9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656" y="1997382"/>
            <a:ext cx="1790632" cy="332038"/>
          </a:xfrm>
          <a:prstGeom prst="rect">
            <a:avLst/>
          </a:prstGeom>
        </p:spPr>
      </p:pic>
      <p:pic>
        <p:nvPicPr>
          <p:cNvPr id="18" name="Imagen 17">
            <a:extLst>
              <a:ext uri="{FF2B5EF4-FFF2-40B4-BE49-F238E27FC236}">
                <a16:creationId xmlns:a16="http://schemas.microsoft.com/office/drawing/2014/main" id="{0A5214B2-A10F-8F83-40E2-7056283935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016" y="3560513"/>
            <a:ext cx="2920665" cy="2964112"/>
          </a:xfrm>
          <a:prstGeom prst="rect">
            <a:avLst/>
          </a:prstGeom>
        </p:spPr>
      </p:pic>
      <p:sp>
        <p:nvSpPr>
          <p:cNvPr id="19" name="Text Box 1036">
            <a:extLst>
              <a:ext uri="{FF2B5EF4-FFF2-40B4-BE49-F238E27FC236}">
                <a16:creationId xmlns:a16="http://schemas.microsoft.com/office/drawing/2014/main" id="{482865E1-487D-3685-87B4-D8A55FB98885}"/>
              </a:ext>
            </a:extLst>
          </p:cNvPr>
          <p:cNvSpPr txBox="1">
            <a:spLocks noChangeArrowheads="1"/>
          </p:cNvSpPr>
          <p:nvPr/>
        </p:nvSpPr>
        <p:spPr bwMode="auto">
          <a:xfrm>
            <a:off x="9930288" y="3751644"/>
            <a:ext cx="468928" cy="215444"/>
          </a:xfrm>
          <a:prstGeom prst="rect">
            <a:avLst/>
          </a:prstGeom>
          <a:solidFill>
            <a:schemeClr val="bg1"/>
          </a:solidFill>
          <a:ln>
            <a:noFill/>
          </a:ln>
          <a:effectLst/>
        </p:spPr>
        <p:txBody>
          <a:bodyPr wrap="square" lIns="0" tIns="0" rIns="0" b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defRPr/>
            </a:pPr>
            <a:r>
              <a:rPr lang="en-US" sz="1400" i="1" dirty="0">
                <a:solidFill>
                  <a:srgbClr val="0033CC"/>
                </a:solidFill>
              </a:rPr>
              <a:t>Z</a:t>
            </a:r>
            <a:r>
              <a:rPr lang="en-US" sz="1400" i="1" baseline="-25000" dirty="0">
                <a:solidFill>
                  <a:srgbClr val="0033CC"/>
                </a:solidFill>
              </a:rPr>
              <a:t>H</a:t>
            </a:r>
            <a:r>
              <a:rPr lang="en-US" sz="1400" i="1" dirty="0">
                <a:solidFill>
                  <a:srgbClr val="0033CC"/>
                </a:solidFill>
              </a:rPr>
              <a:t>~54</a:t>
            </a:r>
            <a:endParaRPr lang="en-US" sz="1400" dirty="0">
              <a:solidFill>
                <a:srgbClr val="0033CC"/>
              </a:solidFill>
            </a:endParaRPr>
          </a:p>
        </p:txBody>
      </p:sp>
      <p:sp>
        <p:nvSpPr>
          <p:cNvPr id="22" name="Text Box 1036">
            <a:extLst>
              <a:ext uri="{FF2B5EF4-FFF2-40B4-BE49-F238E27FC236}">
                <a16:creationId xmlns:a16="http://schemas.microsoft.com/office/drawing/2014/main" id="{23635558-5E47-03C3-4607-772F05BBEFFE}"/>
              </a:ext>
            </a:extLst>
          </p:cNvPr>
          <p:cNvSpPr txBox="1">
            <a:spLocks noChangeArrowheads="1"/>
          </p:cNvSpPr>
          <p:nvPr/>
        </p:nvSpPr>
        <p:spPr bwMode="auto">
          <a:xfrm>
            <a:off x="9881113" y="5672312"/>
            <a:ext cx="467176" cy="217791"/>
          </a:xfrm>
          <a:prstGeom prst="rect">
            <a:avLst/>
          </a:prstGeom>
          <a:solidFill>
            <a:schemeClr val="bg1"/>
          </a:solidFill>
          <a:ln>
            <a:noFill/>
          </a:ln>
          <a:effectLst/>
        </p:spPr>
        <p:txBody>
          <a:bodyPr wrap="square" lIns="0" tIns="0" rIns="0" b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defRPr/>
            </a:pPr>
            <a:r>
              <a:rPr lang="en-US" sz="1400" i="1" dirty="0">
                <a:solidFill>
                  <a:srgbClr val="FF0000"/>
                </a:solidFill>
              </a:rPr>
              <a:t>Z</a:t>
            </a:r>
            <a:r>
              <a:rPr lang="en-US" sz="1400" i="1" baseline="-25000" dirty="0">
                <a:solidFill>
                  <a:srgbClr val="FF0000"/>
                </a:solidFill>
              </a:rPr>
              <a:t>L</a:t>
            </a:r>
            <a:r>
              <a:rPr lang="en-US" sz="1400" i="1" dirty="0">
                <a:solidFill>
                  <a:srgbClr val="FF0000"/>
                </a:solidFill>
              </a:rPr>
              <a:t>~36</a:t>
            </a:r>
            <a:r>
              <a:rPr lang="en-US" sz="1400" dirty="0">
                <a:solidFill>
                  <a:srgbClr val="FF0000"/>
                </a:solidFill>
              </a:rPr>
              <a:t> </a:t>
            </a:r>
          </a:p>
        </p:txBody>
      </p:sp>
      <p:pic>
        <p:nvPicPr>
          <p:cNvPr id="9" name="Imagen 8">
            <a:extLst>
              <a:ext uri="{FF2B5EF4-FFF2-40B4-BE49-F238E27FC236}">
                <a16:creationId xmlns:a16="http://schemas.microsoft.com/office/drawing/2014/main" id="{A62F263D-6D7C-8EDA-419B-D7BDE593E7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0" name="Text Box 59">
            <a:extLst>
              <a:ext uri="{FF2B5EF4-FFF2-40B4-BE49-F238E27FC236}">
                <a16:creationId xmlns:a16="http://schemas.microsoft.com/office/drawing/2014/main" id="{90824F8A-0077-E863-91F3-9A314C439475}"/>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50129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D02D1-0DE0-9417-4C4D-B8828F604915}"/>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D1F13735-C02C-CE27-D3E1-77E0B110B656}"/>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1BEC367B-335D-AF7E-4599-CB0EC0513787}"/>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15B3C1D9-C557-F21D-BEF2-07A2FCC3CCB2}"/>
              </a:ext>
            </a:extLst>
          </p:cNvPr>
          <p:cNvSpPr txBox="1">
            <a:spLocks noChangeArrowheads="1"/>
          </p:cNvSpPr>
          <p:nvPr/>
        </p:nvSpPr>
        <p:spPr bwMode="auto">
          <a:xfrm>
            <a:off x="1169988" y="649321"/>
            <a:ext cx="909682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Complete measurements in inverse kinematics: R3B@FAIR</a:t>
            </a:r>
          </a:p>
        </p:txBody>
      </p:sp>
      <p:sp>
        <p:nvSpPr>
          <p:cNvPr id="2" name="Text Box 30">
            <a:extLst>
              <a:ext uri="{FF2B5EF4-FFF2-40B4-BE49-F238E27FC236}">
                <a16:creationId xmlns:a16="http://schemas.microsoft.com/office/drawing/2014/main" id="{DB2AFABB-6458-9B0A-E032-FEA128397FCD}"/>
              </a:ext>
            </a:extLst>
          </p:cNvPr>
          <p:cNvSpPr txBox="1">
            <a:spLocks noChangeArrowheads="1"/>
          </p:cNvSpPr>
          <p:nvPr/>
        </p:nvSpPr>
        <p:spPr bwMode="auto">
          <a:xfrm>
            <a:off x="1200150" y="1347788"/>
            <a:ext cx="6383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_tradnl" sz="2000" dirty="0" err="1">
                <a:solidFill>
                  <a:srgbClr val="A50021"/>
                </a:solidFill>
              </a:rPr>
              <a:t>Fission</a:t>
            </a:r>
            <a:r>
              <a:rPr lang="es-ES_tradnl" sz="2000" dirty="0">
                <a:solidFill>
                  <a:srgbClr val="A50021"/>
                </a:solidFill>
              </a:rPr>
              <a:t> </a:t>
            </a:r>
            <a:r>
              <a:rPr lang="es-ES_tradnl" sz="2000" dirty="0" err="1">
                <a:solidFill>
                  <a:srgbClr val="A50021"/>
                </a:solidFill>
              </a:rPr>
              <a:t>yields</a:t>
            </a:r>
            <a:r>
              <a:rPr lang="es-ES_tradnl" sz="2000" dirty="0">
                <a:solidFill>
                  <a:srgbClr val="A50021"/>
                </a:solidFill>
              </a:rPr>
              <a:t> and </a:t>
            </a:r>
            <a:r>
              <a:rPr lang="es-ES_tradnl" sz="2000" dirty="0" err="1">
                <a:solidFill>
                  <a:srgbClr val="A50021"/>
                </a:solidFill>
              </a:rPr>
              <a:t>structural</a:t>
            </a:r>
            <a:r>
              <a:rPr lang="es-ES_tradnl" sz="2000" dirty="0">
                <a:solidFill>
                  <a:srgbClr val="A50021"/>
                </a:solidFill>
              </a:rPr>
              <a:t> </a:t>
            </a:r>
            <a:r>
              <a:rPr lang="es-ES_tradnl" sz="2000" dirty="0" err="1">
                <a:solidFill>
                  <a:srgbClr val="A50021"/>
                </a:solidFill>
              </a:rPr>
              <a:t>effects</a:t>
            </a:r>
            <a:r>
              <a:rPr lang="es-ES_tradnl" sz="2000" dirty="0">
                <a:solidFill>
                  <a:srgbClr val="A50021"/>
                </a:solidFill>
              </a:rPr>
              <a:t> in </a:t>
            </a:r>
            <a:r>
              <a:rPr lang="es-ES_tradnl" sz="2000" dirty="0" err="1">
                <a:solidFill>
                  <a:srgbClr val="A50021"/>
                </a:solidFill>
              </a:rPr>
              <a:t>the</a:t>
            </a:r>
            <a:r>
              <a:rPr lang="es-ES_tradnl" sz="2000" dirty="0">
                <a:solidFill>
                  <a:srgbClr val="A50021"/>
                </a:solidFill>
              </a:rPr>
              <a:t> </a:t>
            </a:r>
            <a:r>
              <a:rPr lang="es-ES_tradnl" sz="2000" dirty="0" err="1">
                <a:solidFill>
                  <a:srgbClr val="A50021"/>
                </a:solidFill>
              </a:rPr>
              <a:t>potential</a:t>
            </a:r>
            <a:r>
              <a:rPr lang="es-ES_tradnl" sz="2000" dirty="0">
                <a:solidFill>
                  <a:srgbClr val="A50021"/>
                </a:solidFill>
              </a:rPr>
              <a:t> </a:t>
            </a:r>
            <a:r>
              <a:rPr lang="es-ES_tradnl" sz="2000" dirty="0" err="1">
                <a:solidFill>
                  <a:srgbClr val="A50021"/>
                </a:solidFill>
              </a:rPr>
              <a:t>energy</a:t>
            </a:r>
            <a:r>
              <a:rPr lang="es-ES_tradnl" sz="2000" dirty="0">
                <a:solidFill>
                  <a:srgbClr val="A50021"/>
                </a:solidFill>
              </a:rPr>
              <a:t> </a:t>
            </a:r>
            <a:r>
              <a:rPr lang="es-ES_tradnl" sz="2000" dirty="0" err="1">
                <a:solidFill>
                  <a:srgbClr val="A50021"/>
                </a:solidFill>
              </a:rPr>
              <a:t>surface</a:t>
            </a:r>
            <a:endParaRPr lang="es-ES" sz="2000" dirty="0">
              <a:solidFill>
                <a:srgbClr val="A50021"/>
              </a:solidFill>
            </a:endParaRPr>
          </a:p>
        </p:txBody>
      </p:sp>
      <p:sp>
        <p:nvSpPr>
          <p:cNvPr id="3" name="Text Box 16">
            <a:extLst>
              <a:ext uri="{FF2B5EF4-FFF2-40B4-BE49-F238E27FC236}">
                <a16:creationId xmlns:a16="http://schemas.microsoft.com/office/drawing/2014/main" id="{385AF350-3731-29DE-C332-FE3BC26952A2}"/>
              </a:ext>
            </a:extLst>
          </p:cNvPr>
          <p:cNvSpPr txBox="1">
            <a:spLocks noChangeArrowheads="1"/>
          </p:cNvSpPr>
          <p:nvPr/>
        </p:nvSpPr>
        <p:spPr bwMode="auto">
          <a:xfrm>
            <a:off x="6875859" y="3079993"/>
            <a:ext cx="26542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200" dirty="0">
                <a:solidFill>
                  <a:srgbClr val="969696"/>
                </a:solidFill>
              </a:rPr>
              <a:t>P. </a:t>
            </a:r>
            <a:r>
              <a:rPr lang="en-GB" sz="1200" dirty="0" err="1">
                <a:solidFill>
                  <a:srgbClr val="969696"/>
                </a:solidFill>
              </a:rPr>
              <a:t>Morfouace</a:t>
            </a:r>
            <a:r>
              <a:rPr lang="en-GB" sz="1200" dirty="0">
                <a:solidFill>
                  <a:srgbClr val="969696"/>
                </a:solidFill>
              </a:rPr>
              <a:t> et al., Nature 641, 339 (2025) </a:t>
            </a:r>
          </a:p>
        </p:txBody>
      </p:sp>
      <p:grpSp>
        <p:nvGrpSpPr>
          <p:cNvPr id="6" name="Grupo 5">
            <a:extLst>
              <a:ext uri="{FF2B5EF4-FFF2-40B4-BE49-F238E27FC236}">
                <a16:creationId xmlns:a16="http://schemas.microsoft.com/office/drawing/2014/main" id="{EDEB8286-E431-8C22-EF15-507CB08DB015}"/>
              </a:ext>
            </a:extLst>
          </p:cNvPr>
          <p:cNvGrpSpPr/>
          <p:nvPr/>
        </p:nvGrpSpPr>
        <p:grpSpPr>
          <a:xfrm>
            <a:off x="1994735" y="2940676"/>
            <a:ext cx="2733485" cy="2968430"/>
            <a:chOff x="6485830" y="3543399"/>
            <a:chExt cx="2733485" cy="2968430"/>
          </a:xfrm>
        </p:grpSpPr>
        <p:pic>
          <p:nvPicPr>
            <p:cNvPr id="7" name="Picture 13" descr="figura_7a">
              <a:extLst>
                <a:ext uri="{FF2B5EF4-FFF2-40B4-BE49-F238E27FC236}">
                  <a16:creationId xmlns:a16="http://schemas.microsoft.com/office/drawing/2014/main" id="{BF04E4F5-9B78-14FD-3A10-D582E8189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830" y="4005064"/>
              <a:ext cx="2622674" cy="250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8">
              <a:extLst>
                <a:ext uri="{FF2B5EF4-FFF2-40B4-BE49-F238E27FC236}">
                  <a16:creationId xmlns:a16="http://schemas.microsoft.com/office/drawing/2014/main" id="{AA4DB76E-9FE3-28E9-8682-1739F4150FED}"/>
                </a:ext>
              </a:extLst>
            </p:cNvPr>
            <p:cNvSpPr txBox="1">
              <a:spLocks noChangeArrowheads="1"/>
            </p:cNvSpPr>
            <p:nvPr/>
          </p:nvSpPr>
          <p:spPr bwMode="auto">
            <a:xfrm>
              <a:off x="6745561" y="3543399"/>
              <a:ext cx="24737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200" dirty="0">
                  <a:solidFill>
                    <a:srgbClr val="969696"/>
                  </a:solidFill>
                </a:rPr>
                <a:t>K.S. Krane Introductory Nuclear Physics,</a:t>
              </a:r>
            </a:p>
            <a:p>
              <a:pPr eaLnBrk="1" hangingPunct="1"/>
              <a:r>
                <a:rPr lang="en-GB" sz="1200" dirty="0">
                  <a:solidFill>
                    <a:srgbClr val="969696"/>
                  </a:solidFill>
                </a:rPr>
                <a:t>John Willey &amp; sons, </a:t>
              </a:r>
              <a:r>
                <a:rPr lang="en-GB" sz="1200" dirty="0" err="1">
                  <a:solidFill>
                    <a:srgbClr val="969696"/>
                  </a:solidFill>
                </a:rPr>
                <a:t>inc</a:t>
              </a:r>
              <a:r>
                <a:rPr lang="en-GB" sz="1200" dirty="0">
                  <a:solidFill>
                    <a:srgbClr val="969696"/>
                  </a:solidFill>
                </a:rPr>
                <a:t> 1988 </a:t>
              </a:r>
            </a:p>
          </p:txBody>
        </p:sp>
      </p:grpSp>
      <p:sp>
        <p:nvSpPr>
          <p:cNvPr id="15" name="Text Box 1036">
            <a:extLst>
              <a:ext uri="{FF2B5EF4-FFF2-40B4-BE49-F238E27FC236}">
                <a16:creationId xmlns:a16="http://schemas.microsoft.com/office/drawing/2014/main" id="{C55D5D73-E4DE-0EA8-ED28-CADDAD2A987C}"/>
              </a:ext>
            </a:extLst>
          </p:cNvPr>
          <p:cNvSpPr txBox="1">
            <a:spLocks noChangeArrowheads="1"/>
          </p:cNvSpPr>
          <p:nvPr/>
        </p:nvSpPr>
        <p:spPr bwMode="auto">
          <a:xfrm>
            <a:off x="1204144" y="1772816"/>
            <a:ext cx="943845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defRPr/>
            </a:pPr>
            <a:r>
              <a:rPr lang="en-US" sz="1800" dirty="0">
                <a:solidFill>
                  <a:srgbClr val="0033CC"/>
                </a:solidFill>
              </a:rPr>
              <a:t>The investigation of the potential energy surface in fission during the last 20 years has focused on the role of deformed closed shells while the initial explanation of the asymmetric yields in fission was originally attributed to the spherical closed shells.</a:t>
            </a:r>
          </a:p>
        </p:txBody>
      </p:sp>
      <p:cxnSp>
        <p:nvCxnSpPr>
          <p:cNvPr id="16" name="Conector recto de flecha 15">
            <a:extLst>
              <a:ext uri="{FF2B5EF4-FFF2-40B4-BE49-F238E27FC236}">
                <a16:creationId xmlns:a16="http://schemas.microsoft.com/office/drawing/2014/main" id="{CAEA04E6-08F2-0199-5865-60E62D8C203F}"/>
              </a:ext>
            </a:extLst>
          </p:cNvPr>
          <p:cNvCxnSpPr>
            <a:cxnSpLocks/>
          </p:cNvCxnSpPr>
          <p:nvPr/>
        </p:nvCxnSpPr>
        <p:spPr>
          <a:xfrm>
            <a:off x="5075436" y="4365104"/>
            <a:ext cx="1152128" cy="0"/>
          </a:xfrm>
          <a:prstGeom prst="straightConnector1">
            <a:avLst/>
          </a:prstGeom>
          <a:ln w="152400">
            <a:gradFill flip="none" rotWithShape="1">
              <a:gsLst>
                <a:gs pos="16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tailEnd type="stealth"/>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B3116096-D4A7-9CA8-B8F4-2F2703A98827}"/>
              </a:ext>
            </a:extLst>
          </p:cNvPr>
          <p:cNvSpPr txBox="1"/>
          <p:nvPr/>
        </p:nvSpPr>
        <p:spPr>
          <a:xfrm>
            <a:off x="2928020" y="2708920"/>
            <a:ext cx="1113190" cy="369332"/>
          </a:xfrm>
          <a:prstGeom prst="rect">
            <a:avLst/>
          </a:prstGeom>
          <a:noFill/>
        </p:spPr>
        <p:txBody>
          <a:bodyPr wrap="none" rtlCol="0">
            <a:spAutoFit/>
          </a:bodyPr>
          <a:lstStyle/>
          <a:p>
            <a:r>
              <a:rPr lang="es-ES" dirty="0" err="1">
                <a:solidFill>
                  <a:schemeClr val="accent6">
                    <a:lumMod val="75000"/>
                  </a:schemeClr>
                </a:solidFill>
              </a:rPr>
              <a:t>Year</a:t>
            </a:r>
            <a:r>
              <a:rPr lang="es-ES" dirty="0">
                <a:solidFill>
                  <a:schemeClr val="accent6">
                    <a:lumMod val="75000"/>
                  </a:schemeClr>
                </a:solidFill>
              </a:rPr>
              <a:t> 2000</a:t>
            </a:r>
          </a:p>
        </p:txBody>
      </p:sp>
      <p:sp>
        <p:nvSpPr>
          <p:cNvPr id="18" name="CuadroTexto 17">
            <a:extLst>
              <a:ext uri="{FF2B5EF4-FFF2-40B4-BE49-F238E27FC236}">
                <a16:creationId xmlns:a16="http://schemas.microsoft.com/office/drawing/2014/main" id="{977AD2E2-AAAA-75A3-8FC8-D9B67C22EE08}"/>
              </a:ext>
            </a:extLst>
          </p:cNvPr>
          <p:cNvSpPr txBox="1"/>
          <p:nvPr/>
        </p:nvSpPr>
        <p:spPr>
          <a:xfrm>
            <a:off x="7548984" y="2780928"/>
            <a:ext cx="1107483" cy="369332"/>
          </a:xfrm>
          <a:prstGeom prst="rect">
            <a:avLst/>
          </a:prstGeom>
          <a:noFill/>
        </p:spPr>
        <p:txBody>
          <a:bodyPr wrap="none" rtlCol="0">
            <a:spAutoFit/>
          </a:bodyPr>
          <a:lstStyle/>
          <a:p>
            <a:r>
              <a:rPr lang="es-ES" dirty="0" err="1">
                <a:solidFill>
                  <a:schemeClr val="accent6">
                    <a:lumMod val="75000"/>
                  </a:schemeClr>
                </a:solidFill>
              </a:rPr>
              <a:t>Year</a:t>
            </a:r>
            <a:r>
              <a:rPr lang="es-ES" dirty="0">
                <a:solidFill>
                  <a:schemeClr val="accent6">
                    <a:lumMod val="75000"/>
                  </a:schemeClr>
                </a:solidFill>
              </a:rPr>
              <a:t> 2025</a:t>
            </a:r>
          </a:p>
        </p:txBody>
      </p:sp>
      <p:sp>
        <p:nvSpPr>
          <p:cNvPr id="19" name="CuadroTexto 18">
            <a:extLst>
              <a:ext uri="{FF2B5EF4-FFF2-40B4-BE49-F238E27FC236}">
                <a16:creationId xmlns:a16="http://schemas.microsoft.com/office/drawing/2014/main" id="{1A65BCD9-A881-FCDB-AC66-DDF7EC37AF20}"/>
              </a:ext>
            </a:extLst>
          </p:cNvPr>
          <p:cNvSpPr txBox="1"/>
          <p:nvPr/>
        </p:nvSpPr>
        <p:spPr>
          <a:xfrm>
            <a:off x="2622208" y="6197242"/>
            <a:ext cx="6880473" cy="400110"/>
          </a:xfrm>
          <a:prstGeom prst="rect">
            <a:avLst/>
          </a:prstGeom>
          <a:noFill/>
        </p:spPr>
        <p:txBody>
          <a:bodyPr wrap="none" rtlCol="0">
            <a:spAutoFit/>
          </a:bodyPr>
          <a:lstStyle/>
          <a:p>
            <a:r>
              <a:rPr lang="en-GB" sz="2000" noProof="0" dirty="0">
                <a:solidFill>
                  <a:srgbClr val="00B0F0"/>
                </a:solidFill>
              </a:rPr>
              <a:t>Do spherical and neutron shells still have a role to play in fission?</a:t>
            </a:r>
          </a:p>
        </p:txBody>
      </p:sp>
      <p:pic>
        <p:nvPicPr>
          <p:cNvPr id="22" name="Imagen 21">
            <a:extLst>
              <a:ext uri="{FF2B5EF4-FFF2-40B4-BE49-F238E27FC236}">
                <a16:creationId xmlns:a16="http://schemas.microsoft.com/office/drawing/2014/main" id="{D69A7936-D50B-8284-1941-E311DEFDE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701" y="3325280"/>
            <a:ext cx="2656491" cy="2696008"/>
          </a:xfrm>
          <a:prstGeom prst="rect">
            <a:avLst/>
          </a:prstGeom>
        </p:spPr>
      </p:pic>
      <p:sp>
        <p:nvSpPr>
          <p:cNvPr id="23" name="Text Box 1036">
            <a:extLst>
              <a:ext uri="{FF2B5EF4-FFF2-40B4-BE49-F238E27FC236}">
                <a16:creationId xmlns:a16="http://schemas.microsoft.com/office/drawing/2014/main" id="{4B703EF5-EA6F-D083-62AE-ED8FA708A213}"/>
              </a:ext>
            </a:extLst>
          </p:cNvPr>
          <p:cNvSpPr txBox="1">
            <a:spLocks noChangeArrowheads="1"/>
          </p:cNvSpPr>
          <p:nvPr/>
        </p:nvSpPr>
        <p:spPr bwMode="auto">
          <a:xfrm>
            <a:off x="8095973" y="3502307"/>
            <a:ext cx="468928" cy="215444"/>
          </a:xfrm>
          <a:prstGeom prst="rect">
            <a:avLst/>
          </a:prstGeom>
          <a:solidFill>
            <a:schemeClr val="bg1"/>
          </a:solidFill>
          <a:ln>
            <a:noFill/>
          </a:ln>
          <a:effectLst/>
        </p:spPr>
        <p:txBody>
          <a:bodyPr wrap="square" lIns="0" tIns="0" rIns="0" b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defRPr/>
            </a:pPr>
            <a:r>
              <a:rPr lang="en-US" sz="1400" i="1" dirty="0">
                <a:solidFill>
                  <a:srgbClr val="0033CC"/>
                </a:solidFill>
              </a:rPr>
              <a:t>Z</a:t>
            </a:r>
            <a:r>
              <a:rPr lang="en-US" sz="1400" i="1" baseline="-25000" dirty="0">
                <a:solidFill>
                  <a:srgbClr val="0033CC"/>
                </a:solidFill>
              </a:rPr>
              <a:t>H</a:t>
            </a:r>
            <a:r>
              <a:rPr lang="en-US" sz="1400" i="1" dirty="0">
                <a:solidFill>
                  <a:srgbClr val="0033CC"/>
                </a:solidFill>
              </a:rPr>
              <a:t>~54</a:t>
            </a:r>
            <a:endParaRPr lang="en-US" sz="1400" dirty="0">
              <a:solidFill>
                <a:srgbClr val="0033CC"/>
              </a:solidFill>
            </a:endParaRPr>
          </a:p>
        </p:txBody>
      </p:sp>
      <p:sp>
        <p:nvSpPr>
          <p:cNvPr id="24" name="Text Box 1036">
            <a:extLst>
              <a:ext uri="{FF2B5EF4-FFF2-40B4-BE49-F238E27FC236}">
                <a16:creationId xmlns:a16="http://schemas.microsoft.com/office/drawing/2014/main" id="{9937D709-ED52-1371-39C2-FCF1599133FE}"/>
              </a:ext>
            </a:extLst>
          </p:cNvPr>
          <p:cNvSpPr txBox="1">
            <a:spLocks noChangeArrowheads="1"/>
          </p:cNvSpPr>
          <p:nvPr/>
        </p:nvSpPr>
        <p:spPr bwMode="auto">
          <a:xfrm>
            <a:off x="8046798" y="5245175"/>
            <a:ext cx="467176" cy="217791"/>
          </a:xfrm>
          <a:prstGeom prst="rect">
            <a:avLst/>
          </a:prstGeom>
          <a:solidFill>
            <a:schemeClr val="bg1"/>
          </a:solidFill>
          <a:ln>
            <a:noFill/>
          </a:ln>
          <a:effectLst/>
        </p:spPr>
        <p:txBody>
          <a:bodyPr wrap="square" lIns="0" tIns="0" rIns="0" b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defRPr/>
            </a:pPr>
            <a:r>
              <a:rPr lang="en-US" sz="1400" i="1" dirty="0">
                <a:solidFill>
                  <a:srgbClr val="FF0000"/>
                </a:solidFill>
              </a:rPr>
              <a:t>Z</a:t>
            </a:r>
            <a:r>
              <a:rPr lang="en-US" sz="1400" i="1" baseline="-25000" dirty="0">
                <a:solidFill>
                  <a:srgbClr val="FF0000"/>
                </a:solidFill>
              </a:rPr>
              <a:t>L</a:t>
            </a:r>
            <a:r>
              <a:rPr lang="en-US" sz="1400" i="1" dirty="0">
                <a:solidFill>
                  <a:srgbClr val="FF0000"/>
                </a:solidFill>
              </a:rPr>
              <a:t>~36</a:t>
            </a:r>
            <a:r>
              <a:rPr lang="en-US" sz="1400" dirty="0">
                <a:solidFill>
                  <a:srgbClr val="FF0000"/>
                </a:solidFill>
              </a:rPr>
              <a:t> </a:t>
            </a:r>
          </a:p>
        </p:txBody>
      </p:sp>
      <p:pic>
        <p:nvPicPr>
          <p:cNvPr id="9" name="Imagen 8">
            <a:extLst>
              <a:ext uri="{FF2B5EF4-FFF2-40B4-BE49-F238E27FC236}">
                <a16:creationId xmlns:a16="http://schemas.microsoft.com/office/drawing/2014/main" id="{D8B87EBF-C245-C9A4-4D5D-506F942EB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0" name="Text Box 59">
            <a:extLst>
              <a:ext uri="{FF2B5EF4-FFF2-40B4-BE49-F238E27FC236}">
                <a16:creationId xmlns:a16="http://schemas.microsoft.com/office/drawing/2014/main" id="{C357AFD3-7BA4-6BB2-6E3E-5DBBAB7553D8}"/>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21643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E4383-35C0-D64B-2BBB-34CAD3F8CB85}"/>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C6170941-D98D-9072-CE77-1DB27E5478CE}"/>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163BD0DF-EBE0-F0DF-B848-D924F6F5CB78}"/>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9B6876CE-7104-6CD2-ABC1-08592A42684D}"/>
              </a:ext>
            </a:extLst>
          </p:cNvPr>
          <p:cNvSpPr txBox="1">
            <a:spLocks noChangeArrowheads="1"/>
          </p:cNvSpPr>
          <p:nvPr/>
        </p:nvSpPr>
        <p:spPr bwMode="auto">
          <a:xfrm>
            <a:off x="1169988" y="649321"/>
            <a:ext cx="909682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Complete measurements in inverse kinematics: R3B@FAIR</a:t>
            </a:r>
          </a:p>
        </p:txBody>
      </p:sp>
      <p:grpSp>
        <p:nvGrpSpPr>
          <p:cNvPr id="9" name="Grupo 8">
            <a:extLst>
              <a:ext uri="{FF2B5EF4-FFF2-40B4-BE49-F238E27FC236}">
                <a16:creationId xmlns:a16="http://schemas.microsoft.com/office/drawing/2014/main" id="{57C42CB1-728B-5CF4-CD7E-103353CDB530}"/>
              </a:ext>
            </a:extLst>
          </p:cNvPr>
          <p:cNvGrpSpPr>
            <a:grpSpLocks noChangeAspect="1"/>
          </p:cNvGrpSpPr>
          <p:nvPr/>
        </p:nvGrpSpPr>
        <p:grpSpPr>
          <a:xfrm>
            <a:off x="1208860" y="1688023"/>
            <a:ext cx="3528000" cy="1596961"/>
            <a:chOff x="1361287" y="479648"/>
            <a:chExt cx="9422515" cy="4265120"/>
          </a:xfrm>
        </p:grpSpPr>
        <p:cxnSp>
          <p:nvCxnSpPr>
            <p:cNvPr id="10" name="Conector recto de flecha 9">
              <a:extLst>
                <a:ext uri="{FF2B5EF4-FFF2-40B4-BE49-F238E27FC236}">
                  <a16:creationId xmlns:a16="http://schemas.microsoft.com/office/drawing/2014/main" id="{BE7C99E9-1EC6-DDE5-7D28-E6093BDE191E}"/>
                </a:ext>
              </a:extLst>
            </p:cNvPr>
            <p:cNvCxnSpPr>
              <a:cxnSpLocks/>
            </p:cNvCxnSpPr>
            <p:nvPr/>
          </p:nvCxnSpPr>
          <p:spPr>
            <a:xfrm flipV="1">
              <a:off x="8053620" y="1932424"/>
              <a:ext cx="1612086" cy="716425"/>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11" name="Elipse 10">
              <a:extLst>
                <a:ext uri="{FF2B5EF4-FFF2-40B4-BE49-F238E27FC236}">
                  <a16:creationId xmlns:a16="http://schemas.microsoft.com/office/drawing/2014/main" id="{EB77E291-25E3-5380-562F-099DA8E96944}"/>
                </a:ext>
              </a:extLst>
            </p:cNvPr>
            <p:cNvSpPr/>
            <p:nvPr/>
          </p:nvSpPr>
          <p:spPr>
            <a:xfrm>
              <a:off x="5963676" y="1683182"/>
              <a:ext cx="2160000" cy="216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orma libre 11">
              <a:extLst>
                <a:ext uri="{FF2B5EF4-FFF2-40B4-BE49-F238E27FC236}">
                  <a16:creationId xmlns:a16="http://schemas.microsoft.com/office/drawing/2014/main" id="{E494EE49-144F-FA52-C0A4-87C66EBC3E2D}"/>
                </a:ext>
              </a:extLst>
            </p:cNvPr>
            <p:cNvSpPr/>
            <p:nvPr/>
          </p:nvSpPr>
          <p:spPr>
            <a:xfrm>
              <a:off x="4727445" y="2777829"/>
              <a:ext cx="4017818" cy="1240247"/>
            </a:xfrm>
            <a:custGeom>
              <a:avLst/>
              <a:gdLst>
                <a:gd name="connsiteX0" fmla="*/ 0 w 4017818"/>
                <a:gd name="connsiteY0" fmla="*/ 7193 h 1240247"/>
                <a:gd name="connsiteX1" fmla="*/ 1080654 w 4017818"/>
                <a:gd name="connsiteY1" fmla="*/ 21047 h 1240247"/>
                <a:gd name="connsiteX2" fmla="*/ 2064327 w 4017818"/>
                <a:gd name="connsiteY2" fmla="*/ 21047 h 1240247"/>
                <a:gd name="connsiteX3" fmla="*/ 2687781 w 4017818"/>
                <a:gd name="connsiteY3" fmla="*/ 311993 h 1240247"/>
                <a:gd name="connsiteX4" fmla="*/ 3269672 w 4017818"/>
                <a:gd name="connsiteY4" fmla="*/ 686065 h 1240247"/>
                <a:gd name="connsiteX5" fmla="*/ 4017818 w 4017818"/>
                <a:gd name="connsiteY5" fmla="*/ 1240247 h 1240247"/>
                <a:gd name="connsiteX6" fmla="*/ 4017818 w 4017818"/>
                <a:gd name="connsiteY6" fmla="*/ 1240247 h 124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7818" h="1240247">
                  <a:moveTo>
                    <a:pt x="0" y="7193"/>
                  </a:moveTo>
                  <a:lnTo>
                    <a:pt x="1080654" y="21047"/>
                  </a:lnTo>
                  <a:cubicBezTo>
                    <a:pt x="1424708" y="23356"/>
                    <a:pt x="1796473" y="-27444"/>
                    <a:pt x="2064327" y="21047"/>
                  </a:cubicBezTo>
                  <a:cubicBezTo>
                    <a:pt x="2332182" y="69538"/>
                    <a:pt x="2486890" y="201157"/>
                    <a:pt x="2687781" y="311993"/>
                  </a:cubicBezTo>
                  <a:cubicBezTo>
                    <a:pt x="2888672" y="422829"/>
                    <a:pt x="3047999" y="531356"/>
                    <a:pt x="3269672" y="686065"/>
                  </a:cubicBezTo>
                  <a:cubicBezTo>
                    <a:pt x="3491345" y="840774"/>
                    <a:pt x="4017818" y="1240247"/>
                    <a:pt x="4017818" y="1240247"/>
                  </a:cubicBezTo>
                  <a:lnTo>
                    <a:pt x="4017818" y="1240247"/>
                  </a:lnTo>
                </a:path>
              </a:pathLst>
            </a:custGeom>
            <a:noFill/>
            <a:ln w="127000">
              <a:gradFill flip="none" rotWithShape="1">
                <a:gsLst>
                  <a:gs pos="0">
                    <a:schemeClr val="accent1">
                      <a:lumMod val="5000"/>
                      <a:lumOff val="95000"/>
                    </a:schemeClr>
                  </a:gs>
                  <a:gs pos="60000">
                    <a:schemeClr val="bg2">
                      <a:lumMod val="75000"/>
                    </a:schemeClr>
                  </a:gs>
                  <a:gs pos="87000">
                    <a:schemeClr val="bg2">
                      <a:lumMod val="50000"/>
                    </a:schemeClr>
                  </a:gs>
                </a:gsLst>
                <a:lin ang="0" scaled="1"/>
                <a:tileRect/>
              </a:gradFill>
              <a:tailEnd type="stealth"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E769E1A3-DF60-41D8-159E-4DC02DCF4226}"/>
                </a:ext>
              </a:extLst>
            </p:cNvPr>
            <p:cNvSpPr>
              <a:spLocks noChangeAspect="1"/>
            </p:cNvSpPr>
            <p:nvPr/>
          </p:nvSpPr>
          <p:spPr>
            <a:xfrm>
              <a:off x="6847859" y="2697713"/>
              <a:ext cx="252000" cy="252000"/>
            </a:xfrm>
            <a:prstGeom prst="ellipse">
              <a:avLst/>
            </a:prstGeom>
            <a:gradFill>
              <a:gsLst>
                <a:gs pos="11000">
                  <a:srgbClr val="F6F8FC"/>
                </a:gs>
                <a:gs pos="39000">
                  <a:schemeClr val="accent3">
                    <a:lumMod val="60000"/>
                    <a:lumOff val="40000"/>
                  </a:schemeClr>
                </a:gs>
                <a:gs pos="70000">
                  <a:schemeClr val="accent3">
                    <a:lumMod val="75000"/>
                  </a:schemeClr>
                </a:gs>
              </a:gsLst>
              <a:path path="circle">
                <a:fillToRect l="50000" t="50000" r="50000" b="50000"/>
              </a:path>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Conector recto de flecha 13">
              <a:extLst>
                <a:ext uri="{FF2B5EF4-FFF2-40B4-BE49-F238E27FC236}">
                  <a16:creationId xmlns:a16="http://schemas.microsoft.com/office/drawing/2014/main" id="{9C62CD7C-4C22-92B0-B086-EFAAC2284758}"/>
                </a:ext>
              </a:extLst>
            </p:cNvPr>
            <p:cNvCxnSpPr>
              <a:cxnSpLocks/>
            </p:cNvCxnSpPr>
            <p:nvPr/>
          </p:nvCxnSpPr>
          <p:spPr>
            <a:xfrm flipV="1">
              <a:off x="6884119" y="1310645"/>
              <a:ext cx="1861144" cy="1151010"/>
            </a:xfrm>
            <a:prstGeom prst="straightConnector1">
              <a:avLst/>
            </a:prstGeom>
            <a:ln w="127000">
              <a:gradFill flip="none" rotWithShape="1">
                <a:gsLst>
                  <a:gs pos="0">
                    <a:schemeClr val="bg1"/>
                  </a:gs>
                  <a:gs pos="31000">
                    <a:schemeClr val="bg2">
                      <a:lumMod val="75000"/>
                    </a:schemeClr>
                  </a:gs>
                  <a:gs pos="76000">
                    <a:schemeClr val="bg2">
                      <a:lumMod val="25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25" name="Elipse 24">
              <a:extLst>
                <a:ext uri="{FF2B5EF4-FFF2-40B4-BE49-F238E27FC236}">
                  <a16:creationId xmlns:a16="http://schemas.microsoft.com/office/drawing/2014/main" id="{520FE464-AC22-3777-D8BF-BF72DEB13CC7}"/>
                </a:ext>
              </a:extLst>
            </p:cNvPr>
            <p:cNvSpPr>
              <a:spLocks noChangeAspect="1"/>
            </p:cNvSpPr>
            <p:nvPr/>
          </p:nvSpPr>
          <p:spPr>
            <a:xfrm>
              <a:off x="6631859" y="2353163"/>
              <a:ext cx="324000" cy="324000"/>
            </a:xfrm>
            <a:prstGeom prst="ellipse">
              <a:avLst/>
            </a:prstGeom>
            <a:gradFill>
              <a:gsLst>
                <a:gs pos="11000">
                  <a:srgbClr val="F6F8FC"/>
                </a:gs>
                <a:gs pos="39000">
                  <a:schemeClr val="bg2">
                    <a:lumMod val="75000"/>
                  </a:schemeClr>
                </a:gs>
                <a:gs pos="70000">
                  <a:schemeClr val="bg2">
                    <a:lumMod val="50000"/>
                  </a:schemeClr>
                </a:gs>
              </a:gsLst>
              <a:path path="circle">
                <a:fillToRect l="50000" t="50000" r="50000" b="50000"/>
              </a:path>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492881BB-9957-5324-6209-02B4566E41D2}"/>
                </a:ext>
              </a:extLst>
            </p:cNvPr>
            <p:cNvSpPr txBox="1"/>
            <p:nvPr/>
          </p:nvSpPr>
          <p:spPr>
            <a:xfrm>
              <a:off x="3325443" y="3299596"/>
              <a:ext cx="837602" cy="461665"/>
            </a:xfrm>
            <a:prstGeom prst="rect">
              <a:avLst/>
            </a:prstGeom>
            <a:noFill/>
          </p:spPr>
          <p:txBody>
            <a:bodyPr wrap="none" rtlCol="0">
              <a:spAutoFit/>
            </a:bodyPr>
            <a:lstStyle/>
            <a:p>
              <a:r>
                <a:rPr lang="es-ES" sz="1200" dirty="0" err="1"/>
                <a:t>Fast</a:t>
              </a:r>
              <a:r>
                <a:rPr lang="es-ES" sz="1200" dirty="0"/>
                <a:t> heavy</a:t>
              </a:r>
            </a:p>
            <a:p>
              <a:r>
                <a:rPr lang="es-ES" sz="1200" dirty="0" err="1"/>
                <a:t>nucleus</a:t>
              </a:r>
              <a:endParaRPr lang="es-ES" sz="1200" dirty="0"/>
            </a:p>
          </p:txBody>
        </p:sp>
        <p:sp>
          <p:nvSpPr>
            <p:cNvPr id="27" name="CuadroTexto 26">
              <a:extLst>
                <a:ext uri="{FF2B5EF4-FFF2-40B4-BE49-F238E27FC236}">
                  <a16:creationId xmlns:a16="http://schemas.microsoft.com/office/drawing/2014/main" id="{53376858-C0A5-C31E-A367-CA878F6CE3DB}"/>
                </a:ext>
              </a:extLst>
            </p:cNvPr>
            <p:cNvSpPr txBox="1"/>
            <p:nvPr/>
          </p:nvSpPr>
          <p:spPr>
            <a:xfrm>
              <a:off x="6999000" y="479648"/>
              <a:ext cx="3696392" cy="725005"/>
            </a:xfrm>
            <a:prstGeom prst="rect">
              <a:avLst/>
            </a:prstGeom>
            <a:noFill/>
          </p:spPr>
          <p:txBody>
            <a:bodyPr wrap="square" rtlCol="0">
              <a:spAutoFit/>
            </a:bodyPr>
            <a:lstStyle/>
            <a:p>
              <a:r>
                <a:rPr lang="es-ES" sz="1200" dirty="0" err="1"/>
                <a:t>Emitted</a:t>
              </a:r>
              <a:r>
                <a:rPr lang="es-ES" sz="1200" dirty="0"/>
                <a:t> </a:t>
              </a:r>
              <a:r>
                <a:rPr lang="es-ES" sz="1200" dirty="0" err="1"/>
                <a:t>proton</a:t>
              </a:r>
              <a:endParaRPr lang="es-ES" sz="1200" dirty="0"/>
            </a:p>
          </p:txBody>
        </p:sp>
        <p:sp>
          <p:nvSpPr>
            <p:cNvPr id="28" name="CuadroTexto 27">
              <a:extLst>
                <a:ext uri="{FF2B5EF4-FFF2-40B4-BE49-F238E27FC236}">
                  <a16:creationId xmlns:a16="http://schemas.microsoft.com/office/drawing/2014/main" id="{B6FEECE8-E358-5318-B3D3-664746B299B4}"/>
                </a:ext>
              </a:extLst>
            </p:cNvPr>
            <p:cNvSpPr txBox="1"/>
            <p:nvPr/>
          </p:nvSpPr>
          <p:spPr>
            <a:xfrm>
              <a:off x="6925968" y="4019763"/>
              <a:ext cx="3497465" cy="725005"/>
            </a:xfrm>
            <a:prstGeom prst="rect">
              <a:avLst/>
            </a:prstGeom>
            <a:noFill/>
          </p:spPr>
          <p:txBody>
            <a:bodyPr wrap="square" rtlCol="0">
              <a:spAutoFit/>
            </a:bodyPr>
            <a:lstStyle/>
            <a:p>
              <a:r>
                <a:rPr lang="es-ES" sz="1200" dirty="0" err="1"/>
                <a:t>Scattered</a:t>
              </a:r>
              <a:r>
                <a:rPr lang="es-ES" sz="1200" dirty="0"/>
                <a:t> </a:t>
              </a:r>
              <a:r>
                <a:rPr lang="es-ES" sz="1200" dirty="0" err="1"/>
                <a:t>proton</a:t>
              </a:r>
              <a:endParaRPr lang="es-ES" sz="1200" dirty="0"/>
            </a:p>
          </p:txBody>
        </p:sp>
        <p:cxnSp>
          <p:nvCxnSpPr>
            <p:cNvPr id="29" name="Conector recto de flecha 28">
              <a:extLst>
                <a:ext uri="{FF2B5EF4-FFF2-40B4-BE49-F238E27FC236}">
                  <a16:creationId xmlns:a16="http://schemas.microsoft.com/office/drawing/2014/main" id="{E1DF036A-9261-CDAB-52C5-D6AE677FC356}"/>
                </a:ext>
              </a:extLst>
            </p:cNvPr>
            <p:cNvCxnSpPr/>
            <p:nvPr/>
          </p:nvCxnSpPr>
          <p:spPr>
            <a:xfrm>
              <a:off x="3428303" y="2754438"/>
              <a:ext cx="1399309" cy="0"/>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73D22E68-4D51-B370-8E24-0C84439D3365}"/>
                </a:ext>
              </a:extLst>
            </p:cNvPr>
            <p:cNvSpPr/>
            <p:nvPr/>
          </p:nvSpPr>
          <p:spPr>
            <a:xfrm>
              <a:off x="1361287" y="1690619"/>
              <a:ext cx="2160000" cy="216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1" name="Conector recto de flecha 30">
              <a:extLst>
                <a:ext uri="{FF2B5EF4-FFF2-40B4-BE49-F238E27FC236}">
                  <a16:creationId xmlns:a16="http://schemas.microsoft.com/office/drawing/2014/main" id="{6814CBD9-75E7-C016-346E-E8BF946B67A4}"/>
                </a:ext>
              </a:extLst>
            </p:cNvPr>
            <p:cNvCxnSpPr>
              <a:cxnSpLocks/>
            </p:cNvCxnSpPr>
            <p:nvPr/>
          </p:nvCxnSpPr>
          <p:spPr>
            <a:xfrm>
              <a:off x="8206020" y="2801249"/>
              <a:ext cx="1470026" cy="49834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32" name="Elipse 31">
              <a:extLst>
                <a:ext uri="{FF2B5EF4-FFF2-40B4-BE49-F238E27FC236}">
                  <a16:creationId xmlns:a16="http://schemas.microsoft.com/office/drawing/2014/main" id="{3AD72F69-48CC-DC9C-9C49-D92352811112}"/>
                </a:ext>
              </a:extLst>
            </p:cNvPr>
            <p:cNvSpPr>
              <a:spLocks noChangeAspect="1"/>
            </p:cNvSpPr>
            <p:nvPr/>
          </p:nvSpPr>
          <p:spPr>
            <a:xfrm>
              <a:off x="9665706" y="1143182"/>
              <a:ext cx="1080000" cy="108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Elipse 32">
              <a:extLst>
                <a:ext uri="{FF2B5EF4-FFF2-40B4-BE49-F238E27FC236}">
                  <a16:creationId xmlns:a16="http://schemas.microsoft.com/office/drawing/2014/main" id="{51BEF1FF-81F9-17F5-CD2D-9796BDFA9DC4}"/>
                </a:ext>
              </a:extLst>
            </p:cNvPr>
            <p:cNvSpPr>
              <a:spLocks noChangeAspect="1"/>
            </p:cNvSpPr>
            <p:nvPr/>
          </p:nvSpPr>
          <p:spPr>
            <a:xfrm>
              <a:off x="9703802" y="2867214"/>
              <a:ext cx="1080000" cy="108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4" name="CuadroTexto 33">
            <a:extLst>
              <a:ext uri="{FF2B5EF4-FFF2-40B4-BE49-F238E27FC236}">
                <a16:creationId xmlns:a16="http://schemas.microsoft.com/office/drawing/2014/main" id="{949307CA-5B54-AD46-FD18-B50D4657AB81}"/>
              </a:ext>
            </a:extLst>
          </p:cNvPr>
          <p:cNvSpPr txBox="1"/>
          <p:nvPr/>
        </p:nvSpPr>
        <p:spPr>
          <a:xfrm>
            <a:off x="1505900" y="1744569"/>
            <a:ext cx="1396536" cy="369332"/>
          </a:xfrm>
          <a:prstGeom prst="rect">
            <a:avLst/>
          </a:prstGeom>
          <a:noFill/>
        </p:spPr>
        <p:txBody>
          <a:bodyPr wrap="none" rtlCol="0">
            <a:spAutoFit/>
          </a:bodyPr>
          <a:lstStyle/>
          <a:p>
            <a:r>
              <a:rPr lang="es-ES" dirty="0"/>
              <a:t>(p,2p) </a:t>
            </a:r>
            <a:r>
              <a:rPr lang="es-ES" dirty="0" err="1"/>
              <a:t>fission</a:t>
            </a:r>
            <a:endParaRPr lang="es-ES" dirty="0"/>
          </a:p>
        </p:txBody>
      </p:sp>
      <p:grpSp>
        <p:nvGrpSpPr>
          <p:cNvPr id="35" name="Grupo 34">
            <a:extLst>
              <a:ext uri="{FF2B5EF4-FFF2-40B4-BE49-F238E27FC236}">
                <a16:creationId xmlns:a16="http://schemas.microsoft.com/office/drawing/2014/main" id="{0E122907-BF2C-F261-5976-5FC7B5D21E63}"/>
              </a:ext>
            </a:extLst>
          </p:cNvPr>
          <p:cNvGrpSpPr/>
          <p:nvPr/>
        </p:nvGrpSpPr>
        <p:grpSpPr>
          <a:xfrm>
            <a:off x="1208460" y="3469698"/>
            <a:ext cx="3600000" cy="1687494"/>
            <a:chOff x="611560" y="3397690"/>
            <a:chExt cx="3600000" cy="1687494"/>
          </a:xfrm>
        </p:grpSpPr>
        <p:grpSp>
          <p:nvGrpSpPr>
            <p:cNvPr id="36" name="Grupo 35">
              <a:extLst>
                <a:ext uri="{FF2B5EF4-FFF2-40B4-BE49-F238E27FC236}">
                  <a16:creationId xmlns:a16="http://schemas.microsoft.com/office/drawing/2014/main" id="{5163DC3D-E525-5B7E-F390-F723EFA0D66B}"/>
                </a:ext>
              </a:extLst>
            </p:cNvPr>
            <p:cNvGrpSpPr>
              <a:grpSpLocks noChangeAspect="1"/>
            </p:cNvGrpSpPr>
            <p:nvPr/>
          </p:nvGrpSpPr>
          <p:grpSpPr>
            <a:xfrm>
              <a:off x="611560" y="3397690"/>
              <a:ext cx="3600000" cy="1687494"/>
              <a:chOff x="1361287" y="329561"/>
              <a:chExt cx="9547842" cy="4475553"/>
            </a:xfrm>
          </p:grpSpPr>
          <p:cxnSp>
            <p:nvCxnSpPr>
              <p:cNvPr id="38" name="Conector recto de flecha 37">
                <a:extLst>
                  <a:ext uri="{FF2B5EF4-FFF2-40B4-BE49-F238E27FC236}">
                    <a16:creationId xmlns:a16="http://schemas.microsoft.com/office/drawing/2014/main" id="{F629B020-95B4-895D-235F-B6835EC4DEE1}"/>
                  </a:ext>
                </a:extLst>
              </p:cNvPr>
              <p:cNvCxnSpPr>
                <a:cxnSpLocks/>
              </p:cNvCxnSpPr>
              <p:nvPr/>
            </p:nvCxnSpPr>
            <p:spPr>
              <a:xfrm flipV="1">
                <a:off x="8053620" y="1932424"/>
                <a:ext cx="1612086" cy="716425"/>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39" name="Elipse 38">
                <a:extLst>
                  <a:ext uri="{FF2B5EF4-FFF2-40B4-BE49-F238E27FC236}">
                    <a16:creationId xmlns:a16="http://schemas.microsoft.com/office/drawing/2014/main" id="{D6B15B6B-1C58-A70A-0D8F-7D15B7F369A7}"/>
                  </a:ext>
                </a:extLst>
              </p:cNvPr>
              <p:cNvSpPr>
                <a:spLocks noChangeAspect="1"/>
              </p:cNvSpPr>
              <p:nvPr/>
            </p:nvSpPr>
            <p:spPr>
              <a:xfrm>
                <a:off x="5963676" y="1683182"/>
                <a:ext cx="2160000" cy="216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Forma libre 39">
                <a:extLst>
                  <a:ext uri="{FF2B5EF4-FFF2-40B4-BE49-F238E27FC236}">
                    <a16:creationId xmlns:a16="http://schemas.microsoft.com/office/drawing/2014/main" id="{0E6FE128-EF50-6783-D2BB-E8F34EFFFD62}"/>
                  </a:ext>
                </a:extLst>
              </p:cNvPr>
              <p:cNvSpPr/>
              <p:nvPr/>
            </p:nvSpPr>
            <p:spPr>
              <a:xfrm>
                <a:off x="4727445" y="2777829"/>
                <a:ext cx="4017818" cy="1240247"/>
              </a:xfrm>
              <a:custGeom>
                <a:avLst/>
                <a:gdLst>
                  <a:gd name="connsiteX0" fmla="*/ 0 w 4017818"/>
                  <a:gd name="connsiteY0" fmla="*/ 7193 h 1240247"/>
                  <a:gd name="connsiteX1" fmla="*/ 1080654 w 4017818"/>
                  <a:gd name="connsiteY1" fmla="*/ 21047 h 1240247"/>
                  <a:gd name="connsiteX2" fmla="*/ 2064327 w 4017818"/>
                  <a:gd name="connsiteY2" fmla="*/ 21047 h 1240247"/>
                  <a:gd name="connsiteX3" fmla="*/ 2687781 w 4017818"/>
                  <a:gd name="connsiteY3" fmla="*/ 311993 h 1240247"/>
                  <a:gd name="connsiteX4" fmla="*/ 3269672 w 4017818"/>
                  <a:gd name="connsiteY4" fmla="*/ 686065 h 1240247"/>
                  <a:gd name="connsiteX5" fmla="*/ 4017818 w 4017818"/>
                  <a:gd name="connsiteY5" fmla="*/ 1240247 h 1240247"/>
                  <a:gd name="connsiteX6" fmla="*/ 4017818 w 4017818"/>
                  <a:gd name="connsiteY6" fmla="*/ 1240247 h 124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7818" h="1240247">
                    <a:moveTo>
                      <a:pt x="0" y="7193"/>
                    </a:moveTo>
                    <a:lnTo>
                      <a:pt x="1080654" y="21047"/>
                    </a:lnTo>
                    <a:cubicBezTo>
                      <a:pt x="1424708" y="23356"/>
                      <a:pt x="1796473" y="-27444"/>
                      <a:pt x="2064327" y="21047"/>
                    </a:cubicBezTo>
                    <a:cubicBezTo>
                      <a:pt x="2332182" y="69538"/>
                      <a:pt x="2486890" y="201157"/>
                      <a:pt x="2687781" y="311993"/>
                    </a:cubicBezTo>
                    <a:cubicBezTo>
                      <a:pt x="2888672" y="422829"/>
                      <a:pt x="3047999" y="531356"/>
                      <a:pt x="3269672" y="686065"/>
                    </a:cubicBezTo>
                    <a:cubicBezTo>
                      <a:pt x="3491345" y="840774"/>
                      <a:pt x="4017818" y="1240247"/>
                      <a:pt x="4017818" y="1240247"/>
                    </a:cubicBezTo>
                    <a:lnTo>
                      <a:pt x="4017818" y="1240247"/>
                    </a:lnTo>
                  </a:path>
                </a:pathLst>
              </a:custGeom>
              <a:noFill/>
              <a:ln w="127000">
                <a:gradFill flip="none" rotWithShape="1">
                  <a:gsLst>
                    <a:gs pos="0">
                      <a:schemeClr val="accent1">
                        <a:lumMod val="5000"/>
                        <a:lumOff val="95000"/>
                      </a:schemeClr>
                    </a:gs>
                    <a:gs pos="60000">
                      <a:schemeClr val="bg2">
                        <a:lumMod val="75000"/>
                      </a:schemeClr>
                    </a:gs>
                    <a:gs pos="87000">
                      <a:schemeClr val="bg2">
                        <a:lumMod val="50000"/>
                      </a:schemeClr>
                    </a:gs>
                  </a:gsLst>
                  <a:lin ang="0" scaled="1"/>
                  <a:tileRect/>
                </a:gradFill>
                <a:tailEnd type="stealth"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Elipse 40">
                <a:extLst>
                  <a:ext uri="{FF2B5EF4-FFF2-40B4-BE49-F238E27FC236}">
                    <a16:creationId xmlns:a16="http://schemas.microsoft.com/office/drawing/2014/main" id="{16A9E910-4AC5-5136-E1AF-F537FBE033AC}"/>
                  </a:ext>
                </a:extLst>
              </p:cNvPr>
              <p:cNvSpPr>
                <a:spLocks noChangeAspect="1"/>
              </p:cNvSpPr>
              <p:nvPr/>
            </p:nvSpPr>
            <p:spPr>
              <a:xfrm>
                <a:off x="6847859" y="2697713"/>
                <a:ext cx="252000" cy="252000"/>
              </a:xfrm>
              <a:prstGeom prst="ellipse">
                <a:avLst/>
              </a:prstGeom>
              <a:gradFill>
                <a:gsLst>
                  <a:gs pos="11000">
                    <a:srgbClr val="F6F8FC"/>
                  </a:gs>
                  <a:gs pos="39000">
                    <a:schemeClr val="accent3">
                      <a:lumMod val="60000"/>
                      <a:lumOff val="40000"/>
                    </a:schemeClr>
                  </a:gs>
                  <a:gs pos="70000">
                    <a:schemeClr val="accent3">
                      <a:lumMod val="75000"/>
                    </a:schemeClr>
                  </a:gs>
                </a:gsLst>
                <a:path path="circle">
                  <a:fillToRect l="50000" t="50000" r="50000" b="50000"/>
                </a:path>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2" name="Conector recto de flecha 41">
                <a:extLst>
                  <a:ext uri="{FF2B5EF4-FFF2-40B4-BE49-F238E27FC236}">
                    <a16:creationId xmlns:a16="http://schemas.microsoft.com/office/drawing/2014/main" id="{CB282AF9-1E20-B52E-751D-05994577256C}"/>
                  </a:ext>
                </a:extLst>
              </p:cNvPr>
              <p:cNvCxnSpPr>
                <a:cxnSpLocks/>
              </p:cNvCxnSpPr>
              <p:nvPr/>
            </p:nvCxnSpPr>
            <p:spPr>
              <a:xfrm flipV="1">
                <a:off x="6884119" y="1310645"/>
                <a:ext cx="1861144" cy="1151010"/>
              </a:xfrm>
              <a:prstGeom prst="straightConnector1">
                <a:avLst/>
              </a:prstGeom>
              <a:ln w="139700">
                <a:gradFill flip="none" rotWithShape="1">
                  <a:gsLst>
                    <a:gs pos="0">
                      <a:schemeClr val="bg1"/>
                    </a:gs>
                    <a:gs pos="31000">
                      <a:schemeClr val="accent2">
                        <a:lumMod val="60000"/>
                        <a:lumOff val="40000"/>
                      </a:schemeClr>
                    </a:gs>
                    <a:gs pos="76000">
                      <a:schemeClr val="accent2">
                        <a:lumMod val="75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43" name="Elipse 42">
                <a:extLst>
                  <a:ext uri="{FF2B5EF4-FFF2-40B4-BE49-F238E27FC236}">
                    <a16:creationId xmlns:a16="http://schemas.microsoft.com/office/drawing/2014/main" id="{1B482491-5B74-2DBA-DFB8-3771E06AB114}"/>
                  </a:ext>
                </a:extLst>
              </p:cNvPr>
              <p:cNvSpPr>
                <a:spLocks noChangeAspect="1"/>
              </p:cNvSpPr>
              <p:nvPr/>
            </p:nvSpPr>
            <p:spPr>
              <a:xfrm>
                <a:off x="6631859" y="2353163"/>
                <a:ext cx="324000" cy="324000"/>
              </a:xfrm>
              <a:prstGeom prst="ellipse">
                <a:avLst/>
              </a:prstGeom>
              <a:gradFill>
                <a:gsLst>
                  <a:gs pos="11000">
                    <a:srgbClr val="F6F8FC"/>
                  </a:gs>
                  <a:gs pos="39000">
                    <a:schemeClr val="accent2">
                      <a:lumMod val="40000"/>
                      <a:lumOff val="60000"/>
                    </a:schemeClr>
                  </a:gs>
                  <a:gs pos="70000">
                    <a:schemeClr val="accent2">
                      <a:lumMod val="60000"/>
                      <a:lumOff val="40000"/>
                    </a:schemeClr>
                  </a:gs>
                </a:gsLst>
                <a:path path="circle">
                  <a:fillToRect l="50000" t="50000" r="50000" b="50000"/>
                </a:path>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CuadroTexto 43">
                <a:extLst>
                  <a:ext uri="{FF2B5EF4-FFF2-40B4-BE49-F238E27FC236}">
                    <a16:creationId xmlns:a16="http://schemas.microsoft.com/office/drawing/2014/main" id="{E386C76D-3BAC-3F9D-7631-5A85632FD1B5}"/>
                  </a:ext>
                </a:extLst>
              </p:cNvPr>
              <p:cNvSpPr txBox="1"/>
              <p:nvPr/>
            </p:nvSpPr>
            <p:spPr>
              <a:xfrm>
                <a:off x="3325443" y="3299596"/>
                <a:ext cx="2382946" cy="1313426"/>
              </a:xfrm>
              <a:prstGeom prst="rect">
                <a:avLst/>
              </a:prstGeom>
              <a:noFill/>
            </p:spPr>
            <p:txBody>
              <a:bodyPr wrap="none" rtlCol="0">
                <a:spAutoFit/>
              </a:bodyPr>
              <a:lstStyle/>
              <a:p>
                <a:r>
                  <a:rPr lang="es-ES" sz="1200" dirty="0" err="1"/>
                  <a:t>Fast</a:t>
                </a:r>
                <a:r>
                  <a:rPr lang="es-ES" sz="1200" dirty="0"/>
                  <a:t> heavy</a:t>
                </a:r>
              </a:p>
              <a:p>
                <a:r>
                  <a:rPr lang="es-ES" sz="1200" dirty="0" err="1"/>
                  <a:t>nucleus</a:t>
                </a:r>
                <a:endParaRPr lang="es-ES" sz="1200" dirty="0"/>
              </a:p>
            </p:txBody>
          </p:sp>
          <p:sp>
            <p:nvSpPr>
              <p:cNvPr id="45" name="CuadroTexto 44">
                <a:extLst>
                  <a:ext uri="{FF2B5EF4-FFF2-40B4-BE49-F238E27FC236}">
                    <a16:creationId xmlns:a16="http://schemas.microsoft.com/office/drawing/2014/main" id="{9A9CE649-9F1F-D6A5-4BC0-B89D84B50A46}"/>
                  </a:ext>
                </a:extLst>
              </p:cNvPr>
              <p:cNvSpPr txBox="1"/>
              <p:nvPr/>
            </p:nvSpPr>
            <p:spPr>
              <a:xfrm>
                <a:off x="6891311" y="329561"/>
                <a:ext cx="3665023" cy="788055"/>
              </a:xfrm>
              <a:prstGeom prst="rect">
                <a:avLst/>
              </a:prstGeom>
              <a:noFill/>
            </p:spPr>
            <p:txBody>
              <a:bodyPr wrap="square" rtlCol="0">
                <a:spAutoFit/>
              </a:bodyPr>
              <a:lstStyle/>
              <a:p>
                <a:r>
                  <a:rPr lang="es-ES" sz="1200" dirty="0" err="1"/>
                  <a:t>Emitted</a:t>
                </a:r>
                <a:r>
                  <a:rPr lang="es-ES" sz="1200" dirty="0"/>
                  <a:t> </a:t>
                </a:r>
                <a:r>
                  <a:rPr lang="es-ES" sz="1200" dirty="0" err="1"/>
                  <a:t>neutron</a:t>
                </a:r>
                <a:endParaRPr lang="es-ES" sz="1200" dirty="0"/>
              </a:p>
            </p:txBody>
          </p:sp>
          <p:sp>
            <p:nvSpPr>
              <p:cNvPr id="46" name="CuadroTexto 45">
                <a:extLst>
                  <a:ext uri="{FF2B5EF4-FFF2-40B4-BE49-F238E27FC236}">
                    <a16:creationId xmlns:a16="http://schemas.microsoft.com/office/drawing/2014/main" id="{2CCEAD26-9087-85D2-4434-08A82BE5B6CA}"/>
                  </a:ext>
                </a:extLst>
              </p:cNvPr>
              <p:cNvSpPr txBox="1"/>
              <p:nvPr/>
            </p:nvSpPr>
            <p:spPr>
              <a:xfrm>
                <a:off x="6891311" y="4017059"/>
                <a:ext cx="4017818" cy="788055"/>
              </a:xfrm>
              <a:prstGeom prst="rect">
                <a:avLst/>
              </a:prstGeom>
              <a:noFill/>
            </p:spPr>
            <p:txBody>
              <a:bodyPr wrap="square" rtlCol="0">
                <a:spAutoFit/>
              </a:bodyPr>
              <a:lstStyle/>
              <a:p>
                <a:r>
                  <a:rPr lang="es-ES" sz="1200" dirty="0" err="1"/>
                  <a:t>Scattered</a:t>
                </a:r>
                <a:r>
                  <a:rPr lang="es-ES" sz="1200" dirty="0"/>
                  <a:t> </a:t>
                </a:r>
                <a:r>
                  <a:rPr lang="es-ES" sz="1200" dirty="0" err="1"/>
                  <a:t>proton</a:t>
                </a:r>
                <a:endParaRPr lang="es-ES" sz="1200" dirty="0"/>
              </a:p>
            </p:txBody>
          </p:sp>
          <p:cxnSp>
            <p:nvCxnSpPr>
              <p:cNvPr id="47" name="Conector recto de flecha 46">
                <a:extLst>
                  <a:ext uri="{FF2B5EF4-FFF2-40B4-BE49-F238E27FC236}">
                    <a16:creationId xmlns:a16="http://schemas.microsoft.com/office/drawing/2014/main" id="{09D1ADA8-3C70-ABD0-1866-7F03D6726F1C}"/>
                  </a:ext>
                </a:extLst>
              </p:cNvPr>
              <p:cNvCxnSpPr/>
              <p:nvPr/>
            </p:nvCxnSpPr>
            <p:spPr>
              <a:xfrm>
                <a:off x="3428303" y="2754438"/>
                <a:ext cx="1399309" cy="0"/>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48" name="Elipse 47">
                <a:extLst>
                  <a:ext uri="{FF2B5EF4-FFF2-40B4-BE49-F238E27FC236}">
                    <a16:creationId xmlns:a16="http://schemas.microsoft.com/office/drawing/2014/main" id="{7D8D5377-8DC1-3A63-E3A0-A044B48E468B}"/>
                  </a:ext>
                </a:extLst>
              </p:cNvPr>
              <p:cNvSpPr/>
              <p:nvPr/>
            </p:nvSpPr>
            <p:spPr>
              <a:xfrm>
                <a:off x="1361287" y="1690619"/>
                <a:ext cx="2160000" cy="216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9" name="Conector recto de flecha 48">
                <a:extLst>
                  <a:ext uri="{FF2B5EF4-FFF2-40B4-BE49-F238E27FC236}">
                    <a16:creationId xmlns:a16="http://schemas.microsoft.com/office/drawing/2014/main" id="{7E4CDD76-74A6-1075-0475-1B1EB88B2FE2}"/>
                  </a:ext>
                </a:extLst>
              </p:cNvPr>
              <p:cNvCxnSpPr>
                <a:cxnSpLocks/>
              </p:cNvCxnSpPr>
              <p:nvPr/>
            </p:nvCxnSpPr>
            <p:spPr>
              <a:xfrm>
                <a:off x="8206020" y="2801249"/>
                <a:ext cx="1470026" cy="49834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50" name="Elipse 49">
                <a:extLst>
                  <a:ext uri="{FF2B5EF4-FFF2-40B4-BE49-F238E27FC236}">
                    <a16:creationId xmlns:a16="http://schemas.microsoft.com/office/drawing/2014/main" id="{F3B9CDD9-E1C9-C9C0-5D8A-A0F24C2832F9}"/>
                  </a:ext>
                </a:extLst>
              </p:cNvPr>
              <p:cNvSpPr>
                <a:spLocks noChangeAspect="1"/>
              </p:cNvSpPr>
              <p:nvPr/>
            </p:nvSpPr>
            <p:spPr>
              <a:xfrm>
                <a:off x="9665706" y="1143182"/>
                <a:ext cx="1080000" cy="108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Elipse 50">
                <a:extLst>
                  <a:ext uri="{FF2B5EF4-FFF2-40B4-BE49-F238E27FC236}">
                    <a16:creationId xmlns:a16="http://schemas.microsoft.com/office/drawing/2014/main" id="{C00AF851-FC70-F8FA-1FCA-6F303EDFC976}"/>
                  </a:ext>
                </a:extLst>
              </p:cNvPr>
              <p:cNvSpPr>
                <a:spLocks noChangeAspect="1"/>
              </p:cNvSpPr>
              <p:nvPr/>
            </p:nvSpPr>
            <p:spPr>
              <a:xfrm>
                <a:off x="9703802" y="2867214"/>
                <a:ext cx="1080000" cy="108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7" name="CuadroTexto 36">
              <a:extLst>
                <a:ext uri="{FF2B5EF4-FFF2-40B4-BE49-F238E27FC236}">
                  <a16:creationId xmlns:a16="http://schemas.microsoft.com/office/drawing/2014/main" id="{5B189B56-CC61-46F2-A9EE-3CE76F5B5344}"/>
                </a:ext>
              </a:extLst>
            </p:cNvPr>
            <p:cNvSpPr txBox="1"/>
            <p:nvPr/>
          </p:nvSpPr>
          <p:spPr>
            <a:xfrm>
              <a:off x="827584" y="3563724"/>
              <a:ext cx="1401346" cy="369332"/>
            </a:xfrm>
            <a:prstGeom prst="rect">
              <a:avLst/>
            </a:prstGeom>
            <a:noFill/>
          </p:spPr>
          <p:txBody>
            <a:bodyPr wrap="none" rtlCol="0">
              <a:spAutoFit/>
            </a:bodyPr>
            <a:lstStyle/>
            <a:p>
              <a:r>
                <a:rPr lang="es-ES" dirty="0"/>
                <a:t>(</a:t>
              </a:r>
              <a:r>
                <a:rPr lang="es-ES" dirty="0" err="1"/>
                <a:t>p,pn</a:t>
              </a:r>
              <a:r>
                <a:rPr lang="es-ES" dirty="0"/>
                <a:t>) </a:t>
              </a:r>
              <a:r>
                <a:rPr lang="es-ES" dirty="0" err="1"/>
                <a:t>fission</a:t>
              </a:r>
              <a:endParaRPr lang="es-ES" dirty="0"/>
            </a:p>
          </p:txBody>
        </p:sp>
      </p:grpSp>
      <p:grpSp>
        <p:nvGrpSpPr>
          <p:cNvPr id="52" name="Grupo 51">
            <a:extLst>
              <a:ext uri="{FF2B5EF4-FFF2-40B4-BE49-F238E27FC236}">
                <a16:creationId xmlns:a16="http://schemas.microsoft.com/office/drawing/2014/main" id="{33607EEA-D284-0F94-AEED-2BF26C42B2FA}"/>
              </a:ext>
            </a:extLst>
          </p:cNvPr>
          <p:cNvGrpSpPr/>
          <p:nvPr/>
        </p:nvGrpSpPr>
        <p:grpSpPr>
          <a:xfrm>
            <a:off x="1208459" y="5219908"/>
            <a:ext cx="3672000" cy="1593468"/>
            <a:chOff x="611559" y="5219908"/>
            <a:chExt cx="3672000" cy="1593468"/>
          </a:xfrm>
        </p:grpSpPr>
        <p:grpSp>
          <p:nvGrpSpPr>
            <p:cNvPr id="53" name="Grupo 52">
              <a:extLst>
                <a:ext uri="{FF2B5EF4-FFF2-40B4-BE49-F238E27FC236}">
                  <a16:creationId xmlns:a16="http://schemas.microsoft.com/office/drawing/2014/main" id="{4F4F9822-8027-C150-8975-39BCBA1A3D14}"/>
                </a:ext>
              </a:extLst>
            </p:cNvPr>
            <p:cNvGrpSpPr>
              <a:grpSpLocks noChangeAspect="1"/>
            </p:cNvGrpSpPr>
            <p:nvPr/>
          </p:nvGrpSpPr>
          <p:grpSpPr>
            <a:xfrm>
              <a:off x="611559" y="5356296"/>
              <a:ext cx="3672000" cy="1457080"/>
              <a:chOff x="1361287" y="1143182"/>
              <a:chExt cx="9422515" cy="3738893"/>
            </a:xfrm>
          </p:grpSpPr>
          <p:cxnSp>
            <p:nvCxnSpPr>
              <p:cNvPr id="55" name="Conector recto de flecha 54">
                <a:extLst>
                  <a:ext uri="{FF2B5EF4-FFF2-40B4-BE49-F238E27FC236}">
                    <a16:creationId xmlns:a16="http://schemas.microsoft.com/office/drawing/2014/main" id="{9BF8F3EE-383A-C939-F1A7-9FEE042628BC}"/>
                  </a:ext>
                </a:extLst>
              </p:cNvPr>
              <p:cNvCxnSpPr>
                <a:cxnSpLocks/>
              </p:cNvCxnSpPr>
              <p:nvPr/>
            </p:nvCxnSpPr>
            <p:spPr>
              <a:xfrm flipV="1">
                <a:off x="8053620" y="1932424"/>
                <a:ext cx="1612086" cy="716425"/>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56" name="Elipse 55">
                <a:extLst>
                  <a:ext uri="{FF2B5EF4-FFF2-40B4-BE49-F238E27FC236}">
                    <a16:creationId xmlns:a16="http://schemas.microsoft.com/office/drawing/2014/main" id="{07F40077-2446-6CDA-52CE-80754E95CB22}"/>
                  </a:ext>
                </a:extLst>
              </p:cNvPr>
              <p:cNvSpPr/>
              <p:nvPr/>
            </p:nvSpPr>
            <p:spPr>
              <a:xfrm>
                <a:off x="5963676" y="1683182"/>
                <a:ext cx="2160000" cy="216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Forma libre 56">
                <a:extLst>
                  <a:ext uri="{FF2B5EF4-FFF2-40B4-BE49-F238E27FC236}">
                    <a16:creationId xmlns:a16="http://schemas.microsoft.com/office/drawing/2014/main" id="{2A2A77A0-34BD-61C4-50BF-570352C2EC18}"/>
                  </a:ext>
                </a:extLst>
              </p:cNvPr>
              <p:cNvSpPr/>
              <p:nvPr/>
            </p:nvSpPr>
            <p:spPr>
              <a:xfrm>
                <a:off x="4727445" y="2777829"/>
                <a:ext cx="4017818" cy="1240247"/>
              </a:xfrm>
              <a:custGeom>
                <a:avLst/>
                <a:gdLst>
                  <a:gd name="connsiteX0" fmla="*/ 0 w 4017818"/>
                  <a:gd name="connsiteY0" fmla="*/ 7193 h 1240247"/>
                  <a:gd name="connsiteX1" fmla="*/ 1080654 w 4017818"/>
                  <a:gd name="connsiteY1" fmla="*/ 21047 h 1240247"/>
                  <a:gd name="connsiteX2" fmla="*/ 2064327 w 4017818"/>
                  <a:gd name="connsiteY2" fmla="*/ 21047 h 1240247"/>
                  <a:gd name="connsiteX3" fmla="*/ 2687781 w 4017818"/>
                  <a:gd name="connsiteY3" fmla="*/ 311993 h 1240247"/>
                  <a:gd name="connsiteX4" fmla="*/ 3269672 w 4017818"/>
                  <a:gd name="connsiteY4" fmla="*/ 686065 h 1240247"/>
                  <a:gd name="connsiteX5" fmla="*/ 4017818 w 4017818"/>
                  <a:gd name="connsiteY5" fmla="*/ 1240247 h 1240247"/>
                  <a:gd name="connsiteX6" fmla="*/ 4017818 w 4017818"/>
                  <a:gd name="connsiteY6" fmla="*/ 1240247 h 124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7818" h="1240247">
                    <a:moveTo>
                      <a:pt x="0" y="7193"/>
                    </a:moveTo>
                    <a:lnTo>
                      <a:pt x="1080654" y="21047"/>
                    </a:lnTo>
                    <a:cubicBezTo>
                      <a:pt x="1424708" y="23356"/>
                      <a:pt x="1796473" y="-27444"/>
                      <a:pt x="2064327" y="21047"/>
                    </a:cubicBezTo>
                    <a:cubicBezTo>
                      <a:pt x="2332182" y="69538"/>
                      <a:pt x="2486890" y="201157"/>
                      <a:pt x="2687781" y="311993"/>
                    </a:cubicBezTo>
                    <a:cubicBezTo>
                      <a:pt x="2888672" y="422829"/>
                      <a:pt x="3047999" y="531356"/>
                      <a:pt x="3269672" y="686065"/>
                    </a:cubicBezTo>
                    <a:cubicBezTo>
                      <a:pt x="3491345" y="840774"/>
                      <a:pt x="4017818" y="1240247"/>
                      <a:pt x="4017818" y="1240247"/>
                    </a:cubicBezTo>
                    <a:lnTo>
                      <a:pt x="4017818" y="1240247"/>
                    </a:lnTo>
                  </a:path>
                </a:pathLst>
              </a:custGeom>
              <a:noFill/>
              <a:ln w="127000">
                <a:gradFill flip="none" rotWithShape="1">
                  <a:gsLst>
                    <a:gs pos="0">
                      <a:schemeClr val="accent1">
                        <a:lumMod val="5000"/>
                        <a:lumOff val="95000"/>
                      </a:schemeClr>
                    </a:gs>
                    <a:gs pos="60000">
                      <a:schemeClr val="bg2">
                        <a:lumMod val="75000"/>
                      </a:schemeClr>
                    </a:gs>
                    <a:gs pos="87000">
                      <a:schemeClr val="bg2">
                        <a:lumMod val="50000"/>
                      </a:schemeClr>
                    </a:gs>
                  </a:gsLst>
                  <a:lin ang="0" scaled="1"/>
                  <a:tileRect/>
                </a:gradFill>
                <a:tailEnd type="stealth"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Elipse 57">
                <a:extLst>
                  <a:ext uri="{FF2B5EF4-FFF2-40B4-BE49-F238E27FC236}">
                    <a16:creationId xmlns:a16="http://schemas.microsoft.com/office/drawing/2014/main" id="{9232655A-EDD2-AA32-2DD3-5FB10FCEBC11}"/>
                  </a:ext>
                </a:extLst>
              </p:cNvPr>
              <p:cNvSpPr>
                <a:spLocks noChangeAspect="1"/>
              </p:cNvSpPr>
              <p:nvPr/>
            </p:nvSpPr>
            <p:spPr>
              <a:xfrm>
                <a:off x="6847859" y="2697713"/>
                <a:ext cx="252000" cy="252000"/>
              </a:xfrm>
              <a:prstGeom prst="ellipse">
                <a:avLst/>
              </a:prstGeom>
              <a:gradFill>
                <a:gsLst>
                  <a:gs pos="11000">
                    <a:srgbClr val="F6F8FC"/>
                  </a:gs>
                  <a:gs pos="39000">
                    <a:schemeClr val="accent3">
                      <a:lumMod val="60000"/>
                      <a:lumOff val="40000"/>
                    </a:schemeClr>
                  </a:gs>
                  <a:gs pos="70000">
                    <a:schemeClr val="accent3">
                      <a:lumMod val="75000"/>
                    </a:schemeClr>
                  </a:gs>
                </a:gsLst>
                <a:path path="circle">
                  <a:fillToRect l="50000" t="50000" r="50000" b="50000"/>
                </a:path>
              </a:gra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CuadroTexto 58">
                <a:extLst>
                  <a:ext uri="{FF2B5EF4-FFF2-40B4-BE49-F238E27FC236}">
                    <a16:creationId xmlns:a16="http://schemas.microsoft.com/office/drawing/2014/main" id="{7C5D5A39-429D-E464-EC35-A60887865DD2}"/>
                  </a:ext>
                </a:extLst>
              </p:cNvPr>
              <p:cNvSpPr txBox="1"/>
              <p:nvPr/>
            </p:nvSpPr>
            <p:spPr>
              <a:xfrm>
                <a:off x="3325443" y="3299596"/>
                <a:ext cx="2149324" cy="1184641"/>
              </a:xfrm>
              <a:prstGeom prst="rect">
                <a:avLst/>
              </a:prstGeom>
              <a:noFill/>
            </p:spPr>
            <p:txBody>
              <a:bodyPr wrap="none" rtlCol="0">
                <a:spAutoFit/>
              </a:bodyPr>
              <a:lstStyle/>
              <a:p>
                <a:r>
                  <a:rPr lang="es-ES" sz="1200" dirty="0" err="1"/>
                  <a:t>Fast</a:t>
                </a:r>
                <a:r>
                  <a:rPr lang="es-ES" sz="1200" dirty="0"/>
                  <a:t> heavy</a:t>
                </a:r>
              </a:p>
              <a:p>
                <a:r>
                  <a:rPr lang="es-ES" sz="1200" dirty="0" err="1"/>
                  <a:t>nucleus</a:t>
                </a:r>
                <a:endParaRPr lang="es-ES" sz="1200" dirty="0"/>
              </a:p>
            </p:txBody>
          </p:sp>
          <p:sp>
            <p:nvSpPr>
              <p:cNvPr id="60" name="CuadroTexto 59">
                <a:extLst>
                  <a:ext uri="{FF2B5EF4-FFF2-40B4-BE49-F238E27FC236}">
                    <a16:creationId xmlns:a16="http://schemas.microsoft.com/office/drawing/2014/main" id="{2C0F6756-8AA5-D678-C59E-AAEF062DC6AB}"/>
                  </a:ext>
                </a:extLst>
              </p:cNvPr>
              <p:cNvSpPr txBox="1"/>
              <p:nvPr/>
            </p:nvSpPr>
            <p:spPr>
              <a:xfrm>
                <a:off x="6535010" y="4171291"/>
                <a:ext cx="3379976" cy="710784"/>
              </a:xfrm>
              <a:prstGeom prst="rect">
                <a:avLst/>
              </a:prstGeom>
              <a:noFill/>
            </p:spPr>
            <p:txBody>
              <a:bodyPr wrap="square" rtlCol="0">
                <a:spAutoFit/>
              </a:bodyPr>
              <a:lstStyle/>
              <a:p>
                <a:r>
                  <a:rPr lang="es-ES" sz="1200" dirty="0" err="1"/>
                  <a:t>Scattered</a:t>
                </a:r>
                <a:r>
                  <a:rPr lang="es-ES" sz="1200" dirty="0"/>
                  <a:t> </a:t>
                </a:r>
                <a:r>
                  <a:rPr lang="es-ES" sz="1200" dirty="0" err="1"/>
                  <a:t>proton</a:t>
                </a:r>
                <a:endParaRPr lang="es-ES" sz="1200" dirty="0"/>
              </a:p>
            </p:txBody>
          </p:sp>
          <p:cxnSp>
            <p:nvCxnSpPr>
              <p:cNvPr id="61" name="Conector recto de flecha 60">
                <a:extLst>
                  <a:ext uri="{FF2B5EF4-FFF2-40B4-BE49-F238E27FC236}">
                    <a16:creationId xmlns:a16="http://schemas.microsoft.com/office/drawing/2014/main" id="{F9175C4E-885B-4BCF-E9C6-3CFE5D31BD95}"/>
                  </a:ext>
                </a:extLst>
              </p:cNvPr>
              <p:cNvCxnSpPr/>
              <p:nvPr/>
            </p:nvCxnSpPr>
            <p:spPr>
              <a:xfrm>
                <a:off x="3428303" y="2754438"/>
                <a:ext cx="1399309" cy="0"/>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62" name="Elipse 61">
                <a:extLst>
                  <a:ext uri="{FF2B5EF4-FFF2-40B4-BE49-F238E27FC236}">
                    <a16:creationId xmlns:a16="http://schemas.microsoft.com/office/drawing/2014/main" id="{EF03ED7A-CE47-EF53-587B-D1EC586BE8EA}"/>
                  </a:ext>
                </a:extLst>
              </p:cNvPr>
              <p:cNvSpPr/>
              <p:nvPr/>
            </p:nvSpPr>
            <p:spPr>
              <a:xfrm>
                <a:off x="1361287" y="1690619"/>
                <a:ext cx="2160000" cy="216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3" name="Conector recto de flecha 62">
                <a:extLst>
                  <a:ext uri="{FF2B5EF4-FFF2-40B4-BE49-F238E27FC236}">
                    <a16:creationId xmlns:a16="http://schemas.microsoft.com/office/drawing/2014/main" id="{EC090A8D-7A19-5A48-CE53-40E5FD1635EF}"/>
                  </a:ext>
                </a:extLst>
              </p:cNvPr>
              <p:cNvCxnSpPr>
                <a:cxnSpLocks/>
              </p:cNvCxnSpPr>
              <p:nvPr/>
            </p:nvCxnSpPr>
            <p:spPr>
              <a:xfrm>
                <a:off x="8206020" y="2801249"/>
                <a:ext cx="1470026" cy="49834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64" name="Elipse 63">
                <a:extLst>
                  <a:ext uri="{FF2B5EF4-FFF2-40B4-BE49-F238E27FC236}">
                    <a16:creationId xmlns:a16="http://schemas.microsoft.com/office/drawing/2014/main" id="{F9F0262A-E33B-F54F-DCE6-7C18A61D55F1}"/>
                  </a:ext>
                </a:extLst>
              </p:cNvPr>
              <p:cNvSpPr>
                <a:spLocks noChangeAspect="1"/>
              </p:cNvSpPr>
              <p:nvPr/>
            </p:nvSpPr>
            <p:spPr>
              <a:xfrm>
                <a:off x="9665706" y="1143182"/>
                <a:ext cx="1080000" cy="108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Elipse 64">
                <a:extLst>
                  <a:ext uri="{FF2B5EF4-FFF2-40B4-BE49-F238E27FC236}">
                    <a16:creationId xmlns:a16="http://schemas.microsoft.com/office/drawing/2014/main" id="{02D65046-1ECE-04F3-02B6-45B7E47A4A23}"/>
                  </a:ext>
                </a:extLst>
              </p:cNvPr>
              <p:cNvSpPr>
                <a:spLocks noChangeAspect="1"/>
              </p:cNvSpPr>
              <p:nvPr/>
            </p:nvSpPr>
            <p:spPr>
              <a:xfrm>
                <a:off x="9703802" y="2867214"/>
                <a:ext cx="1080000" cy="1080000"/>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4" name="CuadroTexto 53">
              <a:extLst>
                <a:ext uri="{FF2B5EF4-FFF2-40B4-BE49-F238E27FC236}">
                  <a16:creationId xmlns:a16="http://schemas.microsoft.com/office/drawing/2014/main" id="{51109F03-9C80-E17E-5119-9DE1683A4FD4}"/>
                </a:ext>
              </a:extLst>
            </p:cNvPr>
            <p:cNvSpPr txBox="1"/>
            <p:nvPr/>
          </p:nvSpPr>
          <p:spPr>
            <a:xfrm>
              <a:off x="827584" y="5219908"/>
              <a:ext cx="1337226" cy="369332"/>
            </a:xfrm>
            <a:prstGeom prst="rect">
              <a:avLst/>
            </a:prstGeom>
            <a:noFill/>
          </p:spPr>
          <p:txBody>
            <a:bodyPr wrap="none" rtlCol="0">
              <a:spAutoFit/>
            </a:bodyPr>
            <a:lstStyle/>
            <a:p>
              <a:r>
                <a:rPr lang="es-ES" dirty="0"/>
                <a:t>(</a:t>
              </a:r>
              <a:r>
                <a:rPr lang="es-ES" dirty="0" err="1"/>
                <a:t>p,p</a:t>
              </a:r>
              <a:r>
                <a:rPr lang="es-ES" dirty="0"/>
                <a:t>’) </a:t>
              </a:r>
              <a:r>
                <a:rPr lang="es-ES" dirty="0" err="1"/>
                <a:t>fission</a:t>
              </a:r>
              <a:endParaRPr lang="es-ES" dirty="0"/>
            </a:p>
          </p:txBody>
        </p:sp>
      </p:grpSp>
      <p:sp>
        <p:nvSpPr>
          <p:cNvPr id="66" name="Text Box 68">
            <a:extLst>
              <a:ext uri="{FF2B5EF4-FFF2-40B4-BE49-F238E27FC236}">
                <a16:creationId xmlns:a16="http://schemas.microsoft.com/office/drawing/2014/main" id="{71BBCEB5-E99F-19EF-F499-7F4537FE9D0F}"/>
              </a:ext>
            </a:extLst>
          </p:cNvPr>
          <p:cNvSpPr txBox="1">
            <a:spLocks noChangeArrowheads="1"/>
          </p:cNvSpPr>
          <p:nvPr/>
        </p:nvSpPr>
        <p:spPr bwMode="auto">
          <a:xfrm>
            <a:off x="5973192" y="1786583"/>
            <a:ext cx="4967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285750" indent="-285750" eaLnBrk="1" hangingPunct="1">
              <a:buFont typeface="Wingdings" pitchFamily="2" charset="2"/>
              <a:buChar char="ü"/>
              <a:defRPr/>
            </a:pPr>
            <a:r>
              <a:rPr lang="en-AU" sz="1800" dirty="0">
                <a:solidFill>
                  <a:srgbClr val="0000CC"/>
                </a:solidFill>
              </a:rPr>
              <a:t>Quasi-free scattering on protons provides the excitation energy of the </a:t>
            </a:r>
            <a:r>
              <a:rPr lang="en-AU" sz="1800" dirty="0" err="1">
                <a:solidFill>
                  <a:srgbClr val="0000CC"/>
                </a:solidFill>
              </a:rPr>
              <a:t>fissioning</a:t>
            </a:r>
            <a:r>
              <a:rPr lang="en-AU" sz="1800" dirty="0">
                <a:solidFill>
                  <a:srgbClr val="0000CC"/>
                </a:solidFill>
              </a:rPr>
              <a:t> system from the reconstruction of the missing energy measuring the momenta of the two outgoing protons.</a:t>
            </a:r>
          </a:p>
        </p:txBody>
      </p:sp>
      <p:sp>
        <p:nvSpPr>
          <p:cNvPr id="67" name="Text Box 68">
            <a:extLst>
              <a:ext uri="{FF2B5EF4-FFF2-40B4-BE49-F238E27FC236}">
                <a16:creationId xmlns:a16="http://schemas.microsoft.com/office/drawing/2014/main" id="{E94B3848-1CC6-B59D-1AD8-F74C8F2EE8AA}"/>
              </a:ext>
            </a:extLst>
          </p:cNvPr>
          <p:cNvSpPr txBox="1">
            <a:spLocks noChangeArrowheads="1"/>
          </p:cNvSpPr>
          <p:nvPr/>
        </p:nvSpPr>
        <p:spPr bwMode="auto">
          <a:xfrm>
            <a:off x="5973191" y="5388515"/>
            <a:ext cx="55203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285750" indent="-285750" eaLnBrk="1" hangingPunct="1">
              <a:buFont typeface="Wingdings" pitchFamily="2" charset="2"/>
              <a:buChar char="ü"/>
              <a:defRPr/>
            </a:pPr>
            <a:r>
              <a:rPr lang="en-AU" sz="1800" dirty="0">
                <a:solidFill>
                  <a:srgbClr val="0000CC"/>
                </a:solidFill>
              </a:rPr>
              <a:t>Quasi-free scattering on neutrons or inelastic proton scattering can also provide some information on the excitation energy from the masses of the two final fragments .</a:t>
            </a:r>
          </a:p>
        </p:txBody>
      </p:sp>
      <p:sp>
        <p:nvSpPr>
          <p:cNvPr id="68" name="Text Box 30">
            <a:extLst>
              <a:ext uri="{FF2B5EF4-FFF2-40B4-BE49-F238E27FC236}">
                <a16:creationId xmlns:a16="http://schemas.microsoft.com/office/drawing/2014/main" id="{69D6D4E7-9A72-3FE3-CF24-9D7EE6D28EF2}"/>
              </a:ext>
            </a:extLst>
          </p:cNvPr>
          <p:cNvSpPr txBox="1">
            <a:spLocks noChangeArrowheads="1"/>
          </p:cNvSpPr>
          <p:nvPr/>
        </p:nvSpPr>
        <p:spPr bwMode="auto">
          <a:xfrm>
            <a:off x="1282700" y="1268760"/>
            <a:ext cx="46251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pPr>
            <a:r>
              <a:rPr lang="en-GB" sz="2200" dirty="0">
                <a:solidFill>
                  <a:srgbClr val="A50021"/>
                </a:solidFill>
              </a:rPr>
              <a:t>QFS-induced fission of 238U @ 540A MeV </a:t>
            </a:r>
          </a:p>
        </p:txBody>
      </p:sp>
      <p:pic>
        <p:nvPicPr>
          <p:cNvPr id="71" name="1 Imagen">
            <a:extLst>
              <a:ext uri="{FF2B5EF4-FFF2-40B4-BE49-F238E27FC236}">
                <a16:creationId xmlns:a16="http://schemas.microsoft.com/office/drawing/2014/main" id="{5D64BF88-3C92-C557-224B-0250B2ABE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1184" y="2986361"/>
            <a:ext cx="4908846" cy="1675283"/>
          </a:xfrm>
          <a:prstGeom prst="rect">
            <a:avLst/>
          </a:prstGeom>
        </p:spPr>
      </p:pic>
      <p:pic>
        <p:nvPicPr>
          <p:cNvPr id="72" name="Imaxe 3">
            <a:extLst>
              <a:ext uri="{FF2B5EF4-FFF2-40B4-BE49-F238E27FC236}">
                <a16:creationId xmlns:a16="http://schemas.microsoft.com/office/drawing/2014/main" id="{94F37151-7461-5835-264A-A542BBABF40B}"/>
              </a:ext>
            </a:extLst>
          </p:cNvPr>
          <p:cNvPicPr>
            <a:picLocks noChangeAspect="1"/>
          </p:cNvPicPr>
          <p:nvPr/>
        </p:nvPicPr>
        <p:blipFill>
          <a:blip r:embed="rId3"/>
          <a:stretch>
            <a:fillRect/>
          </a:stretch>
        </p:blipFill>
        <p:spPr>
          <a:xfrm>
            <a:off x="9477944" y="3839964"/>
            <a:ext cx="1837756" cy="1544600"/>
          </a:xfrm>
          <a:prstGeom prst="rect">
            <a:avLst/>
          </a:prstGeom>
        </p:spPr>
      </p:pic>
      <p:pic>
        <p:nvPicPr>
          <p:cNvPr id="2" name="Imagen 1">
            <a:extLst>
              <a:ext uri="{FF2B5EF4-FFF2-40B4-BE49-F238E27FC236}">
                <a16:creationId xmlns:a16="http://schemas.microsoft.com/office/drawing/2014/main" id="{789E0813-9823-0977-633A-3F2A9A818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 name="Text Box 59">
            <a:extLst>
              <a:ext uri="{FF2B5EF4-FFF2-40B4-BE49-F238E27FC236}">
                <a16:creationId xmlns:a16="http://schemas.microsoft.com/office/drawing/2014/main" id="{6FBD6A53-A36F-3E7F-8782-3FBE6F98180D}"/>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8415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3B925-2D7B-AFDB-B408-B7F800199417}"/>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3EAD8CFF-65BB-9BEC-CDF0-928E7F8A4839}"/>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DD2DC17D-7FDA-76DF-7627-8B8E378E7B96}"/>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05C0F738-9928-5F46-0642-9BF4EC706FB6}"/>
              </a:ext>
            </a:extLst>
          </p:cNvPr>
          <p:cNvSpPr txBox="1">
            <a:spLocks noChangeArrowheads="1"/>
          </p:cNvSpPr>
          <p:nvPr/>
        </p:nvSpPr>
        <p:spPr bwMode="auto">
          <a:xfrm>
            <a:off x="1169988" y="649321"/>
            <a:ext cx="656889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QFS-induced fission of 238U @ 540A MeV</a:t>
            </a:r>
          </a:p>
        </p:txBody>
      </p:sp>
      <p:sp>
        <p:nvSpPr>
          <p:cNvPr id="2" name="Text Box 30">
            <a:extLst>
              <a:ext uri="{FF2B5EF4-FFF2-40B4-BE49-F238E27FC236}">
                <a16:creationId xmlns:a16="http://schemas.microsoft.com/office/drawing/2014/main" id="{F38BABDA-36C5-EFB9-1CC2-4A224ED72595}"/>
              </a:ext>
            </a:extLst>
          </p:cNvPr>
          <p:cNvSpPr txBox="1">
            <a:spLocks noChangeArrowheads="1"/>
          </p:cNvSpPr>
          <p:nvPr/>
        </p:nvSpPr>
        <p:spPr bwMode="auto">
          <a:xfrm>
            <a:off x="1231900" y="1347788"/>
            <a:ext cx="394210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pPr>
            <a:r>
              <a:rPr lang="en-US" sz="2200" dirty="0">
                <a:solidFill>
                  <a:srgbClr val="A50021"/>
                </a:solidFill>
              </a:rPr>
              <a:t>Excitation energy from missing mass</a:t>
            </a:r>
          </a:p>
        </p:txBody>
      </p:sp>
      <p:sp>
        <p:nvSpPr>
          <p:cNvPr id="3" name="Text Box 68">
            <a:extLst>
              <a:ext uri="{FF2B5EF4-FFF2-40B4-BE49-F238E27FC236}">
                <a16:creationId xmlns:a16="http://schemas.microsoft.com/office/drawing/2014/main" id="{5277D281-C9BF-ADC7-37AC-2B41AC49BF8D}"/>
              </a:ext>
            </a:extLst>
          </p:cNvPr>
          <p:cNvSpPr txBox="1">
            <a:spLocks noChangeArrowheads="1"/>
          </p:cNvSpPr>
          <p:nvPr/>
        </p:nvSpPr>
        <p:spPr bwMode="auto">
          <a:xfrm>
            <a:off x="1534343" y="5370021"/>
            <a:ext cx="8352929"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buFont typeface="Wingdings" pitchFamily="2" charset="2"/>
              <a:buChar char="ü"/>
            </a:pPr>
            <a:r>
              <a:rPr lang="en-AU" sz="1800" dirty="0">
                <a:solidFill>
                  <a:srgbClr val="0000CC"/>
                </a:solidFill>
              </a:rPr>
              <a:t>Missing mass was obtained for QFS </a:t>
            </a:r>
            <a:r>
              <a:rPr lang="en-AU" sz="1800" baseline="30000" dirty="0">
                <a:solidFill>
                  <a:srgbClr val="0000CC"/>
                </a:solidFill>
              </a:rPr>
              <a:t>238</a:t>
            </a:r>
            <a:r>
              <a:rPr lang="en-AU" sz="1800" dirty="0">
                <a:solidFill>
                  <a:srgbClr val="0000CC"/>
                </a:solidFill>
              </a:rPr>
              <a:t>U(p,2p).</a:t>
            </a:r>
          </a:p>
          <a:p>
            <a:pPr eaLnBrk="1" hangingPunct="1">
              <a:buFont typeface="Wingdings" pitchFamily="2" charset="2"/>
              <a:buChar char="ü"/>
            </a:pPr>
            <a:r>
              <a:rPr lang="en-AU" sz="1800" dirty="0">
                <a:solidFill>
                  <a:srgbClr val="0000CC"/>
                </a:solidFill>
              </a:rPr>
              <a:t>A1+A2 of the final fission fragments shows a good sensitivity to the excitation.</a:t>
            </a:r>
          </a:p>
        </p:txBody>
      </p:sp>
      <p:pic>
        <p:nvPicPr>
          <p:cNvPr id="6" name="1 Imagen">
            <a:extLst>
              <a:ext uri="{FF2B5EF4-FFF2-40B4-BE49-F238E27FC236}">
                <a16:creationId xmlns:a16="http://schemas.microsoft.com/office/drawing/2014/main" id="{7B9A252F-0FEE-7105-0E89-CD9B8BB33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2" y="1988840"/>
            <a:ext cx="4243388" cy="3068955"/>
          </a:xfrm>
          <a:prstGeom prst="rect">
            <a:avLst/>
          </a:prstGeom>
        </p:spPr>
      </p:pic>
      <p:sp>
        <p:nvSpPr>
          <p:cNvPr id="7" name="24 CuadroTexto">
            <a:extLst>
              <a:ext uri="{FF2B5EF4-FFF2-40B4-BE49-F238E27FC236}">
                <a16:creationId xmlns:a16="http://schemas.microsoft.com/office/drawing/2014/main" id="{4223DCB1-7E87-4A7F-3855-64D36BCAB7E5}"/>
              </a:ext>
            </a:extLst>
          </p:cNvPr>
          <p:cNvSpPr txBox="1"/>
          <p:nvPr/>
        </p:nvSpPr>
        <p:spPr>
          <a:xfrm>
            <a:off x="4033415" y="2132856"/>
            <a:ext cx="957313" cy="292388"/>
          </a:xfrm>
          <a:prstGeom prst="rect">
            <a:avLst/>
          </a:prstGeom>
          <a:noFill/>
        </p:spPr>
        <p:txBody>
          <a:bodyPr wrap="none" rtlCol="0">
            <a:spAutoFit/>
          </a:bodyPr>
          <a:lstStyle/>
          <a:p>
            <a:pPr>
              <a:spcAft>
                <a:spcPts val="600"/>
              </a:spcAft>
            </a:pPr>
            <a:r>
              <a:rPr lang="es-ES" sz="1300" dirty="0">
                <a:latin typeface="Arial Narrow" pitchFamily="34" charset="0"/>
              </a:rPr>
              <a:t>Z</a:t>
            </a:r>
            <a:r>
              <a:rPr lang="es-ES" sz="1300" baseline="-25000" dirty="0">
                <a:latin typeface="Arial Narrow" pitchFamily="34" charset="0"/>
              </a:rPr>
              <a:t>1</a:t>
            </a:r>
            <a:r>
              <a:rPr lang="es-ES" sz="1300" dirty="0">
                <a:latin typeface="Arial Narrow" pitchFamily="34" charset="0"/>
              </a:rPr>
              <a:t> + Z</a:t>
            </a:r>
            <a:r>
              <a:rPr lang="es-ES" sz="1300" baseline="-25000" dirty="0">
                <a:latin typeface="Arial Narrow" pitchFamily="34" charset="0"/>
              </a:rPr>
              <a:t>2</a:t>
            </a:r>
            <a:r>
              <a:rPr lang="es-ES" sz="1300" dirty="0">
                <a:latin typeface="Arial Narrow" pitchFamily="34" charset="0"/>
              </a:rPr>
              <a:t> = 91 </a:t>
            </a:r>
          </a:p>
        </p:txBody>
      </p:sp>
      <p:pic>
        <p:nvPicPr>
          <p:cNvPr id="8" name="2 Imagen">
            <a:extLst>
              <a:ext uri="{FF2B5EF4-FFF2-40B4-BE49-F238E27FC236}">
                <a16:creationId xmlns:a16="http://schemas.microsoft.com/office/drawing/2014/main" id="{5A2872ED-CB74-22A5-F5A1-01F268C51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128" y="1973049"/>
            <a:ext cx="4250944" cy="3064256"/>
          </a:xfrm>
          <a:prstGeom prst="rect">
            <a:avLst/>
          </a:prstGeom>
        </p:spPr>
      </p:pic>
      <p:sp>
        <p:nvSpPr>
          <p:cNvPr id="9" name="Text Box 16">
            <a:extLst>
              <a:ext uri="{FF2B5EF4-FFF2-40B4-BE49-F238E27FC236}">
                <a16:creationId xmlns:a16="http://schemas.microsoft.com/office/drawing/2014/main" id="{25554D14-D054-9FF5-A481-81D461153AEA}"/>
              </a:ext>
            </a:extLst>
          </p:cNvPr>
          <p:cNvSpPr txBox="1">
            <a:spLocks noChangeArrowheads="1"/>
          </p:cNvSpPr>
          <p:nvPr/>
        </p:nvSpPr>
        <p:spPr bwMode="auto">
          <a:xfrm>
            <a:off x="6070600" y="6237312"/>
            <a:ext cx="18621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400" dirty="0">
                <a:solidFill>
                  <a:srgbClr val="969696"/>
                </a:solidFill>
                <a:latin typeface="Arial Narrow" panose="020B0604020202020204" pitchFamily="34" charset="0"/>
              </a:rPr>
              <a:t>Gabriel García PhD, USC</a:t>
            </a:r>
          </a:p>
        </p:txBody>
      </p:sp>
      <p:cxnSp>
        <p:nvCxnSpPr>
          <p:cNvPr id="10" name="Conector recto de flecha 9">
            <a:extLst>
              <a:ext uri="{FF2B5EF4-FFF2-40B4-BE49-F238E27FC236}">
                <a16:creationId xmlns:a16="http://schemas.microsoft.com/office/drawing/2014/main" id="{45EF8B4E-1C60-784B-602F-ECEBDB5133C7}"/>
              </a:ext>
            </a:extLst>
          </p:cNvPr>
          <p:cNvCxnSpPr>
            <a:cxnSpLocks/>
          </p:cNvCxnSpPr>
          <p:nvPr/>
        </p:nvCxnSpPr>
        <p:spPr>
          <a:xfrm>
            <a:off x="6341616" y="3284984"/>
            <a:ext cx="0" cy="1080120"/>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F175FEF5-AD35-045E-B670-865399861AF1}"/>
              </a:ext>
            </a:extLst>
          </p:cNvPr>
          <p:cNvSpPr txBox="1"/>
          <p:nvPr/>
        </p:nvSpPr>
        <p:spPr>
          <a:xfrm rot="-5400000">
            <a:off x="6158001" y="2871458"/>
            <a:ext cx="407484" cy="400110"/>
          </a:xfrm>
          <a:prstGeom prst="rect">
            <a:avLst/>
          </a:prstGeom>
          <a:noFill/>
        </p:spPr>
        <p:txBody>
          <a:bodyPr wrap="none" rtlCol="0">
            <a:spAutoFit/>
          </a:bodyPr>
          <a:lstStyle/>
          <a:p>
            <a:r>
              <a:rPr lang="es-ES" sz="2000" dirty="0">
                <a:solidFill>
                  <a:srgbClr val="0070C0"/>
                </a:solidFill>
              </a:rPr>
              <a:t>E*</a:t>
            </a:r>
          </a:p>
        </p:txBody>
      </p:sp>
      <p:pic>
        <p:nvPicPr>
          <p:cNvPr id="12" name="Imagen 11">
            <a:extLst>
              <a:ext uri="{FF2B5EF4-FFF2-40B4-BE49-F238E27FC236}">
                <a16:creationId xmlns:a16="http://schemas.microsoft.com/office/drawing/2014/main" id="{40E8C983-D143-3801-A3A4-7CA1D0D9D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3" name="Text Box 59">
            <a:extLst>
              <a:ext uri="{FF2B5EF4-FFF2-40B4-BE49-F238E27FC236}">
                <a16:creationId xmlns:a16="http://schemas.microsoft.com/office/drawing/2014/main" id="{5A19BBB0-926A-5CD1-FA98-596F71C2E84E}"/>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1461549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51B60-A452-5C13-8EDE-A6205B09A735}"/>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C908F216-65CD-8B0D-8D45-795908773D2D}"/>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FF5A3725-6B56-1708-4672-F469B87516B6}"/>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53A2B7FF-C78D-BF86-2F5B-973331489B05}"/>
              </a:ext>
            </a:extLst>
          </p:cNvPr>
          <p:cNvSpPr txBox="1">
            <a:spLocks noChangeArrowheads="1"/>
          </p:cNvSpPr>
          <p:nvPr/>
        </p:nvSpPr>
        <p:spPr bwMode="auto">
          <a:xfrm>
            <a:off x="1169988" y="649321"/>
            <a:ext cx="840035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Evolution of the fission yields with the excitation energy</a:t>
            </a:r>
          </a:p>
        </p:txBody>
      </p:sp>
      <p:pic>
        <p:nvPicPr>
          <p:cNvPr id="2" name="1 Imagen">
            <a:extLst>
              <a:ext uri="{FF2B5EF4-FFF2-40B4-BE49-F238E27FC236}">
                <a16:creationId xmlns:a16="http://schemas.microsoft.com/office/drawing/2014/main" id="{3FCED550-EB0D-CD5A-EBEE-8CB5CA3AC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1113" y="1681163"/>
            <a:ext cx="23764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 Imagen">
            <a:extLst>
              <a:ext uri="{FF2B5EF4-FFF2-40B4-BE49-F238E27FC236}">
                <a16:creationId xmlns:a16="http://schemas.microsoft.com/office/drawing/2014/main" id="{424F42A3-4135-6C48-BCD7-2D3DE3120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1681163"/>
            <a:ext cx="23764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 Imagen">
            <a:extLst>
              <a:ext uri="{FF2B5EF4-FFF2-40B4-BE49-F238E27FC236}">
                <a16:creationId xmlns:a16="http://schemas.microsoft.com/office/drawing/2014/main" id="{39C6F5E2-CE61-FD1F-C7DC-E094871F0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338" y="1665288"/>
            <a:ext cx="23764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4 Imagen">
            <a:extLst>
              <a:ext uri="{FF2B5EF4-FFF2-40B4-BE49-F238E27FC236}">
                <a16:creationId xmlns:a16="http://schemas.microsoft.com/office/drawing/2014/main" id="{4E97A0E8-0DAD-C0CC-FEA9-CBE6AA5ADF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1681163"/>
            <a:ext cx="23764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5 Imagen">
            <a:extLst>
              <a:ext uri="{FF2B5EF4-FFF2-40B4-BE49-F238E27FC236}">
                <a16:creationId xmlns:a16="http://schemas.microsoft.com/office/drawing/2014/main" id="{78F204B4-F861-71AB-A375-F9F4A718E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1113" y="4056063"/>
            <a:ext cx="23764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6 Imagen">
            <a:extLst>
              <a:ext uri="{FF2B5EF4-FFF2-40B4-BE49-F238E27FC236}">
                <a16:creationId xmlns:a16="http://schemas.microsoft.com/office/drawing/2014/main" id="{C5226C25-D79D-E26E-C663-023C148999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1713" y="4057650"/>
            <a:ext cx="23764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a:extLst>
              <a:ext uri="{FF2B5EF4-FFF2-40B4-BE49-F238E27FC236}">
                <a16:creationId xmlns:a16="http://schemas.microsoft.com/office/drawing/2014/main" id="{34C562E4-788D-C0F0-8AF5-48036ED3F6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5163" y="4057650"/>
            <a:ext cx="23764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8 Imagen">
            <a:extLst>
              <a:ext uri="{FF2B5EF4-FFF2-40B4-BE49-F238E27FC236}">
                <a16:creationId xmlns:a16="http://schemas.microsoft.com/office/drawing/2014/main" id="{52C0861B-8100-A8C7-2E91-E4E9FAD679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8138" y="4057650"/>
            <a:ext cx="23764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9 CuadroTexto">
            <a:extLst>
              <a:ext uri="{FF2B5EF4-FFF2-40B4-BE49-F238E27FC236}">
                <a16:creationId xmlns:a16="http://schemas.microsoft.com/office/drawing/2014/main" id="{10685CB1-6867-80D9-D67E-3BDCA4565891}"/>
              </a:ext>
            </a:extLst>
          </p:cNvPr>
          <p:cNvSpPr txBox="1"/>
          <p:nvPr/>
        </p:nvSpPr>
        <p:spPr>
          <a:xfrm>
            <a:off x="1495425" y="1916113"/>
            <a:ext cx="765175" cy="261937"/>
          </a:xfrm>
          <a:prstGeom prst="rect">
            <a:avLst/>
          </a:prstGeom>
          <a:noFill/>
        </p:spPr>
        <p:txBody>
          <a:bodyPr wrap="none">
            <a:spAutoFit/>
          </a:bodyPr>
          <a:lstStyle/>
          <a:p>
            <a:pPr eaLnBrk="1" hangingPunct="1">
              <a:defRPr/>
            </a:pPr>
            <a:r>
              <a:rPr lang="es-ES" sz="1050" b="1" dirty="0">
                <a:solidFill>
                  <a:srgbClr val="0000FF"/>
                </a:solidFill>
              </a:rPr>
              <a:t>A</a:t>
            </a:r>
            <a:r>
              <a:rPr lang="es-ES" sz="1050" b="1" baseline="-25000" dirty="0">
                <a:solidFill>
                  <a:srgbClr val="0000FF"/>
                </a:solidFill>
              </a:rPr>
              <a:t>1</a:t>
            </a:r>
            <a:r>
              <a:rPr lang="es-ES" sz="1050" b="1" dirty="0">
                <a:solidFill>
                  <a:srgbClr val="0000FF"/>
                </a:solidFill>
              </a:rPr>
              <a:t>+A</a:t>
            </a:r>
            <a:r>
              <a:rPr lang="es-ES" sz="1050" b="1" baseline="-25000" dirty="0">
                <a:solidFill>
                  <a:srgbClr val="0000FF"/>
                </a:solidFill>
              </a:rPr>
              <a:t>2</a:t>
            </a:r>
            <a:r>
              <a:rPr lang="es-ES" sz="1050" b="1" dirty="0">
                <a:solidFill>
                  <a:srgbClr val="0000FF"/>
                </a:solidFill>
              </a:rPr>
              <a:t>=235</a:t>
            </a:r>
            <a:endParaRPr lang="en-US" sz="1050" b="1" dirty="0">
              <a:solidFill>
                <a:srgbClr val="0000FF"/>
              </a:solidFill>
            </a:endParaRPr>
          </a:p>
        </p:txBody>
      </p:sp>
      <p:sp>
        <p:nvSpPr>
          <p:cNvPr id="13" name="31 CuadroTexto">
            <a:extLst>
              <a:ext uri="{FF2B5EF4-FFF2-40B4-BE49-F238E27FC236}">
                <a16:creationId xmlns:a16="http://schemas.microsoft.com/office/drawing/2014/main" id="{86B524C4-D3EB-FC14-35D0-29588999AD77}"/>
              </a:ext>
            </a:extLst>
          </p:cNvPr>
          <p:cNvSpPr txBox="1"/>
          <p:nvPr/>
        </p:nvSpPr>
        <p:spPr>
          <a:xfrm>
            <a:off x="3756025" y="1916113"/>
            <a:ext cx="738188" cy="254000"/>
          </a:xfrm>
          <a:prstGeom prst="rect">
            <a:avLst/>
          </a:prstGeom>
          <a:noFill/>
        </p:spPr>
        <p:txBody>
          <a:bodyPr wrap="none">
            <a:spAutoFit/>
          </a:bodyPr>
          <a:lstStyle/>
          <a:p>
            <a:pPr eaLnBrk="1" hangingPunct="1">
              <a:defRPr/>
            </a:pPr>
            <a:r>
              <a:rPr lang="es-ES" sz="1050" b="1" dirty="0">
                <a:solidFill>
                  <a:srgbClr val="0000FF"/>
                </a:solidFill>
              </a:rPr>
              <a:t>A</a:t>
            </a:r>
            <a:r>
              <a:rPr lang="es-ES" sz="1050" b="1" baseline="-25000" dirty="0">
                <a:solidFill>
                  <a:srgbClr val="0000FF"/>
                </a:solidFill>
              </a:rPr>
              <a:t>1</a:t>
            </a:r>
            <a:r>
              <a:rPr lang="es-ES" sz="1050" b="1" dirty="0">
                <a:solidFill>
                  <a:srgbClr val="0000FF"/>
                </a:solidFill>
              </a:rPr>
              <a:t>+A</a:t>
            </a:r>
            <a:r>
              <a:rPr lang="es-ES" sz="1050" b="1" baseline="-25000" dirty="0">
                <a:solidFill>
                  <a:srgbClr val="0000FF"/>
                </a:solidFill>
              </a:rPr>
              <a:t>2</a:t>
            </a:r>
            <a:r>
              <a:rPr lang="es-ES" sz="1050" b="1" dirty="0">
                <a:solidFill>
                  <a:srgbClr val="0000FF"/>
                </a:solidFill>
              </a:rPr>
              <a:t>=233</a:t>
            </a:r>
            <a:endParaRPr lang="en-US" sz="1050" b="1" dirty="0">
              <a:solidFill>
                <a:srgbClr val="0000FF"/>
              </a:solidFill>
            </a:endParaRPr>
          </a:p>
        </p:txBody>
      </p:sp>
      <p:sp>
        <p:nvSpPr>
          <p:cNvPr id="14" name="32 CuadroTexto">
            <a:extLst>
              <a:ext uri="{FF2B5EF4-FFF2-40B4-BE49-F238E27FC236}">
                <a16:creationId xmlns:a16="http://schemas.microsoft.com/office/drawing/2014/main" id="{FB4CCD2F-2278-6B21-FE0C-67D1268FC727}"/>
              </a:ext>
            </a:extLst>
          </p:cNvPr>
          <p:cNvSpPr txBox="1"/>
          <p:nvPr/>
        </p:nvSpPr>
        <p:spPr>
          <a:xfrm>
            <a:off x="5961063" y="1916113"/>
            <a:ext cx="738187" cy="254000"/>
          </a:xfrm>
          <a:prstGeom prst="rect">
            <a:avLst/>
          </a:prstGeom>
          <a:noFill/>
        </p:spPr>
        <p:txBody>
          <a:bodyPr wrap="none">
            <a:spAutoFit/>
          </a:bodyPr>
          <a:lstStyle/>
          <a:p>
            <a:pPr eaLnBrk="1" hangingPunct="1">
              <a:defRPr/>
            </a:pPr>
            <a:r>
              <a:rPr lang="es-ES" sz="1050" b="1" dirty="0">
                <a:solidFill>
                  <a:srgbClr val="0000FF"/>
                </a:solidFill>
              </a:rPr>
              <a:t>A</a:t>
            </a:r>
            <a:r>
              <a:rPr lang="es-ES" sz="1050" b="1" baseline="-25000" dirty="0">
                <a:solidFill>
                  <a:srgbClr val="0000FF"/>
                </a:solidFill>
              </a:rPr>
              <a:t>1</a:t>
            </a:r>
            <a:r>
              <a:rPr lang="es-ES" sz="1050" b="1" dirty="0">
                <a:solidFill>
                  <a:srgbClr val="0000FF"/>
                </a:solidFill>
              </a:rPr>
              <a:t>+A</a:t>
            </a:r>
            <a:r>
              <a:rPr lang="es-ES" sz="1050" b="1" baseline="-25000" dirty="0">
                <a:solidFill>
                  <a:srgbClr val="0000FF"/>
                </a:solidFill>
              </a:rPr>
              <a:t>2</a:t>
            </a:r>
            <a:r>
              <a:rPr lang="es-ES" sz="1050" b="1" dirty="0">
                <a:solidFill>
                  <a:srgbClr val="0000FF"/>
                </a:solidFill>
              </a:rPr>
              <a:t>=231</a:t>
            </a:r>
            <a:endParaRPr lang="en-US" sz="1050" b="1" dirty="0">
              <a:solidFill>
                <a:srgbClr val="0000FF"/>
              </a:solidFill>
            </a:endParaRPr>
          </a:p>
        </p:txBody>
      </p:sp>
      <p:sp>
        <p:nvSpPr>
          <p:cNvPr id="15" name="33 CuadroTexto">
            <a:extLst>
              <a:ext uri="{FF2B5EF4-FFF2-40B4-BE49-F238E27FC236}">
                <a16:creationId xmlns:a16="http://schemas.microsoft.com/office/drawing/2014/main" id="{B220FCEE-A159-E7A3-9ADF-FAA5E22B36C5}"/>
              </a:ext>
            </a:extLst>
          </p:cNvPr>
          <p:cNvSpPr txBox="1"/>
          <p:nvPr/>
        </p:nvSpPr>
        <p:spPr>
          <a:xfrm>
            <a:off x="8174038" y="1916113"/>
            <a:ext cx="738187" cy="254000"/>
          </a:xfrm>
          <a:prstGeom prst="rect">
            <a:avLst/>
          </a:prstGeom>
          <a:noFill/>
        </p:spPr>
        <p:txBody>
          <a:bodyPr wrap="none">
            <a:spAutoFit/>
          </a:bodyPr>
          <a:lstStyle/>
          <a:p>
            <a:pPr eaLnBrk="1" hangingPunct="1">
              <a:defRPr/>
            </a:pPr>
            <a:r>
              <a:rPr lang="es-ES" sz="1050" b="1" dirty="0">
                <a:solidFill>
                  <a:srgbClr val="0000FF"/>
                </a:solidFill>
              </a:rPr>
              <a:t>A</a:t>
            </a:r>
            <a:r>
              <a:rPr lang="es-ES" sz="1050" b="1" baseline="-25000" dirty="0">
                <a:solidFill>
                  <a:srgbClr val="0000FF"/>
                </a:solidFill>
              </a:rPr>
              <a:t>1</a:t>
            </a:r>
            <a:r>
              <a:rPr lang="es-ES" sz="1050" b="1" dirty="0">
                <a:solidFill>
                  <a:srgbClr val="0000FF"/>
                </a:solidFill>
              </a:rPr>
              <a:t>+A</a:t>
            </a:r>
            <a:r>
              <a:rPr lang="es-ES" sz="1050" b="1" baseline="-25000" dirty="0">
                <a:solidFill>
                  <a:srgbClr val="0000FF"/>
                </a:solidFill>
              </a:rPr>
              <a:t>2</a:t>
            </a:r>
            <a:r>
              <a:rPr lang="es-ES" sz="1050" b="1" dirty="0">
                <a:solidFill>
                  <a:srgbClr val="0000FF"/>
                </a:solidFill>
              </a:rPr>
              <a:t>=229</a:t>
            </a:r>
            <a:endParaRPr lang="en-US" sz="1050" b="1" dirty="0">
              <a:solidFill>
                <a:srgbClr val="0000FF"/>
              </a:solidFill>
            </a:endParaRPr>
          </a:p>
        </p:txBody>
      </p:sp>
      <p:sp>
        <p:nvSpPr>
          <p:cNvPr id="16" name="34 CuadroTexto">
            <a:extLst>
              <a:ext uri="{FF2B5EF4-FFF2-40B4-BE49-F238E27FC236}">
                <a16:creationId xmlns:a16="http://schemas.microsoft.com/office/drawing/2014/main" id="{1FC7C136-6C77-5BB2-07D8-EF976DBF68D8}"/>
              </a:ext>
            </a:extLst>
          </p:cNvPr>
          <p:cNvSpPr txBox="1"/>
          <p:nvPr/>
        </p:nvSpPr>
        <p:spPr>
          <a:xfrm>
            <a:off x="1495425" y="4292600"/>
            <a:ext cx="739775" cy="254000"/>
          </a:xfrm>
          <a:prstGeom prst="rect">
            <a:avLst/>
          </a:prstGeom>
          <a:noFill/>
        </p:spPr>
        <p:txBody>
          <a:bodyPr wrap="none">
            <a:spAutoFit/>
          </a:bodyPr>
          <a:lstStyle/>
          <a:p>
            <a:pPr eaLnBrk="1" hangingPunct="1">
              <a:defRPr/>
            </a:pPr>
            <a:r>
              <a:rPr lang="es-ES" sz="1050" b="1" dirty="0">
                <a:solidFill>
                  <a:srgbClr val="0000FF"/>
                </a:solidFill>
              </a:rPr>
              <a:t>A</a:t>
            </a:r>
            <a:r>
              <a:rPr lang="es-ES" sz="1050" b="1" baseline="-25000" dirty="0">
                <a:solidFill>
                  <a:srgbClr val="0000FF"/>
                </a:solidFill>
              </a:rPr>
              <a:t>1</a:t>
            </a:r>
            <a:r>
              <a:rPr lang="es-ES" sz="1050" b="1" dirty="0">
                <a:solidFill>
                  <a:srgbClr val="0000FF"/>
                </a:solidFill>
              </a:rPr>
              <a:t>+A</a:t>
            </a:r>
            <a:r>
              <a:rPr lang="es-ES" sz="1050" b="1" baseline="-25000" dirty="0">
                <a:solidFill>
                  <a:srgbClr val="0000FF"/>
                </a:solidFill>
              </a:rPr>
              <a:t>2</a:t>
            </a:r>
            <a:r>
              <a:rPr lang="es-ES" sz="1050" b="1" dirty="0">
                <a:solidFill>
                  <a:srgbClr val="0000FF"/>
                </a:solidFill>
              </a:rPr>
              <a:t>=227</a:t>
            </a:r>
            <a:endParaRPr lang="en-US" sz="1050" b="1" dirty="0">
              <a:solidFill>
                <a:srgbClr val="0000FF"/>
              </a:solidFill>
            </a:endParaRPr>
          </a:p>
        </p:txBody>
      </p:sp>
      <p:sp>
        <p:nvSpPr>
          <p:cNvPr id="17" name="35 CuadroTexto">
            <a:extLst>
              <a:ext uri="{FF2B5EF4-FFF2-40B4-BE49-F238E27FC236}">
                <a16:creationId xmlns:a16="http://schemas.microsoft.com/office/drawing/2014/main" id="{5C706D78-25FB-357B-29A2-4BCEA37D114B}"/>
              </a:ext>
            </a:extLst>
          </p:cNvPr>
          <p:cNvSpPr txBox="1"/>
          <p:nvPr/>
        </p:nvSpPr>
        <p:spPr>
          <a:xfrm>
            <a:off x="3781425" y="4292600"/>
            <a:ext cx="739775" cy="254000"/>
          </a:xfrm>
          <a:prstGeom prst="rect">
            <a:avLst/>
          </a:prstGeom>
          <a:noFill/>
        </p:spPr>
        <p:txBody>
          <a:bodyPr wrap="none">
            <a:spAutoFit/>
          </a:bodyPr>
          <a:lstStyle/>
          <a:p>
            <a:pPr eaLnBrk="1" hangingPunct="1">
              <a:defRPr/>
            </a:pPr>
            <a:r>
              <a:rPr lang="es-ES" sz="1050" b="1" dirty="0">
                <a:solidFill>
                  <a:srgbClr val="0000FF"/>
                </a:solidFill>
              </a:rPr>
              <a:t>A</a:t>
            </a:r>
            <a:r>
              <a:rPr lang="es-ES" sz="1050" b="1" baseline="-25000" dirty="0">
                <a:solidFill>
                  <a:srgbClr val="0000FF"/>
                </a:solidFill>
              </a:rPr>
              <a:t>1</a:t>
            </a:r>
            <a:r>
              <a:rPr lang="es-ES" sz="1050" b="1" dirty="0">
                <a:solidFill>
                  <a:srgbClr val="0000FF"/>
                </a:solidFill>
              </a:rPr>
              <a:t>+A</a:t>
            </a:r>
            <a:r>
              <a:rPr lang="es-ES" sz="1050" b="1" baseline="-25000" dirty="0">
                <a:solidFill>
                  <a:srgbClr val="0000FF"/>
                </a:solidFill>
              </a:rPr>
              <a:t>2</a:t>
            </a:r>
            <a:r>
              <a:rPr lang="es-ES" sz="1050" b="1" dirty="0">
                <a:solidFill>
                  <a:srgbClr val="0000FF"/>
                </a:solidFill>
              </a:rPr>
              <a:t>=225</a:t>
            </a:r>
            <a:endParaRPr lang="en-US" sz="1050" b="1" dirty="0">
              <a:solidFill>
                <a:srgbClr val="0000FF"/>
              </a:solidFill>
            </a:endParaRPr>
          </a:p>
        </p:txBody>
      </p:sp>
      <p:sp>
        <p:nvSpPr>
          <p:cNvPr id="18" name="36 CuadroTexto">
            <a:extLst>
              <a:ext uri="{FF2B5EF4-FFF2-40B4-BE49-F238E27FC236}">
                <a16:creationId xmlns:a16="http://schemas.microsoft.com/office/drawing/2014/main" id="{62B36146-AC5E-8D1E-0D6F-D6B91779D53B}"/>
              </a:ext>
            </a:extLst>
          </p:cNvPr>
          <p:cNvSpPr txBox="1"/>
          <p:nvPr/>
        </p:nvSpPr>
        <p:spPr>
          <a:xfrm>
            <a:off x="5961063" y="4292600"/>
            <a:ext cx="738187" cy="254000"/>
          </a:xfrm>
          <a:prstGeom prst="rect">
            <a:avLst/>
          </a:prstGeom>
          <a:noFill/>
        </p:spPr>
        <p:txBody>
          <a:bodyPr wrap="none">
            <a:spAutoFit/>
          </a:bodyPr>
          <a:lstStyle/>
          <a:p>
            <a:pPr eaLnBrk="1" hangingPunct="1">
              <a:defRPr/>
            </a:pPr>
            <a:r>
              <a:rPr lang="es-ES" sz="1050" b="1" dirty="0">
                <a:solidFill>
                  <a:srgbClr val="0000FF"/>
                </a:solidFill>
              </a:rPr>
              <a:t>A</a:t>
            </a:r>
            <a:r>
              <a:rPr lang="es-ES" sz="1050" b="1" baseline="-25000" dirty="0">
                <a:solidFill>
                  <a:srgbClr val="0000FF"/>
                </a:solidFill>
              </a:rPr>
              <a:t>1</a:t>
            </a:r>
            <a:r>
              <a:rPr lang="es-ES" sz="1050" b="1" dirty="0">
                <a:solidFill>
                  <a:srgbClr val="0000FF"/>
                </a:solidFill>
              </a:rPr>
              <a:t>+A</a:t>
            </a:r>
            <a:r>
              <a:rPr lang="es-ES" sz="1050" b="1" baseline="-25000" dirty="0">
                <a:solidFill>
                  <a:srgbClr val="0000FF"/>
                </a:solidFill>
              </a:rPr>
              <a:t>2</a:t>
            </a:r>
            <a:r>
              <a:rPr lang="es-ES" sz="1050" b="1" dirty="0">
                <a:solidFill>
                  <a:srgbClr val="0000FF"/>
                </a:solidFill>
              </a:rPr>
              <a:t>=223</a:t>
            </a:r>
            <a:endParaRPr lang="en-US" sz="1050" b="1" dirty="0">
              <a:solidFill>
                <a:srgbClr val="0000FF"/>
              </a:solidFill>
            </a:endParaRPr>
          </a:p>
        </p:txBody>
      </p:sp>
      <p:sp>
        <p:nvSpPr>
          <p:cNvPr id="19" name="37 CuadroTexto">
            <a:extLst>
              <a:ext uri="{FF2B5EF4-FFF2-40B4-BE49-F238E27FC236}">
                <a16:creationId xmlns:a16="http://schemas.microsoft.com/office/drawing/2014/main" id="{D9EA7D37-30B7-BE0E-DE51-F3039EBD9D15}"/>
              </a:ext>
            </a:extLst>
          </p:cNvPr>
          <p:cNvSpPr txBox="1"/>
          <p:nvPr/>
        </p:nvSpPr>
        <p:spPr>
          <a:xfrm>
            <a:off x="8193088" y="4292600"/>
            <a:ext cx="739775" cy="254000"/>
          </a:xfrm>
          <a:prstGeom prst="rect">
            <a:avLst/>
          </a:prstGeom>
          <a:noFill/>
        </p:spPr>
        <p:txBody>
          <a:bodyPr wrap="none">
            <a:spAutoFit/>
          </a:bodyPr>
          <a:lstStyle/>
          <a:p>
            <a:pPr eaLnBrk="1" hangingPunct="1">
              <a:defRPr/>
            </a:pPr>
            <a:r>
              <a:rPr lang="es-ES" sz="1050" b="1" dirty="0">
                <a:solidFill>
                  <a:srgbClr val="0000FF"/>
                </a:solidFill>
              </a:rPr>
              <a:t>A</a:t>
            </a:r>
            <a:r>
              <a:rPr lang="es-ES" sz="1050" b="1" baseline="-25000" dirty="0">
                <a:solidFill>
                  <a:srgbClr val="0000FF"/>
                </a:solidFill>
              </a:rPr>
              <a:t>1</a:t>
            </a:r>
            <a:r>
              <a:rPr lang="es-ES" sz="1050" b="1" dirty="0">
                <a:solidFill>
                  <a:srgbClr val="0000FF"/>
                </a:solidFill>
              </a:rPr>
              <a:t>+A</a:t>
            </a:r>
            <a:r>
              <a:rPr lang="es-ES" sz="1050" b="1" baseline="-25000" dirty="0">
                <a:solidFill>
                  <a:srgbClr val="0000FF"/>
                </a:solidFill>
              </a:rPr>
              <a:t>2</a:t>
            </a:r>
            <a:r>
              <a:rPr lang="es-ES" sz="1050" b="1" dirty="0">
                <a:solidFill>
                  <a:srgbClr val="0000FF"/>
                </a:solidFill>
              </a:rPr>
              <a:t>=221</a:t>
            </a:r>
            <a:endParaRPr lang="en-US" sz="1050" b="1" dirty="0">
              <a:solidFill>
                <a:srgbClr val="0000FF"/>
              </a:solidFill>
            </a:endParaRPr>
          </a:p>
        </p:txBody>
      </p:sp>
      <p:sp>
        <p:nvSpPr>
          <p:cNvPr id="22" name="38 CuadroTexto">
            <a:extLst>
              <a:ext uri="{FF2B5EF4-FFF2-40B4-BE49-F238E27FC236}">
                <a16:creationId xmlns:a16="http://schemas.microsoft.com/office/drawing/2014/main" id="{977E4C34-F39D-0362-79FA-E56FC3D909B6}"/>
              </a:ext>
            </a:extLst>
          </p:cNvPr>
          <p:cNvSpPr txBox="1"/>
          <p:nvPr/>
        </p:nvSpPr>
        <p:spPr>
          <a:xfrm>
            <a:off x="2792413" y="1916113"/>
            <a:ext cx="682625" cy="254000"/>
          </a:xfrm>
          <a:prstGeom prst="rect">
            <a:avLst/>
          </a:prstGeom>
          <a:noFill/>
        </p:spPr>
        <p:txBody>
          <a:bodyPr wrap="none">
            <a:spAutoFit/>
          </a:bodyPr>
          <a:lstStyle/>
          <a:p>
            <a:pPr eaLnBrk="1" hangingPunct="1">
              <a:defRPr/>
            </a:pPr>
            <a:r>
              <a:rPr lang="es-ES" sz="1050" b="1" dirty="0">
                <a:solidFill>
                  <a:srgbClr val="0070C0"/>
                </a:solidFill>
              </a:rPr>
              <a:t>E*~8 </a:t>
            </a:r>
            <a:r>
              <a:rPr lang="es-ES" sz="1050" b="1" dirty="0" err="1">
                <a:solidFill>
                  <a:srgbClr val="0070C0"/>
                </a:solidFill>
              </a:rPr>
              <a:t>MeV</a:t>
            </a:r>
            <a:endParaRPr lang="en-US" sz="1050" b="1" dirty="0">
              <a:solidFill>
                <a:srgbClr val="0070C0"/>
              </a:solidFill>
            </a:endParaRPr>
          </a:p>
        </p:txBody>
      </p:sp>
      <p:sp>
        <p:nvSpPr>
          <p:cNvPr id="23" name="39 CuadroTexto">
            <a:extLst>
              <a:ext uri="{FF2B5EF4-FFF2-40B4-BE49-F238E27FC236}">
                <a16:creationId xmlns:a16="http://schemas.microsoft.com/office/drawing/2014/main" id="{8F8F4039-1116-60E8-0870-D1E1E16E13C6}"/>
              </a:ext>
            </a:extLst>
          </p:cNvPr>
          <p:cNvSpPr txBox="1"/>
          <p:nvPr/>
        </p:nvSpPr>
        <p:spPr>
          <a:xfrm>
            <a:off x="5000625" y="1916113"/>
            <a:ext cx="744538" cy="254000"/>
          </a:xfrm>
          <a:prstGeom prst="rect">
            <a:avLst/>
          </a:prstGeom>
          <a:noFill/>
        </p:spPr>
        <p:txBody>
          <a:bodyPr wrap="none">
            <a:spAutoFit/>
          </a:bodyPr>
          <a:lstStyle/>
          <a:p>
            <a:pPr eaLnBrk="1" hangingPunct="1">
              <a:defRPr/>
            </a:pPr>
            <a:r>
              <a:rPr lang="es-ES" sz="1050" b="1" dirty="0">
                <a:solidFill>
                  <a:srgbClr val="0070C0"/>
                </a:solidFill>
              </a:rPr>
              <a:t>E*~17 </a:t>
            </a:r>
            <a:r>
              <a:rPr lang="es-ES" sz="1050" b="1" dirty="0" err="1">
                <a:solidFill>
                  <a:srgbClr val="0070C0"/>
                </a:solidFill>
              </a:rPr>
              <a:t>MeV</a:t>
            </a:r>
            <a:endParaRPr lang="en-US" sz="1050" b="1" dirty="0">
              <a:solidFill>
                <a:srgbClr val="0070C0"/>
              </a:solidFill>
            </a:endParaRPr>
          </a:p>
        </p:txBody>
      </p:sp>
      <p:sp>
        <p:nvSpPr>
          <p:cNvPr id="24" name="40 CuadroTexto">
            <a:extLst>
              <a:ext uri="{FF2B5EF4-FFF2-40B4-BE49-F238E27FC236}">
                <a16:creationId xmlns:a16="http://schemas.microsoft.com/office/drawing/2014/main" id="{0899CAAB-7621-1FB6-C589-CF78C4B2ACF7}"/>
              </a:ext>
            </a:extLst>
          </p:cNvPr>
          <p:cNvSpPr txBox="1"/>
          <p:nvPr/>
        </p:nvSpPr>
        <p:spPr>
          <a:xfrm>
            <a:off x="7161213" y="1916113"/>
            <a:ext cx="742950" cy="254000"/>
          </a:xfrm>
          <a:prstGeom prst="rect">
            <a:avLst/>
          </a:prstGeom>
          <a:noFill/>
        </p:spPr>
        <p:txBody>
          <a:bodyPr wrap="none">
            <a:spAutoFit/>
          </a:bodyPr>
          <a:lstStyle/>
          <a:p>
            <a:pPr eaLnBrk="1" hangingPunct="1">
              <a:defRPr/>
            </a:pPr>
            <a:r>
              <a:rPr lang="es-ES" sz="1050" b="1" dirty="0">
                <a:solidFill>
                  <a:srgbClr val="0070C0"/>
                </a:solidFill>
              </a:rPr>
              <a:t>E*~33 </a:t>
            </a:r>
            <a:r>
              <a:rPr lang="es-ES" sz="1050" b="1" dirty="0" err="1">
                <a:solidFill>
                  <a:srgbClr val="0070C0"/>
                </a:solidFill>
              </a:rPr>
              <a:t>MeV</a:t>
            </a:r>
            <a:endParaRPr lang="en-US" sz="1050" b="1" dirty="0">
              <a:solidFill>
                <a:srgbClr val="0070C0"/>
              </a:solidFill>
            </a:endParaRPr>
          </a:p>
        </p:txBody>
      </p:sp>
      <p:sp>
        <p:nvSpPr>
          <p:cNvPr id="25" name="41 CuadroTexto">
            <a:extLst>
              <a:ext uri="{FF2B5EF4-FFF2-40B4-BE49-F238E27FC236}">
                <a16:creationId xmlns:a16="http://schemas.microsoft.com/office/drawing/2014/main" id="{1640E353-D7A7-DF89-021F-37129A8D7994}"/>
              </a:ext>
            </a:extLst>
          </p:cNvPr>
          <p:cNvSpPr txBox="1"/>
          <p:nvPr/>
        </p:nvSpPr>
        <p:spPr>
          <a:xfrm>
            <a:off x="9393238" y="1916113"/>
            <a:ext cx="744537" cy="254000"/>
          </a:xfrm>
          <a:prstGeom prst="rect">
            <a:avLst/>
          </a:prstGeom>
          <a:noFill/>
        </p:spPr>
        <p:txBody>
          <a:bodyPr wrap="none">
            <a:spAutoFit/>
          </a:bodyPr>
          <a:lstStyle/>
          <a:p>
            <a:pPr eaLnBrk="1" hangingPunct="1">
              <a:defRPr/>
            </a:pPr>
            <a:r>
              <a:rPr lang="es-ES" sz="1050" b="1" dirty="0">
                <a:solidFill>
                  <a:srgbClr val="0070C0"/>
                </a:solidFill>
              </a:rPr>
              <a:t>E*~50 </a:t>
            </a:r>
            <a:r>
              <a:rPr lang="es-ES" sz="1050" b="1" dirty="0" err="1">
                <a:solidFill>
                  <a:srgbClr val="0070C0"/>
                </a:solidFill>
              </a:rPr>
              <a:t>MeV</a:t>
            </a:r>
            <a:endParaRPr lang="en-US" sz="1050" b="1" dirty="0">
              <a:solidFill>
                <a:srgbClr val="0070C0"/>
              </a:solidFill>
            </a:endParaRPr>
          </a:p>
        </p:txBody>
      </p:sp>
      <p:sp>
        <p:nvSpPr>
          <p:cNvPr id="26" name="42 CuadroTexto">
            <a:extLst>
              <a:ext uri="{FF2B5EF4-FFF2-40B4-BE49-F238E27FC236}">
                <a16:creationId xmlns:a16="http://schemas.microsoft.com/office/drawing/2014/main" id="{56E5E594-DE62-7CF6-915E-6824A5417FA8}"/>
              </a:ext>
            </a:extLst>
          </p:cNvPr>
          <p:cNvSpPr txBox="1"/>
          <p:nvPr/>
        </p:nvSpPr>
        <p:spPr>
          <a:xfrm>
            <a:off x="2720975" y="4292600"/>
            <a:ext cx="742950" cy="254000"/>
          </a:xfrm>
          <a:prstGeom prst="rect">
            <a:avLst/>
          </a:prstGeom>
          <a:noFill/>
        </p:spPr>
        <p:txBody>
          <a:bodyPr wrap="none">
            <a:spAutoFit/>
          </a:bodyPr>
          <a:lstStyle/>
          <a:p>
            <a:pPr eaLnBrk="1" hangingPunct="1">
              <a:defRPr/>
            </a:pPr>
            <a:r>
              <a:rPr lang="es-ES" sz="1050" b="1" dirty="0">
                <a:solidFill>
                  <a:srgbClr val="0070C0"/>
                </a:solidFill>
              </a:rPr>
              <a:t>E*~65 </a:t>
            </a:r>
            <a:r>
              <a:rPr lang="es-ES" sz="1050" b="1" dirty="0" err="1">
                <a:solidFill>
                  <a:srgbClr val="0070C0"/>
                </a:solidFill>
              </a:rPr>
              <a:t>MeV</a:t>
            </a:r>
            <a:endParaRPr lang="en-US" sz="1050" b="1" dirty="0">
              <a:solidFill>
                <a:srgbClr val="0070C0"/>
              </a:solidFill>
            </a:endParaRPr>
          </a:p>
        </p:txBody>
      </p:sp>
      <p:sp>
        <p:nvSpPr>
          <p:cNvPr id="27" name="43 CuadroTexto">
            <a:extLst>
              <a:ext uri="{FF2B5EF4-FFF2-40B4-BE49-F238E27FC236}">
                <a16:creationId xmlns:a16="http://schemas.microsoft.com/office/drawing/2014/main" id="{FBA39B5B-27F5-23E5-5CF3-CB65A0706770}"/>
              </a:ext>
            </a:extLst>
          </p:cNvPr>
          <p:cNvSpPr txBox="1"/>
          <p:nvPr/>
        </p:nvSpPr>
        <p:spPr>
          <a:xfrm>
            <a:off x="5000625" y="4292600"/>
            <a:ext cx="744538" cy="254000"/>
          </a:xfrm>
          <a:prstGeom prst="rect">
            <a:avLst/>
          </a:prstGeom>
          <a:noFill/>
        </p:spPr>
        <p:txBody>
          <a:bodyPr wrap="none">
            <a:spAutoFit/>
          </a:bodyPr>
          <a:lstStyle/>
          <a:p>
            <a:pPr eaLnBrk="1" hangingPunct="1">
              <a:defRPr/>
            </a:pPr>
            <a:r>
              <a:rPr lang="es-ES" sz="1050" b="1" dirty="0">
                <a:solidFill>
                  <a:srgbClr val="0070C0"/>
                </a:solidFill>
              </a:rPr>
              <a:t>E*~80 </a:t>
            </a:r>
            <a:r>
              <a:rPr lang="es-ES" sz="1050" b="1" dirty="0" err="1">
                <a:solidFill>
                  <a:srgbClr val="0070C0"/>
                </a:solidFill>
              </a:rPr>
              <a:t>MeV</a:t>
            </a:r>
            <a:endParaRPr lang="en-US" sz="1050" b="1" dirty="0">
              <a:solidFill>
                <a:srgbClr val="0070C0"/>
              </a:solidFill>
            </a:endParaRPr>
          </a:p>
        </p:txBody>
      </p:sp>
      <p:sp>
        <p:nvSpPr>
          <p:cNvPr id="28" name="44 CuadroTexto">
            <a:extLst>
              <a:ext uri="{FF2B5EF4-FFF2-40B4-BE49-F238E27FC236}">
                <a16:creationId xmlns:a16="http://schemas.microsoft.com/office/drawing/2014/main" id="{6F5C80A2-9630-BC6B-DEAE-6231BEAE4C08}"/>
              </a:ext>
            </a:extLst>
          </p:cNvPr>
          <p:cNvSpPr txBox="1"/>
          <p:nvPr/>
        </p:nvSpPr>
        <p:spPr>
          <a:xfrm>
            <a:off x="7112000" y="4292600"/>
            <a:ext cx="806450" cy="254000"/>
          </a:xfrm>
          <a:prstGeom prst="rect">
            <a:avLst/>
          </a:prstGeom>
          <a:noFill/>
        </p:spPr>
        <p:txBody>
          <a:bodyPr wrap="none">
            <a:spAutoFit/>
          </a:bodyPr>
          <a:lstStyle/>
          <a:p>
            <a:pPr eaLnBrk="1" hangingPunct="1">
              <a:defRPr/>
            </a:pPr>
            <a:r>
              <a:rPr lang="es-ES" sz="1050" b="1" dirty="0">
                <a:solidFill>
                  <a:srgbClr val="0070C0"/>
                </a:solidFill>
              </a:rPr>
              <a:t>E*~100 </a:t>
            </a:r>
            <a:r>
              <a:rPr lang="es-ES" sz="1050" b="1" dirty="0" err="1">
                <a:solidFill>
                  <a:srgbClr val="0070C0"/>
                </a:solidFill>
              </a:rPr>
              <a:t>MeV</a:t>
            </a:r>
            <a:endParaRPr lang="en-US" sz="1050" b="1" dirty="0">
              <a:solidFill>
                <a:srgbClr val="0070C0"/>
              </a:solidFill>
            </a:endParaRPr>
          </a:p>
        </p:txBody>
      </p:sp>
      <p:sp>
        <p:nvSpPr>
          <p:cNvPr id="29" name="45 CuadroTexto">
            <a:extLst>
              <a:ext uri="{FF2B5EF4-FFF2-40B4-BE49-F238E27FC236}">
                <a16:creationId xmlns:a16="http://schemas.microsoft.com/office/drawing/2014/main" id="{52B94B19-BC7C-81B4-4207-17C031EDBE11}"/>
              </a:ext>
            </a:extLst>
          </p:cNvPr>
          <p:cNvSpPr txBox="1"/>
          <p:nvPr/>
        </p:nvSpPr>
        <p:spPr>
          <a:xfrm>
            <a:off x="9345613" y="4292600"/>
            <a:ext cx="804862" cy="254000"/>
          </a:xfrm>
          <a:prstGeom prst="rect">
            <a:avLst/>
          </a:prstGeom>
          <a:noFill/>
        </p:spPr>
        <p:txBody>
          <a:bodyPr wrap="none">
            <a:spAutoFit/>
          </a:bodyPr>
          <a:lstStyle/>
          <a:p>
            <a:pPr eaLnBrk="1" hangingPunct="1">
              <a:defRPr/>
            </a:pPr>
            <a:r>
              <a:rPr lang="es-ES" sz="1050" b="1" dirty="0">
                <a:solidFill>
                  <a:srgbClr val="0070C0"/>
                </a:solidFill>
              </a:rPr>
              <a:t>E*~120 </a:t>
            </a:r>
            <a:r>
              <a:rPr lang="es-ES" sz="1050" b="1" dirty="0" err="1">
                <a:solidFill>
                  <a:srgbClr val="0070C0"/>
                </a:solidFill>
              </a:rPr>
              <a:t>MeV</a:t>
            </a:r>
            <a:endParaRPr lang="en-US" sz="1050" b="1" dirty="0">
              <a:solidFill>
                <a:srgbClr val="0070C0"/>
              </a:solidFill>
            </a:endParaRPr>
          </a:p>
        </p:txBody>
      </p:sp>
      <p:sp>
        <p:nvSpPr>
          <p:cNvPr id="30" name="Text Box 1036">
            <a:extLst>
              <a:ext uri="{FF2B5EF4-FFF2-40B4-BE49-F238E27FC236}">
                <a16:creationId xmlns:a16="http://schemas.microsoft.com/office/drawing/2014/main" id="{C082FF09-407B-E6E8-45A1-19E200BF8ECD}"/>
              </a:ext>
            </a:extLst>
          </p:cNvPr>
          <p:cNvSpPr txBox="1">
            <a:spLocks noChangeArrowheads="1"/>
          </p:cNvSpPr>
          <p:nvPr/>
        </p:nvSpPr>
        <p:spPr bwMode="auto">
          <a:xfrm>
            <a:off x="1208088" y="1331913"/>
            <a:ext cx="4400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800" dirty="0">
                <a:solidFill>
                  <a:srgbClr val="C00000"/>
                </a:solidFill>
                <a:latin typeface="Arial Narrow" panose="020B0604020202020204" pitchFamily="34" charset="0"/>
              </a:rPr>
              <a:t>Damping of shell effects with the excitation energy</a:t>
            </a:r>
          </a:p>
        </p:txBody>
      </p:sp>
      <p:sp>
        <p:nvSpPr>
          <p:cNvPr id="31" name="Text Box 16">
            <a:extLst>
              <a:ext uri="{FF2B5EF4-FFF2-40B4-BE49-F238E27FC236}">
                <a16:creationId xmlns:a16="http://schemas.microsoft.com/office/drawing/2014/main" id="{1D78DC14-98B4-83AB-601A-07B54806C6F4}"/>
              </a:ext>
            </a:extLst>
          </p:cNvPr>
          <p:cNvSpPr txBox="1">
            <a:spLocks noChangeArrowheads="1"/>
          </p:cNvSpPr>
          <p:nvPr/>
        </p:nvSpPr>
        <p:spPr bwMode="auto">
          <a:xfrm>
            <a:off x="4788024" y="6453188"/>
            <a:ext cx="18621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400" dirty="0">
                <a:solidFill>
                  <a:srgbClr val="969696"/>
                </a:solidFill>
                <a:latin typeface="Arial Narrow" panose="020B0604020202020204" pitchFamily="34" charset="0"/>
              </a:rPr>
              <a:t>Gabriel García PhD, USC</a:t>
            </a:r>
          </a:p>
        </p:txBody>
      </p:sp>
      <p:pic>
        <p:nvPicPr>
          <p:cNvPr id="32" name="Imagen 31">
            <a:extLst>
              <a:ext uri="{FF2B5EF4-FFF2-40B4-BE49-F238E27FC236}">
                <a16:creationId xmlns:a16="http://schemas.microsoft.com/office/drawing/2014/main" id="{D57342E3-FEC3-FD0B-ED83-883AB25514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3" name="Text Box 59">
            <a:extLst>
              <a:ext uri="{FF2B5EF4-FFF2-40B4-BE49-F238E27FC236}">
                <a16:creationId xmlns:a16="http://schemas.microsoft.com/office/drawing/2014/main" id="{BC50B855-4F57-965C-020B-2AEF59907EA7}"/>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3137053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3FDD3-28C3-AE14-F246-FADD00EFD33E}"/>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D9D7CD3A-FFD3-0D8D-A02E-BB65B91F1B2D}"/>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E2D296B1-3F18-5481-9FAB-C778170C5E00}"/>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B249BE3E-87E9-853F-C77D-14E84D293F7E}"/>
              </a:ext>
            </a:extLst>
          </p:cNvPr>
          <p:cNvSpPr txBox="1">
            <a:spLocks noChangeArrowheads="1"/>
          </p:cNvSpPr>
          <p:nvPr/>
        </p:nvSpPr>
        <p:spPr bwMode="auto">
          <a:xfrm>
            <a:off x="1169988" y="649321"/>
            <a:ext cx="840035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Evolution of the fission yields with the excitation energy</a:t>
            </a:r>
          </a:p>
        </p:txBody>
      </p:sp>
      <p:pic>
        <p:nvPicPr>
          <p:cNvPr id="2" name="Imagen 5">
            <a:extLst>
              <a:ext uri="{FF2B5EF4-FFF2-40B4-BE49-F238E27FC236}">
                <a16:creationId xmlns:a16="http://schemas.microsoft.com/office/drawing/2014/main" id="{125A3786-600A-2CD0-B964-431D35CA3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00" y="1512000"/>
            <a:ext cx="6696837"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036">
            <a:extLst>
              <a:ext uri="{FF2B5EF4-FFF2-40B4-BE49-F238E27FC236}">
                <a16:creationId xmlns:a16="http://schemas.microsoft.com/office/drawing/2014/main" id="{1F952502-3EE2-34DC-6DE9-B478455EE90F}"/>
              </a:ext>
            </a:extLst>
          </p:cNvPr>
          <p:cNvSpPr txBox="1">
            <a:spLocks noChangeArrowheads="1"/>
          </p:cNvSpPr>
          <p:nvPr/>
        </p:nvSpPr>
        <p:spPr bwMode="auto">
          <a:xfrm>
            <a:off x="1237910" y="1331913"/>
            <a:ext cx="54991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800" dirty="0">
                <a:solidFill>
                  <a:srgbClr val="C00000"/>
                </a:solidFill>
                <a:latin typeface="Arial Narrow" panose="020B0604020202020204" pitchFamily="34" charset="0"/>
              </a:rPr>
              <a:t>Evolution of fission modes in Z-yields with the excitation energy</a:t>
            </a:r>
          </a:p>
        </p:txBody>
      </p:sp>
      <p:sp>
        <p:nvSpPr>
          <p:cNvPr id="6" name="Text Box 16">
            <a:extLst>
              <a:ext uri="{FF2B5EF4-FFF2-40B4-BE49-F238E27FC236}">
                <a16:creationId xmlns:a16="http://schemas.microsoft.com/office/drawing/2014/main" id="{6289A886-14B6-5BD9-C588-4664CCF806E1}"/>
              </a:ext>
            </a:extLst>
          </p:cNvPr>
          <p:cNvSpPr txBox="1">
            <a:spLocks noChangeArrowheads="1"/>
          </p:cNvSpPr>
          <p:nvPr/>
        </p:nvSpPr>
        <p:spPr bwMode="auto">
          <a:xfrm>
            <a:off x="5003800" y="6453188"/>
            <a:ext cx="1708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400" dirty="0">
                <a:solidFill>
                  <a:srgbClr val="969696"/>
                </a:solidFill>
                <a:latin typeface="Arial Narrow" panose="020B0604020202020204" pitchFamily="34" charset="0"/>
              </a:rPr>
              <a:t>Antía Graña PhD, USC</a:t>
            </a:r>
          </a:p>
        </p:txBody>
      </p:sp>
      <p:pic>
        <p:nvPicPr>
          <p:cNvPr id="7" name="Imagen 6">
            <a:extLst>
              <a:ext uri="{FF2B5EF4-FFF2-40B4-BE49-F238E27FC236}">
                <a16:creationId xmlns:a16="http://schemas.microsoft.com/office/drawing/2014/main" id="{34C9834B-7325-8099-5BD3-BB042C288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8" name="Text Box 59">
            <a:extLst>
              <a:ext uri="{FF2B5EF4-FFF2-40B4-BE49-F238E27FC236}">
                <a16:creationId xmlns:a16="http://schemas.microsoft.com/office/drawing/2014/main" id="{CF6D79A6-4C78-83FB-AA73-58A8160FBA15}"/>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122601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8703-0339-5AD8-D46D-79D60991F261}"/>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C2C8FD5A-694D-2B81-D1E3-7CBC091C390B}"/>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BA9149F7-BEC3-D3D0-72F4-C6B0B2BAD26B}"/>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A540568F-976A-C08C-E541-9AC520543721}"/>
              </a:ext>
            </a:extLst>
          </p:cNvPr>
          <p:cNvSpPr txBox="1">
            <a:spLocks noChangeArrowheads="1"/>
          </p:cNvSpPr>
          <p:nvPr/>
        </p:nvSpPr>
        <p:spPr bwMode="auto">
          <a:xfrm>
            <a:off x="1169988" y="649321"/>
            <a:ext cx="840035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Evolution of the fission yields with the excitation energy</a:t>
            </a:r>
          </a:p>
        </p:txBody>
      </p:sp>
      <p:pic>
        <p:nvPicPr>
          <p:cNvPr id="2" name="Imagen 5">
            <a:extLst>
              <a:ext uri="{FF2B5EF4-FFF2-40B4-BE49-F238E27FC236}">
                <a16:creationId xmlns:a16="http://schemas.microsoft.com/office/drawing/2014/main" id="{D0D91756-091D-6947-57BA-2AB945E45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00" y="1588200"/>
            <a:ext cx="6661404" cy="496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36">
            <a:extLst>
              <a:ext uri="{FF2B5EF4-FFF2-40B4-BE49-F238E27FC236}">
                <a16:creationId xmlns:a16="http://schemas.microsoft.com/office/drawing/2014/main" id="{A76E7D3A-8F9A-6DA3-B32F-E46BD178DA3A}"/>
              </a:ext>
            </a:extLst>
          </p:cNvPr>
          <p:cNvSpPr txBox="1">
            <a:spLocks noChangeArrowheads="1"/>
          </p:cNvSpPr>
          <p:nvPr/>
        </p:nvSpPr>
        <p:spPr bwMode="auto">
          <a:xfrm>
            <a:off x="1237910" y="1331913"/>
            <a:ext cx="54991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800" dirty="0">
                <a:solidFill>
                  <a:srgbClr val="C00000"/>
                </a:solidFill>
                <a:latin typeface="Arial Narrow" panose="020B0604020202020204" pitchFamily="34" charset="0"/>
              </a:rPr>
              <a:t>Evolution of fission modes in N-yields with the excitation energy</a:t>
            </a:r>
          </a:p>
        </p:txBody>
      </p:sp>
      <p:sp>
        <p:nvSpPr>
          <p:cNvPr id="7" name="Text Box 16">
            <a:extLst>
              <a:ext uri="{FF2B5EF4-FFF2-40B4-BE49-F238E27FC236}">
                <a16:creationId xmlns:a16="http://schemas.microsoft.com/office/drawing/2014/main" id="{5F942189-7D7D-32E2-40E6-6BFEB4434567}"/>
              </a:ext>
            </a:extLst>
          </p:cNvPr>
          <p:cNvSpPr txBox="1">
            <a:spLocks noChangeArrowheads="1"/>
          </p:cNvSpPr>
          <p:nvPr/>
        </p:nvSpPr>
        <p:spPr bwMode="auto">
          <a:xfrm>
            <a:off x="5003800" y="6453188"/>
            <a:ext cx="1708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400" dirty="0">
                <a:solidFill>
                  <a:srgbClr val="969696"/>
                </a:solidFill>
                <a:latin typeface="Arial Narrow" panose="020B0604020202020204" pitchFamily="34" charset="0"/>
              </a:rPr>
              <a:t>Antía Graña PhD, USC</a:t>
            </a:r>
          </a:p>
        </p:txBody>
      </p:sp>
      <p:pic>
        <p:nvPicPr>
          <p:cNvPr id="3" name="Imagen 2">
            <a:extLst>
              <a:ext uri="{FF2B5EF4-FFF2-40B4-BE49-F238E27FC236}">
                <a16:creationId xmlns:a16="http://schemas.microsoft.com/office/drawing/2014/main" id="{27A6928A-5377-8916-F59C-96D22465F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8" name="Text Box 59">
            <a:extLst>
              <a:ext uri="{FF2B5EF4-FFF2-40B4-BE49-F238E27FC236}">
                <a16:creationId xmlns:a16="http://schemas.microsoft.com/office/drawing/2014/main" id="{E232D172-BB51-E7B6-08A3-F744A6D4EDF4}"/>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146745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3E301-2F4A-CF35-A27E-6DCDF97CA02B}"/>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2757D7BC-9825-1D66-497D-A7B76A598E6C}"/>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03B99BB7-61BB-71CD-B408-91114B152A00}"/>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DFA510BA-086A-D579-D63A-76B64709537B}"/>
              </a:ext>
            </a:extLst>
          </p:cNvPr>
          <p:cNvSpPr txBox="1">
            <a:spLocks noChangeArrowheads="1"/>
          </p:cNvSpPr>
          <p:nvPr/>
        </p:nvSpPr>
        <p:spPr bwMode="auto">
          <a:xfrm>
            <a:off x="1169988" y="649321"/>
            <a:ext cx="4725246"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Fission yields and shell effects</a:t>
            </a:r>
          </a:p>
        </p:txBody>
      </p:sp>
      <p:pic>
        <p:nvPicPr>
          <p:cNvPr id="2" name="Imagen 4">
            <a:extLst>
              <a:ext uri="{FF2B5EF4-FFF2-40B4-BE49-F238E27FC236}">
                <a16:creationId xmlns:a16="http://schemas.microsoft.com/office/drawing/2014/main" id="{010F5DAF-E268-9666-9561-B788CEF67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487" y="1584080"/>
            <a:ext cx="5156200" cy="419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6">
            <a:extLst>
              <a:ext uri="{FF2B5EF4-FFF2-40B4-BE49-F238E27FC236}">
                <a16:creationId xmlns:a16="http://schemas.microsoft.com/office/drawing/2014/main" id="{5D649F1D-AD55-50D0-9849-1385625A9937}"/>
              </a:ext>
            </a:extLst>
          </p:cNvPr>
          <p:cNvSpPr txBox="1">
            <a:spLocks noChangeArrowheads="1"/>
          </p:cNvSpPr>
          <p:nvPr/>
        </p:nvSpPr>
        <p:spPr bwMode="auto">
          <a:xfrm>
            <a:off x="9885247" y="5731114"/>
            <a:ext cx="1708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400" dirty="0">
                <a:solidFill>
                  <a:srgbClr val="969696"/>
                </a:solidFill>
                <a:latin typeface="Arial Narrow" panose="020B0604020202020204" pitchFamily="34" charset="0"/>
              </a:rPr>
              <a:t>Antía Graña PhD, USC</a:t>
            </a:r>
          </a:p>
        </p:txBody>
      </p:sp>
      <p:sp>
        <p:nvSpPr>
          <p:cNvPr id="7" name="Text Box 68">
            <a:extLst>
              <a:ext uri="{FF2B5EF4-FFF2-40B4-BE49-F238E27FC236}">
                <a16:creationId xmlns:a16="http://schemas.microsoft.com/office/drawing/2014/main" id="{5B3AC6B3-DE1C-FCB0-2CF3-16DA522333B0}"/>
              </a:ext>
            </a:extLst>
          </p:cNvPr>
          <p:cNvSpPr txBox="1">
            <a:spLocks noChangeArrowheads="1"/>
          </p:cNvSpPr>
          <p:nvPr/>
        </p:nvSpPr>
        <p:spPr bwMode="auto">
          <a:xfrm>
            <a:off x="1102420" y="5825856"/>
            <a:ext cx="8928992"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buFont typeface="Wingdings" pitchFamily="2" charset="2"/>
              <a:buChar char="ü"/>
            </a:pPr>
            <a:r>
              <a:rPr lang="en-AU" sz="1800" dirty="0">
                <a:solidFill>
                  <a:srgbClr val="0000CC"/>
                </a:solidFill>
              </a:rPr>
              <a:t>Fission yields are dominated by deformed shells at Z~54, N~84, and Z~56, N~89.</a:t>
            </a:r>
          </a:p>
          <a:p>
            <a:pPr eaLnBrk="1" hangingPunct="1">
              <a:buFont typeface="Wingdings" pitchFamily="2" charset="2"/>
              <a:buChar char="ü"/>
            </a:pPr>
            <a:r>
              <a:rPr lang="en-AU" sz="1800" dirty="0">
                <a:solidFill>
                  <a:srgbClr val="0000CC"/>
                </a:solidFill>
              </a:rPr>
              <a:t>The dumping with energy of both proton (Z=52-56), and neutron (N=82-86) shells seems to be similar</a:t>
            </a:r>
          </a:p>
        </p:txBody>
      </p:sp>
      <p:cxnSp>
        <p:nvCxnSpPr>
          <p:cNvPr id="8" name="Conector recto de flecha 7">
            <a:extLst>
              <a:ext uri="{FF2B5EF4-FFF2-40B4-BE49-F238E27FC236}">
                <a16:creationId xmlns:a16="http://schemas.microsoft.com/office/drawing/2014/main" id="{96A5A1DD-B93E-5D6C-7CC1-D123CFF7C580}"/>
              </a:ext>
            </a:extLst>
          </p:cNvPr>
          <p:cNvCxnSpPr>
            <a:cxnSpLocks/>
          </p:cNvCxnSpPr>
          <p:nvPr/>
        </p:nvCxnSpPr>
        <p:spPr>
          <a:xfrm flipH="1">
            <a:off x="6299715" y="3314394"/>
            <a:ext cx="1491878" cy="0"/>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EA84BFE5-72B4-72BE-CC1A-03F00C482926}"/>
              </a:ext>
            </a:extLst>
          </p:cNvPr>
          <p:cNvSpPr txBox="1"/>
          <p:nvPr/>
        </p:nvSpPr>
        <p:spPr>
          <a:xfrm>
            <a:off x="6805784" y="2965532"/>
            <a:ext cx="385042" cy="369332"/>
          </a:xfrm>
          <a:prstGeom prst="rect">
            <a:avLst/>
          </a:prstGeom>
          <a:noFill/>
        </p:spPr>
        <p:txBody>
          <a:bodyPr wrap="none" rtlCol="0">
            <a:spAutoFit/>
          </a:bodyPr>
          <a:lstStyle/>
          <a:p>
            <a:r>
              <a:rPr lang="es-ES" sz="1800" dirty="0">
                <a:solidFill>
                  <a:srgbClr val="0070C0"/>
                </a:solidFill>
              </a:rPr>
              <a:t>E*</a:t>
            </a:r>
          </a:p>
        </p:txBody>
      </p:sp>
      <p:cxnSp>
        <p:nvCxnSpPr>
          <p:cNvPr id="10" name="Conector recto 9">
            <a:extLst>
              <a:ext uri="{FF2B5EF4-FFF2-40B4-BE49-F238E27FC236}">
                <a16:creationId xmlns:a16="http://schemas.microsoft.com/office/drawing/2014/main" id="{E3689402-8042-7E21-C35D-3B76BBCA09E4}"/>
              </a:ext>
            </a:extLst>
          </p:cNvPr>
          <p:cNvCxnSpPr>
            <a:cxnSpLocks/>
          </p:cNvCxnSpPr>
          <p:nvPr/>
        </p:nvCxnSpPr>
        <p:spPr>
          <a:xfrm>
            <a:off x="6029909" y="4396467"/>
            <a:ext cx="20582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3FA54B36-E31D-2F65-CD5B-4EAC67B036E7}"/>
              </a:ext>
            </a:extLst>
          </p:cNvPr>
          <p:cNvCxnSpPr>
            <a:cxnSpLocks/>
          </p:cNvCxnSpPr>
          <p:nvPr/>
        </p:nvCxnSpPr>
        <p:spPr>
          <a:xfrm>
            <a:off x="6033072" y="4258383"/>
            <a:ext cx="20582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CC00C45B-3BF0-11E0-BBF2-9709A51A7AA9}"/>
              </a:ext>
            </a:extLst>
          </p:cNvPr>
          <p:cNvCxnSpPr>
            <a:cxnSpLocks/>
          </p:cNvCxnSpPr>
          <p:nvPr/>
        </p:nvCxnSpPr>
        <p:spPr>
          <a:xfrm>
            <a:off x="3468235" y="4438320"/>
            <a:ext cx="20582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96CBFCAD-42E0-E5E7-6E60-7575B3E50F3C}"/>
              </a:ext>
            </a:extLst>
          </p:cNvPr>
          <p:cNvCxnSpPr>
            <a:cxnSpLocks/>
          </p:cNvCxnSpPr>
          <p:nvPr/>
        </p:nvCxnSpPr>
        <p:spPr>
          <a:xfrm>
            <a:off x="3493883" y="4241031"/>
            <a:ext cx="20582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7DC2721F-94C0-4DBF-EFFB-58221BC50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5" name="Text Box 59">
            <a:extLst>
              <a:ext uri="{FF2B5EF4-FFF2-40B4-BE49-F238E27FC236}">
                <a16:creationId xmlns:a16="http://schemas.microsoft.com/office/drawing/2014/main" id="{9C6FD757-5673-659E-F2A1-8F3C370B9A83}"/>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
        <p:nvSpPr>
          <p:cNvPr id="16" name="Text Box 1036">
            <a:extLst>
              <a:ext uri="{FF2B5EF4-FFF2-40B4-BE49-F238E27FC236}">
                <a16:creationId xmlns:a16="http://schemas.microsoft.com/office/drawing/2014/main" id="{1F02B0F3-F0E5-4373-F06F-5E1CB1C94AB8}"/>
              </a:ext>
            </a:extLst>
          </p:cNvPr>
          <p:cNvSpPr txBox="1">
            <a:spLocks noChangeArrowheads="1"/>
          </p:cNvSpPr>
          <p:nvPr/>
        </p:nvSpPr>
        <p:spPr bwMode="auto">
          <a:xfrm>
            <a:off x="4096860" y="1327654"/>
            <a:ext cx="7729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600" dirty="0">
                <a:solidFill>
                  <a:srgbClr val="C00000"/>
                </a:solidFill>
                <a:latin typeface="Arial Narrow" panose="020B0604020202020204" pitchFamily="34" charset="0"/>
              </a:rPr>
              <a:t>Z-yields</a:t>
            </a:r>
          </a:p>
        </p:txBody>
      </p:sp>
      <p:sp>
        <p:nvSpPr>
          <p:cNvPr id="17" name="Text Box 1036">
            <a:extLst>
              <a:ext uri="{FF2B5EF4-FFF2-40B4-BE49-F238E27FC236}">
                <a16:creationId xmlns:a16="http://schemas.microsoft.com/office/drawing/2014/main" id="{F632C220-68B9-7C3A-31F6-BDA0A1853D30}"/>
              </a:ext>
            </a:extLst>
          </p:cNvPr>
          <p:cNvSpPr txBox="1">
            <a:spLocks noChangeArrowheads="1"/>
          </p:cNvSpPr>
          <p:nvPr/>
        </p:nvSpPr>
        <p:spPr bwMode="auto">
          <a:xfrm>
            <a:off x="6656794" y="1318007"/>
            <a:ext cx="79220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600" dirty="0">
                <a:solidFill>
                  <a:srgbClr val="C00000"/>
                </a:solidFill>
                <a:latin typeface="Arial Narrow" panose="020B0604020202020204" pitchFamily="34" charset="0"/>
              </a:rPr>
              <a:t>N-yields</a:t>
            </a:r>
          </a:p>
        </p:txBody>
      </p:sp>
      <p:sp>
        <p:nvSpPr>
          <p:cNvPr id="18" name="Text Box 1036">
            <a:extLst>
              <a:ext uri="{FF2B5EF4-FFF2-40B4-BE49-F238E27FC236}">
                <a16:creationId xmlns:a16="http://schemas.microsoft.com/office/drawing/2014/main" id="{A09704C1-3414-8D1C-1713-FD41900A66A1}"/>
              </a:ext>
            </a:extLst>
          </p:cNvPr>
          <p:cNvSpPr txBox="1">
            <a:spLocks noChangeArrowheads="1"/>
          </p:cNvSpPr>
          <p:nvPr/>
        </p:nvSpPr>
        <p:spPr bwMode="auto">
          <a:xfrm>
            <a:off x="4515478" y="1746275"/>
            <a:ext cx="6832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050" dirty="0">
                <a:solidFill>
                  <a:srgbClr val="C00000"/>
                </a:solidFill>
                <a:latin typeface="Arial Narrow" panose="020B0604020202020204" pitchFamily="34" charset="0"/>
              </a:rPr>
              <a:t>symmetric</a:t>
            </a:r>
          </a:p>
        </p:txBody>
      </p:sp>
      <p:sp>
        <p:nvSpPr>
          <p:cNvPr id="19" name="Text Box 1036">
            <a:extLst>
              <a:ext uri="{FF2B5EF4-FFF2-40B4-BE49-F238E27FC236}">
                <a16:creationId xmlns:a16="http://schemas.microsoft.com/office/drawing/2014/main" id="{44EC35DA-861F-0CA3-4C00-8F1A8AF924B2}"/>
              </a:ext>
            </a:extLst>
          </p:cNvPr>
          <p:cNvSpPr txBox="1">
            <a:spLocks noChangeArrowheads="1"/>
          </p:cNvSpPr>
          <p:nvPr/>
        </p:nvSpPr>
        <p:spPr bwMode="auto">
          <a:xfrm>
            <a:off x="4528978" y="1933400"/>
            <a:ext cx="74411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050" dirty="0">
                <a:solidFill>
                  <a:srgbClr val="C00000"/>
                </a:solidFill>
                <a:latin typeface="Arial Narrow" panose="020B0604020202020204" pitchFamily="34" charset="0"/>
              </a:rPr>
              <a:t>asymmetric</a:t>
            </a:r>
          </a:p>
        </p:txBody>
      </p:sp>
    </p:spTree>
    <p:extLst>
      <p:ext uri="{BB962C8B-B14F-4D97-AF65-F5344CB8AC3E}">
        <p14:creationId xmlns:p14="http://schemas.microsoft.com/office/powerpoint/2010/main" val="1214836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A3DB-58D2-2908-2EAF-184ED48ABA4C}"/>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C8BA12C9-8AD9-AC84-527F-B513DAF8A444}"/>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59D87D15-AC84-0409-B5E8-C8319D59567E}"/>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C66B36AA-D49B-037E-376F-1140541CACB5}"/>
              </a:ext>
            </a:extLst>
          </p:cNvPr>
          <p:cNvSpPr txBox="1">
            <a:spLocks noChangeArrowheads="1"/>
          </p:cNvSpPr>
          <p:nvPr/>
        </p:nvSpPr>
        <p:spPr bwMode="auto">
          <a:xfrm>
            <a:off x="1169988" y="649321"/>
            <a:ext cx="4725246"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Fission yields and shell effects</a:t>
            </a:r>
          </a:p>
        </p:txBody>
      </p:sp>
      <p:sp>
        <p:nvSpPr>
          <p:cNvPr id="2" name="Text Box 1036">
            <a:extLst>
              <a:ext uri="{FF2B5EF4-FFF2-40B4-BE49-F238E27FC236}">
                <a16:creationId xmlns:a16="http://schemas.microsoft.com/office/drawing/2014/main" id="{D58F637C-F155-3F0A-72CD-E8D3443B456A}"/>
              </a:ext>
            </a:extLst>
          </p:cNvPr>
          <p:cNvSpPr txBox="1">
            <a:spLocks noChangeArrowheads="1"/>
          </p:cNvSpPr>
          <p:nvPr/>
        </p:nvSpPr>
        <p:spPr bwMode="auto">
          <a:xfrm>
            <a:off x="1246188" y="1331913"/>
            <a:ext cx="50289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800" dirty="0">
                <a:solidFill>
                  <a:srgbClr val="C00000"/>
                </a:solidFill>
                <a:latin typeface="Arial Narrow" panose="020B0604020202020204" pitchFamily="34" charset="0"/>
              </a:rPr>
              <a:t>Evolution of the neutron excess with the excitation energy</a:t>
            </a:r>
          </a:p>
        </p:txBody>
      </p:sp>
      <p:sp>
        <p:nvSpPr>
          <p:cNvPr id="3" name="Text Box 16">
            <a:extLst>
              <a:ext uri="{FF2B5EF4-FFF2-40B4-BE49-F238E27FC236}">
                <a16:creationId xmlns:a16="http://schemas.microsoft.com/office/drawing/2014/main" id="{6D2DBD7B-9ED8-D376-4138-DD61BC95573C}"/>
              </a:ext>
            </a:extLst>
          </p:cNvPr>
          <p:cNvSpPr txBox="1">
            <a:spLocks noChangeArrowheads="1"/>
          </p:cNvSpPr>
          <p:nvPr/>
        </p:nvSpPr>
        <p:spPr bwMode="auto">
          <a:xfrm>
            <a:off x="5638800" y="6453188"/>
            <a:ext cx="1708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400">
                <a:solidFill>
                  <a:srgbClr val="969696"/>
                </a:solidFill>
                <a:latin typeface="Arial Narrow" panose="020B0604020202020204" pitchFamily="34" charset="0"/>
              </a:rPr>
              <a:t>Antía Graña PhD, USC</a:t>
            </a:r>
          </a:p>
        </p:txBody>
      </p:sp>
      <p:pic>
        <p:nvPicPr>
          <p:cNvPr id="6" name="Imagen 5">
            <a:extLst>
              <a:ext uri="{FF2B5EF4-FFF2-40B4-BE49-F238E27FC236}">
                <a16:creationId xmlns:a16="http://schemas.microsoft.com/office/drawing/2014/main" id="{BFED104C-94C3-2DA4-2531-776D8610B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840" y="1700808"/>
            <a:ext cx="5488432" cy="3890772"/>
          </a:xfrm>
          <a:prstGeom prst="rect">
            <a:avLst/>
          </a:prstGeom>
        </p:spPr>
      </p:pic>
      <p:grpSp>
        <p:nvGrpSpPr>
          <p:cNvPr id="7" name="Grupo 6">
            <a:extLst>
              <a:ext uri="{FF2B5EF4-FFF2-40B4-BE49-F238E27FC236}">
                <a16:creationId xmlns:a16="http://schemas.microsoft.com/office/drawing/2014/main" id="{0F800625-2419-0421-78EF-9FD8A498BEF1}"/>
              </a:ext>
            </a:extLst>
          </p:cNvPr>
          <p:cNvGrpSpPr/>
          <p:nvPr/>
        </p:nvGrpSpPr>
        <p:grpSpPr>
          <a:xfrm>
            <a:off x="5567040" y="2125904"/>
            <a:ext cx="791950" cy="389202"/>
            <a:chOff x="4912666" y="2339588"/>
            <a:chExt cx="791950" cy="389202"/>
          </a:xfrm>
        </p:grpSpPr>
        <p:sp>
          <p:nvSpPr>
            <p:cNvPr id="8" name="CuadroTexto 7">
              <a:extLst>
                <a:ext uri="{FF2B5EF4-FFF2-40B4-BE49-F238E27FC236}">
                  <a16:creationId xmlns:a16="http://schemas.microsoft.com/office/drawing/2014/main" id="{3BD1FBD3-7564-EF0C-4834-D64715DBEDB5}"/>
                </a:ext>
              </a:extLst>
            </p:cNvPr>
            <p:cNvSpPr txBox="1"/>
            <p:nvPr/>
          </p:nvSpPr>
          <p:spPr>
            <a:xfrm>
              <a:off x="5056682" y="2339588"/>
              <a:ext cx="647934" cy="369332"/>
            </a:xfrm>
            <a:prstGeom prst="rect">
              <a:avLst/>
            </a:prstGeom>
            <a:noFill/>
          </p:spPr>
          <p:txBody>
            <a:bodyPr wrap="none" rtlCol="0">
              <a:spAutoFit/>
            </a:bodyPr>
            <a:lstStyle/>
            <a:p>
              <a:r>
                <a:rPr lang="es-ES" sz="1800" baseline="30000" dirty="0">
                  <a:solidFill>
                    <a:srgbClr val="0432FF"/>
                  </a:solidFill>
                </a:rPr>
                <a:t>132</a:t>
              </a:r>
              <a:r>
                <a:rPr lang="es-ES" sz="1800" dirty="0">
                  <a:solidFill>
                    <a:srgbClr val="0432FF"/>
                  </a:solidFill>
                </a:rPr>
                <a:t>Sn</a:t>
              </a:r>
            </a:p>
          </p:txBody>
        </p:sp>
        <p:sp>
          <p:nvSpPr>
            <p:cNvPr id="9" name="Elipse 8">
              <a:extLst>
                <a:ext uri="{FF2B5EF4-FFF2-40B4-BE49-F238E27FC236}">
                  <a16:creationId xmlns:a16="http://schemas.microsoft.com/office/drawing/2014/main" id="{2D3B92F6-235E-D94D-E6AC-07A3ABA90987}"/>
                </a:ext>
              </a:extLst>
            </p:cNvPr>
            <p:cNvSpPr/>
            <p:nvPr/>
          </p:nvSpPr>
          <p:spPr>
            <a:xfrm>
              <a:off x="4912666" y="2512766"/>
              <a:ext cx="216941" cy="216024"/>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 name="Grupo 9">
            <a:extLst>
              <a:ext uri="{FF2B5EF4-FFF2-40B4-BE49-F238E27FC236}">
                <a16:creationId xmlns:a16="http://schemas.microsoft.com/office/drawing/2014/main" id="{6FB0EE67-087D-1465-327C-CB138471671C}"/>
              </a:ext>
            </a:extLst>
          </p:cNvPr>
          <p:cNvGrpSpPr/>
          <p:nvPr/>
        </p:nvGrpSpPr>
        <p:grpSpPr>
          <a:xfrm>
            <a:off x="3982864" y="3200055"/>
            <a:ext cx="739305" cy="692495"/>
            <a:chOff x="4552626" y="2036295"/>
            <a:chExt cx="739305" cy="692495"/>
          </a:xfrm>
        </p:grpSpPr>
        <p:sp>
          <p:nvSpPr>
            <p:cNvPr id="11" name="CuadroTexto 10">
              <a:extLst>
                <a:ext uri="{FF2B5EF4-FFF2-40B4-BE49-F238E27FC236}">
                  <a16:creationId xmlns:a16="http://schemas.microsoft.com/office/drawing/2014/main" id="{857AC0E6-9303-557C-5108-D4B3E673BE66}"/>
                </a:ext>
              </a:extLst>
            </p:cNvPr>
            <p:cNvSpPr txBox="1"/>
            <p:nvPr/>
          </p:nvSpPr>
          <p:spPr>
            <a:xfrm>
              <a:off x="4552626" y="2036295"/>
              <a:ext cx="739305" cy="369332"/>
            </a:xfrm>
            <a:prstGeom prst="rect">
              <a:avLst/>
            </a:prstGeom>
            <a:noFill/>
          </p:spPr>
          <p:txBody>
            <a:bodyPr wrap="none" rtlCol="0">
              <a:spAutoFit/>
            </a:bodyPr>
            <a:lstStyle/>
            <a:p>
              <a:r>
                <a:rPr lang="es-ES" sz="1800" baseline="30000" dirty="0">
                  <a:solidFill>
                    <a:srgbClr val="0432FF"/>
                  </a:solidFill>
                </a:rPr>
                <a:t>106</a:t>
              </a:r>
              <a:r>
                <a:rPr lang="es-ES" sz="1800" dirty="0">
                  <a:solidFill>
                    <a:srgbClr val="0432FF"/>
                  </a:solidFill>
                </a:rPr>
                <a:t>Mo</a:t>
              </a:r>
            </a:p>
          </p:txBody>
        </p:sp>
        <p:sp>
          <p:nvSpPr>
            <p:cNvPr id="12" name="Elipse 11">
              <a:extLst>
                <a:ext uri="{FF2B5EF4-FFF2-40B4-BE49-F238E27FC236}">
                  <a16:creationId xmlns:a16="http://schemas.microsoft.com/office/drawing/2014/main" id="{45725B5C-D1BF-B958-50AC-CE2B72A24078}"/>
                </a:ext>
              </a:extLst>
            </p:cNvPr>
            <p:cNvSpPr/>
            <p:nvPr/>
          </p:nvSpPr>
          <p:spPr>
            <a:xfrm>
              <a:off x="4912666" y="2512766"/>
              <a:ext cx="216941" cy="216024"/>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 name="CuadroTexto 12">
            <a:extLst>
              <a:ext uri="{FF2B5EF4-FFF2-40B4-BE49-F238E27FC236}">
                <a16:creationId xmlns:a16="http://schemas.microsoft.com/office/drawing/2014/main" id="{F62A7426-8392-3A31-A0D7-6E36E7946D2F}"/>
              </a:ext>
            </a:extLst>
          </p:cNvPr>
          <p:cNvSpPr txBox="1"/>
          <p:nvPr/>
        </p:nvSpPr>
        <p:spPr>
          <a:xfrm rot="1920000">
            <a:off x="7934461" y="1983323"/>
            <a:ext cx="1256819" cy="369332"/>
          </a:xfrm>
          <a:prstGeom prst="rect">
            <a:avLst/>
          </a:prstGeom>
          <a:noFill/>
        </p:spPr>
        <p:txBody>
          <a:bodyPr wrap="none" rtlCol="0">
            <a:spAutoFit/>
          </a:bodyPr>
          <a:lstStyle/>
          <a:p>
            <a:r>
              <a:rPr lang="en-GB" dirty="0">
                <a:solidFill>
                  <a:schemeClr val="accent4">
                    <a:lumMod val="20000"/>
                    <a:lumOff val="80000"/>
                  </a:schemeClr>
                </a:solidFill>
              </a:rPr>
              <a:t>Preliminary</a:t>
            </a:r>
          </a:p>
        </p:txBody>
      </p:sp>
      <p:sp>
        <p:nvSpPr>
          <p:cNvPr id="14" name="Rectángulo 13">
            <a:extLst>
              <a:ext uri="{FF2B5EF4-FFF2-40B4-BE49-F238E27FC236}">
                <a16:creationId xmlns:a16="http://schemas.microsoft.com/office/drawing/2014/main" id="{D40F0761-BFB1-E9B4-B888-00D6188B20CB}"/>
              </a:ext>
            </a:extLst>
          </p:cNvPr>
          <p:cNvSpPr/>
          <p:nvPr/>
        </p:nvSpPr>
        <p:spPr>
          <a:xfrm>
            <a:off x="5618852" y="2335012"/>
            <a:ext cx="153131" cy="2680504"/>
          </a:xfrm>
          <a:prstGeom prst="rect">
            <a:avLst/>
          </a:prstGeom>
          <a:gradFill flip="none" rotWithShape="1">
            <a:gsLst>
              <a:gs pos="16000">
                <a:schemeClr val="bg2">
                  <a:lumMod val="75000"/>
                  <a:alpha val="63401"/>
                </a:schemeClr>
              </a:gs>
              <a:gs pos="59000">
                <a:schemeClr val="bg2">
                  <a:lumMod val="75000"/>
                  <a:alpha val="32777"/>
                </a:schemeClr>
              </a:gs>
              <a:gs pos="79000">
                <a:schemeClr val="bg1">
                  <a:lumMod val="74000"/>
                  <a:lumOff val="26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recto 14">
            <a:extLst>
              <a:ext uri="{FF2B5EF4-FFF2-40B4-BE49-F238E27FC236}">
                <a16:creationId xmlns:a16="http://schemas.microsoft.com/office/drawing/2014/main" id="{550AB926-488E-E24F-33BD-96A801ADBD0A}"/>
              </a:ext>
            </a:extLst>
          </p:cNvPr>
          <p:cNvCxnSpPr>
            <a:cxnSpLocks/>
          </p:cNvCxnSpPr>
          <p:nvPr/>
        </p:nvCxnSpPr>
        <p:spPr>
          <a:xfrm>
            <a:off x="4990976" y="2927284"/>
            <a:ext cx="2520280" cy="0"/>
          </a:xfrm>
          <a:prstGeom prst="line">
            <a:avLst/>
          </a:prstGeom>
          <a:ln w="317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22A15635-3207-CAA0-03C3-33CF04F8302E}"/>
              </a:ext>
            </a:extLst>
          </p:cNvPr>
          <p:cNvSpPr txBox="1"/>
          <p:nvPr/>
        </p:nvSpPr>
        <p:spPr>
          <a:xfrm>
            <a:off x="7485237" y="2701968"/>
            <a:ext cx="620683" cy="369332"/>
          </a:xfrm>
          <a:prstGeom prst="rect">
            <a:avLst/>
          </a:prstGeom>
          <a:noFill/>
        </p:spPr>
        <p:txBody>
          <a:bodyPr wrap="none" rtlCol="0">
            <a:spAutoFit/>
          </a:bodyPr>
          <a:lstStyle/>
          <a:p>
            <a:r>
              <a:rPr lang="es-ES" sz="1800" baseline="30000" dirty="0">
                <a:solidFill>
                  <a:srgbClr val="0432FF"/>
                </a:solidFill>
              </a:rPr>
              <a:t>238</a:t>
            </a:r>
            <a:r>
              <a:rPr lang="es-ES" sz="1800" dirty="0">
                <a:solidFill>
                  <a:srgbClr val="0432FF"/>
                </a:solidFill>
              </a:rPr>
              <a:t>U</a:t>
            </a:r>
            <a:r>
              <a:rPr lang="es-ES" sz="1800" dirty="0">
                <a:solidFill>
                  <a:schemeClr val="accent2"/>
                </a:solidFill>
              </a:rPr>
              <a:t> </a:t>
            </a:r>
          </a:p>
        </p:txBody>
      </p:sp>
      <p:sp>
        <p:nvSpPr>
          <p:cNvPr id="17" name="Text Box 68">
            <a:extLst>
              <a:ext uri="{FF2B5EF4-FFF2-40B4-BE49-F238E27FC236}">
                <a16:creationId xmlns:a16="http://schemas.microsoft.com/office/drawing/2014/main" id="{EDE7F394-696A-F880-1B37-22E330C502C5}"/>
              </a:ext>
            </a:extLst>
          </p:cNvPr>
          <p:cNvSpPr txBox="1">
            <a:spLocks noChangeArrowheads="1"/>
          </p:cNvSpPr>
          <p:nvPr/>
        </p:nvSpPr>
        <p:spPr bwMode="auto">
          <a:xfrm>
            <a:off x="886520" y="5658053"/>
            <a:ext cx="8856985"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buFont typeface="Wingdings" pitchFamily="2" charset="2"/>
              <a:buChar char="ü"/>
            </a:pPr>
            <a:r>
              <a:rPr lang="en-AU" sz="1800" dirty="0">
                <a:solidFill>
                  <a:srgbClr val="0000CC"/>
                </a:solidFill>
              </a:rPr>
              <a:t>Polarization (neutron-excess) seems to be driven by the closed shell Z=50.</a:t>
            </a:r>
          </a:p>
          <a:p>
            <a:pPr eaLnBrk="1" hangingPunct="1">
              <a:spcAft>
                <a:spcPts val="600"/>
              </a:spcAft>
              <a:buFont typeface="Wingdings" pitchFamily="2" charset="2"/>
              <a:buChar char="ü"/>
            </a:pPr>
            <a:r>
              <a:rPr lang="en-AU" sz="1800" dirty="0">
                <a:solidFill>
                  <a:srgbClr val="0000CC"/>
                </a:solidFill>
              </a:rPr>
              <a:t>The evolution of the neutron excess with energy reflects the energy sharing between the fragments.</a:t>
            </a:r>
          </a:p>
        </p:txBody>
      </p:sp>
      <p:cxnSp>
        <p:nvCxnSpPr>
          <p:cNvPr id="18" name="Conector recto de flecha 17">
            <a:extLst>
              <a:ext uri="{FF2B5EF4-FFF2-40B4-BE49-F238E27FC236}">
                <a16:creationId xmlns:a16="http://schemas.microsoft.com/office/drawing/2014/main" id="{F038EFD5-2A39-25FD-E8BF-A53250102433}"/>
              </a:ext>
            </a:extLst>
          </p:cNvPr>
          <p:cNvCxnSpPr>
            <a:cxnSpLocks/>
          </p:cNvCxnSpPr>
          <p:nvPr/>
        </p:nvCxnSpPr>
        <p:spPr>
          <a:xfrm>
            <a:off x="4918968" y="1901997"/>
            <a:ext cx="0" cy="1080120"/>
          </a:xfrm>
          <a:prstGeom prst="straightConnector1">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B83D0B66-8B9E-CED4-5994-FA0697D793B1}"/>
              </a:ext>
            </a:extLst>
          </p:cNvPr>
          <p:cNvSpPr txBox="1"/>
          <p:nvPr/>
        </p:nvSpPr>
        <p:spPr>
          <a:xfrm>
            <a:off x="4871524" y="2164794"/>
            <a:ext cx="385042" cy="369332"/>
          </a:xfrm>
          <a:prstGeom prst="rect">
            <a:avLst/>
          </a:prstGeom>
          <a:noFill/>
        </p:spPr>
        <p:txBody>
          <a:bodyPr wrap="none" rtlCol="0">
            <a:spAutoFit/>
          </a:bodyPr>
          <a:lstStyle/>
          <a:p>
            <a:r>
              <a:rPr lang="es-ES" sz="1800" dirty="0">
                <a:solidFill>
                  <a:srgbClr val="0070C0"/>
                </a:solidFill>
              </a:rPr>
              <a:t>E*</a:t>
            </a:r>
          </a:p>
        </p:txBody>
      </p:sp>
      <p:sp>
        <p:nvSpPr>
          <p:cNvPr id="22" name="24 CuadroTexto">
            <a:extLst>
              <a:ext uri="{FF2B5EF4-FFF2-40B4-BE49-F238E27FC236}">
                <a16:creationId xmlns:a16="http://schemas.microsoft.com/office/drawing/2014/main" id="{60361D5D-EA82-0CF7-690C-58E94DE9928E}"/>
              </a:ext>
            </a:extLst>
          </p:cNvPr>
          <p:cNvSpPr txBox="1"/>
          <p:nvPr/>
        </p:nvSpPr>
        <p:spPr>
          <a:xfrm>
            <a:off x="6625951" y="1840468"/>
            <a:ext cx="957313" cy="292388"/>
          </a:xfrm>
          <a:prstGeom prst="rect">
            <a:avLst/>
          </a:prstGeom>
          <a:noFill/>
        </p:spPr>
        <p:txBody>
          <a:bodyPr wrap="none" rtlCol="0">
            <a:spAutoFit/>
          </a:bodyPr>
          <a:lstStyle/>
          <a:p>
            <a:pPr>
              <a:spcAft>
                <a:spcPts val="600"/>
              </a:spcAft>
            </a:pPr>
            <a:r>
              <a:rPr lang="es-ES" sz="1300" dirty="0">
                <a:latin typeface="Arial Narrow" pitchFamily="34" charset="0"/>
              </a:rPr>
              <a:t>Z</a:t>
            </a:r>
            <a:r>
              <a:rPr lang="es-ES" sz="1300" baseline="-25000" dirty="0">
                <a:latin typeface="Arial Narrow" pitchFamily="34" charset="0"/>
              </a:rPr>
              <a:t>1</a:t>
            </a:r>
            <a:r>
              <a:rPr lang="es-ES" sz="1300" dirty="0">
                <a:latin typeface="Arial Narrow" pitchFamily="34" charset="0"/>
              </a:rPr>
              <a:t> + Z</a:t>
            </a:r>
            <a:r>
              <a:rPr lang="es-ES" sz="1300" baseline="-25000" dirty="0">
                <a:latin typeface="Arial Narrow" pitchFamily="34" charset="0"/>
              </a:rPr>
              <a:t>2</a:t>
            </a:r>
            <a:r>
              <a:rPr lang="es-ES" sz="1300" dirty="0">
                <a:latin typeface="Arial Narrow" pitchFamily="34" charset="0"/>
              </a:rPr>
              <a:t> = 92 </a:t>
            </a:r>
          </a:p>
        </p:txBody>
      </p:sp>
      <p:pic>
        <p:nvPicPr>
          <p:cNvPr id="23" name="Imagen 22">
            <a:extLst>
              <a:ext uri="{FF2B5EF4-FFF2-40B4-BE49-F238E27FC236}">
                <a16:creationId xmlns:a16="http://schemas.microsoft.com/office/drawing/2014/main" id="{608462A3-191F-1F79-6712-18687890E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24" name="Text Box 59">
            <a:extLst>
              <a:ext uri="{FF2B5EF4-FFF2-40B4-BE49-F238E27FC236}">
                <a16:creationId xmlns:a16="http://schemas.microsoft.com/office/drawing/2014/main" id="{959053B2-3A8D-459A-8B4A-928BFF1D079C}"/>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12341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ADFD0-4B31-5285-41D9-0EE78716EBC4}"/>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367A1FA2-F819-CA25-1C0F-E2ECD5D874E6}"/>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452D0E03-8B9C-D1F7-FDBC-7D7F8AC9E2ED}"/>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472D8071-EA28-C00E-B13B-8EB18CE0B0A4}"/>
              </a:ext>
            </a:extLst>
          </p:cNvPr>
          <p:cNvSpPr txBox="1">
            <a:spLocks noChangeArrowheads="1"/>
          </p:cNvSpPr>
          <p:nvPr/>
        </p:nvSpPr>
        <p:spPr bwMode="auto">
          <a:xfrm>
            <a:off x="1169988" y="649321"/>
            <a:ext cx="267122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Why still fission?</a:t>
            </a:r>
          </a:p>
        </p:txBody>
      </p:sp>
      <p:pic>
        <p:nvPicPr>
          <p:cNvPr id="2" name="Imagen 1">
            <a:extLst>
              <a:ext uri="{FF2B5EF4-FFF2-40B4-BE49-F238E27FC236}">
                <a16:creationId xmlns:a16="http://schemas.microsoft.com/office/drawing/2014/main" id="{9E7914A3-9F45-C7DA-D41C-5AD9D3AC7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 name="Text Box 59">
            <a:extLst>
              <a:ext uri="{FF2B5EF4-FFF2-40B4-BE49-F238E27FC236}">
                <a16:creationId xmlns:a16="http://schemas.microsoft.com/office/drawing/2014/main" id="{2C199C36-0F91-AACC-7A9B-7331610A6677}"/>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pic>
        <p:nvPicPr>
          <p:cNvPr id="6" name="Picture 90" descr="meitner2">
            <a:extLst>
              <a:ext uri="{FF2B5EF4-FFF2-40B4-BE49-F238E27FC236}">
                <a16:creationId xmlns:a16="http://schemas.microsoft.com/office/drawing/2014/main" id="{2D3510C2-355E-F995-4467-E898A1965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650" y="2063750"/>
            <a:ext cx="33528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1">
            <a:extLst>
              <a:ext uri="{FF2B5EF4-FFF2-40B4-BE49-F238E27FC236}">
                <a16:creationId xmlns:a16="http://schemas.microsoft.com/office/drawing/2014/main" id="{11775BCD-50DF-2941-0B44-887FA96C5364}"/>
              </a:ext>
            </a:extLst>
          </p:cNvPr>
          <p:cNvSpPr>
            <a:spLocks/>
          </p:cNvSpPr>
          <p:nvPr/>
        </p:nvSpPr>
        <p:spPr bwMode="auto">
          <a:xfrm>
            <a:off x="7562850" y="2209800"/>
            <a:ext cx="281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3600">
                <a:solidFill>
                  <a:schemeClr val="tx1"/>
                </a:solidFill>
                <a:latin typeface="Arial Narrow" panose="020B0604020202020204" pitchFamily="34" charset="0"/>
              </a:defRPr>
            </a:lvl1pPr>
            <a:lvl2pPr marL="742950" indent="-285750" eaLnBrk="0" hangingPunct="0">
              <a:defRPr sz="3600">
                <a:solidFill>
                  <a:schemeClr val="tx1"/>
                </a:solidFill>
                <a:latin typeface="Arial Narrow" panose="020B0604020202020204" pitchFamily="34" charset="0"/>
              </a:defRPr>
            </a:lvl2pPr>
            <a:lvl3pPr marL="1143000" indent="-228600" eaLnBrk="0" hangingPunct="0">
              <a:defRPr sz="3600">
                <a:solidFill>
                  <a:schemeClr val="tx1"/>
                </a:solidFill>
                <a:latin typeface="Arial Narrow" panose="020B0604020202020204" pitchFamily="34" charset="0"/>
              </a:defRPr>
            </a:lvl3pPr>
            <a:lvl4pPr marL="1600200" indent="-228600" eaLnBrk="0" hangingPunct="0">
              <a:defRPr sz="3600">
                <a:solidFill>
                  <a:schemeClr val="tx1"/>
                </a:solidFill>
                <a:latin typeface="Arial Narrow" panose="020B0604020202020204" pitchFamily="34" charset="0"/>
              </a:defRPr>
            </a:lvl4pPr>
            <a:lvl5pPr marL="2057400" indent="-228600" eaLnBrk="0" hangingPunct="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pPr algn="r" eaLnBrk="1" hangingPunct="1"/>
            <a:r>
              <a:rPr lang="en-US" altLang="es-ES" sz="1600">
                <a:solidFill>
                  <a:schemeClr val="bg1"/>
                </a:solidFill>
                <a:latin typeface="Gill Sans" panose="020B0502020104020203" pitchFamily="34" charset="-79"/>
                <a:sym typeface="Gill Sans" panose="020B0502020104020203" pitchFamily="34" charset="-79"/>
              </a:rPr>
              <a:t>Lisa Meitner and Otto Hahn</a:t>
            </a:r>
          </a:p>
          <a:p>
            <a:pPr algn="r" eaLnBrk="1" hangingPunct="1"/>
            <a:r>
              <a:rPr lang="en-US" altLang="es-ES" sz="1600">
                <a:solidFill>
                  <a:schemeClr val="bg1"/>
                </a:solidFill>
                <a:latin typeface="Gill Sans" panose="020B0502020104020203" pitchFamily="34" charset="-79"/>
                <a:sym typeface="Gill Sans" panose="020B0502020104020203" pitchFamily="34" charset="-79"/>
              </a:rPr>
              <a:t>1938</a:t>
            </a:r>
          </a:p>
        </p:txBody>
      </p:sp>
      <p:sp>
        <p:nvSpPr>
          <p:cNvPr id="17" name="Text Box 92">
            <a:extLst>
              <a:ext uri="{FF2B5EF4-FFF2-40B4-BE49-F238E27FC236}">
                <a16:creationId xmlns:a16="http://schemas.microsoft.com/office/drawing/2014/main" id="{DD0399A2-7933-10A7-75ED-A525194D8D85}"/>
              </a:ext>
            </a:extLst>
          </p:cNvPr>
          <p:cNvSpPr txBox="1">
            <a:spLocks noChangeArrowheads="1"/>
          </p:cNvSpPr>
          <p:nvPr/>
        </p:nvSpPr>
        <p:spPr bwMode="auto">
          <a:xfrm>
            <a:off x="1123950" y="1412875"/>
            <a:ext cx="8655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Narrow" panose="020B0604020202020204" pitchFamily="34" charset="0"/>
              </a:defRPr>
            </a:lvl1pPr>
            <a:lvl2pPr marL="742950" indent="-285750" eaLnBrk="0" hangingPunct="0">
              <a:defRPr sz="3600">
                <a:solidFill>
                  <a:schemeClr val="tx1"/>
                </a:solidFill>
                <a:latin typeface="Arial Narrow" panose="020B0604020202020204" pitchFamily="34" charset="0"/>
              </a:defRPr>
            </a:lvl2pPr>
            <a:lvl3pPr marL="1143000" indent="-228600" eaLnBrk="0" hangingPunct="0">
              <a:defRPr sz="3600">
                <a:solidFill>
                  <a:schemeClr val="tx1"/>
                </a:solidFill>
                <a:latin typeface="Arial Narrow" panose="020B0604020202020204" pitchFamily="34" charset="0"/>
              </a:defRPr>
            </a:lvl3pPr>
            <a:lvl4pPr marL="1600200" indent="-228600" eaLnBrk="0" hangingPunct="0">
              <a:defRPr sz="3600">
                <a:solidFill>
                  <a:schemeClr val="tx1"/>
                </a:solidFill>
                <a:latin typeface="Arial Narrow" panose="020B0604020202020204" pitchFamily="34" charset="0"/>
              </a:defRPr>
            </a:lvl4pPr>
            <a:lvl5pPr marL="2057400" indent="-228600" eaLnBrk="0" hangingPunct="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pPr eaLnBrk="1" hangingPunct="1"/>
            <a:r>
              <a:rPr lang="en-US" altLang="es-ES" sz="2000" dirty="0">
                <a:solidFill>
                  <a:srgbClr val="C00000"/>
                </a:solidFill>
              </a:rPr>
              <a:t>One of the most interesting and challenging processes in nuclear physics</a:t>
            </a:r>
            <a:endParaRPr lang="es-ES" altLang="es-ES" sz="2000" dirty="0">
              <a:solidFill>
                <a:srgbClr val="C00000"/>
              </a:solidFill>
            </a:endParaRPr>
          </a:p>
        </p:txBody>
      </p:sp>
      <p:sp>
        <p:nvSpPr>
          <p:cNvPr id="18" name="Text Box 93">
            <a:extLst>
              <a:ext uri="{FF2B5EF4-FFF2-40B4-BE49-F238E27FC236}">
                <a16:creationId xmlns:a16="http://schemas.microsoft.com/office/drawing/2014/main" id="{5BA67C7C-797F-F04F-98D1-EADEBC643C2D}"/>
              </a:ext>
            </a:extLst>
          </p:cNvPr>
          <p:cNvSpPr txBox="1">
            <a:spLocks noChangeArrowheads="1"/>
          </p:cNvSpPr>
          <p:nvPr/>
        </p:nvSpPr>
        <p:spPr bwMode="auto">
          <a:xfrm>
            <a:off x="1135380" y="4618862"/>
            <a:ext cx="5048250" cy="199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anose="020B0604020202020204" pitchFamily="34" charset="0"/>
              </a:defRPr>
            </a:lvl1pPr>
            <a:lvl2pPr marL="742950" indent="-285750" eaLnBrk="0" hangingPunct="0">
              <a:defRPr sz="3600">
                <a:solidFill>
                  <a:schemeClr val="tx1"/>
                </a:solidFill>
                <a:latin typeface="Arial Narrow" panose="020B0604020202020204" pitchFamily="34" charset="0"/>
              </a:defRPr>
            </a:lvl2pPr>
            <a:lvl3pPr marL="1143000" indent="-228600" eaLnBrk="0" hangingPunct="0">
              <a:defRPr sz="3600">
                <a:solidFill>
                  <a:schemeClr val="tx1"/>
                </a:solidFill>
                <a:latin typeface="Arial Narrow" panose="020B0604020202020204" pitchFamily="34" charset="0"/>
              </a:defRPr>
            </a:lvl3pPr>
            <a:lvl4pPr marL="1600200" indent="-228600" eaLnBrk="0" hangingPunct="0">
              <a:defRPr sz="3600">
                <a:solidFill>
                  <a:schemeClr val="tx1"/>
                </a:solidFill>
                <a:latin typeface="Arial Narrow" panose="020B0604020202020204" pitchFamily="34" charset="0"/>
              </a:defRPr>
            </a:lvl4pPr>
            <a:lvl5pPr marL="2057400" indent="-228600" eaLnBrk="0" hangingPunct="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pPr eaLnBrk="1" hangingPunct="1">
              <a:spcAft>
                <a:spcPct val="30000"/>
              </a:spcAft>
            </a:pPr>
            <a:r>
              <a:rPr lang="en-US" altLang="es-ES" sz="1800" dirty="0">
                <a:solidFill>
                  <a:srgbClr val="0033CC"/>
                </a:solidFill>
              </a:rPr>
              <a:t>A conceptually complicated process:</a:t>
            </a:r>
          </a:p>
          <a:p>
            <a:pPr eaLnBrk="1" hangingPunct="1">
              <a:spcAft>
                <a:spcPts val="600"/>
              </a:spcAft>
            </a:pPr>
            <a:r>
              <a:rPr lang="en-US" altLang="es-ES" sz="1800" dirty="0">
                <a:solidFill>
                  <a:srgbClr val="009999"/>
                </a:solidFill>
              </a:rPr>
              <a:t>- Largest scale collective motion in nuclei.</a:t>
            </a:r>
          </a:p>
          <a:p>
            <a:pPr eaLnBrk="1" hangingPunct="1">
              <a:buFontTx/>
              <a:buChar char="-"/>
            </a:pPr>
            <a:r>
              <a:rPr lang="en-US" altLang="es-ES" sz="1800" dirty="0">
                <a:solidFill>
                  <a:srgbClr val="009999"/>
                </a:solidFill>
              </a:rPr>
              <a:t> Interplay between intrinsic and collective degrees </a:t>
            </a:r>
          </a:p>
          <a:p>
            <a:pPr eaLnBrk="1" hangingPunct="1">
              <a:spcAft>
                <a:spcPts val="600"/>
              </a:spcAft>
            </a:pPr>
            <a:r>
              <a:rPr lang="en-US" altLang="es-ES" sz="1800" dirty="0">
                <a:solidFill>
                  <a:srgbClr val="009999"/>
                </a:solidFill>
              </a:rPr>
              <a:t>  of freedom.</a:t>
            </a:r>
          </a:p>
          <a:p>
            <a:pPr eaLnBrk="1" hangingPunct="1">
              <a:buFontTx/>
              <a:buChar char="-"/>
            </a:pPr>
            <a:r>
              <a:rPr lang="en-US" altLang="es-ES" sz="1800" dirty="0">
                <a:solidFill>
                  <a:srgbClr val="009999"/>
                </a:solidFill>
              </a:rPr>
              <a:t> Governed by macroscopic and microscopic components</a:t>
            </a:r>
          </a:p>
          <a:p>
            <a:pPr eaLnBrk="1" hangingPunct="1"/>
            <a:r>
              <a:rPr lang="en-US" altLang="es-ES" sz="1800" dirty="0">
                <a:solidFill>
                  <a:srgbClr val="009999"/>
                </a:solidFill>
              </a:rPr>
              <a:t>  in the nuclear potential.</a:t>
            </a:r>
            <a:endParaRPr lang="es-ES" altLang="es-ES" sz="1800" dirty="0">
              <a:solidFill>
                <a:srgbClr val="009999"/>
              </a:solidFill>
            </a:endParaRPr>
          </a:p>
        </p:txBody>
      </p:sp>
      <p:sp>
        <p:nvSpPr>
          <p:cNvPr id="19" name="Text Box 94">
            <a:extLst>
              <a:ext uri="{FF2B5EF4-FFF2-40B4-BE49-F238E27FC236}">
                <a16:creationId xmlns:a16="http://schemas.microsoft.com/office/drawing/2014/main" id="{E67056F6-7BEA-1ED4-023A-F537067114ED}"/>
              </a:ext>
            </a:extLst>
          </p:cNvPr>
          <p:cNvSpPr txBox="1">
            <a:spLocks noChangeArrowheads="1"/>
          </p:cNvSpPr>
          <p:nvPr/>
        </p:nvSpPr>
        <p:spPr bwMode="auto">
          <a:xfrm>
            <a:off x="1136968" y="1952625"/>
            <a:ext cx="4459811" cy="249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anose="020B0604020202020204" pitchFamily="34" charset="0"/>
              </a:defRPr>
            </a:lvl1pPr>
            <a:lvl2pPr marL="742950" indent="-285750" eaLnBrk="0" hangingPunct="0">
              <a:defRPr sz="3600">
                <a:solidFill>
                  <a:schemeClr val="tx1"/>
                </a:solidFill>
                <a:latin typeface="Arial Narrow" panose="020B0604020202020204" pitchFamily="34" charset="0"/>
              </a:defRPr>
            </a:lvl2pPr>
            <a:lvl3pPr marL="1143000" indent="-228600" eaLnBrk="0" hangingPunct="0">
              <a:defRPr sz="3600">
                <a:solidFill>
                  <a:schemeClr val="tx1"/>
                </a:solidFill>
                <a:latin typeface="Arial Narrow" panose="020B0604020202020204" pitchFamily="34" charset="0"/>
              </a:defRPr>
            </a:lvl3pPr>
            <a:lvl4pPr marL="1600200" indent="-228600" eaLnBrk="0" hangingPunct="0">
              <a:defRPr sz="3600">
                <a:solidFill>
                  <a:schemeClr val="tx1"/>
                </a:solidFill>
                <a:latin typeface="Arial Narrow" panose="020B0604020202020204" pitchFamily="34" charset="0"/>
              </a:defRPr>
            </a:lvl4pPr>
            <a:lvl5pPr marL="2057400" indent="-228600" eaLnBrk="0" hangingPunct="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pPr eaLnBrk="1" hangingPunct="1">
              <a:spcAft>
                <a:spcPct val="30000"/>
              </a:spcAft>
            </a:pPr>
            <a:r>
              <a:rPr lang="en-US" altLang="es-ES" sz="1800" dirty="0">
                <a:solidFill>
                  <a:srgbClr val="0033CC"/>
                </a:solidFill>
              </a:rPr>
              <a:t>Fission has implications in many different domains:</a:t>
            </a:r>
          </a:p>
          <a:p>
            <a:pPr eaLnBrk="1" hangingPunct="1">
              <a:spcAft>
                <a:spcPts val="600"/>
              </a:spcAft>
            </a:pPr>
            <a:r>
              <a:rPr lang="en-US" altLang="es-ES" sz="1800" dirty="0">
                <a:solidFill>
                  <a:srgbClr val="009999"/>
                </a:solidFill>
              </a:rPr>
              <a:t>- Nuclear structure at large deformation.</a:t>
            </a:r>
          </a:p>
          <a:p>
            <a:pPr eaLnBrk="1" hangingPunct="1">
              <a:spcAft>
                <a:spcPts val="600"/>
              </a:spcAft>
              <a:buFontTx/>
              <a:buChar char="-"/>
            </a:pPr>
            <a:r>
              <a:rPr lang="en-US" altLang="es-ES" sz="1800" dirty="0">
                <a:solidFill>
                  <a:srgbClr val="009999"/>
                </a:solidFill>
              </a:rPr>
              <a:t> Dynamics of highly excited nuclear matter.</a:t>
            </a:r>
          </a:p>
          <a:p>
            <a:pPr eaLnBrk="1" hangingPunct="1">
              <a:spcAft>
                <a:spcPts val="600"/>
              </a:spcAft>
              <a:buFontTx/>
              <a:buChar char="-"/>
            </a:pPr>
            <a:r>
              <a:rPr lang="en-US" altLang="es-ES" sz="1800" dirty="0">
                <a:solidFill>
                  <a:srgbClr val="009999"/>
                </a:solidFill>
              </a:rPr>
              <a:t> Nuclear astrophysics: r process. </a:t>
            </a:r>
          </a:p>
          <a:p>
            <a:pPr eaLnBrk="1" hangingPunct="1">
              <a:spcAft>
                <a:spcPts val="600"/>
              </a:spcAft>
              <a:buFontTx/>
              <a:buChar char="-"/>
            </a:pPr>
            <a:r>
              <a:rPr lang="en-US" altLang="es-ES" sz="1800" dirty="0">
                <a:solidFill>
                  <a:srgbClr val="009999"/>
                </a:solidFill>
              </a:rPr>
              <a:t> Production of RIBs and super-heavies.</a:t>
            </a:r>
          </a:p>
          <a:p>
            <a:pPr eaLnBrk="1" hangingPunct="1">
              <a:spcAft>
                <a:spcPts val="600"/>
              </a:spcAft>
              <a:buFontTx/>
              <a:buChar char="-"/>
            </a:pPr>
            <a:r>
              <a:rPr lang="en-US" altLang="es-ES" sz="1800" dirty="0">
                <a:solidFill>
                  <a:srgbClr val="009999"/>
                </a:solidFill>
              </a:rPr>
              <a:t> Energy.</a:t>
            </a:r>
          </a:p>
          <a:p>
            <a:pPr eaLnBrk="1" hangingPunct="1">
              <a:buFontTx/>
              <a:buChar char="-"/>
            </a:pPr>
            <a:r>
              <a:rPr lang="en-US" altLang="es-ES" sz="1800" dirty="0">
                <a:solidFill>
                  <a:srgbClr val="009999"/>
                </a:solidFill>
              </a:rPr>
              <a:t> Radiotracers for medical use.</a:t>
            </a:r>
            <a:endParaRPr lang="es-ES" altLang="es-ES" sz="1800" dirty="0">
              <a:solidFill>
                <a:srgbClr val="009999"/>
              </a:solidFill>
            </a:endParaRPr>
          </a:p>
        </p:txBody>
      </p:sp>
      <p:sp>
        <p:nvSpPr>
          <p:cNvPr id="22" name="Text Box 95">
            <a:extLst>
              <a:ext uri="{FF2B5EF4-FFF2-40B4-BE49-F238E27FC236}">
                <a16:creationId xmlns:a16="http://schemas.microsoft.com/office/drawing/2014/main" id="{C019D3DE-5884-082B-14EF-B4845C2B796E}"/>
              </a:ext>
            </a:extLst>
          </p:cNvPr>
          <p:cNvSpPr txBox="1">
            <a:spLocks noChangeArrowheads="1"/>
          </p:cNvSpPr>
          <p:nvPr/>
        </p:nvSpPr>
        <p:spPr bwMode="auto">
          <a:xfrm>
            <a:off x="6788150" y="4611688"/>
            <a:ext cx="4779010" cy="163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anose="020B0604020202020204" pitchFamily="34" charset="0"/>
              </a:defRPr>
            </a:lvl1pPr>
            <a:lvl2pPr marL="742950" indent="-285750" eaLnBrk="0" hangingPunct="0">
              <a:defRPr sz="3600">
                <a:solidFill>
                  <a:schemeClr val="tx1"/>
                </a:solidFill>
                <a:latin typeface="Arial Narrow" panose="020B0604020202020204" pitchFamily="34" charset="0"/>
              </a:defRPr>
            </a:lvl2pPr>
            <a:lvl3pPr marL="1143000" indent="-228600" eaLnBrk="0" hangingPunct="0">
              <a:defRPr sz="3600">
                <a:solidFill>
                  <a:schemeClr val="tx1"/>
                </a:solidFill>
                <a:latin typeface="Arial Narrow" panose="020B0604020202020204" pitchFamily="34" charset="0"/>
              </a:defRPr>
            </a:lvl3pPr>
            <a:lvl4pPr marL="1600200" indent="-228600" eaLnBrk="0" hangingPunct="0">
              <a:defRPr sz="3600">
                <a:solidFill>
                  <a:schemeClr val="tx1"/>
                </a:solidFill>
                <a:latin typeface="Arial Narrow" panose="020B0604020202020204" pitchFamily="34" charset="0"/>
              </a:defRPr>
            </a:lvl4pPr>
            <a:lvl5pPr marL="2057400" indent="-228600" eaLnBrk="0" hangingPunct="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pPr eaLnBrk="1" hangingPunct="1">
              <a:spcAft>
                <a:spcPct val="30000"/>
              </a:spcAft>
            </a:pPr>
            <a:r>
              <a:rPr lang="en-US" altLang="es-ES" sz="1800" dirty="0">
                <a:solidFill>
                  <a:srgbClr val="0033CC"/>
                </a:solidFill>
              </a:rPr>
              <a:t>A difficult experimental characterization:</a:t>
            </a:r>
          </a:p>
          <a:p>
            <a:pPr eaLnBrk="1" hangingPunct="1">
              <a:buFontTx/>
              <a:buChar char="-"/>
            </a:pPr>
            <a:r>
              <a:rPr lang="en-US" altLang="es-ES" sz="1800" dirty="0">
                <a:solidFill>
                  <a:srgbClr val="009999"/>
                </a:solidFill>
              </a:rPr>
              <a:t> Atomic number of fission fragments only at reach in</a:t>
            </a:r>
          </a:p>
          <a:p>
            <a:pPr eaLnBrk="1" hangingPunct="1">
              <a:spcAft>
                <a:spcPts val="600"/>
              </a:spcAft>
            </a:pPr>
            <a:r>
              <a:rPr lang="en-US" altLang="es-ES" sz="1800" dirty="0">
                <a:solidFill>
                  <a:srgbClr val="009999"/>
                </a:solidFill>
              </a:rPr>
              <a:t>  inverse kinematics.</a:t>
            </a:r>
          </a:p>
          <a:p>
            <a:pPr eaLnBrk="1" hangingPunct="1">
              <a:buFontTx/>
              <a:buChar char="-"/>
            </a:pPr>
            <a:r>
              <a:rPr lang="en-US" altLang="es-ES" sz="1800" dirty="0">
                <a:solidFill>
                  <a:srgbClr val="009999"/>
                </a:solidFill>
              </a:rPr>
              <a:t> Full identification of both fission fragments only   </a:t>
            </a:r>
          </a:p>
          <a:p>
            <a:pPr eaLnBrk="1" hangingPunct="1"/>
            <a:r>
              <a:rPr lang="en-US" altLang="es-ES" sz="1800" dirty="0">
                <a:solidFill>
                  <a:srgbClr val="009999"/>
                </a:solidFill>
              </a:rPr>
              <a:t>  achieved not so long ago.</a:t>
            </a:r>
            <a:endParaRPr lang="es-ES" altLang="es-ES" sz="1800" dirty="0">
              <a:solidFill>
                <a:srgbClr val="009999"/>
              </a:solidFill>
            </a:endParaRPr>
          </a:p>
        </p:txBody>
      </p:sp>
    </p:spTree>
    <p:extLst>
      <p:ext uri="{BB962C8B-B14F-4D97-AF65-F5344CB8AC3E}">
        <p14:creationId xmlns:p14="http://schemas.microsoft.com/office/powerpoint/2010/main" val="17429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921A0-E860-BAA2-EEFD-E811D2417E6B}"/>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23CA4E11-2AFA-9E61-0AC2-4EE935E2A5BA}"/>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F861AAD9-E3A1-6696-EFE9-CF6139AC993B}"/>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BBE5006B-BD40-C1DA-6DB8-56AE12F12D89}"/>
              </a:ext>
            </a:extLst>
          </p:cNvPr>
          <p:cNvSpPr txBox="1">
            <a:spLocks noChangeArrowheads="1"/>
          </p:cNvSpPr>
          <p:nvPr/>
        </p:nvSpPr>
        <p:spPr bwMode="auto">
          <a:xfrm>
            <a:off x="1169988" y="649321"/>
            <a:ext cx="4725246"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Fission yields and shell effects</a:t>
            </a:r>
          </a:p>
        </p:txBody>
      </p:sp>
      <p:sp>
        <p:nvSpPr>
          <p:cNvPr id="2" name="Text Box 68">
            <a:extLst>
              <a:ext uri="{FF2B5EF4-FFF2-40B4-BE49-F238E27FC236}">
                <a16:creationId xmlns:a16="http://schemas.microsoft.com/office/drawing/2014/main" id="{E8B92C3A-518F-43F1-311D-6257E05A79BA}"/>
              </a:ext>
            </a:extLst>
          </p:cNvPr>
          <p:cNvSpPr txBox="1">
            <a:spLocks noChangeArrowheads="1"/>
          </p:cNvSpPr>
          <p:nvPr/>
        </p:nvSpPr>
        <p:spPr bwMode="auto">
          <a:xfrm>
            <a:off x="1394396" y="5631656"/>
            <a:ext cx="914501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900"/>
              </a:spcAft>
              <a:buFont typeface="Wingdings" pitchFamily="2" charset="2"/>
              <a:buChar char="ü"/>
            </a:pPr>
            <a:r>
              <a:rPr lang="en-AU" sz="1800" dirty="0">
                <a:solidFill>
                  <a:srgbClr val="0000CC"/>
                </a:solidFill>
              </a:rPr>
              <a:t>The one-dimensional projection of the fission yields (Z or N) prevents to observe the spherical shell.</a:t>
            </a:r>
          </a:p>
          <a:p>
            <a:pPr eaLnBrk="1" hangingPunct="1">
              <a:buFont typeface="Wingdings" pitchFamily="2" charset="2"/>
              <a:buChar char="ü"/>
            </a:pPr>
            <a:r>
              <a:rPr lang="en-AU" sz="1800" dirty="0">
                <a:solidFill>
                  <a:srgbClr val="0000CC"/>
                </a:solidFill>
              </a:rPr>
              <a:t>A two-dimensional analysis or a N/Z projection shows the co-existence of spherical and deformed shells.</a:t>
            </a:r>
          </a:p>
        </p:txBody>
      </p:sp>
      <p:sp>
        <p:nvSpPr>
          <p:cNvPr id="3" name="Rectángulo 2">
            <a:extLst>
              <a:ext uri="{FF2B5EF4-FFF2-40B4-BE49-F238E27FC236}">
                <a16:creationId xmlns:a16="http://schemas.microsoft.com/office/drawing/2014/main" id="{47114333-647A-5EDC-8DAF-E282F7263E5F}"/>
              </a:ext>
            </a:extLst>
          </p:cNvPr>
          <p:cNvSpPr/>
          <p:nvPr/>
        </p:nvSpPr>
        <p:spPr>
          <a:xfrm>
            <a:off x="6232302" y="3933056"/>
            <a:ext cx="2304256" cy="172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upo 5">
            <a:extLst>
              <a:ext uri="{FF2B5EF4-FFF2-40B4-BE49-F238E27FC236}">
                <a16:creationId xmlns:a16="http://schemas.microsoft.com/office/drawing/2014/main" id="{4DEDB65C-5920-8919-08F0-884116E21901}"/>
              </a:ext>
            </a:extLst>
          </p:cNvPr>
          <p:cNvGrpSpPr/>
          <p:nvPr/>
        </p:nvGrpSpPr>
        <p:grpSpPr>
          <a:xfrm>
            <a:off x="1725216" y="1707373"/>
            <a:ext cx="6624599" cy="3660936"/>
            <a:chOff x="1289050" y="1563357"/>
            <a:chExt cx="6624599" cy="3660936"/>
          </a:xfrm>
        </p:grpSpPr>
        <p:pic>
          <p:nvPicPr>
            <p:cNvPr id="7" name="Imagen 6">
              <a:extLst>
                <a:ext uri="{FF2B5EF4-FFF2-40B4-BE49-F238E27FC236}">
                  <a16:creationId xmlns:a16="http://schemas.microsoft.com/office/drawing/2014/main" id="{8214FEB7-2A4B-3FC3-FC8E-FDD8A7886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050" y="1701800"/>
              <a:ext cx="6565900" cy="3454400"/>
            </a:xfrm>
            <a:prstGeom prst="rect">
              <a:avLst/>
            </a:prstGeom>
          </p:spPr>
        </p:pic>
        <p:sp>
          <p:nvSpPr>
            <p:cNvPr id="8" name="Rectángulo 7">
              <a:extLst>
                <a:ext uri="{FF2B5EF4-FFF2-40B4-BE49-F238E27FC236}">
                  <a16:creationId xmlns:a16="http://schemas.microsoft.com/office/drawing/2014/main" id="{D75264AB-3996-1990-0801-AD464459A222}"/>
                </a:ext>
              </a:extLst>
            </p:cNvPr>
            <p:cNvSpPr/>
            <p:nvPr/>
          </p:nvSpPr>
          <p:spPr>
            <a:xfrm>
              <a:off x="6941541" y="3241826"/>
              <a:ext cx="972108" cy="1982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dirty="0">
                <a:latin typeface="Arial Narrow" panose="020B0604020202020204" pitchFamily="34" charset="0"/>
                <a:cs typeface="Arial Narrow" panose="020B0604020202020204" pitchFamily="34" charset="0"/>
              </a:endParaRPr>
            </a:p>
          </p:txBody>
        </p:sp>
        <p:sp>
          <p:nvSpPr>
            <p:cNvPr id="9" name="Rectángulo 8">
              <a:extLst>
                <a:ext uri="{FF2B5EF4-FFF2-40B4-BE49-F238E27FC236}">
                  <a16:creationId xmlns:a16="http://schemas.microsoft.com/office/drawing/2014/main" id="{E35D60EB-42D7-F83A-D7B3-BEC88AA7A9D9}"/>
                </a:ext>
              </a:extLst>
            </p:cNvPr>
            <p:cNvSpPr/>
            <p:nvPr/>
          </p:nvSpPr>
          <p:spPr>
            <a:xfrm>
              <a:off x="1289050" y="1563357"/>
              <a:ext cx="2202830" cy="400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 name="Grupo 9">
            <a:extLst>
              <a:ext uri="{FF2B5EF4-FFF2-40B4-BE49-F238E27FC236}">
                <a16:creationId xmlns:a16="http://schemas.microsoft.com/office/drawing/2014/main" id="{B6D47083-0A49-CBEE-3750-57D43748D3DF}"/>
              </a:ext>
            </a:extLst>
          </p:cNvPr>
          <p:cNvGrpSpPr/>
          <p:nvPr/>
        </p:nvGrpSpPr>
        <p:grpSpPr>
          <a:xfrm>
            <a:off x="7170270" y="3264526"/>
            <a:ext cx="1006248" cy="276999"/>
            <a:chOff x="6734104" y="3120510"/>
            <a:chExt cx="1006248" cy="276999"/>
          </a:xfrm>
        </p:grpSpPr>
        <p:sp>
          <p:nvSpPr>
            <p:cNvPr id="11" name="Elipse 10">
              <a:extLst>
                <a:ext uri="{FF2B5EF4-FFF2-40B4-BE49-F238E27FC236}">
                  <a16:creationId xmlns:a16="http://schemas.microsoft.com/office/drawing/2014/main" id="{DA1D2BBD-4ACC-BBA3-19D6-2D72E81E8A94}"/>
                </a:ext>
              </a:extLst>
            </p:cNvPr>
            <p:cNvSpPr/>
            <p:nvPr/>
          </p:nvSpPr>
          <p:spPr>
            <a:xfrm>
              <a:off x="6734104" y="3191957"/>
              <a:ext cx="144016" cy="144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C966B520-10AD-CE3C-2B50-588E587B428B}"/>
                </a:ext>
              </a:extLst>
            </p:cNvPr>
            <p:cNvSpPr txBox="1"/>
            <p:nvPr/>
          </p:nvSpPr>
          <p:spPr>
            <a:xfrm>
              <a:off x="6887233" y="3120510"/>
              <a:ext cx="853119" cy="276999"/>
            </a:xfrm>
            <a:prstGeom prst="rect">
              <a:avLst/>
            </a:prstGeom>
            <a:noFill/>
          </p:spPr>
          <p:txBody>
            <a:bodyPr wrap="none" rtlCol="0">
              <a:spAutoFit/>
            </a:bodyPr>
            <a:lstStyle/>
            <a:p>
              <a:r>
                <a:rPr lang="es-ES" sz="1200" dirty="0">
                  <a:latin typeface="Arial Narrow" panose="020B0604020202020204" pitchFamily="34" charset="0"/>
                  <a:cs typeface="Arial Narrow" panose="020B0604020202020204" pitchFamily="34" charset="0"/>
                </a:rPr>
                <a:t>Z=50, N=82</a:t>
              </a:r>
            </a:p>
          </p:txBody>
        </p:sp>
      </p:grpSp>
      <p:grpSp>
        <p:nvGrpSpPr>
          <p:cNvPr id="13" name="Grupo 12">
            <a:extLst>
              <a:ext uri="{FF2B5EF4-FFF2-40B4-BE49-F238E27FC236}">
                <a16:creationId xmlns:a16="http://schemas.microsoft.com/office/drawing/2014/main" id="{F4EA3FC6-3691-0E6A-7641-20D6FC87C9B5}"/>
              </a:ext>
            </a:extLst>
          </p:cNvPr>
          <p:cNvGrpSpPr/>
          <p:nvPr/>
        </p:nvGrpSpPr>
        <p:grpSpPr>
          <a:xfrm>
            <a:off x="7170270" y="3491006"/>
            <a:ext cx="1006248" cy="276999"/>
            <a:chOff x="6734104" y="3346990"/>
            <a:chExt cx="1006248" cy="276999"/>
          </a:xfrm>
        </p:grpSpPr>
        <p:sp>
          <p:nvSpPr>
            <p:cNvPr id="14" name="Elipse 13">
              <a:extLst>
                <a:ext uri="{FF2B5EF4-FFF2-40B4-BE49-F238E27FC236}">
                  <a16:creationId xmlns:a16="http://schemas.microsoft.com/office/drawing/2014/main" id="{38F837C1-539E-DD8F-7F5E-E21B4AF12F61}"/>
                </a:ext>
              </a:extLst>
            </p:cNvPr>
            <p:cNvSpPr/>
            <p:nvPr/>
          </p:nvSpPr>
          <p:spPr>
            <a:xfrm>
              <a:off x="6734104" y="3418437"/>
              <a:ext cx="144016" cy="144000"/>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53B5510F-9F0A-1500-3F2D-B9CB563FD0F6}"/>
                </a:ext>
              </a:extLst>
            </p:cNvPr>
            <p:cNvSpPr txBox="1"/>
            <p:nvPr/>
          </p:nvSpPr>
          <p:spPr>
            <a:xfrm>
              <a:off x="6887233" y="3346990"/>
              <a:ext cx="853119" cy="276999"/>
            </a:xfrm>
            <a:prstGeom prst="rect">
              <a:avLst/>
            </a:prstGeom>
            <a:noFill/>
          </p:spPr>
          <p:txBody>
            <a:bodyPr wrap="none" rtlCol="0">
              <a:spAutoFit/>
            </a:bodyPr>
            <a:lstStyle/>
            <a:p>
              <a:r>
                <a:rPr lang="es-ES" sz="1200" dirty="0">
                  <a:latin typeface="Arial Narrow" panose="020B0604020202020204" pitchFamily="34" charset="0"/>
                  <a:cs typeface="Arial Narrow" panose="020B0604020202020204" pitchFamily="34" charset="0"/>
                </a:rPr>
                <a:t>Z~52, N~84</a:t>
              </a:r>
            </a:p>
          </p:txBody>
        </p:sp>
      </p:grpSp>
      <p:grpSp>
        <p:nvGrpSpPr>
          <p:cNvPr id="16" name="Grupo 15">
            <a:extLst>
              <a:ext uri="{FF2B5EF4-FFF2-40B4-BE49-F238E27FC236}">
                <a16:creationId xmlns:a16="http://schemas.microsoft.com/office/drawing/2014/main" id="{97C28840-CFC2-951B-E14A-18A97FFCD885}"/>
              </a:ext>
            </a:extLst>
          </p:cNvPr>
          <p:cNvGrpSpPr/>
          <p:nvPr/>
        </p:nvGrpSpPr>
        <p:grpSpPr>
          <a:xfrm>
            <a:off x="7170270" y="3695997"/>
            <a:ext cx="1006248" cy="276999"/>
            <a:chOff x="6734104" y="3551981"/>
            <a:chExt cx="1006248" cy="276999"/>
          </a:xfrm>
        </p:grpSpPr>
        <p:sp>
          <p:nvSpPr>
            <p:cNvPr id="17" name="Elipse 16">
              <a:extLst>
                <a:ext uri="{FF2B5EF4-FFF2-40B4-BE49-F238E27FC236}">
                  <a16:creationId xmlns:a16="http://schemas.microsoft.com/office/drawing/2014/main" id="{A02D6F6D-2BFA-5E80-98B9-40F7EAA9FD04}"/>
                </a:ext>
              </a:extLst>
            </p:cNvPr>
            <p:cNvSpPr/>
            <p:nvPr/>
          </p:nvSpPr>
          <p:spPr>
            <a:xfrm>
              <a:off x="6734104" y="3623428"/>
              <a:ext cx="144016" cy="144000"/>
            </a:xfrm>
            <a:prstGeom prst="ellipse">
              <a:avLst/>
            </a:prstGeom>
            <a:noFill/>
            <a:ln w="38100">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A71DDF55-AE20-7FF8-204D-89AC80CAC2F4}"/>
                </a:ext>
              </a:extLst>
            </p:cNvPr>
            <p:cNvSpPr txBox="1"/>
            <p:nvPr/>
          </p:nvSpPr>
          <p:spPr>
            <a:xfrm>
              <a:off x="6887233" y="3551981"/>
              <a:ext cx="853119" cy="276999"/>
            </a:xfrm>
            <a:prstGeom prst="rect">
              <a:avLst/>
            </a:prstGeom>
            <a:noFill/>
          </p:spPr>
          <p:txBody>
            <a:bodyPr wrap="none" rtlCol="0">
              <a:spAutoFit/>
            </a:bodyPr>
            <a:lstStyle/>
            <a:p>
              <a:r>
                <a:rPr lang="es-ES" sz="1200" dirty="0">
                  <a:latin typeface="Arial Narrow" panose="020B0604020202020204" pitchFamily="34" charset="0"/>
                  <a:cs typeface="Arial Narrow" panose="020B0604020202020204" pitchFamily="34" charset="0"/>
                </a:rPr>
                <a:t>Z~56, N~88</a:t>
              </a:r>
            </a:p>
          </p:txBody>
        </p:sp>
      </p:grpSp>
      <p:cxnSp>
        <p:nvCxnSpPr>
          <p:cNvPr id="19" name="Conector recto 18">
            <a:extLst>
              <a:ext uri="{FF2B5EF4-FFF2-40B4-BE49-F238E27FC236}">
                <a16:creationId xmlns:a16="http://schemas.microsoft.com/office/drawing/2014/main" id="{ED412AC3-BB27-E2C5-BC65-24C32596AA4D}"/>
              </a:ext>
            </a:extLst>
          </p:cNvPr>
          <p:cNvCxnSpPr>
            <a:cxnSpLocks/>
          </p:cNvCxnSpPr>
          <p:nvPr/>
        </p:nvCxnSpPr>
        <p:spPr>
          <a:xfrm rot="60000" flipV="1">
            <a:off x="5422671" y="2381451"/>
            <a:ext cx="2141318" cy="1189717"/>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A139C9DE-C192-4882-36D7-9586729BB3C8}"/>
              </a:ext>
            </a:extLst>
          </p:cNvPr>
          <p:cNvCxnSpPr>
            <a:cxnSpLocks/>
          </p:cNvCxnSpPr>
          <p:nvPr/>
        </p:nvCxnSpPr>
        <p:spPr>
          <a:xfrm flipV="1">
            <a:off x="5368189" y="2208140"/>
            <a:ext cx="2307634" cy="1293042"/>
          </a:xfrm>
          <a:prstGeom prst="line">
            <a:avLst/>
          </a:prstGeom>
          <a:ln w="508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7253DFB1-DACB-A256-95AD-08D11CE7FF5F}"/>
              </a:ext>
            </a:extLst>
          </p:cNvPr>
          <p:cNvCxnSpPr>
            <a:cxnSpLocks/>
          </p:cNvCxnSpPr>
          <p:nvPr/>
        </p:nvCxnSpPr>
        <p:spPr>
          <a:xfrm flipV="1">
            <a:off x="5338380" y="2184614"/>
            <a:ext cx="2067147" cy="1228968"/>
          </a:xfrm>
          <a:prstGeom prst="line">
            <a:avLst/>
          </a:prstGeom>
          <a:ln w="508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Elipse 23">
            <a:extLst>
              <a:ext uri="{FF2B5EF4-FFF2-40B4-BE49-F238E27FC236}">
                <a16:creationId xmlns:a16="http://schemas.microsoft.com/office/drawing/2014/main" id="{E903FF2E-1CAE-D97B-A118-60909E597F5E}"/>
              </a:ext>
            </a:extLst>
          </p:cNvPr>
          <p:cNvSpPr>
            <a:spLocks noChangeAspect="1"/>
          </p:cNvSpPr>
          <p:nvPr/>
        </p:nvSpPr>
        <p:spPr>
          <a:xfrm>
            <a:off x="6380496" y="2564898"/>
            <a:ext cx="369323" cy="301425"/>
          </a:xfrm>
          <a:prstGeom prst="ellipse">
            <a:avLst/>
          </a:prstGeom>
          <a:gradFill>
            <a:gsLst>
              <a:gs pos="0">
                <a:srgbClr val="006600"/>
              </a:gs>
              <a:gs pos="50000">
                <a:schemeClr val="accent3">
                  <a:lumMod val="60000"/>
                  <a:lumOff val="40000"/>
                </a:schemeClr>
              </a:gs>
              <a:gs pos="100000">
                <a:schemeClr val="accent3">
                  <a:lumMod val="40000"/>
                  <a:lumOff val="6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097A3764-AAA8-46EE-168E-EB2164BC44CA}"/>
              </a:ext>
            </a:extLst>
          </p:cNvPr>
          <p:cNvSpPr>
            <a:spLocks/>
          </p:cNvSpPr>
          <p:nvPr/>
        </p:nvSpPr>
        <p:spPr>
          <a:xfrm>
            <a:off x="6246059" y="2774590"/>
            <a:ext cx="274688" cy="325512"/>
          </a:xfrm>
          <a:prstGeom prst="ellipse">
            <a:avLst/>
          </a:prstGeom>
          <a:gradFill>
            <a:gsLst>
              <a:gs pos="0">
                <a:srgbClr val="0000FF"/>
              </a:gs>
              <a:gs pos="50000">
                <a:schemeClr val="accent1">
                  <a:lumMod val="60000"/>
                  <a:lumOff val="40000"/>
                </a:schemeClr>
              </a:gs>
              <a:gs pos="100000">
                <a:schemeClr val="accent1">
                  <a:lumMod val="20000"/>
                  <a:lumOff val="8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a:extLst>
              <a:ext uri="{FF2B5EF4-FFF2-40B4-BE49-F238E27FC236}">
                <a16:creationId xmlns:a16="http://schemas.microsoft.com/office/drawing/2014/main" id="{509972DD-3C7D-1C41-DF40-9B95B8665BAF}"/>
              </a:ext>
            </a:extLst>
          </p:cNvPr>
          <p:cNvSpPr/>
          <p:nvPr/>
        </p:nvSpPr>
        <p:spPr>
          <a:xfrm>
            <a:off x="6220943" y="2999808"/>
            <a:ext cx="144016" cy="144000"/>
          </a:xfrm>
          <a:prstGeom prst="ellipse">
            <a:avLst/>
          </a:prstGeom>
          <a:gradFill flip="none" rotWithShape="1">
            <a:gsLst>
              <a:gs pos="0">
                <a:srgbClr val="FF0000"/>
              </a:gs>
              <a:gs pos="50000">
                <a:schemeClr val="accent2">
                  <a:lumMod val="60000"/>
                  <a:lumOff val="40000"/>
                </a:schemeClr>
              </a:gs>
              <a:gs pos="100000">
                <a:schemeClr val="accent2">
                  <a:lumMod val="20000"/>
                  <a:lumOff val="80000"/>
                </a:schemeClr>
              </a:gs>
            </a:gsLst>
            <a:path path="circle">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E667AA72-446D-1764-7BCC-010CE614D730}"/>
              </a:ext>
            </a:extLst>
          </p:cNvPr>
          <p:cNvSpPr txBox="1"/>
          <p:nvPr/>
        </p:nvSpPr>
        <p:spPr>
          <a:xfrm>
            <a:off x="7527529" y="2376760"/>
            <a:ext cx="662361" cy="261610"/>
          </a:xfrm>
          <a:prstGeom prst="rect">
            <a:avLst/>
          </a:prstGeom>
          <a:noFill/>
        </p:spPr>
        <p:txBody>
          <a:bodyPr wrap="none" rtlCol="0">
            <a:spAutoFit/>
          </a:bodyPr>
          <a:lstStyle/>
          <a:p>
            <a:r>
              <a:rPr lang="es-ES" sz="1100" dirty="0">
                <a:latin typeface="Arial Narrow" panose="020B0604020202020204" pitchFamily="34" charset="0"/>
                <a:cs typeface="Arial Narrow" panose="020B0604020202020204" pitchFamily="34" charset="0"/>
              </a:rPr>
              <a:t>N/Z=1,64</a:t>
            </a:r>
          </a:p>
        </p:txBody>
      </p:sp>
      <p:sp>
        <p:nvSpPr>
          <p:cNvPr id="28" name="CuadroTexto 27">
            <a:extLst>
              <a:ext uri="{FF2B5EF4-FFF2-40B4-BE49-F238E27FC236}">
                <a16:creationId xmlns:a16="http://schemas.microsoft.com/office/drawing/2014/main" id="{9A58A939-E792-0C3C-7EAB-0281D2BB2189}"/>
              </a:ext>
            </a:extLst>
          </p:cNvPr>
          <p:cNvSpPr txBox="1"/>
          <p:nvPr/>
        </p:nvSpPr>
        <p:spPr>
          <a:xfrm>
            <a:off x="7632205" y="2176734"/>
            <a:ext cx="662361" cy="261610"/>
          </a:xfrm>
          <a:prstGeom prst="rect">
            <a:avLst/>
          </a:prstGeom>
          <a:noFill/>
        </p:spPr>
        <p:txBody>
          <a:bodyPr wrap="none" rtlCol="0">
            <a:spAutoFit/>
          </a:bodyPr>
          <a:lstStyle/>
          <a:p>
            <a:r>
              <a:rPr lang="es-ES" sz="1100" dirty="0">
                <a:latin typeface="Arial Narrow" panose="020B0604020202020204" pitchFamily="34" charset="0"/>
                <a:cs typeface="Arial Narrow" panose="020B0604020202020204" pitchFamily="34" charset="0"/>
              </a:rPr>
              <a:t>N/Z=1,61</a:t>
            </a:r>
          </a:p>
        </p:txBody>
      </p:sp>
      <p:sp>
        <p:nvSpPr>
          <p:cNvPr id="29" name="CuadroTexto 28">
            <a:extLst>
              <a:ext uri="{FF2B5EF4-FFF2-40B4-BE49-F238E27FC236}">
                <a16:creationId xmlns:a16="http://schemas.microsoft.com/office/drawing/2014/main" id="{94D39E3A-F534-CA94-17FA-D5897696D2F0}"/>
              </a:ext>
            </a:extLst>
          </p:cNvPr>
          <p:cNvSpPr txBox="1"/>
          <p:nvPr/>
        </p:nvSpPr>
        <p:spPr>
          <a:xfrm>
            <a:off x="7096398" y="1976707"/>
            <a:ext cx="662361" cy="261610"/>
          </a:xfrm>
          <a:prstGeom prst="rect">
            <a:avLst/>
          </a:prstGeom>
          <a:noFill/>
        </p:spPr>
        <p:txBody>
          <a:bodyPr wrap="none" rtlCol="0">
            <a:spAutoFit/>
          </a:bodyPr>
          <a:lstStyle/>
          <a:p>
            <a:r>
              <a:rPr lang="es-ES" sz="1100" dirty="0">
                <a:latin typeface="Arial Narrow" panose="020B0604020202020204" pitchFamily="34" charset="0"/>
                <a:cs typeface="Arial Narrow" panose="020B0604020202020204" pitchFamily="34" charset="0"/>
              </a:rPr>
              <a:t>N/Z=1,57</a:t>
            </a:r>
          </a:p>
        </p:txBody>
      </p:sp>
      <p:sp>
        <p:nvSpPr>
          <p:cNvPr id="30" name="Text Box 1036">
            <a:extLst>
              <a:ext uri="{FF2B5EF4-FFF2-40B4-BE49-F238E27FC236}">
                <a16:creationId xmlns:a16="http://schemas.microsoft.com/office/drawing/2014/main" id="{1F9A63ED-7997-BAEE-6FEF-E5922E886B6C}"/>
              </a:ext>
            </a:extLst>
          </p:cNvPr>
          <p:cNvSpPr txBox="1">
            <a:spLocks noChangeArrowheads="1"/>
          </p:cNvSpPr>
          <p:nvPr/>
        </p:nvSpPr>
        <p:spPr bwMode="auto">
          <a:xfrm>
            <a:off x="1220788" y="1331913"/>
            <a:ext cx="3999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ES" sz="1800" dirty="0">
                <a:solidFill>
                  <a:srgbClr val="C00000"/>
                </a:solidFill>
                <a:latin typeface="Arial Narrow" panose="020B0604020202020204" pitchFamily="34" charset="0"/>
              </a:rPr>
              <a:t>Two-dimensional analysis of the fission yields</a:t>
            </a:r>
          </a:p>
        </p:txBody>
      </p:sp>
      <p:pic>
        <p:nvPicPr>
          <p:cNvPr id="31" name="Imagen 30">
            <a:extLst>
              <a:ext uri="{FF2B5EF4-FFF2-40B4-BE49-F238E27FC236}">
                <a16:creationId xmlns:a16="http://schemas.microsoft.com/office/drawing/2014/main" id="{E812C361-9E23-CDF7-9468-02AE364C4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08" y="3564988"/>
            <a:ext cx="1696216" cy="1226907"/>
          </a:xfrm>
          <a:prstGeom prst="rect">
            <a:avLst/>
          </a:prstGeom>
        </p:spPr>
      </p:pic>
      <p:pic>
        <p:nvPicPr>
          <p:cNvPr id="32" name="Imagen 31">
            <a:extLst>
              <a:ext uri="{FF2B5EF4-FFF2-40B4-BE49-F238E27FC236}">
                <a16:creationId xmlns:a16="http://schemas.microsoft.com/office/drawing/2014/main" id="{8DD5CDEA-34DB-2C49-B048-D6E5732A3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72827" y="2620123"/>
            <a:ext cx="1728191" cy="1185706"/>
          </a:xfrm>
          <a:prstGeom prst="rect">
            <a:avLst/>
          </a:prstGeom>
          <a:scene3d>
            <a:camera prst="orthographicFront">
              <a:rot lat="0" lon="10800000" rev="0"/>
            </a:camera>
            <a:lightRig rig="threePt" dir="t"/>
          </a:scene3d>
        </p:spPr>
      </p:pic>
      <p:cxnSp>
        <p:nvCxnSpPr>
          <p:cNvPr id="33" name="Conector recto de flecha 32">
            <a:extLst>
              <a:ext uri="{FF2B5EF4-FFF2-40B4-BE49-F238E27FC236}">
                <a16:creationId xmlns:a16="http://schemas.microsoft.com/office/drawing/2014/main" id="{938AF144-F0F4-1A0A-1261-873C6EC625DD}"/>
              </a:ext>
            </a:extLst>
          </p:cNvPr>
          <p:cNvCxnSpPr>
            <a:cxnSpLocks/>
          </p:cNvCxnSpPr>
          <p:nvPr/>
        </p:nvCxnSpPr>
        <p:spPr>
          <a:xfrm>
            <a:off x="6610661" y="2924944"/>
            <a:ext cx="26573" cy="867078"/>
          </a:xfrm>
          <a:prstGeom prst="straightConnector1">
            <a:avLst/>
          </a:prstGeom>
          <a:ln w="539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a16="http://schemas.microsoft.com/office/drawing/2014/main" id="{C00F1FF1-D1E2-1355-F562-2AAB1B8A0CC3}"/>
              </a:ext>
            </a:extLst>
          </p:cNvPr>
          <p:cNvCxnSpPr>
            <a:cxnSpLocks/>
          </p:cNvCxnSpPr>
          <p:nvPr/>
        </p:nvCxnSpPr>
        <p:spPr>
          <a:xfrm>
            <a:off x="6445307" y="3106454"/>
            <a:ext cx="29984" cy="636562"/>
          </a:xfrm>
          <a:prstGeom prst="straightConnector1">
            <a:avLst/>
          </a:prstGeom>
          <a:ln w="539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A7C5F267-4D42-896A-96C3-F240140485C8}"/>
              </a:ext>
            </a:extLst>
          </p:cNvPr>
          <p:cNvCxnSpPr>
            <a:cxnSpLocks/>
          </p:cNvCxnSpPr>
          <p:nvPr/>
        </p:nvCxnSpPr>
        <p:spPr>
          <a:xfrm flipH="1" flipV="1">
            <a:off x="5364739" y="2699476"/>
            <a:ext cx="983905" cy="9444"/>
          </a:xfrm>
          <a:prstGeom prst="straightConnector1">
            <a:avLst/>
          </a:prstGeom>
          <a:ln w="539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ECAB4F3C-DB0E-59C6-CF9F-ED130A108AC0}"/>
              </a:ext>
            </a:extLst>
          </p:cNvPr>
          <p:cNvCxnSpPr>
            <a:cxnSpLocks/>
          </p:cNvCxnSpPr>
          <p:nvPr/>
        </p:nvCxnSpPr>
        <p:spPr>
          <a:xfrm flipH="1" flipV="1">
            <a:off x="5309490" y="2909329"/>
            <a:ext cx="911453" cy="15615"/>
          </a:xfrm>
          <a:prstGeom prst="straightConnector1">
            <a:avLst/>
          </a:prstGeom>
          <a:ln w="539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7" name="Imagen 36">
            <a:extLst>
              <a:ext uri="{FF2B5EF4-FFF2-40B4-BE49-F238E27FC236}">
                <a16:creationId xmlns:a16="http://schemas.microsoft.com/office/drawing/2014/main" id="{423BFB1E-8802-8426-A7A7-11AB127A5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8" name="Text Box 59">
            <a:extLst>
              <a:ext uri="{FF2B5EF4-FFF2-40B4-BE49-F238E27FC236}">
                <a16:creationId xmlns:a16="http://schemas.microsoft.com/office/drawing/2014/main" id="{23DEE6FC-BF2F-8F0C-687F-30BC4D0BE0D7}"/>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360879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50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50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50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100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100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A4186-4D45-671E-F92F-37CF3D220864}"/>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17DF5847-DEB4-515B-0BDF-5F5DFFA23643}"/>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0518B29C-D8B3-A1DC-9878-66F8CDCDA17B}"/>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80B78FE1-33A2-FFFE-8229-1BBA290C4C99}"/>
              </a:ext>
            </a:extLst>
          </p:cNvPr>
          <p:cNvSpPr txBox="1">
            <a:spLocks noChangeArrowheads="1"/>
          </p:cNvSpPr>
          <p:nvPr/>
        </p:nvSpPr>
        <p:spPr bwMode="auto">
          <a:xfrm>
            <a:off x="1169988" y="649321"/>
            <a:ext cx="785289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First access to fission of neutron-rich nuclei at FAIR</a:t>
            </a:r>
          </a:p>
        </p:txBody>
      </p:sp>
      <p:sp>
        <p:nvSpPr>
          <p:cNvPr id="3" name="Rectángulo 2">
            <a:extLst>
              <a:ext uri="{FF2B5EF4-FFF2-40B4-BE49-F238E27FC236}">
                <a16:creationId xmlns:a16="http://schemas.microsoft.com/office/drawing/2014/main" id="{52153053-C6E5-B0C6-DCC4-26A20648A167}"/>
              </a:ext>
            </a:extLst>
          </p:cNvPr>
          <p:cNvSpPr/>
          <p:nvPr/>
        </p:nvSpPr>
        <p:spPr>
          <a:xfrm>
            <a:off x="6232302" y="3933056"/>
            <a:ext cx="2304256" cy="172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n 36">
            <a:extLst>
              <a:ext uri="{FF2B5EF4-FFF2-40B4-BE49-F238E27FC236}">
                <a16:creationId xmlns:a16="http://schemas.microsoft.com/office/drawing/2014/main" id="{137621DE-37AF-61BC-F492-31E0AA9F5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8" name="Text Box 59">
            <a:extLst>
              <a:ext uri="{FF2B5EF4-FFF2-40B4-BE49-F238E27FC236}">
                <a16:creationId xmlns:a16="http://schemas.microsoft.com/office/drawing/2014/main" id="{348696C5-3733-4521-1564-0146B2B88F41}"/>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
        <p:nvSpPr>
          <p:cNvPr id="44" name="Rectangle 3">
            <a:extLst>
              <a:ext uri="{FF2B5EF4-FFF2-40B4-BE49-F238E27FC236}">
                <a16:creationId xmlns:a16="http://schemas.microsoft.com/office/drawing/2014/main" id="{9D41CFB3-03DC-A3C2-F5FA-0A88890AD92D}"/>
              </a:ext>
            </a:extLst>
          </p:cNvPr>
          <p:cNvSpPr>
            <a:spLocks noChangeArrowheads="1"/>
          </p:cNvSpPr>
          <p:nvPr/>
        </p:nvSpPr>
        <p:spPr bwMode="auto">
          <a:xfrm flipV="1">
            <a:off x="1388512" y="1196975"/>
            <a:ext cx="6840538" cy="73025"/>
          </a:xfrm>
          <a:prstGeom prst="rect">
            <a:avLst/>
          </a:prstGeom>
          <a:solidFill>
            <a:srgbClr val="66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pic>
        <p:nvPicPr>
          <p:cNvPr id="45" name="2 Imagen">
            <a:extLst>
              <a:ext uri="{FF2B5EF4-FFF2-40B4-BE49-F238E27FC236}">
                <a16:creationId xmlns:a16="http://schemas.microsoft.com/office/drawing/2014/main" id="{B7623463-1BF2-2020-A8F6-C6653127D9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063" y="1570767"/>
            <a:ext cx="6146168" cy="3658433"/>
          </a:xfrm>
          <a:prstGeom prst="rect">
            <a:avLst/>
          </a:prstGeom>
        </p:spPr>
      </p:pic>
      <p:pic>
        <p:nvPicPr>
          <p:cNvPr id="46" name="1 Imagen">
            <a:extLst>
              <a:ext uri="{FF2B5EF4-FFF2-40B4-BE49-F238E27FC236}">
                <a16:creationId xmlns:a16="http://schemas.microsoft.com/office/drawing/2014/main" id="{0187F9FE-5C38-C2B1-8CCE-B5666EC347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863" y="3728252"/>
            <a:ext cx="4664503" cy="2017014"/>
          </a:xfrm>
          <a:prstGeom prst="rect">
            <a:avLst/>
          </a:prstGeom>
        </p:spPr>
      </p:pic>
      <p:sp>
        <p:nvSpPr>
          <p:cNvPr id="47" name="12 CuadroTexto">
            <a:extLst>
              <a:ext uri="{FF2B5EF4-FFF2-40B4-BE49-F238E27FC236}">
                <a16:creationId xmlns:a16="http://schemas.microsoft.com/office/drawing/2014/main" id="{C1A8B27B-FB84-7D31-511F-D3AE24F000BE}"/>
              </a:ext>
            </a:extLst>
          </p:cNvPr>
          <p:cNvSpPr txBox="1"/>
          <p:nvPr/>
        </p:nvSpPr>
        <p:spPr>
          <a:xfrm>
            <a:off x="2049478" y="2892132"/>
            <a:ext cx="1067921" cy="1184940"/>
          </a:xfrm>
          <a:prstGeom prst="rect">
            <a:avLst/>
          </a:prstGeom>
          <a:noFill/>
        </p:spPr>
        <p:txBody>
          <a:bodyPr wrap="none" rtlCol="0">
            <a:spAutoFit/>
          </a:bodyPr>
          <a:lstStyle/>
          <a:p>
            <a:pPr>
              <a:spcAft>
                <a:spcPts val="600"/>
              </a:spcAft>
            </a:pPr>
            <a:r>
              <a:rPr lang="es-ES" sz="1400" dirty="0">
                <a:solidFill>
                  <a:srgbClr val="009999"/>
                </a:solidFill>
                <a:latin typeface="Arial Narrow" pitchFamily="34" charset="0"/>
              </a:rPr>
              <a:t>A </a:t>
            </a:r>
            <a:r>
              <a:rPr lang="es-ES" sz="1400" dirty="0" err="1">
                <a:solidFill>
                  <a:srgbClr val="009999"/>
                </a:solidFill>
                <a:latin typeface="Arial Narrow" pitchFamily="34" charset="0"/>
              </a:rPr>
              <a:t>yields</a:t>
            </a:r>
            <a:endParaRPr lang="es-ES" sz="1400" dirty="0">
              <a:solidFill>
                <a:srgbClr val="009999"/>
              </a:solidFill>
              <a:latin typeface="Arial Narrow" pitchFamily="34" charset="0"/>
            </a:endParaRPr>
          </a:p>
          <a:p>
            <a:pPr>
              <a:spcAft>
                <a:spcPts val="600"/>
              </a:spcAft>
            </a:pPr>
            <a:r>
              <a:rPr lang="es-ES" sz="1400" dirty="0" err="1">
                <a:solidFill>
                  <a:srgbClr val="FF9900"/>
                </a:solidFill>
                <a:latin typeface="Arial Narrow" pitchFamily="34" charset="0"/>
              </a:rPr>
              <a:t>A&amp;Z</a:t>
            </a:r>
            <a:r>
              <a:rPr lang="es-ES" sz="1400" baseline="-25000" dirty="0" err="1">
                <a:solidFill>
                  <a:srgbClr val="FF9900"/>
                </a:solidFill>
                <a:latin typeface="Arial Narrow" pitchFamily="34" charset="0"/>
              </a:rPr>
              <a:t>light</a:t>
            </a:r>
            <a:r>
              <a:rPr lang="es-ES" sz="1400" dirty="0">
                <a:solidFill>
                  <a:srgbClr val="FF9900"/>
                </a:solidFill>
                <a:latin typeface="Arial Narrow" pitchFamily="34" charset="0"/>
              </a:rPr>
              <a:t> </a:t>
            </a:r>
            <a:r>
              <a:rPr lang="es-ES" sz="1400" dirty="0" err="1">
                <a:solidFill>
                  <a:srgbClr val="FF9900"/>
                </a:solidFill>
                <a:latin typeface="Arial Narrow" pitchFamily="34" charset="0"/>
              </a:rPr>
              <a:t>yields</a:t>
            </a:r>
            <a:endParaRPr lang="es-ES" sz="1400" dirty="0">
              <a:solidFill>
                <a:srgbClr val="FF9900"/>
              </a:solidFill>
              <a:latin typeface="Arial Narrow" pitchFamily="34" charset="0"/>
            </a:endParaRPr>
          </a:p>
          <a:p>
            <a:pPr>
              <a:spcAft>
                <a:spcPts val="600"/>
              </a:spcAft>
            </a:pPr>
            <a:r>
              <a:rPr lang="es-ES" sz="1400" dirty="0">
                <a:solidFill>
                  <a:srgbClr val="FF0000"/>
                </a:solidFill>
                <a:latin typeface="Arial Narrow" pitchFamily="34" charset="0"/>
              </a:rPr>
              <a:t>Z </a:t>
            </a:r>
            <a:r>
              <a:rPr lang="es-ES" sz="1400" dirty="0" err="1">
                <a:solidFill>
                  <a:srgbClr val="FF0000"/>
                </a:solidFill>
                <a:latin typeface="Arial Narrow" pitchFamily="34" charset="0"/>
              </a:rPr>
              <a:t>dyields</a:t>
            </a:r>
            <a:endParaRPr lang="es-ES" sz="1400" dirty="0">
              <a:solidFill>
                <a:srgbClr val="FF0000"/>
              </a:solidFill>
              <a:latin typeface="Arial Narrow" pitchFamily="34" charset="0"/>
            </a:endParaRPr>
          </a:p>
          <a:p>
            <a:r>
              <a:rPr lang="es-ES" sz="1400" dirty="0">
                <a:solidFill>
                  <a:srgbClr val="A50021"/>
                </a:solidFill>
                <a:latin typeface="Arial Narrow" pitchFamily="34" charset="0"/>
              </a:rPr>
              <a:t>A&amp;Z </a:t>
            </a:r>
            <a:r>
              <a:rPr lang="es-ES" sz="1400" dirty="0" err="1">
                <a:solidFill>
                  <a:srgbClr val="A50021"/>
                </a:solidFill>
                <a:latin typeface="Arial Narrow" pitchFamily="34" charset="0"/>
              </a:rPr>
              <a:t>yields</a:t>
            </a:r>
            <a:endParaRPr lang="en-US" sz="1400" dirty="0">
              <a:solidFill>
                <a:srgbClr val="A50021"/>
              </a:solidFill>
              <a:latin typeface="Arial Narrow" pitchFamily="34" charset="0"/>
            </a:endParaRPr>
          </a:p>
        </p:txBody>
      </p:sp>
      <p:sp>
        <p:nvSpPr>
          <p:cNvPr id="48" name="Text Box 1036">
            <a:extLst>
              <a:ext uri="{FF2B5EF4-FFF2-40B4-BE49-F238E27FC236}">
                <a16:creationId xmlns:a16="http://schemas.microsoft.com/office/drawing/2014/main" id="{954AFCEC-61B5-15F2-E679-45831AF90F50}"/>
              </a:ext>
            </a:extLst>
          </p:cNvPr>
          <p:cNvSpPr txBox="1">
            <a:spLocks noChangeArrowheads="1"/>
          </p:cNvSpPr>
          <p:nvPr/>
        </p:nvSpPr>
        <p:spPr bwMode="auto">
          <a:xfrm>
            <a:off x="1185655" y="1593205"/>
            <a:ext cx="7027886"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ct val="20000"/>
              </a:spcAft>
              <a:defRPr/>
            </a:pPr>
            <a:r>
              <a:rPr lang="en-US" sz="1800" dirty="0">
                <a:solidFill>
                  <a:srgbClr val="00AAFF"/>
                </a:solidFill>
              </a:rPr>
              <a:t>All existing information on fission yields corresponds to stable or neutron-deficient</a:t>
            </a:r>
          </a:p>
          <a:p>
            <a:pPr eaLnBrk="1" hangingPunct="1">
              <a:spcAft>
                <a:spcPct val="20000"/>
              </a:spcAft>
              <a:defRPr/>
            </a:pPr>
            <a:r>
              <a:rPr lang="en-US" sz="1800" dirty="0">
                <a:solidFill>
                  <a:srgbClr val="00AAFF"/>
                </a:solidFill>
              </a:rPr>
              <a:t>nuclei.</a:t>
            </a:r>
          </a:p>
        </p:txBody>
      </p:sp>
      <p:sp>
        <p:nvSpPr>
          <p:cNvPr id="49" name="CuadroTexto 48">
            <a:extLst>
              <a:ext uri="{FF2B5EF4-FFF2-40B4-BE49-F238E27FC236}">
                <a16:creationId xmlns:a16="http://schemas.microsoft.com/office/drawing/2014/main" id="{B7E768DA-9C53-02AB-E0BA-6AAD0AD61DB4}"/>
              </a:ext>
            </a:extLst>
          </p:cNvPr>
          <p:cNvSpPr txBox="1"/>
          <p:nvPr/>
        </p:nvSpPr>
        <p:spPr>
          <a:xfrm>
            <a:off x="3837479" y="5653615"/>
            <a:ext cx="1769587" cy="369332"/>
          </a:xfrm>
          <a:prstGeom prst="rect">
            <a:avLst/>
          </a:prstGeom>
          <a:noFill/>
        </p:spPr>
        <p:txBody>
          <a:bodyPr wrap="none" rtlCol="0">
            <a:spAutoFit/>
          </a:bodyPr>
          <a:lstStyle/>
          <a:p>
            <a:r>
              <a:rPr lang="en-GB" noProof="1">
                <a:solidFill>
                  <a:srgbClr val="0070C0"/>
                </a:solidFill>
              </a:rPr>
              <a:t>Valley of stability</a:t>
            </a:r>
          </a:p>
        </p:txBody>
      </p:sp>
      <p:sp>
        <p:nvSpPr>
          <p:cNvPr id="51" name="Arco 50">
            <a:extLst>
              <a:ext uri="{FF2B5EF4-FFF2-40B4-BE49-F238E27FC236}">
                <a16:creationId xmlns:a16="http://schemas.microsoft.com/office/drawing/2014/main" id="{03F2F78D-8D1D-6BB1-8C81-9428855A8EC4}"/>
              </a:ext>
            </a:extLst>
          </p:cNvPr>
          <p:cNvSpPr/>
          <p:nvPr/>
        </p:nvSpPr>
        <p:spPr>
          <a:xfrm rot="-1560000">
            <a:off x="-4413311" y="5820891"/>
            <a:ext cx="15945120" cy="878024"/>
          </a:xfrm>
          <a:prstGeom prst="arc">
            <a:avLst>
              <a:gd name="adj1" fmla="val 16200000"/>
              <a:gd name="adj2" fmla="val 21587356"/>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Tree>
    <p:extLst>
      <p:ext uri="{BB962C8B-B14F-4D97-AF65-F5344CB8AC3E}">
        <p14:creationId xmlns:p14="http://schemas.microsoft.com/office/powerpoint/2010/main" val="1080255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E970D-0EDB-EACD-BDB2-AAD713C37B10}"/>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9AB55710-16C5-6DAC-2986-D81E15F113AB}"/>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8A03756D-3BE0-BF21-3682-B956A5EF426B}"/>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3" name="Rectángulo 2">
            <a:extLst>
              <a:ext uri="{FF2B5EF4-FFF2-40B4-BE49-F238E27FC236}">
                <a16:creationId xmlns:a16="http://schemas.microsoft.com/office/drawing/2014/main" id="{A13BC640-4F6A-2B84-713F-A9BAC8E31FA5}"/>
              </a:ext>
            </a:extLst>
          </p:cNvPr>
          <p:cNvSpPr/>
          <p:nvPr/>
        </p:nvSpPr>
        <p:spPr>
          <a:xfrm>
            <a:off x="6232302" y="3933056"/>
            <a:ext cx="2304256" cy="17281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Imagen 36">
            <a:extLst>
              <a:ext uri="{FF2B5EF4-FFF2-40B4-BE49-F238E27FC236}">
                <a16:creationId xmlns:a16="http://schemas.microsoft.com/office/drawing/2014/main" id="{4A80D3CF-D81A-6A2E-18BB-F220BE6F6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8" name="Text Box 59">
            <a:extLst>
              <a:ext uri="{FF2B5EF4-FFF2-40B4-BE49-F238E27FC236}">
                <a16:creationId xmlns:a16="http://schemas.microsoft.com/office/drawing/2014/main" id="{E356AFDE-E8D3-855F-B088-13F53521C8B7}"/>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
        <p:nvSpPr>
          <p:cNvPr id="2" name="Text Box 3">
            <a:extLst>
              <a:ext uri="{FF2B5EF4-FFF2-40B4-BE49-F238E27FC236}">
                <a16:creationId xmlns:a16="http://schemas.microsoft.com/office/drawing/2014/main" id="{BC1A9D46-7B84-D8A9-F6C6-E4A0E85119F7}"/>
              </a:ext>
            </a:extLst>
          </p:cNvPr>
          <p:cNvSpPr txBox="1">
            <a:spLocks noChangeArrowheads="1"/>
          </p:cNvSpPr>
          <p:nvPr/>
        </p:nvSpPr>
        <p:spPr bwMode="auto">
          <a:xfrm>
            <a:off x="1169988" y="649321"/>
            <a:ext cx="785289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First access to fission of neutron-rich nuclei at FAIR</a:t>
            </a:r>
          </a:p>
        </p:txBody>
      </p:sp>
      <p:pic>
        <p:nvPicPr>
          <p:cNvPr id="5" name="Imagen 3">
            <a:extLst>
              <a:ext uri="{FF2B5EF4-FFF2-40B4-BE49-F238E27FC236}">
                <a16:creationId xmlns:a16="http://schemas.microsoft.com/office/drawing/2014/main" id="{3041CFEE-F443-9EEA-030A-69EDCA2A3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698" y="1773238"/>
            <a:ext cx="7772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5">
            <a:extLst>
              <a:ext uri="{FF2B5EF4-FFF2-40B4-BE49-F238E27FC236}">
                <a16:creationId xmlns:a16="http://schemas.microsoft.com/office/drawing/2014/main" id="{B992E9B0-036F-DC64-F04F-CDA5899E7723}"/>
              </a:ext>
            </a:extLst>
          </p:cNvPr>
          <p:cNvSpPr/>
          <p:nvPr/>
        </p:nvSpPr>
        <p:spPr>
          <a:xfrm>
            <a:off x="8005510" y="4292600"/>
            <a:ext cx="215900" cy="215900"/>
          </a:xfrm>
          <a:prstGeom prst="ellipse">
            <a:avLst/>
          </a:prstGeom>
          <a:noFill/>
          <a:ln w="317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 name="Elipse 6">
            <a:extLst>
              <a:ext uri="{FF2B5EF4-FFF2-40B4-BE49-F238E27FC236}">
                <a16:creationId xmlns:a16="http://schemas.microsoft.com/office/drawing/2014/main" id="{46658FFA-75C1-7F60-7E8D-315AAAF6B81F}"/>
              </a:ext>
            </a:extLst>
          </p:cNvPr>
          <p:cNvSpPr/>
          <p:nvPr/>
        </p:nvSpPr>
        <p:spPr>
          <a:xfrm>
            <a:off x="8005510" y="4652963"/>
            <a:ext cx="215900" cy="215900"/>
          </a:xfrm>
          <a:prstGeom prst="ellipse">
            <a:avLst/>
          </a:prstGeom>
          <a:noFill/>
          <a:ln w="3175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 name="Elipse 7">
            <a:extLst>
              <a:ext uri="{FF2B5EF4-FFF2-40B4-BE49-F238E27FC236}">
                <a16:creationId xmlns:a16="http://schemas.microsoft.com/office/drawing/2014/main" id="{6F335A96-16C5-A47D-309C-00B47787D167}"/>
              </a:ext>
            </a:extLst>
          </p:cNvPr>
          <p:cNvSpPr/>
          <p:nvPr/>
        </p:nvSpPr>
        <p:spPr>
          <a:xfrm>
            <a:off x="8005510" y="5013325"/>
            <a:ext cx="215900" cy="215900"/>
          </a:xfrm>
          <a:prstGeom prst="ellipse">
            <a:avLst/>
          </a:prstGeom>
          <a:noFill/>
          <a:ln w="31750">
            <a:solidFill>
              <a:srgbClr val="0432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Elipse 8">
            <a:extLst>
              <a:ext uri="{FF2B5EF4-FFF2-40B4-BE49-F238E27FC236}">
                <a16:creationId xmlns:a16="http://schemas.microsoft.com/office/drawing/2014/main" id="{33E25F2D-9D3D-7302-91F8-73462DA7F62B}"/>
              </a:ext>
            </a:extLst>
          </p:cNvPr>
          <p:cNvSpPr/>
          <p:nvPr/>
        </p:nvSpPr>
        <p:spPr>
          <a:xfrm>
            <a:off x="8076948" y="5446713"/>
            <a:ext cx="144462" cy="142875"/>
          </a:xfrm>
          <a:prstGeom prst="ellipse">
            <a:avLst/>
          </a:prstGeom>
          <a:solidFill>
            <a:srgbClr val="0432FF"/>
          </a:solidFill>
          <a:ln w="31750">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 name="CuadroTexto 8">
            <a:extLst>
              <a:ext uri="{FF2B5EF4-FFF2-40B4-BE49-F238E27FC236}">
                <a16:creationId xmlns:a16="http://schemas.microsoft.com/office/drawing/2014/main" id="{D7EB9DC2-6170-388F-1F37-6AEFF63EBD1A}"/>
              </a:ext>
            </a:extLst>
          </p:cNvPr>
          <p:cNvSpPr txBox="1">
            <a:spLocks noChangeArrowheads="1"/>
          </p:cNvSpPr>
          <p:nvPr/>
        </p:nvSpPr>
        <p:spPr bwMode="auto">
          <a:xfrm>
            <a:off x="8305548" y="4221163"/>
            <a:ext cx="1878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Narrow" panose="020B0604020202020204" pitchFamily="34" charset="0"/>
              </a:defRPr>
            </a:lvl1pPr>
            <a:lvl2pPr marL="742950" indent="-285750">
              <a:defRPr sz="3600">
                <a:solidFill>
                  <a:schemeClr val="tx1"/>
                </a:solidFill>
                <a:latin typeface="Arial Narrow" panose="020B0604020202020204" pitchFamily="34" charset="0"/>
              </a:defRPr>
            </a:lvl2pPr>
            <a:lvl3pPr marL="1143000" indent="-228600">
              <a:defRPr sz="3600">
                <a:solidFill>
                  <a:schemeClr val="tx1"/>
                </a:solidFill>
                <a:latin typeface="Arial Narrow" panose="020B0604020202020204" pitchFamily="34" charset="0"/>
              </a:defRPr>
            </a:lvl3pPr>
            <a:lvl4pPr marL="1600200" indent="-228600">
              <a:defRPr sz="3600">
                <a:solidFill>
                  <a:schemeClr val="tx1"/>
                </a:solidFill>
                <a:latin typeface="Arial Narrow" panose="020B0604020202020204" pitchFamily="34" charset="0"/>
              </a:defRPr>
            </a:lvl4pPr>
            <a:lvl5pPr marL="2057400" indent="-22860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r>
              <a:rPr lang="es-ES" altLang="es-ES" sz="1600"/>
              <a:t>Early Science 5 10</a:t>
            </a:r>
            <a:r>
              <a:rPr lang="es-ES" altLang="es-ES" sz="1600" baseline="30000"/>
              <a:t>9</a:t>
            </a:r>
            <a:r>
              <a:rPr lang="es-ES" altLang="es-ES" sz="1600"/>
              <a:t> s</a:t>
            </a:r>
            <a:r>
              <a:rPr lang="es-ES" altLang="es-ES" sz="1600" baseline="30000"/>
              <a:t>-1</a:t>
            </a:r>
          </a:p>
        </p:txBody>
      </p:sp>
      <p:sp>
        <p:nvSpPr>
          <p:cNvPr id="11" name="CuadroTexto 9">
            <a:extLst>
              <a:ext uri="{FF2B5EF4-FFF2-40B4-BE49-F238E27FC236}">
                <a16:creationId xmlns:a16="http://schemas.microsoft.com/office/drawing/2014/main" id="{B79854B3-5F3B-05AF-55F1-4C8CDAED70E9}"/>
              </a:ext>
            </a:extLst>
          </p:cNvPr>
          <p:cNvSpPr txBox="1">
            <a:spLocks noChangeArrowheads="1"/>
          </p:cNvSpPr>
          <p:nvPr/>
        </p:nvSpPr>
        <p:spPr bwMode="auto">
          <a:xfrm>
            <a:off x="8294435" y="4581525"/>
            <a:ext cx="1946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Narrow" panose="020B0604020202020204" pitchFamily="34" charset="0"/>
              </a:defRPr>
            </a:lvl1pPr>
            <a:lvl2pPr marL="742950" indent="-285750">
              <a:defRPr sz="3600">
                <a:solidFill>
                  <a:schemeClr val="tx1"/>
                </a:solidFill>
                <a:latin typeface="Arial Narrow" panose="020B0604020202020204" pitchFamily="34" charset="0"/>
              </a:defRPr>
            </a:lvl2pPr>
            <a:lvl3pPr marL="1143000" indent="-228600">
              <a:defRPr sz="3600">
                <a:solidFill>
                  <a:schemeClr val="tx1"/>
                </a:solidFill>
                <a:latin typeface="Arial Narrow" panose="020B0604020202020204" pitchFamily="34" charset="0"/>
              </a:defRPr>
            </a:lvl3pPr>
            <a:lvl4pPr marL="1600200" indent="-228600">
              <a:defRPr sz="3600">
                <a:solidFill>
                  <a:schemeClr val="tx1"/>
                </a:solidFill>
                <a:latin typeface="Arial Narrow" panose="020B0604020202020204" pitchFamily="34" charset="0"/>
              </a:defRPr>
            </a:lvl4pPr>
            <a:lvl5pPr marL="2057400" indent="-22860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r>
              <a:rPr lang="es-ES" altLang="es-ES" sz="1600"/>
              <a:t>First Science 2 10</a:t>
            </a:r>
            <a:r>
              <a:rPr lang="es-ES" altLang="es-ES" sz="1600" baseline="30000"/>
              <a:t>10</a:t>
            </a:r>
            <a:r>
              <a:rPr lang="es-ES" altLang="es-ES" sz="1600"/>
              <a:t> s</a:t>
            </a:r>
            <a:r>
              <a:rPr lang="es-ES" altLang="es-ES" sz="1600" baseline="30000"/>
              <a:t>-1</a:t>
            </a:r>
          </a:p>
        </p:txBody>
      </p:sp>
      <p:sp>
        <p:nvSpPr>
          <p:cNvPr id="12" name="CuadroTexto 10">
            <a:extLst>
              <a:ext uri="{FF2B5EF4-FFF2-40B4-BE49-F238E27FC236}">
                <a16:creationId xmlns:a16="http://schemas.microsoft.com/office/drawing/2014/main" id="{4E9F995C-D204-8149-1638-636B0CFEE258}"/>
              </a:ext>
            </a:extLst>
          </p:cNvPr>
          <p:cNvSpPr txBox="1">
            <a:spLocks noChangeArrowheads="1"/>
          </p:cNvSpPr>
          <p:nvPr/>
        </p:nvSpPr>
        <p:spPr bwMode="auto">
          <a:xfrm>
            <a:off x="8294435" y="4962525"/>
            <a:ext cx="1593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Narrow" panose="020B0604020202020204" pitchFamily="34" charset="0"/>
              </a:defRPr>
            </a:lvl1pPr>
            <a:lvl2pPr marL="742950" indent="-285750">
              <a:defRPr sz="3600">
                <a:solidFill>
                  <a:schemeClr val="tx1"/>
                </a:solidFill>
                <a:latin typeface="Arial Narrow" panose="020B0604020202020204" pitchFamily="34" charset="0"/>
              </a:defRPr>
            </a:lvl2pPr>
            <a:lvl3pPr marL="1143000" indent="-228600">
              <a:defRPr sz="3600">
                <a:solidFill>
                  <a:schemeClr val="tx1"/>
                </a:solidFill>
                <a:latin typeface="Arial Narrow" panose="020B0604020202020204" pitchFamily="34" charset="0"/>
              </a:defRPr>
            </a:lvl3pPr>
            <a:lvl4pPr marL="1600200" indent="-228600">
              <a:defRPr sz="3600">
                <a:solidFill>
                  <a:schemeClr val="tx1"/>
                </a:solidFill>
                <a:latin typeface="Arial Narrow" panose="020B0604020202020204" pitchFamily="34" charset="0"/>
              </a:defRPr>
            </a:lvl4pPr>
            <a:lvl5pPr marL="2057400" indent="-22860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r>
              <a:rPr lang="es-ES" altLang="es-ES" sz="1600"/>
              <a:t>Full FAIR 5 10</a:t>
            </a:r>
            <a:r>
              <a:rPr lang="es-ES" altLang="es-ES" sz="1600" baseline="30000"/>
              <a:t>11</a:t>
            </a:r>
            <a:r>
              <a:rPr lang="es-ES" altLang="es-ES" sz="1600"/>
              <a:t> s</a:t>
            </a:r>
            <a:r>
              <a:rPr lang="es-ES" altLang="es-ES" sz="1600" baseline="30000"/>
              <a:t>-1</a:t>
            </a:r>
          </a:p>
        </p:txBody>
      </p:sp>
      <p:sp>
        <p:nvSpPr>
          <p:cNvPr id="13" name="CuadroTexto 11">
            <a:extLst>
              <a:ext uri="{FF2B5EF4-FFF2-40B4-BE49-F238E27FC236}">
                <a16:creationId xmlns:a16="http://schemas.microsoft.com/office/drawing/2014/main" id="{23540B40-FF6A-A182-2C60-DD155B318067}"/>
              </a:ext>
            </a:extLst>
          </p:cNvPr>
          <p:cNvSpPr txBox="1">
            <a:spLocks noChangeArrowheads="1"/>
          </p:cNvSpPr>
          <p:nvPr/>
        </p:nvSpPr>
        <p:spPr bwMode="auto">
          <a:xfrm>
            <a:off x="8294435" y="5322888"/>
            <a:ext cx="1554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Narrow" panose="020B0604020202020204" pitchFamily="34" charset="0"/>
              </a:defRPr>
            </a:lvl1pPr>
            <a:lvl2pPr marL="742950" indent="-285750">
              <a:defRPr sz="3600">
                <a:solidFill>
                  <a:schemeClr val="tx1"/>
                </a:solidFill>
                <a:latin typeface="Arial Narrow" panose="020B0604020202020204" pitchFamily="34" charset="0"/>
              </a:defRPr>
            </a:lvl2pPr>
            <a:lvl3pPr marL="1143000" indent="-228600">
              <a:defRPr sz="3600">
                <a:solidFill>
                  <a:schemeClr val="tx1"/>
                </a:solidFill>
                <a:latin typeface="Arial Narrow" panose="020B0604020202020204" pitchFamily="34" charset="0"/>
              </a:defRPr>
            </a:lvl3pPr>
            <a:lvl4pPr marL="1600200" indent="-228600">
              <a:defRPr sz="3600">
                <a:solidFill>
                  <a:schemeClr val="tx1"/>
                </a:solidFill>
                <a:latin typeface="Arial Narrow" panose="020B0604020202020204" pitchFamily="34" charset="0"/>
              </a:defRPr>
            </a:lvl4pPr>
            <a:lvl5pPr marL="2057400" indent="-22860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r>
              <a:rPr lang="es-ES" altLang="es-ES" sz="1600"/>
              <a:t>Full FAIR (Coulex)</a:t>
            </a:r>
            <a:endParaRPr lang="es-ES" altLang="es-ES" sz="1600" baseline="30000"/>
          </a:p>
        </p:txBody>
      </p:sp>
      <p:sp>
        <p:nvSpPr>
          <p:cNvPr id="14" name="Text Box 1036">
            <a:extLst>
              <a:ext uri="{FF2B5EF4-FFF2-40B4-BE49-F238E27FC236}">
                <a16:creationId xmlns:a16="http://schemas.microsoft.com/office/drawing/2014/main" id="{B40CE747-7CC3-2440-0046-8131BDB52C9C}"/>
              </a:ext>
            </a:extLst>
          </p:cNvPr>
          <p:cNvSpPr txBox="1">
            <a:spLocks noChangeArrowheads="1"/>
          </p:cNvSpPr>
          <p:nvPr/>
        </p:nvSpPr>
        <p:spPr bwMode="auto">
          <a:xfrm>
            <a:off x="1183305" y="1556792"/>
            <a:ext cx="65997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ct val="20000"/>
              </a:spcAft>
              <a:defRPr/>
            </a:pPr>
            <a:r>
              <a:rPr lang="en-US" sz="1800" dirty="0">
                <a:solidFill>
                  <a:srgbClr val="00AAFF"/>
                </a:solidFill>
              </a:rPr>
              <a:t>FAIR will offer a unique possibility to investigate fission with neutron-rich nuclei.</a:t>
            </a:r>
          </a:p>
        </p:txBody>
      </p:sp>
      <p:sp>
        <p:nvSpPr>
          <p:cNvPr id="15" name="Arco 14">
            <a:extLst>
              <a:ext uri="{FF2B5EF4-FFF2-40B4-BE49-F238E27FC236}">
                <a16:creationId xmlns:a16="http://schemas.microsoft.com/office/drawing/2014/main" id="{30AB6C22-5B77-106D-4C87-1703C46B0990}"/>
              </a:ext>
            </a:extLst>
          </p:cNvPr>
          <p:cNvSpPr/>
          <p:nvPr/>
        </p:nvSpPr>
        <p:spPr>
          <a:xfrm rot="-1680000">
            <a:off x="-5438659" y="6446284"/>
            <a:ext cx="15945120" cy="878024"/>
          </a:xfrm>
          <a:prstGeom prst="arc">
            <a:avLst>
              <a:gd name="adj1" fmla="val 16200000"/>
              <a:gd name="adj2" fmla="val 21587356"/>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Tree>
    <p:extLst>
      <p:ext uri="{BB962C8B-B14F-4D97-AF65-F5344CB8AC3E}">
        <p14:creationId xmlns:p14="http://schemas.microsoft.com/office/powerpoint/2010/main" val="2716814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839F7-B484-4817-45A0-24B2E616727C}"/>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87786ED5-BF25-74A9-BAA9-E16362C92008}"/>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6D5770D3-BAC5-2EAD-7873-0D0EFF37A910}"/>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1A9BD984-65A6-FFC5-7128-E153ADFDBE01}"/>
              </a:ext>
            </a:extLst>
          </p:cNvPr>
          <p:cNvSpPr txBox="1">
            <a:spLocks noChangeArrowheads="1"/>
          </p:cNvSpPr>
          <p:nvPr/>
        </p:nvSpPr>
        <p:spPr bwMode="auto">
          <a:xfrm>
            <a:off x="1169988" y="649321"/>
            <a:ext cx="162285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Summary</a:t>
            </a:r>
          </a:p>
        </p:txBody>
      </p:sp>
      <p:sp>
        <p:nvSpPr>
          <p:cNvPr id="2" name="Text Box 1036">
            <a:extLst>
              <a:ext uri="{FF2B5EF4-FFF2-40B4-BE49-F238E27FC236}">
                <a16:creationId xmlns:a16="http://schemas.microsoft.com/office/drawing/2014/main" id="{52023271-0004-DD70-2290-F06952F2A0AF}"/>
              </a:ext>
            </a:extLst>
          </p:cNvPr>
          <p:cNvSpPr txBox="1">
            <a:spLocks noChangeArrowheads="1"/>
          </p:cNvSpPr>
          <p:nvPr/>
        </p:nvSpPr>
        <p:spPr bwMode="auto">
          <a:xfrm>
            <a:off x="734243" y="1412776"/>
            <a:ext cx="10493737" cy="125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285750" indent="-285750" eaLnBrk="1" hangingPunct="1">
              <a:buFont typeface="Wingdings" pitchFamily="2" charset="2"/>
              <a:buChar char="ü"/>
              <a:defRPr/>
            </a:pPr>
            <a:r>
              <a:rPr lang="en-US" sz="1800" dirty="0">
                <a:solidFill>
                  <a:srgbClr val="0033CC"/>
                </a:solidFill>
              </a:rPr>
              <a:t>Important experimental and theoretical progress has been achieved during the last years on the investigation of shell effects in the potential governing the fission process .</a:t>
            </a:r>
          </a:p>
          <a:p>
            <a:pPr eaLnBrk="1" hangingPunct="1">
              <a:spcAft>
                <a:spcPts val="400"/>
              </a:spcAft>
              <a:defRPr/>
            </a:pPr>
            <a:r>
              <a:rPr lang="en-US" sz="1800" dirty="0">
                <a:solidFill>
                  <a:srgbClr val="0033CC"/>
                </a:solidFill>
              </a:rPr>
              <a:t>      </a:t>
            </a:r>
            <a:r>
              <a:rPr lang="en-US" sz="1800" dirty="0">
                <a:solidFill>
                  <a:srgbClr val="009999"/>
                </a:solidFill>
              </a:rPr>
              <a:t>- The major role of octupole deformed proton shells has been shown (Z~36 and Z~52-56).</a:t>
            </a:r>
          </a:p>
          <a:p>
            <a:pPr eaLnBrk="1" hangingPunct="1">
              <a:spcAft>
                <a:spcPct val="20000"/>
              </a:spcAft>
              <a:defRPr/>
            </a:pPr>
            <a:r>
              <a:rPr lang="en-US" sz="1800" dirty="0">
                <a:solidFill>
                  <a:srgbClr val="009999"/>
                </a:solidFill>
              </a:rPr>
              <a:t>      - The dominant role of proton or neutron shells is still under debate.</a:t>
            </a:r>
            <a:r>
              <a:rPr lang="en-US" sz="1800" dirty="0">
                <a:solidFill>
                  <a:srgbClr val="0033CC"/>
                </a:solidFill>
              </a:rPr>
              <a:t> </a:t>
            </a:r>
          </a:p>
        </p:txBody>
      </p:sp>
      <p:sp>
        <p:nvSpPr>
          <p:cNvPr id="3" name="Text Box 1036">
            <a:extLst>
              <a:ext uri="{FF2B5EF4-FFF2-40B4-BE49-F238E27FC236}">
                <a16:creationId xmlns:a16="http://schemas.microsoft.com/office/drawing/2014/main" id="{EA59F580-D541-939B-FDC1-FA47345640A1}"/>
              </a:ext>
            </a:extLst>
          </p:cNvPr>
          <p:cNvSpPr txBox="1">
            <a:spLocks noChangeArrowheads="1"/>
          </p:cNvSpPr>
          <p:nvPr/>
        </p:nvSpPr>
        <p:spPr bwMode="auto">
          <a:xfrm>
            <a:off x="710639" y="4178556"/>
            <a:ext cx="108590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285750" indent="-285750" eaLnBrk="1" hangingPunct="1">
              <a:buFont typeface="Wingdings" pitchFamily="2" charset="2"/>
              <a:buChar char="ü"/>
              <a:defRPr/>
            </a:pPr>
            <a:r>
              <a:rPr lang="en-US" sz="1800" dirty="0">
                <a:solidFill>
                  <a:srgbClr val="0033CC"/>
                </a:solidFill>
              </a:rPr>
              <a:t>Quasi-free proton scattering induced fission on </a:t>
            </a:r>
            <a:r>
              <a:rPr lang="en-US" sz="1800" baseline="30000" dirty="0">
                <a:solidFill>
                  <a:srgbClr val="0033CC"/>
                </a:solidFill>
              </a:rPr>
              <a:t>238</a:t>
            </a:r>
            <a:r>
              <a:rPr lang="en-US" sz="1800" dirty="0">
                <a:solidFill>
                  <a:srgbClr val="0033CC"/>
                </a:solidFill>
              </a:rPr>
              <a:t>U at R3B has opened access to the excitation energy of the fissioning nuclei providing information on the damping of shell effects.</a:t>
            </a:r>
          </a:p>
        </p:txBody>
      </p:sp>
      <p:sp>
        <p:nvSpPr>
          <p:cNvPr id="6" name="Text Box 1036">
            <a:extLst>
              <a:ext uri="{FF2B5EF4-FFF2-40B4-BE49-F238E27FC236}">
                <a16:creationId xmlns:a16="http://schemas.microsoft.com/office/drawing/2014/main" id="{6E545581-E55B-C4EF-FBAD-3E1FAB2A1436}"/>
              </a:ext>
            </a:extLst>
          </p:cNvPr>
          <p:cNvSpPr txBox="1">
            <a:spLocks noChangeArrowheads="1"/>
          </p:cNvSpPr>
          <p:nvPr/>
        </p:nvSpPr>
        <p:spPr bwMode="auto">
          <a:xfrm>
            <a:off x="734243" y="2779582"/>
            <a:ext cx="10403657"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285750" indent="-285750" eaLnBrk="1" hangingPunct="1">
              <a:spcAft>
                <a:spcPts val="600"/>
              </a:spcAft>
              <a:buFont typeface="Wingdings" pitchFamily="2" charset="2"/>
              <a:buChar char="ü"/>
              <a:defRPr/>
            </a:pPr>
            <a:r>
              <a:rPr lang="en-US" sz="1800" dirty="0">
                <a:solidFill>
                  <a:srgbClr val="0033CC"/>
                </a:solidFill>
              </a:rPr>
              <a:t>Inverse kinematics represents a real breakthrough in the experimental investigation of fission.</a:t>
            </a:r>
          </a:p>
          <a:p>
            <a:pPr eaLnBrk="1" hangingPunct="1">
              <a:defRPr/>
            </a:pPr>
            <a:r>
              <a:rPr lang="en-US" sz="1800" dirty="0">
                <a:solidFill>
                  <a:srgbClr val="0033CC"/>
                </a:solidFill>
              </a:rPr>
              <a:t>       </a:t>
            </a:r>
            <a:r>
              <a:rPr lang="en-US" sz="1800" dirty="0">
                <a:solidFill>
                  <a:srgbClr val="009999"/>
                </a:solidFill>
              </a:rPr>
              <a:t>- The SOFIA/R3B experiment has allowed for the first time the complete identification in atomic and mass number </a:t>
            </a:r>
          </a:p>
          <a:p>
            <a:pPr eaLnBrk="1" hangingPunct="1">
              <a:defRPr/>
            </a:pPr>
            <a:r>
              <a:rPr lang="en-US" sz="1800" dirty="0">
                <a:solidFill>
                  <a:srgbClr val="009999"/>
                </a:solidFill>
              </a:rPr>
              <a:t>          of both fission fragments.</a:t>
            </a:r>
          </a:p>
          <a:p>
            <a:pPr eaLnBrk="1" hangingPunct="1">
              <a:defRPr/>
            </a:pPr>
            <a:r>
              <a:rPr lang="en-US" sz="1800" dirty="0">
                <a:solidFill>
                  <a:srgbClr val="009999"/>
                </a:solidFill>
              </a:rPr>
              <a:t>       - A complete mapping of the island of asymmetric fission in pre-actinides has been obtained.</a:t>
            </a:r>
            <a:endParaRPr lang="en-US" sz="1800" dirty="0">
              <a:solidFill>
                <a:srgbClr val="0033CC"/>
              </a:solidFill>
            </a:endParaRPr>
          </a:p>
        </p:txBody>
      </p:sp>
      <p:sp>
        <p:nvSpPr>
          <p:cNvPr id="7" name="Text Box 1036">
            <a:extLst>
              <a:ext uri="{FF2B5EF4-FFF2-40B4-BE49-F238E27FC236}">
                <a16:creationId xmlns:a16="http://schemas.microsoft.com/office/drawing/2014/main" id="{E2B5FE0D-C0B9-DEA0-505D-E052C5CE2F9E}"/>
              </a:ext>
            </a:extLst>
          </p:cNvPr>
          <p:cNvSpPr txBox="1">
            <a:spLocks noChangeArrowheads="1"/>
          </p:cNvSpPr>
          <p:nvPr/>
        </p:nvSpPr>
        <p:spPr bwMode="auto">
          <a:xfrm>
            <a:off x="743094" y="4949378"/>
            <a:ext cx="106361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285750" indent="-285750" eaLnBrk="1" hangingPunct="1">
              <a:buFont typeface="Wingdings" pitchFamily="2" charset="2"/>
              <a:buChar char="ü"/>
              <a:defRPr/>
            </a:pPr>
            <a:r>
              <a:rPr lang="en-US" sz="1800" dirty="0">
                <a:solidFill>
                  <a:srgbClr val="0033CC"/>
                </a:solidFill>
              </a:rPr>
              <a:t>The N and Z fission yields (1D) can be  described in terms of deformed shells Z~52, N~84 and Z~56, N~88. The neutron excess of the fission fragments shows, however, a clear role of the spherical shells at Z=50 and N=82. </a:t>
            </a:r>
          </a:p>
        </p:txBody>
      </p:sp>
      <p:sp>
        <p:nvSpPr>
          <p:cNvPr id="8" name="Text Box 68">
            <a:extLst>
              <a:ext uri="{FF2B5EF4-FFF2-40B4-BE49-F238E27FC236}">
                <a16:creationId xmlns:a16="http://schemas.microsoft.com/office/drawing/2014/main" id="{05FF324C-ACC4-7F9E-4532-E5805D027E53}"/>
              </a:ext>
            </a:extLst>
          </p:cNvPr>
          <p:cNvSpPr txBox="1">
            <a:spLocks noChangeArrowheads="1"/>
          </p:cNvSpPr>
          <p:nvPr/>
        </p:nvSpPr>
        <p:spPr bwMode="auto">
          <a:xfrm>
            <a:off x="734244" y="5771124"/>
            <a:ext cx="9725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buFont typeface="Wingdings" pitchFamily="2" charset="2"/>
              <a:buChar char="ü"/>
            </a:pPr>
            <a:r>
              <a:rPr lang="en-AU" sz="1800" dirty="0">
                <a:solidFill>
                  <a:srgbClr val="0000CC"/>
                </a:solidFill>
              </a:rPr>
              <a:t>Only a 2D analysis (A,Z) of the fission shows the co-existence of spherical and deformed shells.</a:t>
            </a:r>
          </a:p>
        </p:txBody>
      </p:sp>
      <p:pic>
        <p:nvPicPr>
          <p:cNvPr id="9" name="Imagen 8">
            <a:extLst>
              <a:ext uri="{FF2B5EF4-FFF2-40B4-BE49-F238E27FC236}">
                <a16:creationId xmlns:a16="http://schemas.microsoft.com/office/drawing/2014/main" id="{8D523C2A-1902-8415-DE4A-FE5569B79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0" name="Text Box 59">
            <a:extLst>
              <a:ext uri="{FF2B5EF4-FFF2-40B4-BE49-F238E27FC236}">
                <a16:creationId xmlns:a16="http://schemas.microsoft.com/office/drawing/2014/main" id="{A9D64FC8-7DD9-F4D9-BF9B-0C1CC1718A80}"/>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
        <p:nvSpPr>
          <p:cNvPr id="11" name="Text Box 68">
            <a:extLst>
              <a:ext uri="{FF2B5EF4-FFF2-40B4-BE49-F238E27FC236}">
                <a16:creationId xmlns:a16="http://schemas.microsoft.com/office/drawing/2014/main" id="{6622CAA9-DEA8-9E09-91B0-81E7B34677AA}"/>
              </a:ext>
            </a:extLst>
          </p:cNvPr>
          <p:cNvSpPr txBox="1">
            <a:spLocks noChangeArrowheads="1"/>
          </p:cNvSpPr>
          <p:nvPr/>
        </p:nvSpPr>
        <p:spPr bwMode="auto">
          <a:xfrm>
            <a:off x="727149" y="6274403"/>
            <a:ext cx="9725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buFont typeface="Wingdings" pitchFamily="2" charset="2"/>
              <a:buChar char="ü"/>
            </a:pPr>
            <a:r>
              <a:rPr lang="en-AU" sz="1800" dirty="0">
                <a:solidFill>
                  <a:srgbClr val="0033CC"/>
                </a:solidFill>
              </a:rPr>
              <a:t>FAIR will offer a unique possibility to investigate fission with neutron-rich nuclei.</a:t>
            </a:r>
          </a:p>
        </p:txBody>
      </p:sp>
    </p:spTree>
    <p:extLst>
      <p:ext uri="{BB962C8B-B14F-4D97-AF65-F5344CB8AC3E}">
        <p14:creationId xmlns:p14="http://schemas.microsoft.com/office/powerpoint/2010/main" val="3223703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12C70-8206-94B5-3F2F-2E836CBB987A}"/>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7D55E3C4-8BF3-37F9-8DD0-BE84950DF64F}"/>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748887F9-11D6-391A-C5C6-A250BE9DA678}"/>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7210F2A5-24CD-203B-F57E-BEC0502A0EB7}"/>
              </a:ext>
            </a:extLst>
          </p:cNvPr>
          <p:cNvSpPr txBox="1">
            <a:spLocks noChangeArrowheads="1"/>
          </p:cNvSpPr>
          <p:nvPr/>
        </p:nvSpPr>
        <p:spPr bwMode="auto">
          <a:xfrm>
            <a:off x="1169988" y="649321"/>
            <a:ext cx="351600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The R3B collaboration</a:t>
            </a:r>
          </a:p>
        </p:txBody>
      </p:sp>
      <p:pic>
        <p:nvPicPr>
          <p:cNvPr id="33" name="20220608_174022.jpg" descr="20220608_174022.jpg">
            <a:extLst>
              <a:ext uri="{FF2B5EF4-FFF2-40B4-BE49-F238E27FC236}">
                <a16:creationId xmlns:a16="http://schemas.microsoft.com/office/drawing/2014/main" id="{2DDC7A73-B8F7-6BFA-A4C2-11E00D405A7E}"/>
              </a:ext>
            </a:extLst>
          </p:cNvPr>
          <p:cNvPicPr>
            <a:picLocks noChangeAspect="1"/>
          </p:cNvPicPr>
          <p:nvPr/>
        </p:nvPicPr>
        <p:blipFill>
          <a:blip r:embed="rId2"/>
          <a:stretch>
            <a:fillRect/>
          </a:stretch>
        </p:blipFill>
        <p:spPr>
          <a:xfrm>
            <a:off x="2250280" y="1700633"/>
            <a:ext cx="6436520" cy="4129916"/>
          </a:xfrm>
          <a:prstGeom prst="rect">
            <a:avLst/>
          </a:prstGeom>
          <a:ln w="12700">
            <a:miter lim="400000"/>
          </a:ln>
        </p:spPr>
      </p:pic>
      <p:pic>
        <p:nvPicPr>
          <p:cNvPr id="34" name="Picture 1029" descr="usc">
            <a:extLst>
              <a:ext uri="{FF2B5EF4-FFF2-40B4-BE49-F238E27FC236}">
                <a16:creationId xmlns:a16="http://schemas.microsoft.com/office/drawing/2014/main" id="{9ABE03B0-BFE8-DE74-1F38-D9BACB3C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86" y="5959444"/>
            <a:ext cx="1113495" cy="73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Picture 3">
            <a:extLst>
              <a:ext uri="{FF2B5EF4-FFF2-40B4-BE49-F238E27FC236}">
                <a16:creationId xmlns:a16="http://schemas.microsoft.com/office/drawing/2014/main" id="{45C2FE5D-6732-5446-2716-25769B30FDFA}"/>
              </a:ext>
            </a:extLst>
          </p:cNvPr>
          <p:cNvPicPr/>
          <p:nvPr/>
        </p:nvPicPr>
        <p:blipFill>
          <a:blip r:embed="rId4"/>
          <a:stretch/>
        </p:blipFill>
        <p:spPr>
          <a:xfrm>
            <a:off x="2339752" y="2169447"/>
            <a:ext cx="1025452" cy="604066"/>
          </a:xfrm>
          <a:prstGeom prst="rect">
            <a:avLst/>
          </a:prstGeom>
          <a:ln w="12600">
            <a:noFill/>
          </a:ln>
        </p:spPr>
      </p:pic>
      <p:sp>
        <p:nvSpPr>
          <p:cNvPr id="36" name="Text Box 16">
            <a:extLst>
              <a:ext uri="{FF2B5EF4-FFF2-40B4-BE49-F238E27FC236}">
                <a16:creationId xmlns:a16="http://schemas.microsoft.com/office/drawing/2014/main" id="{FC9C9584-DBBA-1181-EA9B-FEC1861AC77D}"/>
              </a:ext>
            </a:extLst>
          </p:cNvPr>
          <p:cNvSpPr txBox="1">
            <a:spLocks noChangeArrowheads="1"/>
          </p:cNvSpPr>
          <p:nvPr/>
        </p:nvSpPr>
        <p:spPr bwMode="auto">
          <a:xfrm>
            <a:off x="835545" y="1321695"/>
            <a:ext cx="5414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600"/>
              </a:spcAft>
              <a:buFontTx/>
              <a:buNone/>
            </a:pPr>
            <a:r>
              <a:rPr lang="en-GB" altLang="es-ES" sz="1800" dirty="0">
                <a:solidFill>
                  <a:srgbClr val="969696"/>
                </a:solidFill>
                <a:latin typeface="Arial Narrow" panose="020B0604020202020204" pitchFamily="34" charset="0"/>
              </a:rPr>
              <a:t>PhD students at USC: Antía Graña and Gabriel García </a:t>
            </a:r>
          </a:p>
        </p:txBody>
      </p:sp>
      <p:pic>
        <p:nvPicPr>
          <p:cNvPr id="37" name="Imagen 36">
            <a:extLst>
              <a:ext uri="{FF2B5EF4-FFF2-40B4-BE49-F238E27FC236}">
                <a16:creationId xmlns:a16="http://schemas.microsoft.com/office/drawing/2014/main" id="{ACD37B8B-11D5-E59A-9B1D-DFC1AB89AFB2}"/>
              </a:ext>
            </a:extLst>
          </p:cNvPr>
          <p:cNvPicPr>
            <a:picLocks noChangeAspect="1"/>
          </p:cNvPicPr>
          <p:nvPr/>
        </p:nvPicPr>
        <p:blipFill>
          <a:blip r:embed="rId5"/>
          <a:stretch>
            <a:fillRect/>
          </a:stretch>
        </p:blipFill>
        <p:spPr>
          <a:xfrm>
            <a:off x="3114948" y="5897541"/>
            <a:ext cx="3781744" cy="645664"/>
          </a:xfrm>
          <a:prstGeom prst="rect">
            <a:avLst/>
          </a:prstGeom>
        </p:spPr>
      </p:pic>
      <p:pic>
        <p:nvPicPr>
          <p:cNvPr id="2" name="Imagen 1">
            <a:extLst>
              <a:ext uri="{FF2B5EF4-FFF2-40B4-BE49-F238E27FC236}">
                <a16:creationId xmlns:a16="http://schemas.microsoft.com/office/drawing/2014/main" id="{483C02F0-CCC4-F946-3DB1-9D3388015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 name="Text Box 59">
            <a:extLst>
              <a:ext uri="{FF2B5EF4-FFF2-40B4-BE49-F238E27FC236}">
                <a16:creationId xmlns:a16="http://schemas.microsoft.com/office/drawing/2014/main" id="{D06C7137-B6FD-CF4C-776E-6DD2A1BCD8E4}"/>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61625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E9B00-EC26-8CF9-4EFA-C2D2A532C694}"/>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6A947957-EAAE-7A1D-6C5F-6C5CD6E18D94}"/>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5" name="Text Box 59">
            <a:extLst>
              <a:ext uri="{FF2B5EF4-FFF2-40B4-BE49-F238E27FC236}">
                <a16:creationId xmlns:a16="http://schemas.microsoft.com/office/drawing/2014/main" id="{28137A92-DAE6-7DF2-B940-D363B10A7E2E}"/>
              </a:ext>
            </a:extLst>
          </p:cNvPr>
          <p:cNvSpPr txBox="1">
            <a:spLocks noChangeArrowheads="1"/>
          </p:cNvSpPr>
          <p:nvPr/>
        </p:nvSpPr>
        <p:spPr bwMode="auto">
          <a:xfrm>
            <a:off x="10159961" y="6524625"/>
            <a:ext cx="2045736"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 sz="1600" noProof="1">
                <a:solidFill>
                  <a:srgbClr val="777777"/>
                </a:solidFill>
              </a:rPr>
              <a:t> </a:t>
            </a:r>
            <a:r>
              <a:rPr lang="es-ES" sz="1500" noProof="1">
                <a:solidFill>
                  <a:srgbClr val="777777"/>
                </a:solidFill>
              </a:rPr>
              <a:t>ND2025, Madrid, June 2025</a:t>
            </a:r>
          </a:p>
        </p:txBody>
      </p:sp>
      <p:sp>
        <p:nvSpPr>
          <p:cNvPr id="20" name="Rectangle 2">
            <a:extLst>
              <a:ext uri="{FF2B5EF4-FFF2-40B4-BE49-F238E27FC236}">
                <a16:creationId xmlns:a16="http://schemas.microsoft.com/office/drawing/2014/main" id="{A03DBAC2-95B7-A76B-0BB5-4CE07AA4753A}"/>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455141D2-9093-6070-0D3A-DAB2677FE6E6}"/>
              </a:ext>
            </a:extLst>
          </p:cNvPr>
          <p:cNvSpPr txBox="1">
            <a:spLocks noChangeArrowheads="1"/>
          </p:cNvSpPr>
          <p:nvPr/>
        </p:nvSpPr>
        <p:spPr bwMode="auto">
          <a:xfrm>
            <a:off x="1169988" y="649321"/>
            <a:ext cx="141767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Back-up</a:t>
            </a:r>
          </a:p>
        </p:txBody>
      </p:sp>
    </p:spTree>
    <p:extLst>
      <p:ext uri="{BB962C8B-B14F-4D97-AF65-F5344CB8AC3E}">
        <p14:creationId xmlns:p14="http://schemas.microsoft.com/office/powerpoint/2010/main" val="4021481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CF50-51D5-5B71-1C8A-33AF379FD0F8}"/>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8E683920-66D5-179F-C66B-19C8330C3460}"/>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FD6DCD59-FD9B-3CEC-EC92-331B70EA9910}"/>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B8E5FF8E-6478-48D8-B66E-14F61C0BEBDD}"/>
              </a:ext>
            </a:extLst>
          </p:cNvPr>
          <p:cNvSpPr txBox="1">
            <a:spLocks noChangeArrowheads="1"/>
          </p:cNvSpPr>
          <p:nvPr/>
        </p:nvSpPr>
        <p:spPr bwMode="auto">
          <a:xfrm>
            <a:off x="1169988" y="649321"/>
            <a:ext cx="330921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Fissison in a nutshell</a:t>
            </a:r>
          </a:p>
        </p:txBody>
      </p:sp>
      <p:sp>
        <p:nvSpPr>
          <p:cNvPr id="7" name="Text Box 30">
            <a:extLst>
              <a:ext uri="{FF2B5EF4-FFF2-40B4-BE49-F238E27FC236}">
                <a16:creationId xmlns:a16="http://schemas.microsoft.com/office/drawing/2014/main" id="{53405A34-5E2B-6A19-51A1-C53B6B94A1E5}"/>
              </a:ext>
            </a:extLst>
          </p:cNvPr>
          <p:cNvSpPr txBox="1">
            <a:spLocks noChangeArrowheads="1"/>
          </p:cNvSpPr>
          <p:nvPr/>
        </p:nvSpPr>
        <p:spPr bwMode="auto">
          <a:xfrm>
            <a:off x="1104628" y="1347788"/>
            <a:ext cx="34555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defRPr/>
            </a:pPr>
            <a:r>
              <a:rPr lang="es-ES_tradnl" sz="2200" dirty="0" err="1">
                <a:solidFill>
                  <a:srgbClr val="A50021"/>
                </a:solidFill>
              </a:rPr>
              <a:t>Static</a:t>
            </a:r>
            <a:r>
              <a:rPr lang="es-ES_tradnl" sz="2200" dirty="0">
                <a:solidFill>
                  <a:srgbClr val="A50021"/>
                </a:solidFill>
              </a:rPr>
              <a:t> </a:t>
            </a:r>
            <a:r>
              <a:rPr lang="es-ES_tradnl" sz="2200" dirty="0" err="1">
                <a:solidFill>
                  <a:srgbClr val="A50021"/>
                </a:solidFill>
              </a:rPr>
              <a:t>properties</a:t>
            </a:r>
            <a:r>
              <a:rPr lang="es-ES_tradnl" sz="2200" dirty="0">
                <a:solidFill>
                  <a:srgbClr val="A50021"/>
                </a:solidFill>
              </a:rPr>
              <a:t>: </a:t>
            </a:r>
          </a:p>
          <a:p>
            <a:pPr eaLnBrk="1" hangingPunct="1">
              <a:defRPr/>
            </a:pPr>
            <a:r>
              <a:rPr lang="es-ES_tradnl" sz="1800" dirty="0" err="1">
                <a:solidFill>
                  <a:srgbClr val="FF5050"/>
                </a:solidFill>
              </a:rPr>
              <a:t>the</a:t>
            </a:r>
            <a:r>
              <a:rPr lang="es-ES_tradnl" sz="1800" dirty="0">
                <a:solidFill>
                  <a:srgbClr val="FF5050"/>
                </a:solidFill>
              </a:rPr>
              <a:t> </a:t>
            </a:r>
            <a:r>
              <a:rPr lang="es-ES_tradnl" sz="1800" dirty="0" err="1">
                <a:solidFill>
                  <a:srgbClr val="FF5050"/>
                </a:solidFill>
              </a:rPr>
              <a:t>potential</a:t>
            </a:r>
            <a:r>
              <a:rPr lang="es-ES_tradnl" sz="1800" dirty="0">
                <a:solidFill>
                  <a:srgbClr val="FF5050"/>
                </a:solidFill>
              </a:rPr>
              <a:t> </a:t>
            </a:r>
            <a:r>
              <a:rPr lang="es-ES_tradnl" sz="1800" dirty="0" err="1">
                <a:solidFill>
                  <a:srgbClr val="FF5050"/>
                </a:solidFill>
              </a:rPr>
              <a:t>energy</a:t>
            </a:r>
            <a:r>
              <a:rPr lang="es-ES_tradnl" sz="1800" dirty="0">
                <a:solidFill>
                  <a:srgbClr val="FF5050"/>
                </a:solidFill>
              </a:rPr>
              <a:t> </a:t>
            </a:r>
            <a:r>
              <a:rPr lang="es-ES_tradnl" sz="1800" dirty="0" err="1">
                <a:solidFill>
                  <a:srgbClr val="FF5050"/>
                </a:solidFill>
              </a:rPr>
              <a:t>surface</a:t>
            </a:r>
            <a:endParaRPr lang="es-ES_tradnl" sz="1800" dirty="0">
              <a:solidFill>
                <a:srgbClr val="FF5050"/>
              </a:solidFill>
            </a:endParaRPr>
          </a:p>
        </p:txBody>
      </p:sp>
      <p:pic>
        <p:nvPicPr>
          <p:cNvPr id="8" name="2 Imagen">
            <a:extLst>
              <a:ext uri="{FF2B5EF4-FFF2-40B4-BE49-F238E27FC236}">
                <a16:creationId xmlns:a16="http://schemas.microsoft.com/office/drawing/2014/main" id="{D38F65BB-72D1-0D3A-2EC3-26BB72EE75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589" y="2060848"/>
            <a:ext cx="4392488" cy="31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1 Grupo">
            <a:extLst>
              <a:ext uri="{FF2B5EF4-FFF2-40B4-BE49-F238E27FC236}">
                <a16:creationId xmlns:a16="http://schemas.microsoft.com/office/drawing/2014/main" id="{6D702F1F-DB95-1447-7E09-483694CB685D}"/>
              </a:ext>
            </a:extLst>
          </p:cNvPr>
          <p:cNvGrpSpPr>
            <a:grpSpLocks/>
          </p:cNvGrpSpPr>
          <p:nvPr/>
        </p:nvGrpSpPr>
        <p:grpSpPr bwMode="auto">
          <a:xfrm>
            <a:off x="6277772" y="1844824"/>
            <a:ext cx="4140075" cy="3312368"/>
            <a:chOff x="790575" y="3176588"/>
            <a:chExt cx="2844800" cy="2719387"/>
          </a:xfrm>
        </p:grpSpPr>
        <p:pic>
          <p:nvPicPr>
            <p:cNvPr id="10" name="Picture 24" descr="figura_12a">
              <a:extLst>
                <a:ext uri="{FF2B5EF4-FFF2-40B4-BE49-F238E27FC236}">
                  <a16:creationId xmlns:a16="http://schemas.microsoft.com/office/drawing/2014/main" id="{4A0876D1-E230-5AC6-1455-477A97ED9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3176588"/>
              <a:ext cx="28448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5">
              <a:extLst>
                <a:ext uri="{FF2B5EF4-FFF2-40B4-BE49-F238E27FC236}">
                  <a16:creationId xmlns:a16="http://schemas.microsoft.com/office/drawing/2014/main" id="{34962AB3-D421-62D5-255C-015F3E594645}"/>
                </a:ext>
              </a:extLst>
            </p:cNvPr>
            <p:cNvSpPr txBox="1">
              <a:spLocks noChangeArrowheads="1"/>
            </p:cNvSpPr>
            <p:nvPr/>
          </p:nvSpPr>
          <p:spPr bwMode="auto">
            <a:xfrm>
              <a:off x="1692275" y="4041889"/>
              <a:ext cx="7461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300" i="1">
                  <a:solidFill>
                    <a:srgbClr val="FF0000"/>
                  </a:solidFill>
                </a:rPr>
                <a:t>Transient</a:t>
              </a:r>
            </a:p>
            <a:p>
              <a:pPr eaLnBrk="1" hangingPunct="1"/>
              <a:r>
                <a:rPr lang="en-GB" sz="1300" i="1">
                  <a:solidFill>
                    <a:srgbClr val="FF0000"/>
                  </a:solidFill>
                </a:rPr>
                <a:t>time</a:t>
              </a:r>
            </a:p>
          </p:txBody>
        </p:sp>
        <p:sp>
          <p:nvSpPr>
            <p:cNvPr id="12" name="Line 26">
              <a:extLst>
                <a:ext uri="{FF2B5EF4-FFF2-40B4-BE49-F238E27FC236}">
                  <a16:creationId xmlns:a16="http://schemas.microsoft.com/office/drawing/2014/main" id="{BF111957-2917-88CD-2BBB-E66BD6A3B324}"/>
                </a:ext>
              </a:extLst>
            </p:cNvPr>
            <p:cNvSpPr>
              <a:spLocks noChangeShapeType="1"/>
            </p:cNvSpPr>
            <p:nvPr/>
          </p:nvSpPr>
          <p:spPr bwMode="auto">
            <a:xfrm flipV="1">
              <a:off x="1547813" y="3810000"/>
              <a:ext cx="301625" cy="482600"/>
            </a:xfrm>
            <a:prstGeom prst="line">
              <a:avLst/>
            </a:prstGeom>
            <a:noFill/>
            <a:ln w="952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sp>
        <p:nvSpPr>
          <p:cNvPr id="13" name="Text Box 30">
            <a:extLst>
              <a:ext uri="{FF2B5EF4-FFF2-40B4-BE49-F238E27FC236}">
                <a16:creationId xmlns:a16="http://schemas.microsoft.com/office/drawing/2014/main" id="{2FB31BB3-EC7E-7F96-3B8E-2F0F6A3A2EB4}"/>
              </a:ext>
            </a:extLst>
          </p:cNvPr>
          <p:cNvSpPr txBox="1">
            <a:spLocks noChangeArrowheads="1"/>
          </p:cNvSpPr>
          <p:nvPr/>
        </p:nvSpPr>
        <p:spPr bwMode="auto">
          <a:xfrm>
            <a:off x="6946263" y="1340768"/>
            <a:ext cx="119776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defRPr/>
            </a:pPr>
            <a:r>
              <a:rPr lang="es-ES_tradnl" sz="2200" dirty="0">
                <a:solidFill>
                  <a:srgbClr val="A50021"/>
                </a:solidFill>
              </a:rPr>
              <a:t>Dynamics</a:t>
            </a:r>
          </a:p>
        </p:txBody>
      </p:sp>
      <p:sp>
        <p:nvSpPr>
          <p:cNvPr id="14" name="Text Box 1036">
            <a:extLst>
              <a:ext uri="{FF2B5EF4-FFF2-40B4-BE49-F238E27FC236}">
                <a16:creationId xmlns:a16="http://schemas.microsoft.com/office/drawing/2014/main" id="{EAE843BD-A4D4-6698-5A85-B7335EEC7C1C}"/>
              </a:ext>
            </a:extLst>
          </p:cNvPr>
          <p:cNvSpPr txBox="1">
            <a:spLocks noChangeArrowheads="1"/>
          </p:cNvSpPr>
          <p:nvPr/>
        </p:nvSpPr>
        <p:spPr bwMode="auto">
          <a:xfrm>
            <a:off x="672581" y="5181638"/>
            <a:ext cx="4706738" cy="70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ct val="20000"/>
              </a:spcAft>
              <a:defRPr/>
            </a:pPr>
            <a:r>
              <a:rPr lang="en-US" sz="1800" dirty="0">
                <a:solidFill>
                  <a:srgbClr val="0033CC"/>
                </a:solidFill>
              </a:rPr>
              <a:t>Potential surface in deformation and mass asymmetry</a:t>
            </a:r>
          </a:p>
          <a:p>
            <a:pPr eaLnBrk="1" hangingPunct="1">
              <a:spcAft>
                <a:spcPct val="20000"/>
              </a:spcAft>
              <a:defRPr/>
            </a:pPr>
            <a:r>
              <a:rPr lang="en-US" sz="1800" dirty="0">
                <a:solidFill>
                  <a:schemeClr val="tx2">
                    <a:lumMod val="60000"/>
                    <a:lumOff val="40000"/>
                  </a:schemeClr>
                </a:solidFill>
                <a:sym typeface="Wingdings" pitchFamily="2" charset="2"/>
              </a:rPr>
              <a:t> Role of shell effects at large deformation</a:t>
            </a:r>
            <a:r>
              <a:rPr lang="en-US" sz="1800" dirty="0">
                <a:solidFill>
                  <a:srgbClr val="0033CC"/>
                </a:solidFill>
                <a:sym typeface="Wingdings" pitchFamily="2" charset="2"/>
              </a:rPr>
              <a:t>.</a:t>
            </a:r>
            <a:r>
              <a:rPr lang="en-US" sz="1800" dirty="0">
                <a:solidFill>
                  <a:srgbClr val="0033CC"/>
                </a:solidFill>
              </a:rPr>
              <a:t> </a:t>
            </a:r>
          </a:p>
        </p:txBody>
      </p:sp>
      <p:sp>
        <p:nvSpPr>
          <p:cNvPr id="15" name="Text Box 1036">
            <a:extLst>
              <a:ext uri="{FF2B5EF4-FFF2-40B4-BE49-F238E27FC236}">
                <a16:creationId xmlns:a16="http://schemas.microsoft.com/office/drawing/2014/main" id="{4E0B0DBA-55CE-81DA-2BB4-740874BAE9C6}"/>
              </a:ext>
            </a:extLst>
          </p:cNvPr>
          <p:cNvSpPr txBox="1">
            <a:spLocks noChangeArrowheads="1"/>
          </p:cNvSpPr>
          <p:nvPr/>
        </p:nvSpPr>
        <p:spPr bwMode="auto">
          <a:xfrm>
            <a:off x="6619532" y="5229200"/>
            <a:ext cx="3653564"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300"/>
              </a:spcAft>
              <a:defRPr/>
            </a:pPr>
            <a:r>
              <a:rPr lang="en-US" sz="1800" dirty="0">
                <a:solidFill>
                  <a:srgbClr val="0033CC"/>
                </a:solidFill>
              </a:rPr>
              <a:t>Coupling between intrinsic and collective </a:t>
            </a:r>
          </a:p>
          <a:p>
            <a:pPr eaLnBrk="1" hangingPunct="1">
              <a:spcAft>
                <a:spcPct val="20000"/>
              </a:spcAft>
              <a:defRPr/>
            </a:pPr>
            <a:r>
              <a:rPr lang="en-US" sz="1800" dirty="0">
                <a:solidFill>
                  <a:srgbClr val="0033CC"/>
                </a:solidFill>
              </a:rPr>
              <a:t>degrees of freedom</a:t>
            </a:r>
          </a:p>
        </p:txBody>
      </p:sp>
      <p:pic>
        <p:nvPicPr>
          <p:cNvPr id="2" name="Imagen 1">
            <a:extLst>
              <a:ext uri="{FF2B5EF4-FFF2-40B4-BE49-F238E27FC236}">
                <a16:creationId xmlns:a16="http://schemas.microsoft.com/office/drawing/2014/main" id="{9468CAD7-EE53-DE16-A50F-7DE4832EF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3" name="Text Box 59">
            <a:extLst>
              <a:ext uri="{FF2B5EF4-FFF2-40B4-BE49-F238E27FC236}">
                <a16:creationId xmlns:a16="http://schemas.microsoft.com/office/drawing/2014/main" id="{F3BC9A92-C7D3-6C0C-0307-36FABD2741DD}"/>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416278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8B543-729C-0E2F-BB94-D134EBEA1331}"/>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A8319E01-FA20-2A32-2499-40E3765B33B3}"/>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3C7F9593-BB40-08BE-CDAC-45BEEB29DF76}"/>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70EA88DA-3921-B044-192B-552E5B955AF2}"/>
              </a:ext>
            </a:extLst>
          </p:cNvPr>
          <p:cNvSpPr txBox="1">
            <a:spLocks noChangeArrowheads="1"/>
          </p:cNvSpPr>
          <p:nvPr/>
        </p:nvSpPr>
        <p:spPr bwMode="auto">
          <a:xfrm>
            <a:off x="1169988" y="649321"/>
            <a:ext cx="71852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Experimental breakthrough: inverse kinematics</a:t>
            </a:r>
          </a:p>
        </p:txBody>
      </p:sp>
      <p:sp>
        <p:nvSpPr>
          <p:cNvPr id="2" name="Text Box 55">
            <a:extLst>
              <a:ext uri="{FF2B5EF4-FFF2-40B4-BE49-F238E27FC236}">
                <a16:creationId xmlns:a16="http://schemas.microsoft.com/office/drawing/2014/main" id="{930FE754-1EBA-1760-15CA-DA6255E4F785}"/>
              </a:ext>
            </a:extLst>
          </p:cNvPr>
          <p:cNvSpPr txBox="1">
            <a:spLocks noChangeArrowheads="1"/>
          </p:cNvSpPr>
          <p:nvPr/>
        </p:nvSpPr>
        <p:spPr bwMode="auto">
          <a:xfrm>
            <a:off x="1203325" y="1467768"/>
            <a:ext cx="9375775" cy="35990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a:lnSpc>
                <a:spcPct val="104000"/>
              </a:lnSpc>
              <a:spcAft>
                <a:spcPts val="600"/>
              </a:spcAft>
              <a:buClr>
                <a:srgbClr val="000000"/>
              </a:buClr>
              <a:buSzPct val="45000"/>
              <a:buFont typeface="Wingdings" pitchFamily="2" charset="2"/>
              <a:buNone/>
            </a:pPr>
            <a:r>
              <a:rPr lang="en-GB" sz="1800" dirty="0">
                <a:solidFill>
                  <a:srgbClr val="0070C0"/>
                </a:solidFill>
              </a:rPr>
              <a:t>The kinematical boost of both fission fragments is the only methodology providing their complete identification.</a:t>
            </a:r>
          </a:p>
        </p:txBody>
      </p:sp>
      <p:sp>
        <p:nvSpPr>
          <p:cNvPr id="3" name="Text Box 62">
            <a:extLst>
              <a:ext uri="{FF2B5EF4-FFF2-40B4-BE49-F238E27FC236}">
                <a16:creationId xmlns:a16="http://schemas.microsoft.com/office/drawing/2014/main" id="{7FCFC9CA-2874-DD35-0721-6A4F878337AD}"/>
              </a:ext>
            </a:extLst>
          </p:cNvPr>
          <p:cNvSpPr txBox="1">
            <a:spLocks noChangeArrowheads="1"/>
          </p:cNvSpPr>
          <p:nvPr/>
        </p:nvSpPr>
        <p:spPr bwMode="auto">
          <a:xfrm>
            <a:off x="5764557" y="3964512"/>
            <a:ext cx="461376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800" u="sng" dirty="0">
                <a:solidFill>
                  <a:schemeClr val="tx2">
                    <a:lumMod val="75000"/>
                  </a:schemeClr>
                </a:solidFill>
              </a:rPr>
              <a:t>Reaction mechanisms:</a:t>
            </a:r>
          </a:p>
          <a:p>
            <a:pPr eaLnBrk="1" hangingPunct="1">
              <a:buFontTx/>
              <a:buChar char="-"/>
            </a:pPr>
            <a:r>
              <a:rPr lang="en-GB" sz="1800" dirty="0">
                <a:solidFill>
                  <a:schemeClr val="tx2">
                    <a:lumMod val="60000"/>
                    <a:lumOff val="40000"/>
                  </a:schemeClr>
                </a:solidFill>
              </a:rPr>
              <a:t> </a:t>
            </a:r>
            <a:r>
              <a:rPr lang="en-GB" sz="1600" dirty="0">
                <a:solidFill>
                  <a:schemeClr val="tx2">
                    <a:lumMod val="60000"/>
                    <a:lumOff val="40000"/>
                  </a:schemeClr>
                </a:solidFill>
              </a:rPr>
              <a:t>Fusion (</a:t>
            </a:r>
            <a:r>
              <a:rPr lang="en-GB" sz="1600" dirty="0">
                <a:solidFill>
                  <a:srgbClr val="92D050"/>
                </a:solidFill>
              </a:rPr>
              <a:t>well defined CN</a:t>
            </a:r>
            <a:r>
              <a:rPr lang="en-GB" sz="1600" dirty="0">
                <a:solidFill>
                  <a:schemeClr val="tx2">
                    <a:lumMod val="60000"/>
                    <a:lumOff val="40000"/>
                  </a:schemeClr>
                </a:solidFill>
              </a:rPr>
              <a:t>, </a:t>
            </a:r>
            <a:r>
              <a:rPr lang="en-GB" sz="1600" dirty="0">
                <a:solidFill>
                  <a:srgbClr val="C00000"/>
                </a:solidFill>
              </a:rPr>
              <a:t>energy threshold, stable beams</a:t>
            </a:r>
            <a:r>
              <a:rPr lang="en-GB" sz="1600" dirty="0">
                <a:solidFill>
                  <a:schemeClr val="tx2">
                    <a:lumMod val="60000"/>
                    <a:lumOff val="40000"/>
                  </a:schemeClr>
                </a:solidFill>
              </a:rPr>
              <a:t>).</a:t>
            </a:r>
          </a:p>
          <a:p>
            <a:pPr eaLnBrk="1" hangingPunct="1">
              <a:buFontTx/>
              <a:buChar char="-"/>
            </a:pPr>
            <a:r>
              <a:rPr lang="en-GB" sz="1600" dirty="0">
                <a:solidFill>
                  <a:schemeClr val="tx2">
                    <a:lumMod val="60000"/>
                    <a:lumOff val="40000"/>
                  </a:schemeClr>
                </a:solidFill>
              </a:rPr>
              <a:t> Transfer (</a:t>
            </a:r>
            <a:r>
              <a:rPr lang="en-GB" sz="1600" dirty="0">
                <a:solidFill>
                  <a:srgbClr val="92D050"/>
                </a:solidFill>
              </a:rPr>
              <a:t>well defined CN, energy scan</a:t>
            </a:r>
            <a:r>
              <a:rPr lang="en-GB" sz="1600" dirty="0">
                <a:solidFill>
                  <a:schemeClr val="tx2">
                    <a:lumMod val="60000"/>
                    <a:lumOff val="40000"/>
                  </a:schemeClr>
                </a:solidFill>
              </a:rPr>
              <a:t>, </a:t>
            </a:r>
            <a:r>
              <a:rPr lang="en-GB" sz="1600" dirty="0">
                <a:solidFill>
                  <a:srgbClr val="C00000"/>
                </a:solidFill>
              </a:rPr>
              <a:t>stable beams</a:t>
            </a:r>
            <a:r>
              <a:rPr lang="en-GB" sz="1600" dirty="0">
                <a:solidFill>
                  <a:schemeClr val="tx2">
                    <a:lumMod val="60000"/>
                    <a:lumOff val="40000"/>
                  </a:schemeClr>
                </a:solidFill>
              </a:rPr>
              <a:t>).</a:t>
            </a:r>
          </a:p>
          <a:p>
            <a:pPr eaLnBrk="1" hangingPunct="1">
              <a:buFontTx/>
              <a:buChar char="-"/>
            </a:pPr>
            <a:r>
              <a:rPr lang="en-GB" sz="1600" dirty="0">
                <a:solidFill>
                  <a:schemeClr val="tx2">
                    <a:lumMod val="60000"/>
                    <a:lumOff val="40000"/>
                  </a:schemeClr>
                </a:solidFill>
              </a:rPr>
              <a:t> </a:t>
            </a:r>
            <a:r>
              <a:rPr lang="en-GB" sz="1600" dirty="0" err="1">
                <a:solidFill>
                  <a:schemeClr val="tx2">
                    <a:lumMod val="60000"/>
                    <a:lumOff val="40000"/>
                  </a:schemeClr>
                </a:solidFill>
              </a:rPr>
              <a:t>Coulex</a:t>
            </a:r>
            <a:r>
              <a:rPr lang="en-GB" sz="1600" dirty="0">
                <a:solidFill>
                  <a:schemeClr val="tx2">
                    <a:lumMod val="60000"/>
                    <a:lumOff val="40000"/>
                  </a:schemeClr>
                </a:solidFill>
              </a:rPr>
              <a:t> (</a:t>
            </a:r>
            <a:r>
              <a:rPr lang="en-GB" sz="1600" dirty="0">
                <a:solidFill>
                  <a:srgbClr val="92D050"/>
                </a:solidFill>
              </a:rPr>
              <a:t>unstable beams</a:t>
            </a:r>
            <a:r>
              <a:rPr lang="en-GB" sz="1600" dirty="0">
                <a:solidFill>
                  <a:schemeClr val="tx2">
                    <a:lumMod val="60000"/>
                    <a:lumOff val="40000"/>
                  </a:schemeClr>
                </a:solidFill>
              </a:rPr>
              <a:t>, </a:t>
            </a:r>
            <a:r>
              <a:rPr lang="en-GB" sz="1600" dirty="0">
                <a:solidFill>
                  <a:srgbClr val="C00000"/>
                </a:solidFill>
              </a:rPr>
              <a:t>no energy scan</a:t>
            </a:r>
            <a:r>
              <a:rPr lang="en-GB" sz="1600" dirty="0">
                <a:solidFill>
                  <a:schemeClr val="tx2">
                    <a:lumMod val="60000"/>
                    <a:lumOff val="40000"/>
                  </a:schemeClr>
                </a:solidFill>
              </a:rPr>
              <a:t>).</a:t>
            </a:r>
          </a:p>
          <a:p>
            <a:pPr eaLnBrk="1" hangingPunct="1">
              <a:buFontTx/>
              <a:buChar char="-"/>
            </a:pPr>
            <a:r>
              <a:rPr lang="en-GB" sz="1600" dirty="0">
                <a:solidFill>
                  <a:schemeClr val="tx2">
                    <a:lumMod val="60000"/>
                    <a:lumOff val="40000"/>
                  </a:schemeClr>
                </a:solidFill>
              </a:rPr>
              <a:t> Quasi-free knock-out (</a:t>
            </a:r>
            <a:r>
              <a:rPr lang="en-GB" sz="1600" dirty="0">
                <a:solidFill>
                  <a:srgbClr val="92D050"/>
                </a:solidFill>
              </a:rPr>
              <a:t>unstable beams, energy scan</a:t>
            </a:r>
            <a:r>
              <a:rPr lang="en-GB" sz="1600" dirty="0">
                <a:solidFill>
                  <a:schemeClr val="tx2">
                    <a:lumMod val="60000"/>
                    <a:lumOff val="40000"/>
                  </a:schemeClr>
                </a:solidFill>
              </a:rPr>
              <a:t>).</a:t>
            </a:r>
          </a:p>
          <a:p>
            <a:pPr eaLnBrk="1" hangingPunct="1">
              <a:buFontTx/>
              <a:buChar char="-"/>
            </a:pPr>
            <a:r>
              <a:rPr lang="en-GB" sz="1600" dirty="0">
                <a:solidFill>
                  <a:schemeClr val="tx2">
                    <a:lumMod val="60000"/>
                    <a:lumOff val="40000"/>
                  </a:schemeClr>
                </a:solidFill>
              </a:rPr>
              <a:t> Spallation (</a:t>
            </a:r>
            <a:r>
              <a:rPr lang="en-GB" sz="1600" dirty="0">
                <a:solidFill>
                  <a:srgbClr val="92D050"/>
                </a:solidFill>
              </a:rPr>
              <a:t>high energies</a:t>
            </a:r>
            <a:r>
              <a:rPr lang="en-GB" sz="1600" dirty="0">
                <a:solidFill>
                  <a:schemeClr val="tx2">
                    <a:lumMod val="60000"/>
                    <a:lumOff val="40000"/>
                  </a:schemeClr>
                </a:solidFill>
              </a:rPr>
              <a:t>, </a:t>
            </a:r>
            <a:r>
              <a:rPr lang="en-GB" sz="1600" dirty="0">
                <a:solidFill>
                  <a:srgbClr val="C00000"/>
                </a:solidFill>
              </a:rPr>
              <a:t>unknown CN</a:t>
            </a:r>
            <a:r>
              <a:rPr lang="en-GB" sz="1600" dirty="0">
                <a:solidFill>
                  <a:schemeClr val="tx2">
                    <a:lumMod val="60000"/>
                    <a:lumOff val="40000"/>
                  </a:schemeClr>
                </a:solidFill>
              </a:rPr>
              <a:t>).</a:t>
            </a:r>
          </a:p>
        </p:txBody>
      </p:sp>
      <p:sp>
        <p:nvSpPr>
          <p:cNvPr id="6" name="Text Box 64">
            <a:extLst>
              <a:ext uri="{FF2B5EF4-FFF2-40B4-BE49-F238E27FC236}">
                <a16:creationId xmlns:a16="http://schemas.microsoft.com/office/drawing/2014/main" id="{6A3A8E1E-4F0F-52F1-34AA-D93F4F692394}"/>
              </a:ext>
            </a:extLst>
          </p:cNvPr>
          <p:cNvSpPr txBox="1">
            <a:spLocks noChangeArrowheads="1"/>
          </p:cNvSpPr>
          <p:nvPr/>
        </p:nvSpPr>
        <p:spPr bwMode="auto">
          <a:xfrm>
            <a:off x="5764557" y="2010841"/>
            <a:ext cx="26536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800" u="sng" dirty="0">
                <a:solidFill>
                  <a:schemeClr val="tx2">
                    <a:lumMod val="75000"/>
                  </a:schemeClr>
                </a:solidFill>
              </a:rPr>
              <a:t>Observables:</a:t>
            </a:r>
          </a:p>
          <a:p>
            <a:pPr eaLnBrk="1" hangingPunct="1">
              <a:buFontTx/>
              <a:buChar char="-"/>
            </a:pPr>
            <a:r>
              <a:rPr lang="en-GB" sz="1800" dirty="0">
                <a:solidFill>
                  <a:srgbClr val="0070C0"/>
                </a:solidFill>
              </a:rPr>
              <a:t> </a:t>
            </a:r>
            <a:r>
              <a:rPr lang="en-GB" sz="1600" dirty="0">
                <a:solidFill>
                  <a:schemeClr val="tx2">
                    <a:lumMod val="60000"/>
                    <a:lumOff val="40000"/>
                  </a:schemeClr>
                </a:solidFill>
              </a:rPr>
              <a:t>Fission cross sections.</a:t>
            </a:r>
          </a:p>
          <a:p>
            <a:pPr eaLnBrk="1" hangingPunct="1">
              <a:buFontTx/>
              <a:buChar char="-"/>
            </a:pPr>
            <a:r>
              <a:rPr lang="en-GB" sz="1600" dirty="0">
                <a:solidFill>
                  <a:schemeClr val="tx2">
                    <a:lumMod val="60000"/>
                    <a:lumOff val="40000"/>
                  </a:schemeClr>
                </a:solidFill>
              </a:rPr>
              <a:t> N and Z fission yields.</a:t>
            </a:r>
          </a:p>
          <a:p>
            <a:pPr eaLnBrk="1" hangingPunct="1"/>
            <a:r>
              <a:rPr lang="en-GB" sz="1600" dirty="0">
                <a:solidFill>
                  <a:schemeClr val="tx2">
                    <a:lumMod val="60000"/>
                    <a:lumOff val="40000"/>
                  </a:schemeClr>
                </a:solidFill>
              </a:rPr>
              <a:t>- Total kinetic energies.</a:t>
            </a:r>
          </a:p>
          <a:p>
            <a:pPr eaLnBrk="1" hangingPunct="1">
              <a:buFontTx/>
              <a:buChar char="-"/>
            </a:pPr>
            <a:r>
              <a:rPr lang="en-GB" sz="1600" dirty="0">
                <a:solidFill>
                  <a:schemeClr val="tx2">
                    <a:lumMod val="60000"/>
                    <a:lumOff val="40000"/>
                  </a:schemeClr>
                </a:solidFill>
              </a:rPr>
              <a:t> Neutrons and </a:t>
            </a:r>
            <a:r>
              <a:rPr lang="en-GB" sz="1600" dirty="0">
                <a:solidFill>
                  <a:schemeClr val="tx2">
                    <a:lumMod val="60000"/>
                    <a:lumOff val="40000"/>
                  </a:schemeClr>
                </a:solidFill>
                <a:latin typeface="Symbol" pitchFamily="18" charset="2"/>
              </a:rPr>
              <a:t>g</a:t>
            </a:r>
            <a:r>
              <a:rPr lang="en-GB" sz="1600" dirty="0">
                <a:solidFill>
                  <a:schemeClr val="tx2">
                    <a:lumMod val="60000"/>
                    <a:lumOff val="40000"/>
                  </a:schemeClr>
                </a:solidFill>
              </a:rPr>
              <a:t>’s in coincidence</a:t>
            </a:r>
          </a:p>
        </p:txBody>
      </p:sp>
      <p:grpSp>
        <p:nvGrpSpPr>
          <p:cNvPr id="7" name="Grupo 6">
            <a:extLst>
              <a:ext uri="{FF2B5EF4-FFF2-40B4-BE49-F238E27FC236}">
                <a16:creationId xmlns:a16="http://schemas.microsoft.com/office/drawing/2014/main" id="{F8D47136-A373-37BC-B681-0CC7B30AD192}"/>
              </a:ext>
            </a:extLst>
          </p:cNvPr>
          <p:cNvGrpSpPr/>
          <p:nvPr/>
        </p:nvGrpSpPr>
        <p:grpSpPr>
          <a:xfrm>
            <a:off x="966912" y="2492896"/>
            <a:ext cx="3841540" cy="1524178"/>
            <a:chOff x="370420" y="2990788"/>
            <a:chExt cx="3841540" cy="1524178"/>
          </a:xfrm>
        </p:grpSpPr>
        <p:cxnSp>
          <p:nvCxnSpPr>
            <p:cNvPr id="8" name="Conector recto de flecha 7">
              <a:extLst>
                <a:ext uri="{FF2B5EF4-FFF2-40B4-BE49-F238E27FC236}">
                  <a16:creationId xmlns:a16="http://schemas.microsoft.com/office/drawing/2014/main" id="{07BAEE7C-8C62-C6E1-653A-8FF83DB10BD5}"/>
                </a:ext>
              </a:extLst>
            </p:cNvPr>
            <p:cNvCxnSpPr>
              <a:cxnSpLocks/>
            </p:cNvCxnSpPr>
            <p:nvPr/>
          </p:nvCxnSpPr>
          <p:spPr>
            <a:xfrm flipV="1">
              <a:off x="3147995" y="3298363"/>
              <a:ext cx="628238" cy="27919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9" name="Elipse 8">
              <a:extLst>
                <a:ext uri="{FF2B5EF4-FFF2-40B4-BE49-F238E27FC236}">
                  <a16:creationId xmlns:a16="http://schemas.microsoft.com/office/drawing/2014/main" id="{BE46F4E1-C76B-3B21-3FBA-561DAA518098}"/>
                </a:ext>
              </a:extLst>
            </p:cNvPr>
            <p:cNvSpPr/>
            <p:nvPr/>
          </p:nvSpPr>
          <p:spPr>
            <a:xfrm>
              <a:off x="1543578" y="3482725"/>
              <a:ext cx="628239" cy="588239"/>
            </a:xfrm>
            <a:prstGeom prst="ellipse">
              <a:avLst/>
            </a:prstGeom>
            <a:gradFill>
              <a:gsLst>
                <a:gs pos="11000">
                  <a:schemeClr val="accent1">
                    <a:lumMod val="5000"/>
                    <a:lumOff val="95000"/>
                  </a:schemeClr>
                </a:gs>
                <a:gs pos="74000">
                  <a:schemeClr val="accent6">
                    <a:lumMod val="60000"/>
                    <a:lumOff val="40000"/>
                  </a:schemeClr>
                </a:gs>
                <a:gs pos="83000">
                  <a:schemeClr val="accent6">
                    <a:lumMod val="60000"/>
                    <a:lumOff val="40000"/>
                  </a:schemeClr>
                </a:gs>
                <a:gs pos="100000">
                  <a:schemeClr val="accent6">
                    <a:lumMod val="60000"/>
                    <a:lumOff val="4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CA793719-184B-A6F7-CE2B-0798901F737C}"/>
                </a:ext>
              </a:extLst>
            </p:cNvPr>
            <p:cNvSpPr txBox="1"/>
            <p:nvPr/>
          </p:nvSpPr>
          <p:spPr>
            <a:xfrm>
              <a:off x="418949" y="4000739"/>
              <a:ext cx="837602" cy="461665"/>
            </a:xfrm>
            <a:prstGeom prst="rect">
              <a:avLst/>
            </a:prstGeom>
            <a:noFill/>
          </p:spPr>
          <p:txBody>
            <a:bodyPr wrap="none" rtlCol="0">
              <a:spAutoFit/>
            </a:bodyPr>
            <a:lstStyle/>
            <a:p>
              <a:r>
                <a:rPr lang="es-ES" sz="1200" dirty="0" err="1"/>
                <a:t>Fast</a:t>
              </a:r>
              <a:r>
                <a:rPr lang="es-ES" sz="1200" dirty="0"/>
                <a:t> heavy</a:t>
              </a:r>
            </a:p>
            <a:p>
              <a:r>
                <a:rPr lang="es-ES" sz="1200" dirty="0" err="1"/>
                <a:t>nucleus</a:t>
              </a:r>
              <a:endParaRPr lang="es-ES" sz="1200" dirty="0"/>
            </a:p>
          </p:txBody>
        </p:sp>
        <p:sp>
          <p:nvSpPr>
            <p:cNvPr id="11" name="CuadroTexto 10">
              <a:extLst>
                <a:ext uri="{FF2B5EF4-FFF2-40B4-BE49-F238E27FC236}">
                  <a16:creationId xmlns:a16="http://schemas.microsoft.com/office/drawing/2014/main" id="{8BBD16D8-C11F-FFF9-1FFF-60916671D075}"/>
                </a:ext>
              </a:extLst>
            </p:cNvPr>
            <p:cNvSpPr txBox="1"/>
            <p:nvPr/>
          </p:nvSpPr>
          <p:spPr>
            <a:xfrm>
              <a:off x="1603187" y="4040784"/>
              <a:ext cx="779952" cy="461665"/>
            </a:xfrm>
            <a:prstGeom prst="rect">
              <a:avLst/>
            </a:prstGeom>
            <a:noFill/>
          </p:spPr>
          <p:txBody>
            <a:bodyPr wrap="square" rtlCol="0">
              <a:spAutoFit/>
            </a:bodyPr>
            <a:lstStyle/>
            <a:p>
              <a:r>
                <a:rPr lang="es-ES" sz="1200" dirty="0" err="1"/>
                <a:t>Nucleus</a:t>
              </a:r>
              <a:r>
                <a:rPr lang="es-ES" sz="1200" dirty="0"/>
                <a:t> at </a:t>
              </a:r>
              <a:r>
                <a:rPr lang="es-ES" sz="1200" dirty="0" err="1"/>
                <a:t>rest</a:t>
              </a:r>
              <a:endParaRPr lang="es-ES" sz="1200" dirty="0"/>
            </a:p>
          </p:txBody>
        </p:sp>
        <p:cxnSp>
          <p:nvCxnSpPr>
            <p:cNvPr id="12" name="Conector recto de flecha 11">
              <a:extLst>
                <a:ext uri="{FF2B5EF4-FFF2-40B4-BE49-F238E27FC236}">
                  <a16:creationId xmlns:a16="http://schemas.microsoft.com/office/drawing/2014/main" id="{48F6609A-C436-851F-2272-AED8A8A26506}"/>
                </a:ext>
              </a:extLst>
            </p:cNvPr>
            <p:cNvCxnSpPr>
              <a:cxnSpLocks/>
            </p:cNvCxnSpPr>
            <p:nvPr/>
          </p:nvCxnSpPr>
          <p:spPr>
            <a:xfrm flipV="1">
              <a:off x="1198342" y="3657357"/>
              <a:ext cx="348129" cy="2954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4BA10F52-A5D9-05C3-8770-832259F910D2}"/>
                </a:ext>
              </a:extLst>
            </p:cNvPr>
            <p:cNvSpPr/>
            <p:nvPr/>
          </p:nvSpPr>
          <p:spPr>
            <a:xfrm>
              <a:off x="370420" y="3298363"/>
              <a:ext cx="745593" cy="747537"/>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Conector recto de flecha 13">
              <a:extLst>
                <a:ext uri="{FF2B5EF4-FFF2-40B4-BE49-F238E27FC236}">
                  <a16:creationId xmlns:a16="http://schemas.microsoft.com/office/drawing/2014/main" id="{A7B52118-E568-A785-5508-B5D5DF1D974C}"/>
                </a:ext>
              </a:extLst>
            </p:cNvPr>
            <p:cNvCxnSpPr>
              <a:cxnSpLocks/>
            </p:cNvCxnSpPr>
            <p:nvPr/>
          </p:nvCxnSpPr>
          <p:spPr>
            <a:xfrm>
              <a:off x="3207386" y="3636952"/>
              <a:ext cx="572876" cy="194210"/>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15" name="Elipse 14">
              <a:extLst>
                <a:ext uri="{FF2B5EF4-FFF2-40B4-BE49-F238E27FC236}">
                  <a16:creationId xmlns:a16="http://schemas.microsoft.com/office/drawing/2014/main" id="{FBE2CF09-9731-3322-C07A-8747A79F762E}"/>
                </a:ext>
              </a:extLst>
            </p:cNvPr>
            <p:cNvSpPr>
              <a:spLocks noChangeAspect="1"/>
            </p:cNvSpPr>
            <p:nvPr/>
          </p:nvSpPr>
          <p:spPr>
            <a:xfrm>
              <a:off x="3776233" y="2990788"/>
              <a:ext cx="420881" cy="420886"/>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3AFBCD1C-2C24-615E-61A8-18FF2F633569}"/>
                </a:ext>
              </a:extLst>
            </p:cNvPr>
            <p:cNvSpPr>
              <a:spLocks noChangeAspect="1"/>
            </p:cNvSpPr>
            <p:nvPr/>
          </p:nvSpPr>
          <p:spPr>
            <a:xfrm>
              <a:off x="3791079" y="3662659"/>
              <a:ext cx="420881" cy="420886"/>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9B36AD91-D156-5882-381C-AB3578033EC4}"/>
                </a:ext>
              </a:extLst>
            </p:cNvPr>
            <p:cNvSpPr/>
            <p:nvPr/>
          </p:nvSpPr>
          <p:spPr>
            <a:xfrm>
              <a:off x="2648927" y="3217085"/>
              <a:ext cx="841763" cy="841771"/>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8" name="Conector recto de flecha 17">
              <a:extLst>
                <a:ext uri="{FF2B5EF4-FFF2-40B4-BE49-F238E27FC236}">
                  <a16:creationId xmlns:a16="http://schemas.microsoft.com/office/drawing/2014/main" id="{7D219C0A-0E88-9904-C64C-F45429A6493F}"/>
                </a:ext>
              </a:extLst>
            </p:cNvPr>
            <p:cNvCxnSpPr>
              <a:cxnSpLocks/>
            </p:cNvCxnSpPr>
            <p:nvPr/>
          </p:nvCxnSpPr>
          <p:spPr>
            <a:xfrm flipV="1">
              <a:off x="2267744" y="3649831"/>
              <a:ext cx="348129" cy="2954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6A8E75D2-99D4-FBC3-00D2-5B0B30222820}"/>
                </a:ext>
              </a:extLst>
            </p:cNvPr>
            <p:cNvSpPr txBox="1"/>
            <p:nvPr/>
          </p:nvSpPr>
          <p:spPr>
            <a:xfrm>
              <a:off x="2625659" y="4053301"/>
              <a:ext cx="1226261" cy="461665"/>
            </a:xfrm>
            <a:prstGeom prst="rect">
              <a:avLst/>
            </a:prstGeom>
            <a:noFill/>
          </p:spPr>
          <p:txBody>
            <a:bodyPr wrap="square" rtlCol="0">
              <a:spAutoFit/>
            </a:bodyPr>
            <a:lstStyle/>
            <a:p>
              <a:r>
                <a:rPr lang="es-ES" sz="1200" dirty="0" err="1"/>
                <a:t>Compound</a:t>
              </a:r>
              <a:r>
                <a:rPr lang="es-ES" sz="1200" dirty="0"/>
                <a:t> </a:t>
              </a:r>
              <a:r>
                <a:rPr lang="es-ES" sz="1200" dirty="0" err="1"/>
                <a:t>nucleus</a:t>
              </a:r>
              <a:r>
                <a:rPr lang="es-ES" sz="1200" dirty="0"/>
                <a:t> in </a:t>
              </a:r>
              <a:r>
                <a:rPr lang="es-ES" sz="1200" dirty="0" err="1"/>
                <a:t>flight</a:t>
              </a:r>
              <a:endParaRPr lang="es-ES" sz="1200" dirty="0"/>
            </a:p>
          </p:txBody>
        </p:sp>
      </p:grpSp>
      <p:pic>
        <p:nvPicPr>
          <p:cNvPr id="22" name="Imagen 21">
            <a:extLst>
              <a:ext uri="{FF2B5EF4-FFF2-40B4-BE49-F238E27FC236}">
                <a16:creationId xmlns:a16="http://schemas.microsoft.com/office/drawing/2014/main" id="{77FE0490-D01F-CF8D-2978-9DE33534A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23" name="Text Box 59">
            <a:extLst>
              <a:ext uri="{FF2B5EF4-FFF2-40B4-BE49-F238E27FC236}">
                <a16:creationId xmlns:a16="http://schemas.microsoft.com/office/drawing/2014/main" id="{D0854519-9544-73EA-527C-001D0A44481E}"/>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4187309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BF90C-D7CD-0598-31DB-AD863EB07C18}"/>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F60FF2C2-2DFF-5FFF-B4D0-87B65B17CAC9}"/>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0A3E22CD-B4D7-2E61-FE44-4249C24C06C6}"/>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BF52F91E-757B-8E7E-B998-10FE506A94C1}"/>
              </a:ext>
            </a:extLst>
          </p:cNvPr>
          <p:cNvSpPr txBox="1">
            <a:spLocks noChangeArrowheads="1"/>
          </p:cNvSpPr>
          <p:nvPr/>
        </p:nvSpPr>
        <p:spPr bwMode="auto">
          <a:xfrm>
            <a:off x="1169988" y="649321"/>
            <a:ext cx="71852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Experimental breakthrough: inverse kinematics</a:t>
            </a:r>
          </a:p>
        </p:txBody>
      </p:sp>
      <p:sp>
        <p:nvSpPr>
          <p:cNvPr id="2" name="Text Box 55">
            <a:extLst>
              <a:ext uri="{FF2B5EF4-FFF2-40B4-BE49-F238E27FC236}">
                <a16:creationId xmlns:a16="http://schemas.microsoft.com/office/drawing/2014/main" id="{BEF70E7C-0333-C121-1369-612CA064B82B}"/>
              </a:ext>
            </a:extLst>
          </p:cNvPr>
          <p:cNvSpPr txBox="1">
            <a:spLocks noChangeArrowheads="1"/>
          </p:cNvSpPr>
          <p:nvPr/>
        </p:nvSpPr>
        <p:spPr bwMode="auto">
          <a:xfrm>
            <a:off x="1203325" y="1467768"/>
            <a:ext cx="9375775" cy="35990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a:lnSpc>
                <a:spcPct val="104000"/>
              </a:lnSpc>
              <a:spcAft>
                <a:spcPts val="600"/>
              </a:spcAft>
              <a:buClr>
                <a:srgbClr val="000000"/>
              </a:buClr>
              <a:buSzPct val="45000"/>
              <a:buFont typeface="Wingdings" pitchFamily="2" charset="2"/>
              <a:buNone/>
            </a:pPr>
            <a:r>
              <a:rPr lang="en-GB" sz="1800" dirty="0">
                <a:solidFill>
                  <a:srgbClr val="0070C0"/>
                </a:solidFill>
              </a:rPr>
              <a:t>The kinematical boost of both fission fragments is the only methodology providing their complete identification.</a:t>
            </a:r>
          </a:p>
        </p:txBody>
      </p:sp>
      <p:grpSp>
        <p:nvGrpSpPr>
          <p:cNvPr id="7" name="Grupo 6">
            <a:extLst>
              <a:ext uri="{FF2B5EF4-FFF2-40B4-BE49-F238E27FC236}">
                <a16:creationId xmlns:a16="http://schemas.microsoft.com/office/drawing/2014/main" id="{8601D8F2-56E7-9109-7FF8-DB332E6FFBE3}"/>
              </a:ext>
            </a:extLst>
          </p:cNvPr>
          <p:cNvGrpSpPr/>
          <p:nvPr/>
        </p:nvGrpSpPr>
        <p:grpSpPr>
          <a:xfrm>
            <a:off x="966912" y="2492896"/>
            <a:ext cx="3841540" cy="1524178"/>
            <a:chOff x="370420" y="2990788"/>
            <a:chExt cx="3841540" cy="1524178"/>
          </a:xfrm>
        </p:grpSpPr>
        <p:cxnSp>
          <p:nvCxnSpPr>
            <p:cNvPr id="8" name="Conector recto de flecha 7">
              <a:extLst>
                <a:ext uri="{FF2B5EF4-FFF2-40B4-BE49-F238E27FC236}">
                  <a16:creationId xmlns:a16="http://schemas.microsoft.com/office/drawing/2014/main" id="{2E4F5046-2B74-8C6C-591D-38FAB205B322}"/>
                </a:ext>
              </a:extLst>
            </p:cNvPr>
            <p:cNvCxnSpPr>
              <a:cxnSpLocks/>
            </p:cNvCxnSpPr>
            <p:nvPr/>
          </p:nvCxnSpPr>
          <p:spPr>
            <a:xfrm flipV="1">
              <a:off x="3147995" y="3298363"/>
              <a:ext cx="628238" cy="27919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9" name="Elipse 8">
              <a:extLst>
                <a:ext uri="{FF2B5EF4-FFF2-40B4-BE49-F238E27FC236}">
                  <a16:creationId xmlns:a16="http://schemas.microsoft.com/office/drawing/2014/main" id="{A3A38599-13AA-FEF9-664D-5451E071FEFF}"/>
                </a:ext>
              </a:extLst>
            </p:cNvPr>
            <p:cNvSpPr/>
            <p:nvPr/>
          </p:nvSpPr>
          <p:spPr>
            <a:xfrm>
              <a:off x="1543578" y="3482725"/>
              <a:ext cx="628239" cy="588239"/>
            </a:xfrm>
            <a:prstGeom prst="ellipse">
              <a:avLst/>
            </a:prstGeom>
            <a:gradFill>
              <a:gsLst>
                <a:gs pos="11000">
                  <a:schemeClr val="accent1">
                    <a:lumMod val="5000"/>
                    <a:lumOff val="95000"/>
                  </a:schemeClr>
                </a:gs>
                <a:gs pos="74000">
                  <a:schemeClr val="accent6">
                    <a:lumMod val="60000"/>
                    <a:lumOff val="40000"/>
                  </a:schemeClr>
                </a:gs>
                <a:gs pos="83000">
                  <a:schemeClr val="accent6">
                    <a:lumMod val="60000"/>
                    <a:lumOff val="40000"/>
                  </a:schemeClr>
                </a:gs>
                <a:gs pos="100000">
                  <a:schemeClr val="accent6">
                    <a:lumMod val="60000"/>
                    <a:lumOff val="4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7DE8FC0A-9320-C8E4-A8FC-5ECC33794260}"/>
                </a:ext>
              </a:extLst>
            </p:cNvPr>
            <p:cNvSpPr txBox="1"/>
            <p:nvPr/>
          </p:nvSpPr>
          <p:spPr>
            <a:xfrm>
              <a:off x="418949" y="4000739"/>
              <a:ext cx="837602" cy="461665"/>
            </a:xfrm>
            <a:prstGeom prst="rect">
              <a:avLst/>
            </a:prstGeom>
            <a:noFill/>
          </p:spPr>
          <p:txBody>
            <a:bodyPr wrap="none" rtlCol="0">
              <a:spAutoFit/>
            </a:bodyPr>
            <a:lstStyle/>
            <a:p>
              <a:r>
                <a:rPr lang="es-ES" sz="1200" dirty="0" err="1"/>
                <a:t>Fast</a:t>
              </a:r>
              <a:r>
                <a:rPr lang="es-ES" sz="1200" dirty="0"/>
                <a:t> heavy</a:t>
              </a:r>
            </a:p>
            <a:p>
              <a:r>
                <a:rPr lang="es-ES" sz="1200" dirty="0" err="1"/>
                <a:t>nucleus</a:t>
              </a:r>
              <a:endParaRPr lang="es-ES" sz="1200" dirty="0"/>
            </a:p>
          </p:txBody>
        </p:sp>
        <p:sp>
          <p:nvSpPr>
            <p:cNvPr id="11" name="CuadroTexto 10">
              <a:extLst>
                <a:ext uri="{FF2B5EF4-FFF2-40B4-BE49-F238E27FC236}">
                  <a16:creationId xmlns:a16="http://schemas.microsoft.com/office/drawing/2014/main" id="{916D00DD-3F67-A94B-F456-911BF48062DC}"/>
                </a:ext>
              </a:extLst>
            </p:cNvPr>
            <p:cNvSpPr txBox="1"/>
            <p:nvPr/>
          </p:nvSpPr>
          <p:spPr>
            <a:xfrm>
              <a:off x="1603187" y="4040784"/>
              <a:ext cx="779952" cy="461665"/>
            </a:xfrm>
            <a:prstGeom prst="rect">
              <a:avLst/>
            </a:prstGeom>
            <a:noFill/>
          </p:spPr>
          <p:txBody>
            <a:bodyPr wrap="square" rtlCol="0">
              <a:spAutoFit/>
            </a:bodyPr>
            <a:lstStyle/>
            <a:p>
              <a:r>
                <a:rPr lang="es-ES" sz="1200" dirty="0" err="1"/>
                <a:t>Nucleus</a:t>
              </a:r>
              <a:r>
                <a:rPr lang="es-ES" sz="1200" dirty="0"/>
                <a:t> at </a:t>
              </a:r>
              <a:r>
                <a:rPr lang="es-ES" sz="1200" dirty="0" err="1"/>
                <a:t>rest</a:t>
              </a:r>
              <a:endParaRPr lang="es-ES" sz="1200" dirty="0"/>
            </a:p>
          </p:txBody>
        </p:sp>
        <p:cxnSp>
          <p:nvCxnSpPr>
            <p:cNvPr id="12" name="Conector recto de flecha 11">
              <a:extLst>
                <a:ext uri="{FF2B5EF4-FFF2-40B4-BE49-F238E27FC236}">
                  <a16:creationId xmlns:a16="http://schemas.microsoft.com/office/drawing/2014/main" id="{8D233D73-34AD-6B5E-2C52-81700166A402}"/>
                </a:ext>
              </a:extLst>
            </p:cNvPr>
            <p:cNvCxnSpPr>
              <a:cxnSpLocks/>
            </p:cNvCxnSpPr>
            <p:nvPr/>
          </p:nvCxnSpPr>
          <p:spPr>
            <a:xfrm flipV="1">
              <a:off x="1198342" y="3657357"/>
              <a:ext cx="348129" cy="2954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6A0AB243-4715-C665-1782-E843372FCBB3}"/>
                </a:ext>
              </a:extLst>
            </p:cNvPr>
            <p:cNvSpPr/>
            <p:nvPr/>
          </p:nvSpPr>
          <p:spPr>
            <a:xfrm>
              <a:off x="370420" y="3298363"/>
              <a:ext cx="745593" cy="747537"/>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4" name="Conector recto de flecha 13">
              <a:extLst>
                <a:ext uri="{FF2B5EF4-FFF2-40B4-BE49-F238E27FC236}">
                  <a16:creationId xmlns:a16="http://schemas.microsoft.com/office/drawing/2014/main" id="{73B48AA2-06CD-5D7C-86D1-ADFB27DA207D}"/>
                </a:ext>
              </a:extLst>
            </p:cNvPr>
            <p:cNvCxnSpPr>
              <a:cxnSpLocks/>
            </p:cNvCxnSpPr>
            <p:nvPr/>
          </p:nvCxnSpPr>
          <p:spPr>
            <a:xfrm>
              <a:off x="3207386" y="3636952"/>
              <a:ext cx="572876" cy="194210"/>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15" name="Elipse 14">
              <a:extLst>
                <a:ext uri="{FF2B5EF4-FFF2-40B4-BE49-F238E27FC236}">
                  <a16:creationId xmlns:a16="http://schemas.microsoft.com/office/drawing/2014/main" id="{C16E28CC-3207-F726-BC4B-53312F332B54}"/>
                </a:ext>
              </a:extLst>
            </p:cNvPr>
            <p:cNvSpPr>
              <a:spLocks noChangeAspect="1"/>
            </p:cNvSpPr>
            <p:nvPr/>
          </p:nvSpPr>
          <p:spPr>
            <a:xfrm>
              <a:off x="3776233" y="2990788"/>
              <a:ext cx="420881" cy="420886"/>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954DFE36-0436-78FE-84BF-393E2455A4C1}"/>
                </a:ext>
              </a:extLst>
            </p:cNvPr>
            <p:cNvSpPr>
              <a:spLocks noChangeAspect="1"/>
            </p:cNvSpPr>
            <p:nvPr/>
          </p:nvSpPr>
          <p:spPr>
            <a:xfrm>
              <a:off x="3791079" y="3662659"/>
              <a:ext cx="420881" cy="420886"/>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A5B20D50-8A8E-875B-7AF1-81FCCD46C393}"/>
                </a:ext>
              </a:extLst>
            </p:cNvPr>
            <p:cNvSpPr/>
            <p:nvPr/>
          </p:nvSpPr>
          <p:spPr>
            <a:xfrm>
              <a:off x="2648927" y="3217085"/>
              <a:ext cx="841763" cy="841771"/>
            </a:xfrm>
            <a:prstGeom prst="ellipse">
              <a:avLst/>
            </a:prstGeom>
            <a:gradFill>
              <a:gsLst>
                <a:gs pos="1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8" name="Conector recto de flecha 17">
              <a:extLst>
                <a:ext uri="{FF2B5EF4-FFF2-40B4-BE49-F238E27FC236}">
                  <a16:creationId xmlns:a16="http://schemas.microsoft.com/office/drawing/2014/main" id="{88778142-C207-9D92-AD78-429950C620E1}"/>
                </a:ext>
              </a:extLst>
            </p:cNvPr>
            <p:cNvCxnSpPr>
              <a:cxnSpLocks/>
            </p:cNvCxnSpPr>
            <p:nvPr/>
          </p:nvCxnSpPr>
          <p:spPr>
            <a:xfrm flipV="1">
              <a:off x="2267744" y="3649831"/>
              <a:ext cx="348129" cy="29547"/>
            </a:xfrm>
            <a:prstGeom prst="straightConnector1">
              <a:avLst/>
            </a:prstGeom>
            <a:ln w="127000">
              <a:gradFill flip="none" rotWithShape="1">
                <a:gsLst>
                  <a:gs pos="1000">
                    <a:schemeClr val="bg1"/>
                  </a:gs>
                  <a:gs pos="43000">
                    <a:schemeClr val="accent1">
                      <a:lumMod val="40000"/>
                      <a:lumOff val="60000"/>
                    </a:schemeClr>
                  </a:gs>
                  <a:gs pos="76000">
                    <a:schemeClr val="accent1">
                      <a:lumMod val="60000"/>
                      <a:lumOff val="40000"/>
                    </a:schemeClr>
                  </a:gs>
                </a:gsLst>
                <a:lin ang="0" scaled="1"/>
                <a:tileRect/>
              </a:gradFill>
              <a:tailEnd type="stealth" w="sm" len="sm"/>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0B143990-ACCA-05E1-B8A9-BAB596A90539}"/>
                </a:ext>
              </a:extLst>
            </p:cNvPr>
            <p:cNvSpPr txBox="1"/>
            <p:nvPr/>
          </p:nvSpPr>
          <p:spPr>
            <a:xfrm>
              <a:off x="2625659" y="4053301"/>
              <a:ext cx="1226261" cy="461665"/>
            </a:xfrm>
            <a:prstGeom prst="rect">
              <a:avLst/>
            </a:prstGeom>
            <a:noFill/>
          </p:spPr>
          <p:txBody>
            <a:bodyPr wrap="square" rtlCol="0">
              <a:spAutoFit/>
            </a:bodyPr>
            <a:lstStyle/>
            <a:p>
              <a:r>
                <a:rPr lang="es-ES" sz="1200" dirty="0" err="1"/>
                <a:t>Compound</a:t>
              </a:r>
              <a:r>
                <a:rPr lang="es-ES" sz="1200" dirty="0"/>
                <a:t> </a:t>
              </a:r>
              <a:r>
                <a:rPr lang="es-ES" sz="1200" dirty="0" err="1"/>
                <a:t>nucleus</a:t>
              </a:r>
              <a:r>
                <a:rPr lang="es-ES" sz="1200" dirty="0"/>
                <a:t> in </a:t>
              </a:r>
              <a:r>
                <a:rPr lang="es-ES" sz="1200" dirty="0" err="1"/>
                <a:t>flight</a:t>
              </a:r>
              <a:endParaRPr lang="es-ES" sz="1200" dirty="0"/>
            </a:p>
          </p:txBody>
        </p:sp>
      </p:grpSp>
      <p:pic>
        <p:nvPicPr>
          <p:cNvPr id="22" name="Imagen 21">
            <a:extLst>
              <a:ext uri="{FF2B5EF4-FFF2-40B4-BE49-F238E27FC236}">
                <a16:creationId xmlns:a16="http://schemas.microsoft.com/office/drawing/2014/main" id="{3E2DE317-3B4A-F212-4820-C9A386875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258" y="1855311"/>
            <a:ext cx="3147320" cy="1258928"/>
          </a:xfrm>
          <a:prstGeom prst="rect">
            <a:avLst/>
          </a:prstGeom>
        </p:spPr>
      </p:pic>
      <p:pic>
        <p:nvPicPr>
          <p:cNvPr id="23" name="Imagen 22">
            <a:extLst>
              <a:ext uri="{FF2B5EF4-FFF2-40B4-BE49-F238E27FC236}">
                <a16:creationId xmlns:a16="http://schemas.microsoft.com/office/drawing/2014/main" id="{CB44ED30-9055-A2F1-4759-BE64EEB61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6148" y="2014135"/>
            <a:ext cx="1069633" cy="1069633"/>
          </a:xfrm>
          <a:prstGeom prst="rect">
            <a:avLst/>
          </a:prstGeom>
        </p:spPr>
      </p:pic>
      <p:sp>
        <p:nvSpPr>
          <p:cNvPr id="24" name="CuadroTexto 23">
            <a:extLst>
              <a:ext uri="{FF2B5EF4-FFF2-40B4-BE49-F238E27FC236}">
                <a16:creationId xmlns:a16="http://schemas.microsoft.com/office/drawing/2014/main" id="{F0D801E5-BB48-D1F7-8809-EEBB0478EF0C}"/>
              </a:ext>
            </a:extLst>
          </p:cNvPr>
          <p:cNvSpPr txBox="1"/>
          <p:nvPr/>
        </p:nvSpPr>
        <p:spPr>
          <a:xfrm>
            <a:off x="5667712" y="1772816"/>
            <a:ext cx="1460656" cy="350609"/>
          </a:xfrm>
          <a:prstGeom prst="rect">
            <a:avLst/>
          </a:prstGeom>
          <a:solidFill>
            <a:schemeClr val="bg1"/>
          </a:solidFill>
        </p:spPr>
        <p:txBody>
          <a:bodyPr wrap="none" rtlCol="0">
            <a:spAutoFit/>
          </a:bodyPr>
          <a:lstStyle/>
          <a:p>
            <a:pPr>
              <a:lnSpc>
                <a:spcPts val="1000"/>
              </a:lnSpc>
            </a:pPr>
            <a:r>
              <a:rPr lang="es-ES" sz="1200" dirty="0"/>
              <a:t>VAMOS@GANIL</a:t>
            </a:r>
          </a:p>
          <a:p>
            <a:pPr>
              <a:lnSpc>
                <a:spcPts val="1000"/>
              </a:lnSpc>
            </a:pPr>
            <a:r>
              <a:rPr lang="es-ES" sz="1000" dirty="0" err="1">
                <a:solidFill>
                  <a:schemeClr val="accent3">
                    <a:lumMod val="75000"/>
                  </a:schemeClr>
                </a:solidFill>
              </a:rPr>
              <a:t>Fusion</a:t>
            </a:r>
            <a:r>
              <a:rPr lang="es-ES" sz="1000" dirty="0">
                <a:solidFill>
                  <a:schemeClr val="accent3">
                    <a:lumMod val="75000"/>
                  </a:schemeClr>
                </a:solidFill>
              </a:rPr>
              <a:t>/transfer: 2A &amp; 1Z</a:t>
            </a:r>
          </a:p>
        </p:txBody>
      </p:sp>
      <p:sp>
        <p:nvSpPr>
          <p:cNvPr id="25" name="CuadroTexto 24">
            <a:extLst>
              <a:ext uri="{FF2B5EF4-FFF2-40B4-BE49-F238E27FC236}">
                <a16:creationId xmlns:a16="http://schemas.microsoft.com/office/drawing/2014/main" id="{6615A0CD-D98B-929C-983A-A467B2361EC4}"/>
              </a:ext>
            </a:extLst>
          </p:cNvPr>
          <p:cNvSpPr txBox="1"/>
          <p:nvPr/>
        </p:nvSpPr>
        <p:spPr>
          <a:xfrm>
            <a:off x="9756148" y="1700808"/>
            <a:ext cx="963725" cy="350609"/>
          </a:xfrm>
          <a:prstGeom prst="rect">
            <a:avLst/>
          </a:prstGeom>
          <a:noFill/>
        </p:spPr>
        <p:txBody>
          <a:bodyPr wrap="none" rtlCol="0">
            <a:spAutoFit/>
          </a:bodyPr>
          <a:lstStyle/>
          <a:p>
            <a:pPr>
              <a:lnSpc>
                <a:spcPts val="1000"/>
              </a:lnSpc>
            </a:pPr>
            <a:r>
              <a:rPr lang="es-ES" sz="1200" dirty="0"/>
              <a:t>CUBE@ANU</a:t>
            </a:r>
          </a:p>
          <a:p>
            <a:pPr>
              <a:lnSpc>
                <a:spcPts val="1000"/>
              </a:lnSpc>
            </a:pPr>
            <a:r>
              <a:rPr lang="es-ES" sz="1000" dirty="0" err="1">
                <a:solidFill>
                  <a:schemeClr val="accent3">
                    <a:lumMod val="75000"/>
                  </a:schemeClr>
                </a:solidFill>
              </a:rPr>
              <a:t>Fusion</a:t>
            </a:r>
            <a:r>
              <a:rPr lang="es-ES" sz="1000" dirty="0">
                <a:solidFill>
                  <a:schemeClr val="accent3">
                    <a:lumMod val="75000"/>
                  </a:schemeClr>
                </a:solidFill>
              </a:rPr>
              <a:t>: 2A</a:t>
            </a:r>
          </a:p>
        </p:txBody>
      </p:sp>
      <p:pic>
        <p:nvPicPr>
          <p:cNvPr id="26" name="Imagen 25">
            <a:extLst>
              <a:ext uri="{FF2B5EF4-FFF2-40B4-BE49-F238E27FC236}">
                <a16:creationId xmlns:a16="http://schemas.microsoft.com/office/drawing/2014/main" id="{8537F9EC-57A3-5898-897E-A2C08F00B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3776" y="3393430"/>
            <a:ext cx="1591549" cy="840101"/>
          </a:xfrm>
          <a:prstGeom prst="rect">
            <a:avLst/>
          </a:prstGeom>
        </p:spPr>
      </p:pic>
      <p:sp>
        <p:nvSpPr>
          <p:cNvPr id="27" name="CuadroTexto 26">
            <a:extLst>
              <a:ext uri="{FF2B5EF4-FFF2-40B4-BE49-F238E27FC236}">
                <a16:creationId xmlns:a16="http://schemas.microsoft.com/office/drawing/2014/main" id="{77150488-AC7F-3924-FF6E-35A6FD698ABD}"/>
              </a:ext>
            </a:extLst>
          </p:cNvPr>
          <p:cNvSpPr txBox="1"/>
          <p:nvPr/>
        </p:nvSpPr>
        <p:spPr>
          <a:xfrm>
            <a:off x="6055275" y="3150399"/>
            <a:ext cx="1189749" cy="350609"/>
          </a:xfrm>
          <a:prstGeom prst="rect">
            <a:avLst/>
          </a:prstGeom>
          <a:noFill/>
        </p:spPr>
        <p:txBody>
          <a:bodyPr wrap="none" rtlCol="0">
            <a:spAutoFit/>
          </a:bodyPr>
          <a:lstStyle/>
          <a:p>
            <a:pPr>
              <a:lnSpc>
                <a:spcPts val="1000"/>
              </a:lnSpc>
            </a:pPr>
            <a:r>
              <a:rPr lang="es-ES" sz="1200" dirty="0"/>
              <a:t>JAEA</a:t>
            </a:r>
          </a:p>
          <a:p>
            <a:pPr>
              <a:lnSpc>
                <a:spcPts val="1000"/>
              </a:lnSpc>
            </a:pPr>
            <a:r>
              <a:rPr lang="es-ES" sz="1000" dirty="0" err="1">
                <a:solidFill>
                  <a:schemeClr val="accent3">
                    <a:lumMod val="75000"/>
                  </a:schemeClr>
                </a:solidFill>
              </a:rPr>
              <a:t>Fusion</a:t>
            </a:r>
            <a:r>
              <a:rPr lang="es-ES" sz="1000" dirty="0">
                <a:solidFill>
                  <a:schemeClr val="accent3">
                    <a:lumMod val="75000"/>
                  </a:schemeClr>
                </a:solidFill>
              </a:rPr>
              <a:t>/transfer: 2A</a:t>
            </a:r>
          </a:p>
        </p:txBody>
      </p:sp>
      <p:sp>
        <p:nvSpPr>
          <p:cNvPr id="28" name="CuadroTexto 27">
            <a:extLst>
              <a:ext uri="{FF2B5EF4-FFF2-40B4-BE49-F238E27FC236}">
                <a16:creationId xmlns:a16="http://schemas.microsoft.com/office/drawing/2014/main" id="{2632B966-B0E2-A9A0-DDF6-B99073BCBA87}"/>
              </a:ext>
            </a:extLst>
          </p:cNvPr>
          <p:cNvSpPr txBox="1"/>
          <p:nvPr/>
        </p:nvSpPr>
        <p:spPr>
          <a:xfrm>
            <a:off x="7980784" y="3193231"/>
            <a:ext cx="903004" cy="350609"/>
          </a:xfrm>
          <a:prstGeom prst="rect">
            <a:avLst/>
          </a:prstGeom>
          <a:noFill/>
        </p:spPr>
        <p:txBody>
          <a:bodyPr wrap="none" rtlCol="0">
            <a:spAutoFit/>
          </a:bodyPr>
          <a:lstStyle/>
          <a:p>
            <a:pPr>
              <a:lnSpc>
                <a:spcPts val="1000"/>
              </a:lnSpc>
            </a:pPr>
            <a:r>
              <a:rPr lang="es-ES" sz="1200" dirty="0"/>
              <a:t>BARC/VECC</a:t>
            </a:r>
          </a:p>
          <a:p>
            <a:pPr>
              <a:lnSpc>
                <a:spcPts val="1000"/>
              </a:lnSpc>
            </a:pPr>
            <a:r>
              <a:rPr lang="es-ES" sz="1000" dirty="0" err="1">
                <a:solidFill>
                  <a:schemeClr val="accent3">
                    <a:lumMod val="75000"/>
                  </a:schemeClr>
                </a:solidFill>
              </a:rPr>
              <a:t>Fusion</a:t>
            </a:r>
            <a:r>
              <a:rPr lang="es-ES" sz="1000" dirty="0">
                <a:solidFill>
                  <a:schemeClr val="accent3">
                    <a:lumMod val="75000"/>
                  </a:schemeClr>
                </a:solidFill>
              </a:rPr>
              <a:t>: 2A</a:t>
            </a:r>
          </a:p>
        </p:txBody>
      </p:sp>
      <p:pic>
        <p:nvPicPr>
          <p:cNvPr id="29" name="Imagen 28">
            <a:extLst>
              <a:ext uri="{FF2B5EF4-FFF2-40B4-BE49-F238E27FC236}">
                <a16:creationId xmlns:a16="http://schemas.microsoft.com/office/drawing/2014/main" id="{0EA3F172-532D-3F56-F6C8-1CFC0C0AE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957" y="3507129"/>
            <a:ext cx="1065318" cy="785967"/>
          </a:xfrm>
          <a:prstGeom prst="rect">
            <a:avLst/>
          </a:prstGeom>
        </p:spPr>
      </p:pic>
      <p:pic>
        <p:nvPicPr>
          <p:cNvPr id="30" name="Picture 8">
            <a:extLst>
              <a:ext uri="{FF2B5EF4-FFF2-40B4-BE49-F238E27FC236}">
                <a16:creationId xmlns:a16="http://schemas.microsoft.com/office/drawing/2014/main" id="{DFB822D7-B9FF-D913-7D8B-0997D5AA0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690" y="5469307"/>
            <a:ext cx="1904694" cy="120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1" descr="frs">
            <a:extLst>
              <a:ext uri="{FF2B5EF4-FFF2-40B4-BE49-F238E27FC236}">
                <a16:creationId xmlns:a16="http://schemas.microsoft.com/office/drawing/2014/main" id="{1190BD61-21D0-24F6-ED08-072613C803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6402" y="4509120"/>
            <a:ext cx="1591549" cy="84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31">
            <a:extLst>
              <a:ext uri="{FF2B5EF4-FFF2-40B4-BE49-F238E27FC236}">
                <a16:creationId xmlns:a16="http://schemas.microsoft.com/office/drawing/2014/main" id="{5045AC7D-6309-33AF-8CD8-1C8CBBFF72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5904" y="4980152"/>
            <a:ext cx="1994265" cy="963521"/>
          </a:xfrm>
          <a:prstGeom prst="rect">
            <a:avLst/>
          </a:prstGeom>
        </p:spPr>
      </p:pic>
      <p:sp>
        <p:nvSpPr>
          <p:cNvPr id="33" name="CuadroTexto 32">
            <a:extLst>
              <a:ext uri="{FF2B5EF4-FFF2-40B4-BE49-F238E27FC236}">
                <a16:creationId xmlns:a16="http://schemas.microsoft.com/office/drawing/2014/main" id="{E2992CE2-B520-5B81-495E-D729D47CB2E4}"/>
              </a:ext>
            </a:extLst>
          </p:cNvPr>
          <p:cNvSpPr txBox="1"/>
          <p:nvPr/>
        </p:nvSpPr>
        <p:spPr>
          <a:xfrm>
            <a:off x="7720416" y="4453711"/>
            <a:ext cx="1671355" cy="276999"/>
          </a:xfrm>
          <a:prstGeom prst="rect">
            <a:avLst/>
          </a:prstGeom>
          <a:noFill/>
        </p:spPr>
        <p:txBody>
          <a:bodyPr wrap="none" rtlCol="0">
            <a:spAutoFit/>
          </a:bodyPr>
          <a:lstStyle/>
          <a:p>
            <a:r>
              <a:rPr lang="es-ES" sz="1200" dirty="0"/>
              <a:t>GSI: </a:t>
            </a:r>
            <a:r>
              <a:rPr lang="es-ES" sz="1200" dirty="0" err="1"/>
              <a:t>relativistic</a:t>
            </a:r>
            <a:r>
              <a:rPr lang="es-ES" sz="1200" dirty="0"/>
              <a:t> </a:t>
            </a:r>
            <a:r>
              <a:rPr lang="es-ES" sz="1200" dirty="0" err="1"/>
              <a:t>energies</a:t>
            </a:r>
            <a:endParaRPr lang="es-ES" sz="1200" dirty="0"/>
          </a:p>
        </p:txBody>
      </p:sp>
      <p:sp>
        <p:nvSpPr>
          <p:cNvPr id="34" name="CuadroTexto 33">
            <a:extLst>
              <a:ext uri="{FF2B5EF4-FFF2-40B4-BE49-F238E27FC236}">
                <a16:creationId xmlns:a16="http://schemas.microsoft.com/office/drawing/2014/main" id="{E12F6561-528A-9732-E0DB-86C7BC6B2097}"/>
              </a:ext>
            </a:extLst>
          </p:cNvPr>
          <p:cNvSpPr txBox="1"/>
          <p:nvPr/>
        </p:nvSpPr>
        <p:spPr>
          <a:xfrm>
            <a:off x="6027169" y="5358234"/>
            <a:ext cx="1260281" cy="222369"/>
          </a:xfrm>
          <a:prstGeom prst="rect">
            <a:avLst/>
          </a:prstGeom>
          <a:solidFill>
            <a:schemeClr val="bg1"/>
          </a:solidFill>
        </p:spPr>
        <p:txBody>
          <a:bodyPr wrap="none" rtlCol="0">
            <a:spAutoFit/>
          </a:bodyPr>
          <a:lstStyle/>
          <a:p>
            <a:pPr>
              <a:lnSpc>
                <a:spcPts val="1000"/>
              </a:lnSpc>
            </a:pPr>
            <a:r>
              <a:rPr lang="es-ES" sz="1000" dirty="0"/>
              <a:t>FRS: </a:t>
            </a:r>
            <a:r>
              <a:rPr lang="es-ES" sz="1000" dirty="0" err="1">
                <a:solidFill>
                  <a:schemeClr val="accent3">
                    <a:lumMod val="75000"/>
                  </a:schemeClr>
                </a:solidFill>
              </a:rPr>
              <a:t>Coulex</a:t>
            </a:r>
            <a:r>
              <a:rPr lang="es-ES" sz="1000" dirty="0">
                <a:solidFill>
                  <a:schemeClr val="accent3">
                    <a:lumMod val="75000"/>
                  </a:schemeClr>
                </a:solidFill>
              </a:rPr>
              <a:t>: 1A &amp; 1Z</a:t>
            </a:r>
          </a:p>
        </p:txBody>
      </p:sp>
      <p:sp>
        <p:nvSpPr>
          <p:cNvPr id="35" name="CuadroTexto 34">
            <a:extLst>
              <a:ext uri="{FF2B5EF4-FFF2-40B4-BE49-F238E27FC236}">
                <a16:creationId xmlns:a16="http://schemas.microsoft.com/office/drawing/2014/main" id="{4BF09E25-DBED-B89D-B459-9CD6231E2BB3}"/>
              </a:ext>
            </a:extLst>
          </p:cNvPr>
          <p:cNvSpPr txBox="1"/>
          <p:nvPr/>
        </p:nvSpPr>
        <p:spPr>
          <a:xfrm>
            <a:off x="6148730" y="6630869"/>
            <a:ext cx="1210588" cy="222369"/>
          </a:xfrm>
          <a:prstGeom prst="rect">
            <a:avLst/>
          </a:prstGeom>
          <a:solidFill>
            <a:schemeClr val="bg1"/>
          </a:solidFill>
        </p:spPr>
        <p:txBody>
          <a:bodyPr wrap="none" rtlCol="0">
            <a:spAutoFit/>
          </a:bodyPr>
          <a:lstStyle/>
          <a:p>
            <a:pPr>
              <a:lnSpc>
                <a:spcPts val="1000"/>
              </a:lnSpc>
            </a:pPr>
            <a:r>
              <a:rPr lang="es-ES" sz="1000" dirty="0"/>
              <a:t>Schmidt</a:t>
            </a:r>
            <a:r>
              <a:rPr lang="es-ES" sz="1000" dirty="0">
                <a:solidFill>
                  <a:schemeClr val="accent3">
                    <a:lumMod val="75000"/>
                  </a:schemeClr>
                </a:solidFill>
              </a:rPr>
              <a:t>: </a:t>
            </a:r>
            <a:r>
              <a:rPr lang="es-ES" sz="1000" dirty="0" err="1">
                <a:solidFill>
                  <a:schemeClr val="accent3">
                    <a:lumMod val="75000"/>
                  </a:schemeClr>
                </a:solidFill>
              </a:rPr>
              <a:t>Coulex</a:t>
            </a:r>
            <a:r>
              <a:rPr lang="es-ES" sz="1000" dirty="0">
                <a:solidFill>
                  <a:schemeClr val="accent3">
                    <a:lumMod val="75000"/>
                  </a:schemeClr>
                </a:solidFill>
              </a:rPr>
              <a:t>: 2Z</a:t>
            </a:r>
          </a:p>
        </p:txBody>
      </p:sp>
      <p:sp>
        <p:nvSpPr>
          <p:cNvPr id="36" name="CuadroTexto 35">
            <a:extLst>
              <a:ext uri="{FF2B5EF4-FFF2-40B4-BE49-F238E27FC236}">
                <a16:creationId xmlns:a16="http://schemas.microsoft.com/office/drawing/2014/main" id="{CC619BDB-D8CD-7DC9-A320-08168D3B97E8}"/>
              </a:ext>
            </a:extLst>
          </p:cNvPr>
          <p:cNvSpPr txBox="1"/>
          <p:nvPr/>
        </p:nvSpPr>
        <p:spPr>
          <a:xfrm>
            <a:off x="8830689" y="6011779"/>
            <a:ext cx="1410964" cy="222369"/>
          </a:xfrm>
          <a:prstGeom prst="rect">
            <a:avLst/>
          </a:prstGeom>
          <a:solidFill>
            <a:schemeClr val="bg1"/>
          </a:solidFill>
        </p:spPr>
        <p:txBody>
          <a:bodyPr wrap="none" rtlCol="0">
            <a:spAutoFit/>
          </a:bodyPr>
          <a:lstStyle/>
          <a:p>
            <a:pPr>
              <a:lnSpc>
                <a:spcPts val="1000"/>
              </a:lnSpc>
            </a:pPr>
            <a:r>
              <a:rPr lang="es-ES" sz="1000" dirty="0"/>
              <a:t>SOFIA: </a:t>
            </a:r>
            <a:r>
              <a:rPr lang="es-ES" sz="1000" dirty="0" err="1">
                <a:solidFill>
                  <a:schemeClr val="accent3">
                    <a:lumMod val="75000"/>
                  </a:schemeClr>
                </a:solidFill>
              </a:rPr>
              <a:t>Coulex</a:t>
            </a:r>
            <a:r>
              <a:rPr lang="es-ES" sz="1000" dirty="0">
                <a:solidFill>
                  <a:schemeClr val="accent3">
                    <a:lumMod val="75000"/>
                  </a:schemeClr>
                </a:solidFill>
              </a:rPr>
              <a:t>: 2A &amp; 2Z </a:t>
            </a:r>
          </a:p>
        </p:txBody>
      </p:sp>
      <p:pic>
        <p:nvPicPr>
          <p:cNvPr id="37" name="Imagen 36">
            <a:extLst>
              <a:ext uri="{FF2B5EF4-FFF2-40B4-BE49-F238E27FC236}">
                <a16:creationId xmlns:a16="http://schemas.microsoft.com/office/drawing/2014/main" id="{E3FF339C-D784-06CF-46A8-BF636638C5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3148" y="3501008"/>
            <a:ext cx="907548" cy="898192"/>
          </a:xfrm>
          <a:prstGeom prst="rect">
            <a:avLst/>
          </a:prstGeom>
        </p:spPr>
      </p:pic>
      <p:sp>
        <p:nvSpPr>
          <p:cNvPr id="38" name="CuadroTexto 37">
            <a:extLst>
              <a:ext uri="{FF2B5EF4-FFF2-40B4-BE49-F238E27FC236}">
                <a16:creationId xmlns:a16="http://schemas.microsoft.com/office/drawing/2014/main" id="{4EFAAB56-B932-4B55-1AC4-00E97B89ACF5}"/>
              </a:ext>
            </a:extLst>
          </p:cNvPr>
          <p:cNvSpPr txBox="1"/>
          <p:nvPr/>
        </p:nvSpPr>
        <p:spPr>
          <a:xfrm>
            <a:off x="9756148" y="3165175"/>
            <a:ext cx="1216808" cy="350609"/>
          </a:xfrm>
          <a:prstGeom prst="rect">
            <a:avLst/>
          </a:prstGeom>
          <a:noFill/>
        </p:spPr>
        <p:txBody>
          <a:bodyPr wrap="none" rtlCol="0">
            <a:spAutoFit/>
          </a:bodyPr>
          <a:lstStyle/>
          <a:p>
            <a:pPr>
              <a:lnSpc>
                <a:spcPts val="1000"/>
              </a:lnSpc>
            </a:pPr>
            <a:r>
              <a:rPr lang="es-ES" sz="1200" dirty="0" err="1"/>
              <a:t>CORSET@Dubna</a:t>
            </a:r>
            <a:endParaRPr lang="es-ES" sz="1200" dirty="0"/>
          </a:p>
          <a:p>
            <a:pPr>
              <a:lnSpc>
                <a:spcPts val="1000"/>
              </a:lnSpc>
            </a:pPr>
            <a:r>
              <a:rPr lang="es-ES" sz="1000" dirty="0" err="1">
                <a:solidFill>
                  <a:schemeClr val="accent3">
                    <a:lumMod val="75000"/>
                  </a:schemeClr>
                </a:solidFill>
              </a:rPr>
              <a:t>Fusion</a:t>
            </a:r>
            <a:r>
              <a:rPr lang="es-ES" sz="1000" dirty="0">
                <a:solidFill>
                  <a:schemeClr val="accent3">
                    <a:lumMod val="75000"/>
                  </a:schemeClr>
                </a:solidFill>
              </a:rPr>
              <a:t>: 2A</a:t>
            </a:r>
          </a:p>
        </p:txBody>
      </p:sp>
      <p:pic>
        <p:nvPicPr>
          <p:cNvPr id="39" name="8 Imagen">
            <a:extLst>
              <a:ext uri="{FF2B5EF4-FFF2-40B4-BE49-F238E27FC236}">
                <a16:creationId xmlns:a16="http://schemas.microsoft.com/office/drawing/2014/main" id="{D48175EC-8D19-4FDA-B201-5ECF7452A36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9015" y="5191486"/>
            <a:ext cx="2219072" cy="1527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1036">
            <a:extLst>
              <a:ext uri="{FF2B5EF4-FFF2-40B4-BE49-F238E27FC236}">
                <a16:creationId xmlns:a16="http://schemas.microsoft.com/office/drawing/2014/main" id="{662E18F1-B5DB-FC12-8989-917AE9A021C7}"/>
              </a:ext>
            </a:extLst>
          </p:cNvPr>
          <p:cNvSpPr txBox="1">
            <a:spLocks noChangeArrowheads="1"/>
          </p:cNvSpPr>
          <p:nvPr/>
        </p:nvSpPr>
        <p:spPr bwMode="auto">
          <a:xfrm>
            <a:off x="345706" y="4470211"/>
            <a:ext cx="42983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defRPr/>
            </a:pPr>
            <a:r>
              <a:rPr lang="en-US" sz="1600" dirty="0">
                <a:solidFill>
                  <a:srgbClr val="009999"/>
                </a:solidFill>
              </a:rPr>
              <a:t>The fragmentation of </a:t>
            </a:r>
            <a:r>
              <a:rPr lang="en-US" sz="1600" baseline="30000" dirty="0">
                <a:solidFill>
                  <a:srgbClr val="009999"/>
                </a:solidFill>
              </a:rPr>
              <a:t>238</a:t>
            </a:r>
            <a:r>
              <a:rPr lang="en-US" sz="1600" dirty="0">
                <a:solidFill>
                  <a:srgbClr val="009999"/>
                </a:solidFill>
              </a:rPr>
              <a:t>U nuclei at relativistic energies </a:t>
            </a:r>
          </a:p>
          <a:p>
            <a:pPr eaLnBrk="1" hangingPunct="1">
              <a:defRPr/>
            </a:pPr>
            <a:r>
              <a:rPr lang="en-US" sz="1600" dirty="0">
                <a:solidFill>
                  <a:srgbClr val="009999"/>
                </a:solidFill>
              </a:rPr>
              <a:t>makes it possible to investigate the fission of a huge number of heavy non stable nuclei. </a:t>
            </a:r>
          </a:p>
        </p:txBody>
      </p:sp>
      <p:pic>
        <p:nvPicPr>
          <p:cNvPr id="3" name="Imagen 2">
            <a:extLst>
              <a:ext uri="{FF2B5EF4-FFF2-40B4-BE49-F238E27FC236}">
                <a16:creationId xmlns:a16="http://schemas.microsoft.com/office/drawing/2014/main" id="{A1B0E09A-0A6B-2625-64CB-1EFCFBFF23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6" name="Text Box 59">
            <a:extLst>
              <a:ext uri="{FF2B5EF4-FFF2-40B4-BE49-F238E27FC236}">
                <a16:creationId xmlns:a16="http://schemas.microsoft.com/office/drawing/2014/main" id="{619BE9B6-E77A-8490-F298-78ED9911D977}"/>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449605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A1DC-BB69-F7B3-AF73-2BF37301D426}"/>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AB866A1D-379A-CB29-8FDC-58944F81F3EF}"/>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5B311787-B77B-B5BD-AFE7-341D7824D5CF}"/>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A7D91972-B316-A7E9-A271-0289450260B9}"/>
              </a:ext>
            </a:extLst>
          </p:cNvPr>
          <p:cNvSpPr txBox="1">
            <a:spLocks noChangeArrowheads="1"/>
          </p:cNvSpPr>
          <p:nvPr/>
        </p:nvSpPr>
        <p:spPr bwMode="auto">
          <a:xfrm>
            <a:off x="1169988" y="649321"/>
            <a:ext cx="656889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QFS-induced fission of 238U @ 540A MeV</a:t>
            </a:r>
          </a:p>
        </p:txBody>
      </p:sp>
      <p:sp>
        <p:nvSpPr>
          <p:cNvPr id="12" name="Text Box 30">
            <a:extLst>
              <a:ext uri="{FF2B5EF4-FFF2-40B4-BE49-F238E27FC236}">
                <a16:creationId xmlns:a16="http://schemas.microsoft.com/office/drawing/2014/main" id="{BA5B2086-8705-346D-5554-598042DB6360}"/>
              </a:ext>
            </a:extLst>
          </p:cNvPr>
          <p:cNvSpPr txBox="1">
            <a:spLocks noChangeArrowheads="1"/>
          </p:cNvSpPr>
          <p:nvPr/>
        </p:nvSpPr>
        <p:spPr bwMode="auto">
          <a:xfrm>
            <a:off x="1270000" y="1347788"/>
            <a:ext cx="412164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pPr>
            <a:r>
              <a:rPr lang="en-GB" sz="2200" dirty="0">
                <a:solidFill>
                  <a:srgbClr val="A50021"/>
                </a:solidFill>
              </a:rPr>
              <a:t>Identification of the fission fragments </a:t>
            </a:r>
          </a:p>
        </p:txBody>
      </p:sp>
      <p:sp>
        <p:nvSpPr>
          <p:cNvPr id="13" name="Text Box 16">
            <a:extLst>
              <a:ext uri="{FF2B5EF4-FFF2-40B4-BE49-F238E27FC236}">
                <a16:creationId xmlns:a16="http://schemas.microsoft.com/office/drawing/2014/main" id="{09A75492-E76A-3185-E990-1F48E9F42FD4}"/>
              </a:ext>
            </a:extLst>
          </p:cNvPr>
          <p:cNvSpPr txBox="1">
            <a:spLocks noChangeArrowheads="1"/>
          </p:cNvSpPr>
          <p:nvPr/>
        </p:nvSpPr>
        <p:spPr bwMode="auto">
          <a:xfrm>
            <a:off x="2087044" y="6318758"/>
            <a:ext cx="174118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400" dirty="0" err="1">
                <a:solidFill>
                  <a:srgbClr val="969696"/>
                </a:solidFill>
              </a:rPr>
              <a:t>Antía</a:t>
            </a:r>
            <a:r>
              <a:rPr lang="en-GB" sz="1400" dirty="0">
                <a:solidFill>
                  <a:srgbClr val="969696"/>
                </a:solidFill>
              </a:rPr>
              <a:t> </a:t>
            </a:r>
            <a:r>
              <a:rPr lang="en-GB" sz="1400" dirty="0" err="1">
                <a:solidFill>
                  <a:srgbClr val="969696"/>
                </a:solidFill>
              </a:rPr>
              <a:t>Graña</a:t>
            </a:r>
            <a:r>
              <a:rPr lang="en-GB" sz="1400" dirty="0">
                <a:solidFill>
                  <a:srgbClr val="969696"/>
                </a:solidFill>
              </a:rPr>
              <a:t> PhD, USC</a:t>
            </a:r>
          </a:p>
        </p:txBody>
      </p:sp>
      <p:pic>
        <p:nvPicPr>
          <p:cNvPr id="14" name="Imaxe 4">
            <a:extLst>
              <a:ext uri="{FF2B5EF4-FFF2-40B4-BE49-F238E27FC236}">
                <a16:creationId xmlns:a16="http://schemas.microsoft.com/office/drawing/2014/main" id="{5C51E0D6-CB53-9F37-B22E-F61C75D0B6A4}"/>
              </a:ext>
            </a:extLst>
          </p:cNvPr>
          <p:cNvPicPr>
            <a:picLocks noChangeAspect="1"/>
          </p:cNvPicPr>
          <p:nvPr/>
        </p:nvPicPr>
        <p:blipFill>
          <a:blip r:embed="rId2"/>
          <a:stretch>
            <a:fillRect/>
          </a:stretch>
        </p:blipFill>
        <p:spPr>
          <a:xfrm>
            <a:off x="1460500" y="2121561"/>
            <a:ext cx="3500120" cy="2955290"/>
          </a:xfrm>
          <a:prstGeom prst="rect">
            <a:avLst/>
          </a:prstGeom>
        </p:spPr>
      </p:pic>
      <p:pic>
        <p:nvPicPr>
          <p:cNvPr id="15" name="Imagen 6">
            <a:extLst>
              <a:ext uri="{FF2B5EF4-FFF2-40B4-BE49-F238E27FC236}">
                <a16:creationId xmlns:a16="http://schemas.microsoft.com/office/drawing/2014/main" id="{41221B4D-6932-CD06-0C2A-1892C0318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850" y="2060848"/>
            <a:ext cx="3721608"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13">
            <a:extLst>
              <a:ext uri="{FF2B5EF4-FFF2-40B4-BE49-F238E27FC236}">
                <a16:creationId xmlns:a16="http://schemas.microsoft.com/office/drawing/2014/main" id="{58D4168B-601B-0E86-B525-2297C170D907}"/>
              </a:ext>
            </a:extLst>
          </p:cNvPr>
          <p:cNvSpPr txBox="1">
            <a:spLocks noChangeArrowheads="1"/>
          </p:cNvSpPr>
          <p:nvPr/>
        </p:nvSpPr>
        <p:spPr bwMode="auto">
          <a:xfrm>
            <a:off x="6875065" y="2132856"/>
            <a:ext cx="525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Narrow" panose="020B0604020202020204" pitchFamily="34" charset="0"/>
              </a:defRPr>
            </a:lvl1pPr>
            <a:lvl2pPr marL="742950" indent="-285750">
              <a:defRPr sz="3600">
                <a:solidFill>
                  <a:schemeClr val="tx1"/>
                </a:solidFill>
                <a:latin typeface="Arial Narrow" panose="020B0604020202020204" pitchFamily="34" charset="0"/>
              </a:defRPr>
            </a:lvl2pPr>
            <a:lvl3pPr marL="1143000" indent="-228600">
              <a:defRPr sz="3600">
                <a:solidFill>
                  <a:schemeClr val="tx1"/>
                </a:solidFill>
                <a:latin typeface="Arial Narrow" panose="020B0604020202020204" pitchFamily="34" charset="0"/>
              </a:defRPr>
            </a:lvl3pPr>
            <a:lvl4pPr marL="1600200" indent="-228600">
              <a:defRPr sz="3600">
                <a:solidFill>
                  <a:schemeClr val="tx1"/>
                </a:solidFill>
                <a:latin typeface="Arial Narrow" panose="020B0604020202020204" pitchFamily="34" charset="0"/>
              </a:defRPr>
            </a:lvl4pPr>
            <a:lvl5pPr marL="2057400" indent="-228600">
              <a:defRPr sz="3600">
                <a:solidFill>
                  <a:schemeClr val="tx1"/>
                </a:solidFill>
                <a:latin typeface="Arial Narrow" panose="020B0604020202020204" pitchFamily="34" charset="0"/>
              </a:defRPr>
            </a:lvl5pPr>
            <a:lvl6pPr marL="2514600" indent="-228600" eaLnBrk="0" fontAlgn="base" hangingPunct="0">
              <a:spcBef>
                <a:spcPct val="0"/>
              </a:spcBef>
              <a:spcAft>
                <a:spcPct val="0"/>
              </a:spcAft>
              <a:defRPr sz="3600">
                <a:solidFill>
                  <a:schemeClr val="tx1"/>
                </a:solidFill>
                <a:latin typeface="Arial Narrow" panose="020B0604020202020204" pitchFamily="34" charset="0"/>
              </a:defRPr>
            </a:lvl6pPr>
            <a:lvl7pPr marL="2971800" indent="-228600" eaLnBrk="0" fontAlgn="base" hangingPunct="0">
              <a:spcBef>
                <a:spcPct val="0"/>
              </a:spcBef>
              <a:spcAft>
                <a:spcPct val="0"/>
              </a:spcAft>
              <a:defRPr sz="3600">
                <a:solidFill>
                  <a:schemeClr val="tx1"/>
                </a:solidFill>
                <a:latin typeface="Arial Narrow" panose="020B0604020202020204" pitchFamily="34" charset="0"/>
              </a:defRPr>
            </a:lvl7pPr>
            <a:lvl8pPr marL="3429000" indent="-228600" eaLnBrk="0" fontAlgn="base" hangingPunct="0">
              <a:spcBef>
                <a:spcPct val="0"/>
              </a:spcBef>
              <a:spcAft>
                <a:spcPct val="0"/>
              </a:spcAft>
              <a:defRPr sz="3600">
                <a:solidFill>
                  <a:schemeClr val="tx1"/>
                </a:solidFill>
                <a:latin typeface="Arial Narrow" panose="020B0604020202020204" pitchFamily="34" charset="0"/>
              </a:defRPr>
            </a:lvl8pPr>
            <a:lvl9pPr marL="3886200" indent="-228600" eaLnBrk="0" fontAlgn="base" hangingPunct="0">
              <a:spcBef>
                <a:spcPct val="0"/>
              </a:spcBef>
              <a:spcAft>
                <a:spcPct val="0"/>
              </a:spcAft>
              <a:defRPr sz="3600">
                <a:solidFill>
                  <a:schemeClr val="tx1"/>
                </a:solidFill>
                <a:latin typeface="Arial Narrow" panose="020B0604020202020204" pitchFamily="34" charset="0"/>
              </a:defRPr>
            </a:lvl9pPr>
          </a:lstStyle>
          <a:p>
            <a:pPr eaLnBrk="1" hangingPunct="1"/>
            <a:r>
              <a:rPr lang="es-ES" altLang="es-ES" sz="1400" dirty="0"/>
              <a:t>Z=36</a:t>
            </a:r>
          </a:p>
        </p:txBody>
      </p:sp>
      <p:sp>
        <p:nvSpPr>
          <p:cNvPr id="17" name="Text Box 1036">
            <a:extLst>
              <a:ext uri="{FF2B5EF4-FFF2-40B4-BE49-F238E27FC236}">
                <a16:creationId xmlns:a16="http://schemas.microsoft.com/office/drawing/2014/main" id="{4369C0FE-B6F6-6BD9-A974-34772F44AE5E}"/>
              </a:ext>
            </a:extLst>
          </p:cNvPr>
          <p:cNvSpPr txBox="1">
            <a:spLocks noChangeArrowheads="1"/>
          </p:cNvSpPr>
          <p:nvPr/>
        </p:nvSpPr>
        <p:spPr bwMode="auto">
          <a:xfrm>
            <a:off x="1890316" y="5175597"/>
            <a:ext cx="2640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20000"/>
              </a:spcAft>
              <a:buFontTx/>
              <a:buNone/>
            </a:pPr>
            <a:r>
              <a:rPr lang="en-US" altLang="es-ES" sz="1800" dirty="0">
                <a:solidFill>
                  <a:srgbClr val="0066FF"/>
                </a:solidFill>
                <a:latin typeface="Arial Narrow" panose="020B0604020202020204" pitchFamily="34" charset="0"/>
              </a:rPr>
              <a:t>Resolution in atomic number:</a:t>
            </a:r>
          </a:p>
          <a:p>
            <a:pPr eaLnBrk="1" hangingPunct="1">
              <a:spcBef>
                <a:spcPct val="0"/>
              </a:spcBef>
              <a:spcAft>
                <a:spcPct val="20000"/>
              </a:spcAft>
              <a:buFontTx/>
              <a:buNone/>
            </a:pPr>
            <a:r>
              <a:rPr lang="en-US" altLang="es-ES" sz="1800" dirty="0">
                <a:solidFill>
                  <a:srgbClr val="0066FF"/>
                </a:solidFill>
                <a:latin typeface="Symbol" pitchFamily="2" charset="2"/>
              </a:rPr>
              <a:t>D</a:t>
            </a:r>
            <a:r>
              <a:rPr lang="en-US" altLang="es-ES" sz="1800" dirty="0">
                <a:solidFill>
                  <a:srgbClr val="0066FF"/>
                </a:solidFill>
                <a:latin typeface="Arial Narrow" panose="020B0604020202020204" pitchFamily="34" charset="0"/>
              </a:rPr>
              <a:t>Z = 0.38 (FWHM)</a:t>
            </a:r>
          </a:p>
        </p:txBody>
      </p:sp>
      <p:sp>
        <p:nvSpPr>
          <p:cNvPr id="18" name="Text Box 1036">
            <a:extLst>
              <a:ext uri="{FF2B5EF4-FFF2-40B4-BE49-F238E27FC236}">
                <a16:creationId xmlns:a16="http://schemas.microsoft.com/office/drawing/2014/main" id="{0B1C90E7-AC21-FEF0-5547-136F56CF0D08}"/>
              </a:ext>
            </a:extLst>
          </p:cNvPr>
          <p:cNvSpPr txBox="1">
            <a:spLocks noChangeArrowheads="1"/>
          </p:cNvSpPr>
          <p:nvPr/>
        </p:nvSpPr>
        <p:spPr bwMode="auto">
          <a:xfrm>
            <a:off x="7027118" y="5157192"/>
            <a:ext cx="2534668" cy="13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20000"/>
              </a:spcAft>
              <a:buFontTx/>
              <a:buNone/>
            </a:pPr>
            <a:r>
              <a:rPr lang="en-US" altLang="es-ES" sz="1800" dirty="0">
                <a:solidFill>
                  <a:srgbClr val="0066FF"/>
                </a:solidFill>
                <a:latin typeface="Arial Narrow" panose="020B0604020202020204" pitchFamily="34" charset="0"/>
              </a:rPr>
              <a:t>Resolution in mass number:</a:t>
            </a:r>
          </a:p>
          <a:p>
            <a:pPr eaLnBrk="1" hangingPunct="1">
              <a:spcBef>
                <a:spcPct val="0"/>
              </a:spcBef>
              <a:spcAft>
                <a:spcPct val="20000"/>
              </a:spcAft>
              <a:buFontTx/>
              <a:buNone/>
            </a:pPr>
            <a:r>
              <a:rPr lang="en-US" altLang="es-ES" sz="1800" dirty="0">
                <a:solidFill>
                  <a:srgbClr val="0066FF"/>
                </a:solidFill>
                <a:latin typeface="Symbol" pitchFamily="2" charset="2"/>
              </a:rPr>
              <a:t>D</a:t>
            </a:r>
            <a:r>
              <a:rPr lang="en-US" altLang="es-ES" sz="1800" dirty="0">
                <a:solidFill>
                  <a:srgbClr val="0066FF"/>
                </a:solidFill>
                <a:latin typeface="Arial Narrow" panose="020B0604020202020204" pitchFamily="34" charset="0"/>
              </a:rPr>
              <a:t>A/A = 0,9%</a:t>
            </a:r>
          </a:p>
          <a:p>
            <a:pPr eaLnBrk="1" hangingPunct="1">
              <a:spcBef>
                <a:spcPct val="0"/>
              </a:spcBef>
              <a:spcAft>
                <a:spcPct val="20000"/>
              </a:spcAft>
              <a:buFontTx/>
              <a:buNone/>
            </a:pPr>
            <a:r>
              <a:rPr lang="en-US" altLang="es-ES" sz="1800" dirty="0">
                <a:solidFill>
                  <a:srgbClr val="0066FF"/>
                </a:solidFill>
                <a:latin typeface="Arial Narrow" panose="020B0604020202020204" pitchFamily="34" charset="0"/>
              </a:rPr>
              <a:t>0.8 (FWHM) A=88</a:t>
            </a:r>
          </a:p>
          <a:p>
            <a:pPr eaLnBrk="1" hangingPunct="1">
              <a:spcBef>
                <a:spcPct val="0"/>
              </a:spcBef>
              <a:spcAft>
                <a:spcPct val="20000"/>
              </a:spcAft>
              <a:buFontTx/>
              <a:buNone/>
            </a:pPr>
            <a:r>
              <a:rPr lang="en-US" altLang="es-ES" sz="1800" dirty="0">
                <a:solidFill>
                  <a:srgbClr val="0066FF"/>
                </a:solidFill>
                <a:latin typeface="Arial Narrow" panose="020B0604020202020204" pitchFamily="34" charset="0"/>
              </a:rPr>
              <a:t>1.2 (FWHM) A = 132 </a:t>
            </a:r>
          </a:p>
        </p:txBody>
      </p:sp>
      <p:sp>
        <p:nvSpPr>
          <p:cNvPr id="19" name="CuadroTexto 18">
            <a:extLst>
              <a:ext uri="{FF2B5EF4-FFF2-40B4-BE49-F238E27FC236}">
                <a16:creationId xmlns:a16="http://schemas.microsoft.com/office/drawing/2014/main" id="{7065FCDE-07A3-520F-DA81-2CE04BFAB711}"/>
              </a:ext>
            </a:extLst>
          </p:cNvPr>
          <p:cNvSpPr txBox="1"/>
          <p:nvPr/>
        </p:nvSpPr>
        <p:spPr>
          <a:xfrm>
            <a:off x="9056712" y="5589240"/>
            <a:ext cx="1617751" cy="738664"/>
          </a:xfrm>
          <a:prstGeom prst="rect">
            <a:avLst/>
          </a:prstGeom>
          <a:noFill/>
        </p:spPr>
        <p:txBody>
          <a:bodyPr wrap="none" rtlCol="0">
            <a:spAutoFit/>
          </a:bodyPr>
          <a:lstStyle/>
          <a:p>
            <a:r>
              <a:rPr lang="es-ES" sz="1400" dirty="0" err="1"/>
              <a:t>Typical</a:t>
            </a:r>
            <a:r>
              <a:rPr lang="es-ES" sz="1400" dirty="0"/>
              <a:t> </a:t>
            </a:r>
            <a:r>
              <a:rPr lang="es-ES" sz="1400" dirty="0" err="1"/>
              <a:t>competing</a:t>
            </a:r>
            <a:endParaRPr lang="es-ES" sz="1400" dirty="0"/>
          </a:p>
          <a:p>
            <a:r>
              <a:rPr lang="es-ES" sz="1400" dirty="0" err="1"/>
              <a:t>experiments</a:t>
            </a:r>
            <a:r>
              <a:rPr lang="es-ES" sz="1400" dirty="0"/>
              <a:t>:</a:t>
            </a:r>
          </a:p>
          <a:p>
            <a:r>
              <a:rPr lang="es-ES" sz="1400" dirty="0" err="1">
                <a:latin typeface="Symbol" pitchFamily="2" charset="2"/>
              </a:rPr>
              <a:t>s</a:t>
            </a:r>
            <a:r>
              <a:rPr lang="es-ES" sz="1400" baseline="-25000" dirty="0" err="1"/>
              <a:t>A</a:t>
            </a:r>
            <a:r>
              <a:rPr lang="es-ES" sz="1400" dirty="0"/>
              <a:t> ~ 3-4 </a:t>
            </a:r>
            <a:r>
              <a:rPr lang="es-ES" sz="1400" dirty="0" err="1"/>
              <a:t>mass</a:t>
            </a:r>
            <a:r>
              <a:rPr lang="es-ES" sz="1400" dirty="0"/>
              <a:t> </a:t>
            </a:r>
            <a:r>
              <a:rPr lang="es-ES" sz="1400" dirty="0" err="1"/>
              <a:t>units</a:t>
            </a:r>
            <a:endParaRPr lang="es-ES" sz="1400" dirty="0"/>
          </a:p>
        </p:txBody>
      </p:sp>
    </p:spTree>
    <p:extLst>
      <p:ext uri="{BB962C8B-B14F-4D97-AF65-F5344CB8AC3E}">
        <p14:creationId xmlns:p14="http://schemas.microsoft.com/office/powerpoint/2010/main" val="49433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F866B-24ED-2E2B-88B5-2BBB87868E78}"/>
            </a:ext>
          </a:extLst>
        </p:cNvPr>
        <p:cNvGrpSpPr/>
        <p:nvPr/>
      </p:nvGrpSpPr>
      <p:grpSpPr>
        <a:xfrm>
          <a:off x="0" y="0"/>
          <a:ext cx="0" cy="0"/>
          <a:chOff x="0" y="0"/>
          <a:chExt cx="0" cy="0"/>
        </a:xfrm>
      </p:grpSpPr>
      <p:pic>
        <p:nvPicPr>
          <p:cNvPr id="10" name="1 Imagen">
            <a:extLst>
              <a:ext uri="{FF2B5EF4-FFF2-40B4-BE49-F238E27FC236}">
                <a16:creationId xmlns:a16="http://schemas.microsoft.com/office/drawing/2014/main" id="{2112EC7D-9C46-A129-FB32-154BDA0AB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0007" y="1124744"/>
            <a:ext cx="4527973" cy="2280603"/>
          </a:xfrm>
          <a:prstGeom prst="rect">
            <a:avLst/>
          </a:prstGeom>
        </p:spPr>
      </p:pic>
      <p:sp>
        <p:nvSpPr>
          <p:cNvPr id="4" name="Text Box 5">
            <a:extLst>
              <a:ext uri="{FF2B5EF4-FFF2-40B4-BE49-F238E27FC236}">
                <a16:creationId xmlns:a16="http://schemas.microsoft.com/office/drawing/2014/main" id="{13ADE810-1C28-C128-2284-6F7912DFB56A}"/>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14412403-04AA-9077-76DE-86D486738D7A}"/>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56119307-903D-1B73-B00E-612932DE24CA}"/>
              </a:ext>
            </a:extLst>
          </p:cNvPr>
          <p:cNvSpPr txBox="1">
            <a:spLocks noChangeArrowheads="1"/>
          </p:cNvSpPr>
          <p:nvPr/>
        </p:nvSpPr>
        <p:spPr bwMode="auto">
          <a:xfrm>
            <a:off x="1169988" y="649321"/>
            <a:ext cx="445055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The potential energy surface</a:t>
            </a:r>
          </a:p>
        </p:txBody>
      </p:sp>
      <p:pic>
        <p:nvPicPr>
          <p:cNvPr id="2" name="2 Imagen">
            <a:extLst>
              <a:ext uri="{FF2B5EF4-FFF2-40B4-BE49-F238E27FC236}">
                <a16:creationId xmlns:a16="http://schemas.microsoft.com/office/drawing/2014/main" id="{14F92DAA-39C6-939C-AF5C-5AF345567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724" y="3861048"/>
            <a:ext cx="3591235" cy="2351404"/>
          </a:xfrm>
          <a:prstGeom prst="rect">
            <a:avLst/>
          </a:prstGeom>
        </p:spPr>
      </p:pic>
      <p:pic>
        <p:nvPicPr>
          <p:cNvPr id="3" name="2 Imagen">
            <a:extLst>
              <a:ext uri="{FF2B5EF4-FFF2-40B4-BE49-F238E27FC236}">
                <a16:creationId xmlns:a16="http://schemas.microsoft.com/office/drawing/2014/main" id="{52226150-0731-D11D-88A9-C7448D577C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0894" y="2060848"/>
            <a:ext cx="4392488" cy="31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36">
            <a:extLst>
              <a:ext uri="{FF2B5EF4-FFF2-40B4-BE49-F238E27FC236}">
                <a16:creationId xmlns:a16="http://schemas.microsoft.com/office/drawing/2014/main" id="{2C28B8BD-A72A-5514-04A8-B7970638C33F}"/>
              </a:ext>
            </a:extLst>
          </p:cNvPr>
          <p:cNvSpPr txBox="1">
            <a:spLocks noChangeArrowheads="1"/>
          </p:cNvSpPr>
          <p:nvPr/>
        </p:nvSpPr>
        <p:spPr bwMode="auto">
          <a:xfrm>
            <a:off x="908886" y="5181638"/>
            <a:ext cx="4759636" cy="105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ct val="20000"/>
              </a:spcAft>
              <a:defRPr/>
            </a:pPr>
            <a:r>
              <a:rPr lang="en-US" sz="1800" dirty="0">
                <a:solidFill>
                  <a:srgbClr val="0033CC"/>
                </a:solidFill>
              </a:rPr>
              <a:t>Potential surface in deformation and mass asymmetry </a:t>
            </a:r>
          </a:p>
          <a:p>
            <a:pPr marL="285750" indent="-285750" eaLnBrk="1" hangingPunct="1">
              <a:spcAft>
                <a:spcPts val="600"/>
              </a:spcAft>
              <a:buFontTx/>
              <a:buChar char="-"/>
              <a:defRPr/>
            </a:pPr>
            <a:r>
              <a:rPr lang="en-US" sz="1800" dirty="0">
                <a:solidFill>
                  <a:srgbClr val="009999"/>
                </a:solidFill>
              </a:rPr>
              <a:t>Fission probabilities</a:t>
            </a:r>
          </a:p>
          <a:p>
            <a:pPr marL="285750" indent="-285750" eaLnBrk="1" hangingPunct="1">
              <a:spcAft>
                <a:spcPts val="600"/>
              </a:spcAft>
              <a:buFontTx/>
              <a:buChar char="-"/>
              <a:defRPr/>
            </a:pPr>
            <a:r>
              <a:rPr lang="en-US" sz="1800" dirty="0">
                <a:solidFill>
                  <a:srgbClr val="009999"/>
                </a:solidFill>
              </a:rPr>
              <a:t>A and Z distribution of fission fragments</a:t>
            </a:r>
          </a:p>
        </p:txBody>
      </p:sp>
      <p:sp>
        <p:nvSpPr>
          <p:cNvPr id="7" name="Text Box 68">
            <a:extLst>
              <a:ext uri="{FF2B5EF4-FFF2-40B4-BE49-F238E27FC236}">
                <a16:creationId xmlns:a16="http://schemas.microsoft.com/office/drawing/2014/main" id="{22EE852C-4D6C-C6C1-4373-3ABC51F68E04}"/>
              </a:ext>
            </a:extLst>
          </p:cNvPr>
          <p:cNvSpPr txBox="1">
            <a:spLocks noChangeArrowheads="1"/>
          </p:cNvSpPr>
          <p:nvPr/>
        </p:nvSpPr>
        <p:spPr bwMode="auto">
          <a:xfrm>
            <a:off x="6359519" y="1484784"/>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0" indent="0" eaLnBrk="1" hangingPunct="1"/>
            <a:r>
              <a:rPr lang="en-AU" sz="1800" dirty="0">
                <a:solidFill>
                  <a:srgbClr val="660033"/>
                </a:solidFill>
              </a:rPr>
              <a:t>Fission barriers </a:t>
            </a:r>
          </a:p>
        </p:txBody>
      </p:sp>
      <p:sp>
        <p:nvSpPr>
          <p:cNvPr id="8" name="Text Box 68">
            <a:extLst>
              <a:ext uri="{FF2B5EF4-FFF2-40B4-BE49-F238E27FC236}">
                <a16:creationId xmlns:a16="http://schemas.microsoft.com/office/drawing/2014/main" id="{FD4D9CBA-8E98-C970-17DC-89A897B2208D}"/>
              </a:ext>
            </a:extLst>
          </p:cNvPr>
          <p:cNvSpPr txBox="1">
            <a:spLocks noChangeArrowheads="1"/>
          </p:cNvSpPr>
          <p:nvPr/>
        </p:nvSpPr>
        <p:spPr bwMode="auto">
          <a:xfrm>
            <a:off x="6359519" y="3573016"/>
            <a:ext cx="39604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0" indent="0" eaLnBrk="1" hangingPunct="1"/>
            <a:r>
              <a:rPr lang="en-AU" sz="1800" dirty="0">
                <a:solidFill>
                  <a:srgbClr val="660033"/>
                </a:solidFill>
              </a:rPr>
              <a:t>Fission fragments yields (A or Z) </a:t>
            </a:r>
          </a:p>
        </p:txBody>
      </p:sp>
      <p:sp>
        <p:nvSpPr>
          <p:cNvPr id="9" name="Text Box 1036">
            <a:extLst>
              <a:ext uri="{FF2B5EF4-FFF2-40B4-BE49-F238E27FC236}">
                <a16:creationId xmlns:a16="http://schemas.microsoft.com/office/drawing/2014/main" id="{1C9CBFEE-12DA-6142-05B7-546E7E96E266}"/>
              </a:ext>
            </a:extLst>
          </p:cNvPr>
          <p:cNvSpPr txBox="1">
            <a:spLocks noChangeArrowheads="1"/>
          </p:cNvSpPr>
          <p:nvPr/>
        </p:nvSpPr>
        <p:spPr bwMode="auto">
          <a:xfrm>
            <a:off x="7329339" y="6165304"/>
            <a:ext cx="34226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ct val="20000"/>
              </a:spcAft>
              <a:defRPr/>
            </a:pPr>
            <a:r>
              <a:rPr lang="en-US" sz="1800" dirty="0">
                <a:solidFill>
                  <a:schemeClr val="tx2">
                    <a:lumMod val="60000"/>
                    <a:lumOff val="40000"/>
                  </a:schemeClr>
                </a:solidFill>
                <a:sym typeface="Wingdings" pitchFamily="2" charset="2"/>
              </a:rPr>
              <a:t>Fission modes  role of shell effects</a:t>
            </a:r>
            <a:r>
              <a:rPr lang="en-US" sz="1800" dirty="0">
                <a:solidFill>
                  <a:srgbClr val="0033CC"/>
                </a:solidFill>
                <a:sym typeface="Wingdings" pitchFamily="2" charset="2"/>
              </a:rPr>
              <a:t>.</a:t>
            </a:r>
            <a:r>
              <a:rPr lang="en-US" sz="1800" dirty="0">
                <a:solidFill>
                  <a:srgbClr val="0033CC"/>
                </a:solidFill>
              </a:rPr>
              <a:t> </a:t>
            </a:r>
          </a:p>
        </p:txBody>
      </p:sp>
      <p:sp>
        <p:nvSpPr>
          <p:cNvPr id="11" name="Text Box 30">
            <a:extLst>
              <a:ext uri="{FF2B5EF4-FFF2-40B4-BE49-F238E27FC236}">
                <a16:creationId xmlns:a16="http://schemas.microsoft.com/office/drawing/2014/main" id="{DB3A0FA6-64A0-31D7-212A-6B5C0C6D93DA}"/>
              </a:ext>
            </a:extLst>
          </p:cNvPr>
          <p:cNvSpPr txBox="1">
            <a:spLocks noChangeArrowheads="1"/>
          </p:cNvSpPr>
          <p:nvPr/>
        </p:nvSpPr>
        <p:spPr bwMode="auto">
          <a:xfrm>
            <a:off x="1114903" y="1341929"/>
            <a:ext cx="35189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defRPr/>
            </a:pPr>
            <a:r>
              <a:rPr lang="es-ES_tradnl" sz="2200" dirty="0">
                <a:solidFill>
                  <a:srgbClr val="A50021"/>
                </a:solidFill>
              </a:rPr>
              <a:t>Observables and </a:t>
            </a:r>
            <a:r>
              <a:rPr lang="en-US" sz="2200" dirty="0">
                <a:solidFill>
                  <a:srgbClr val="A50021"/>
                </a:solidFill>
              </a:rPr>
              <a:t>measurements</a:t>
            </a:r>
          </a:p>
        </p:txBody>
      </p:sp>
      <p:pic>
        <p:nvPicPr>
          <p:cNvPr id="12" name="Imagen 11">
            <a:extLst>
              <a:ext uri="{FF2B5EF4-FFF2-40B4-BE49-F238E27FC236}">
                <a16:creationId xmlns:a16="http://schemas.microsoft.com/office/drawing/2014/main" id="{4E5732CE-8F92-88C0-D5F4-892CBF06E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3" name="Text Box 59">
            <a:extLst>
              <a:ext uri="{FF2B5EF4-FFF2-40B4-BE49-F238E27FC236}">
                <a16:creationId xmlns:a16="http://schemas.microsoft.com/office/drawing/2014/main" id="{E874A911-F9F3-7C78-EAE5-C0377B32D966}"/>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104541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F5CE8-40FE-6216-BEAC-02AEAAF450E3}"/>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A241875D-1999-A57C-6895-BFC0B17A5037}"/>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2EF8F5EC-0AA8-6546-81CD-9A8E9F5B5FD9}"/>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B83B5067-A640-3641-316C-D59F4624F941}"/>
              </a:ext>
            </a:extLst>
          </p:cNvPr>
          <p:cNvSpPr txBox="1">
            <a:spLocks noChangeArrowheads="1"/>
          </p:cNvSpPr>
          <p:nvPr/>
        </p:nvSpPr>
        <p:spPr bwMode="auto">
          <a:xfrm>
            <a:off x="1169988" y="649321"/>
            <a:ext cx="445055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The potential energy surface</a:t>
            </a:r>
          </a:p>
        </p:txBody>
      </p:sp>
      <p:pic>
        <p:nvPicPr>
          <p:cNvPr id="3" name="2 Imagen">
            <a:extLst>
              <a:ext uri="{FF2B5EF4-FFF2-40B4-BE49-F238E27FC236}">
                <a16:creationId xmlns:a16="http://schemas.microsoft.com/office/drawing/2014/main" id="{3005F575-9F0A-F3C0-C003-3E5F6E98E4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00" y="1620000"/>
            <a:ext cx="8450981" cy="5030346"/>
          </a:xfrm>
          <a:prstGeom prst="rect">
            <a:avLst/>
          </a:prstGeom>
        </p:spPr>
      </p:pic>
      <p:sp>
        <p:nvSpPr>
          <p:cNvPr id="6" name="Text Box 30">
            <a:extLst>
              <a:ext uri="{FF2B5EF4-FFF2-40B4-BE49-F238E27FC236}">
                <a16:creationId xmlns:a16="http://schemas.microsoft.com/office/drawing/2014/main" id="{97183FB2-6337-15F3-5A2A-DD452B0F71C2}"/>
              </a:ext>
            </a:extLst>
          </p:cNvPr>
          <p:cNvSpPr txBox="1">
            <a:spLocks noChangeArrowheads="1"/>
          </p:cNvSpPr>
          <p:nvPr/>
        </p:nvSpPr>
        <p:spPr bwMode="auto">
          <a:xfrm>
            <a:off x="1248524" y="1347788"/>
            <a:ext cx="6383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_tradnl" sz="2000" dirty="0" err="1">
                <a:solidFill>
                  <a:srgbClr val="A50021"/>
                </a:solidFill>
              </a:rPr>
              <a:t>Fission</a:t>
            </a:r>
            <a:r>
              <a:rPr lang="es-ES_tradnl" sz="2000" dirty="0">
                <a:solidFill>
                  <a:srgbClr val="A50021"/>
                </a:solidFill>
              </a:rPr>
              <a:t> </a:t>
            </a:r>
            <a:r>
              <a:rPr lang="es-ES_tradnl" sz="2000" dirty="0" err="1">
                <a:solidFill>
                  <a:srgbClr val="A50021"/>
                </a:solidFill>
              </a:rPr>
              <a:t>yields</a:t>
            </a:r>
            <a:r>
              <a:rPr lang="es-ES_tradnl" sz="2000" dirty="0">
                <a:solidFill>
                  <a:srgbClr val="A50021"/>
                </a:solidFill>
              </a:rPr>
              <a:t> and </a:t>
            </a:r>
            <a:r>
              <a:rPr lang="es-ES_tradnl" sz="2000" dirty="0" err="1">
                <a:solidFill>
                  <a:srgbClr val="A50021"/>
                </a:solidFill>
              </a:rPr>
              <a:t>structural</a:t>
            </a:r>
            <a:r>
              <a:rPr lang="es-ES_tradnl" sz="2000" dirty="0">
                <a:solidFill>
                  <a:srgbClr val="A50021"/>
                </a:solidFill>
              </a:rPr>
              <a:t> </a:t>
            </a:r>
            <a:r>
              <a:rPr lang="es-ES_tradnl" sz="2000" dirty="0" err="1">
                <a:solidFill>
                  <a:srgbClr val="A50021"/>
                </a:solidFill>
              </a:rPr>
              <a:t>effects</a:t>
            </a:r>
            <a:r>
              <a:rPr lang="es-ES_tradnl" sz="2000" dirty="0">
                <a:solidFill>
                  <a:srgbClr val="A50021"/>
                </a:solidFill>
              </a:rPr>
              <a:t> in </a:t>
            </a:r>
            <a:r>
              <a:rPr lang="es-ES_tradnl" sz="2000" dirty="0" err="1">
                <a:solidFill>
                  <a:srgbClr val="A50021"/>
                </a:solidFill>
              </a:rPr>
              <a:t>the</a:t>
            </a:r>
            <a:r>
              <a:rPr lang="es-ES_tradnl" sz="2000" dirty="0">
                <a:solidFill>
                  <a:srgbClr val="A50021"/>
                </a:solidFill>
              </a:rPr>
              <a:t> </a:t>
            </a:r>
            <a:r>
              <a:rPr lang="es-ES_tradnl" sz="2000" dirty="0" err="1">
                <a:solidFill>
                  <a:srgbClr val="A50021"/>
                </a:solidFill>
              </a:rPr>
              <a:t>potential</a:t>
            </a:r>
            <a:r>
              <a:rPr lang="es-ES_tradnl" sz="2000" dirty="0">
                <a:solidFill>
                  <a:srgbClr val="A50021"/>
                </a:solidFill>
              </a:rPr>
              <a:t> </a:t>
            </a:r>
            <a:r>
              <a:rPr lang="es-ES_tradnl" sz="2000" dirty="0" err="1">
                <a:solidFill>
                  <a:srgbClr val="A50021"/>
                </a:solidFill>
              </a:rPr>
              <a:t>energy</a:t>
            </a:r>
            <a:r>
              <a:rPr lang="es-ES_tradnl" sz="2000" dirty="0">
                <a:solidFill>
                  <a:srgbClr val="A50021"/>
                </a:solidFill>
              </a:rPr>
              <a:t> </a:t>
            </a:r>
            <a:r>
              <a:rPr lang="es-ES_tradnl" sz="2000" dirty="0" err="1">
                <a:solidFill>
                  <a:srgbClr val="A50021"/>
                </a:solidFill>
              </a:rPr>
              <a:t>surface</a:t>
            </a:r>
            <a:endParaRPr lang="es-ES" sz="2000" dirty="0">
              <a:solidFill>
                <a:srgbClr val="A50021"/>
              </a:solidFill>
            </a:endParaRPr>
          </a:p>
        </p:txBody>
      </p:sp>
      <p:sp>
        <p:nvSpPr>
          <p:cNvPr id="7" name="Text Box 15">
            <a:extLst>
              <a:ext uri="{FF2B5EF4-FFF2-40B4-BE49-F238E27FC236}">
                <a16:creationId xmlns:a16="http://schemas.microsoft.com/office/drawing/2014/main" id="{53672C0D-8B26-F3C1-68C9-D397541BF342}"/>
              </a:ext>
            </a:extLst>
          </p:cNvPr>
          <p:cNvSpPr txBox="1">
            <a:spLocks noChangeArrowheads="1"/>
          </p:cNvSpPr>
          <p:nvPr/>
        </p:nvSpPr>
        <p:spPr bwMode="auto">
          <a:xfrm>
            <a:off x="1253624" y="1835532"/>
            <a:ext cx="14303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US" sz="1800" b="1" dirty="0">
                <a:solidFill>
                  <a:srgbClr val="0033CC"/>
                </a:solidFill>
              </a:rPr>
              <a:t>Before 2000</a:t>
            </a:r>
            <a:endParaRPr lang="en-US" sz="1800" dirty="0">
              <a:solidFill>
                <a:srgbClr val="0033CC"/>
              </a:solidFill>
            </a:endParaRPr>
          </a:p>
        </p:txBody>
      </p:sp>
      <p:sp>
        <p:nvSpPr>
          <p:cNvPr id="8" name="Text Box 1036">
            <a:extLst>
              <a:ext uri="{FF2B5EF4-FFF2-40B4-BE49-F238E27FC236}">
                <a16:creationId xmlns:a16="http://schemas.microsoft.com/office/drawing/2014/main" id="{296E8762-022F-B20D-96FF-BB261D1F02DE}"/>
              </a:ext>
            </a:extLst>
          </p:cNvPr>
          <p:cNvSpPr txBox="1">
            <a:spLocks noChangeArrowheads="1"/>
          </p:cNvSpPr>
          <p:nvPr/>
        </p:nvSpPr>
        <p:spPr bwMode="auto">
          <a:xfrm>
            <a:off x="3319640" y="5732717"/>
            <a:ext cx="50846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300"/>
              </a:spcAft>
              <a:defRPr/>
            </a:pPr>
            <a:r>
              <a:rPr lang="en-US" sz="1800" dirty="0">
                <a:solidFill>
                  <a:srgbClr val="0033CC"/>
                </a:solidFill>
              </a:rPr>
              <a:t>Asymmetric yields in actinides and narrow distributions around </a:t>
            </a:r>
            <a:r>
              <a:rPr lang="en-US" sz="1800" i="1" baseline="30000" dirty="0">
                <a:solidFill>
                  <a:srgbClr val="0033CC"/>
                </a:solidFill>
              </a:rPr>
              <a:t>258</a:t>
            </a:r>
            <a:r>
              <a:rPr lang="en-US" sz="1800" i="1" dirty="0">
                <a:solidFill>
                  <a:srgbClr val="0033CC"/>
                </a:solidFill>
              </a:rPr>
              <a:t>Fm</a:t>
            </a:r>
            <a:r>
              <a:rPr lang="en-US" sz="1800" dirty="0">
                <a:solidFill>
                  <a:srgbClr val="0033CC"/>
                </a:solidFill>
              </a:rPr>
              <a:t> explained by the dominant role of spherical shells </a:t>
            </a:r>
            <a:r>
              <a:rPr lang="en-US" sz="1800" i="1" dirty="0">
                <a:solidFill>
                  <a:srgbClr val="0033CC"/>
                </a:solidFill>
              </a:rPr>
              <a:t>N = 82</a:t>
            </a:r>
            <a:r>
              <a:rPr lang="en-US" sz="1800" dirty="0">
                <a:solidFill>
                  <a:srgbClr val="0033CC"/>
                </a:solidFill>
              </a:rPr>
              <a:t> and </a:t>
            </a:r>
            <a:r>
              <a:rPr lang="en-US" sz="1800" i="1" dirty="0">
                <a:solidFill>
                  <a:srgbClr val="0033CC"/>
                </a:solidFill>
              </a:rPr>
              <a:t>Z = 50</a:t>
            </a:r>
            <a:r>
              <a:rPr lang="en-US" sz="1800" dirty="0">
                <a:solidFill>
                  <a:srgbClr val="0033CC"/>
                </a:solidFill>
              </a:rPr>
              <a:t>.  </a:t>
            </a:r>
          </a:p>
        </p:txBody>
      </p:sp>
      <p:sp>
        <p:nvSpPr>
          <p:cNvPr id="9" name="5 CuadroTexto">
            <a:extLst>
              <a:ext uri="{FF2B5EF4-FFF2-40B4-BE49-F238E27FC236}">
                <a16:creationId xmlns:a16="http://schemas.microsoft.com/office/drawing/2014/main" id="{519E2F91-3805-EE43-C12C-E660281C9B27}"/>
              </a:ext>
            </a:extLst>
          </p:cNvPr>
          <p:cNvSpPr txBox="1"/>
          <p:nvPr/>
        </p:nvSpPr>
        <p:spPr>
          <a:xfrm>
            <a:off x="1396957" y="2636912"/>
            <a:ext cx="1404552" cy="600164"/>
          </a:xfrm>
          <a:prstGeom prst="rect">
            <a:avLst/>
          </a:prstGeom>
          <a:noFill/>
        </p:spPr>
        <p:txBody>
          <a:bodyPr wrap="none" rtlCol="0">
            <a:spAutoFit/>
          </a:bodyPr>
          <a:lstStyle/>
          <a:p>
            <a:pPr>
              <a:spcAft>
                <a:spcPts val="600"/>
              </a:spcAft>
            </a:pPr>
            <a:r>
              <a:rPr lang="es-ES" sz="1400" dirty="0">
                <a:solidFill>
                  <a:srgbClr val="009999"/>
                </a:solidFill>
                <a:latin typeface="Arial Narrow" pitchFamily="34" charset="0"/>
              </a:rPr>
              <a:t>A </a:t>
            </a:r>
            <a:r>
              <a:rPr lang="es-ES" sz="1400" dirty="0" err="1">
                <a:solidFill>
                  <a:srgbClr val="009999"/>
                </a:solidFill>
                <a:latin typeface="Arial Narrow" pitchFamily="34" charset="0"/>
              </a:rPr>
              <a:t>distribution</a:t>
            </a:r>
            <a:endParaRPr lang="es-ES" sz="1400" dirty="0">
              <a:solidFill>
                <a:srgbClr val="009999"/>
              </a:solidFill>
              <a:latin typeface="Arial Narrow" pitchFamily="34" charset="0"/>
            </a:endParaRPr>
          </a:p>
          <a:p>
            <a:r>
              <a:rPr lang="es-ES" sz="1400" dirty="0" err="1">
                <a:solidFill>
                  <a:srgbClr val="FF9900"/>
                </a:solidFill>
                <a:latin typeface="Arial Narrow" pitchFamily="34" charset="0"/>
              </a:rPr>
              <a:t>A&amp;Z</a:t>
            </a:r>
            <a:r>
              <a:rPr lang="es-ES" sz="1400" baseline="-25000" dirty="0" err="1">
                <a:solidFill>
                  <a:srgbClr val="FF9900"/>
                </a:solidFill>
                <a:latin typeface="Arial Narrow" pitchFamily="34" charset="0"/>
              </a:rPr>
              <a:t>light</a:t>
            </a:r>
            <a:r>
              <a:rPr lang="es-ES" sz="1400" dirty="0">
                <a:solidFill>
                  <a:srgbClr val="FF9900"/>
                </a:solidFill>
                <a:latin typeface="Arial Narrow" pitchFamily="34" charset="0"/>
              </a:rPr>
              <a:t> </a:t>
            </a:r>
            <a:r>
              <a:rPr lang="es-ES" sz="1400" dirty="0" err="1">
                <a:solidFill>
                  <a:srgbClr val="FF9900"/>
                </a:solidFill>
                <a:latin typeface="Arial Narrow" pitchFamily="34" charset="0"/>
              </a:rPr>
              <a:t>distribution</a:t>
            </a:r>
            <a:endParaRPr lang="en-US" sz="1400" dirty="0">
              <a:solidFill>
                <a:srgbClr val="FF9900"/>
              </a:solidFill>
              <a:latin typeface="Arial Narrow" pitchFamily="34" charset="0"/>
            </a:endParaRPr>
          </a:p>
        </p:txBody>
      </p:sp>
      <p:grpSp>
        <p:nvGrpSpPr>
          <p:cNvPr id="10" name="Grupo 9">
            <a:extLst>
              <a:ext uri="{FF2B5EF4-FFF2-40B4-BE49-F238E27FC236}">
                <a16:creationId xmlns:a16="http://schemas.microsoft.com/office/drawing/2014/main" id="{A757873F-E567-6F19-29B4-19A97C40C4B1}"/>
              </a:ext>
            </a:extLst>
          </p:cNvPr>
          <p:cNvGrpSpPr/>
          <p:nvPr/>
        </p:nvGrpSpPr>
        <p:grpSpPr>
          <a:xfrm>
            <a:off x="8407236" y="3543399"/>
            <a:ext cx="2733485" cy="2968430"/>
            <a:chOff x="6485830" y="3543399"/>
            <a:chExt cx="2733485" cy="2968430"/>
          </a:xfrm>
        </p:grpSpPr>
        <p:pic>
          <p:nvPicPr>
            <p:cNvPr id="11" name="Picture 13" descr="figura_7a">
              <a:extLst>
                <a:ext uri="{FF2B5EF4-FFF2-40B4-BE49-F238E27FC236}">
                  <a16:creationId xmlns:a16="http://schemas.microsoft.com/office/drawing/2014/main" id="{D16BE087-A9AB-2063-17AB-FA9BA537D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830" y="4005064"/>
              <a:ext cx="2622674" cy="250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8">
              <a:extLst>
                <a:ext uri="{FF2B5EF4-FFF2-40B4-BE49-F238E27FC236}">
                  <a16:creationId xmlns:a16="http://schemas.microsoft.com/office/drawing/2014/main" id="{0F6A4D74-5A76-6FAC-1939-F866395D3306}"/>
                </a:ext>
              </a:extLst>
            </p:cNvPr>
            <p:cNvSpPr txBox="1">
              <a:spLocks noChangeArrowheads="1"/>
            </p:cNvSpPr>
            <p:nvPr/>
          </p:nvSpPr>
          <p:spPr bwMode="auto">
            <a:xfrm>
              <a:off x="6745561" y="3543399"/>
              <a:ext cx="24737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200" dirty="0">
                  <a:solidFill>
                    <a:srgbClr val="969696"/>
                  </a:solidFill>
                </a:rPr>
                <a:t>K.S. Krane Introductory Nuclear Physics,</a:t>
              </a:r>
            </a:p>
            <a:p>
              <a:pPr eaLnBrk="1" hangingPunct="1"/>
              <a:r>
                <a:rPr lang="en-GB" sz="1200" dirty="0">
                  <a:solidFill>
                    <a:srgbClr val="969696"/>
                  </a:solidFill>
                </a:rPr>
                <a:t>John Willey &amp; sons, </a:t>
              </a:r>
              <a:r>
                <a:rPr lang="en-GB" sz="1200" dirty="0" err="1">
                  <a:solidFill>
                    <a:srgbClr val="969696"/>
                  </a:solidFill>
                </a:rPr>
                <a:t>inc</a:t>
              </a:r>
              <a:r>
                <a:rPr lang="en-GB" sz="1200" dirty="0">
                  <a:solidFill>
                    <a:srgbClr val="969696"/>
                  </a:solidFill>
                </a:rPr>
                <a:t> 1988 </a:t>
              </a:r>
            </a:p>
          </p:txBody>
        </p:sp>
      </p:grpSp>
      <p:sp>
        <p:nvSpPr>
          <p:cNvPr id="13" name="Text Box 1036">
            <a:extLst>
              <a:ext uri="{FF2B5EF4-FFF2-40B4-BE49-F238E27FC236}">
                <a16:creationId xmlns:a16="http://schemas.microsoft.com/office/drawing/2014/main" id="{803B75C1-969B-5215-3967-8A6F165A038A}"/>
              </a:ext>
            </a:extLst>
          </p:cNvPr>
          <p:cNvSpPr txBox="1">
            <a:spLocks noChangeArrowheads="1"/>
          </p:cNvSpPr>
          <p:nvPr/>
        </p:nvSpPr>
        <p:spPr bwMode="auto">
          <a:xfrm>
            <a:off x="1256437" y="2168133"/>
            <a:ext cx="24138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300"/>
              </a:spcAft>
              <a:defRPr/>
            </a:pPr>
            <a:r>
              <a:rPr lang="en-US" sz="1800" dirty="0">
                <a:solidFill>
                  <a:srgbClr val="008080"/>
                </a:solidFill>
              </a:rPr>
              <a:t>Mostly mass distributions</a:t>
            </a:r>
            <a:r>
              <a:rPr lang="en-US" sz="1800" dirty="0">
                <a:solidFill>
                  <a:srgbClr val="0033CC"/>
                </a:solidFill>
              </a:rPr>
              <a:t>.  </a:t>
            </a:r>
          </a:p>
        </p:txBody>
      </p:sp>
      <p:pic>
        <p:nvPicPr>
          <p:cNvPr id="14" name="Imagen 13">
            <a:extLst>
              <a:ext uri="{FF2B5EF4-FFF2-40B4-BE49-F238E27FC236}">
                <a16:creationId xmlns:a16="http://schemas.microsoft.com/office/drawing/2014/main" id="{ADB04501-11B1-04AC-76DE-222B81BD8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555" y="1293590"/>
            <a:ext cx="2398439" cy="1854884"/>
          </a:xfrm>
          <a:prstGeom prst="rect">
            <a:avLst/>
          </a:prstGeom>
        </p:spPr>
      </p:pic>
      <p:pic>
        <p:nvPicPr>
          <p:cNvPr id="2" name="Imagen 1">
            <a:extLst>
              <a:ext uri="{FF2B5EF4-FFF2-40B4-BE49-F238E27FC236}">
                <a16:creationId xmlns:a16="http://schemas.microsoft.com/office/drawing/2014/main" id="{C5BBEF50-DEFB-148B-DC5D-4924ED891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5" name="Text Box 59">
            <a:extLst>
              <a:ext uri="{FF2B5EF4-FFF2-40B4-BE49-F238E27FC236}">
                <a16:creationId xmlns:a16="http://schemas.microsoft.com/office/drawing/2014/main" id="{60EA91B1-BF9A-C8ED-7E4D-C2731C46E2F7}"/>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280209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B5DA0-7465-6683-FCF3-19BED52A83C7}"/>
            </a:ext>
          </a:extLst>
        </p:cNvPr>
        <p:cNvGrpSpPr/>
        <p:nvPr/>
      </p:nvGrpSpPr>
      <p:grpSpPr>
        <a:xfrm>
          <a:off x="0" y="0"/>
          <a:ext cx="0" cy="0"/>
          <a:chOff x="0" y="0"/>
          <a:chExt cx="0" cy="0"/>
        </a:xfrm>
      </p:grpSpPr>
      <p:pic>
        <p:nvPicPr>
          <p:cNvPr id="2" name="1 Imagen">
            <a:extLst>
              <a:ext uri="{FF2B5EF4-FFF2-40B4-BE49-F238E27FC236}">
                <a16:creationId xmlns:a16="http://schemas.microsoft.com/office/drawing/2014/main" id="{E7FB06E4-4B8E-C2C2-D982-A0A541DC9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00" y="1620000"/>
            <a:ext cx="8450981" cy="5030346"/>
          </a:xfrm>
          <a:prstGeom prst="rect">
            <a:avLst/>
          </a:prstGeom>
        </p:spPr>
      </p:pic>
      <p:sp>
        <p:nvSpPr>
          <p:cNvPr id="4" name="Text Box 5">
            <a:extLst>
              <a:ext uri="{FF2B5EF4-FFF2-40B4-BE49-F238E27FC236}">
                <a16:creationId xmlns:a16="http://schemas.microsoft.com/office/drawing/2014/main" id="{2427245B-D4B3-C767-0460-BB8E1FED4D4C}"/>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5FB22FA9-043C-7768-1D71-9357DF0A7AC5}"/>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6C4CB3CE-2192-0E72-D021-628E7EFF6981}"/>
              </a:ext>
            </a:extLst>
          </p:cNvPr>
          <p:cNvSpPr txBox="1">
            <a:spLocks noChangeArrowheads="1"/>
          </p:cNvSpPr>
          <p:nvPr/>
        </p:nvSpPr>
        <p:spPr bwMode="auto">
          <a:xfrm>
            <a:off x="1169988" y="649321"/>
            <a:ext cx="445055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The potential energy surface</a:t>
            </a:r>
          </a:p>
        </p:txBody>
      </p:sp>
      <p:sp>
        <p:nvSpPr>
          <p:cNvPr id="3" name="Text Box 30">
            <a:extLst>
              <a:ext uri="{FF2B5EF4-FFF2-40B4-BE49-F238E27FC236}">
                <a16:creationId xmlns:a16="http://schemas.microsoft.com/office/drawing/2014/main" id="{75EA6E65-B974-C808-A3F6-745CE5E89484}"/>
              </a:ext>
            </a:extLst>
          </p:cNvPr>
          <p:cNvSpPr txBox="1">
            <a:spLocks noChangeArrowheads="1"/>
          </p:cNvSpPr>
          <p:nvPr/>
        </p:nvSpPr>
        <p:spPr bwMode="auto">
          <a:xfrm>
            <a:off x="1162050" y="1347788"/>
            <a:ext cx="6383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_tradnl" sz="2000" dirty="0" err="1">
                <a:solidFill>
                  <a:srgbClr val="A50021"/>
                </a:solidFill>
              </a:rPr>
              <a:t>Fission</a:t>
            </a:r>
            <a:r>
              <a:rPr lang="es-ES_tradnl" sz="2000" dirty="0">
                <a:solidFill>
                  <a:srgbClr val="A50021"/>
                </a:solidFill>
              </a:rPr>
              <a:t> </a:t>
            </a:r>
            <a:r>
              <a:rPr lang="es-ES_tradnl" sz="2000" dirty="0" err="1">
                <a:solidFill>
                  <a:srgbClr val="A50021"/>
                </a:solidFill>
              </a:rPr>
              <a:t>yields</a:t>
            </a:r>
            <a:r>
              <a:rPr lang="es-ES_tradnl" sz="2000" dirty="0">
                <a:solidFill>
                  <a:srgbClr val="A50021"/>
                </a:solidFill>
              </a:rPr>
              <a:t> and </a:t>
            </a:r>
            <a:r>
              <a:rPr lang="es-ES_tradnl" sz="2000" dirty="0" err="1">
                <a:solidFill>
                  <a:srgbClr val="A50021"/>
                </a:solidFill>
              </a:rPr>
              <a:t>structural</a:t>
            </a:r>
            <a:r>
              <a:rPr lang="es-ES_tradnl" sz="2000" dirty="0">
                <a:solidFill>
                  <a:srgbClr val="A50021"/>
                </a:solidFill>
              </a:rPr>
              <a:t> </a:t>
            </a:r>
            <a:r>
              <a:rPr lang="es-ES_tradnl" sz="2000" dirty="0" err="1">
                <a:solidFill>
                  <a:srgbClr val="A50021"/>
                </a:solidFill>
              </a:rPr>
              <a:t>effects</a:t>
            </a:r>
            <a:r>
              <a:rPr lang="es-ES_tradnl" sz="2000" dirty="0">
                <a:solidFill>
                  <a:srgbClr val="A50021"/>
                </a:solidFill>
              </a:rPr>
              <a:t> in </a:t>
            </a:r>
            <a:r>
              <a:rPr lang="es-ES_tradnl" sz="2000" dirty="0" err="1">
                <a:solidFill>
                  <a:srgbClr val="A50021"/>
                </a:solidFill>
              </a:rPr>
              <a:t>the</a:t>
            </a:r>
            <a:r>
              <a:rPr lang="es-ES_tradnl" sz="2000" dirty="0">
                <a:solidFill>
                  <a:srgbClr val="A50021"/>
                </a:solidFill>
              </a:rPr>
              <a:t> </a:t>
            </a:r>
            <a:r>
              <a:rPr lang="es-ES_tradnl" sz="2000" dirty="0" err="1">
                <a:solidFill>
                  <a:srgbClr val="A50021"/>
                </a:solidFill>
              </a:rPr>
              <a:t>potential</a:t>
            </a:r>
            <a:r>
              <a:rPr lang="es-ES_tradnl" sz="2000" dirty="0">
                <a:solidFill>
                  <a:srgbClr val="A50021"/>
                </a:solidFill>
              </a:rPr>
              <a:t> </a:t>
            </a:r>
            <a:r>
              <a:rPr lang="es-ES_tradnl" sz="2000" dirty="0" err="1">
                <a:solidFill>
                  <a:srgbClr val="A50021"/>
                </a:solidFill>
              </a:rPr>
              <a:t>energy</a:t>
            </a:r>
            <a:r>
              <a:rPr lang="es-ES_tradnl" sz="2000" dirty="0">
                <a:solidFill>
                  <a:srgbClr val="A50021"/>
                </a:solidFill>
              </a:rPr>
              <a:t> </a:t>
            </a:r>
            <a:r>
              <a:rPr lang="es-ES_tradnl" sz="2000" dirty="0" err="1">
                <a:solidFill>
                  <a:srgbClr val="A50021"/>
                </a:solidFill>
              </a:rPr>
              <a:t>surface</a:t>
            </a:r>
            <a:endParaRPr lang="es-ES" sz="2000" dirty="0">
              <a:solidFill>
                <a:srgbClr val="A50021"/>
              </a:solidFill>
            </a:endParaRPr>
          </a:p>
        </p:txBody>
      </p:sp>
      <p:sp>
        <p:nvSpPr>
          <p:cNvPr id="6" name="Text Box 15">
            <a:extLst>
              <a:ext uri="{FF2B5EF4-FFF2-40B4-BE49-F238E27FC236}">
                <a16:creationId xmlns:a16="http://schemas.microsoft.com/office/drawing/2014/main" id="{AFC79D49-7C02-2866-56F4-8A07CF8DA3BE}"/>
              </a:ext>
            </a:extLst>
          </p:cNvPr>
          <p:cNvSpPr txBox="1">
            <a:spLocks noChangeArrowheads="1"/>
          </p:cNvSpPr>
          <p:nvPr/>
        </p:nvSpPr>
        <p:spPr bwMode="auto">
          <a:xfrm>
            <a:off x="1120775" y="1835532"/>
            <a:ext cx="14303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US" sz="1800" b="1" dirty="0">
                <a:solidFill>
                  <a:srgbClr val="0033CC"/>
                </a:solidFill>
              </a:rPr>
              <a:t>Year 2000</a:t>
            </a:r>
            <a:endParaRPr lang="en-US" sz="1800" dirty="0">
              <a:solidFill>
                <a:srgbClr val="0033CC"/>
              </a:solidFill>
            </a:endParaRPr>
          </a:p>
        </p:txBody>
      </p:sp>
      <p:sp>
        <p:nvSpPr>
          <p:cNvPr id="7" name="Text Box 16">
            <a:extLst>
              <a:ext uri="{FF2B5EF4-FFF2-40B4-BE49-F238E27FC236}">
                <a16:creationId xmlns:a16="http://schemas.microsoft.com/office/drawing/2014/main" id="{CD336970-830C-A38C-34F0-1C6554FCF43C}"/>
              </a:ext>
            </a:extLst>
          </p:cNvPr>
          <p:cNvSpPr txBox="1">
            <a:spLocks noChangeArrowheads="1"/>
          </p:cNvSpPr>
          <p:nvPr/>
        </p:nvSpPr>
        <p:spPr bwMode="auto">
          <a:xfrm>
            <a:off x="1182936" y="2863969"/>
            <a:ext cx="19558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200" dirty="0">
                <a:solidFill>
                  <a:srgbClr val="969696"/>
                </a:solidFill>
              </a:rPr>
              <a:t>K.-H. Schmidt et al. NPA (2000)</a:t>
            </a:r>
          </a:p>
        </p:txBody>
      </p:sp>
      <p:sp>
        <p:nvSpPr>
          <p:cNvPr id="8" name="Text Box 1036">
            <a:extLst>
              <a:ext uri="{FF2B5EF4-FFF2-40B4-BE49-F238E27FC236}">
                <a16:creationId xmlns:a16="http://schemas.microsoft.com/office/drawing/2014/main" id="{BEE3A85C-5304-B7D6-194A-69FB74AD5FFF}"/>
              </a:ext>
            </a:extLst>
          </p:cNvPr>
          <p:cNvSpPr txBox="1">
            <a:spLocks noChangeArrowheads="1"/>
          </p:cNvSpPr>
          <p:nvPr/>
        </p:nvSpPr>
        <p:spPr bwMode="auto">
          <a:xfrm>
            <a:off x="3597259" y="5464095"/>
            <a:ext cx="466451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300"/>
              </a:spcAft>
              <a:defRPr/>
            </a:pPr>
            <a:r>
              <a:rPr lang="en-US" sz="1800" dirty="0">
                <a:solidFill>
                  <a:srgbClr val="0033CC"/>
                </a:solidFill>
              </a:rPr>
              <a:t>The systematic measurement of charge distributions shows a dominant role of protons </a:t>
            </a:r>
            <a:r>
              <a:rPr lang="es-ES" sz="1800" dirty="0" err="1">
                <a:solidFill>
                  <a:srgbClr val="0033CC"/>
                </a:solidFill>
              </a:rPr>
              <a:t>for</a:t>
            </a:r>
            <a:r>
              <a:rPr lang="es-ES" sz="1800" dirty="0">
                <a:solidFill>
                  <a:srgbClr val="0033CC"/>
                </a:solidFill>
              </a:rPr>
              <a:t> </a:t>
            </a:r>
            <a:r>
              <a:rPr lang="es-ES" sz="1800" i="1" dirty="0">
                <a:solidFill>
                  <a:srgbClr val="0033CC"/>
                </a:solidFill>
              </a:rPr>
              <a:t>Z</a:t>
            </a:r>
            <a:r>
              <a:rPr lang="es-ES" sz="1800" i="1" baseline="-25000" dirty="0">
                <a:solidFill>
                  <a:srgbClr val="0033CC"/>
                </a:solidFill>
              </a:rPr>
              <a:t>H</a:t>
            </a:r>
            <a:r>
              <a:rPr lang="es-ES" sz="1800" i="1" dirty="0">
                <a:solidFill>
                  <a:srgbClr val="0033CC"/>
                </a:solidFill>
              </a:rPr>
              <a:t>~52-55</a:t>
            </a:r>
            <a:r>
              <a:rPr lang="es-ES" sz="1800" dirty="0">
                <a:solidFill>
                  <a:srgbClr val="0033CC"/>
                </a:solidFill>
              </a:rPr>
              <a:t>, </a:t>
            </a:r>
            <a:r>
              <a:rPr lang="en-US" sz="1800" dirty="0">
                <a:solidFill>
                  <a:srgbClr val="008080"/>
                </a:solidFill>
              </a:rPr>
              <a:t>in contradiction with previous interpretations</a:t>
            </a:r>
            <a:r>
              <a:rPr lang="en-US" sz="1800" dirty="0">
                <a:solidFill>
                  <a:srgbClr val="0033CC"/>
                </a:solidFill>
              </a:rPr>
              <a:t>.  </a:t>
            </a:r>
          </a:p>
        </p:txBody>
      </p:sp>
      <p:sp>
        <p:nvSpPr>
          <p:cNvPr id="9" name="Text Box 1036">
            <a:extLst>
              <a:ext uri="{FF2B5EF4-FFF2-40B4-BE49-F238E27FC236}">
                <a16:creationId xmlns:a16="http://schemas.microsoft.com/office/drawing/2014/main" id="{BBD1C4CA-CAE9-74E0-1C83-5371BB831861}"/>
              </a:ext>
            </a:extLst>
          </p:cNvPr>
          <p:cNvSpPr txBox="1">
            <a:spLocks noChangeArrowheads="1"/>
          </p:cNvSpPr>
          <p:nvPr/>
        </p:nvSpPr>
        <p:spPr bwMode="auto">
          <a:xfrm>
            <a:off x="1136288" y="2168133"/>
            <a:ext cx="4151104"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300"/>
              </a:spcAft>
              <a:defRPr/>
            </a:pPr>
            <a:r>
              <a:rPr lang="en-US" sz="1800" dirty="0">
                <a:solidFill>
                  <a:srgbClr val="008080"/>
                </a:solidFill>
              </a:rPr>
              <a:t>First complete measurement of fission Z-yields</a:t>
            </a:r>
          </a:p>
          <a:p>
            <a:pPr eaLnBrk="1" hangingPunct="1">
              <a:spcAft>
                <a:spcPts val="300"/>
              </a:spcAft>
              <a:defRPr/>
            </a:pPr>
            <a:r>
              <a:rPr lang="en-US" sz="1800" dirty="0">
                <a:solidFill>
                  <a:srgbClr val="008080"/>
                </a:solidFill>
              </a:rPr>
              <a:t>in inverse kinematic experiments at GSI</a:t>
            </a:r>
            <a:r>
              <a:rPr lang="en-US" sz="1800" dirty="0">
                <a:solidFill>
                  <a:srgbClr val="0033CC"/>
                </a:solidFill>
              </a:rPr>
              <a:t>.  </a:t>
            </a:r>
          </a:p>
        </p:txBody>
      </p:sp>
      <p:sp>
        <p:nvSpPr>
          <p:cNvPr id="10" name="16 CuadroTexto">
            <a:extLst>
              <a:ext uri="{FF2B5EF4-FFF2-40B4-BE49-F238E27FC236}">
                <a16:creationId xmlns:a16="http://schemas.microsoft.com/office/drawing/2014/main" id="{C0EE08D8-C208-EDE0-4CE6-DAD56FC38453}"/>
              </a:ext>
            </a:extLst>
          </p:cNvPr>
          <p:cNvSpPr txBox="1"/>
          <p:nvPr/>
        </p:nvSpPr>
        <p:spPr>
          <a:xfrm>
            <a:off x="1192642" y="3271336"/>
            <a:ext cx="1404552" cy="892552"/>
          </a:xfrm>
          <a:prstGeom prst="rect">
            <a:avLst/>
          </a:prstGeom>
          <a:noFill/>
        </p:spPr>
        <p:txBody>
          <a:bodyPr wrap="none" rtlCol="0">
            <a:spAutoFit/>
          </a:bodyPr>
          <a:lstStyle/>
          <a:p>
            <a:pPr>
              <a:spcAft>
                <a:spcPts val="600"/>
              </a:spcAft>
            </a:pPr>
            <a:r>
              <a:rPr lang="es-ES" sz="1400" dirty="0">
                <a:solidFill>
                  <a:srgbClr val="009999"/>
                </a:solidFill>
                <a:latin typeface="Arial Narrow" pitchFamily="34" charset="0"/>
              </a:rPr>
              <a:t>A </a:t>
            </a:r>
            <a:r>
              <a:rPr lang="es-ES" sz="1400" dirty="0" err="1">
                <a:solidFill>
                  <a:srgbClr val="009999"/>
                </a:solidFill>
                <a:latin typeface="Arial Narrow" pitchFamily="34" charset="0"/>
              </a:rPr>
              <a:t>distribution</a:t>
            </a:r>
            <a:endParaRPr lang="es-ES" sz="1400" dirty="0">
              <a:solidFill>
                <a:srgbClr val="009999"/>
              </a:solidFill>
              <a:latin typeface="Arial Narrow" pitchFamily="34" charset="0"/>
            </a:endParaRPr>
          </a:p>
          <a:p>
            <a:pPr>
              <a:spcAft>
                <a:spcPts val="600"/>
              </a:spcAft>
            </a:pPr>
            <a:r>
              <a:rPr lang="es-ES" sz="1400" dirty="0" err="1">
                <a:solidFill>
                  <a:srgbClr val="FF9900"/>
                </a:solidFill>
                <a:latin typeface="Arial Narrow" pitchFamily="34" charset="0"/>
              </a:rPr>
              <a:t>A&amp;Z</a:t>
            </a:r>
            <a:r>
              <a:rPr lang="es-ES" sz="1400" baseline="-25000" dirty="0" err="1">
                <a:solidFill>
                  <a:srgbClr val="FF9900"/>
                </a:solidFill>
                <a:latin typeface="Arial Narrow" pitchFamily="34" charset="0"/>
              </a:rPr>
              <a:t>light</a:t>
            </a:r>
            <a:r>
              <a:rPr lang="es-ES" sz="1400" dirty="0">
                <a:solidFill>
                  <a:srgbClr val="FF9900"/>
                </a:solidFill>
                <a:latin typeface="Arial Narrow" pitchFamily="34" charset="0"/>
              </a:rPr>
              <a:t> </a:t>
            </a:r>
            <a:r>
              <a:rPr lang="es-ES" sz="1400" dirty="0" err="1">
                <a:solidFill>
                  <a:srgbClr val="FF9900"/>
                </a:solidFill>
                <a:latin typeface="Arial Narrow" pitchFamily="34" charset="0"/>
              </a:rPr>
              <a:t>distribution</a:t>
            </a:r>
            <a:endParaRPr lang="es-ES" sz="1400" dirty="0">
              <a:solidFill>
                <a:srgbClr val="FF9900"/>
              </a:solidFill>
              <a:latin typeface="Arial Narrow" pitchFamily="34" charset="0"/>
            </a:endParaRPr>
          </a:p>
          <a:p>
            <a:r>
              <a:rPr lang="es-ES" sz="1400" dirty="0">
                <a:solidFill>
                  <a:srgbClr val="FF0000"/>
                </a:solidFill>
                <a:latin typeface="Arial Narrow" pitchFamily="34" charset="0"/>
              </a:rPr>
              <a:t>Z </a:t>
            </a:r>
            <a:r>
              <a:rPr lang="es-ES" sz="1400" dirty="0" err="1">
                <a:solidFill>
                  <a:srgbClr val="FF0000"/>
                </a:solidFill>
                <a:latin typeface="Arial Narrow" pitchFamily="34" charset="0"/>
              </a:rPr>
              <a:t>distribution</a:t>
            </a:r>
            <a:endParaRPr lang="en-US" sz="1400" dirty="0">
              <a:solidFill>
                <a:srgbClr val="FF0000"/>
              </a:solidFill>
              <a:latin typeface="Arial Narrow" pitchFamily="34" charset="0"/>
            </a:endParaRPr>
          </a:p>
        </p:txBody>
      </p:sp>
      <p:pic>
        <p:nvPicPr>
          <p:cNvPr id="11" name="Imagen 10">
            <a:extLst>
              <a:ext uri="{FF2B5EF4-FFF2-40B4-BE49-F238E27FC236}">
                <a16:creationId xmlns:a16="http://schemas.microsoft.com/office/drawing/2014/main" id="{1D855F33-47C6-523B-8527-9641819AB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1771" y="3248541"/>
            <a:ext cx="2986370" cy="3290371"/>
          </a:xfrm>
          <a:prstGeom prst="rect">
            <a:avLst/>
          </a:prstGeom>
        </p:spPr>
      </p:pic>
      <p:pic>
        <p:nvPicPr>
          <p:cNvPr id="12" name="Imagen 11">
            <a:extLst>
              <a:ext uri="{FF2B5EF4-FFF2-40B4-BE49-F238E27FC236}">
                <a16:creationId xmlns:a16="http://schemas.microsoft.com/office/drawing/2014/main" id="{4E85BFB6-7979-B344-3F2E-D5D9B18A0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3" name="Text Box 59">
            <a:extLst>
              <a:ext uri="{FF2B5EF4-FFF2-40B4-BE49-F238E27FC236}">
                <a16:creationId xmlns:a16="http://schemas.microsoft.com/office/drawing/2014/main" id="{BD427859-0E94-380D-D013-53B531F9356E}"/>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83406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1F5A-9B1B-EB5E-9660-485012D1B7EA}"/>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E17276A1-4699-0C74-83B2-6437DC993395}"/>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2CA0DA9B-9036-801A-6486-C5FBA8E4173E}"/>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3AFC96DE-7E67-2CC7-0FEC-AFBF12B21A97}"/>
              </a:ext>
            </a:extLst>
          </p:cNvPr>
          <p:cNvSpPr txBox="1">
            <a:spLocks noChangeArrowheads="1"/>
          </p:cNvSpPr>
          <p:nvPr/>
        </p:nvSpPr>
        <p:spPr bwMode="auto">
          <a:xfrm>
            <a:off x="1169988" y="649321"/>
            <a:ext cx="445055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The potential energy surface</a:t>
            </a:r>
          </a:p>
        </p:txBody>
      </p:sp>
      <p:pic>
        <p:nvPicPr>
          <p:cNvPr id="2" name="4 Imagen">
            <a:extLst>
              <a:ext uri="{FF2B5EF4-FFF2-40B4-BE49-F238E27FC236}">
                <a16:creationId xmlns:a16="http://schemas.microsoft.com/office/drawing/2014/main" id="{04971F1F-49B5-BCE3-0C64-0D7ADB2000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5000" y="1642775"/>
            <a:ext cx="6146168" cy="3658433"/>
          </a:xfrm>
          <a:prstGeom prst="rect">
            <a:avLst/>
          </a:prstGeom>
        </p:spPr>
      </p:pic>
      <p:sp>
        <p:nvSpPr>
          <p:cNvPr id="3" name="Text Box 30">
            <a:extLst>
              <a:ext uri="{FF2B5EF4-FFF2-40B4-BE49-F238E27FC236}">
                <a16:creationId xmlns:a16="http://schemas.microsoft.com/office/drawing/2014/main" id="{8FF3F52F-F0DB-6671-8176-5C687B3D1204}"/>
              </a:ext>
            </a:extLst>
          </p:cNvPr>
          <p:cNvSpPr txBox="1">
            <a:spLocks noChangeArrowheads="1"/>
          </p:cNvSpPr>
          <p:nvPr/>
        </p:nvSpPr>
        <p:spPr bwMode="auto">
          <a:xfrm>
            <a:off x="1248522" y="1347788"/>
            <a:ext cx="6383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_tradnl" sz="2000" dirty="0" err="1">
                <a:solidFill>
                  <a:srgbClr val="A50021"/>
                </a:solidFill>
              </a:rPr>
              <a:t>Fission</a:t>
            </a:r>
            <a:r>
              <a:rPr lang="es-ES_tradnl" sz="2000" dirty="0">
                <a:solidFill>
                  <a:srgbClr val="A50021"/>
                </a:solidFill>
              </a:rPr>
              <a:t> </a:t>
            </a:r>
            <a:r>
              <a:rPr lang="es-ES_tradnl" sz="2000" dirty="0" err="1">
                <a:solidFill>
                  <a:srgbClr val="A50021"/>
                </a:solidFill>
              </a:rPr>
              <a:t>yields</a:t>
            </a:r>
            <a:r>
              <a:rPr lang="es-ES_tradnl" sz="2000" dirty="0">
                <a:solidFill>
                  <a:srgbClr val="A50021"/>
                </a:solidFill>
              </a:rPr>
              <a:t> and </a:t>
            </a:r>
            <a:r>
              <a:rPr lang="es-ES_tradnl" sz="2000" dirty="0" err="1">
                <a:solidFill>
                  <a:srgbClr val="A50021"/>
                </a:solidFill>
              </a:rPr>
              <a:t>structural</a:t>
            </a:r>
            <a:r>
              <a:rPr lang="es-ES_tradnl" sz="2000" dirty="0">
                <a:solidFill>
                  <a:srgbClr val="A50021"/>
                </a:solidFill>
              </a:rPr>
              <a:t> </a:t>
            </a:r>
            <a:r>
              <a:rPr lang="es-ES_tradnl" sz="2000" dirty="0" err="1">
                <a:solidFill>
                  <a:srgbClr val="A50021"/>
                </a:solidFill>
              </a:rPr>
              <a:t>effects</a:t>
            </a:r>
            <a:r>
              <a:rPr lang="es-ES_tradnl" sz="2000" dirty="0">
                <a:solidFill>
                  <a:srgbClr val="A50021"/>
                </a:solidFill>
              </a:rPr>
              <a:t> in </a:t>
            </a:r>
            <a:r>
              <a:rPr lang="es-ES_tradnl" sz="2000" dirty="0" err="1">
                <a:solidFill>
                  <a:srgbClr val="A50021"/>
                </a:solidFill>
              </a:rPr>
              <a:t>the</a:t>
            </a:r>
            <a:r>
              <a:rPr lang="es-ES_tradnl" sz="2000" dirty="0">
                <a:solidFill>
                  <a:srgbClr val="A50021"/>
                </a:solidFill>
              </a:rPr>
              <a:t> </a:t>
            </a:r>
            <a:r>
              <a:rPr lang="es-ES_tradnl" sz="2000" dirty="0" err="1">
                <a:solidFill>
                  <a:srgbClr val="A50021"/>
                </a:solidFill>
              </a:rPr>
              <a:t>potential</a:t>
            </a:r>
            <a:r>
              <a:rPr lang="es-ES_tradnl" sz="2000" dirty="0">
                <a:solidFill>
                  <a:srgbClr val="A50021"/>
                </a:solidFill>
              </a:rPr>
              <a:t> </a:t>
            </a:r>
            <a:r>
              <a:rPr lang="es-ES_tradnl" sz="2000" dirty="0" err="1">
                <a:solidFill>
                  <a:srgbClr val="A50021"/>
                </a:solidFill>
              </a:rPr>
              <a:t>energy</a:t>
            </a:r>
            <a:r>
              <a:rPr lang="es-ES_tradnl" sz="2000" dirty="0">
                <a:solidFill>
                  <a:srgbClr val="A50021"/>
                </a:solidFill>
              </a:rPr>
              <a:t> </a:t>
            </a:r>
            <a:r>
              <a:rPr lang="es-ES_tradnl" sz="2000" dirty="0" err="1">
                <a:solidFill>
                  <a:srgbClr val="A50021"/>
                </a:solidFill>
              </a:rPr>
              <a:t>surface</a:t>
            </a:r>
            <a:endParaRPr lang="es-ES" sz="2000" dirty="0">
              <a:solidFill>
                <a:srgbClr val="A50021"/>
              </a:solidFill>
            </a:endParaRPr>
          </a:p>
        </p:txBody>
      </p:sp>
      <p:sp>
        <p:nvSpPr>
          <p:cNvPr id="6" name="Text Box 15">
            <a:extLst>
              <a:ext uri="{FF2B5EF4-FFF2-40B4-BE49-F238E27FC236}">
                <a16:creationId xmlns:a16="http://schemas.microsoft.com/office/drawing/2014/main" id="{72F2B2C4-5B4A-47D7-FB7F-C0576A72A02F}"/>
              </a:ext>
            </a:extLst>
          </p:cNvPr>
          <p:cNvSpPr txBox="1">
            <a:spLocks noChangeArrowheads="1"/>
          </p:cNvSpPr>
          <p:nvPr/>
        </p:nvSpPr>
        <p:spPr bwMode="auto">
          <a:xfrm>
            <a:off x="1258047" y="1835532"/>
            <a:ext cx="14303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US" sz="1800" b="1" dirty="0">
                <a:solidFill>
                  <a:srgbClr val="0033CC"/>
                </a:solidFill>
              </a:rPr>
              <a:t>Year 2010</a:t>
            </a:r>
            <a:endParaRPr lang="en-US" sz="1800" dirty="0">
              <a:solidFill>
                <a:srgbClr val="0033CC"/>
              </a:solidFill>
            </a:endParaRPr>
          </a:p>
        </p:txBody>
      </p:sp>
      <p:pic>
        <p:nvPicPr>
          <p:cNvPr id="7" name="5 Imagen">
            <a:extLst>
              <a:ext uri="{FF2B5EF4-FFF2-40B4-BE49-F238E27FC236}">
                <a16:creationId xmlns:a16="http://schemas.microsoft.com/office/drawing/2014/main" id="{AB38F278-264E-6D71-D57C-EC14F63E2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727" y="3828549"/>
            <a:ext cx="4975470" cy="2048723"/>
          </a:xfrm>
          <a:prstGeom prst="rect">
            <a:avLst/>
          </a:prstGeom>
        </p:spPr>
      </p:pic>
      <p:grpSp>
        <p:nvGrpSpPr>
          <p:cNvPr id="8" name="11 Grupo">
            <a:extLst>
              <a:ext uri="{FF2B5EF4-FFF2-40B4-BE49-F238E27FC236}">
                <a16:creationId xmlns:a16="http://schemas.microsoft.com/office/drawing/2014/main" id="{F2CC423D-EF35-EB5B-7E8C-0B9E05784DE8}"/>
              </a:ext>
            </a:extLst>
          </p:cNvPr>
          <p:cNvGrpSpPr>
            <a:grpSpLocks/>
          </p:cNvGrpSpPr>
          <p:nvPr/>
        </p:nvGrpSpPr>
        <p:grpSpPr bwMode="auto">
          <a:xfrm>
            <a:off x="1575107" y="4724004"/>
            <a:ext cx="1983854" cy="1800622"/>
            <a:chOff x="468313" y="4508500"/>
            <a:chExt cx="2590800" cy="2314575"/>
          </a:xfrm>
        </p:grpSpPr>
        <p:pic>
          <p:nvPicPr>
            <p:cNvPr id="9" name="Picture 26" descr="figura_10f">
              <a:extLst>
                <a:ext uri="{FF2B5EF4-FFF2-40B4-BE49-F238E27FC236}">
                  <a16:creationId xmlns:a16="http://schemas.microsoft.com/office/drawing/2014/main" id="{2213FF15-7FAF-C7EE-423B-AF755B6D8A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4652963"/>
              <a:ext cx="25908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4 CuadroTexto">
              <a:extLst>
                <a:ext uri="{FF2B5EF4-FFF2-40B4-BE49-F238E27FC236}">
                  <a16:creationId xmlns:a16="http://schemas.microsoft.com/office/drawing/2014/main" id="{1639495F-975B-5451-1948-799D80D8BE0C}"/>
                </a:ext>
              </a:extLst>
            </p:cNvPr>
            <p:cNvSpPr txBox="1"/>
            <p:nvPr/>
          </p:nvSpPr>
          <p:spPr>
            <a:xfrm>
              <a:off x="611188" y="4508500"/>
              <a:ext cx="682625" cy="339725"/>
            </a:xfrm>
            <a:prstGeom prst="rect">
              <a:avLst/>
            </a:prstGeom>
            <a:noFill/>
          </p:spPr>
          <p:txBody>
            <a:bodyPr wrap="none">
              <a:spAutoFit/>
            </a:bodyPr>
            <a:lstStyle/>
            <a:p>
              <a:pPr>
                <a:defRPr/>
              </a:pPr>
              <a:r>
                <a:rPr lang="es-ES" sz="1600" b="1" baseline="30000" dirty="0">
                  <a:latin typeface="+mj-lt"/>
                </a:rPr>
                <a:t>180</a:t>
              </a:r>
              <a:r>
                <a:rPr lang="es-ES" sz="1600" b="1" dirty="0">
                  <a:latin typeface="+mj-lt"/>
                </a:rPr>
                <a:t>Hg</a:t>
              </a:r>
            </a:p>
          </p:txBody>
        </p:sp>
      </p:grpSp>
      <p:sp>
        <p:nvSpPr>
          <p:cNvPr id="11" name="Text Box 1036">
            <a:extLst>
              <a:ext uri="{FF2B5EF4-FFF2-40B4-BE49-F238E27FC236}">
                <a16:creationId xmlns:a16="http://schemas.microsoft.com/office/drawing/2014/main" id="{D064337B-353A-5E5F-ABD9-4729CC54992D}"/>
              </a:ext>
            </a:extLst>
          </p:cNvPr>
          <p:cNvSpPr txBox="1">
            <a:spLocks noChangeArrowheads="1"/>
          </p:cNvSpPr>
          <p:nvPr/>
        </p:nvSpPr>
        <p:spPr bwMode="auto">
          <a:xfrm>
            <a:off x="1248200" y="2195572"/>
            <a:ext cx="5052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300"/>
              </a:spcAft>
              <a:defRPr/>
            </a:pPr>
            <a:r>
              <a:rPr lang="en-US" sz="1800" dirty="0">
                <a:solidFill>
                  <a:srgbClr val="008080"/>
                </a:solidFill>
              </a:rPr>
              <a:t>Unexpected asymmetric fission of </a:t>
            </a:r>
            <a:r>
              <a:rPr lang="en-US" sz="1800" i="1" baseline="30000" dirty="0">
                <a:solidFill>
                  <a:srgbClr val="008080"/>
                </a:solidFill>
              </a:rPr>
              <a:t>180</a:t>
            </a:r>
            <a:r>
              <a:rPr lang="en-US" sz="1800" i="1" dirty="0">
                <a:solidFill>
                  <a:srgbClr val="008080"/>
                </a:solidFill>
              </a:rPr>
              <a:t>Hg</a:t>
            </a:r>
            <a:r>
              <a:rPr lang="en-US" sz="1800" dirty="0">
                <a:solidFill>
                  <a:srgbClr val="008080"/>
                </a:solidFill>
              </a:rPr>
              <a:t> measured in </a:t>
            </a:r>
            <a:r>
              <a:rPr lang="en-US" sz="1800" dirty="0">
                <a:solidFill>
                  <a:srgbClr val="008080"/>
                </a:solidFill>
                <a:latin typeface="Symbol" pitchFamily="18" charset="2"/>
              </a:rPr>
              <a:t>b</a:t>
            </a:r>
            <a:r>
              <a:rPr lang="en-US" sz="1800" dirty="0">
                <a:solidFill>
                  <a:srgbClr val="008080"/>
                </a:solidFill>
              </a:rPr>
              <a:t>-delayed fission at </a:t>
            </a:r>
            <a:r>
              <a:rPr lang="en-US" sz="1800" dirty="0" err="1">
                <a:solidFill>
                  <a:srgbClr val="008080"/>
                </a:solidFill>
              </a:rPr>
              <a:t>Isolde</a:t>
            </a:r>
            <a:r>
              <a:rPr lang="en-US" sz="1800" dirty="0">
                <a:solidFill>
                  <a:srgbClr val="008080"/>
                </a:solidFill>
              </a:rPr>
              <a:t> (</a:t>
            </a:r>
            <a:r>
              <a:rPr lang="en-US" sz="1600" i="1" dirty="0">
                <a:solidFill>
                  <a:srgbClr val="008080"/>
                </a:solidFill>
              </a:rPr>
              <a:t>2x</a:t>
            </a:r>
            <a:r>
              <a:rPr lang="en-US" sz="1600" i="1" baseline="30000" dirty="0">
                <a:solidFill>
                  <a:srgbClr val="008080"/>
                </a:solidFill>
              </a:rPr>
              <a:t>90</a:t>
            </a:r>
            <a:r>
              <a:rPr lang="en-US" sz="1600" i="1" dirty="0">
                <a:solidFill>
                  <a:srgbClr val="008080"/>
                </a:solidFill>
              </a:rPr>
              <a:t>Zr</a:t>
            </a:r>
            <a:r>
              <a:rPr lang="en-US" sz="1600" i="1" baseline="-25000" dirty="0">
                <a:solidFill>
                  <a:srgbClr val="008080"/>
                </a:solidFill>
              </a:rPr>
              <a:t>50</a:t>
            </a:r>
            <a:r>
              <a:rPr lang="en-US" sz="1800" dirty="0">
                <a:solidFill>
                  <a:srgbClr val="008080"/>
                </a:solidFill>
              </a:rPr>
              <a:t>)</a:t>
            </a:r>
            <a:r>
              <a:rPr lang="en-US" sz="1800" dirty="0">
                <a:solidFill>
                  <a:srgbClr val="0033CC"/>
                </a:solidFill>
              </a:rPr>
              <a:t>.  </a:t>
            </a:r>
          </a:p>
        </p:txBody>
      </p:sp>
      <p:sp>
        <p:nvSpPr>
          <p:cNvPr id="12" name="Text Box 38">
            <a:extLst>
              <a:ext uri="{FF2B5EF4-FFF2-40B4-BE49-F238E27FC236}">
                <a16:creationId xmlns:a16="http://schemas.microsoft.com/office/drawing/2014/main" id="{14307E4F-5C55-BAC5-0DF9-BF5A9F86F417}"/>
              </a:ext>
            </a:extLst>
          </p:cNvPr>
          <p:cNvSpPr txBox="1">
            <a:spLocks noChangeArrowheads="1"/>
          </p:cNvSpPr>
          <p:nvPr/>
        </p:nvSpPr>
        <p:spPr bwMode="auto">
          <a:xfrm>
            <a:off x="1317170" y="2895327"/>
            <a:ext cx="25953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200" dirty="0">
                <a:solidFill>
                  <a:srgbClr val="969696"/>
                </a:solidFill>
              </a:rPr>
              <a:t>A. Andreyev et al. PRL 105, 252502 (2010)</a:t>
            </a:r>
          </a:p>
          <a:p>
            <a:pPr eaLnBrk="1" hangingPunct="1"/>
            <a:r>
              <a:rPr lang="en-GB" sz="1200" dirty="0">
                <a:solidFill>
                  <a:srgbClr val="969696"/>
                </a:solidFill>
              </a:rPr>
              <a:t>L. </a:t>
            </a:r>
            <a:r>
              <a:rPr lang="en-GB" sz="1200" dirty="0" err="1">
                <a:solidFill>
                  <a:srgbClr val="969696"/>
                </a:solidFill>
              </a:rPr>
              <a:t>Ghys</a:t>
            </a:r>
            <a:r>
              <a:rPr lang="en-GB" sz="1200" dirty="0">
                <a:solidFill>
                  <a:srgbClr val="969696"/>
                </a:solidFill>
              </a:rPr>
              <a:t> et al., PRC 90, 044305 (2014)</a:t>
            </a:r>
          </a:p>
        </p:txBody>
      </p:sp>
      <p:sp>
        <p:nvSpPr>
          <p:cNvPr id="16" name="23 CuadroTexto">
            <a:extLst>
              <a:ext uri="{FF2B5EF4-FFF2-40B4-BE49-F238E27FC236}">
                <a16:creationId xmlns:a16="http://schemas.microsoft.com/office/drawing/2014/main" id="{9566A48D-CE58-64DA-B7AB-397143250C8A}"/>
              </a:ext>
            </a:extLst>
          </p:cNvPr>
          <p:cNvSpPr txBox="1"/>
          <p:nvPr/>
        </p:nvSpPr>
        <p:spPr>
          <a:xfrm>
            <a:off x="8236337" y="4169808"/>
            <a:ext cx="1404552" cy="892552"/>
          </a:xfrm>
          <a:prstGeom prst="rect">
            <a:avLst/>
          </a:prstGeom>
          <a:noFill/>
        </p:spPr>
        <p:txBody>
          <a:bodyPr wrap="none" rtlCol="0">
            <a:spAutoFit/>
          </a:bodyPr>
          <a:lstStyle/>
          <a:p>
            <a:pPr>
              <a:spcAft>
                <a:spcPts val="600"/>
              </a:spcAft>
            </a:pPr>
            <a:r>
              <a:rPr lang="es-ES" sz="1400" dirty="0">
                <a:solidFill>
                  <a:srgbClr val="009999"/>
                </a:solidFill>
                <a:latin typeface="Arial Narrow" pitchFamily="34" charset="0"/>
              </a:rPr>
              <a:t>A </a:t>
            </a:r>
            <a:r>
              <a:rPr lang="es-ES" sz="1400" dirty="0" err="1">
                <a:solidFill>
                  <a:srgbClr val="009999"/>
                </a:solidFill>
                <a:latin typeface="Arial Narrow" pitchFamily="34" charset="0"/>
              </a:rPr>
              <a:t>distribution</a:t>
            </a:r>
            <a:endParaRPr lang="es-ES" sz="1400" dirty="0">
              <a:solidFill>
                <a:srgbClr val="009999"/>
              </a:solidFill>
              <a:latin typeface="Arial Narrow" pitchFamily="34" charset="0"/>
            </a:endParaRPr>
          </a:p>
          <a:p>
            <a:pPr>
              <a:spcAft>
                <a:spcPts val="600"/>
              </a:spcAft>
            </a:pPr>
            <a:r>
              <a:rPr lang="es-ES" sz="1400" dirty="0" err="1">
                <a:solidFill>
                  <a:srgbClr val="FF9900"/>
                </a:solidFill>
                <a:latin typeface="Arial Narrow" pitchFamily="34" charset="0"/>
              </a:rPr>
              <a:t>A&amp;Z</a:t>
            </a:r>
            <a:r>
              <a:rPr lang="es-ES" sz="1400" baseline="-25000" dirty="0" err="1">
                <a:solidFill>
                  <a:srgbClr val="FF9900"/>
                </a:solidFill>
                <a:latin typeface="Arial Narrow" pitchFamily="34" charset="0"/>
              </a:rPr>
              <a:t>light</a:t>
            </a:r>
            <a:r>
              <a:rPr lang="es-ES" sz="1400" dirty="0">
                <a:solidFill>
                  <a:srgbClr val="FF9900"/>
                </a:solidFill>
                <a:latin typeface="Arial Narrow" pitchFamily="34" charset="0"/>
              </a:rPr>
              <a:t> </a:t>
            </a:r>
            <a:r>
              <a:rPr lang="es-ES" sz="1400" dirty="0" err="1">
                <a:solidFill>
                  <a:srgbClr val="FF9900"/>
                </a:solidFill>
                <a:latin typeface="Arial Narrow" pitchFamily="34" charset="0"/>
              </a:rPr>
              <a:t>distribution</a:t>
            </a:r>
            <a:endParaRPr lang="es-ES" sz="1400" dirty="0">
              <a:solidFill>
                <a:srgbClr val="FF9900"/>
              </a:solidFill>
              <a:latin typeface="Arial Narrow" pitchFamily="34" charset="0"/>
            </a:endParaRPr>
          </a:p>
          <a:p>
            <a:r>
              <a:rPr lang="es-ES" sz="1400" dirty="0">
                <a:solidFill>
                  <a:srgbClr val="FF0000"/>
                </a:solidFill>
                <a:latin typeface="Arial Narrow" pitchFamily="34" charset="0"/>
              </a:rPr>
              <a:t>Z </a:t>
            </a:r>
            <a:r>
              <a:rPr lang="es-ES" sz="1400" dirty="0" err="1">
                <a:solidFill>
                  <a:srgbClr val="FF0000"/>
                </a:solidFill>
                <a:latin typeface="Arial Narrow" pitchFamily="34" charset="0"/>
              </a:rPr>
              <a:t>distribution</a:t>
            </a:r>
            <a:endParaRPr lang="en-US" sz="1400" dirty="0">
              <a:solidFill>
                <a:srgbClr val="FF0000"/>
              </a:solidFill>
              <a:latin typeface="Arial Narrow" pitchFamily="34" charset="0"/>
            </a:endParaRPr>
          </a:p>
        </p:txBody>
      </p:sp>
      <p:pic>
        <p:nvPicPr>
          <p:cNvPr id="17" name="Imagen 16">
            <a:extLst>
              <a:ext uri="{FF2B5EF4-FFF2-40B4-BE49-F238E27FC236}">
                <a16:creationId xmlns:a16="http://schemas.microsoft.com/office/drawing/2014/main" id="{6825838B-C5CA-D0AF-22A6-2A9D0C030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8" name="Text Box 59">
            <a:extLst>
              <a:ext uri="{FF2B5EF4-FFF2-40B4-BE49-F238E27FC236}">
                <a16:creationId xmlns:a16="http://schemas.microsoft.com/office/drawing/2014/main" id="{A8CCE41D-D4A7-C9C5-CEA4-970E48070E51}"/>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30312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E7921-91B2-3473-5F39-3C46FB75AADD}"/>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306CD6D6-4E05-5C8C-6A4F-FA1E4DAF2782}"/>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C21800B1-B685-6EED-25EB-E084F76A39D1}"/>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EB857B85-F4EA-520D-497D-8C5EE9EBB51A}"/>
              </a:ext>
            </a:extLst>
          </p:cNvPr>
          <p:cNvSpPr txBox="1">
            <a:spLocks noChangeArrowheads="1"/>
          </p:cNvSpPr>
          <p:nvPr/>
        </p:nvSpPr>
        <p:spPr bwMode="auto">
          <a:xfrm>
            <a:off x="1169988" y="649321"/>
            <a:ext cx="445055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The potential energy surface</a:t>
            </a:r>
          </a:p>
        </p:txBody>
      </p:sp>
      <p:sp>
        <p:nvSpPr>
          <p:cNvPr id="2" name="Text Box 30">
            <a:extLst>
              <a:ext uri="{FF2B5EF4-FFF2-40B4-BE49-F238E27FC236}">
                <a16:creationId xmlns:a16="http://schemas.microsoft.com/office/drawing/2014/main" id="{F91CD5FE-F6C9-F411-CA20-E2E685CBBA36}"/>
              </a:ext>
            </a:extLst>
          </p:cNvPr>
          <p:cNvSpPr txBox="1">
            <a:spLocks noChangeArrowheads="1"/>
          </p:cNvSpPr>
          <p:nvPr/>
        </p:nvSpPr>
        <p:spPr bwMode="auto">
          <a:xfrm>
            <a:off x="1073861" y="1347788"/>
            <a:ext cx="6383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_tradnl" sz="2000" dirty="0" err="1">
                <a:solidFill>
                  <a:srgbClr val="A50021"/>
                </a:solidFill>
              </a:rPr>
              <a:t>Fission</a:t>
            </a:r>
            <a:r>
              <a:rPr lang="es-ES_tradnl" sz="2000" dirty="0">
                <a:solidFill>
                  <a:srgbClr val="A50021"/>
                </a:solidFill>
              </a:rPr>
              <a:t> </a:t>
            </a:r>
            <a:r>
              <a:rPr lang="es-ES_tradnl" sz="2000" dirty="0" err="1">
                <a:solidFill>
                  <a:srgbClr val="A50021"/>
                </a:solidFill>
              </a:rPr>
              <a:t>yields</a:t>
            </a:r>
            <a:r>
              <a:rPr lang="es-ES_tradnl" sz="2000" dirty="0">
                <a:solidFill>
                  <a:srgbClr val="A50021"/>
                </a:solidFill>
              </a:rPr>
              <a:t> and </a:t>
            </a:r>
            <a:r>
              <a:rPr lang="es-ES_tradnl" sz="2000" dirty="0" err="1">
                <a:solidFill>
                  <a:srgbClr val="A50021"/>
                </a:solidFill>
              </a:rPr>
              <a:t>structural</a:t>
            </a:r>
            <a:r>
              <a:rPr lang="es-ES_tradnl" sz="2000" dirty="0">
                <a:solidFill>
                  <a:srgbClr val="A50021"/>
                </a:solidFill>
              </a:rPr>
              <a:t> </a:t>
            </a:r>
            <a:r>
              <a:rPr lang="es-ES_tradnl" sz="2000" dirty="0" err="1">
                <a:solidFill>
                  <a:srgbClr val="A50021"/>
                </a:solidFill>
              </a:rPr>
              <a:t>effects</a:t>
            </a:r>
            <a:r>
              <a:rPr lang="es-ES_tradnl" sz="2000" dirty="0">
                <a:solidFill>
                  <a:srgbClr val="A50021"/>
                </a:solidFill>
              </a:rPr>
              <a:t> in </a:t>
            </a:r>
            <a:r>
              <a:rPr lang="es-ES_tradnl" sz="2000" dirty="0" err="1">
                <a:solidFill>
                  <a:srgbClr val="A50021"/>
                </a:solidFill>
              </a:rPr>
              <a:t>the</a:t>
            </a:r>
            <a:r>
              <a:rPr lang="es-ES_tradnl" sz="2000" dirty="0">
                <a:solidFill>
                  <a:srgbClr val="A50021"/>
                </a:solidFill>
              </a:rPr>
              <a:t> </a:t>
            </a:r>
            <a:r>
              <a:rPr lang="es-ES_tradnl" sz="2000" dirty="0" err="1">
                <a:solidFill>
                  <a:srgbClr val="A50021"/>
                </a:solidFill>
              </a:rPr>
              <a:t>potential</a:t>
            </a:r>
            <a:r>
              <a:rPr lang="es-ES_tradnl" sz="2000" dirty="0">
                <a:solidFill>
                  <a:srgbClr val="A50021"/>
                </a:solidFill>
              </a:rPr>
              <a:t> </a:t>
            </a:r>
            <a:r>
              <a:rPr lang="es-ES_tradnl" sz="2000" dirty="0" err="1">
                <a:solidFill>
                  <a:srgbClr val="A50021"/>
                </a:solidFill>
              </a:rPr>
              <a:t>energy</a:t>
            </a:r>
            <a:r>
              <a:rPr lang="es-ES_tradnl" sz="2000" dirty="0">
                <a:solidFill>
                  <a:srgbClr val="A50021"/>
                </a:solidFill>
              </a:rPr>
              <a:t> </a:t>
            </a:r>
            <a:r>
              <a:rPr lang="es-ES_tradnl" sz="2000" dirty="0" err="1">
                <a:solidFill>
                  <a:srgbClr val="A50021"/>
                </a:solidFill>
              </a:rPr>
              <a:t>surface</a:t>
            </a:r>
            <a:endParaRPr lang="es-ES" sz="2000" dirty="0">
              <a:solidFill>
                <a:srgbClr val="A50021"/>
              </a:solidFill>
            </a:endParaRPr>
          </a:p>
        </p:txBody>
      </p:sp>
      <p:sp>
        <p:nvSpPr>
          <p:cNvPr id="3" name="Text Box 15">
            <a:extLst>
              <a:ext uri="{FF2B5EF4-FFF2-40B4-BE49-F238E27FC236}">
                <a16:creationId xmlns:a16="http://schemas.microsoft.com/office/drawing/2014/main" id="{27C336D5-C50C-F52D-5BC6-96A5644E5B11}"/>
              </a:ext>
            </a:extLst>
          </p:cNvPr>
          <p:cNvSpPr txBox="1">
            <a:spLocks noChangeArrowheads="1"/>
          </p:cNvSpPr>
          <p:nvPr/>
        </p:nvSpPr>
        <p:spPr bwMode="auto">
          <a:xfrm>
            <a:off x="1083386" y="1835532"/>
            <a:ext cx="14303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US" sz="1800" b="1" dirty="0">
                <a:solidFill>
                  <a:srgbClr val="0033CC"/>
                </a:solidFill>
              </a:rPr>
              <a:t>Year 2018</a:t>
            </a:r>
            <a:endParaRPr lang="en-US" sz="1800" dirty="0">
              <a:solidFill>
                <a:srgbClr val="0033CC"/>
              </a:solidFill>
            </a:endParaRPr>
          </a:p>
        </p:txBody>
      </p:sp>
      <p:pic>
        <p:nvPicPr>
          <p:cNvPr id="6" name="1 Imagen">
            <a:extLst>
              <a:ext uri="{FF2B5EF4-FFF2-40B4-BE49-F238E27FC236}">
                <a16:creationId xmlns:a16="http://schemas.microsoft.com/office/drawing/2014/main" id="{1D89EF52-72D1-D8BB-E36C-E8DD57522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015" y="2725235"/>
            <a:ext cx="2652126" cy="3440069"/>
          </a:xfrm>
          <a:prstGeom prst="rect">
            <a:avLst/>
          </a:prstGeom>
        </p:spPr>
      </p:pic>
      <p:pic>
        <p:nvPicPr>
          <p:cNvPr id="7" name="4 Imagen">
            <a:extLst>
              <a:ext uri="{FF2B5EF4-FFF2-40B4-BE49-F238E27FC236}">
                <a16:creationId xmlns:a16="http://schemas.microsoft.com/office/drawing/2014/main" id="{F87844E3-3B11-EDFB-9E08-D0F85385E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61" y="2230389"/>
            <a:ext cx="4176142" cy="1173880"/>
          </a:xfrm>
          <a:prstGeom prst="rect">
            <a:avLst/>
          </a:prstGeom>
        </p:spPr>
      </p:pic>
      <p:pic>
        <p:nvPicPr>
          <p:cNvPr id="8" name="5 Imagen">
            <a:extLst>
              <a:ext uri="{FF2B5EF4-FFF2-40B4-BE49-F238E27FC236}">
                <a16:creationId xmlns:a16="http://schemas.microsoft.com/office/drawing/2014/main" id="{819957A2-0EE0-D64B-2AC0-53000D8ED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699" y="1916832"/>
            <a:ext cx="3518545" cy="288266"/>
          </a:xfrm>
          <a:prstGeom prst="rect">
            <a:avLst/>
          </a:prstGeom>
        </p:spPr>
      </p:pic>
      <p:pic>
        <p:nvPicPr>
          <p:cNvPr id="9" name="6 Imagen">
            <a:extLst>
              <a:ext uri="{FF2B5EF4-FFF2-40B4-BE49-F238E27FC236}">
                <a16:creationId xmlns:a16="http://schemas.microsoft.com/office/drawing/2014/main" id="{E44A6046-597B-5B50-56C1-B644A4FB9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1719" y="2777194"/>
            <a:ext cx="2525101" cy="3388110"/>
          </a:xfrm>
          <a:prstGeom prst="rect">
            <a:avLst/>
          </a:prstGeom>
        </p:spPr>
      </p:pic>
      <p:sp>
        <p:nvSpPr>
          <p:cNvPr id="10" name="Text Box 38">
            <a:extLst>
              <a:ext uri="{FF2B5EF4-FFF2-40B4-BE49-F238E27FC236}">
                <a16:creationId xmlns:a16="http://schemas.microsoft.com/office/drawing/2014/main" id="{6B323297-D8A0-5E6E-865D-0061FEAAA7F1}"/>
              </a:ext>
            </a:extLst>
          </p:cNvPr>
          <p:cNvSpPr txBox="1">
            <a:spLocks noChangeArrowheads="1"/>
          </p:cNvSpPr>
          <p:nvPr/>
        </p:nvSpPr>
        <p:spPr bwMode="auto">
          <a:xfrm>
            <a:off x="2513699" y="2203576"/>
            <a:ext cx="31550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200" dirty="0">
                <a:solidFill>
                  <a:srgbClr val="969696"/>
                </a:solidFill>
              </a:rPr>
              <a:t>G. Scamps and C. </a:t>
            </a:r>
            <a:r>
              <a:rPr lang="en-GB" sz="1200" dirty="0" err="1">
                <a:solidFill>
                  <a:srgbClr val="969696"/>
                </a:solidFill>
              </a:rPr>
              <a:t>Simenel</a:t>
            </a:r>
            <a:r>
              <a:rPr lang="en-GB" sz="1200" dirty="0">
                <a:solidFill>
                  <a:srgbClr val="969696"/>
                </a:solidFill>
              </a:rPr>
              <a:t> PRC 105, 041602 (2019)</a:t>
            </a:r>
          </a:p>
        </p:txBody>
      </p:sp>
      <p:sp>
        <p:nvSpPr>
          <p:cNvPr id="11" name="Text Box 1036">
            <a:extLst>
              <a:ext uri="{FF2B5EF4-FFF2-40B4-BE49-F238E27FC236}">
                <a16:creationId xmlns:a16="http://schemas.microsoft.com/office/drawing/2014/main" id="{1E8FC151-7CA2-7F3A-DB9A-14172332E49A}"/>
              </a:ext>
            </a:extLst>
          </p:cNvPr>
          <p:cNvSpPr txBox="1">
            <a:spLocks noChangeArrowheads="1"/>
          </p:cNvSpPr>
          <p:nvPr/>
        </p:nvSpPr>
        <p:spPr bwMode="auto">
          <a:xfrm>
            <a:off x="1098898" y="3569384"/>
            <a:ext cx="4418323"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1200"/>
              </a:spcAft>
              <a:defRPr/>
            </a:pPr>
            <a:r>
              <a:rPr lang="en-US" sz="1800" dirty="0" err="1">
                <a:solidFill>
                  <a:srgbClr val="0033CC"/>
                </a:solidFill>
              </a:rPr>
              <a:t>Octupole</a:t>
            </a:r>
            <a:r>
              <a:rPr lang="en-US" sz="1800" dirty="0">
                <a:solidFill>
                  <a:srgbClr val="0033CC"/>
                </a:solidFill>
              </a:rPr>
              <a:t> deformed proton shells around </a:t>
            </a:r>
            <a:r>
              <a:rPr lang="en-US" sz="1800" i="1" dirty="0">
                <a:solidFill>
                  <a:srgbClr val="0033CC"/>
                </a:solidFill>
              </a:rPr>
              <a:t>Z=52-56</a:t>
            </a:r>
            <a:r>
              <a:rPr lang="en-US" sz="1800" dirty="0">
                <a:solidFill>
                  <a:srgbClr val="0033CC"/>
                </a:solidFill>
              </a:rPr>
              <a:t> explain the strong role of </a:t>
            </a:r>
            <a:r>
              <a:rPr lang="en-US" sz="1800" i="1" dirty="0">
                <a:solidFill>
                  <a:srgbClr val="0033CC"/>
                </a:solidFill>
              </a:rPr>
              <a:t>Z</a:t>
            </a:r>
            <a:r>
              <a:rPr lang="en-US" sz="1800" i="1" baseline="-25000" dirty="0">
                <a:solidFill>
                  <a:srgbClr val="0033CC"/>
                </a:solidFill>
              </a:rPr>
              <a:t>H</a:t>
            </a:r>
            <a:r>
              <a:rPr lang="en-US" sz="1800" i="1" dirty="0">
                <a:solidFill>
                  <a:srgbClr val="0033CC"/>
                </a:solidFill>
              </a:rPr>
              <a:t>~54</a:t>
            </a:r>
            <a:r>
              <a:rPr lang="en-US" sz="1800" dirty="0">
                <a:solidFill>
                  <a:srgbClr val="0033CC"/>
                </a:solidFill>
              </a:rPr>
              <a:t> configurations in the Z-yields of actinides and together with </a:t>
            </a:r>
            <a:r>
              <a:rPr lang="en-US" sz="1800" i="1" dirty="0">
                <a:solidFill>
                  <a:srgbClr val="0033CC"/>
                </a:solidFill>
              </a:rPr>
              <a:t>N=88</a:t>
            </a:r>
            <a:r>
              <a:rPr lang="en-US" sz="1800" dirty="0">
                <a:solidFill>
                  <a:srgbClr val="0033CC"/>
                </a:solidFill>
              </a:rPr>
              <a:t> will favor the formation of </a:t>
            </a:r>
            <a:r>
              <a:rPr lang="en-US" sz="1800" i="1" baseline="30000" dirty="0">
                <a:solidFill>
                  <a:srgbClr val="0033CC"/>
                </a:solidFill>
              </a:rPr>
              <a:t>144</a:t>
            </a:r>
            <a:r>
              <a:rPr lang="en-US" sz="1800" i="1" dirty="0">
                <a:solidFill>
                  <a:srgbClr val="0033CC"/>
                </a:solidFill>
              </a:rPr>
              <a:t>Ba</a:t>
            </a:r>
            <a:r>
              <a:rPr lang="en-US" sz="1800" dirty="0">
                <a:solidFill>
                  <a:srgbClr val="0033CC"/>
                </a:solidFill>
              </a:rPr>
              <a:t>.</a:t>
            </a:r>
          </a:p>
          <a:p>
            <a:pPr eaLnBrk="1" hangingPunct="1">
              <a:spcAft>
                <a:spcPts val="300"/>
              </a:spcAft>
              <a:defRPr/>
            </a:pPr>
            <a:r>
              <a:rPr lang="en-US" sz="1800" dirty="0">
                <a:solidFill>
                  <a:srgbClr val="0033CC"/>
                </a:solidFill>
              </a:rPr>
              <a:t>Octupole deformed neutron shells at </a:t>
            </a:r>
            <a:r>
              <a:rPr lang="en-US" sz="1800" i="1" dirty="0">
                <a:solidFill>
                  <a:srgbClr val="0033CC"/>
                </a:solidFill>
              </a:rPr>
              <a:t>N=52-56 or Z=34</a:t>
            </a:r>
            <a:r>
              <a:rPr lang="en-US" sz="1800" dirty="0">
                <a:solidFill>
                  <a:srgbClr val="0033CC"/>
                </a:solidFill>
              </a:rPr>
              <a:t> also would explain the asymmetric fission of </a:t>
            </a:r>
            <a:r>
              <a:rPr lang="en-US" sz="1800" i="1" baseline="30000" dirty="0">
                <a:solidFill>
                  <a:srgbClr val="0033CC"/>
                </a:solidFill>
              </a:rPr>
              <a:t>180</a:t>
            </a:r>
            <a:r>
              <a:rPr lang="en-US" sz="1800" i="1" dirty="0">
                <a:solidFill>
                  <a:srgbClr val="0033CC"/>
                </a:solidFill>
              </a:rPr>
              <a:t>Hg</a:t>
            </a:r>
            <a:r>
              <a:rPr lang="en-US" sz="1800" dirty="0">
                <a:solidFill>
                  <a:srgbClr val="0033CC"/>
                </a:solidFill>
              </a:rPr>
              <a:t> into </a:t>
            </a:r>
            <a:r>
              <a:rPr lang="es-ES" sz="1800" i="1" baseline="30000" dirty="0">
                <a:solidFill>
                  <a:srgbClr val="0033CC"/>
                </a:solidFill>
              </a:rPr>
              <a:t>100</a:t>
            </a:r>
            <a:r>
              <a:rPr lang="es-ES" sz="1800" i="1" dirty="0">
                <a:solidFill>
                  <a:srgbClr val="0033CC"/>
                </a:solidFill>
              </a:rPr>
              <a:t>Ru</a:t>
            </a:r>
            <a:r>
              <a:rPr lang="es-ES" sz="1800" i="1" baseline="-25000" dirty="0">
                <a:solidFill>
                  <a:srgbClr val="0033CC"/>
                </a:solidFill>
              </a:rPr>
              <a:t>56</a:t>
            </a:r>
            <a:r>
              <a:rPr lang="es-ES" sz="1800" dirty="0">
                <a:solidFill>
                  <a:srgbClr val="0033CC"/>
                </a:solidFill>
              </a:rPr>
              <a:t> + </a:t>
            </a:r>
            <a:r>
              <a:rPr lang="es-ES" sz="1800" i="1" baseline="30000" dirty="0">
                <a:solidFill>
                  <a:srgbClr val="0033CC"/>
                </a:solidFill>
              </a:rPr>
              <a:t>80</a:t>
            </a:r>
            <a:r>
              <a:rPr lang="es-ES" sz="1800" i="1" dirty="0">
                <a:solidFill>
                  <a:srgbClr val="0033CC"/>
                </a:solidFill>
              </a:rPr>
              <a:t>Kr</a:t>
            </a:r>
            <a:r>
              <a:rPr lang="es-ES" sz="1800" i="1" baseline="-25000" dirty="0">
                <a:solidFill>
                  <a:srgbClr val="0033CC"/>
                </a:solidFill>
              </a:rPr>
              <a:t>44</a:t>
            </a:r>
            <a:r>
              <a:rPr lang="es-ES" sz="1800" dirty="0">
                <a:solidFill>
                  <a:srgbClr val="0033CC"/>
                </a:solidFill>
              </a:rPr>
              <a:t> </a:t>
            </a:r>
            <a:endParaRPr lang="en-US" sz="1800" dirty="0">
              <a:solidFill>
                <a:srgbClr val="0033CC"/>
              </a:solidFill>
            </a:endParaRPr>
          </a:p>
        </p:txBody>
      </p:sp>
      <p:sp>
        <p:nvSpPr>
          <p:cNvPr id="13" name="16 Elipse">
            <a:extLst>
              <a:ext uri="{FF2B5EF4-FFF2-40B4-BE49-F238E27FC236}">
                <a16:creationId xmlns:a16="http://schemas.microsoft.com/office/drawing/2014/main" id="{6E681E90-FB10-16A0-5061-E52210C85CC1}"/>
              </a:ext>
            </a:extLst>
          </p:cNvPr>
          <p:cNvSpPr>
            <a:spLocks noChangeAspect="1"/>
          </p:cNvSpPr>
          <p:nvPr/>
        </p:nvSpPr>
        <p:spPr>
          <a:xfrm>
            <a:off x="7233893" y="4869160"/>
            <a:ext cx="324036" cy="377954"/>
          </a:xfrm>
          <a:prstGeom prst="ellipse">
            <a:avLst/>
          </a:prstGeom>
          <a:noFill/>
          <a:ln w="508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7 Elipse">
            <a:extLst>
              <a:ext uri="{FF2B5EF4-FFF2-40B4-BE49-F238E27FC236}">
                <a16:creationId xmlns:a16="http://schemas.microsoft.com/office/drawing/2014/main" id="{CF73D405-10D5-1905-9893-4C5052F193A3}"/>
              </a:ext>
            </a:extLst>
          </p:cNvPr>
          <p:cNvSpPr>
            <a:spLocks noChangeAspect="1"/>
          </p:cNvSpPr>
          <p:nvPr/>
        </p:nvSpPr>
        <p:spPr>
          <a:xfrm>
            <a:off x="7386293" y="5229200"/>
            <a:ext cx="324036" cy="377954"/>
          </a:xfrm>
          <a:prstGeom prst="ellipse">
            <a:avLst/>
          </a:prstGeom>
          <a:noFill/>
          <a:ln w="508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18 Elipse">
            <a:extLst>
              <a:ext uri="{FF2B5EF4-FFF2-40B4-BE49-F238E27FC236}">
                <a16:creationId xmlns:a16="http://schemas.microsoft.com/office/drawing/2014/main" id="{79A68C08-C48C-27E8-3CD0-A2F63FB0F786}"/>
              </a:ext>
            </a:extLst>
          </p:cNvPr>
          <p:cNvSpPr>
            <a:spLocks noChangeAspect="1"/>
          </p:cNvSpPr>
          <p:nvPr/>
        </p:nvSpPr>
        <p:spPr>
          <a:xfrm>
            <a:off x="10222219" y="3140968"/>
            <a:ext cx="324036" cy="377954"/>
          </a:xfrm>
          <a:prstGeom prst="ellipse">
            <a:avLst/>
          </a:prstGeom>
          <a:noFill/>
          <a:ln w="508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20 Elipse">
            <a:extLst>
              <a:ext uri="{FF2B5EF4-FFF2-40B4-BE49-F238E27FC236}">
                <a16:creationId xmlns:a16="http://schemas.microsoft.com/office/drawing/2014/main" id="{9785CB0B-D699-DD9C-28A3-349F7D6002BF}"/>
              </a:ext>
            </a:extLst>
          </p:cNvPr>
          <p:cNvSpPr>
            <a:spLocks noChangeAspect="1"/>
          </p:cNvSpPr>
          <p:nvPr/>
        </p:nvSpPr>
        <p:spPr>
          <a:xfrm>
            <a:off x="10114207" y="3501008"/>
            <a:ext cx="324036" cy="377954"/>
          </a:xfrm>
          <a:prstGeom prst="ellipse">
            <a:avLst/>
          </a:prstGeom>
          <a:noFill/>
          <a:ln w="508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7 CuadroTexto">
            <a:extLst>
              <a:ext uri="{FF2B5EF4-FFF2-40B4-BE49-F238E27FC236}">
                <a16:creationId xmlns:a16="http://schemas.microsoft.com/office/drawing/2014/main" id="{5BCF9FAA-FA2C-291E-2501-3692BDD3C807}"/>
              </a:ext>
            </a:extLst>
          </p:cNvPr>
          <p:cNvSpPr txBox="1"/>
          <p:nvPr/>
        </p:nvSpPr>
        <p:spPr>
          <a:xfrm>
            <a:off x="6657823" y="2420888"/>
            <a:ext cx="954107" cy="369332"/>
          </a:xfrm>
          <a:prstGeom prst="rect">
            <a:avLst/>
          </a:prstGeom>
          <a:noFill/>
        </p:spPr>
        <p:txBody>
          <a:bodyPr wrap="none" rtlCol="0">
            <a:spAutoFit/>
          </a:bodyPr>
          <a:lstStyle/>
          <a:p>
            <a:r>
              <a:rPr lang="es-ES" dirty="0" err="1">
                <a:solidFill>
                  <a:srgbClr val="C00000"/>
                </a:solidFill>
                <a:latin typeface="Arial Narrow" pitchFamily="34" charset="0"/>
              </a:rPr>
              <a:t>Actinides</a:t>
            </a:r>
            <a:endParaRPr lang="en-US" dirty="0">
              <a:solidFill>
                <a:srgbClr val="C00000"/>
              </a:solidFill>
              <a:latin typeface="Arial Narrow" pitchFamily="34" charset="0"/>
            </a:endParaRPr>
          </a:p>
        </p:txBody>
      </p:sp>
      <p:sp>
        <p:nvSpPr>
          <p:cNvPr id="18" name="21 CuadroTexto">
            <a:extLst>
              <a:ext uri="{FF2B5EF4-FFF2-40B4-BE49-F238E27FC236}">
                <a16:creationId xmlns:a16="http://schemas.microsoft.com/office/drawing/2014/main" id="{739AB544-6A05-D10C-37C9-817100C0E675}"/>
              </a:ext>
            </a:extLst>
          </p:cNvPr>
          <p:cNvSpPr txBox="1"/>
          <p:nvPr/>
        </p:nvSpPr>
        <p:spPr>
          <a:xfrm>
            <a:off x="9178103" y="2420888"/>
            <a:ext cx="1290738" cy="369332"/>
          </a:xfrm>
          <a:prstGeom prst="rect">
            <a:avLst/>
          </a:prstGeom>
          <a:noFill/>
        </p:spPr>
        <p:txBody>
          <a:bodyPr wrap="none" rtlCol="0">
            <a:spAutoFit/>
          </a:bodyPr>
          <a:lstStyle/>
          <a:p>
            <a:r>
              <a:rPr lang="es-ES" dirty="0">
                <a:solidFill>
                  <a:srgbClr val="C00000"/>
                </a:solidFill>
                <a:latin typeface="Arial Narrow" pitchFamily="34" charset="0"/>
              </a:rPr>
              <a:t>Pre-</a:t>
            </a:r>
            <a:r>
              <a:rPr lang="es-ES" dirty="0" err="1">
                <a:solidFill>
                  <a:srgbClr val="C00000"/>
                </a:solidFill>
                <a:latin typeface="Arial Narrow" pitchFamily="34" charset="0"/>
              </a:rPr>
              <a:t>actinides</a:t>
            </a:r>
            <a:endParaRPr lang="en-US" dirty="0">
              <a:solidFill>
                <a:srgbClr val="C00000"/>
              </a:solidFill>
              <a:latin typeface="Arial Narrow" pitchFamily="34" charset="0"/>
            </a:endParaRPr>
          </a:p>
        </p:txBody>
      </p:sp>
      <p:pic>
        <p:nvPicPr>
          <p:cNvPr id="23" name="Imagen 22">
            <a:extLst>
              <a:ext uri="{FF2B5EF4-FFF2-40B4-BE49-F238E27FC236}">
                <a16:creationId xmlns:a16="http://schemas.microsoft.com/office/drawing/2014/main" id="{1E2F83CC-8AAA-3711-58C1-774CC7C9B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24" name="Text Box 59">
            <a:extLst>
              <a:ext uri="{FF2B5EF4-FFF2-40B4-BE49-F238E27FC236}">
                <a16:creationId xmlns:a16="http://schemas.microsoft.com/office/drawing/2014/main" id="{2C8F5F58-26E8-2A4F-585D-3F42272873E7}"/>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
        <p:nvSpPr>
          <p:cNvPr id="25" name="17 Elipse">
            <a:extLst>
              <a:ext uri="{FF2B5EF4-FFF2-40B4-BE49-F238E27FC236}">
                <a16:creationId xmlns:a16="http://schemas.microsoft.com/office/drawing/2014/main" id="{E63E1829-93DD-4B90-8EBE-083487353540}"/>
              </a:ext>
            </a:extLst>
          </p:cNvPr>
          <p:cNvSpPr>
            <a:spLocks noChangeAspect="1"/>
          </p:cNvSpPr>
          <p:nvPr/>
        </p:nvSpPr>
        <p:spPr>
          <a:xfrm>
            <a:off x="10108477" y="5555021"/>
            <a:ext cx="324036" cy="377954"/>
          </a:xfrm>
          <a:prstGeom prst="ellipse">
            <a:avLst/>
          </a:prstGeom>
          <a:noFill/>
          <a:ln w="508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7 CuadroTexto">
            <a:extLst>
              <a:ext uri="{FF2B5EF4-FFF2-40B4-BE49-F238E27FC236}">
                <a16:creationId xmlns:a16="http://schemas.microsoft.com/office/drawing/2014/main" id="{A990BEE0-CA50-F6C4-3036-E8362AB0E237}"/>
              </a:ext>
            </a:extLst>
          </p:cNvPr>
          <p:cNvSpPr txBox="1"/>
          <p:nvPr/>
        </p:nvSpPr>
        <p:spPr>
          <a:xfrm>
            <a:off x="10956566" y="3424628"/>
            <a:ext cx="923651" cy="369332"/>
          </a:xfrm>
          <a:prstGeom prst="rect">
            <a:avLst/>
          </a:prstGeom>
          <a:noFill/>
        </p:spPr>
        <p:txBody>
          <a:bodyPr wrap="none" rtlCol="0">
            <a:spAutoFit/>
          </a:bodyPr>
          <a:lstStyle/>
          <a:p>
            <a:r>
              <a:rPr lang="es-ES" dirty="0" err="1">
                <a:solidFill>
                  <a:srgbClr val="0070C0"/>
                </a:solidFill>
                <a:latin typeface="Arial Narrow" pitchFamily="34" charset="0"/>
              </a:rPr>
              <a:t>neutrons</a:t>
            </a:r>
            <a:endParaRPr lang="en-US" dirty="0">
              <a:solidFill>
                <a:srgbClr val="0070C0"/>
              </a:solidFill>
              <a:latin typeface="Arial Narrow" pitchFamily="34" charset="0"/>
            </a:endParaRPr>
          </a:p>
        </p:txBody>
      </p:sp>
      <p:sp>
        <p:nvSpPr>
          <p:cNvPr id="27" name="7 CuadroTexto">
            <a:extLst>
              <a:ext uri="{FF2B5EF4-FFF2-40B4-BE49-F238E27FC236}">
                <a16:creationId xmlns:a16="http://schemas.microsoft.com/office/drawing/2014/main" id="{DBA41D36-D77A-74BC-A284-24A49F16630C}"/>
              </a:ext>
            </a:extLst>
          </p:cNvPr>
          <p:cNvSpPr txBox="1"/>
          <p:nvPr/>
        </p:nvSpPr>
        <p:spPr>
          <a:xfrm>
            <a:off x="10951306" y="5169346"/>
            <a:ext cx="817853" cy="369332"/>
          </a:xfrm>
          <a:prstGeom prst="rect">
            <a:avLst/>
          </a:prstGeom>
          <a:noFill/>
        </p:spPr>
        <p:txBody>
          <a:bodyPr wrap="none" rtlCol="0">
            <a:spAutoFit/>
          </a:bodyPr>
          <a:lstStyle/>
          <a:p>
            <a:r>
              <a:rPr lang="es-ES" dirty="0" err="1">
                <a:solidFill>
                  <a:srgbClr val="0070C0"/>
                </a:solidFill>
                <a:latin typeface="Arial Narrow" pitchFamily="34" charset="0"/>
              </a:rPr>
              <a:t>protons</a:t>
            </a:r>
            <a:endParaRPr lang="en-US" dirty="0">
              <a:solidFill>
                <a:srgbClr val="0070C0"/>
              </a:solidFill>
              <a:latin typeface="Arial Narrow" pitchFamily="34" charset="0"/>
            </a:endParaRPr>
          </a:p>
        </p:txBody>
      </p:sp>
    </p:spTree>
    <p:extLst>
      <p:ext uri="{BB962C8B-B14F-4D97-AF65-F5344CB8AC3E}">
        <p14:creationId xmlns:p14="http://schemas.microsoft.com/office/powerpoint/2010/main" val="327378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D9D24-2BF1-9351-A0FE-63B2D849A97D}"/>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D715359D-E94C-70D9-50AF-3C117E27837D}"/>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63B6C02B-3575-8927-CEF1-52DA7C023CD3}"/>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1BC14CDE-EAEA-D787-AF38-7EFC41B4DAE0}"/>
              </a:ext>
            </a:extLst>
          </p:cNvPr>
          <p:cNvSpPr txBox="1">
            <a:spLocks noChangeArrowheads="1"/>
          </p:cNvSpPr>
          <p:nvPr/>
        </p:nvSpPr>
        <p:spPr bwMode="auto">
          <a:xfrm>
            <a:off x="1169988" y="649321"/>
            <a:ext cx="445055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The potential energy surface</a:t>
            </a:r>
          </a:p>
        </p:txBody>
      </p:sp>
      <p:pic>
        <p:nvPicPr>
          <p:cNvPr id="2" name="2 Imagen">
            <a:extLst>
              <a:ext uri="{FF2B5EF4-FFF2-40B4-BE49-F238E27FC236}">
                <a16:creationId xmlns:a16="http://schemas.microsoft.com/office/drawing/2014/main" id="{C8E08B61-8C1F-C901-EA55-C325C33663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6000" y="1641600"/>
            <a:ext cx="6146168" cy="3658433"/>
          </a:xfrm>
          <a:prstGeom prst="rect">
            <a:avLst/>
          </a:prstGeom>
        </p:spPr>
      </p:pic>
      <p:sp>
        <p:nvSpPr>
          <p:cNvPr id="3" name="Text Box 30">
            <a:extLst>
              <a:ext uri="{FF2B5EF4-FFF2-40B4-BE49-F238E27FC236}">
                <a16:creationId xmlns:a16="http://schemas.microsoft.com/office/drawing/2014/main" id="{CDAD5922-46D4-7EA5-CFD1-5C27523F48EF}"/>
              </a:ext>
            </a:extLst>
          </p:cNvPr>
          <p:cNvSpPr txBox="1">
            <a:spLocks noChangeArrowheads="1"/>
          </p:cNvSpPr>
          <p:nvPr/>
        </p:nvSpPr>
        <p:spPr bwMode="auto">
          <a:xfrm>
            <a:off x="1149350" y="1347788"/>
            <a:ext cx="6383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s-ES_tradnl" sz="2000" dirty="0" err="1">
                <a:solidFill>
                  <a:srgbClr val="A50021"/>
                </a:solidFill>
              </a:rPr>
              <a:t>Fission</a:t>
            </a:r>
            <a:r>
              <a:rPr lang="es-ES_tradnl" sz="2000" dirty="0">
                <a:solidFill>
                  <a:srgbClr val="A50021"/>
                </a:solidFill>
              </a:rPr>
              <a:t> </a:t>
            </a:r>
            <a:r>
              <a:rPr lang="es-ES_tradnl" sz="2000" dirty="0" err="1">
                <a:solidFill>
                  <a:srgbClr val="A50021"/>
                </a:solidFill>
              </a:rPr>
              <a:t>yields</a:t>
            </a:r>
            <a:r>
              <a:rPr lang="es-ES_tradnl" sz="2000" dirty="0">
                <a:solidFill>
                  <a:srgbClr val="A50021"/>
                </a:solidFill>
              </a:rPr>
              <a:t> and </a:t>
            </a:r>
            <a:r>
              <a:rPr lang="es-ES_tradnl" sz="2000" dirty="0" err="1">
                <a:solidFill>
                  <a:srgbClr val="A50021"/>
                </a:solidFill>
              </a:rPr>
              <a:t>structural</a:t>
            </a:r>
            <a:r>
              <a:rPr lang="es-ES_tradnl" sz="2000" dirty="0">
                <a:solidFill>
                  <a:srgbClr val="A50021"/>
                </a:solidFill>
              </a:rPr>
              <a:t> </a:t>
            </a:r>
            <a:r>
              <a:rPr lang="es-ES_tradnl" sz="2000" dirty="0" err="1">
                <a:solidFill>
                  <a:srgbClr val="A50021"/>
                </a:solidFill>
              </a:rPr>
              <a:t>effects</a:t>
            </a:r>
            <a:r>
              <a:rPr lang="es-ES_tradnl" sz="2000" dirty="0">
                <a:solidFill>
                  <a:srgbClr val="A50021"/>
                </a:solidFill>
              </a:rPr>
              <a:t> in </a:t>
            </a:r>
            <a:r>
              <a:rPr lang="es-ES_tradnl" sz="2000" dirty="0" err="1">
                <a:solidFill>
                  <a:srgbClr val="A50021"/>
                </a:solidFill>
              </a:rPr>
              <a:t>the</a:t>
            </a:r>
            <a:r>
              <a:rPr lang="es-ES_tradnl" sz="2000" dirty="0">
                <a:solidFill>
                  <a:srgbClr val="A50021"/>
                </a:solidFill>
              </a:rPr>
              <a:t> </a:t>
            </a:r>
            <a:r>
              <a:rPr lang="es-ES_tradnl" sz="2000" dirty="0" err="1">
                <a:solidFill>
                  <a:srgbClr val="A50021"/>
                </a:solidFill>
              </a:rPr>
              <a:t>potential</a:t>
            </a:r>
            <a:r>
              <a:rPr lang="es-ES_tradnl" sz="2000" dirty="0">
                <a:solidFill>
                  <a:srgbClr val="A50021"/>
                </a:solidFill>
              </a:rPr>
              <a:t> </a:t>
            </a:r>
            <a:r>
              <a:rPr lang="es-ES_tradnl" sz="2000" dirty="0" err="1">
                <a:solidFill>
                  <a:srgbClr val="A50021"/>
                </a:solidFill>
              </a:rPr>
              <a:t>energy</a:t>
            </a:r>
            <a:r>
              <a:rPr lang="es-ES_tradnl" sz="2000" dirty="0">
                <a:solidFill>
                  <a:srgbClr val="A50021"/>
                </a:solidFill>
              </a:rPr>
              <a:t> </a:t>
            </a:r>
            <a:r>
              <a:rPr lang="es-ES_tradnl" sz="2000" dirty="0" err="1">
                <a:solidFill>
                  <a:srgbClr val="A50021"/>
                </a:solidFill>
              </a:rPr>
              <a:t>surface</a:t>
            </a:r>
            <a:endParaRPr lang="es-ES" sz="2000" dirty="0">
              <a:solidFill>
                <a:srgbClr val="A50021"/>
              </a:solidFill>
            </a:endParaRPr>
          </a:p>
        </p:txBody>
      </p:sp>
      <p:sp>
        <p:nvSpPr>
          <p:cNvPr id="6" name="Text Box 15">
            <a:extLst>
              <a:ext uri="{FF2B5EF4-FFF2-40B4-BE49-F238E27FC236}">
                <a16:creationId xmlns:a16="http://schemas.microsoft.com/office/drawing/2014/main" id="{373934F3-3845-61B4-38D3-E3863ABE5F74}"/>
              </a:ext>
            </a:extLst>
          </p:cNvPr>
          <p:cNvSpPr txBox="1">
            <a:spLocks noChangeArrowheads="1"/>
          </p:cNvSpPr>
          <p:nvPr/>
        </p:nvSpPr>
        <p:spPr bwMode="auto">
          <a:xfrm>
            <a:off x="1120775" y="1835532"/>
            <a:ext cx="18623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US" sz="1800" b="1" dirty="0">
                <a:solidFill>
                  <a:srgbClr val="0033CC"/>
                </a:solidFill>
              </a:rPr>
              <a:t>Since 2018 </a:t>
            </a:r>
            <a:endParaRPr lang="en-US" sz="1800" dirty="0">
              <a:solidFill>
                <a:srgbClr val="0033CC"/>
              </a:solidFill>
            </a:endParaRPr>
          </a:p>
        </p:txBody>
      </p:sp>
      <p:pic>
        <p:nvPicPr>
          <p:cNvPr id="7" name="4 Imagen">
            <a:extLst>
              <a:ext uri="{FF2B5EF4-FFF2-40B4-BE49-F238E27FC236}">
                <a16:creationId xmlns:a16="http://schemas.microsoft.com/office/drawing/2014/main" id="{FA8079B5-69B3-8000-DE23-09B610285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0" y="3826800"/>
            <a:ext cx="4664503" cy="1920678"/>
          </a:xfrm>
          <a:prstGeom prst="rect">
            <a:avLst/>
          </a:prstGeom>
        </p:spPr>
      </p:pic>
      <p:sp>
        <p:nvSpPr>
          <p:cNvPr id="8" name="Text Box 38">
            <a:extLst>
              <a:ext uri="{FF2B5EF4-FFF2-40B4-BE49-F238E27FC236}">
                <a16:creationId xmlns:a16="http://schemas.microsoft.com/office/drawing/2014/main" id="{1AA2646F-8886-0F05-15F1-CCBA7183AF05}"/>
              </a:ext>
            </a:extLst>
          </p:cNvPr>
          <p:cNvSpPr txBox="1">
            <a:spLocks noChangeArrowheads="1"/>
          </p:cNvSpPr>
          <p:nvPr/>
        </p:nvSpPr>
        <p:spPr bwMode="auto">
          <a:xfrm>
            <a:off x="1136328" y="2876743"/>
            <a:ext cx="27113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200" dirty="0">
                <a:solidFill>
                  <a:srgbClr val="969696"/>
                </a:solidFill>
              </a:rPr>
              <a:t>C. Schmitt et al. PRL 126, 132502 (2021)</a:t>
            </a:r>
          </a:p>
          <a:p>
            <a:pPr eaLnBrk="1" hangingPunct="1"/>
            <a:r>
              <a:rPr lang="en-GB" sz="1200" dirty="0">
                <a:solidFill>
                  <a:srgbClr val="969696"/>
                </a:solidFill>
              </a:rPr>
              <a:t>B.M. </a:t>
            </a:r>
            <a:r>
              <a:rPr lang="en-GB" sz="1200" dirty="0" err="1">
                <a:solidFill>
                  <a:srgbClr val="969696"/>
                </a:solidFill>
              </a:rPr>
              <a:t>Swinton</a:t>
            </a:r>
            <a:r>
              <a:rPr lang="en-GB" sz="1200" dirty="0">
                <a:solidFill>
                  <a:srgbClr val="969696"/>
                </a:solidFill>
              </a:rPr>
              <a:t> et al., PRC 102, 054611 (2020)</a:t>
            </a:r>
          </a:p>
          <a:p>
            <a:pPr eaLnBrk="1" hangingPunct="1"/>
            <a:r>
              <a:rPr lang="en-GB" sz="1200" dirty="0">
                <a:solidFill>
                  <a:srgbClr val="969696"/>
                </a:solidFill>
              </a:rPr>
              <a:t>E. Prasad et al., PLB 811, 135941 (2020)</a:t>
            </a:r>
          </a:p>
          <a:p>
            <a:pPr eaLnBrk="1" hangingPunct="1"/>
            <a:r>
              <a:rPr lang="en-GB" sz="1200" dirty="0">
                <a:solidFill>
                  <a:srgbClr val="969696"/>
                </a:solidFill>
              </a:rPr>
              <a:t>I. </a:t>
            </a:r>
            <a:r>
              <a:rPr lang="en-GB" sz="1200" dirty="0" err="1">
                <a:solidFill>
                  <a:srgbClr val="969696"/>
                </a:solidFill>
              </a:rPr>
              <a:t>Tsekhanovich</a:t>
            </a:r>
            <a:r>
              <a:rPr lang="en-GB" sz="1200" dirty="0">
                <a:solidFill>
                  <a:srgbClr val="969696"/>
                </a:solidFill>
              </a:rPr>
              <a:t> et al., PLB 790, 583 (2019)</a:t>
            </a:r>
          </a:p>
          <a:p>
            <a:pPr eaLnBrk="1" hangingPunct="1"/>
            <a:r>
              <a:rPr lang="en-GB" sz="1200" dirty="0">
                <a:solidFill>
                  <a:srgbClr val="969696"/>
                </a:solidFill>
              </a:rPr>
              <a:t>A. </a:t>
            </a:r>
            <a:r>
              <a:rPr lang="en-GB" sz="1200" dirty="0" err="1">
                <a:solidFill>
                  <a:srgbClr val="969696"/>
                </a:solidFill>
              </a:rPr>
              <a:t>Bogachev</a:t>
            </a:r>
            <a:r>
              <a:rPr lang="en-GB" sz="1200" dirty="0">
                <a:solidFill>
                  <a:srgbClr val="969696"/>
                </a:solidFill>
              </a:rPr>
              <a:t> et al. PRC 104, 024623 (2021)</a:t>
            </a:r>
          </a:p>
          <a:p>
            <a:pPr eaLnBrk="1" hangingPunct="1"/>
            <a:r>
              <a:rPr lang="en-GB" sz="1200" dirty="0">
                <a:solidFill>
                  <a:srgbClr val="969696"/>
                </a:solidFill>
              </a:rPr>
              <a:t>E.M. </a:t>
            </a:r>
            <a:r>
              <a:rPr lang="en-GB" sz="1200" dirty="0" err="1">
                <a:solidFill>
                  <a:srgbClr val="969696"/>
                </a:solidFill>
              </a:rPr>
              <a:t>Kozulin</a:t>
            </a:r>
            <a:r>
              <a:rPr lang="en-GB" sz="1200" dirty="0">
                <a:solidFill>
                  <a:srgbClr val="969696"/>
                </a:solidFill>
              </a:rPr>
              <a:t> et al., PRC 105, 014607 (2022)</a:t>
            </a:r>
          </a:p>
        </p:txBody>
      </p:sp>
      <p:sp>
        <p:nvSpPr>
          <p:cNvPr id="9" name="12 CuadroTexto">
            <a:extLst>
              <a:ext uri="{FF2B5EF4-FFF2-40B4-BE49-F238E27FC236}">
                <a16:creationId xmlns:a16="http://schemas.microsoft.com/office/drawing/2014/main" id="{BF06CB82-2D97-FDF9-F6F2-87859506F210}"/>
              </a:ext>
            </a:extLst>
          </p:cNvPr>
          <p:cNvSpPr txBox="1"/>
          <p:nvPr/>
        </p:nvSpPr>
        <p:spPr>
          <a:xfrm>
            <a:off x="5975760" y="4264640"/>
            <a:ext cx="1404552" cy="892552"/>
          </a:xfrm>
          <a:prstGeom prst="rect">
            <a:avLst/>
          </a:prstGeom>
          <a:noFill/>
        </p:spPr>
        <p:txBody>
          <a:bodyPr wrap="none" rtlCol="0">
            <a:spAutoFit/>
          </a:bodyPr>
          <a:lstStyle/>
          <a:p>
            <a:pPr>
              <a:spcAft>
                <a:spcPts val="600"/>
              </a:spcAft>
            </a:pPr>
            <a:r>
              <a:rPr lang="es-ES" sz="1400" dirty="0">
                <a:solidFill>
                  <a:srgbClr val="009999"/>
                </a:solidFill>
                <a:latin typeface="Arial Narrow" pitchFamily="34" charset="0"/>
              </a:rPr>
              <a:t>A </a:t>
            </a:r>
            <a:r>
              <a:rPr lang="es-ES" sz="1400" dirty="0" err="1">
                <a:solidFill>
                  <a:srgbClr val="009999"/>
                </a:solidFill>
                <a:latin typeface="Arial Narrow" pitchFamily="34" charset="0"/>
              </a:rPr>
              <a:t>distribution</a:t>
            </a:r>
            <a:endParaRPr lang="es-ES" sz="1400" dirty="0">
              <a:solidFill>
                <a:srgbClr val="009999"/>
              </a:solidFill>
              <a:latin typeface="Arial Narrow" pitchFamily="34" charset="0"/>
            </a:endParaRPr>
          </a:p>
          <a:p>
            <a:pPr>
              <a:spcAft>
                <a:spcPts val="600"/>
              </a:spcAft>
            </a:pPr>
            <a:r>
              <a:rPr lang="es-ES" sz="1400" dirty="0" err="1">
                <a:solidFill>
                  <a:srgbClr val="FF9900"/>
                </a:solidFill>
                <a:latin typeface="Arial Narrow" pitchFamily="34" charset="0"/>
              </a:rPr>
              <a:t>A&amp;Z</a:t>
            </a:r>
            <a:r>
              <a:rPr lang="es-ES" sz="1400" baseline="-25000" dirty="0" err="1">
                <a:solidFill>
                  <a:srgbClr val="FF9900"/>
                </a:solidFill>
                <a:latin typeface="Arial Narrow" pitchFamily="34" charset="0"/>
              </a:rPr>
              <a:t>light</a:t>
            </a:r>
            <a:r>
              <a:rPr lang="es-ES" sz="1400" dirty="0">
                <a:solidFill>
                  <a:srgbClr val="FF9900"/>
                </a:solidFill>
                <a:latin typeface="Arial Narrow" pitchFamily="34" charset="0"/>
              </a:rPr>
              <a:t> </a:t>
            </a:r>
            <a:r>
              <a:rPr lang="es-ES" sz="1400" dirty="0" err="1">
                <a:solidFill>
                  <a:srgbClr val="FF9900"/>
                </a:solidFill>
                <a:latin typeface="Arial Narrow" pitchFamily="34" charset="0"/>
              </a:rPr>
              <a:t>distribution</a:t>
            </a:r>
            <a:endParaRPr lang="es-ES" sz="1400" dirty="0">
              <a:solidFill>
                <a:srgbClr val="FF9900"/>
              </a:solidFill>
              <a:latin typeface="Arial Narrow" pitchFamily="34" charset="0"/>
            </a:endParaRPr>
          </a:p>
          <a:p>
            <a:r>
              <a:rPr lang="es-ES" sz="1400" dirty="0">
                <a:solidFill>
                  <a:srgbClr val="FF0000"/>
                </a:solidFill>
                <a:latin typeface="Arial Narrow" pitchFamily="34" charset="0"/>
              </a:rPr>
              <a:t>Z </a:t>
            </a:r>
            <a:r>
              <a:rPr lang="es-ES" sz="1400" dirty="0" err="1">
                <a:solidFill>
                  <a:srgbClr val="FF0000"/>
                </a:solidFill>
                <a:latin typeface="Arial Narrow" pitchFamily="34" charset="0"/>
              </a:rPr>
              <a:t>distribution</a:t>
            </a:r>
            <a:endParaRPr lang="en-US" sz="1400" dirty="0">
              <a:solidFill>
                <a:srgbClr val="FF0000"/>
              </a:solidFill>
              <a:latin typeface="Arial Narrow" pitchFamily="34" charset="0"/>
            </a:endParaRPr>
          </a:p>
        </p:txBody>
      </p:sp>
      <p:sp>
        <p:nvSpPr>
          <p:cNvPr id="10" name="Text Box 1036">
            <a:extLst>
              <a:ext uri="{FF2B5EF4-FFF2-40B4-BE49-F238E27FC236}">
                <a16:creationId xmlns:a16="http://schemas.microsoft.com/office/drawing/2014/main" id="{8A7D4C68-BD02-4D02-A505-2C24C5D4ED18}"/>
              </a:ext>
            </a:extLst>
          </p:cNvPr>
          <p:cNvSpPr txBox="1">
            <a:spLocks noChangeArrowheads="1"/>
          </p:cNvSpPr>
          <p:nvPr/>
        </p:nvSpPr>
        <p:spPr bwMode="auto">
          <a:xfrm>
            <a:off x="1110928" y="2195572"/>
            <a:ext cx="5472608"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300"/>
              </a:spcAft>
              <a:defRPr/>
            </a:pPr>
            <a:r>
              <a:rPr lang="en-US" sz="1800" dirty="0">
                <a:solidFill>
                  <a:srgbClr val="008080"/>
                </a:solidFill>
              </a:rPr>
              <a:t>Intense experimental program using measuring A-yields in</a:t>
            </a:r>
          </a:p>
          <a:p>
            <a:pPr eaLnBrk="1" hangingPunct="1">
              <a:spcAft>
                <a:spcPts val="300"/>
              </a:spcAft>
              <a:defRPr/>
            </a:pPr>
            <a:r>
              <a:rPr lang="en-US" sz="1800" dirty="0">
                <a:solidFill>
                  <a:srgbClr val="008080"/>
                </a:solidFill>
              </a:rPr>
              <a:t>fusion-fission and transfer reactions at GANIL, JAEA, ANU,..</a:t>
            </a:r>
            <a:r>
              <a:rPr lang="en-US" sz="1800" dirty="0">
                <a:solidFill>
                  <a:srgbClr val="0033CC"/>
                </a:solidFill>
              </a:rPr>
              <a:t>.   </a:t>
            </a:r>
          </a:p>
        </p:txBody>
      </p:sp>
      <p:sp>
        <p:nvSpPr>
          <p:cNvPr id="11" name="Text Box 1036">
            <a:extLst>
              <a:ext uri="{FF2B5EF4-FFF2-40B4-BE49-F238E27FC236}">
                <a16:creationId xmlns:a16="http://schemas.microsoft.com/office/drawing/2014/main" id="{A198C16C-133C-10E4-C3CC-3A7947C0F0A2}"/>
              </a:ext>
            </a:extLst>
          </p:cNvPr>
          <p:cNvSpPr txBox="1">
            <a:spLocks noChangeArrowheads="1"/>
          </p:cNvSpPr>
          <p:nvPr/>
        </p:nvSpPr>
        <p:spPr bwMode="auto">
          <a:xfrm>
            <a:off x="2907060" y="5356200"/>
            <a:ext cx="915794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defRPr/>
            </a:pPr>
            <a:r>
              <a:rPr lang="en-US" sz="1800" dirty="0">
                <a:solidFill>
                  <a:srgbClr val="0033CC"/>
                </a:solidFill>
              </a:rPr>
              <a:t>Mass yields measurements in pre-actinides confirmed the asymmetry around </a:t>
            </a:r>
            <a:r>
              <a:rPr lang="en-US" sz="1800" i="1" baseline="30000" dirty="0">
                <a:solidFill>
                  <a:srgbClr val="0033CC"/>
                </a:solidFill>
              </a:rPr>
              <a:t>180</a:t>
            </a:r>
            <a:r>
              <a:rPr lang="en-US" sz="1800" i="1" dirty="0">
                <a:solidFill>
                  <a:srgbClr val="0033CC"/>
                </a:solidFill>
              </a:rPr>
              <a:t>Hg</a:t>
            </a:r>
            <a:r>
              <a:rPr lang="en-US" sz="1800" dirty="0">
                <a:solidFill>
                  <a:srgbClr val="0033CC"/>
                </a:solidFill>
              </a:rPr>
              <a:t> due to the neutron shell gap </a:t>
            </a:r>
            <a:r>
              <a:rPr lang="en-US" sz="1800" i="1" dirty="0">
                <a:solidFill>
                  <a:srgbClr val="0033CC"/>
                </a:solidFill>
              </a:rPr>
              <a:t>N</a:t>
            </a:r>
            <a:r>
              <a:rPr lang="en-US" sz="1800" i="1" baseline="-25000" dirty="0">
                <a:solidFill>
                  <a:srgbClr val="0033CC"/>
                </a:solidFill>
              </a:rPr>
              <a:t>H</a:t>
            </a:r>
            <a:r>
              <a:rPr lang="en-US" sz="1800" i="1" dirty="0">
                <a:solidFill>
                  <a:srgbClr val="0033CC"/>
                </a:solidFill>
              </a:rPr>
              <a:t>~56</a:t>
            </a:r>
            <a:r>
              <a:rPr lang="en-US" sz="1800" dirty="0">
                <a:solidFill>
                  <a:srgbClr val="0033CC"/>
                </a:solidFill>
              </a:rPr>
              <a:t> with . </a:t>
            </a:r>
            <a:r>
              <a:rPr lang="en-US" sz="1800" dirty="0">
                <a:solidFill>
                  <a:srgbClr val="009999"/>
                </a:solidFill>
              </a:rPr>
              <a:t>However, some works indicated the dominant role of </a:t>
            </a:r>
            <a:r>
              <a:rPr lang="en-US" sz="1800" i="1" dirty="0">
                <a:solidFill>
                  <a:srgbClr val="009999"/>
                </a:solidFill>
              </a:rPr>
              <a:t>Z</a:t>
            </a:r>
            <a:r>
              <a:rPr lang="en-US" sz="1800" i="1" baseline="-25000" dirty="0">
                <a:solidFill>
                  <a:srgbClr val="009999"/>
                </a:solidFill>
              </a:rPr>
              <a:t>L</a:t>
            </a:r>
            <a:r>
              <a:rPr lang="en-US" sz="1800" i="1" dirty="0">
                <a:solidFill>
                  <a:srgbClr val="009999"/>
                </a:solidFill>
              </a:rPr>
              <a:t>~36</a:t>
            </a:r>
            <a:r>
              <a:rPr lang="en-US" sz="1800" dirty="0">
                <a:solidFill>
                  <a:srgbClr val="009999"/>
                </a:solidFill>
              </a:rPr>
              <a:t> over the neutron shells</a:t>
            </a:r>
            <a:r>
              <a:rPr lang="en-US" sz="1800" dirty="0">
                <a:solidFill>
                  <a:srgbClr val="0033CC"/>
                </a:solidFill>
              </a:rPr>
              <a:t>.</a:t>
            </a:r>
          </a:p>
          <a:p>
            <a:pPr eaLnBrk="1" hangingPunct="1">
              <a:spcAft>
                <a:spcPts val="300"/>
              </a:spcAft>
              <a:defRPr/>
            </a:pPr>
            <a:r>
              <a:rPr lang="en-US" sz="1800" dirty="0">
                <a:solidFill>
                  <a:srgbClr val="0070C0"/>
                </a:solidFill>
              </a:rPr>
              <a:t>Combined measurements of the A and Z fission yields are required to fully understand the role of the different shell gaps.</a:t>
            </a:r>
          </a:p>
        </p:txBody>
      </p:sp>
      <p:sp>
        <p:nvSpPr>
          <p:cNvPr id="12" name="12 CuadroTexto">
            <a:extLst>
              <a:ext uri="{FF2B5EF4-FFF2-40B4-BE49-F238E27FC236}">
                <a16:creationId xmlns:a16="http://schemas.microsoft.com/office/drawing/2014/main" id="{26928F57-E193-71F5-8563-A11F44B4E23D}"/>
              </a:ext>
            </a:extLst>
          </p:cNvPr>
          <p:cNvSpPr txBox="1"/>
          <p:nvPr/>
        </p:nvSpPr>
        <p:spPr>
          <a:xfrm>
            <a:off x="8298300" y="3818364"/>
            <a:ext cx="1404552" cy="892552"/>
          </a:xfrm>
          <a:prstGeom prst="rect">
            <a:avLst/>
          </a:prstGeom>
          <a:noFill/>
        </p:spPr>
        <p:txBody>
          <a:bodyPr wrap="none" rtlCol="0">
            <a:spAutoFit/>
          </a:bodyPr>
          <a:lstStyle/>
          <a:p>
            <a:pPr>
              <a:spcAft>
                <a:spcPts val="600"/>
              </a:spcAft>
            </a:pPr>
            <a:r>
              <a:rPr lang="es-ES" sz="1400" dirty="0">
                <a:solidFill>
                  <a:srgbClr val="009999"/>
                </a:solidFill>
                <a:latin typeface="Arial Narrow" pitchFamily="34" charset="0"/>
              </a:rPr>
              <a:t>A </a:t>
            </a:r>
            <a:r>
              <a:rPr lang="es-ES" sz="1400" dirty="0" err="1">
                <a:solidFill>
                  <a:srgbClr val="009999"/>
                </a:solidFill>
                <a:latin typeface="Arial Narrow" pitchFamily="34" charset="0"/>
              </a:rPr>
              <a:t>distribution</a:t>
            </a:r>
            <a:endParaRPr lang="es-ES" sz="1400" dirty="0">
              <a:solidFill>
                <a:srgbClr val="009999"/>
              </a:solidFill>
              <a:latin typeface="Arial Narrow" pitchFamily="34" charset="0"/>
            </a:endParaRPr>
          </a:p>
          <a:p>
            <a:pPr>
              <a:spcAft>
                <a:spcPts val="600"/>
              </a:spcAft>
            </a:pPr>
            <a:r>
              <a:rPr lang="es-ES" sz="1400" dirty="0" err="1">
                <a:solidFill>
                  <a:srgbClr val="FF9900"/>
                </a:solidFill>
                <a:latin typeface="Arial Narrow" pitchFamily="34" charset="0"/>
              </a:rPr>
              <a:t>A&amp;Z</a:t>
            </a:r>
            <a:r>
              <a:rPr lang="es-ES" sz="1400" baseline="-25000" dirty="0" err="1">
                <a:solidFill>
                  <a:srgbClr val="FF9900"/>
                </a:solidFill>
                <a:latin typeface="Arial Narrow" pitchFamily="34" charset="0"/>
              </a:rPr>
              <a:t>light</a:t>
            </a:r>
            <a:r>
              <a:rPr lang="es-ES" sz="1400" dirty="0">
                <a:solidFill>
                  <a:srgbClr val="FF9900"/>
                </a:solidFill>
                <a:latin typeface="Arial Narrow" pitchFamily="34" charset="0"/>
              </a:rPr>
              <a:t> </a:t>
            </a:r>
            <a:r>
              <a:rPr lang="es-ES" sz="1400" dirty="0" err="1">
                <a:solidFill>
                  <a:srgbClr val="FF9900"/>
                </a:solidFill>
                <a:latin typeface="Arial Narrow" pitchFamily="34" charset="0"/>
              </a:rPr>
              <a:t>distribution</a:t>
            </a:r>
            <a:endParaRPr lang="es-ES" sz="1400" dirty="0">
              <a:solidFill>
                <a:srgbClr val="FF9900"/>
              </a:solidFill>
              <a:latin typeface="Arial Narrow" pitchFamily="34" charset="0"/>
            </a:endParaRPr>
          </a:p>
          <a:p>
            <a:r>
              <a:rPr lang="es-ES" sz="1400" dirty="0">
                <a:solidFill>
                  <a:srgbClr val="FF0000"/>
                </a:solidFill>
                <a:latin typeface="Arial Narrow" pitchFamily="34" charset="0"/>
              </a:rPr>
              <a:t>Z </a:t>
            </a:r>
            <a:r>
              <a:rPr lang="es-ES" sz="1400" dirty="0" err="1">
                <a:solidFill>
                  <a:srgbClr val="FF0000"/>
                </a:solidFill>
                <a:latin typeface="Arial Narrow" pitchFamily="34" charset="0"/>
              </a:rPr>
              <a:t>distribution</a:t>
            </a:r>
            <a:endParaRPr lang="en-US" sz="1400" dirty="0">
              <a:solidFill>
                <a:srgbClr val="FF0000"/>
              </a:solidFill>
              <a:latin typeface="Arial Narrow" pitchFamily="34" charset="0"/>
            </a:endParaRPr>
          </a:p>
        </p:txBody>
      </p:sp>
      <p:pic>
        <p:nvPicPr>
          <p:cNvPr id="13" name="Imagen 12">
            <a:extLst>
              <a:ext uri="{FF2B5EF4-FFF2-40B4-BE49-F238E27FC236}">
                <a16:creationId xmlns:a16="http://schemas.microsoft.com/office/drawing/2014/main" id="{003110E2-907E-5E91-694E-7CD0750F3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4" name="Text Box 59">
            <a:extLst>
              <a:ext uri="{FF2B5EF4-FFF2-40B4-BE49-F238E27FC236}">
                <a16:creationId xmlns:a16="http://schemas.microsoft.com/office/drawing/2014/main" id="{2B8715B0-DCCE-508F-99EF-D85D424ECB30}"/>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41025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BD926-1C55-DC17-0BB9-2C5990530A4F}"/>
            </a:ext>
          </a:extLst>
        </p:cNvPr>
        <p:cNvGrpSpPr/>
        <p:nvPr/>
      </p:nvGrpSpPr>
      <p:grpSpPr>
        <a:xfrm>
          <a:off x="0" y="0"/>
          <a:ext cx="0" cy="0"/>
          <a:chOff x="0" y="0"/>
          <a:chExt cx="0" cy="0"/>
        </a:xfrm>
      </p:grpSpPr>
      <p:pic>
        <p:nvPicPr>
          <p:cNvPr id="6" name="Imaxe 2">
            <a:extLst>
              <a:ext uri="{FF2B5EF4-FFF2-40B4-BE49-F238E27FC236}">
                <a16:creationId xmlns:a16="http://schemas.microsoft.com/office/drawing/2014/main" id="{5EF137B9-2331-31D6-841C-C5C711BD2490}"/>
              </a:ext>
            </a:extLst>
          </p:cNvPr>
          <p:cNvPicPr>
            <a:picLocks noChangeAspect="1"/>
          </p:cNvPicPr>
          <p:nvPr/>
        </p:nvPicPr>
        <p:blipFill>
          <a:blip r:embed="rId2"/>
          <a:stretch>
            <a:fillRect/>
          </a:stretch>
        </p:blipFill>
        <p:spPr>
          <a:xfrm>
            <a:off x="912585" y="1916832"/>
            <a:ext cx="5353848" cy="2769468"/>
          </a:xfrm>
          <a:prstGeom prst="rect">
            <a:avLst/>
          </a:prstGeom>
        </p:spPr>
      </p:pic>
      <p:sp>
        <p:nvSpPr>
          <p:cNvPr id="4" name="Text Box 5">
            <a:extLst>
              <a:ext uri="{FF2B5EF4-FFF2-40B4-BE49-F238E27FC236}">
                <a16:creationId xmlns:a16="http://schemas.microsoft.com/office/drawing/2014/main" id="{2AA34510-932C-DBF6-E974-22E05B626D45}"/>
              </a:ext>
            </a:extLst>
          </p:cNvPr>
          <p:cNvSpPr txBox="1">
            <a:spLocks noChangeArrowheads="1"/>
          </p:cNvSpPr>
          <p:nvPr/>
        </p:nvSpPr>
        <p:spPr bwMode="auto">
          <a:xfrm>
            <a:off x="-36512" y="6560038"/>
            <a:ext cx="1175620" cy="32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s-ES" sz="1500" noProof="1">
                <a:solidFill>
                  <a:srgbClr val="777777"/>
                </a:solidFill>
                <a:latin typeface="Arial Narrow" pitchFamily="34" charset="0"/>
              </a:rPr>
              <a:t>José Benlliure</a:t>
            </a:r>
          </a:p>
        </p:txBody>
      </p:sp>
      <p:sp>
        <p:nvSpPr>
          <p:cNvPr id="20" name="Rectangle 2">
            <a:extLst>
              <a:ext uri="{FF2B5EF4-FFF2-40B4-BE49-F238E27FC236}">
                <a16:creationId xmlns:a16="http://schemas.microsoft.com/office/drawing/2014/main" id="{FF0522AC-9D3F-DDA9-D248-FE905C8E37E8}"/>
              </a:ext>
            </a:extLst>
          </p:cNvPr>
          <p:cNvSpPr>
            <a:spLocks noChangeArrowheads="1"/>
          </p:cNvSpPr>
          <p:nvPr/>
        </p:nvSpPr>
        <p:spPr bwMode="auto">
          <a:xfrm flipV="1">
            <a:off x="250825" y="1196975"/>
            <a:ext cx="6840538" cy="73025"/>
          </a:xfrm>
          <a:prstGeom prst="rect">
            <a:avLst/>
          </a:prstGeom>
          <a:solidFill>
            <a:srgbClr val="666699"/>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1" name="Text Box 3">
            <a:extLst>
              <a:ext uri="{FF2B5EF4-FFF2-40B4-BE49-F238E27FC236}">
                <a16:creationId xmlns:a16="http://schemas.microsoft.com/office/drawing/2014/main" id="{323F41B0-D1AC-0DFC-715D-FCC7745CE603}"/>
              </a:ext>
            </a:extLst>
          </p:cNvPr>
          <p:cNvSpPr txBox="1">
            <a:spLocks noChangeArrowheads="1"/>
          </p:cNvSpPr>
          <p:nvPr/>
        </p:nvSpPr>
        <p:spPr bwMode="auto">
          <a:xfrm>
            <a:off x="1169988" y="649321"/>
            <a:ext cx="9096827"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omic Sans MS" pitchFamily="66" charset="0"/>
                <a:ea typeface="Droid Sans Fallback"/>
                <a:cs typeface="Droid Sans Fallback"/>
              </a:defRPr>
            </a:lvl9pPr>
          </a:lstStyle>
          <a:p>
            <a:pPr eaLnBrk="1" hangingPunct="1"/>
            <a:r>
              <a:rPr lang="en-GB" sz="3200" noProof="1">
                <a:solidFill>
                  <a:srgbClr val="003366"/>
                </a:solidFill>
                <a:latin typeface="Arial Narrow" pitchFamily="34" charset="0"/>
              </a:rPr>
              <a:t>Complete measurements in inverse kinematics: R3B@FAIR</a:t>
            </a:r>
          </a:p>
        </p:txBody>
      </p:sp>
      <p:sp>
        <p:nvSpPr>
          <p:cNvPr id="3" name="Text Box 101">
            <a:extLst>
              <a:ext uri="{FF2B5EF4-FFF2-40B4-BE49-F238E27FC236}">
                <a16:creationId xmlns:a16="http://schemas.microsoft.com/office/drawing/2014/main" id="{F0B01B2A-23EB-8974-1B85-41AFBF9B019C}"/>
              </a:ext>
            </a:extLst>
          </p:cNvPr>
          <p:cNvSpPr txBox="1">
            <a:spLocks noChangeArrowheads="1"/>
          </p:cNvSpPr>
          <p:nvPr/>
        </p:nvSpPr>
        <p:spPr bwMode="auto">
          <a:xfrm>
            <a:off x="1137375" y="1280954"/>
            <a:ext cx="8059965" cy="7540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spcAft>
                <a:spcPts val="600"/>
              </a:spcAft>
            </a:pPr>
            <a:r>
              <a:rPr lang="en-US" sz="2000" dirty="0">
                <a:solidFill>
                  <a:srgbClr val="0000CC"/>
                </a:solidFill>
              </a:rPr>
              <a:t>Complete identification in A, Z of both fission fragments, TKE, gammas and neutrons</a:t>
            </a:r>
          </a:p>
          <a:p>
            <a:pPr eaLnBrk="1" hangingPunct="1"/>
            <a:r>
              <a:rPr lang="en-US" sz="1800" dirty="0" err="1">
                <a:solidFill>
                  <a:srgbClr val="0096FF"/>
                </a:solidFill>
              </a:rPr>
              <a:t>Coulex</a:t>
            </a:r>
            <a:r>
              <a:rPr lang="en-US" sz="1800" dirty="0">
                <a:solidFill>
                  <a:srgbClr val="0096FF"/>
                </a:solidFill>
              </a:rPr>
              <a:t> and nucleon knockout</a:t>
            </a:r>
            <a:endParaRPr lang="en-US" sz="1800" dirty="0">
              <a:solidFill>
                <a:srgbClr val="0000CC"/>
              </a:solidFill>
            </a:endParaRPr>
          </a:p>
        </p:txBody>
      </p:sp>
      <p:pic>
        <p:nvPicPr>
          <p:cNvPr id="7" name="Imaxe 3" descr="Unha imaxe na que se mostra interior, motor&#10;&#10;Descrición xerada automaticamente">
            <a:extLst>
              <a:ext uri="{FF2B5EF4-FFF2-40B4-BE49-F238E27FC236}">
                <a16:creationId xmlns:a16="http://schemas.microsoft.com/office/drawing/2014/main" id="{8586CE2B-EF91-BEB6-324A-0F635D615B36}"/>
              </a:ext>
            </a:extLst>
          </p:cNvPr>
          <p:cNvPicPr>
            <a:picLocks noChangeAspect="1"/>
          </p:cNvPicPr>
          <p:nvPr/>
        </p:nvPicPr>
        <p:blipFill>
          <a:blip r:embed="rId3"/>
          <a:stretch>
            <a:fillRect/>
          </a:stretch>
        </p:blipFill>
        <p:spPr>
          <a:xfrm>
            <a:off x="6900912" y="1916832"/>
            <a:ext cx="3684834" cy="2274168"/>
          </a:xfrm>
          <a:prstGeom prst="rect">
            <a:avLst/>
          </a:prstGeom>
        </p:spPr>
      </p:pic>
      <p:sp>
        <p:nvSpPr>
          <p:cNvPr id="8" name="Text Box 101">
            <a:extLst>
              <a:ext uri="{FF2B5EF4-FFF2-40B4-BE49-F238E27FC236}">
                <a16:creationId xmlns:a16="http://schemas.microsoft.com/office/drawing/2014/main" id="{9FF8F072-BF92-7FBC-A9B0-D720110E1427}"/>
              </a:ext>
            </a:extLst>
          </p:cNvPr>
          <p:cNvSpPr txBox="1">
            <a:spLocks noChangeArrowheads="1"/>
          </p:cNvSpPr>
          <p:nvPr/>
        </p:nvSpPr>
        <p:spPr bwMode="auto">
          <a:xfrm>
            <a:off x="6135588" y="4581128"/>
            <a:ext cx="4837212" cy="183127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marL="0" indent="0" eaLnBrk="1" hangingPunct="1">
              <a:spcAft>
                <a:spcPts val="600"/>
              </a:spcAft>
            </a:pPr>
            <a:r>
              <a:rPr lang="es-ES" sz="1600" dirty="0" err="1">
                <a:solidFill>
                  <a:srgbClr val="0000FF"/>
                </a:solidFill>
              </a:rPr>
              <a:t>Setup</a:t>
            </a:r>
            <a:r>
              <a:rPr lang="es-ES" sz="1600" dirty="0">
                <a:solidFill>
                  <a:srgbClr val="0000FF"/>
                </a:solidFill>
              </a:rPr>
              <a:t> </a:t>
            </a:r>
            <a:r>
              <a:rPr lang="es-ES" sz="1600" dirty="0" err="1">
                <a:solidFill>
                  <a:srgbClr val="0000FF"/>
                </a:solidFill>
              </a:rPr>
              <a:t>capabilities</a:t>
            </a:r>
            <a:endParaRPr lang="en-US" sz="1600" dirty="0">
              <a:solidFill>
                <a:srgbClr val="0000FF"/>
              </a:solidFill>
            </a:endParaRPr>
          </a:p>
          <a:p>
            <a:pPr eaLnBrk="1" hangingPunct="1">
              <a:spcAft>
                <a:spcPts val="600"/>
              </a:spcAft>
              <a:buFontTx/>
              <a:buChar char="-"/>
            </a:pPr>
            <a:r>
              <a:rPr lang="en-US" sz="1600" dirty="0">
                <a:solidFill>
                  <a:srgbClr val="008080"/>
                </a:solidFill>
              </a:rPr>
              <a:t>MUSIC, </a:t>
            </a:r>
            <a:r>
              <a:rPr lang="en-US" sz="1600" dirty="0" err="1">
                <a:solidFill>
                  <a:srgbClr val="008080"/>
                </a:solidFill>
              </a:rPr>
              <a:t>ToF</a:t>
            </a:r>
            <a:r>
              <a:rPr lang="en-US" sz="1600" dirty="0">
                <a:solidFill>
                  <a:srgbClr val="008080"/>
                </a:solidFill>
              </a:rPr>
              <a:t>-wall (</a:t>
            </a:r>
            <a:r>
              <a:rPr lang="en-US" sz="1800" dirty="0">
                <a:solidFill>
                  <a:srgbClr val="008080"/>
                </a:solidFill>
                <a:latin typeface="Symbol" pitchFamily="18" charset="2"/>
              </a:rPr>
              <a:t>s</a:t>
            </a:r>
            <a:r>
              <a:rPr lang="en-US" sz="1600" baseline="-25000" dirty="0">
                <a:solidFill>
                  <a:srgbClr val="008080"/>
                </a:solidFill>
              </a:rPr>
              <a:t>ToF</a:t>
            </a:r>
            <a:r>
              <a:rPr lang="en-US" sz="1600" dirty="0">
                <a:solidFill>
                  <a:srgbClr val="008080"/>
                </a:solidFill>
              </a:rPr>
              <a:t>~40 </a:t>
            </a:r>
            <a:r>
              <a:rPr lang="en-US" sz="1600" dirty="0" err="1">
                <a:solidFill>
                  <a:srgbClr val="008080"/>
                </a:solidFill>
              </a:rPr>
              <a:t>ps</a:t>
            </a:r>
            <a:r>
              <a:rPr lang="en-US" sz="1600" dirty="0">
                <a:solidFill>
                  <a:srgbClr val="008080"/>
                </a:solidFill>
              </a:rPr>
              <a:t>) and MWPCs (</a:t>
            </a:r>
            <a:r>
              <a:rPr lang="en-US" sz="1800" dirty="0">
                <a:solidFill>
                  <a:srgbClr val="008080"/>
                </a:solidFill>
                <a:latin typeface="Symbol" pitchFamily="18" charset="2"/>
              </a:rPr>
              <a:t>s</a:t>
            </a:r>
            <a:r>
              <a:rPr lang="en-US" sz="1600" baseline="-25000" dirty="0">
                <a:solidFill>
                  <a:srgbClr val="008080"/>
                </a:solidFill>
              </a:rPr>
              <a:t>x</a:t>
            </a:r>
            <a:r>
              <a:rPr lang="en-US" sz="1600" dirty="0">
                <a:solidFill>
                  <a:srgbClr val="008080"/>
                </a:solidFill>
              </a:rPr>
              <a:t>~200 </a:t>
            </a:r>
            <a:r>
              <a:rPr lang="en-US" sz="1600" dirty="0">
                <a:solidFill>
                  <a:srgbClr val="008080"/>
                </a:solidFill>
                <a:latin typeface="Symbol" pitchFamily="18" charset="2"/>
              </a:rPr>
              <a:t>m</a:t>
            </a:r>
            <a:r>
              <a:rPr lang="en-US" sz="1600" dirty="0">
                <a:solidFill>
                  <a:srgbClr val="008080"/>
                </a:solidFill>
              </a:rPr>
              <a:t>m):  fission fragments </a:t>
            </a:r>
            <a:r>
              <a:rPr lang="en-US" sz="1600" dirty="0">
                <a:solidFill>
                  <a:srgbClr val="008080"/>
                </a:solidFill>
                <a:latin typeface="Symbol" pitchFamily="18" charset="2"/>
              </a:rPr>
              <a:t>D</a:t>
            </a:r>
            <a:r>
              <a:rPr lang="en-US" sz="1600" dirty="0">
                <a:solidFill>
                  <a:srgbClr val="008080"/>
                </a:solidFill>
              </a:rPr>
              <a:t>Z~0.37, </a:t>
            </a:r>
            <a:r>
              <a:rPr lang="en-US" sz="1600" dirty="0">
                <a:solidFill>
                  <a:srgbClr val="008080"/>
                </a:solidFill>
                <a:latin typeface="Symbol" pitchFamily="18" charset="2"/>
              </a:rPr>
              <a:t>D</a:t>
            </a:r>
            <a:r>
              <a:rPr lang="en-US" sz="1600" dirty="0">
                <a:solidFill>
                  <a:srgbClr val="008080"/>
                </a:solidFill>
              </a:rPr>
              <a:t>A~0.55 </a:t>
            </a:r>
          </a:p>
          <a:p>
            <a:pPr eaLnBrk="1" hangingPunct="1">
              <a:spcAft>
                <a:spcPts val="600"/>
              </a:spcAft>
              <a:buFontTx/>
              <a:buChar char="-"/>
            </a:pPr>
            <a:r>
              <a:rPr lang="es-ES" sz="1600" dirty="0">
                <a:solidFill>
                  <a:srgbClr val="008080"/>
                </a:solidFill>
              </a:rPr>
              <a:t>CALIFA and Si-</a:t>
            </a:r>
            <a:r>
              <a:rPr lang="es-ES" sz="1600" dirty="0" err="1">
                <a:solidFill>
                  <a:srgbClr val="008080"/>
                </a:solidFill>
              </a:rPr>
              <a:t>tracker</a:t>
            </a:r>
            <a:r>
              <a:rPr lang="es-ES" sz="1600" dirty="0">
                <a:solidFill>
                  <a:srgbClr val="008080"/>
                </a:solidFill>
              </a:rPr>
              <a:t>: </a:t>
            </a:r>
            <a:r>
              <a:rPr lang="es-ES" sz="1600" dirty="0" err="1">
                <a:solidFill>
                  <a:srgbClr val="008080"/>
                </a:solidFill>
              </a:rPr>
              <a:t>protons</a:t>
            </a:r>
            <a:r>
              <a:rPr lang="es-ES" sz="1600" dirty="0">
                <a:solidFill>
                  <a:srgbClr val="008080"/>
                </a:solidFill>
              </a:rPr>
              <a:t> and </a:t>
            </a:r>
            <a:r>
              <a:rPr lang="es-ES" sz="1600" dirty="0" err="1">
                <a:solidFill>
                  <a:srgbClr val="008080"/>
                </a:solidFill>
                <a:latin typeface="Symbol" pitchFamily="18" charset="2"/>
              </a:rPr>
              <a:t>g</a:t>
            </a:r>
            <a:r>
              <a:rPr lang="es-ES" sz="1600" dirty="0" err="1">
                <a:solidFill>
                  <a:srgbClr val="008080"/>
                </a:solidFill>
              </a:rPr>
              <a:t>’s</a:t>
            </a:r>
            <a:r>
              <a:rPr lang="es-ES" sz="1600" dirty="0">
                <a:solidFill>
                  <a:srgbClr val="008080"/>
                </a:solidFill>
              </a:rPr>
              <a:t>, </a:t>
            </a:r>
            <a:r>
              <a:rPr lang="es-ES" sz="1600" dirty="0" err="1">
                <a:solidFill>
                  <a:srgbClr val="008080"/>
                </a:solidFill>
              </a:rPr>
              <a:t>pos</a:t>
            </a:r>
            <a:r>
              <a:rPr lang="es-ES" sz="1600" dirty="0">
                <a:solidFill>
                  <a:srgbClr val="008080"/>
                </a:solidFill>
              </a:rPr>
              <a:t>. resol. 75 </a:t>
            </a:r>
            <a:r>
              <a:rPr lang="es-ES" sz="1600" dirty="0">
                <a:solidFill>
                  <a:srgbClr val="008080"/>
                </a:solidFill>
                <a:latin typeface="Symbol" pitchFamily="18" charset="2"/>
              </a:rPr>
              <a:t>m</a:t>
            </a:r>
            <a:r>
              <a:rPr lang="es-ES" sz="1600" dirty="0">
                <a:solidFill>
                  <a:srgbClr val="008080"/>
                </a:solidFill>
              </a:rPr>
              <a:t>m </a:t>
            </a:r>
            <a:r>
              <a:rPr lang="es-ES" sz="1600" dirty="0" err="1">
                <a:solidFill>
                  <a:srgbClr val="008080"/>
                </a:solidFill>
              </a:rPr>
              <a:t>energy</a:t>
            </a:r>
            <a:r>
              <a:rPr lang="es-ES" sz="1600" dirty="0">
                <a:solidFill>
                  <a:srgbClr val="008080"/>
                </a:solidFill>
              </a:rPr>
              <a:t> </a:t>
            </a:r>
            <a:r>
              <a:rPr lang="es-ES" sz="1600" dirty="0" err="1">
                <a:solidFill>
                  <a:srgbClr val="008080"/>
                </a:solidFill>
              </a:rPr>
              <a:t>resolution</a:t>
            </a:r>
            <a:r>
              <a:rPr lang="es-ES" sz="1600" dirty="0">
                <a:solidFill>
                  <a:srgbClr val="008080"/>
                </a:solidFill>
              </a:rPr>
              <a:t>. </a:t>
            </a:r>
            <a:r>
              <a:rPr lang="es-ES" sz="1600" dirty="0" err="1">
                <a:solidFill>
                  <a:srgbClr val="008080"/>
                </a:solidFill>
              </a:rPr>
              <a:t>protons</a:t>
            </a:r>
            <a:r>
              <a:rPr lang="es-ES" sz="1600" dirty="0">
                <a:solidFill>
                  <a:srgbClr val="008080"/>
                </a:solidFill>
              </a:rPr>
              <a:t>(gammas) 1% (5% @ 1 </a:t>
            </a:r>
            <a:r>
              <a:rPr lang="es-ES" sz="1600" dirty="0" err="1">
                <a:solidFill>
                  <a:srgbClr val="008080"/>
                </a:solidFill>
              </a:rPr>
              <a:t>MeV</a:t>
            </a:r>
            <a:r>
              <a:rPr lang="es-ES" sz="1600" dirty="0">
                <a:solidFill>
                  <a:srgbClr val="008080"/>
                </a:solidFill>
              </a:rPr>
              <a:t>), </a:t>
            </a:r>
            <a:endParaRPr lang="en-US" sz="1600" dirty="0">
              <a:solidFill>
                <a:srgbClr val="008080"/>
              </a:solidFill>
            </a:endParaRPr>
          </a:p>
          <a:p>
            <a:pPr eaLnBrk="1" hangingPunct="1">
              <a:spcAft>
                <a:spcPts val="600"/>
              </a:spcAft>
              <a:buFontTx/>
              <a:buChar char="-"/>
            </a:pPr>
            <a:r>
              <a:rPr lang="en-US" sz="1600" dirty="0" err="1">
                <a:solidFill>
                  <a:srgbClr val="008080"/>
                </a:solidFill>
              </a:rPr>
              <a:t>Neuland</a:t>
            </a:r>
            <a:r>
              <a:rPr lang="en-US" sz="1600" dirty="0">
                <a:solidFill>
                  <a:srgbClr val="008080"/>
                </a:solidFill>
              </a:rPr>
              <a:t>: neutrons energy and multiplicity.</a:t>
            </a:r>
          </a:p>
        </p:txBody>
      </p:sp>
      <p:pic>
        <p:nvPicPr>
          <p:cNvPr id="2" name="Imaxe 4" descr="Unha imaxe na que se mostra interior, motor&#10;&#10;Descrición xerada automaticamente">
            <a:extLst>
              <a:ext uri="{FF2B5EF4-FFF2-40B4-BE49-F238E27FC236}">
                <a16:creationId xmlns:a16="http://schemas.microsoft.com/office/drawing/2014/main" id="{1BFC9506-6FEB-AC70-B732-A707796D5E0B}"/>
              </a:ext>
            </a:extLst>
          </p:cNvPr>
          <p:cNvPicPr>
            <a:picLocks noChangeAspect="1"/>
          </p:cNvPicPr>
          <p:nvPr/>
        </p:nvPicPr>
        <p:blipFill>
          <a:blip r:embed="rId4"/>
          <a:stretch>
            <a:fillRect/>
          </a:stretch>
        </p:blipFill>
        <p:spPr>
          <a:xfrm>
            <a:off x="1086933" y="4542904"/>
            <a:ext cx="3607761" cy="2340496"/>
          </a:xfrm>
          <a:prstGeom prst="rect">
            <a:avLst/>
          </a:prstGeom>
        </p:spPr>
      </p:pic>
      <p:pic>
        <p:nvPicPr>
          <p:cNvPr id="9" name="Imagen 8">
            <a:extLst>
              <a:ext uri="{FF2B5EF4-FFF2-40B4-BE49-F238E27FC236}">
                <a16:creationId xmlns:a16="http://schemas.microsoft.com/office/drawing/2014/main" id="{B3B1ECA4-8A88-6057-066E-6C735144D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932" y="4764"/>
            <a:ext cx="1181100" cy="939800"/>
          </a:xfrm>
          <a:prstGeom prst="rect">
            <a:avLst/>
          </a:prstGeom>
        </p:spPr>
      </p:pic>
      <p:sp>
        <p:nvSpPr>
          <p:cNvPr id="10" name="Text Box 59">
            <a:extLst>
              <a:ext uri="{FF2B5EF4-FFF2-40B4-BE49-F238E27FC236}">
                <a16:creationId xmlns:a16="http://schemas.microsoft.com/office/drawing/2014/main" id="{53835872-FC3F-638C-E9B3-A832EC8C2EE7}"/>
              </a:ext>
            </a:extLst>
          </p:cNvPr>
          <p:cNvSpPr txBox="1">
            <a:spLocks noChangeArrowheads="1"/>
          </p:cNvSpPr>
          <p:nvPr/>
        </p:nvSpPr>
        <p:spPr bwMode="auto">
          <a:xfrm>
            <a:off x="9890348" y="6524625"/>
            <a:ext cx="2304257"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lvl1pPr eaLnBrk="0" hangingPunct="0">
              <a:defRPr sz="3600">
                <a:solidFill>
                  <a:schemeClr val="tx1"/>
                </a:solidFill>
                <a:latin typeface="Arial Narrow" pitchFamily="34" charset="0"/>
              </a:defRPr>
            </a:lvl1pPr>
            <a:lvl2pPr marL="742950" indent="-285750" eaLnBrk="0" hangingPunct="0">
              <a:defRPr sz="3600">
                <a:solidFill>
                  <a:schemeClr val="tx1"/>
                </a:solidFill>
                <a:latin typeface="Arial Narrow" pitchFamily="34" charset="0"/>
              </a:defRPr>
            </a:lvl2pPr>
            <a:lvl3pPr marL="1143000" indent="-228600" eaLnBrk="0" hangingPunct="0">
              <a:defRPr sz="3600">
                <a:solidFill>
                  <a:schemeClr val="tx1"/>
                </a:solidFill>
                <a:latin typeface="Arial Narrow" pitchFamily="34" charset="0"/>
              </a:defRPr>
            </a:lvl3pPr>
            <a:lvl4pPr marL="1600200" indent="-228600" eaLnBrk="0" hangingPunct="0">
              <a:defRPr sz="3600">
                <a:solidFill>
                  <a:schemeClr val="tx1"/>
                </a:solidFill>
                <a:latin typeface="Arial Narrow" pitchFamily="34" charset="0"/>
              </a:defRPr>
            </a:lvl4pPr>
            <a:lvl5pPr marL="2057400" indent="-228600" eaLnBrk="0" hangingPunct="0">
              <a:defRPr sz="3600">
                <a:solidFill>
                  <a:schemeClr val="tx1"/>
                </a:solidFill>
                <a:latin typeface="Arial Narrow" pitchFamily="34" charset="0"/>
              </a:defRPr>
            </a:lvl5pPr>
            <a:lvl6pPr marL="2514600" indent="-228600" eaLnBrk="0" fontAlgn="base" hangingPunct="0">
              <a:spcBef>
                <a:spcPct val="0"/>
              </a:spcBef>
              <a:spcAft>
                <a:spcPct val="0"/>
              </a:spcAft>
              <a:defRPr sz="3600">
                <a:solidFill>
                  <a:schemeClr val="tx1"/>
                </a:solidFill>
                <a:latin typeface="Arial Narrow" pitchFamily="34" charset="0"/>
              </a:defRPr>
            </a:lvl6pPr>
            <a:lvl7pPr marL="2971800" indent="-228600" eaLnBrk="0" fontAlgn="base" hangingPunct="0">
              <a:spcBef>
                <a:spcPct val="0"/>
              </a:spcBef>
              <a:spcAft>
                <a:spcPct val="0"/>
              </a:spcAft>
              <a:defRPr sz="3600">
                <a:solidFill>
                  <a:schemeClr val="tx1"/>
                </a:solidFill>
                <a:latin typeface="Arial Narrow" pitchFamily="34" charset="0"/>
              </a:defRPr>
            </a:lvl7pPr>
            <a:lvl8pPr marL="3429000" indent="-228600" eaLnBrk="0" fontAlgn="base" hangingPunct="0">
              <a:spcBef>
                <a:spcPct val="0"/>
              </a:spcBef>
              <a:spcAft>
                <a:spcPct val="0"/>
              </a:spcAft>
              <a:defRPr sz="3600">
                <a:solidFill>
                  <a:schemeClr val="tx1"/>
                </a:solidFill>
                <a:latin typeface="Arial Narrow" pitchFamily="34" charset="0"/>
              </a:defRPr>
            </a:lvl8pPr>
            <a:lvl9pPr marL="3886200" indent="-228600" eaLnBrk="0" fontAlgn="base" hangingPunct="0">
              <a:spcBef>
                <a:spcPct val="0"/>
              </a:spcBef>
              <a:spcAft>
                <a:spcPct val="0"/>
              </a:spcAft>
              <a:defRPr sz="3600">
                <a:solidFill>
                  <a:schemeClr val="tx1"/>
                </a:solidFill>
                <a:latin typeface="Arial Narrow" pitchFamily="34" charset="0"/>
              </a:defRPr>
            </a:lvl9pPr>
          </a:lstStyle>
          <a:p>
            <a:pPr eaLnBrk="1" hangingPunct="1"/>
            <a:r>
              <a:rPr lang="en-GB" sz="1600" dirty="0">
                <a:solidFill>
                  <a:srgbClr val="777777"/>
                </a:solidFill>
              </a:rPr>
              <a:t> IOP-NPC Brighton, April 2026</a:t>
            </a:r>
          </a:p>
        </p:txBody>
      </p:sp>
    </p:spTree>
    <p:extLst>
      <p:ext uri="{BB962C8B-B14F-4D97-AF65-F5344CB8AC3E}">
        <p14:creationId xmlns:p14="http://schemas.microsoft.com/office/powerpoint/2010/main" val="42375267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50aa7c-497a-460b-a1a2-2b1f5be3ea19" xsi:nil="true"/>
    <lcf76f155ced4ddcb4097134ff3c332f xmlns="b306adf8-2871-47fe-823e-ed6abab97c3d">
      <Terms xmlns="http://schemas.microsoft.com/office/infopath/2007/PartnerControls"/>
    </lcf76f155ced4ddcb4097134ff3c332f>
    <SharedWithUsers xmlns="f550aa7c-497a-460b-a1a2-2b1f5be3ea19">
      <UserInfo>
        <DisplayName>Paula Quintana (Cevents)</DisplayName>
        <AccountId>10815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74B4EB13B876C44931C0999FB8FE025" ma:contentTypeVersion="18" ma:contentTypeDescription="Crear nuevo documento." ma:contentTypeScope="" ma:versionID="230e28f468c9ba0a42e68862d8d49f0d">
  <xsd:schema xmlns:xsd="http://www.w3.org/2001/XMLSchema" xmlns:xs="http://www.w3.org/2001/XMLSchema" xmlns:p="http://schemas.microsoft.com/office/2006/metadata/properties" xmlns:ns2="f550aa7c-497a-460b-a1a2-2b1f5be3ea19" xmlns:ns3="b306adf8-2871-47fe-823e-ed6abab97c3d" targetNamespace="http://schemas.microsoft.com/office/2006/metadata/properties" ma:root="true" ma:fieldsID="dc44d89e6cc6af8bd11023731f260d6f" ns2:_="" ns3:_="">
    <xsd:import namespace="f550aa7c-497a-460b-a1a2-2b1f5be3ea19"/>
    <xsd:import namespace="b306adf8-2871-47fe-823e-ed6abab97c3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50aa7c-497a-460b-a1a2-2b1f5be3ea19"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09130a20-c8e7-47a7-afad-680130a3209c}" ma:internalName="TaxCatchAll" ma:showField="CatchAllData" ma:web="f550aa7c-497a-460b-a1a2-2b1f5be3ea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306adf8-2871-47fe-823e-ed6abab97c3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42e3326d-5329-4c1b-a849-d56da2b0844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C7D36B-67E9-40BC-9C4F-0112AA9A2189}">
  <ds:schemaRefs>
    <ds:schemaRef ds:uri="http://schemas.microsoft.com/office/2006/metadata/properties"/>
    <ds:schemaRef ds:uri="http://schemas.microsoft.com/office/infopath/2007/PartnerControls"/>
    <ds:schemaRef ds:uri="f550aa7c-497a-460b-a1a2-2b1f5be3ea19"/>
    <ds:schemaRef ds:uri="b306adf8-2871-47fe-823e-ed6abab97c3d"/>
  </ds:schemaRefs>
</ds:datastoreItem>
</file>

<file path=customXml/itemProps2.xml><?xml version="1.0" encoding="utf-8"?>
<ds:datastoreItem xmlns:ds="http://schemas.openxmlformats.org/officeDocument/2006/customXml" ds:itemID="{590A045F-CECF-48DA-9F15-CE19B01DF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50aa7c-497a-460b-a1a2-2b1f5be3ea19"/>
    <ds:schemaRef ds:uri="b306adf8-2871-47fe-823e-ed6abab97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1BF55C-04DC-4C5D-A466-E8E9041FFB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32142</TotalTime>
  <Words>2451</Words>
  <Application>Microsoft Macintosh PowerPoint</Application>
  <PresentationFormat>Panorámica</PresentationFormat>
  <Paragraphs>357</Paragraphs>
  <Slides>29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29</vt:i4>
      </vt:variant>
    </vt:vector>
  </HeadingPairs>
  <TitlesOfParts>
    <vt:vector size="38" baseType="lpstr">
      <vt:lpstr>Aptos</vt:lpstr>
      <vt:lpstr>Arial</vt:lpstr>
      <vt:lpstr>Arial Narrow</vt:lpstr>
      <vt:lpstr>Calibri</vt:lpstr>
      <vt:lpstr>Calibri Light</vt:lpstr>
      <vt:lpstr>Gill Sans</vt:lpstr>
      <vt:lpstr>Symbol</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Grabaciones (OnSite)</dc:creator>
  <cp:lastModifiedBy>Jose Benlliure</cp:lastModifiedBy>
  <cp:revision>88</cp:revision>
  <dcterms:created xsi:type="dcterms:W3CDTF">2023-07-05T09:38:00Z</dcterms:created>
  <dcterms:modified xsi:type="dcterms:W3CDTF">2026-04-15T08:02:48Z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0x010100974B4EB13B876C44931C0999FB8FE025</vt:lpwstr>
  </property>
</Properties>
</file>