
<file path=[Content_Types].xml><?xml version="1.0" encoding="utf-8"?>
<Types xmlns="http://schemas.openxmlformats.org/package/2006/content-types">
  <Default Extension="bin" ContentType="application/vnd.ms-office.vbaProject"/>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56" r:id="rId2"/>
    <p:sldId id="257" r:id="rId3"/>
    <p:sldId id="269" r:id="rId4"/>
    <p:sldId id="259" r:id="rId5"/>
    <p:sldId id="262" r:id="rId6"/>
    <p:sldId id="272" r:id="rId7"/>
    <p:sldId id="273" r:id="rId8"/>
    <p:sldId id="271" r:id="rId9"/>
    <p:sldId id="264" r:id="rId10"/>
    <p:sldId id="268" r:id="rId11"/>
    <p:sldId id="281" r:id="rId12"/>
    <p:sldId id="265" r:id="rId13"/>
    <p:sldId id="274" r:id="rId14"/>
    <p:sldId id="275" r:id="rId15"/>
    <p:sldId id="276" r:id="rId16"/>
    <p:sldId id="263" r:id="rId17"/>
    <p:sldId id="266" r:id="rId18"/>
    <p:sldId id="277" r:id="rId19"/>
    <p:sldId id="280"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7025" autoAdjust="0"/>
  </p:normalViewPr>
  <p:slideViewPr>
    <p:cSldViewPr snapToGrid="0">
      <p:cViewPr varScale="1">
        <p:scale>
          <a:sx n="91" d="100"/>
          <a:sy n="91" d="100"/>
        </p:scale>
        <p:origin x="496"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06/relationships/vbaProject" Target="vbaProject.bin"/><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80C734-49D6-5740-B7C6-557F66CA6826}" type="datetimeFigureOut">
              <a:rPr lang="en-US" smtClean="0"/>
              <a:t>4/12/2026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A5CB0B-96CB-0542-9F1A-27CA76669875}" type="slidenum">
              <a:rPr lang="en-US" smtClean="0"/>
              <a:t>‹#›</a:t>
            </a:fld>
            <a:endParaRPr lang="en-US"/>
          </a:p>
        </p:txBody>
      </p:sp>
    </p:spTree>
    <p:extLst>
      <p:ext uri="{BB962C8B-B14F-4D97-AF65-F5344CB8AC3E}">
        <p14:creationId xmlns:p14="http://schemas.microsoft.com/office/powerpoint/2010/main" val="1265149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So I’m going to start off with a brief introduction not on AGATA, but instead on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which represents the best of the previous generation of spectrometers for high-spin gamma-ray spectroscopy. The array has had residencies at both Argonne and Berkley National Labs in the US, and consists of up to 110 Compton suppressed, highly pure germanium detectors. We can see in the figure in the bottom left that it boasts a high detection efficiency peaking at just over 20%. On the right-hand side we see the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itself at Argonne sometime in the late 90’s with Robert Janssens in the middle inspecting one of the cryostats and BGO suppression shields. The use of BGO suppression was crucial to the </a:t>
            </a:r>
            <a:r>
              <a:rPr lang="en-GB" sz="1200" kern="1200" dirty="0" err="1">
                <a:solidFill>
                  <a:schemeClr val="tx1"/>
                </a:solidFill>
                <a:effectLst/>
                <a:latin typeface="+mn-lt"/>
                <a:ea typeface="+mn-ea"/>
                <a:cs typeface="+mn-cs"/>
              </a:rPr>
              <a:t>Gammasphere’s</a:t>
            </a:r>
            <a:r>
              <a:rPr lang="en-GB" sz="1200" kern="1200" dirty="0">
                <a:solidFill>
                  <a:schemeClr val="tx1"/>
                </a:solidFill>
                <a:effectLst/>
                <a:latin typeface="+mn-lt"/>
                <a:ea typeface="+mn-ea"/>
                <a:cs typeface="+mn-cs"/>
              </a:rPr>
              <a:t> success, enabling the collection of huge data sets with an unparalleled peak-to-background ratio.</a:t>
            </a:r>
          </a:p>
        </p:txBody>
      </p:sp>
      <p:sp>
        <p:nvSpPr>
          <p:cNvPr id="4" name="Slide Number Placeholder 3"/>
          <p:cNvSpPr>
            <a:spLocks noGrp="1"/>
          </p:cNvSpPr>
          <p:nvPr>
            <p:ph type="sldNum" sz="quarter" idx="5"/>
          </p:nvPr>
        </p:nvSpPr>
        <p:spPr/>
        <p:txBody>
          <a:bodyPr/>
          <a:lstStyle/>
          <a:p>
            <a:fld id="{BBA5CB0B-96CB-0542-9F1A-27CA76669875}" type="slidenum">
              <a:rPr lang="en-US" smtClean="0"/>
              <a:t>2</a:t>
            </a:fld>
            <a:endParaRPr lang="en-US"/>
          </a:p>
        </p:txBody>
      </p:sp>
    </p:spTree>
    <p:extLst>
      <p:ext uri="{BB962C8B-B14F-4D97-AF65-F5344CB8AC3E}">
        <p14:creationId xmlns:p14="http://schemas.microsoft.com/office/powerpoint/2010/main" val="16328770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98542-6537-2643-DF75-D019E09533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1D54C0-D842-5E51-07DB-E790F007E6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E7EB70-583D-ADCB-6BCF-40EE57FAC676}"/>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With this in mind, we now take a look at the AGATA spectrometer, which is the flagship European gamma-ray spectrometer and exists in its 1\pi form, or roughly a quarter of its full size, in </a:t>
            </a:r>
            <a:r>
              <a:rPr lang="en-GB" sz="1200" kern="1200" dirty="0" err="1">
                <a:solidFill>
                  <a:schemeClr val="tx1"/>
                </a:solidFill>
                <a:effectLst/>
                <a:latin typeface="+mn-lt"/>
                <a:ea typeface="+mn-ea"/>
                <a:cs typeface="+mn-cs"/>
              </a:rPr>
              <a:t>laboratori</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nationali</a:t>
            </a:r>
            <a:r>
              <a:rPr lang="en-GB" sz="1200" kern="1200" dirty="0">
                <a:solidFill>
                  <a:schemeClr val="tx1"/>
                </a:solidFill>
                <a:effectLst/>
                <a:latin typeface="+mn-lt"/>
                <a:ea typeface="+mn-ea"/>
                <a:cs typeface="+mn-cs"/>
              </a:rPr>
              <a:t> di </a:t>
            </a:r>
            <a:r>
              <a:rPr lang="en-GB" sz="1200" kern="1200" dirty="0" err="1">
                <a:solidFill>
                  <a:schemeClr val="tx1"/>
                </a:solidFill>
                <a:effectLst/>
                <a:latin typeface="+mn-lt"/>
                <a:ea typeface="+mn-ea"/>
                <a:cs typeface="+mn-cs"/>
              </a:rPr>
              <a:t>legnaro</a:t>
            </a:r>
            <a:r>
              <a:rPr lang="en-GB" sz="1200" kern="1200" dirty="0">
                <a:solidFill>
                  <a:schemeClr val="tx1"/>
                </a:solidFill>
                <a:effectLst/>
                <a:latin typeface="+mn-lt"/>
                <a:ea typeface="+mn-ea"/>
                <a:cs typeface="+mn-cs"/>
              </a:rPr>
              <a:t>, Italy, since 2021. AGATA is a new kind of gamma-ray spectrometer known as a gamma-ray tracking array. The advantage of a tracking array compared to a classic single-crystal device such as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is that we have done away with the BGO shielding, which allows for a solid sphere of germanium to surround the target position, maximising solid angle coverage and therefore efficiency. The disadvantage of a tracking array compared to a classic device like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is that we’ve done away with the BGO shielding, meaning Compton scattered events are no longer rejected, and – without proper treatment – will introduce a large background which defeats the point of the array.   The way tracking arrays circumvent this problem is by using advanced pulse shape analysis algorithms to yield the interaction positions of gamma rays within the array, as well as the energies of these events. This information is then fed into tracking algorithms ,which reconstruct the gamma-ray event. In principle, this means Compton scattered events are folded back into the data further improving data quality, but in reality, the tracking efficiency is not perfect, and – especially with high multiplicity events and an incomplete array  - can introduce more background than an equivalent Compton suppressed array.</a:t>
            </a:r>
          </a:p>
        </p:txBody>
      </p:sp>
      <p:sp>
        <p:nvSpPr>
          <p:cNvPr id="4" name="Slide Number Placeholder 3">
            <a:extLst>
              <a:ext uri="{FF2B5EF4-FFF2-40B4-BE49-F238E27FC236}">
                <a16:creationId xmlns:a16="http://schemas.microsoft.com/office/drawing/2014/main" id="{6D0BD832-B747-3551-6238-112CBB93FA03}"/>
              </a:ext>
            </a:extLst>
          </p:cNvPr>
          <p:cNvSpPr>
            <a:spLocks noGrp="1"/>
          </p:cNvSpPr>
          <p:nvPr>
            <p:ph type="sldNum" sz="quarter" idx="5"/>
          </p:nvPr>
        </p:nvSpPr>
        <p:spPr/>
        <p:txBody>
          <a:bodyPr/>
          <a:lstStyle/>
          <a:p>
            <a:fld id="{BBA5CB0B-96CB-0542-9F1A-27CA76669875}" type="slidenum">
              <a:rPr lang="en-US" smtClean="0"/>
              <a:t>3</a:t>
            </a:fld>
            <a:endParaRPr lang="en-US"/>
          </a:p>
        </p:txBody>
      </p:sp>
    </p:spTree>
    <p:extLst>
      <p:ext uri="{BB962C8B-B14F-4D97-AF65-F5344CB8AC3E}">
        <p14:creationId xmlns:p14="http://schemas.microsoft.com/office/powerpoint/2010/main" val="40884795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E1FCB-5C76-59C4-FAA9-1EEF56F8D5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ABB6B23-D908-180B-6496-F25BC78DFD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D7F386C-F8FB-F58E-2FA7-11B1B07B199E}"/>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Now, in response to problems encountered in previous high-gamma-multiplicity, high spin experiments performed at AGATA, it was clear there was need for a proper test experiment designed to benchmark the system under these extreme experimental conditions. There are many nuclei that fulfil the requirements for such an experiment. We want something with long and strongly populated rotational cascades. In this proposal we focused on 158Er. This nucleus is a darling of the high-spin community, seen as a textbook example of a rotational nucleus, characterised by long and intense rotational bands, observable up to ultra-high spin. We can make thorough comparisons between datasets obtained in the past using the GRETINA,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and AGATA arrays. We see an example of the spectra here obtained using these multiple generations of spectrometers. Making these comparisons is crucial to understanding how to further develop the spectrometer. We can do this by measuring essential experimental quantities such as the peak-to-background ratio, and peak resolution as a function of energy. We also must optimize tracking parameters which is a unique part of the analysis compared to the older generation of arrays, and study how these change as a function of the event rate, and therefore as a function of the beam intensity. </a:t>
            </a:r>
          </a:p>
        </p:txBody>
      </p:sp>
      <p:sp>
        <p:nvSpPr>
          <p:cNvPr id="4" name="Slide Number Placeholder 3">
            <a:extLst>
              <a:ext uri="{FF2B5EF4-FFF2-40B4-BE49-F238E27FC236}">
                <a16:creationId xmlns:a16="http://schemas.microsoft.com/office/drawing/2014/main" id="{4294092E-88F9-6209-4B8A-DBC7F339D8D1}"/>
              </a:ext>
            </a:extLst>
          </p:cNvPr>
          <p:cNvSpPr>
            <a:spLocks noGrp="1"/>
          </p:cNvSpPr>
          <p:nvPr>
            <p:ph type="sldNum" sz="quarter" idx="5"/>
          </p:nvPr>
        </p:nvSpPr>
        <p:spPr/>
        <p:txBody>
          <a:bodyPr/>
          <a:lstStyle/>
          <a:p>
            <a:fld id="{BBA5CB0B-96CB-0542-9F1A-27CA76669875}" type="slidenum">
              <a:rPr lang="en-US" smtClean="0"/>
              <a:t>4</a:t>
            </a:fld>
            <a:endParaRPr lang="en-US"/>
          </a:p>
        </p:txBody>
      </p:sp>
    </p:spTree>
    <p:extLst>
      <p:ext uri="{BB962C8B-B14F-4D97-AF65-F5344CB8AC3E}">
        <p14:creationId xmlns:p14="http://schemas.microsoft.com/office/powerpoint/2010/main" val="1674786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1E7C1-AD2D-8A84-4559-0E811AFB7E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E9736C-3E04-5451-3E97-BE55CB8A82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ABE32C-33A5-FDDE-2442-038A2EC94F6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enough with the introductory material, and let’s look at some results! This beautiful gamma ray spectrum is obtained from a gamma-triples coincidence matrix, or cube, which already represents a strenuous test on AGATA, requiring a minimum of three coincident and tracked gamma rays to increment this spectrum. It’s produced using a sum of doubles gates on the transitions in the </a:t>
            </a:r>
            <a:r>
              <a:rPr lang="en-GB" sz="1200" kern="1200" dirty="0" err="1">
                <a:solidFill>
                  <a:schemeClr val="tx1"/>
                </a:solidFill>
                <a:effectLst/>
                <a:latin typeface="+mn-lt"/>
                <a:ea typeface="+mn-ea"/>
                <a:cs typeface="+mn-cs"/>
              </a:rPr>
              <a:t>yrast</a:t>
            </a:r>
            <a:r>
              <a:rPr lang="en-GB" sz="1200" kern="1200" dirty="0">
                <a:solidFill>
                  <a:schemeClr val="tx1"/>
                </a:solidFill>
                <a:effectLst/>
                <a:latin typeface="+mn-lt"/>
                <a:ea typeface="+mn-ea"/>
                <a:cs typeface="+mn-cs"/>
              </a:rPr>
              <a:t> band of 158Er and we can see in the inset we have managed to extend our observations into some of the weakest transitions in 158Er, measuring all the way up to the band terminating states at 46 </a:t>
            </a:r>
            <a:r>
              <a:rPr lang="en-GB" sz="1200" kern="1200" dirty="0" err="1">
                <a:solidFill>
                  <a:schemeClr val="tx1"/>
                </a:solidFill>
                <a:effectLst/>
                <a:latin typeface="+mn-lt"/>
                <a:ea typeface="+mn-ea"/>
                <a:cs typeface="+mn-cs"/>
              </a:rPr>
              <a:t>hbar</a:t>
            </a:r>
            <a:r>
              <a:rPr lang="en-GB" sz="1200" kern="1200" dirty="0">
                <a:solidFill>
                  <a:schemeClr val="tx1"/>
                </a:solidFill>
                <a:effectLst/>
                <a:latin typeface="+mn-lt"/>
                <a:ea typeface="+mn-ea"/>
                <a:cs typeface="+mn-cs"/>
              </a:rPr>
              <a:t>. Ultimately for me this spectrum is the showpiece of my talk, and shows that high-spin experiments with AGATA are possible. However This spectrum just represents one band, and we should look at broader performance characteristics to make this conclusion with greater certainty.</a:t>
            </a:r>
          </a:p>
          <a:p>
            <a:endParaRPr lang="en-US" dirty="0"/>
          </a:p>
        </p:txBody>
      </p:sp>
      <p:sp>
        <p:nvSpPr>
          <p:cNvPr id="4" name="Slide Number Placeholder 3">
            <a:extLst>
              <a:ext uri="{FF2B5EF4-FFF2-40B4-BE49-F238E27FC236}">
                <a16:creationId xmlns:a16="http://schemas.microsoft.com/office/drawing/2014/main" id="{B240CA22-F2AF-48A0-FAC8-D30F5B329D90}"/>
              </a:ext>
            </a:extLst>
          </p:cNvPr>
          <p:cNvSpPr>
            <a:spLocks noGrp="1"/>
          </p:cNvSpPr>
          <p:nvPr>
            <p:ph type="sldNum" sz="quarter" idx="5"/>
          </p:nvPr>
        </p:nvSpPr>
        <p:spPr/>
        <p:txBody>
          <a:bodyPr/>
          <a:lstStyle/>
          <a:p>
            <a:fld id="{BBA5CB0B-96CB-0542-9F1A-27CA76669875}" type="slidenum">
              <a:rPr lang="en-US" smtClean="0"/>
              <a:t>5</a:t>
            </a:fld>
            <a:endParaRPr lang="en-US"/>
          </a:p>
        </p:txBody>
      </p:sp>
    </p:spTree>
    <p:extLst>
      <p:ext uri="{BB962C8B-B14F-4D97-AF65-F5344CB8AC3E}">
        <p14:creationId xmlns:p14="http://schemas.microsoft.com/office/powerpoint/2010/main" val="20043418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8602CA-B358-DFE9-1E36-B8AD63BE375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92AF3A-5399-E5AF-8897-4E03490520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807322-2E42-EB14-2AC7-5F21F58FA9B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this sprawling level scheme represents everything known about 158Er measured in thin-target experiments, and is obtained from a paper by John Simpson, Mark Riley and Eddie Paul. The paper is linked here and it’s a fantastic read if you haven’t read it already, really showcasing the best of what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can achieve and highlighting the broad diversity of nuclear phenomena at high spin. In this experiment the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was absolutely flying, near peak capacity with 102 </a:t>
            </a:r>
            <a:r>
              <a:rPr lang="en-GB" sz="1200" kern="1200" dirty="0" err="1">
                <a:solidFill>
                  <a:schemeClr val="tx1"/>
                </a:solidFill>
                <a:effectLst/>
                <a:latin typeface="+mn-lt"/>
                <a:ea typeface="+mn-ea"/>
                <a:cs typeface="+mn-cs"/>
              </a:rPr>
              <a:t>HPGe</a:t>
            </a:r>
            <a:r>
              <a:rPr lang="en-GB" sz="1200" kern="1200" dirty="0">
                <a:solidFill>
                  <a:schemeClr val="tx1"/>
                </a:solidFill>
                <a:effectLst/>
                <a:latin typeface="+mn-lt"/>
                <a:ea typeface="+mn-ea"/>
                <a:cs typeface="+mn-cs"/>
              </a:rPr>
              <a:t> and the finest analogue electronics, which Eddie would be very upset if I didn’t point out.</a:t>
            </a:r>
          </a:p>
          <a:p>
            <a:endParaRPr lang="en-US" dirty="0"/>
          </a:p>
        </p:txBody>
      </p:sp>
      <p:sp>
        <p:nvSpPr>
          <p:cNvPr id="4" name="Slide Number Placeholder 3">
            <a:extLst>
              <a:ext uri="{FF2B5EF4-FFF2-40B4-BE49-F238E27FC236}">
                <a16:creationId xmlns:a16="http://schemas.microsoft.com/office/drawing/2014/main" id="{1909C77C-6BF9-1AB5-91A8-C4BDEFE6493C}"/>
              </a:ext>
            </a:extLst>
          </p:cNvPr>
          <p:cNvSpPr>
            <a:spLocks noGrp="1"/>
          </p:cNvSpPr>
          <p:nvPr>
            <p:ph type="sldNum" sz="quarter" idx="5"/>
          </p:nvPr>
        </p:nvSpPr>
        <p:spPr/>
        <p:txBody>
          <a:bodyPr/>
          <a:lstStyle/>
          <a:p>
            <a:fld id="{BBA5CB0B-96CB-0542-9F1A-27CA76669875}" type="slidenum">
              <a:rPr lang="en-US" smtClean="0"/>
              <a:t>6</a:t>
            </a:fld>
            <a:endParaRPr lang="en-US"/>
          </a:p>
        </p:txBody>
      </p:sp>
    </p:spTree>
    <p:extLst>
      <p:ext uri="{BB962C8B-B14F-4D97-AF65-F5344CB8AC3E}">
        <p14:creationId xmlns:p14="http://schemas.microsoft.com/office/powerpoint/2010/main" val="23272777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76D54-43F7-B689-1304-9A5946C0C9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9E291D-CA96-0AC1-DF8F-EA6D3E7329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0712F5-CF5A-94A9-BDC0-5678EC65723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And here I’ve overlaid how much of this scheme we observed in our AGATA data, which as you can see is most of it. We struggled to see some of the non-</a:t>
            </a:r>
            <a:r>
              <a:rPr lang="en-GB" sz="1200" kern="1200" dirty="0" err="1">
                <a:solidFill>
                  <a:schemeClr val="tx1"/>
                </a:solidFill>
                <a:effectLst/>
                <a:latin typeface="+mn-lt"/>
                <a:ea typeface="+mn-ea"/>
                <a:cs typeface="+mn-cs"/>
              </a:rPr>
              <a:t>yrast</a:t>
            </a:r>
            <a:r>
              <a:rPr lang="en-GB" sz="1200" kern="1200" dirty="0">
                <a:solidFill>
                  <a:schemeClr val="tx1"/>
                </a:solidFill>
                <a:effectLst/>
                <a:latin typeface="+mn-lt"/>
                <a:ea typeface="+mn-ea"/>
                <a:cs typeface="+mn-cs"/>
              </a:rPr>
              <a:t> states and weak linking transitions, but when we consider that this data was obtained with less than a quarter of AGATA 0.666\pi, running at a relatively low beam intensity and with just under 2 days of beam time, this is a great success!</a:t>
            </a:r>
          </a:p>
          <a:p>
            <a:endParaRPr lang="en-US" dirty="0"/>
          </a:p>
        </p:txBody>
      </p:sp>
      <p:sp>
        <p:nvSpPr>
          <p:cNvPr id="4" name="Slide Number Placeholder 3">
            <a:extLst>
              <a:ext uri="{FF2B5EF4-FFF2-40B4-BE49-F238E27FC236}">
                <a16:creationId xmlns:a16="http://schemas.microsoft.com/office/drawing/2014/main" id="{19495BC9-8A88-B392-F747-1A58BD9CC709}"/>
              </a:ext>
            </a:extLst>
          </p:cNvPr>
          <p:cNvSpPr>
            <a:spLocks noGrp="1"/>
          </p:cNvSpPr>
          <p:nvPr>
            <p:ph type="sldNum" sz="quarter" idx="5"/>
          </p:nvPr>
        </p:nvSpPr>
        <p:spPr/>
        <p:txBody>
          <a:bodyPr/>
          <a:lstStyle/>
          <a:p>
            <a:fld id="{BBA5CB0B-96CB-0542-9F1A-27CA76669875}" type="slidenum">
              <a:rPr lang="en-US" smtClean="0"/>
              <a:t>7</a:t>
            </a:fld>
            <a:endParaRPr lang="en-US"/>
          </a:p>
        </p:txBody>
      </p:sp>
    </p:spTree>
    <p:extLst>
      <p:ext uri="{BB962C8B-B14F-4D97-AF65-F5344CB8AC3E}">
        <p14:creationId xmlns:p14="http://schemas.microsoft.com/office/powerpoint/2010/main" val="1990021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09E8B-47B6-8F2A-78C0-9A61B575B4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02A55E-EBA3-C882-4B25-92BA131865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B5E197-020B-F094-31BF-26AA70B20CD2}"/>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Now, one optimisation is the neutron-damage correction which is unique to the AGATA analysis workflow. Neutron damage causes a substantial degradation in photopeak resolution, but thanks to the position sensitivity enabled by the pulse shape analysis, we can correct for this and restore the resolution of the array. I show the before and after full-width-half maximum measurements where we can see substantial improvements, especially at high gamma ray energies. We can also compare the resolution to the 158Er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experiment, and we can see the resolution performance is comparable between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and AGATA, with AGATA boasting finer resolution at high energies. This might be expected, since the position sensitivity offered by AGATA results in a substantial decrease in Doppler broadening effects, but we also must consider that the reactions used in each of these experiments were not identical, with the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experiment having a faster recoil energy and therefore greater Doppler broadening effects. </a:t>
            </a:r>
          </a:p>
        </p:txBody>
      </p:sp>
      <p:sp>
        <p:nvSpPr>
          <p:cNvPr id="4" name="Slide Number Placeholder 3">
            <a:extLst>
              <a:ext uri="{FF2B5EF4-FFF2-40B4-BE49-F238E27FC236}">
                <a16:creationId xmlns:a16="http://schemas.microsoft.com/office/drawing/2014/main" id="{3AC7F2EF-9451-72D8-5F8F-27F1E64FDF0F}"/>
              </a:ext>
            </a:extLst>
          </p:cNvPr>
          <p:cNvSpPr>
            <a:spLocks noGrp="1"/>
          </p:cNvSpPr>
          <p:nvPr>
            <p:ph type="sldNum" sz="quarter" idx="5"/>
          </p:nvPr>
        </p:nvSpPr>
        <p:spPr/>
        <p:txBody>
          <a:bodyPr/>
          <a:lstStyle/>
          <a:p>
            <a:fld id="{BBA5CB0B-96CB-0542-9F1A-27CA76669875}" type="slidenum">
              <a:rPr lang="en-US" smtClean="0"/>
              <a:t>8</a:t>
            </a:fld>
            <a:endParaRPr lang="en-US"/>
          </a:p>
        </p:txBody>
      </p:sp>
    </p:spTree>
    <p:extLst>
      <p:ext uri="{BB962C8B-B14F-4D97-AF65-F5344CB8AC3E}">
        <p14:creationId xmlns:p14="http://schemas.microsoft.com/office/powerpoint/2010/main" val="28935202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F1F5D-A7B7-F056-F0AC-EE67D890D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22F16D-7CE3-C665-BB97-6FEE0BC662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161BE2-FDEC-B356-B0CE-34A1D15C1A52}"/>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So we’ve established that the spectrometer is capable of resolving weak transitions at high-spin, but how is the performance for high gamma multiplicity? For this discussion we must distinguish between the concepts of multiplicity which is the number of gamma rays emitted in a single cascade, vs fold which is the number of gamma rays detected in a single event. On this slide we have a utilised the </a:t>
            </a:r>
            <a:r>
              <a:rPr lang="en-GB" sz="1200" kern="1200" dirty="0" err="1">
                <a:solidFill>
                  <a:schemeClr val="tx1"/>
                </a:solidFill>
                <a:effectLst/>
                <a:latin typeface="+mn-lt"/>
                <a:ea typeface="+mn-ea"/>
                <a:cs typeface="+mn-cs"/>
              </a:rPr>
              <a:t>spikeless</a:t>
            </a:r>
            <a:r>
              <a:rPr lang="en-GB" sz="1200" kern="1200" dirty="0">
                <a:solidFill>
                  <a:schemeClr val="tx1"/>
                </a:solidFill>
                <a:effectLst/>
                <a:latin typeface="+mn-lt"/>
                <a:ea typeface="+mn-ea"/>
                <a:cs typeface="+mn-cs"/>
              </a:rPr>
              <a:t> sorting algorithm of Con </a:t>
            </a:r>
            <a:r>
              <a:rPr lang="en-GB" sz="1200" kern="1200" dirty="0" err="1">
                <a:solidFill>
                  <a:schemeClr val="tx1"/>
                </a:solidFill>
                <a:effectLst/>
                <a:latin typeface="+mn-lt"/>
                <a:ea typeface="+mn-ea"/>
                <a:cs typeface="+mn-cs"/>
              </a:rPr>
              <a:t>Beausang</a:t>
            </a:r>
            <a:r>
              <a:rPr lang="en-GB" sz="1200" kern="1200" dirty="0">
                <a:solidFill>
                  <a:schemeClr val="tx1"/>
                </a:solidFill>
                <a:effectLst/>
                <a:latin typeface="+mn-lt"/>
                <a:ea typeface="+mn-ea"/>
                <a:cs typeface="+mn-cs"/>
              </a:rPr>
              <a:t> and collaborators, where to increment a histogram labelled Fold N, we require an event to have at least N tracked and coincident gamma rays from a list representing our band of interest which here we’ve selected to be the 158Er </a:t>
            </a:r>
            <a:r>
              <a:rPr lang="en-GB" sz="1200" kern="1200" dirty="0" err="1">
                <a:solidFill>
                  <a:schemeClr val="tx1"/>
                </a:solidFill>
                <a:effectLst/>
                <a:latin typeface="+mn-lt"/>
                <a:ea typeface="+mn-ea"/>
                <a:cs typeface="+mn-cs"/>
              </a:rPr>
              <a:t>yrast</a:t>
            </a:r>
            <a:r>
              <a:rPr lang="en-GB" sz="1200" kern="1200" dirty="0">
                <a:solidFill>
                  <a:schemeClr val="tx1"/>
                </a:solidFill>
                <a:effectLst/>
                <a:latin typeface="+mn-lt"/>
                <a:ea typeface="+mn-ea"/>
                <a:cs typeface="+mn-cs"/>
              </a:rPr>
              <a:t> band. We see that as we require more and more gamma rays, the number of counting statistics decreases, but the selectivity increases massively.</a:t>
            </a:r>
          </a:p>
        </p:txBody>
      </p:sp>
      <p:sp>
        <p:nvSpPr>
          <p:cNvPr id="4" name="Slide Number Placeholder 3">
            <a:extLst>
              <a:ext uri="{FF2B5EF4-FFF2-40B4-BE49-F238E27FC236}">
                <a16:creationId xmlns:a16="http://schemas.microsoft.com/office/drawing/2014/main" id="{5CA12960-BB07-D790-6724-36F8DD38BB19}"/>
              </a:ext>
            </a:extLst>
          </p:cNvPr>
          <p:cNvSpPr>
            <a:spLocks noGrp="1"/>
          </p:cNvSpPr>
          <p:nvPr>
            <p:ph type="sldNum" sz="quarter" idx="5"/>
          </p:nvPr>
        </p:nvSpPr>
        <p:spPr/>
        <p:txBody>
          <a:bodyPr/>
          <a:lstStyle/>
          <a:p>
            <a:fld id="{BBA5CB0B-96CB-0542-9F1A-27CA76669875}" type="slidenum">
              <a:rPr lang="en-US" smtClean="0"/>
              <a:t>9</a:t>
            </a:fld>
            <a:endParaRPr lang="en-US"/>
          </a:p>
        </p:txBody>
      </p:sp>
    </p:spTree>
    <p:extLst>
      <p:ext uri="{BB962C8B-B14F-4D97-AF65-F5344CB8AC3E}">
        <p14:creationId xmlns:p14="http://schemas.microsoft.com/office/powerpoint/2010/main" val="20298737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1E63DB-C6CB-BE96-7ADC-AF6FC8C7CF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F344AE-1FF2-72B4-4E64-A745C99933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E1F3CA-4270-BB3E-6CC9-BEF9A4458C7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 exemplify this we zoom in on the fold 6 histogram where we are indeed struggling for counting statistics, but the peaks that are present show the </a:t>
            </a:r>
            <a:r>
              <a:rPr lang="en-GB" sz="1200" kern="1200" dirty="0" err="1">
                <a:solidFill>
                  <a:schemeClr val="tx1"/>
                </a:solidFill>
                <a:effectLst/>
                <a:latin typeface="+mn-lt"/>
                <a:ea typeface="+mn-ea"/>
                <a:cs typeface="+mn-cs"/>
              </a:rPr>
              <a:t>yrast</a:t>
            </a:r>
            <a:r>
              <a:rPr lang="en-GB" sz="1200" kern="1200" dirty="0">
                <a:solidFill>
                  <a:schemeClr val="tx1"/>
                </a:solidFill>
                <a:effectLst/>
                <a:latin typeface="+mn-lt"/>
                <a:ea typeface="+mn-ea"/>
                <a:cs typeface="+mn-cs"/>
              </a:rPr>
              <a:t> band of 158Er cleanly up to high spin, which is a fantastic technical achievement for the array when we consider we require at least 6 tracked and coincident gamma rays from our gate list to increment this histogram, and this is without any background subtraction at all!</a:t>
            </a:r>
          </a:p>
          <a:p>
            <a:endParaRPr lang="en-US" dirty="0"/>
          </a:p>
        </p:txBody>
      </p:sp>
      <p:sp>
        <p:nvSpPr>
          <p:cNvPr id="4" name="Slide Number Placeholder 3">
            <a:extLst>
              <a:ext uri="{FF2B5EF4-FFF2-40B4-BE49-F238E27FC236}">
                <a16:creationId xmlns:a16="http://schemas.microsoft.com/office/drawing/2014/main" id="{90E68151-5B0B-7921-1713-C36A289130AB}"/>
              </a:ext>
            </a:extLst>
          </p:cNvPr>
          <p:cNvSpPr>
            <a:spLocks noGrp="1"/>
          </p:cNvSpPr>
          <p:nvPr>
            <p:ph type="sldNum" sz="quarter" idx="5"/>
          </p:nvPr>
        </p:nvSpPr>
        <p:spPr/>
        <p:txBody>
          <a:bodyPr/>
          <a:lstStyle/>
          <a:p>
            <a:fld id="{BBA5CB0B-96CB-0542-9F1A-27CA76669875}" type="slidenum">
              <a:rPr lang="en-US" smtClean="0"/>
              <a:t>10</a:t>
            </a:fld>
            <a:endParaRPr lang="en-US"/>
          </a:p>
        </p:txBody>
      </p:sp>
    </p:spTree>
    <p:extLst>
      <p:ext uri="{BB962C8B-B14F-4D97-AF65-F5344CB8AC3E}">
        <p14:creationId xmlns:p14="http://schemas.microsoft.com/office/powerpoint/2010/main" val="28396060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4EAD0-B461-E0A9-A5A6-B31121EEDF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98194A-0FC3-F67B-E2A1-41D28CB15E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59F1B5-1E23-B444-CD7B-75C943449181}"/>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Now, we’re not just showing off by trying to get these high-fold events, and we can argue that they’re actually essential for studying the weakest decays at high spin. The first use of the high-fold events as we can see from this plot is that the peak-to-background ratio increases roughly exponentially as we increase the fold requirement. We see this with our AGATA data as well as 158Er dataset with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and another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dataset studying 132Ce. This then feeds into the second use of the high-fold event comes from combinatorics, where we can unfold the very clean high fold events into exponentially more combinations of low fold events, dramatically increasing the number of counting statistics and the peak-to-background of these low-fold events. And it’s really this ability to register these very high fold events that is what made </a:t>
            </a:r>
            <a:r>
              <a:rPr lang="en-GB" sz="1200" kern="1200" dirty="0" err="1">
                <a:solidFill>
                  <a:schemeClr val="tx1"/>
                </a:solidFill>
                <a:effectLst/>
                <a:latin typeface="+mn-lt"/>
                <a:ea typeface="+mn-ea"/>
                <a:cs typeface="+mn-cs"/>
              </a:rPr>
              <a:t>gammasphere</a:t>
            </a:r>
            <a:r>
              <a:rPr lang="en-GB" sz="1200" kern="1200" dirty="0">
                <a:solidFill>
                  <a:schemeClr val="tx1"/>
                </a:solidFill>
                <a:effectLst/>
                <a:latin typeface="+mn-lt"/>
                <a:ea typeface="+mn-ea"/>
                <a:cs typeface="+mn-cs"/>
              </a:rPr>
              <a:t> such a powerhouse for these high-spin studies. </a:t>
            </a:r>
          </a:p>
        </p:txBody>
      </p:sp>
      <p:sp>
        <p:nvSpPr>
          <p:cNvPr id="4" name="Slide Number Placeholder 3">
            <a:extLst>
              <a:ext uri="{FF2B5EF4-FFF2-40B4-BE49-F238E27FC236}">
                <a16:creationId xmlns:a16="http://schemas.microsoft.com/office/drawing/2014/main" id="{D9DDB71D-3AE1-322C-624E-F65E11C51C21}"/>
              </a:ext>
            </a:extLst>
          </p:cNvPr>
          <p:cNvSpPr>
            <a:spLocks noGrp="1"/>
          </p:cNvSpPr>
          <p:nvPr>
            <p:ph type="sldNum" sz="quarter" idx="5"/>
          </p:nvPr>
        </p:nvSpPr>
        <p:spPr/>
        <p:txBody>
          <a:bodyPr/>
          <a:lstStyle/>
          <a:p>
            <a:fld id="{BBA5CB0B-96CB-0542-9F1A-27CA76669875}" type="slidenum">
              <a:rPr lang="en-US" smtClean="0"/>
              <a:t>11</a:t>
            </a:fld>
            <a:endParaRPr lang="en-US"/>
          </a:p>
        </p:txBody>
      </p:sp>
    </p:spTree>
    <p:extLst>
      <p:ext uri="{BB962C8B-B14F-4D97-AF65-F5344CB8AC3E}">
        <p14:creationId xmlns:p14="http://schemas.microsoft.com/office/powerpoint/2010/main" val="18665091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38EE2-38FD-DA67-403C-AE3D633B8A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EAFEFE-733D-7761-5C5D-B810DA1D48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5F272C-A1E2-0460-E898-852CD572413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 with this in mind, we can look more in general at the high-multiplicity performance of the AGATA array by plotting these diagrams of gamma-ray fold per event. </a:t>
            </a:r>
          </a:p>
          <a:p>
            <a:endParaRPr lang="en-US" dirty="0"/>
          </a:p>
        </p:txBody>
      </p:sp>
      <p:sp>
        <p:nvSpPr>
          <p:cNvPr id="4" name="Slide Number Placeholder 3">
            <a:extLst>
              <a:ext uri="{FF2B5EF4-FFF2-40B4-BE49-F238E27FC236}">
                <a16:creationId xmlns:a16="http://schemas.microsoft.com/office/drawing/2014/main" id="{C5EB215A-838B-5873-4693-A45606392D1C}"/>
              </a:ext>
            </a:extLst>
          </p:cNvPr>
          <p:cNvSpPr>
            <a:spLocks noGrp="1"/>
          </p:cNvSpPr>
          <p:nvPr>
            <p:ph type="sldNum" sz="quarter" idx="5"/>
          </p:nvPr>
        </p:nvSpPr>
        <p:spPr/>
        <p:txBody>
          <a:bodyPr/>
          <a:lstStyle/>
          <a:p>
            <a:fld id="{BBA5CB0B-96CB-0542-9F1A-27CA76669875}" type="slidenum">
              <a:rPr lang="en-US" smtClean="0"/>
              <a:t>12</a:t>
            </a:fld>
            <a:endParaRPr lang="en-US"/>
          </a:p>
        </p:txBody>
      </p:sp>
    </p:spTree>
    <p:extLst>
      <p:ext uri="{BB962C8B-B14F-4D97-AF65-F5344CB8AC3E}">
        <p14:creationId xmlns:p14="http://schemas.microsoft.com/office/powerpoint/2010/main" val="1270855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29A3B-B057-4533-FAFE-A75F866607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EEA292-F37B-C041-C238-9FFD9A30E8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021490-63B2-5A87-792B-E929E06E64E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If we concentrate on the tracked fold we find it is well described by a convoluted Gaussian-binomial model, which is parameterised by numbers representing real physical values such as the average event multiplicity, and the detector efficiency. </a:t>
            </a:r>
          </a:p>
          <a:p>
            <a:endParaRPr lang="en-US" dirty="0"/>
          </a:p>
        </p:txBody>
      </p:sp>
      <p:sp>
        <p:nvSpPr>
          <p:cNvPr id="4" name="Slide Number Placeholder 3">
            <a:extLst>
              <a:ext uri="{FF2B5EF4-FFF2-40B4-BE49-F238E27FC236}">
                <a16:creationId xmlns:a16="http://schemas.microsoft.com/office/drawing/2014/main" id="{E6DCAE1D-A36F-0A37-E9CC-0C69FBB8FF2C}"/>
              </a:ext>
            </a:extLst>
          </p:cNvPr>
          <p:cNvSpPr>
            <a:spLocks noGrp="1"/>
          </p:cNvSpPr>
          <p:nvPr>
            <p:ph type="sldNum" sz="quarter" idx="5"/>
          </p:nvPr>
        </p:nvSpPr>
        <p:spPr/>
        <p:txBody>
          <a:bodyPr/>
          <a:lstStyle/>
          <a:p>
            <a:fld id="{BBA5CB0B-96CB-0542-9F1A-27CA76669875}" type="slidenum">
              <a:rPr lang="en-US" smtClean="0"/>
              <a:t>13</a:t>
            </a:fld>
            <a:endParaRPr lang="en-US"/>
          </a:p>
        </p:txBody>
      </p:sp>
    </p:spTree>
    <p:extLst>
      <p:ext uri="{BB962C8B-B14F-4D97-AF65-F5344CB8AC3E}">
        <p14:creationId xmlns:p14="http://schemas.microsoft.com/office/powerpoint/2010/main" val="4761930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E11CD8-9383-FDFF-C604-AB7F2F6F2C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BF8A8F-9BD8-BA9A-39FE-6B4309ED7C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7D860-CCE0-D659-B30D-0974A401C0A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AGATA is in the process of being upgraded to a larger, 2pi configuration, and we can extrapolate our simple model to predict what the performance of the detector might be, simply by increasing the average efficiency of the detector to what we might expect it to be in the 2pi configuration. We will have three times as many detectors as in our experiment, so I have simply multiplied the efficiency by three. The predicted gamma ray fold looks very promising, but is it realistic?</a:t>
            </a:r>
          </a:p>
          <a:p>
            <a:endParaRPr lang="en-US" dirty="0"/>
          </a:p>
        </p:txBody>
      </p:sp>
      <p:sp>
        <p:nvSpPr>
          <p:cNvPr id="4" name="Slide Number Placeholder 3">
            <a:extLst>
              <a:ext uri="{FF2B5EF4-FFF2-40B4-BE49-F238E27FC236}">
                <a16:creationId xmlns:a16="http://schemas.microsoft.com/office/drawing/2014/main" id="{91E56488-E8B2-1278-2E9A-91C5A0C8DD46}"/>
              </a:ext>
            </a:extLst>
          </p:cNvPr>
          <p:cNvSpPr>
            <a:spLocks noGrp="1"/>
          </p:cNvSpPr>
          <p:nvPr>
            <p:ph type="sldNum" sz="quarter" idx="5"/>
          </p:nvPr>
        </p:nvSpPr>
        <p:spPr/>
        <p:txBody>
          <a:bodyPr/>
          <a:lstStyle/>
          <a:p>
            <a:fld id="{BBA5CB0B-96CB-0542-9F1A-27CA76669875}" type="slidenum">
              <a:rPr lang="en-US" smtClean="0"/>
              <a:t>14</a:t>
            </a:fld>
            <a:endParaRPr lang="en-US"/>
          </a:p>
        </p:txBody>
      </p:sp>
    </p:spTree>
    <p:extLst>
      <p:ext uri="{BB962C8B-B14F-4D97-AF65-F5344CB8AC3E}">
        <p14:creationId xmlns:p14="http://schemas.microsoft.com/office/powerpoint/2010/main" val="15502578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B994A5-2D46-728B-B4D9-00DF449A08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81FCFE-9B66-E52F-F076-7F7EA8D6E7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73092E-F2A9-E4EF-79E5-3ECED366F779}"/>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To check, we once again turn to the fantastic 158Er </a:t>
            </a:r>
            <a:r>
              <a:rPr lang="en-GB" sz="1200" kern="1200" dirty="0" err="1">
                <a:solidFill>
                  <a:schemeClr val="tx1"/>
                </a:solidFill>
                <a:effectLst/>
                <a:latin typeface="+mn-lt"/>
                <a:ea typeface="+mn-ea"/>
                <a:cs typeface="+mn-cs"/>
              </a:rPr>
              <a:t>gammasphere</a:t>
            </a:r>
            <a:r>
              <a:rPr lang="en-GB" sz="1200" kern="1200">
                <a:solidFill>
                  <a:schemeClr val="tx1"/>
                </a:solidFill>
                <a:effectLst/>
                <a:latin typeface="+mn-lt"/>
                <a:ea typeface="+mn-ea"/>
                <a:cs typeface="+mn-cs"/>
              </a:rPr>
              <a:t> data. </a:t>
            </a:r>
            <a:r>
              <a:rPr lang="en-GB" sz="1200" kern="1200" dirty="0">
                <a:solidFill>
                  <a:schemeClr val="tx1"/>
                </a:solidFill>
                <a:effectLst/>
                <a:latin typeface="+mn-lt"/>
                <a:ea typeface="+mn-ea"/>
                <a:cs typeface="+mn-cs"/>
              </a:rPr>
              <a:t>Here we see the fold distribution obtained from that experiment, which has been normalised to match our total number of counts. We can see that it is consistent with our predicted distribution for 2pi agata with a couple of caveats, the main one being that they were showing off and set a minimum fold requirement of 7, rendering the bars below fold 7 incompatible with our model. But when we consider that half of the full AGATA array might have comparable performance to the previous state of the art, I’m filled with hope for the future of high spin physics.</a:t>
            </a:r>
          </a:p>
        </p:txBody>
      </p:sp>
      <p:sp>
        <p:nvSpPr>
          <p:cNvPr id="4" name="Slide Number Placeholder 3">
            <a:extLst>
              <a:ext uri="{FF2B5EF4-FFF2-40B4-BE49-F238E27FC236}">
                <a16:creationId xmlns:a16="http://schemas.microsoft.com/office/drawing/2014/main" id="{F486194F-B4AC-0DB6-B872-EEBF2359389A}"/>
              </a:ext>
            </a:extLst>
          </p:cNvPr>
          <p:cNvSpPr>
            <a:spLocks noGrp="1"/>
          </p:cNvSpPr>
          <p:nvPr>
            <p:ph type="sldNum" sz="quarter" idx="5"/>
          </p:nvPr>
        </p:nvSpPr>
        <p:spPr/>
        <p:txBody>
          <a:bodyPr/>
          <a:lstStyle/>
          <a:p>
            <a:fld id="{BBA5CB0B-96CB-0542-9F1A-27CA76669875}" type="slidenum">
              <a:rPr lang="en-US" smtClean="0"/>
              <a:t>15</a:t>
            </a:fld>
            <a:endParaRPr lang="en-US"/>
          </a:p>
        </p:txBody>
      </p:sp>
    </p:spTree>
    <p:extLst>
      <p:ext uri="{BB962C8B-B14F-4D97-AF65-F5344CB8AC3E}">
        <p14:creationId xmlns:p14="http://schemas.microsoft.com/office/powerpoint/2010/main" val="23089552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F0434E-89C9-1B4F-DE5A-4B7ED4846F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745537-8898-7188-31C0-4A2976000B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4124D9-C5B2-14E9-9817-FAECA5641E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F136A2-A3B1-F4BC-B031-214CCEE71A7D}"/>
              </a:ext>
            </a:extLst>
          </p:cNvPr>
          <p:cNvSpPr>
            <a:spLocks noGrp="1"/>
          </p:cNvSpPr>
          <p:nvPr>
            <p:ph type="sldNum" sz="quarter" idx="5"/>
          </p:nvPr>
        </p:nvSpPr>
        <p:spPr/>
        <p:txBody>
          <a:bodyPr/>
          <a:lstStyle/>
          <a:p>
            <a:fld id="{BBA5CB0B-96CB-0542-9F1A-27CA76669875}" type="slidenum">
              <a:rPr lang="en-US" smtClean="0"/>
              <a:t>16</a:t>
            </a:fld>
            <a:endParaRPr lang="en-US"/>
          </a:p>
        </p:txBody>
      </p:sp>
    </p:spTree>
    <p:extLst>
      <p:ext uri="{BB962C8B-B14F-4D97-AF65-F5344CB8AC3E}">
        <p14:creationId xmlns:p14="http://schemas.microsoft.com/office/powerpoint/2010/main" val="2725711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DE1BA-FB04-71F2-2BF5-DB5F44C3E6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29E079-A365-E80F-F781-350978FA40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F2BDBC-2422-A123-A0F3-5102BF897D8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 we’ve seen a lot of successes in this experiment, and I thought I’d finish by touching on some of the limitations. We saw that one of the biggest issues with the hardware was the Trigger Processor’s inability to accept very high frequencies of trigger requests. This is exemplified here in this chart where we see the difference between accepted and requested trigger requests and beyond 1.0 </a:t>
            </a:r>
            <a:r>
              <a:rPr lang="en-GB" sz="1200" kern="1200" dirty="0" err="1">
                <a:solidFill>
                  <a:schemeClr val="tx1"/>
                </a:solidFill>
                <a:effectLst/>
                <a:latin typeface="+mn-lt"/>
                <a:ea typeface="+mn-ea"/>
                <a:cs typeface="+mn-cs"/>
              </a:rPr>
              <a:t>pnA</a:t>
            </a:r>
            <a:r>
              <a:rPr lang="en-GB" sz="1200" kern="1200" dirty="0">
                <a:solidFill>
                  <a:schemeClr val="tx1"/>
                </a:solidFill>
                <a:effectLst/>
                <a:latin typeface="+mn-lt"/>
                <a:ea typeface="+mn-ea"/>
                <a:cs typeface="+mn-cs"/>
              </a:rPr>
              <a:t> in our case, the trigger processor starts to throw away otherwise valid events. Now this is a disaster for a tracking array, since we cannot adequately track gamma rays with missing hits!</a:t>
            </a:r>
          </a:p>
          <a:p>
            <a:endParaRPr lang="en-US" dirty="0"/>
          </a:p>
        </p:txBody>
      </p:sp>
      <p:sp>
        <p:nvSpPr>
          <p:cNvPr id="4" name="Slide Number Placeholder 3">
            <a:extLst>
              <a:ext uri="{FF2B5EF4-FFF2-40B4-BE49-F238E27FC236}">
                <a16:creationId xmlns:a16="http://schemas.microsoft.com/office/drawing/2014/main" id="{6165694C-3E47-0D82-6B89-731D0F955058}"/>
              </a:ext>
            </a:extLst>
          </p:cNvPr>
          <p:cNvSpPr>
            <a:spLocks noGrp="1"/>
          </p:cNvSpPr>
          <p:nvPr>
            <p:ph type="sldNum" sz="quarter" idx="5"/>
          </p:nvPr>
        </p:nvSpPr>
        <p:spPr/>
        <p:txBody>
          <a:bodyPr/>
          <a:lstStyle/>
          <a:p>
            <a:fld id="{BBA5CB0B-96CB-0542-9F1A-27CA76669875}" type="slidenum">
              <a:rPr lang="en-US" smtClean="0"/>
              <a:t>17</a:t>
            </a:fld>
            <a:endParaRPr lang="en-US"/>
          </a:p>
        </p:txBody>
      </p:sp>
    </p:spTree>
    <p:extLst>
      <p:ext uri="{BB962C8B-B14F-4D97-AF65-F5344CB8AC3E}">
        <p14:creationId xmlns:p14="http://schemas.microsoft.com/office/powerpoint/2010/main" val="20501087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2A17F-248A-BCDD-3982-51354DA3AC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4C4450-6203-CC3C-C930-896239D01A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81368-DBB6-A2CE-40A0-3C847A6C318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Indeed, this is reflected in the gamma ray spectra, where we can see the peak to background decreasing steadily with increasing beam current. The tracking algorithm simply cannot track a gamma ray with missing hit information. So, is this it? Is the limit for standalone AGATA experiments stuck at a relatively small 1 </a:t>
            </a:r>
            <a:r>
              <a:rPr lang="en-GB" sz="1200" kern="1200" dirty="0" err="1">
                <a:solidFill>
                  <a:schemeClr val="tx1"/>
                </a:solidFill>
                <a:effectLst/>
                <a:latin typeface="+mn-lt"/>
                <a:ea typeface="+mn-ea"/>
                <a:cs typeface="+mn-cs"/>
              </a:rPr>
              <a:t>pnA</a:t>
            </a:r>
            <a:r>
              <a:rPr lang="en-GB" sz="1200" kern="1200" dirty="0">
                <a:solidFill>
                  <a:schemeClr val="tx1"/>
                </a:solidFill>
                <a:effectLst/>
                <a:latin typeface="+mn-lt"/>
                <a:ea typeface="+mn-ea"/>
                <a:cs typeface="+mn-cs"/>
              </a:rPr>
              <a:t>? </a:t>
            </a:r>
          </a:p>
          <a:p>
            <a:endParaRPr lang="en-US" dirty="0"/>
          </a:p>
        </p:txBody>
      </p:sp>
      <p:sp>
        <p:nvSpPr>
          <p:cNvPr id="4" name="Slide Number Placeholder 3">
            <a:extLst>
              <a:ext uri="{FF2B5EF4-FFF2-40B4-BE49-F238E27FC236}">
                <a16:creationId xmlns:a16="http://schemas.microsoft.com/office/drawing/2014/main" id="{E0DE6075-4BE1-2C92-C4AE-9A07F07A0F18}"/>
              </a:ext>
            </a:extLst>
          </p:cNvPr>
          <p:cNvSpPr>
            <a:spLocks noGrp="1"/>
          </p:cNvSpPr>
          <p:nvPr>
            <p:ph type="sldNum" sz="quarter" idx="5"/>
          </p:nvPr>
        </p:nvSpPr>
        <p:spPr/>
        <p:txBody>
          <a:bodyPr/>
          <a:lstStyle/>
          <a:p>
            <a:fld id="{BBA5CB0B-96CB-0542-9F1A-27CA76669875}" type="slidenum">
              <a:rPr lang="en-US" smtClean="0"/>
              <a:t>18</a:t>
            </a:fld>
            <a:endParaRPr lang="en-US"/>
          </a:p>
        </p:txBody>
      </p:sp>
    </p:spTree>
    <p:extLst>
      <p:ext uri="{BB962C8B-B14F-4D97-AF65-F5344CB8AC3E}">
        <p14:creationId xmlns:p14="http://schemas.microsoft.com/office/powerpoint/2010/main" val="38326717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BF156-4103-7B8C-77F9-1007CF38D2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6DD585-15B1-45C6-2F55-CDDB9AE634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67DBDA-07DD-761C-768F-DADDC28C9DA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Of course I could not finish on such a negative. We see here from this plot of peak to background vs beam current that, if we set a threshold requiring a minimum amount of hits in the AGATA segments, per event, we can bring the rates back into acceptable territory and recover the peak to background to almost as good as it was at the very low beam current. </a:t>
            </a:r>
          </a:p>
          <a:p>
            <a:endParaRPr lang="en-US" dirty="0"/>
          </a:p>
        </p:txBody>
      </p:sp>
      <p:sp>
        <p:nvSpPr>
          <p:cNvPr id="4" name="Slide Number Placeholder 3">
            <a:extLst>
              <a:ext uri="{FF2B5EF4-FFF2-40B4-BE49-F238E27FC236}">
                <a16:creationId xmlns:a16="http://schemas.microsoft.com/office/drawing/2014/main" id="{E29DAABB-C700-954F-83A4-6B09C9AC1A97}"/>
              </a:ext>
            </a:extLst>
          </p:cNvPr>
          <p:cNvSpPr>
            <a:spLocks noGrp="1"/>
          </p:cNvSpPr>
          <p:nvPr>
            <p:ph type="sldNum" sz="quarter" idx="5"/>
          </p:nvPr>
        </p:nvSpPr>
        <p:spPr/>
        <p:txBody>
          <a:bodyPr/>
          <a:lstStyle/>
          <a:p>
            <a:fld id="{BBA5CB0B-96CB-0542-9F1A-27CA76669875}" type="slidenum">
              <a:rPr lang="en-US" smtClean="0"/>
              <a:t>19</a:t>
            </a:fld>
            <a:endParaRPr lang="en-US"/>
          </a:p>
        </p:txBody>
      </p:sp>
    </p:spTree>
    <p:extLst>
      <p:ext uri="{BB962C8B-B14F-4D97-AF65-F5344CB8AC3E}">
        <p14:creationId xmlns:p14="http://schemas.microsoft.com/office/powerpoint/2010/main" val="4220794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47FA8-1F99-C999-B91B-A9FD033BD846}"/>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0D2582E9-5647-29CC-4FDF-4EB6A4856E8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9AABCE-BF59-2BCC-2BC1-5F88F0B01362}"/>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5" name="Footer Placeholder 4">
            <a:extLst>
              <a:ext uri="{FF2B5EF4-FFF2-40B4-BE49-F238E27FC236}">
                <a16:creationId xmlns:a16="http://schemas.microsoft.com/office/drawing/2014/main" id="{0B4028E3-7EAE-AC88-5690-797DAEABFE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7811141-B88B-BC3F-9CD3-877430A5E04F}"/>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2480518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B867A-2F88-06AB-83A1-F3729CE8E06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00D045D-A2B4-FF0E-E2EF-115A07472AC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5EE3EB-5DC0-7E1B-48A6-59F1F04966AE}"/>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5" name="Footer Placeholder 4">
            <a:extLst>
              <a:ext uri="{FF2B5EF4-FFF2-40B4-BE49-F238E27FC236}">
                <a16:creationId xmlns:a16="http://schemas.microsoft.com/office/drawing/2014/main" id="{74052EA7-E1F4-2D3E-FAAC-0B154BDF90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E93B4C-EF55-7573-071E-46B12CD21360}"/>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220887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1E3A3-0036-9AF4-DC89-D4B732D6696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FA6EF6C-F029-D88F-008A-5581C12355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271FE11-A452-9A57-4922-A63E516DD501}"/>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5" name="Footer Placeholder 4">
            <a:extLst>
              <a:ext uri="{FF2B5EF4-FFF2-40B4-BE49-F238E27FC236}">
                <a16:creationId xmlns:a16="http://schemas.microsoft.com/office/drawing/2014/main" id="{91D96DA1-D56B-DC1F-B109-1FF1C2610A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A17044-AC3C-E9EC-A59F-6E4DD2FF36DF}"/>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2910712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1B7E8-8C82-4AA5-72FF-764CDEE126B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90EF4E4-B770-8693-2296-CEF6179C1D3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F91D8B1-0E84-D11F-3101-D13DF52B686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F576D552-C5CC-AD97-A3AF-D60E83FB41D1}"/>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6" name="Footer Placeholder 5">
            <a:extLst>
              <a:ext uri="{FF2B5EF4-FFF2-40B4-BE49-F238E27FC236}">
                <a16:creationId xmlns:a16="http://schemas.microsoft.com/office/drawing/2014/main" id="{3E4A3179-A580-A7C9-E066-E6CEE3B9180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8042B9-A263-EB79-D7A7-26E5C7D5AB01}"/>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153916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CA55B-4A22-815C-B642-2F485631641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3D76FA0-B41B-E6DA-51EC-ED430E062C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10C659A-1887-C139-BA31-BB32ED9F2B9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89016E7A-6A6F-5F0A-A25A-9D305D38340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E268F97E-110C-16F1-E1F5-F4C623D86F7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319A80E-578C-ABFF-578A-849B68B40BE8}"/>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8" name="Footer Placeholder 7">
            <a:extLst>
              <a:ext uri="{FF2B5EF4-FFF2-40B4-BE49-F238E27FC236}">
                <a16:creationId xmlns:a16="http://schemas.microsoft.com/office/drawing/2014/main" id="{B44A6D3E-2D05-3686-DBBF-D9676DFE691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156D0AB-2DDC-79E2-77F2-BFA8893A8FAA}"/>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1018716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3A000-3205-F774-A2F3-F3E8055F5F6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43E07DB-F354-4088-4ACB-B2AEB2247B53}"/>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4" name="Footer Placeholder 3">
            <a:extLst>
              <a:ext uri="{FF2B5EF4-FFF2-40B4-BE49-F238E27FC236}">
                <a16:creationId xmlns:a16="http://schemas.microsoft.com/office/drawing/2014/main" id="{E48523EE-E2EA-65D9-B6E1-B05E8650D6E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9A6E57-AD41-F422-FC9E-42CB04D18EDC}"/>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816841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B7A397-FB13-AD19-AF45-CB0E34970D17}"/>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3" name="Footer Placeholder 2">
            <a:extLst>
              <a:ext uri="{FF2B5EF4-FFF2-40B4-BE49-F238E27FC236}">
                <a16:creationId xmlns:a16="http://schemas.microsoft.com/office/drawing/2014/main" id="{875D7F9F-1C4B-7478-7CEB-7ECCCE733C5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65F59A9-9FE9-1D1F-CA8D-F8A95538E525}"/>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2427473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7CEFD-659E-8889-C011-81A9F851EF9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C37054B-32F1-3648-156B-F6AE3636DF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0AB4413-E837-D1C0-CB86-220FAF3D73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E7D7356-947D-518B-0B5F-DF88A01068CB}"/>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6" name="Footer Placeholder 5">
            <a:extLst>
              <a:ext uri="{FF2B5EF4-FFF2-40B4-BE49-F238E27FC236}">
                <a16:creationId xmlns:a16="http://schemas.microsoft.com/office/drawing/2014/main" id="{53B70534-1F6B-FE4E-6923-9AD8492DE0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790151A-FA48-4E65-6542-2EE911BE18A9}"/>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2930191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73269-0B08-0253-2BE7-3E52952FFA4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B5E60BB1-5A5C-7527-D1DA-42CFA69B7F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C60002-56EB-EE5F-812B-F059774614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52F6115-2445-3E25-CB6E-52F0BE504D2E}"/>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6" name="Footer Placeholder 5">
            <a:extLst>
              <a:ext uri="{FF2B5EF4-FFF2-40B4-BE49-F238E27FC236}">
                <a16:creationId xmlns:a16="http://schemas.microsoft.com/office/drawing/2014/main" id="{84EB98D2-4601-1225-C025-EACD93BA51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6707FC-B34F-2239-A218-9A62B099BFC0}"/>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1437760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A746B-D381-FD31-0257-2C2A0319E85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4A3A19F-9CA9-8437-DAD4-583AF9229C1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AD329D5-2697-A9B3-2248-9C4B7CB2E130}"/>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5" name="Footer Placeholder 4">
            <a:extLst>
              <a:ext uri="{FF2B5EF4-FFF2-40B4-BE49-F238E27FC236}">
                <a16:creationId xmlns:a16="http://schemas.microsoft.com/office/drawing/2014/main" id="{3A390D8B-2316-0F29-1F66-2F69EFB13A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AF374F-BE70-AB1F-A41F-B52E29020591}"/>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1311364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7DB29D3-BC65-32CB-96F6-A6DA8E3465C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46308A1-5707-E9B8-E716-A2FBC248FD7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114DFA-89C7-DED7-4A6A-2488FF8CB34F}"/>
              </a:ext>
            </a:extLst>
          </p:cNvPr>
          <p:cNvSpPr>
            <a:spLocks noGrp="1"/>
          </p:cNvSpPr>
          <p:nvPr>
            <p:ph type="dt" sz="half" idx="10"/>
          </p:nvPr>
        </p:nvSpPr>
        <p:spPr/>
        <p:txBody>
          <a:bodyPr/>
          <a:lstStyle/>
          <a:p>
            <a:fld id="{6D88C6AB-4D9C-CD45-9BC9-D344E1431808}" type="datetimeFigureOut">
              <a:rPr lang="en-US" smtClean="0"/>
              <a:t>4/12/2026</a:t>
            </a:fld>
            <a:endParaRPr lang="en-US"/>
          </a:p>
        </p:txBody>
      </p:sp>
      <p:sp>
        <p:nvSpPr>
          <p:cNvPr id="5" name="Footer Placeholder 4">
            <a:extLst>
              <a:ext uri="{FF2B5EF4-FFF2-40B4-BE49-F238E27FC236}">
                <a16:creationId xmlns:a16="http://schemas.microsoft.com/office/drawing/2014/main" id="{541F2B37-3B2D-6200-E9C3-75879E184D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EF320A-CF24-50BA-14F6-DEA1A096B631}"/>
              </a:ext>
            </a:extLst>
          </p:cNvPr>
          <p:cNvSpPr>
            <a:spLocks noGrp="1"/>
          </p:cNvSpPr>
          <p:nvPr>
            <p:ph type="sldNum" sz="quarter" idx="12"/>
          </p:nvPr>
        </p:nvSpPr>
        <p:spPr/>
        <p:txBody>
          <a:bodyPr/>
          <a:lstStyle/>
          <a:p>
            <a:fld id="{B5476DBB-CAB2-0842-A2D2-70D5768D1F20}" type="slidenum">
              <a:rPr lang="en-US" smtClean="0"/>
              <a:t>‹#›</a:t>
            </a:fld>
            <a:endParaRPr lang="en-US"/>
          </a:p>
        </p:txBody>
      </p:sp>
    </p:spTree>
    <p:extLst>
      <p:ext uri="{BB962C8B-B14F-4D97-AF65-F5344CB8AC3E}">
        <p14:creationId xmlns:p14="http://schemas.microsoft.com/office/powerpoint/2010/main" val="992192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C83783-EFDB-EA0C-F371-BC777ABE36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5759699-61CD-AF00-5B93-F429274E229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F371131-FF8B-32FF-18A6-65103F076C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88C6AB-4D9C-CD45-9BC9-D344E1431808}" type="datetimeFigureOut">
              <a:rPr lang="en-US" smtClean="0"/>
              <a:t>4/12/2026</a:t>
            </a:fld>
            <a:endParaRPr lang="en-US"/>
          </a:p>
        </p:txBody>
      </p:sp>
      <p:sp>
        <p:nvSpPr>
          <p:cNvPr id="5" name="Footer Placeholder 4">
            <a:extLst>
              <a:ext uri="{FF2B5EF4-FFF2-40B4-BE49-F238E27FC236}">
                <a16:creationId xmlns:a16="http://schemas.microsoft.com/office/drawing/2014/main" id="{181759AA-112A-8236-3E8F-D2D315289E5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A8D6404-4602-A4B0-630A-7C44E6B585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476DBB-CAB2-0842-A2D2-70D5768D1F20}" type="slidenum">
              <a:rPr lang="en-US" smtClean="0"/>
              <a:t>‹#›</a:t>
            </a:fld>
            <a:endParaRPr lang="en-US"/>
          </a:p>
        </p:txBody>
      </p:sp>
    </p:spTree>
    <p:extLst>
      <p:ext uri="{BB962C8B-B14F-4D97-AF65-F5344CB8AC3E}">
        <p14:creationId xmlns:p14="http://schemas.microsoft.com/office/powerpoint/2010/main" val="1792126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phy.anl.gov/gammasphere/doc/efficiency/" TargetMode="External"/><Relationship Id="rId3" Type="http://schemas.openxmlformats.org/officeDocument/2006/relationships/image" Target="../media/image1.png"/><Relationship Id="rId7" Type="http://schemas.openxmlformats.org/officeDocument/2006/relationships/image" Target="../media/image3.gi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www.phy.anl.gov/gammasphere/pub/logos_98.html" TargetMode="Externa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hyperlink" Target="https://www.agata.org/" TargetMode="Externa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80.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doi.org/10.1103/PhysRevC.107.054305" TargetMode="Externa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doi.org/10.1103/PhysRevC.107.054305" TargetMode="External"/><Relationship Id="rId5" Type="http://schemas.openxmlformats.org/officeDocument/2006/relationships/image" Target="../media/image10.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0.png"/><Relationship Id="rId5" Type="http://schemas.openxmlformats.org/officeDocument/2006/relationships/hyperlink" Target="https://link.springer.com/article/10.1140/epja/i2013-13061-4" TargetMode="Externa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doi.org/10.1016/0168-9002(95)00438-6" TargetMode="External"/><Relationship Id="rId5" Type="http://schemas.openxmlformats.org/officeDocument/2006/relationships/image" Target="../media/image20.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hyperlink" Target="https://doi.org/10.1063/1.41218"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50.png"/><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3.png"/><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C1FF16FD-AD2A-7637-9305-A70C7BDB4DD6}"/>
              </a:ext>
            </a:extLst>
          </p:cNvPr>
          <p:cNvSpPr txBox="1"/>
          <p:nvPr/>
        </p:nvSpPr>
        <p:spPr>
          <a:xfrm>
            <a:off x="4901982" y="1765520"/>
            <a:ext cx="7264966" cy="1754326"/>
          </a:xfrm>
          <a:prstGeom prst="rect">
            <a:avLst/>
          </a:prstGeom>
          <a:noFill/>
        </p:spPr>
        <p:txBody>
          <a:bodyPr wrap="square" rtlCol="0">
            <a:spAutoFit/>
          </a:bodyPr>
          <a:lstStyle/>
          <a:p>
            <a:pPr algn="ctr"/>
            <a:r>
              <a:rPr lang="en-GB" sz="2800" b="1" dirty="0">
                <a:solidFill>
                  <a:schemeClr val="accent4">
                    <a:lumMod val="75000"/>
                  </a:schemeClr>
                </a:solidFill>
                <a:latin typeface="Segoe UI Semibold" panose="020B0502040204020203" pitchFamily="34" charset="0"/>
                <a:cs typeface="Segoe UI Semibold" panose="020B0502040204020203" pitchFamily="34" charset="0"/>
              </a:rPr>
              <a:t>Benchmarking the High-Spin Capabilities of the 1π AGATA Spectrometer at LNL</a:t>
            </a:r>
          </a:p>
          <a:p>
            <a:pPr algn="ctr"/>
            <a:endParaRPr lang="en-GB" sz="2800" b="1" dirty="0">
              <a:solidFill>
                <a:schemeClr val="accent4">
                  <a:lumMod val="75000"/>
                </a:schemeClr>
              </a:solidFill>
              <a:latin typeface="Segoe UI Semibold" panose="020B0502040204020203" pitchFamily="34" charset="0"/>
              <a:cs typeface="Segoe UI Semibold" panose="020B0502040204020203" pitchFamily="34" charset="0"/>
            </a:endParaRPr>
          </a:p>
          <a:p>
            <a:pPr algn="ctr"/>
            <a:r>
              <a:rPr lang="en-GB" sz="2400" b="1" i="1" dirty="0">
                <a:solidFill>
                  <a:schemeClr val="accent4">
                    <a:lumMod val="75000"/>
                  </a:schemeClr>
                </a:solidFill>
                <a:latin typeface="Segoe UI Semibold" panose="020B0502040204020203" pitchFamily="34" charset="0"/>
                <a:cs typeface="Segoe UI Semibold" panose="020B0502040204020203" pitchFamily="34" charset="0"/>
              </a:rPr>
              <a:t>The Dawn of The High-Spin Renaissance </a:t>
            </a:r>
            <a:endParaRPr lang="en-US" sz="2400" b="1" i="1" dirty="0">
              <a:solidFill>
                <a:schemeClr val="accent4">
                  <a:lumMod val="75000"/>
                </a:schemeClr>
              </a:solidFill>
              <a:latin typeface="Segoe UI Semibold" panose="020B0502040204020203" pitchFamily="34" charset="0"/>
              <a:cs typeface="Segoe UI Semibold" panose="020B0502040204020203" pitchFamily="34" charset="0"/>
            </a:endParaRPr>
          </a:p>
        </p:txBody>
      </p:sp>
      <p:sp>
        <p:nvSpPr>
          <p:cNvPr id="5" name="Rectangle 4">
            <a:extLst>
              <a:ext uri="{FF2B5EF4-FFF2-40B4-BE49-F238E27FC236}">
                <a16:creationId xmlns:a16="http://schemas.microsoft.com/office/drawing/2014/main" id="{91AFDEE7-92C9-8BE7-F23E-48EA8AB6D5FC}"/>
              </a:ext>
            </a:extLst>
          </p:cNvPr>
          <p:cNvSpPr/>
          <p:nvPr/>
        </p:nvSpPr>
        <p:spPr>
          <a:xfrm>
            <a:off x="329926" y="-3994"/>
            <a:ext cx="4512040" cy="6870355"/>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DDFB9D19-713A-CB72-2684-3567CF225CC1}"/>
              </a:ext>
            </a:extLst>
          </p:cNvPr>
          <p:cNvSpPr/>
          <p:nvPr/>
        </p:nvSpPr>
        <p:spPr>
          <a:xfrm>
            <a:off x="-4572" y="-3994"/>
            <a:ext cx="4512039" cy="6874351"/>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a:extLst>
              <a:ext uri="{FF2B5EF4-FFF2-40B4-BE49-F238E27FC236}">
                <a16:creationId xmlns:a16="http://schemas.microsoft.com/office/drawing/2014/main" id="{378E5C1F-D292-A319-1DFA-FDB9ABDD60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562" y="2639775"/>
            <a:ext cx="4167237" cy="1071156"/>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Connector 11">
            <a:extLst>
              <a:ext uri="{FF2B5EF4-FFF2-40B4-BE49-F238E27FC236}">
                <a16:creationId xmlns:a16="http://schemas.microsoft.com/office/drawing/2014/main" id="{84313EA0-6AC5-CEE5-7ECA-0C858B3688DD}"/>
              </a:ext>
            </a:extLst>
          </p:cNvPr>
          <p:cNvCxnSpPr/>
          <p:nvPr/>
        </p:nvCxnSpPr>
        <p:spPr>
          <a:xfrm>
            <a:off x="6283648" y="3716295"/>
            <a:ext cx="4728754"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F9D96C91-61CB-F921-B785-EE045C596B20}"/>
              </a:ext>
            </a:extLst>
          </p:cNvPr>
          <p:cNvSpPr txBox="1"/>
          <p:nvPr/>
        </p:nvSpPr>
        <p:spPr>
          <a:xfrm>
            <a:off x="6826052" y="4025679"/>
            <a:ext cx="3558025" cy="369332"/>
          </a:xfrm>
          <a:prstGeom prst="rect">
            <a:avLst/>
          </a:prstGeom>
          <a:noFill/>
        </p:spPr>
        <p:txBody>
          <a:bodyPr wrap="none" rtlCol="0">
            <a:spAutoFit/>
          </a:bodyPr>
          <a:lstStyle/>
          <a:p>
            <a:r>
              <a:rPr lang="en-US" dirty="0"/>
              <a:t>Dr. Conor Sullivan – 14</a:t>
            </a:r>
            <a:r>
              <a:rPr lang="en-US" baseline="30000" dirty="0"/>
              <a:t>th</a:t>
            </a:r>
            <a:r>
              <a:rPr lang="en-US" dirty="0"/>
              <a:t> April 2026</a:t>
            </a:r>
          </a:p>
        </p:txBody>
      </p:sp>
    </p:spTree>
    <p:extLst>
      <p:ext uri="{BB962C8B-B14F-4D97-AF65-F5344CB8AC3E}">
        <p14:creationId xmlns:p14="http://schemas.microsoft.com/office/powerpoint/2010/main" val="2423630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60FC40-AE57-0D8D-B303-6C5641E53071}"/>
              </a:ext>
            </a:extLst>
          </p:cNvPr>
          <p:cNvSpPr>
            <a:spLocks noGrp="1"/>
          </p:cNvSpPr>
          <p:nvPr>
            <p:ph type="title"/>
          </p:nvPr>
        </p:nvSpPr>
        <p:spPr>
          <a:xfrm>
            <a:off x="1462644" y="172123"/>
            <a:ext cx="10515600" cy="813530"/>
          </a:xfrm>
          <a:ln>
            <a:noFill/>
          </a:ln>
        </p:spPr>
        <p:txBody>
          <a:bodyPr lIns="90000"/>
          <a:lstStyle/>
          <a:p>
            <a:pPr algn="r"/>
            <a:r>
              <a:rPr lang="en-US" dirty="0">
                <a:solidFill>
                  <a:schemeClr val="accent4">
                    <a:lumMod val="75000"/>
                  </a:schemeClr>
                </a:solidFill>
                <a:latin typeface="Segoe UI" panose="020B0502040204020203" pitchFamily="34" charset="0"/>
                <a:cs typeface="Segoe UI" panose="020B0502040204020203" pitchFamily="34" charset="0"/>
              </a:rPr>
              <a:t>Introduction – </a:t>
            </a:r>
            <a:r>
              <a:rPr lang="en-US" dirty="0" err="1">
                <a:solidFill>
                  <a:schemeClr val="accent4">
                    <a:lumMod val="75000"/>
                  </a:schemeClr>
                </a:solidFill>
                <a:latin typeface="Segoe UI" panose="020B0502040204020203" pitchFamily="34" charset="0"/>
                <a:cs typeface="Segoe UI" panose="020B0502040204020203" pitchFamily="34" charset="0"/>
              </a:rPr>
              <a:t>Gammasphere</a:t>
            </a:r>
            <a:endParaRPr lang="en-US" dirty="0">
              <a:solidFill>
                <a:schemeClr val="accent4">
                  <a:lumMod val="75000"/>
                </a:schemeClr>
              </a:solidFill>
              <a:latin typeface="Segoe UI" panose="020B0502040204020203" pitchFamily="34" charset="0"/>
              <a:cs typeface="Segoe UI" panose="020B0502040204020203" pitchFamily="34" charset="0"/>
            </a:endParaRPr>
          </a:p>
        </p:txBody>
      </p:sp>
      <p:sp>
        <p:nvSpPr>
          <p:cNvPr id="4" name="Rectangle 3">
            <a:extLst>
              <a:ext uri="{FF2B5EF4-FFF2-40B4-BE49-F238E27FC236}">
                <a16:creationId xmlns:a16="http://schemas.microsoft.com/office/drawing/2014/main" id="{3974457A-4922-EA74-E2DE-CB3C7E299DC0}"/>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6C00099-311A-6670-DC3B-E5038C16DB8A}"/>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08175368-D0B7-14D0-79BA-2EF88E0C27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0DC0B413-50DA-D1BB-C3F9-D94B637F5322}"/>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9E68AC59-3A5D-FFB3-E392-4E40149361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8769" y="1633264"/>
            <a:ext cx="4950706" cy="404139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826A5753-F241-465B-091A-11FF9841EC2D}"/>
              </a:ext>
            </a:extLst>
          </p:cNvPr>
          <p:cNvSpPr txBox="1"/>
          <p:nvPr/>
        </p:nvSpPr>
        <p:spPr>
          <a:xfrm>
            <a:off x="6720444" y="5674658"/>
            <a:ext cx="5009031" cy="246221"/>
          </a:xfrm>
          <a:prstGeom prst="rect">
            <a:avLst/>
          </a:prstGeom>
          <a:noFill/>
        </p:spPr>
        <p:txBody>
          <a:bodyPr wrap="square">
            <a:spAutoFit/>
          </a:bodyPr>
          <a:lstStyle/>
          <a:p>
            <a:pPr algn="r"/>
            <a:r>
              <a:rPr lang="en-GB" sz="1000" dirty="0">
                <a:hlinkClick r:id="rId5"/>
              </a:rPr>
              <a:t>https://www.phy.anl.gov/gammasphere/pub/logos_98.html</a:t>
            </a:r>
            <a:r>
              <a:rPr lang="en-GB" sz="1000" dirty="0"/>
              <a:t> </a:t>
            </a: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697C015F-2593-A840-473D-0D3BC17F66C7}"/>
                  </a:ext>
                </a:extLst>
              </p:cNvPr>
              <p:cNvSpPr txBox="1"/>
              <p:nvPr/>
            </p:nvSpPr>
            <p:spPr>
              <a:xfrm>
                <a:off x="1128235" y="1183343"/>
                <a:ext cx="5462217" cy="1754326"/>
              </a:xfrm>
              <a:prstGeom prst="rect">
                <a:avLst/>
              </a:prstGeom>
              <a:noFill/>
            </p:spPr>
            <p:txBody>
              <a:bodyPr wrap="square" rtlCol="0">
                <a:spAutoFit/>
              </a:bodyPr>
              <a:lstStyle/>
              <a:p>
                <a:pPr marL="285750" indent="-285750">
                  <a:buFont typeface="Arial" panose="020B0604020202020204" pitchFamily="34" charset="0"/>
                  <a:buChar char="•"/>
                </a:pPr>
                <a:r>
                  <a:rPr lang="en-GB" b="1" dirty="0"/>
                  <a:t>Gammasphere </a:t>
                </a:r>
                <a:r>
                  <a:rPr lang="en-GB" dirty="0"/>
                  <a:t>represents the </a:t>
                </a:r>
                <a:r>
                  <a:rPr lang="en-GB" b="1" dirty="0"/>
                  <a:t>best of the previous                generation </a:t>
                </a:r>
                <a:r>
                  <a:rPr lang="en-GB" dirty="0"/>
                  <a:t>in</a:t>
                </a:r>
                <a:r>
                  <a:rPr lang="en-GB" b="1" dirty="0"/>
                  <a:t> </a:t>
                </a:r>
                <a14:m>
                  <m:oMath xmlns:m="http://schemas.openxmlformats.org/officeDocument/2006/math">
                    <m:r>
                      <a:rPr lang="en-GB" b="0" i="1" smtClean="0">
                        <a:latin typeface="Cambria Math" panose="02040503050406030204" pitchFamily="18" charset="0"/>
                      </a:rPr>
                      <m:t>𝛾</m:t>
                    </m:r>
                  </m:oMath>
                </a14:m>
                <a:r>
                  <a:rPr lang="en-GB" dirty="0"/>
                  <a:t>-ray spectroscopy</a:t>
                </a:r>
              </a:p>
              <a:p>
                <a:pPr marL="285750" indent="-285750">
                  <a:buFont typeface="Arial" panose="020B0604020202020204" pitchFamily="34" charset="0"/>
                  <a:buChar char="•"/>
                </a:pPr>
                <a:r>
                  <a:rPr lang="en-GB" dirty="0"/>
                  <a:t>It is</a:t>
                </a:r>
                <a:r>
                  <a:rPr lang="en-GB" b="1" dirty="0"/>
                  <a:t> </a:t>
                </a:r>
                <a:r>
                  <a:rPr lang="en-GB" dirty="0"/>
                  <a:t>a large, </a:t>
                </a:r>
                <a:r>
                  <a:rPr lang="en-GB" b="1" dirty="0"/>
                  <a:t>BGO-suppressed </a:t>
                </a:r>
                <a:r>
                  <a:rPr lang="en-GB" b="1" dirty="0" err="1"/>
                  <a:t>HPGe</a:t>
                </a:r>
                <a:r>
                  <a:rPr lang="en-GB" b="1" dirty="0"/>
                  <a:t> array </a:t>
                </a:r>
                <a:r>
                  <a:rPr lang="en-GB" dirty="0"/>
                  <a:t>(up to 110 detectors)</a:t>
                </a:r>
              </a:p>
              <a:p>
                <a:pPr marL="285750" indent="-285750">
                  <a:buFont typeface="Arial" panose="020B0604020202020204" pitchFamily="34" charset="0"/>
                  <a:buChar char="•"/>
                </a:pPr>
                <a:r>
                  <a:rPr lang="en-GB" dirty="0"/>
                  <a:t>Residencies in Berkeley and Argonne National Labs, USA.</a:t>
                </a:r>
              </a:p>
            </p:txBody>
          </p:sp>
        </mc:Choice>
        <mc:Fallback xmlns="">
          <p:sp>
            <p:nvSpPr>
              <p:cNvPr id="11" name="TextBox 10">
                <a:extLst>
                  <a:ext uri="{FF2B5EF4-FFF2-40B4-BE49-F238E27FC236}">
                    <a16:creationId xmlns:a16="http://schemas.microsoft.com/office/drawing/2014/main" id="{697C015F-2593-A840-473D-0D3BC17F66C7}"/>
                  </a:ext>
                </a:extLst>
              </p:cNvPr>
              <p:cNvSpPr txBox="1">
                <a:spLocks noRot="1" noChangeAspect="1" noMove="1" noResize="1" noEditPoints="1" noAdjustHandles="1" noChangeArrowheads="1" noChangeShapeType="1" noTextEdit="1"/>
              </p:cNvSpPr>
              <p:nvPr/>
            </p:nvSpPr>
            <p:spPr>
              <a:xfrm>
                <a:off x="1128235" y="1183343"/>
                <a:ext cx="5462217" cy="1754326"/>
              </a:xfrm>
              <a:prstGeom prst="rect">
                <a:avLst/>
              </a:prstGeom>
              <a:blipFill>
                <a:blip r:embed="rId6"/>
                <a:stretch>
                  <a:fillRect l="-670" t="-1736" r="-11496" b="-4514"/>
                </a:stretch>
              </a:blipFill>
            </p:spPr>
            <p:txBody>
              <a:bodyPr/>
              <a:lstStyle/>
              <a:p>
                <a:r>
                  <a:rPr lang="en-GB">
                    <a:noFill/>
                  </a:rPr>
                  <a:t> </a:t>
                </a:r>
              </a:p>
            </p:txBody>
          </p:sp>
        </mc:Fallback>
      </mc:AlternateContent>
      <p:pic>
        <p:nvPicPr>
          <p:cNvPr id="1028" name="Picture 4">
            <a:extLst>
              <a:ext uri="{FF2B5EF4-FFF2-40B4-BE49-F238E27FC236}">
                <a16:creationId xmlns:a16="http://schemas.microsoft.com/office/drawing/2014/main" id="{1EC2F0C7-6A7D-BD27-64FA-6FFA806CCD9D}"/>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r="8822"/>
          <a:stretch>
            <a:fillRect/>
          </a:stretch>
        </p:blipFill>
        <p:spPr bwMode="auto">
          <a:xfrm>
            <a:off x="1131320" y="2819796"/>
            <a:ext cx="5110348" cy="3521847"/>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D80E0DCB-9F5C-AD5C-3845-53ED67843E31}"/>
              </a:ext>
            </a:extLst>
          </p:cNvPr>
          <p:cNvSpPr txBox="1"/>
          <p:nvPr/>
        </p:nvSpPr>
        <p:spPr>
          <a:xfrm>
            <a:off x="1462644" y="6211376"/>
            <a:ext cx="6118410" cy="261610"/>
          </a:xfrm>
          <a:prstGeom prst="rect">
            <a:avLst/>
          </a:prstGeom>
          <a:noFill/>
        </p:spPr>
        <p:txBody>
          <a:bodyPr wrap="square">
            <a:spAutoFit/>
          </a:bodyPr>
          <a:lstStyle/>
          <a:p>
            <a:r>
              <a:rPr lang="en-GB" sz="1050" dirty="0">
                <a:hlinkClick r:id="rId8"/>
              </a:rPr>
              <a:t>https://www.phy.anl.gov/gammasphere/doc/efficiency/</a:t>
            </a:r>
            <a:r>
              <a:rPr lang="en-GB" sz="1050" dirty="0"/>
              <a:t> </a:t>
            </a:r>
          </a:p>
        </p:txBody>
      </p:sp>
    </p:spTree>
    <p:extLst>
      <p:ext uri="{BB962C8B-B14F-4D97-AF65-F5344CB8AC3E}">
        <p14:creationId xmlns:p14="http://schemas.microsoft.com/office/powerpoint/2010/main" val="882977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21A01-E59C-DFFD-40DF-C122879FEB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D705EE-A6E4-DA50-FE61-679B74648E08}"/>
              </a:ext>
            </a:extLst>
          </p:cNvPr>
          <p:cNvSpPr>
            <a:spLocks noGrp="1"/>
          </p:cNvSpPr>
          <p:nvPr>
            <p:ph type="title"/>
          </p:nvPr>
        </p:nvSpPr>
        <p:spPr>
          <a:xfrm>
            <a:off x="1462644" y="172123"/>
            <a:ext cx="10515600" cy="813530"/>
          </a:xfrm>
          <a:ln>
            <a:noFill/>
          </a:ln>
        </p:spPr>
        <p:txBody>
          <a:bodyPr lIns="90000"/>
          <a:lstStyle/>
          <a:p>
            <a:pPr algn="r"/>
            <a:r>
              <a:rPr lang="en-US" dirty="0">
                <a:solidFill>
                  <a:schemeClr val="accent4">
                    <a:lumMod val="75000"/>
                  </a:schemeClr>
                </a:solidFill>
                <a:latin typeface="Segoe UI" panose="020B0502040204020203" pitchFamily="34" charset="0"/>
                <a:cs typeface="Segoe UI" panose="020B0502040204020203" pitchFamily="34" charset="0"/>
              </a:rPr>
              <a:t>Introduction – AGATA</a:t>
            </a:r>
          </a:p>
        </p:txBody>
      </p:sp>
      <p:sp>
        <p:nvSpPr>
          <p:cNvPr id="4" name="Rectangle 3">
            <a:extLst>
              <a:ext uri="{FF2B5EF4-FFF2-40B4-BE49-F238E27FC236}">
                <a16:creationId xmlns:a16="http://schemas.microsoft.com/office/drawing/2014/main" id="{3BD7B89B-0DE9-E6B1-CB51-466E2D61F75C}"/>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44E7780-EE5E-B929-C46D-B6BE75A0D4E0}"/>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17CC9ABA-D8C3-2112-2FD1-5F98B298C6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0D55021E-CD0F-CF28-87FD-4C6D8F31D442}"/>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B32E1B71-80F2-C29C-0C3D-3575CE6DE17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927" t="2062" r="21066" b="1991"/>
          <a:stretch>
            <a:fillRect/>
          </a:stretch>
        </p:blipFill>
        <p:spPr bwMode="auto">
          <a:xfrm>
            <a:off x="7174005" y="1252603"/>
            <a:ext cx="4639741" cy="524779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E0F87AA-216A-41F2-96A2-4CAFBD6F5100}"/>
              </a:ext>
            </a:extLst>
          </p:cNvPr>
          <p:cNvSpPr txBox="1"/>
          <p:nvPr/>
        </p:nvSpPr>
        <p:spPr>
          <a:xfrm>
            <a:off x="5547576" y="6500395"/>
            <a:ext cx="6118410" cy="246221"/>
          </a:xfrm>
          <a:prstGeom prst="rect">
            <a:avLst/>
          </a:prstGeom>
          <a:noFill/>
        </p:spPr>
        <p:txBody>
          <a:bodyPr wrap="square">
            <a:spAutoFit/>
          </a:bodyPr>
          <a:lstStyle/>
          <a:p>
            <a:pPr algn="r"/>
            <a:r>
              <a:rPr lang="en-GB" sz="1000" dirty="0">
                <a:hlinkClick r:id="rId5"/>
              </a:rPr>
              <a:t>https://www.agata.org/</a:t>
            </a:r>
            <a:r>
              <a:rPr lang="en-GB" sz="1000" dirty="0"/>
              <a:t> </a:t>
            </a:r>
          </a:p>
        </p:txBody>
      </p:sp>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DB36B6B6-9892-8873-C2BF-EF66D7551983}"/>
                  </a:ext>
                </a:extLst>
              </p:cNvPr>
              <p:cNvSpPr txBox="1"/>
              <p:nvPr/>
            </p:nvSpPr>
            <p:spPr>
              <a:xfrm>
                <a:off x="1131321" y="1198843"/>
                <a:ext cx="5639274" cy="5355312"/>
              </a:xfrm>
              <a:prstGeom prst="rect">
                <a:avLst/>
              </a:prstGeom>
              <a:noFill/>
            </p:spPr>
            <p:txBody>
              <a:bodyPr wrap="square" rtlCol="0">
                <a:spAutoFit/>
              </a:bodyPr>
              <a:lstStyle/>
              <a:p>
                <a:pPr marL="285750" indent="-285750">
                  <a:buFont typeface="Arial" panose="020B0604020202020204" pitchFamily="34" charset="0"/>
                  <a:buChar char="•"/>
                </a:pPr>
                <a:r>
                  <a:rPr lang="en-GB" b="1" dirty="0"/>
                  <a:t>AGATA (Advanced </a:t>
                </a:r>
                <a:r>
                  <a:rPr lang="en-GB" b="1" dirty="0" err="1"/>
                  <a:t>GAmma</a:t>
                </a:r>
                <a:r>
                  <a:rPr lang="en-GB" b="1" dirty="0"/>
                  <a:t> Tracking Array) </a:t>
                </a:r>
                <a:r>
                  <a:rPr lang="en-GB" dirty="0"/>
                  <a:t>is the flagship European </a:t>
                </a:r>
                <a14:m>
                  <m:oMath xmlns:m="http://schemas.openxmlformats.org/officeDocument/2006/math">
                    <m:r>
                      <a:rPr lang="en-GB" i="1">
                        <a:latin typeface="Cambria Math" panose="02040503050406030204" pitchFamily="18" charset="0"/>
                      </a:rPr>
                      <m:t>𝛾</m:t>
                    </m:r>
                  </m:oMath>
                </a14:m>
                <a:r>
                  <a:rPr lang="en-GB" dirty="0"/>
                  <a:t>-ray spectroscopy project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Removal of BGO shielding allows for a solid sphere of germanium surrounding target position </a:t>
                </a:r>
                <a14:m>
                  <m:oMath xmlns:m="http://schemas.openxmlformats.org/officeDocument/2006/math">
                    <m:r>
                      <a:rPr lang="en-GB" b="0" i="1" smtClean="0">
                        <a:latin typeface="Cambria Math" panose="02040503050406030204" pitchFamily="18" charset="0"/>
                      </a:rPr>
                      <m:t>→</m:t>
                    </m:r>
                  </m:oMath>
                </a14:m>
                <a:r>
                  <a:rPr lang="en-GB" dirty="0"/>
                  <a:t> </a:t>
                </a:r>
                <a:r>
                  <a:rPr lang="en-GB" b="1" dirty="0">
                    <a:solidFill>
                      <a:schemeClr val="accent6">
                        <a:lumMod val="75000"/>
                      </a:schemeClr>
                    </a:solidFill>
                  </a:rPr>
                  <a:t>efficiency!</a:t>
                </a:r>
              </a:p>
              <a:p>
                <a:pPr marL="285750" indent="-285750">
                  <a:buFont typeface="Arial" panose="020B0604020202020204" pitchFamily="34" charset="0"/>
                  <a:buChar char="•"/>
                </a:pPr>
                <a:r>
                  <a:rPr lang="en-GB" dirty="0"/>
                  <a:t>Removal of BGO shielding means you can no longer reject Compton scattered events </a:t>
                </a:r>
                <a14:m>
                  <m:oMath xmlns:m="http://schemas.openxmlformats.org/officeDocument/2006/math">
                    <m:r>
                      <a:rPr lang="en-GB" i="1">
                        <a:latin typeface="Cambria Math" panose="02040503050406030204" pitchFamily="18" charset="0"/>
                      </a:rPr>
                      <m:t>→</m:t>
                    </m:r>
                  </m:oMath>
                </a14:m>
                <a:r>
                  <a:rPr lang="en-GB" dirty="0"/>
                  <a:t> </a:t>
                </a:r>
                <a:r>
                  <a:rPr lang="en-GB" b="1" dirty="0">
                    <a:solidFill>
                      <a:srgbClr val="C00000"/>
                    </a:solidFill>
                  </a:rPr>
                  <a:t>background!</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Compensate using </a:t>
                </a:r>
                <a:r>
                  <a:rPr lang="en-GB" b="1" dirty="0"/>
                  <a:t>PSA (Pulse Shape Analysis)</a:t>
                </a:r>
                <a:r>
                  <a:rPr lang="en-GB" dirty="0"/>
                  <a:t> and       </a:t>
                </a:r>
                <a14:m>
                  <m:oMath xmlns:m="http://schemas.openxmlformats.org/officeDocument/2006/math">
                    <m:r>
                      <a:rPr lang="en-GB" b="1" i="1" smtClean="0">
                        <a:latin typeface="Cambria Math" panose="02040503050406030204" pitchFamily="18" charset="0"/>
                      </a:rPr>
                      <m:t>𝜸</m:t>
                    </m:r>
                  </m:oMath>
                </a14:m>
                <a:r>
                  <a:rPr lang="en-GB" b="1" dirty="0"/>
                  <a:t>-ray tracking</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dirty="0"/>
                  <a:t>In addition to energy, PSA yields </a:t>
                </a:r>
                <a:r>
                  <a:rPr lang="en-GB" b="1" dirty="0"/>
                  <a:t>position information</a:t>
                </a:r>
              </a:p>
              <a:p>
                <a:pPr marL="742950" lvl="1" indent="-285750">
                  <a:buFont typeface="Arial" panose="020B0604020202020204" pitchFamily="34" charset="0"/>
                  <a:buChar char="•"/>
                </a:pPr>
                <a:r>
                  <a:rPr lang="en-GB" b="1" dirty="0"/>
                  <a:t>Essential for tracking</a:t>
                </a:r>
              </a:p>
              <a:p>
                <a:pPr marL="742950" lvl="1" indent="-285750">
                  <a:buFont typeface="Arial" panose="020B0604020202020204" pitchFamily="34" charset="0"/>
                  <a:buChar char="•"/>
                </a:pPr>
                <a:r>
                  <a:rPr lang="en-GB" b="1" dirty="0"/>
                  <a:t>Better Doppler correction (smaller broadening)</a:t>
                </a:r>
              </a:p>
              <a:p>
                <a:pPr marL="742950" lvl="1" indent="-285750">
                  <a:buFont typeface="Arial" panose="020B0604020202020204" pitchFamily="34" charset="0"/>
                  <a:buChar char="•"/>
                </a:pPr>
                <a:r>
                  <a:rPr lang="en-GB" b="1" dirty="0"/>
                  <a:t>Compton scattered </a:t>
                </a:r>
                <a14:m>
                  <m:oMath xmlns:m="http://schemas.openxmlformats.org/officeDocument/2006/math">
                    <m:r>
                      <a:rPr lang="en-GB" b="1" i="1">
                        <a:latin typeface="Cambria Math" panose="02040503050406030204" pitchFamily="18" charset="0"/>
                      </a:rPr>
                      <m:t>𝜸</m:t>
                    </m:r>
                  </m:oMath>
                </a14:m>
                <a:r>
                  <a:rPr lang="en-GB" b="1" dirty="0"/>
                  <a:t>-rays are folded back into the data! </a:t>
                </a:r>
                <a14:m>
                  <m:oMath xmlns:m="http://schemas.openxmlformats.org/officeDocument/2006/math">
                    <m:r>
                      <a:rPr lang="en-GB" i="1">
                        <a:latin typeface="Cambria Math" panose="02040503050406030204" pitchFamily="18" charset="0"/>
                      </a:rPr>
                      <m:t>→</m:t>
                    </m:r>
                  </m:oMath>
                </a14:m>
                <a:r>
                  <a:rPr lang="en-GB" dirty="0"/>
                  <a:t> </a:t>
                </a:r>
                <a:r>
                  <a:rPr lang="en-GB" b="1" dirty="0">
                    <a:solidFill>
                      <a:schemeClr val="accent6">
                        <a:lumMod val="75000"/>
                      </a:schemeClr>
                    </a:solidFill>
                  </a:rPr>
                  <a:t>further improved data</a:t>
                </a:r>
              </a:p>
              <a:p>
                <a:pPr marL="742950" lvl="1" indent="-285750">
                  <a:buFont typeface="Arial" panose="020B0604020202020204" pitchFamily="34" charset="0"/>
                  <a:buChar char="•"/>
                </a:pPr>
                <a:endParaRPr lang="en-GB" b="1" dirty="0">
                  <a:solidFill>
                    <a:schemeClr val="accent6">
                      <a:lumMod val="75000"/>
                    </a:schemeClr>
                  </a:solidFill>
                </a:endParaRPr>
              </a:p>
              <a:p>
                <a:pPr marL="285750" indent="-285750">
                  <a:buFont typeface="Arial" panose="020B0604020202020204" pitchFamily="34" charset="0"/>
                  <a:buChar char="•"/>
                </a:pPr>
                <a:r>
                  <a:rPr lang="en-GB" b="1" dirty="0"/>
                  <a:t>Digital electronics promise higher counting rates than analogue systems</a:t>
                </a:r>
              </a:p>
            </p:txBody>
          </p:sp>
        </mc:Choice>
        <mc:Fallback xmlns="">
          <p:sp>
            <p:nvSpPr>
              <p:cNvPr id="10" name="TextBox 9">
                <a:extLst>
                  <a:ext uri="{FF2B5EF4-FFF2-40B4-BE49-F238E27FC236}">
                    <a16:creationId xmlns:a16="http://schemas.microsoft.com/office/drawing/2014/main" id="{DB36B6B6-9892-8873-C2BF-EF66D7551983}"/>
                  </a:ext>
                </a:extLst>
              </p:cNvPr>
              <p:cNvSpPr txBox="1">
                <a:spLocks noRot="1" noChangeAspect="1" noMove="1" noResize="1" noEditPoints="1" noAdjustHandles="1" noChangeArrowheads="1" noChangeShapeType="1" noTextEdit="1"/>
              </p:cNvSpPr>
              <p:nvPr/>
            </p:nvSpPr>
            <p:spPr>
              <a:xfrm>
                <a:off x="1131321" y="1198843"/>
                <a:ext cx="5639274" cy="5355312"/>
              </a:xfrm>
              <a:prstGeom prst="rect">
                <a:avLst/>
              </a:prstGeom>
              <a:blipFill>
                <a:blip r:embed="rId6"/>
                <a:stretch>
                  <a:fillRect l="-757" t="-683" b="-911"/>
                </a:stretch>
              </a:blipFill>
            </p:spPr>
            <p:txBody>
              <a:bodyPr/>
              <a:lstStyle/>
              <a:p>
                <a:r>
                  <a:rPr lang="en-GB">
                    <a:noFill/>
                  </a:rPr>
                  <a:t> </a:t>
                </a:r>
              </a:p>
            </p:txBody>
          </p:sp>
        </mc:Fallback>
      </mc:AlternateContent>
    </p:spTree>
    <p:extLst>
      <p:ext uri="{BB962C8B-B14F-4D97-AF65-F5344CB8AC3E}">
        <p14:creationId xmlns:p14="http://schemas.microsoft.com/office/powerpoint/2010/main" val="1417725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897D2-4D9B-5B2A-EF70-B6D3843650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D798C93-AEA9-D7C0-1166-70518022DDE5}"/>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Experimental Methodology – Why </a:t>
            </a:r>
            <a:r>
              <a:rPr lang="en-US" baseline="30000" dirty="0">
                <a:solidFill>
                  <a:schemeClr val="accent4">
                    <a:lumMod val="75000"/>
                  </a:schemeClr>
                </a:solidFill>
                <a:latin typeface="Segoe UI" panose="020B0502040204020203" pitchFamily="34" charset="0"/>
                <a:cs typeface="Segoe UI" panose="020B0502040204020203" pitchFamily="34" charset="0"/>
              </a:rPr>
              <a:t>158</a:t>
            </a:r>
            <a:r>
              <a:rPr lang="en-US" dirty="0">
                <a:solidFill>
                  <a:schemeClr val="accent4">
                    <a:lumMod val="75000"/>
                  </a:schemeClr>
                </a:solidFill>
                <a:latin typeface="Segoe UI" panose="020B0502040204020203" pitchFamily="34" charset="0"/>
                <a:cs typeface="Segoe UI" panose="020B0502040204020203" pitchFamily="34" charset="0"/>
              </a:rPr>
              <a:t>Er? </a:t>
            </a:r>
          </a:p>
        </p:txBody>
      </p:sp>
      <p:sp>
        <p:nvSpPr>
          <p:cNvPr id="4" name="Rectangle 3">
            <a:extLst>
              <a:ext uri="{FF2B5EF4-FFF2-40B4-BE49-F238E27FC236}">
                <a16:creationId xmlns:a16="http://schemas.microsoft.com/office/drawing/2014/main" id="{28C7C295-D3FC-6E7B-2A72-B1328D46BFDA}"/>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B9509F1-1719-CD1B-EFEF-30A88C229A17}"/>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13A153F8-5806-57AD-43DF-2BB8605C74E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8D3B28D3-D17D-D6B3-A5B4-7BEFDD230EF4}"/>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D77D1E92-911E-4EDA-63E3-CEF3480AF27F}"/>
              </a:ext>
            </a:extLst>
          </p:cNvPr>
          <p:cNvPicPr>
            <a:picLocks noChangeAspect="1"/>
          </p:cNvPicPr>
          <p:nvPr/>
        </p:nvPicPr>
        <p:blipFill>
          <a:blip r:embed="rId4"/>
          <a:stretch>
            <a:fillRect/>
          </a:stretch>
        </p:blipFill>
        <p:spPr>
          <a:xfrm>
            <a:off x="1077015" y="1459897"/>
            <a:ext cx="4947266" cy="3074373"/>
          </a:xfrm>
          <a:prstGeom prst="rect">
            <a:avLst/>
          </a:prstGeom>
        </p:spPr>
      </p:pic>
      <p:sp>
        <p:nvSpPr>
          <p:cNvPr id="9" name="TextBox 8">
            <a:extLst>
              <a:ext uri="{FF2B5EF4-FFF2-40B4-BE49-F238E27FC236}">
                <a16:creationId xmlns:a16="http://schemas.microsoft.com/office/drawing/2014/main" id="{A9630DD9-5E3E-EAB8-BFCB-716DBDBE8E05}"/>
              </a:ext>
            </a:extLst>
          </p:cNvPr>
          <p:cNvSpPr txBox="1"/>
          <p:nvPr/>
        </p:nvSpPr>
        <p:spPr>
          <a:xfrm>
            <a:off x="6096000" y="1178091"/>
            <a:ext cx="6024279" cy="3416320"/>
          </a:xfrm>
          <a:prstGeom prst="rect">
            <a:avLst/>
          </a:prstGeom>
          <a:noFill/>
        </p:spPr>
        <p:txBody>
          <a:bodyPr wrap="square">
            <a:spAutoFit/>
          </a:bodyPr>
          <a:lstStyle/>
          <a:p>
            <a:pPr marL="285750" indent="-285750">
              <a:buFont typeface="Arial" panose="020B0604020202020204" pitchFamily="34" charset="0"/>
              <a:buChar char="•"/>
            </a:pPr>
            <a:r>
              <a:rPr lang="en-GB" b="1" dirty="0"/>
              <a:t>In response to problems encountered during previous high-spin experiments, a new test was needed</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baseline="30000" dirty="0"/>
              <a:t>158</a:t>
            </a:r>
            <a:r>
              <a:rPr lang="en-GB" b="1" dirty="0"/>
              <a:t>Er is ideal!</a:t>
            </a:r>
          </a:p>
          <a:p>
            <a:pPr marL="742950" lvl="1" indent="-285750">
              <a:buFont typeface="Arial" panose="020B0604020202020204" pitchFamily="34" charset="0"/>
              <a:buChar char="•"/>
            </a:pPr>
            <a:r>
              <a:rPr lang="en-GB" b="1" dirty="0"/>
              <a:t>Long, intense rotational bands</a:t>
            </a:r>
          </a:p>
          <a:p>
            <a:pPr marL="742950" lvl="1" indent="-285750">
              <a:buFont typeface="Arial" panose="020B0604020202020204" pitchFamily="34" charset="0"/>
              <a:buChar char="•"/>
            </a:pPr>
            <a:r>
              <a:rPr lang="en-GB" b="1" dirty="0"/>
              <a:t>Relatively easy to produce </a:t>
            </a:r>
            <a:r>
              <a:rPr lang="en-GB" dirty="0"/>
              <a:t>with many beam + target combinations available</a:t>
            </a:r>
          </a:p>
          <a:p>
            <a:pPr marL="742950" lvl="1" indent="-285750">
              <a:buFont typeface="Arial" panose="020B0604020202020204" pitchFamily="34" charset="0"/>
              <a:buChar char="•"/>
            </a:pPr>
            <a:r>
              <a:rPr lang="en-GB" dirty="0"/>
              <a:t>Produced with </a:t>
            </a:r>
            <a:r>
              <a:rPr lang="en-GB" b="1" dirty="0"/>
              <a:t>large production cross-section</a:t>
            </a:r>
            <a:endParaRPr lang="en-GB" dirty="0"/>
          </a:p>
          <a:p>
            <a:pPr lvl="1"/>
            <a:endParaRPr lang="en-GB" dirty="0"/>
          </a:p>
          <a:p>
            <a:pPr marL="742950" lvl="1" indent="-285750">
              <a:buFont typeface="Arial" panose="020B0604020202020204" pitchFamily="34" charset="0"/>
              <a:buChar char="•"/>
            </a:pPr>
            <a:r>
              <a:rPr lang="en-GB" b="1" dirty="0"/>
              <a:t>Studied many times before </a:t>
            </a:r>
            <a:r>
              <a:rPr lang="en-GB" dirty="0"/>
              <a:t>using </a:t>
            </a:r>
            <a:r>
              <a:rPr lang="en-GB" b="1" dirty="0"/>
              <a:t>EUROGAM, GAMMASPHERE, GRETINA and AGATA </a:t>
            </a:r>
            <a:r>
              <a:rPr lang="en-GB" dirty="0"/>
              <a:t>(at GANIL) spectrometers</a:t>
            </a:r>
          </a:p>
        </p:txBody>
      </p:sp>
      <p:sp>
        <p:nvSpPr>
          <p:cNvPr id="11" name="TextBox 10">
            <a:extLst>
              <a:ext uri="{FF2B5EF4-FFF2-40B4-BE49-F238E27FC236}">
                <a16:creationId xmlns:a16="http://schemas.microsoft.com/office/drawing/2014/main" id="{F189A55A-EADE-5290-75B6-1F4518FE6546}"/>
              </a:ext>
            </a:extLst>
          </p:cNvPr>
          <p:cNvSpPr txBox="1"/>
          <p:nvPr/>
        </p:nvSpPr>
        <p:spPr>
          <a:xfrm>
            <a:off x="1152325" y="4654552"/>
            <a:ext cx="10459210" cy="2031325"/>
          </a:xfrm>
          <a:prstGeom prst="rect">
            <a:avLst/>
          </a:prstGeom>
          <a:noFill/>
        </p:spPr>
        <p:txBody>
          <a:bodyPr wrap="square">
            <a:spAutoFit/>
          </a:bodyPr>
          <a:lstStyle/>
          <a:p>
            <a:pPr marL="285750" indent="-285750">
              <a:buFont typeface="Arial" panose="020B0604020202020204" pitchFamily="34" charset="0"/>
              <a:buChar char="•"/>
            </a:pPr>
            <a:r>
              <a:rPr lang="en-GB" b="1" dirty="0"/>
              <a:t>Day 1: AGATA Standalone </a:t>
            </a:r>
            <a:r>
              <a:rPr lang="en-GB" dirty="0"/>
              <a:t>– </a:t>
            </a:r>
            <a:r>
              <a:rPr lang="en-GB" baseline="30000" dirty="0"/>
              <a:t>32</a:t>
            </a:r>
            <a:r>
              <a:rPr lang="en-GB" dirty="0"/>
              <a:t>S beam @ 156 MeV, </a:t>
            </a:r>
            <a:r>
              <a:rPr lang="en-GB" baseline="30000" dirty="0"/>
              <a:t>130</a:t>
            </a:r>
            <a:r>
              <a:rPr lang="en-GB" dirty="0"/>
              <a:t>Te target. </a:t>
            </a:r>
          </a:p>
          <a:p>
            <a:pPr marL="742950" lvl="1" indent="-285750">
              <a:buFont typeface="Arial" panose="020B0604020202020204" pitchFamily="34" charset="0"/>
              <a:buChar char="•"/>
            </a:pPr>
            <a:r>
              <a:rPr lang="en-GB" dirty="0"/>
              <a:t>Various beam currents to allow for characterisation of spectra as a function of event rate.</a:t>
            </a:r>
          </a:p>
          <a:p>
            <a:pPr marL="742950" lvl="1"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t>Days 2 &amp; 3: AGATA + SAURON </a:t>
            </a:r>
            <a:r>
              <a:rPr lang="en-GB" dirty="0"/>
              <a:t>– </a:t>
            </a:r>
            <a:r>
              <a:rPr lang="en-GB" baseline="30000" dirty="0"/>
              <a:t>32</a:t>
            </a:r>
            <a:r>
              <a:rPr lang="en-GB" dirty="0"/>
              <a:t>S beam @ 156 MeV, </a:t>
            </a:r>
            <a:r>
              <a:rPr lang="en-GB" baseline="30000" dirty="0"/>
              <a:t>130</a:t>
            </a:r>
            <a:r>
              <a:rPr lang="en-GB" dirty="0"/>
              <a:t>Te target.</a:t>
            </a:r>
          </a:p>
          <a:p>
            <a:pPr marL="742950" lvl="1" indent="-285750">
              <a:buFont typeface="Arial" panose="020B0604020202020204" pitchFamily="34" charset="0"/>
              <a:buChar char="•"/>
            </a:pPr>
            <a:r>
              <a:rPr lang="en-GB" dirty="0"/>
              <a:t>Hardware trigger set requiring charged-particle coincidence with SAURON. Dramatic reduction in TP rates (~400 Hz @ 4.5 </a:t>
            </a:r>
            <a:r>
              <a:rPr lang="en-GB" dirty="0" err="1"/>
              <a:t>pnA</a:t>
            </a:r>
            <a:r>
              <a:rPr lang="en-GB" dirty="0"/>
              <a:t>)</a:t>
            </a:r>
          </a:p>
          <a:p>
            <a:pPr marL="285750" indent="-285750">
              <a:buFont typeface="Arial" panose="020B0604020202020204" pitchFamily="34" charset="0"/>
              <a:buChar char="•"/>
            </a:pPr>
            <a:endParaRPr lang="en-GB" dirty="0"/>
          </a:p>
        </p:txBody>
      </p:sp>
      <p:sp>
        <p:nvSpPr>
          <p:cNvPr id="12" name="TextBox 11">
            <a:extLst>
              <a:ext uri="{FF2B5EF4-FFF2-40B4-BE49-F238E27FC236}">
                <a16:creationId xmlns:a16="http://schemas.microsoft.com/office/drawing/2014/main" id="{DCF0E5A7-F18F-3AC0-25ED-526BB27DACE1}"/>
              </a:ext>
            </a:extLst>
          </p:cNvPr>
          <p:cNvSpPr txBox="1"/>
          <p:nvPr/>
        </p:nvSpPr>
        <p:spPr>
          <a:xfrm>
            <a:off x="1317812" y="1248413"/>
            <a:ext cx="4661591" cy="246221"/>
          </a:xfrm>
          <a:prstGeom prst="rect">
            <a:avLst/>
          </a:prstGeom>
          <a:noFill/>
        </p:spPr>
        <p:txBody>
          <a:bodyPr wrap="square" rtlCol="0">
            <a:spAutoFit/>
          </a:bodyPr>
          <a:lstStyle/>
          <a:p>
            <a:r>
              <a:rPr lang="en-GB" sz="1000" dirty="0"/>
              <a:t>A. Korichi,</a:t>
            </a:r>
            <a:r>
              <a:rPr lang="en-GB" sz="1000" i="1" dirty="0"/>
              <a:t> et al. </a:t>
            </a:r>
            <a:r>
              <a:rPr lang="en-GB" sz="1000" dirty="0"/>
              <a:t>Presentation at AGATA Week 2017, Sept. 2017. Milano, Italy.</a:t>
            </a:r>
          </a:p>
        </p:txBody>
      </p:sp>
    </p:spTree>
    <p:extLst>
      <p:ext uri="{BB962C8B-B14F-4D97-AF65-F5344CB8AC3E}">
        <p14:creationId xmlns:p14="http://schemas.microsoft.com/office/powerpoint/2010/main" val="3663456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858EA-05CA-95C9-4CA8-CD238B7D0E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E6695D-EFB0-DA13-954B-DE45B6E467C5}"/>
              </a:ext>
            </a:extLst>
          </p:cNvPr>
          <p:cNvSpPr>
            <a:spLocks noGrp="1"/>
          </p:cNvSpPr>
          <p:nvPr>
            <p:ph type="title"/>
          </p:nvPr>
        </p:nvSpPr>
        <p:spPr>
          <a:xfrm>
            <a:off x="1462644" y="172123"/>
            <a:ext cx="10515600" cy="813530"/>
          </a:xfrm>
          <a:ln>
            <a:noFill/>
          </a:ln>
        </p:spPr>
        <p:txBody>
          <a:bodyPr lIns="90000">
            <a:normAutofit fontScale="90000"/>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158Er </a:t>
            </a:r>
            <a:r>
              <a:rPr lang="en-US" dirty="0" err="1">
                <a:solidFill>
                  <a:schemeClr val="accent4">
                    <a:lumMod val="75000"/>
                  </a:schemeClr>
                </a:solidFill>
                <a:latin typeface="Segoe UI" panose="020B0502040204020203" pitchFamily="34" charset="0"/>
                <a:cs typeface="Segoe UI" panose="020B0502040204020203" pitchFamily="34" charset="0"/>
              </a:rPr>
              <a:t>Yrast</a:t>
            </a:r>
            <a:r>
              <a:rPr lang="en-US" dirty="0">
                <a:solidFill>
                  <a:schemeClr val="accent4">
                    <a:lumMod val="75000"/>
                  </a:schemeClr>
                </a:solidFill>
                <a:latin typeface="Segoe UI" panose="020B0502040204020203" pitchFamily="34" charset="0"/>
                <a:cs typeface="Segoe UI" panose="020B0502040204020203" pitchFamily="34" charset="0"/>
              </a:rPr>
              <a:t> Band To High Spin with AGATA</a:t>
            </a:r>
          </a:p>
        </p:txBody>
      </p:sp>
      <p:sp>
        <p:nvSpPr>
          <p:cNvPr id="4" name="Rectangle 3">
            <a:extLst>
              <a:ext uri="{FF2B5EF4-FFF2-40B4-BE49-F238E27FC236}">
                <a16:creationId xmlns:a16="http://schemas.microsoft.com/office/drawing/2014/main" id="{3BA828FF-5F0B-8631-F979-F01E0A18AC49}"/>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88DF0A3-0561-4F3F-569D-6A01E35E7342}"/>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6F7C27BC-2F66-E207-3D79-1D609DE687F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2AD38264-08DA-A238-87B9-D42BCD5EADD6}"/>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E0648504-5F6E-3AC8-202A-D20282ACE352}"/>
              </a:ext>
            </a:extLst>
          </p:cNvPr>
          <p:cNvPicPr>
            <a:picLocks noChangeAspect="1"/>
          </p:cNvPicPr>
          <p:nvPr/>
        </p:nvPicPr>
        <p:blipFill>
          <a:blip r:embed="rId4"/>
          <a:stretch>
            <a:fillRect/>
          </a:stretch>
        </p:blipFill>
        <p:spPr>
          <a:xfrm>
            <a:off x="1050965" y="1163110"/>
            <a:ext cx="8124481" cy="5289492"/>
          </a:xfrm>
          <a:prstGeom prst="rect">
            <a:avLst/>
          </a:prstGeom>
        </p:spPr>
      </p:pic>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6524148B-7DD1-EBCB-18AE-9070FD019B76}"/>
                  </a:ext>
                </a:extLst>
              </p:cNvPr>
              <p:cNvSpPr txBox="1"/>
              <p:nvPr/>
            </p:nvSpPr>
            <p:spPr>
              <a:xfrm>
                <a:off x="9175446" y="1459897"/>
                <a:ext cx="3016554" cy="3139321"/>
              </a:xfrm>
              <a:prstGeom prst="rect">
                <a:avLst/>
              </a:prstGeom>
              <a:noFill/>
            </p:spPr>
            <p:txBody>
              <a:bodyPr wrap="square">
                <a:spAutoFit/>
              </a:bodyPr>
              <a:lstStyle/>
              <a:p>
                <a:pPr marL="285750" indent="-285750">
                  <a:buFont typeface="Arial" panose="020B0604020202020204" pitchFamily="34" charset="0"/>
                  <a:buChar char="•"/>
                </a:pPr>
                <a:r>
                  <a:rPr lang="en-GB" dirty="0"/>
                  <a:t>Spectrum produced using </a:t>
                </a:r>
                <a:r>
                  <a:rPr lang="en-GB" b="1" dirty="0"/>
                  <a:t>sum of double gates</a:t>
                </a:r>
                <a:r>
                  <a:rPr lang="en-GB" dirty="0"/>
                  <a:t> on </a:t>
                </a:r>
                <a:r>
                  <a:rPr lang="en-GB" b="1" dirty="0"/>
                  <a:t>triple-</a:t>
                </a:r>
                <a14:m>
                  <m:oMath xmlns:m="http://schemas.openxmlformats.org/officeDocument/2006/math">
                    <m:r>
                      <a:rPr lang="en-GB" b="1" i="1" smtClean="0">
                        <a:latin typeface="Cambria Math" panose="02040503050406030204" pitchFamily="18" charset="0"/>
                      </a:rPr>
                      <m:t>𝜸</m:t>
                    </m:r>
                  </m:oMath>
                </a14:m>
                <a:r>
                  <a:rPr lang="en-GB" b="1" dirty="0"/>
                  <a:t> coincidence matrix (cube)</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aseline="30000" dirty="0"/>
                  <a:t>158</a:t>
                </a:r>
                <a:r>
                  <a:rPr lang="en-GB" dirty="0"/>
                  <a:t>Er </a:t>
                </a:r>
                <a:r>
                  <a:rPr lang="en-GB" dirty="0" err="1"/>
                  <a:t>yrast</a:t>
                </a:r>
                <a:r>
                  <a:rPr lang="en-GB" dirty="0"/>
                  <a:t> band observed up to spin 46+, the band terminating state!!</a:t>
                </a:r>
              </a:p>
            </p:txBody>
          </p:sp>
        </mc:Choice>
        <mc:Fallback xmlns="">
          <p:sp>
            <p:nvSpPr>
              <p:cNvPr id="3" name="TextBox 2">
                <a:extLst>
                  <a:ext uri="{FF2B5EF4-FFF2-40B4-BE49-F238E27FC236}">
                    <a16:creationId xmlns:a16="http://schemas.microsoft.com/office/drawing/2014/main" id="{6524148B-7DD1-EBCB-18AE-9070FD019B76}"/>
                  </a:ext>
                </a:extLst>
              </p:cNvPr>
              <p:cNvSpPr txBox="1">
                <a:spLocks noRot="1" noChangeAspect="1" noMove="1" noResize="1" noEditPoints="1" noAdjustHandles="1" noChangeArrowheads="1" noChangeShapeType="1" noTextEdit="1"/>
              </p:cNvSpPr>
              <p:nvPr/>
            </p:nvSpPr>
            <p:spPr>
              <a:xfrm>
                <a:off x="9175446" y="1459897"/>
                <a:ext cx="3016554" cy="3139321"/>
              </a:xfrm>
              <a:prstGeom prst="rect">
                <a:avLst/>
              </a:prstGeom>
              <a:blipFill>
                <a:blip r:embed="rId5"/>
                <a:stretch>
                  <a:fillRect l="-1212" t="-971" b="-2136"/>
                </a:stretch>
              </a:blipFill>
            </p:spPr>
            <p:txBody>
              <a:bodyPr/>
              <a:lstStyle/>
              <a:p>
                <a:r>
                  <a:rPr lang="en-GB">
                    <a:noFill/>
                  </a:rPr>
                  <a:t> </a:t>
                </a:r>
              </a:p>
            </p:txBody>
          </p:sp>
        </mc:Fallback>
      </mc:AlternateContent>
      <p:pic>
        <p:nvPicPr>
          <p:cNvPr id="10" name="Picture 9">
            <a:extLst>
              <a:ext uri="{FF2B5EF4-FFF2-40B4-BE49-F238E27FC236}">
                <a16:creationId xmlns:a16="http://schemas.microsoft.com/office/drawing/2014/main" id="{7633AA6C-B6BD-AB4E-B438-48006D459BAE}"/>
              </a:ext>
            </a:extLst>
          </p:cNvPr>
          <p:cNvPicPr>
            <a:picLocks noChangeAspect="1"/>
          </p:cNvPicPr>
          <p:nvPr/>
        </p:nvPicPr>
        <p:blipFill>
          <a:blip r:embed="rId6"/>
          <a:stretch>
            <a:fillRect/>
          </a:stretch>
        </p:blipFill>
        <p:spPr>
          <a:xfrm>
            <a:off x="6056298" y="1596582"/>
            <a:ext cx="74627" cy="121268"/>
          </a:xfrm>
          <a:prstGeom prst="rect">
            <a:avLst/>
          </a:prstGeom>
        </p:spPr>
      </p:pic>
    </p:spTree>
    <p:extLst>
      <p:ext uri="{BB962C8B-B14F-4D97-AF65-F5344CB8AC3E}">
        <p14:creationId xmlns:p14="http://schemas.microsoft.com/office/powerpoint/2010/main" val="597366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2B08E-3C67-2EFB-5FFC-0EA3A9F443C2}"/>
            </a:ext>
          </a:extLst>
        </p:cNvPr>
        <p:cNvGrpSpPr/>
        <p:nvPr/>
      </p:nvGrpSpPr>
      <p:grpSpPr>
        <a:xfrm>
          <a:off x="0" y="0"/>
          <a:ext cx="0" cy="0"/>
          <a:chOff x="0" y="0"/>
          <a:chExt cx="0" cy="0"/>
        </a:xfrm>
      </p:grpSpPr>
      <p:pic>
        <p:nvPicPr>
          <p:cNvPr id="29" name="Picture 28">
            <a:extLst>
              <a:ext uri="{FF2B5EF4-FFF2-40B4-BE49-F238E27FC236}">
                <a16:creationId xmlns:a16="http://schemas.microsoft.com/office/drawing/2014/main" id="{01BA43F7-B092-A7D4-633C-449005DA3226}"/>
              </a:ext>
            </a:extLst>
          </p:cNvPr>
          <p:cNvPicPr>
            <a:picLocks noChangeAspect="1"/>
          </p:cNvPicPr>
          <p:nvPr/>
        </p:nvPicPr>
        <p:blipFill>
          <a:blip r:embed="rId3"/>
          <a:stretch>
            <a:fillRect/>
          </a:stretch>
        </p:blipFill>
        <p:spPr>
          <a:xfrm>
            <a:off x="880638" y="1062939"/>
            <a:ext cx="10992591" cy="5735677"/>
          </a:xfrm>
          <a:prstGeom prst="rect">
            <a:avLst/>
          </a:prstGeom>
        </p:spPr>
      </p:pic>
      <p:sp>
        <p:nvSpPr>
          <p:cNvPr id="2" name="Title 1">
            <a:extLst>
              <a:ext uri="{FF2B5EF4-FFF2-40B4-BE49-F238E27FC236}">
                <a16:creationId xmlns:a16="http://schemas.microsoft.com/office/drawing/2014/main" id="{431EE169-4769-22BB-FDE3-A545569ED22A}"/>
              </a:ext>
            </a:extLst>
          </p:cNvPr>
          <p:cNvSpPr>
            <a:spLocks noGrp="1"/>
          </p:cNvSpPr>
          <p:nvPr>
            <p:ph type="title"/>
          </p:nvPr>
        </p:nvSpPr>
        <p:spPr>
          <a:xfrm>
            <a:off x="1462644" y="172123"/>
            <a:ext cx="10515600" cy="813530"/>
          </a:xfrm>
          <a:ln>
            <a:noFill/>
          </a:ln>
        </p:spPr>
        <p:txBody>
          <a:bodyPr lIns="90000">
            <a:noAutofit/>
          </a:bodyPr>
          <a:lstStyle/>
          <a:p>
            <a:pPr algn="r"/>
            <a:r>
              <a:rPr lang="en-US" sz="3600" dirty="0">
                <a:solidFill>
                  <a:schemeClr val="accent4">
                    <a:lumMod val="75000"/>
                  </a:schemeClr>
                </a:solidFill>
                <a:latin typeface="Segoe UI" panose="020B0502040204020203" pitchFamily="34" charset="0"/>
                <a:cs typeface="Segoe UI" panose="020B0502040204020203" pitchFamily="34" charset="0"/>
              </a:rPr>
              <a:t>How do we compare to </a:t>
            </a:r>
            <a:r>
              <a:rPr lang="en-US" sz="3600" dirty="0" err="1">
                <a:solidFill>
                  <a:schemeClr val="accent4">
                    <a:lumMod val="75000"/>
                  </a:schemeClr>
                </a:solidFill>
                <a:latin typeface="Segoe UI" panose="020B0502040204020203" pitchFamily="34" charset="0"/>
                <a:cs typeface="Segoe UI" panose="020B0502040204020203" pitchFamily="34" charset="0"/>
              </a:rPr>
              <a:t>Gammasphere</a:t>
            </a:r>
            <a:r>
              <a:rPr lang="en-US" sz="3600" dirty="0">
                <a:solidFill>
                  <a:schemeClr val="accent4">
                    <a:lumMod val="75000"/>
                  </a:schemeClr>
                </a:solidFill>
                <a:latin typeface="Segoe UI" panose="020B0502040204020203" pitchFamily="34" charset="0"/>
                <a:cs typeface="Segoe UI" panose="020B0502040204020203" pitchFamily="34" charset="0"/>
              </a:rPr>
              <a:t>?</a:t>
            </a:r>
          </a:p>
        </p:txBody>
      </p:sp>
      <p:sp>
        <p:nvSpPr>
          <p:cNvPr id="4" name="Rectangle 3">
            <a:extLst>
              <a:ext uri="{FF2B5EF4-FFF2-40B4-BE49-F238E27FC236}">
                <a16:creationId xmlns:a16="http://schemas.microsoft.com/office/drawing/2014/main" id="{52C55717-7B19-9D3E-1D2C-886B1A6BF464}"/>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1F29F5E-7F5A-CFEF-E634-DB8501AEA624}"/>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7B149D94-5194-62F5-4ED6-AA53B7A9351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C7FF7D14-018F-CE6C-8158-7D24C20734FB}"/>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AD1C960B-EA2F-C846-1B3D-37799DEDC49D}"/>
              </a:ext>
            </a:extLst>
          </p:cNvPr>
          <p:cNvSpPr txBox="1"/>
          <p:nvPr/>
        </p:nvSpPr>
        <p:spPr>
          <a:xfrm>
            <a:off x="1050965" y="1920288"/>
            <a:ext cx="3574576" cy="1184940"/>
          </a:xfrm>
          <a:prstGeom prst="rect">
            <a:avLst/>
          </a:prstGeom>
          <a:noFill/>
        </p:spPr>
        <p:txBody>
          <a:bodyPr wrap="square" rtlCol="0">
            <a:spAutoFit/>
          </a:bodyPr>
          <a:lstStyle/>
          <a:p>
            <a:r>
              <a:rPr lang="en-GB" sz="3200" b="1" baseline="30000" dirty="0"/>
              <a:t>158</a:t>
            </a:r>
            <a:r>
              <a:rPr lang="en-GB" sz="3200" b="1" dirty="0"/>
              <a:t>Er</a:t>
            </a:r>
            <a:endParaRPr lang="en-GB" b="1" dirty="0"/>
          </a:p>
          <a:p>
            <a:r>
              <a:rPr lang="en-GB" dirty="0"/>
              <a:t>GS2K059, 102 </a:t>
            </a:r>
            <a:r>
              <a:rPr lang="en-GB" dirty="0" err="1"/>
              <a:t>HPGe</a:t>
            </a:r>
            <a:r>
              <a:rPr lang="en-GB" dirty="0"/>
              <a:t> </a:t>
            </a:r>
          </a:p>
          <a:p>
            <a:r>
              <a:rPr lang="en-GB" sz="1050" dirty="0"/>
              <a:t>Simpson, </a:t>
            </a:r>
            <a:r>
              <a:rPr lang="en-GB" sz="1050" i="1" dirty="0"/>
              <a:t>et al. </a:t>
            </a:r>
            <a:r>
              <a:rPr lang="en-GB" sz="1050" dirty="0">
                <a:hlinkClick r:id="rId5"/>
              </a:rPr>
              <a:t>https://doi.org/10.1103/PhysRevC.107.054305</a:t>
            </a:r>
            <a:endParaRPr lang="en-GB" sz="1050" dirty="0"/>
          </a:p>
          <a:p>
            <a:endParaRPr lang="en-GB" sz="1050" dirty="0"/>
          </a:p>
        </p:txBody>
      </p:sp>
    </p:spTree>
    <p:extLst>
      <p:ext uri="{BB962C8B-B14F-4D97-AF65-F5344CB8AC3E}">
        <p14:creationId xmlns:p14="http://schemas.microsoft.com/office/powerpoint/2010/main" val="1340324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1FAE5-C2B0-0A30-1575-94A41933E125}"/>
            </a:ext>
          </a:extLst>
        </p:cNvPr>
        <p:cNvGrpSpPr/>
        <p:nvPr/>
      </p:nvGrpSpPr>
      <p:grpSpPr>
        <a:xfrm>
          <a:off x="0" y="0"/>
          <a:ext cx="0" cy="0"/>
          <a:chOff x="0" y="0"/>
          <a:chExt cx="0" cy="0"/>
        </a:xfrm>
      </p:grpSpPr>
      <p:pic>
        <p:nvPicPr>
          <p:cNvPr id="29" name="Picture 28">
            <a:extLst>
              <a:ext uri="{FF2B5EF4-FFF2-40B4-BE49-F238E27FC236}">
                <a16:creationId xmlns:a16="http://schemas.microsoft.com/office/drawing/2014/main" id="{A12FCF4D-C396-CEC4-B494-E3BF671F7417}"/>
              </a:ext>
            </a:extLst>
          </p:cNvPr>
          <p:cNvPicPr>
            <a:picLocks noChangeAspect="1"/>
          </p:cNvPicPr>
          <p:nvPr/>
        </p:nvPicPr>
        <p:blipFill>
          <a:blip r:embed="rId3"/>
          <a:stretch>
            <a:fillRect/>
          </a:stretch>
        </p:blipFill>
        <p:spPr>
          <a:xfrm>
            <a:off x="880638" y="1062939"/>
            <a:ext cx="10992591" cy="5735677"/>
          </a:xfrm>
          <a:prstGeom prst="rect">
            <a:avLst/>
          </a:prstGeom>
        </p:spPr>
      </p:pic>
      <p:sp>
        <p:nvSpPr>
          <p:cNvPr id="2" name="Title 1">
            <a:extLst>
              <a:ext uri="{FF2B5EF4-FFF2-40B4-BE49-F238E27FC236}">
                <a16:creationId xmlns:a16="http://schemas.microsoft.com/office/drawing/2014/main" id="{0C3E22F4-9DF6-4666-433C-530A426D835A}"/>
              </a:ext>
            </a:extLst>
          </p:cNvPr>
          <p:cNvSpPr>
            <a:spLocks noGrp="1"/>
          </p:cNvSpPr>
          <p:nvPr>
            <p:ph type="title"/>
          </p:nvPr>
        </p:nvSpPr>
        <p:spPr>
          <a:xfrm>
            <a:off x="1462644" y="172123"/>
            <a:ext cx="10515600" cy="813530"/>
          </a:xfrm>
          <a:ln>
            <a:noFill/>
          </a:ln>
        </p:spPr>
        <p:txBody>
          <a:bodyPr lIns="90000">
            <a:noAutofit/>
          </a:bodyPr>
          <a:lstStyle/>
          <a:p>
            <a:pPr algn="r"/>
            <a:r>
              <a:rPr lang="en-US" sz="3600" dirty="0">
                <a:solidFill>
                  <a:schemeClr val="accent4">
                    <a:lumMod val="75000"/>
                  </a:schemeClr>
                </a:solidFill>
                <a:latin typeface="Segoe UI" panose="020B0502040204020203" pitchFamily="34" charset="0"/>
                <a:cs typeface="Segoe UI" panose="020B0502040204020203" pitchFamily="34" charset="0"/>
              </a:rPr>
              <a:t>How do we compare to </a:t>
            </a:r>
            <a:r>
              <a:rPr lang="en-US" sz="3600" dirty="0" err="1">
                <a:solidFill>
                  <a:schemeClr val="accent4">
                    <a:lumMod val="75000"/>
                  </a:schemeClr>
                </a:solidFill>
                <a:latin typeface="Segoe UI" panose="020B0502040204020203" pitchFamily="34" charset="0"/>
                <a:cs typeface="Segoe UI" panose="020B0502040204020203" pitchFamily="34" charset="0"/>
              </a:rPr>
              <a:t>Gammasphere</a:t>
            </a:r>
            <a:r>
              <a:rPr lang="en-US" sz="3600" dirty="0">
                <a:solidFill>
                  <a:schemeClr val="accent4">
                    <a:lumMod val="75000"/>
                  </a:schemeClr>
                </a:solidFill>
                <a:latin typeface="Segoe UI" panose="020B0502040204020203" pitchFamily="34" charset="0"/>
                <a:cs typeface="Segoe UI" panose="020B0502040204020203" pitchFamily="34" charset="0"/>
              </a:rPr>
              <a:t>?</a:t>
            </a:r>
          </a:p>
        </p:txBody>
      </p:sp>
      <p:sp>
        <p:nvSpPr>
          <p:cNvPr id="4" name="Rectangle 3">
            <a:extLst>
              <a:ext uri="{FF2B5EF4-FFF2-40B4-BE49-F238E27FC236}">
                <a16:creationId xmlns:a16="http://schemas.microsoft.com/office/drawing/2014/main" id="{9C6ABEEA-C22F-2E60-C07A-26E72BC77916}"/>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51E4E10-E8F5-37BB-10EF-41086D9C12E6}"/>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3C607FF2-35A9-691C-1EF4-435C43958B9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D9CB2072-FF06-B93C-4363-947FE2697ED2}"/>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27" name="Picture 26">
            <a:extLst>
              <a:ext uri="{FF2B5EF4-FFF2-40B4-BE49-F238E27FC236}">
                <a16:creationId xmlns:a16="http://schemas.microsoft.com/office/drawing/2014/main" id="{0E036BDF-1D7C-E9AB-BD74-222686B22074}"/>
              </a:ext>
            </a:extLst>
          </p:cNvPr>
          <p:cNvPicPr>
            <a:picLocks noChangeAspect="1"/>
          </p:cNvPicPr>
          <p:nvPr/>
        </p:nvPicPr>
        <p:blipFill>
          <a:blip r:embed="rId5"/>
          <a:stretch>
            <a:fillRect/>
          </a:stretch>
        </p:blipFill>
        <p:spPr>
          <a:xfrm>
            <a:off x="880638" y="1062939"/>
            <a:ext cx="10992591" cy="5735677"/>
          </a:xfrm>
          <a:prstGeom prst="rect">
            <a:avLst/>
          </a:prstGeom>
        </p:spPr>
      </p:pic>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090D2558-FDF3-88CF-4B88-E783B4E378FA}"/>
                  </a:ext>
                </a:extLst>
              </p:cNvPr>
              <p:cNvSpPr txBox="1"/>
              <p:nvPr/>
            </p:nvSpPr>
            <p:spPr>
              <a:xfrm>
                <a:off x="1050965" y="1920288"/>
                <a:ext cx="3574576" cy="1946687"/>
              </a:xfrm>
              <a:prstGeom prst="rect">
                <a:avLst/>
              </a:prstGeom>
              <a:noFill/>
            </p:spPr>
            <p:txBody>
              <a:bodyPr wrap="square" rtlCol="0">
                <a:spAutoFit/>
              </a:bodyPr>
              <a:lstStyle/>
              <a:p>
                <a:r>
                  <a:rPr lang="en-GB" sz="3200" b="1" baseline="30000" dirty="0"/>
                  <a:t>158</a:t>
                </a:r>
                <a:r>
                  <a:rPr lang="en-GB" sz="3200" b="1" dirty="0"/>
                  <a:t>Er</a:t>
                </a:r>
                <a:endParaRPr lang="en-GB" b="1" dirty="0"/>
              </a:p>
              <a:p>
                <a:r>
                  <a:rPr lang="en-GB" dirty="0"/>
                  <a:t>GS2K059, 102 </a:t>
                </a:r>
                <a:r>
                  <a:rPr lang="en-GB" dirty="0" err="1"/>
                  <a:t>HPGe</a:t>
                </a:r>
                <a:r>
                  <a:rPr lang="en-GB" dirty="0"/>
                  <a:t> </a:t>
                </a:r>
              </a:p>
              <a:p>
                <a:r>
                  <a:rPr lang="en-GB" sz="1050" dirty="0"/>
                  <a:t>Simpson, </a:t>
                </a:r>
                <a:r>
                  <a:rPr lang="en-GB" sz="1050" i="1" dirty="0"/>
                  <a:t>et al. </a:t>
                </a:r>
                <a:r>
                  <a:rPr lang="en-GB" sz="1050" dirty="0">
                    <a:hlinkClick r:id="rId6"/>
                  </a:rPr>
                  <a:t>https://doi.org/10.1103/PhysRevC.107.054305</a:t>
                </a:r>
                <a:endParaRPr lang="en-GB" sz="1050" dirty="0"/>
              </a:p>
              <a:p>
                <a:endParaRPr lang="en-GB" sz="1050" dirty="0"/>
              </a:p>
              <a:p>
                <a:endParaRPr lang="en-GB" sz="1050" dirty="0"/>
              </a:p>
              <a:p>
                <a:r>
                  <a:rPr lang="en-GB" dirty="0">
                    <a:solidFill>
                      <a:srgbClr val="FF0000"/>
                    </a:solidFill>
                  </a:rPr>
                  <a:t>AGATA, 10 ATC (0.666</a:t>
                </a:r>
                <a14:m>
                  <m:oMath xmlns:m="http://schemas.openxmlformats.org/officeDocument/2006/math">
                    <m:r>
                      <a:rPr lang="en-GB" i="1">
                        <a:solidFill>
                          <a:srgbClr val="FF0000"/>
                        </a:solidFill>
                        <a:latin typeface="Cambria Math" panose="02040503050406030204" pitchFamily="18" charset="0"/>
                      </a:rPr>
                      <m:t>𝜋</m:t>
                    </m:r>
                  </m:oMath>
                </a14:m>
                <a:r>
                  <a:rPr lang="en-GB" dirty="0"/>
                  <a:t> </a:t>
                </a:r>
                <a:r>
                  <a:rPr lang="en-GB" dirty="0">
                    <a:solidFill>
                      <a:srgbClr val="FF0000"/>
                    </a:solidFill>
                  </a:rPr>
                  <a:t>!!)</a:t>
                </a:r>
              </a:p>
              <a:p>
                <a:endParaRPr lang="en-GB" sz="1050" dirty="0"/>
              </a:p>
              <a:p>
                <a:endParaRPr lang="en-GB" sz="1050" dirty="0"/>
              </a:p>
            </p:txBody>
          </p:sp>
        </mc:Choice>
        <mc:Fallback xmlns="">
          <p:sp>
            <p:nvSpPr>
              <p:cNvPr id="3" name="TextBox 2">
                <a:extLst>
                  <a:ext uri="{FF2B5EF4-FFF2-40B4-BE49-F238E27FC236}">
                    <a16:creationId xmlns:a16="http://schemas.microsoft.com/office/drawing/2014/main" id="{090D2558-FDF3-88CF-4B88-E783B4E378FA}"/>
                  </a:ext>
                </a:extLst>
              </p:cNvPr>
              <p:cNvSpPr txBox="1">
                <a:spLocks noRot="1" noChangeAspect="1" noMove="1" noResize="1" noEditPoints="1" noAdjustHandles="1" noChangeArrowheads="1" noChangeShapeType="1" noTextEdit="1"/>
              </p:cNvSpPr>
              <p:nvPr/>
            </p:nvSpPr>
            <p:spPr>
              <a:xfrm>
                <a:off x="1050965" y="1920288"/>
                <a:ext cx="3574576" cy="1946687"/>
              </a:xfrm>
              <a:prstGeom prst="rect">
                <a:avLst/>
              </a:prstGeom>
              <a:blipFill>
                <a:blip r:embed="rId7"/>
                <a:stretch>
                  <a:fillRect l="-2044" t="-4075"/>
                </a:stretch>
              </a:blipFill>
            </p:spPr>
            <p:txBody>
              <a:bodyPr/>
              <a:lstStyle/>
              <a:p>
                <a:r>
                  <a:rPr lang="en-GB">
                    <a:noFill/>
                  </a:rPr>
                  <a:t> </a:t>
                </a:r>
              </a:p>
            </p:txBody>
          </p:sp>
        </mc:Fallback>
      </mc:AlternateContent>
    </p:spTree>
    <p:extLst>
      <p:ext uri="{BB962C8B-B14F-4D97-AF65-F5344CB8AC3E}">
        <p14:creationId xmlns:p14="http://schemas.microsoft.com/office/powerpoint/2010/main" val="2986246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DD718-97F5-F7F5-D9B2-EE965D1DEF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C55E4B-0DAB-666D-BFD0-D2D6593A9CD0}"/>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Neutron-Damage Correction</a:t>
            </a:r>
          </a:p>
        </p:txBody>
      </p:sp>
      <p:sp>
        <p:nvSpPr>
          <p:cNvPr id="4" name="Rectangle 3">
            <a:extLst>
              <a:ext uri="{FF2B5EF4-FFF2-40B4-BE49-F238E27FC236}">
                <a16:creationId xmlns:a16="http://schemas.microsoft.com/office/drawing/2014/main" id="{AD20BD61-B4C1-C31A-8F75-B39027C11938}"/>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F402F811-23AE-A1B8-4B79-D6554D45CE08}"/>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1F53FD1A-8AED-2652-0D12-9EF515BF3AD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1E5646A1-4D14-CA64-0B8E-3BEDF7A95844}"/>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F1037FF2-EDB4-DF0E-5365-A782B944B649}"/>
              </a:ext>
            </a:extLst>
          </p:cNvPr>
          <p:cNvPicPr>
            <a:picLocks noChangeAspect="1"/>
          </p:cNvPicPr>
          <p:nvPr/>
        </p:nvPicPr>
        <p:blipFill>
          <a:blip r:embed="rId4"/>
          <a:stretch>
            <a:fillRect/>
          </a:stretch>
        </p:blipFill>
        <p:spPr>
          <a:xfrm>
            <a:off x="985653" y="1156691"/>
            <a:ext cx="5791666" cy="3744774"/>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70EC3628-84DD-07D2-8226-FB5D2A9332F1}"/>
                  </a:ext>
                </a:extLst>
              </p:cNvPr>
              <p:cNvSpPr txBox="1"/>
              <p:nvPr/>
            </p:nvSpPr>
            <p:spPr>
              <a:xfrm>
                <a:off x="6960890" y="1156691"/>
                <a:ext cx="4705096" cy="4154984"/>
              </a:xfrm>
              <a:prstGeom prst="rect">
                <a:avLst/>
              </a:prstGeom>
              <a:noFill/>
            </p:spPr>
            <p:txBody>
              <a:bodyPr wrap="square">
                <a:spAutoFit/>
              </a:bodyPr>
              <a:lstStyle/>
              <a:p>
                <a:pPr marL="285750" indent="-285750">
                  <a:buFont typeface="Arial" panose="020B0604020202020204" pitchFamily="34" charset="0"/>
                  <a:buChar char="•"/>
                </a:pPr>
                <a:r>
                  <a:rPr lang="en-GB" dirty="0"/>
                  <a:t>Essential part of AGATA analysis: </a:t>
                </a:r>
                <a:r>
                  <a:rPr lang="en-GB" b="1" dirty="0"/>
                  <a:t>neutron-damage correction</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dirty="0"/>
                  <a:t>Neutron damage in the form of Ge lattice defects causes </a:t>
                </a:r>
                <a:r>
                  <a:rPr lang="en-GB" b="1" dirty="0"/>
                  <a:t>low-energy tailing </a:t>
                </a:r>
                <a:r>
                  <a:rPr lang="en-GB" dirty="0"/>
                  <a:t>in </a:t>
                </a:r>
                <a14:m>
                  <m:oMath xmlns:m="http://schemas.openxmlformats.org/officeDocument/2006/math">
                    <m:r>
                      <a:rPr lang="en-GB" i="1">
                        <a:latin typeface="Cambria Math" panose="02040503050406030204" pitchFamily="18" charset="0"/>
                      </a:rPr>
                      <m:t>𝛾</m:t>
                    </m:r>
                  </m:oMath>
                </a14:m>
                <a:r>
                  <a:rPr lang="en-GB" dirty="0"/>
                  <a:t>-ray peaks.</a:t>
                </a:r>
              </a:p>
              <a:p>
                <a:endParaRPr lang="en-GB" dirty="0"/>
              </a:p>
              <a:p>
                <a:pPr marL="285750" indent="-285750">
                  <a:buFont typeface="Arial" panose="020B0604020202020204" pitchFamily="34" charset="0"/>
                  <a:buChar char="•"/>
                </a:pPr>
                <a:r>
                  <a:rPr lang="en-GB" dirty="0"/>
                  <a:t>Position resolution from PSA unaffected by damage:</a:t>
                </a:r>
              </a:p>
              <a:p>
                <a:pPr marL="742950" lvl="1" indent="-285750">
                  <a:buFont typeface="Arial" panose="020B0604020202020204" pitchFamily="34" charset="0"/>
                  <a:buChar char="•"/>
                </a:pPr>
                <a:r>
                  <a:rPr lang="en-GB" dirty="0"/>
                  <a:t>Produce map of correction coefficients as function of position!</a:t>
                </a:r>
                <a:br>
                  <a:rPr lang="en-GB" dirty="0"/>
                </a:br>
                <a:r>
                  <a:rPr lang="en-GB" sz="1000" dirty="0"/>
                  <a:t>(see </a:t>
                </a:r>
                <a:r>
                  <a:rPr lang="en-GB" sz="1000" dirty="0" err="1"/>
                  <a:t>e.g</a:t>
                </a:r>
                <a:r>
                  <a:rPr lang="en-GB" sz="1000" dirty="0"/>
                  <a:t> Bruyneel, </a:t>
                </a:r>
                <a:r>
                  <a:rPr lang="en-GB" sz="1000" i="1" dirty="0"/>
                  <a:t>et al.</a:t>
                </a:r>
                <a:r>
                  <a:rPr lang="en-GB" sz="1000" dirty="0"/>
                  <a:t> </a:t>
                </a:r>
                <a:r>
                  <a:rPr lang="en-GB" sz="1000" dirty="0">
                    <a:hlinkClick r:id="rId5"/>
                  </a:rPr>
                  <a:t>https://link.springer.com/article/10.1140/epja/i2013-13061-4</a:t>
                </a:r>
                <a:r>
                  <a:rPr lang="en-GB" sz="1000" dirty="0"/>
                  <a:t> )</a:t>
                </a:r>
              </a:p>
              <a:p>
                <a:pPr marL="742950" lvl="1" indent="-285750">
                  <a:buFont typeface="Arial" panose="020B0604020202020204" pitchFamily="34" charset="0"/>
                  <a:buChar char="•"/>
                </a:pPr>
                <a:endParaRPr lang="en-GB" sz="1000" dirty="0"/>
              </a:p>
              <a:p>
                <a:pPr marL="285750" indent="-285750">
                  <a:buFont typeface="Arial" panose="020B0604020202020204" pitchFamily="34" charset="0"/>
                  <a:buChar char="•"/>
                </a:pPr>
                <a:r>
                  <a:rPr lang="en-GB" dirty="0">
                    <a:solidFill>
                      <a:schemeClr val="accent6">
                        <a:lumMod val="75000"/>
                      </a:schemeClr>
                    </a:solidFill>
                  </a:rPr>
                  <a:t>Comparison with </a:t>
                </a:r>
                <a:r>
                  <a:rPr lang="en-GB" dirty="0" err="1">
                    <a:solidFill>
                      <a:schemeClr val="accent6">
                        <a:lumMod val="75000"/>
                      </a:schemeClr>
                    </a:solidFill>
                  </a:rPr>
                  <a:t>Gammasphere</a:t>
                </a:r>
                <a:r>
                  <a:rPr lang="en-GB" dirty="0">
                    <a:solidFill>
                      <a:schemeClr val="accent6">
                        <a:lumMod val="75000"/>
                      </a:schemeClr>
                    </a:solidFill>
                  </a:rPr>
                  <a:t> (green line)! </a:t>
                </a:r>
              </a:p>
              <a:p>
                <a:pPr marL="285750" indent="-285750">
                  <a:buFont typeface="Arial" panose="020B0604020202020204" pitchFamily="34" charset="0"/>
                  <a:buChar char="•"/>
                </a:pPr>
                <a:endParaRPr lang="en-GB" dirty="0"/>
              </a:p>
            </p:txBody>
          </p:sp>
        </mc:Choice>
        <mc:Fallback xmlns="">
          <p:sp>
            <p:nvSpPr>
              <p:cNvPr id="8" name="TextBox 7">
                <a:extLst>
                  <a:ext uri="{FF2B5EF4-FFF2-40B4-BE49-F238E27FC236}">
                    <a16:creationId xmlns:a16="http://schemas.microsoft.com/office/drawing/2014/main" id="{70EC3628-84DD-07D2-8226-FB5D2A9332F1}"/>
                  </a:ext>
                </a:extLst>
              </p:cNvPr>
              <p:cNvSpPr txBox="1">
                <a:spLocks noRot="1" noChangeAspect="1" noMove="1" noResize="1" noEditPoints="1" noAdjustHandles="1" noChangeArrowheads="1" noChangeShapeType="1" noTextEdit="1"/>
              </p:cNvSpPr>
              <p:nvPr/>
            </p:nvSpPr>
            <p:spPr>
              <a:xfrm>
                <a:off x="6960890" y="1156691"/>
                <a:ext cx="4705096" cy="4154984"/>
              </a:xfrm>
              <a:prstGeom prst="rect">
                <a:avLst/>
              </a:prstGeom>
              <a:blipFill>
                <a:blip r:embed="rId6"/>
                <a:stretch>
                  <a:fillRect l="-907" t="-881" r="-1166"/>
                </a:stretch>
              </a:blipFill>
            </p:spPr>
            <p:txBody>
              <a:bodyPr/>
              <a:lstStyle/>
              <a:p>
                <a:r>
                  <a:rPr lang="en-GB">
                    <a:noFill/>
                  </a:rPr>
                  <a:t> </a:t>
                </a:r>
              </a:p>
            </p:txBody>
          </p:sp>
        </mc:Fallback>
      </mc:AlternateContent>
      <p:sp>
        <p:nvSpPr>
          <p:cNvPr id="11" name="TextBox 10">
            <a:extLst>
              <a:ext uri="{FF2B5EF4-FFF2-40B4-BE49-F238E27FC236}">
                <a16:creationId xmlns:a16="http://schemas.microsoft.com/office/drawing/2014/main" id="{BC5C3C5C-2C05-7E77-581D-9B4CF5F54F4D}"/>
              </a:ext>
            </a:extLst>
          </p:cNvPr>
          <p:cNvSpPr txBox="1"/>
          <p:nvPr/>
        </p:nvSpPr>
        <p:spPr>
          <a:xfrm>
            <a:off x="985651" y="5021441"/>
            <a:ext cx="11117535" cy="1754326"/>
          </a:xfrm>
          <a:prstGeom prst="rect">
            <a:avLst/>
          </a:prstGeom>
          <a:noFill/>
        </p:spPr>
        <p:txBody>
          <a:bodyPr wrap="square">
            <a:spAutoFit/>
          </a:bodyPr>
          <a:lstStyle/>
          <a:p>
            <a:pPr marL="285750" indent="-285750">
              <a:buFont typeface="Arial" panose="020B0604020202020204" pitchFamily="34" charset="0"/>
              <a:buChar char="•"/>
            </a:pPr>
            <a:r>
              <a:rPr lang="en-GB" b="1" dirty="0"/>
              <a:t>AGATA energy resolution superior at high energy</a:t>
            </a:r>
          </a:p>
          <a:p>
            <a:pPr marL="742950" lvl="1" indent="-285750">
              <a:buFont typeface="Arial" panose="020B0604020202020204" pitchFamily="34" charset="0"/>
              <a:buChar char="•"/>
            </a:pPr>
            <a:r>
              <a:rPr lang="en-GB" dirty="0"/>
              <a:t>We expect this since AGATA </a:t>
            </a:r>
            <a:r>
              <a:rPr lang="en-GB" b="1" dirty="0"/>
              <a:t>position sensitivity </a:t>
            </a:r>
            <a:r>
              <a:rPr lang="en-GB" dirty="0"/>
              <a:t>results in </a:t>
            </a:r>
            <a:r>
              <a:rPr lang="en-GB" b="1" dirty="0"/>
              <a:t>lower Doppler broadening effects</a:t>
            </a:r>
          </a:p>
          <a:p>
            <a:endParaRPr lang="en-GB" dirty="0"/>
          </a:p>
          <a:p>
            <a:pPr marL="285750" indent="-285750">
              <a:buFont typeface="Arial" panose="020B0604020202020204" pitchFamily="34" charset="0"/>
              <a:buChar char="•"/>
            </a:pPr>
            <a:r>
              <a:rPr lang="en-GB" dirty="0"/>
              <a:t>BUT, not necessarily “apples and apples comparison”:</a:t>
            </a:r>
          </a:p>
          <a:p>
            <a:pPr marL="742950" lvl="1" indent="-285750">
              <a:buFont typeface="Arial" panose="020B0604020202020204" pitchFamily="34" charset="0"/>
              <a:buChar char="•"/>
            </a:pPr>
            <a:r>
              <a:rPr lang="en-GB" dirty="0"/>
              <a:t>Beam and target not the same between experiments. GS had </a:t>
            </a:r>
            <a:r>
              <a:rPr lang="en-GB" b="1" dirty="0"/>
              <a:t>faster recoil </a:t>
            </a:r>
            <a:r>
              <a:rPr lang="en-GB" dirty="0"/>
              <a:t>therefore </a:t>
            </a:r>
            <a:r>
              <a:rPr lang="en-GB" b="1" dirty="0"/>
              <a:t>larger Doppler broadening </a:t>
            </a:r>
            <a:r>
              <a:rPr lang="en-GB" dirty="0"/>
              <a:t>and expect </a:t>
            </a:r>
            <a:r>
              <a:rPr lang="en-GB" b="1" dirty="0"/>
              <a:t>worse resolution.</a:t>
            </a:r>
          </a:p>
        </p:txBody>
      </p:sp>
    </p:spTree>
    <p:extLst>
      <p:ext uri="{BB962C8B-B14F-4D97-AF65-F5344CB8AC3E}">
        <p14:creationId xmlns:p14="http://schemas.microsoft.com/office/powerpoint/2010/main" val="215461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A9B0C-F6B5-9626-1594-2EC1512F84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412EE5-0F40-C4AB-E6FE-3308CEFDA0BF}"/>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High-Fold Sorting</a:t>
            </a:r>
          </a:p>
        </p:txBody>
      </p:sp>
      <p:sp>
        <p:nvSpPr>
          <p:cNvPr id="4" name="Rectangle 3">
            <a:extLst>
              <a:ext uri="{FF2B5EF4-FFF2-40B4-BE49-F238E27FC236}">
                <a16:creationId xmlns:a16="http://schemas.microsoft.com/office/drawing/2014/main" id="{AB5E8C15-DBCF-C920-2BD0-1C284D938ED6}"/>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4C3D765-F516-6C2D-61F2-1E36A243DB3F}"/>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EB6BB6AA-D4B7-5515-751E-2B01FD4DFD6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A5100180-AD5A-AE3F-7EDF-BC1BA8617B45}"/>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41FBF9D2-8C19-42AC-3448-055E9615223D}"/>
              </a:ext>
            </a:extLst>
          </p:cNvPr>
          <p:cNvPicPr>
            <a:picLocks noChangeAspect="1"/>
          </p:cNvPicPr>
          <p:nvPr/>
        </p:nvPicPr>
        <p:blipFill>
          <a:blip r:embed="rId4"/>
          <a:stretch>
            <a:fillRect/>
          </a:stretch>
        </p:blipFill>
        <p:spPr>
          <a:xfrm>
            <a:off x="985652" y="1248620"/>
            <a:ext cx="6081898" cy="3530053"/>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9340B1C0-48B5-3518-24CE-BB9175F9CEF1}"/>
                  </a:ext>
                </a:extLst>
              </p:cNvPr>
              <p:cNvSpPr txBox="1"/>
              <p:nvPr/>
            </p:nvSpPr>
            <p:spPr>
              <a:xfrm>
                <a:off x="7273148" y="1248620"/>
                <a:ext cx="4705096" cy="3016210"/>
              </a:xfrm>
              <a:prstGeom prst="rect">
                <a:avLst/>
              </a:prstGeom>
              <a:noFill/>
            </p:spPr>
            <p:txBody>
              <a:bodyPr wrap="square">
                <a:spAutoFit/>
              </a:bodyPr>
              <a:lstStyle/>
              <a:p>
                <a:pPr marL="285750" indent="-285750">
                  <a:buFont typeface="Arial" panose="020B0604020202020204" pitchFamily="34" charset="0"/>
                  <a:buChar char="•"/>
                </a:pPr>
                <a14:m>
                  <m:oMath xmlns:m="http://schemas.openxmlformats.org/officeDocument/2006/math">
                    <m:r>
                      <a:rPr lang="en-GB" i="1">
                        <a:latin typeface="Cambria Math" panose="02040503050406030204" pitchFamily="18" charset="0"/>
                      </a:rPr>
                      <m:t>𝛾</m:t>
                    </m:r>
                  </m:oMath>
                </a14:m>
                <a:r>
                  <a:rPr lang="en-GB" dirty="0"/>
                  <a:t>-ray </a:t>
                </a:r>
                <a:r>
                  <a:rPr lang="en-GB" b="1" dirty="0"/>
                  <a:t>multiplicity</a:t>
                </a:r>
                <a:r>
                  <a:rPr lang="en-GB" dirty="0"/>
                  <a:t> == amount of </a:t>
                </a:r>
                <a14:m>
                  <m:oMath xmlns:m="http://schemas.openxmlformats.org/officeDocument/2006/math">
                    <m:r>
                      <a:rPr lang="en-GB" i="1">
                        <a:latin typeface="Cambria Math" panose="02040503050406030204" pitchFamily="18" charset="0"/>
                      </a:rPr>
                      <m:t>𝛾</m:t>
                    </m:r>
                  </m:oMath>
                </a14:m>
                <a:r>
                  <a:rPr lang="en-GB" dirty="0"/>
                  <a:t>-rays </a:t>
                </a:r>
                <a:r>
                  <a:rPr lang="en-GB" b="1" dirty="0"/>
                  <a:t>emitted in a single cascade</a:t>
                </a:r>
                <a:endParaRPr lang="en-GB" b="1" i="1" dirty="0">
                  <a:latin typeface="Cambria Math" panose="02040503050406030204" pitchFamily="18" charset="0"/>
                </a:endParaRPr>
              </a:p>
              <a:p>
                <a:pPr marL="285750" indent="-285750">
                  <a:buFont typeface="Arial" panose="020B0604020202020204" pitchFamily="34" charset="0"/>
                  <a:buChar char="•"/>
                </a:pPr>
                <a14:m>
                  <m:oMath xmlns:m="http://schemas.openxmlformats.org/officeDocument/2006/math">
                    <m:r>
                      <a:rPr lang="en-GB" b="0" i="1" smtClean="0">
                        <a:latin typeface="Cambria Math" panose="02040503050406030204" pitchFamily="18" charset="0"/>
                      </a:rPr>
                      <m:t>𝛾</m:t>
                    </m:r>
                  </m:oMath>
                </a14:m>
                <a:r>
                  <a:rPr lang="en-GB" dirty="0"/>
                  <a:t>-ray </a:t>
                </a:r>
                <a:r>
                  <a:rPr lang="en-GB" b="1" dirty="0"/>
                  <a:t>fold</a:t>
                </a:r>
                <a:r>
                  <a:rPr lang="en-GB" dirty="0"/>
                  <a:t> == amount of </a:t>
                </a:r>
                <a14:m>
                  <m:oMath xmlns:m="http://schemas.openxmlformats.org/officeDocument/2006/math">
                    <m:r>
                      <a:rPr lang="en-GB" i="1">
                        <a:latin typeface="Cambria Math" panose="02040503050406030204" pitchFamily="18" charset="0"/>
                      </a:rPr>
                      <m:t>𝛾</m:t>
                    </m:r>
                  </m:oMath>
                </a14:m>
                <a:r>
                  <a:rPr lang="en-GB" dirty="0"/>
                  <a:t>-rays </a:t>
                </a:r>
                <a:r>
                  <a:rPr lang="en-GB" b="1" dirty="0"/>
                  <a:t>detected in a single event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endParaRPr lang="en-GB" dirty="0"/>
              </a:p>
              <a:p>
                <a:pPr marL="285750" indent="-285750">
                  <a:buFont typeface="Arial" panose="020B0604020202020204" pitchFamily="34" charset="0"/>
                  <a:buChar char="•"/>
                </a:pPr>
                <a:r>
                  <a:rPr lang="en-GB" dirty="0"/>
                  <a:t>Define a “</a:t>
                </a:r>
                <a:r>
                  <a:rPr lang="en-GB" dirty="0" err="1"/>
                  <a:t>gatelist</a:t>
                </a:r>
                <a:r>
                  <a:rPr lang="en-GB" dirty="0"/>
                  <a:t>” for band of interest. For </a:t>
                </a:r>
                <a:r>
                  <a:rPr lang="en-GB" baseline="30000" dirty="0"/>
                  <a:t>158</a:t>
                </a:r>
                <a:r>
                  <a:rPr lang="en-GB" dirty="0"/>
                  <a:t>Er: </a:t>
                </a:r>
                <a:r>
                  <a:rPr lang="en-GB" sz="1400" dirty="0"/>
                  <a:t>[192, 335, 443, 523, 579, 608, 510, 473, 566, 659, 740, 806, 846, 858, 876, 906, 959, 1019, 1059]-keV</a:t>
                </a:r>
              </a:p>
              <a:p>
                <a:pPr marL="285750" indent="-285750">
                  <a:buFont typeface="Arial" panose="020B0604020202020204" pitchFamily="34" charset="0"/>
                  <a:buChar char="•"/>
                </a:pPr>
                <a:endParaRPr lang="en-GB" sz="1400" dirty="0"/>
              </a:p>
            </p:txBody>
          </p:sp>
        </mc:Choice>
        <mc:Fallback xmlns="">
          <p:sp>
            <p:nvSpPr>
              <p:cNvPr id="8" name="TextBox 7">
                <a:extLst>
                  <a:ext uri="{FF2B5EF4-FFF2-40B4-BE49-F238E27FC236}">
                    <a16:creationId xmlns:a16="http://schemas.microsoft.com/office/drawing/2014/main" id="{9340B1C0-48B5-3518-24CE-BB9175F9CEF1}"/>
                  </a:ext>
                </a:extLst>
              </p:cNvPr>
              <p:cNvSpPr txBox="1">
                <a:spLocks noRot="1" noChangeAspect="1" noMove="1" noResize="1" noEditPoints="1" noAdjustHandles="1" noChangeArrowheads="1" noChangeShapeType="1" noTextEdit="1"/>
              </p:cNvSpPr>
              <p:nvPr/>
            </p:nvSpPr>
            <p:spPr>
              <a:xfrm>
                <a:off x="7273148" y="1248620"/>
                <a:ext cx="4705096" cy="3016210"/>
              </a:xfrm>
              <a:prstGeom prst="rect">
                <a:avLst/>
              </a:prstGeom>
              <a:blipFill>
                <a:blip r:embed="rId5"/>
                <a:stretch>
                  <a:fillRect l="-777" t="-121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117ACF80-C18A-5D62-885E-163B83748298}"/>
                  </a:ext>
                </a:extLst>
              </p:cNvPr>
              <p:cNvSpPr txBox="1"/>
              <p:nvPr/>
            </p:nvSpPr>
            <p:spPr>
              <a:xfrm>
                <a:off x="1052814" y="4852889"/>
                <a:ext cx="10834385" cy="1015663"/>
              </a:xfrm>
              <a:prstGeom prst="rect">
                <a:avLst/>
              </a:prstGeom>
              <a:noFill/>
            </p:spPr>
            <p:txBody>
              <a:bodyPr wrap="square">
                <a:spAutoFit/>
              </a:bodyPr>
              <a:lstStyle/>
              <a:p>
                <a:pPr marL="285750" indent="-285750">
                  <a:buFont typeface="Arial" panose="020B0604020202020204" pitchFamily="34" charset="0"/>
                  <a:buChar char="•"/>
                </a:pPr>
                <a:r>
                  <a:rPr lang="en-GB" dirty="0"/>
                  <a:t>“</a:t>
                </a:r>
                <a:r>
                  <a:rPr lang="en-GB" dirty="0" err="1"/>
                  <a:t>Spikeless</a:t>
                </a:r>
                <a:r>
                  <a:rPr lang="en-GB" dirty="0"/>
                  <a:t>” high-fold sorting method</a:t>
                </a:r>
                <a:br>
                  <a:rPr lang="en-GB" dirty="0"/>
                </a:br>
                <a:r>
                  <a:rPr lang="en-GB" sz="1200" dirty="0"/>
                  <a:t>C.W </a:t>
                </a:r>
                <a:r>
                  <a:rPr lang="en-GB" sz="1200" dirty="0" err="1"/>
                  <a:t>Beausang</a:t>
                </a:r>
                <a:r>
                  <a:rPr lang="en-GB" sz="1200" dirty="0"/>
                  <a:t>, </a:t>
                </a:r>
                <a:r>
                  <a:rPr lang="en-GB" sz="1200" i="1" dirty="0"/>
                  <a:t>et al. </a:t>
                </a:r>
                <a:r>
                  <a:rPr lang="en-GB" sz="1200" dirty="0">
                    <a:hlinkClick r:id="rId6"/>
                  </a:rPr>
                  <a:t>https://doi.org/10.1016/0168-9002(95)00438-6</a:t>
                </a:r>
                <a:r>
                  <a:rPr lang="en-GB" sz="1200" dirty="0"/>
                  <a:t> </a:t>
                </a:r>
              </a:p>
              <a:p>
                <a:pPr marL="285750" indent="-285750">
                  <a:buFont typeface="Arial" panose="020B0604020202020204" pitchFamily="34" charset="0"/>
                  <a:buChar char="•"/>
                </a:pPr>
                <a:endParaRPr lang="en-GB" sz="1200" dirty="0"/>
              </a:p>
              <a:p>
                <a:pPr marL="742950" lvl="1" indent="-285750">
                  <a:buFont typeface="Arial" panose="020B0604020202020204" pitchFamily="34" charset="0"/>
                  <a:buChar char="•"/>
                </a:pPr>
                <a:r>
                  <a:rPr lang="en-GB" dirty="0"/>
                  <a:t>At least </a:t>
                </a:r>
                <a:r>
                  <a:rPr lang="en-GB" i="1" dirty="0"/>
                  <a:t>M </a:t>
                </a:r>
                <a14:m>
                  <m:oMath xmlns:m="http://schemas.openxmlformats.org/officeDocument/2006/math">
                    <m:r>
                      <a:rPr lang="en-GB" i="1">
                        <a:latin typeface="Cambria Math" panose="02040503050406030204" pitchFamily="18" charset="0"/>
                      </a:rPr>
                      <m:t>𝛾</m:t>
                    </m:r>
                  </m:oMath>
                </a14:m>
                <a:r>
                  <a:rPr lang="en-GB" dirty="0"/>
                  <a:t>-rays from </a:t>
                </a:r>
                <a:r>
                  <a:rPr lang="en-GB" dirty="0" err="1"/>
                  <a:t>gatelist</a:t>
                </a:r>
                <a:r>
                  <a:rPr lang="en-GB" dirty="0"/>
                  <a:t> must be present in the event to increment the Fold </a:t>
                </a:r>
                <a:r>
                  <a:rPr lang="en-GB" i="1" dirty="0"/>
                  <a:t>M</a:t>
                </a:r>
                <a:r>
                  <a:rPr lang="en-GB" dirty="0"/>
                  <a:t> histogram.</a:t>
                </a:r>
                <a:endParaRPr lang="en-GB" i="1" dirty="0"/>
              </a:p>
            </p:txBody>
          </p:sp>
        </mc:Choice>
        <mc:Fallback xmlns="">
          <p:sp>
            <p:nvSpPr>
              <p:cNvPr id="13" name="TextBox 12">
                <a:extLst>
                  <a:ext uri="{FF2B5EF4-FFF2-40B4-BE49-F238E27FC236}">
                    <a16:creationId xmlns:a16="http://schemas.microsoft.com/office/drawing/2014/main" id="{117ACF80-C18A-5D62-885E-163B83748298}"/>
                  </a:ext>
                </a:extLst>
              </p:cNvPr>
              <p:cNvSpPr txBox="1">
                <a:spLocks noRot="1" noChangeAspect="1" noMove="1" noResize="1" noEditPoints="1" noAdjustHandles="1" noChangeArrowheads="1" noChangeShapeType="1" noTextEdit="1"/>
              </p:cNvSpPr>
              <p:nvPr/>
            </p:nvSpPr>
            <p:spPr>
              <a:xfrm>
                <a:off x="1052814" y="4852889"/>
                <a:ext cx="10834385" cy="1015663"/>
              </a:xfrm>
              <a:prstGeom prst="rect">
                <a:avLst/>
              </a:prstGeom>
              <a:blipFill>
                <a:blip r:embed="rId7"/>
                <a:stretch>
                  <a:fillRect l="-394" t="-2994" b="-8383"/>
                </a:stretch>
              </a:blipFill>
            </p:spPr>
            <p:txBody>
              <a:bodyPr/>
              <a:lstStyle/>
              <a:p>
                <a:r>
                  <a:rPr lang="en-GB">
                    <a:noFill/>
                  </a:rPr>
                  <a:t> </a:t>
                </a:r>
              </a:p>
            </p:txBody>
          </p:sp>
        </mc:Fallback>
      </mc:AlternateContent>
    </p:spTree>
    <p:extLst>
      <p:ext uri="{BB962C8B-B14F-4D97-AF65-F5344CB8AC3E}">
        <p14:creationId xmlns:p14="http://schemas.microsoft.com/office/powerpoint/2010/main" val="2436602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25327-457F-4C05-B30E-25E0FD31CA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C440B6-DDDF-3460-55FC-4A717E514630}"/>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High-Fold Sorting</a:t>
            </a:r>
          </a:p>
        </p:txBody>
      </p:sp>
      <p:sp>
        <p:nvSpPr>
          <p:cNvPr id="4" name="Rectangle 3">
            <a:extLst>
              <a:ext uri="{FF2B5EF4-FFF2-40B4-BE49-F238E27FC236}">
                <a16:creationId xmlns:a16="http://schemas.microsoft.com/office/drawing/2014/main" id="{0FAC828E-60D1-3050-1AF3-0CE2D3E44B39}"/>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22EF9CC-E775-EEE7-2320-FA7C60F74A63}"/>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FC6DF4DF-277F-93D0-2A80-C506774ED32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B88A3706-0827-BCC3-4E85-83262A47619E}"/>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B140AA1E-5292-589A-33FB-0A0415135EBE}"/>
              </a:ext>
            </a:extLst>
          </p:cNvPr>
          <p:cNvPicPr>
            <a:picLocks noChangeAspect="1"/>
          </p:cNvPicPr>
          <p:nvPr/>
        </p:nvPicPr>
        <p:blipFill>
          <a:blip r:embed="rId4"/>
          <a:srcRect r="16589" b="7800"/>
          <a:stretch>
            <a:fillRect/>
          </a:stretch>
        </p:blipFill>
        <p:spPr>
          <a:xfrm>
            <a:off x="2000951" y="2988578"/>
            <a:ext cx="8190098" cy="3879897"/>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548E337A-84B1-989C-E0F9-5D55E3925586}"/>
                  </a:ext>
                </a:extLst>
              </p:cNvPr>
              <p:cNvSpPr txBox="1"/>
              <p:nvPr/>
            </p:nvSpPr>
            <p:spPr>
              <a:xfrm>
                <a:off x="1152325" y="1248451"/>
                <a:ext cx="10927279" cy="1200329"/>
              </a:xfrm>
              <a:prstGeom prst="rect">
                <a:avLst/>
              </a:prstGeom>
              <a:noFill/>
            </p:spPr>
            <p:txBody>
              <a:bodyPr wrap="square">
                <a:spAutoFit/>
              </a:bodyPr>
              <a:lstStyle/>
              <a:p>
                <a:pPr marL="285750" indent="-285750">
                  <a:buFont typeface="Arial" panose="020B0604020202020204" pitchFamily="34" charset="0"/>
                  <a:buChar char="•"/>
                </a:pPr>
                <a:r>
                  <a:rPr lang="en-GB" b="1" dirty="0"/>
                  <a:t>We see clear peaks up to Fold 6!</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dirty="0"/>
                  <a:t>To increment this spectrum requires at least 6 coincident, tracked </a:t>
                </a:r>
                <a14:m>
                  <m:oMath xmlns:m="http://schemas.openxmlformats.org/officeDocument/2006/math">
                    <m:r>
                      <a:rPr lang="en-GB" b="0" i="1" smtClean="0">
                        <a:latin typeface="Cambria Math" panose="02040503050406030204" pitchFamily="18" charset="0"/>
                      </a:rPr>
                      <m:t>𝛾</m:t>
                    </m:r>
                    <m:r>
                      <a:rPr lang="en-GB" b="0" i="0" smtClean="0">
                        <a:latin typeface="Cambria Math" panose="02040503050406030204" pitchFamily="18" charset="0"/>
                      </a:rPr>
                      <m:t> </m:t>
                    </m:r>
                  </m:oMath>
                </a14:m>
                <a:r>
                  <a:rPr lang="en-GB" dirty="0"/>
                  <a:t>rays satisfying our </a:t>
                </a:r>
                <a:r>
                  <a:rPr lang="en-GB" dirty="0" err="1"/>
                  <a:t>gatelist</a:t>
                </a:r>
                <a:r>
                  <a:rPr lang="en-GB" dirty="0"/>
                  <a:t>.</a:t>
                </a:r>
              </a:p>
              <a:p>
                <a:endParaRPr lang="en-GB" dirty="0"/>
              </a:p>
            </p:txBody>
          </p:sp>
        </mc:Choice>
        <mc:Fallback xmlns="">
          <p:sp>
            <p:nvSpPr>
              <p:cNvPr id="8" name="TextBox 7">
                <a:extLst>
                  <a:ext uri="{FF2B5EF4-FFF2-40B4-BE49-F238E27FC236}">
                    <a16:creationId xmlns:a16="http://schemas.microsoft.com/office/drawing/2014/main" id="{548E337A-84B1-989C-E0F9-5D55E3925586}"/>
                  </a:ext>
                </a:extLst>
              </p:cNvPr>
              <p:cNvSpPr txBox="1">
                <a:spLocks noRot="1" noChangeAspect="1" noMove="1" noResize="1" noEditPoints="1" noAdjustHandles="1" noChangeArrowheads="1" noChangeShapeType="1" noTextEdit="1"/>
              </p:cNvSpPr>
              <p:nvPr/>
            </p:nvSpPr>
            <p:spPr>
              <a:xfrm>
                <a:off x="1152325" y="1248451"/>
                <a:ext cx="10927279" cy="1200329"/>
              </a:xfrm>
              <a:prstGeom prst="rect">
                <a:avLst/>
              </a:prstGeom>
              <a:blipFill>
                <a:blip r:embed="rId5"/>
                <a:stretch>
                  <a:fillRect l="-335" t="-3046"/>
                </a:stretch>
              </a:blipFill>
            </p:spPr>
            <p:txBody>
              <a:bodyPr/>
              <a:lstStyle/>
              <a:p>
                <a:r>
                  <a:rPr lang="en-GB">
                    <a:noFill/>
                  </a:rPr>
                  <a:t> </a:t>
                </a:r>
              </a:p>
            </p:txBody>
          </p:sp>
        </mc:Fallback>
      </mc:AlternateContent>
    </p:spTree>
    <p:extLst>
      <p:ext uri="{BB962C8B-B14F-4D97-AF65-F5344CB8AC3E}">
        <p14:creationId xmlns:p14="http://schemas.microsoft.com/office/powerpoint/2010/main" val="4260774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8645EF-C0A9-D8A3-B136-43AD54E4EF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65FD1F-4015-D527-0235-D132B43218CC}"/>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High-Fold Sorting</a:t>
            </a:r>
          </a:p>
        </p:txBody>
      </p:sp>
      <p:sp>
        <p:nvSpPr>
          <p:cNvPr id="4" name="Rectangle 3">
            <a:extLst>
              <a:ext uri="{FF2B5EF4-FFF2-40B4-BE49-F238E27FC236}">
                <a16:creationId xmlns:a16="http://schemas.microsoft.com/office/drawing/2014/main" id="{C6D56B9F-D67C-DDE6-FA05-6CB50E44E2DB}"/>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AFE6FB4-6B8D-19DD-00E6-F8FBABC4001F}"/>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816D13B5-80D2-28B0-360E-1BDC5C59BF5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4D45382B-3BE8-3F00-3618-359D5A9A141E}"/>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4C1CA17-6DEE-8394-3F68-ECA1EE47C44B}"/>
              </a:ext>
            </a:extLst>
          </p:cNvPr>
          <p:cNvSpPr txBox="1"/>
          <p:nvPr/>
        </p:nvSpPr>
        <p:spPr>
          <a:xfrm>
            <a:off x="7273148" y="1248620"/>
            <a:ext cx="4494782" cy="3046988"/>
          </a:xfrm>
          <a:prstGeom prst="rect">
            <a:avLst/>
          </a:prstGeom>
          <a:noFill/>
        </p:spPr>
        <p:txBody>
          <a:bodyPr wrap="square">
            <a:spAutoFit/>
          </a:bodyPr>
          <a:lstStyle/>
          <a:p>
            <a:pPr marL="285750" indent="-285750">
              <a:buFont typeface="Arial" panose="020B0604020202020204" pitchFamily="34" charset="0"/>
              <a:buChar char="•"/>
            </a:pPr>
            <a:r>
              <a:rPr lang="en-GB" dirty="0"/>
              <a:t>Peak-to-background ratio increases </a:t>
            </a:r>
            <a:r>
              <a:rPr lang="en-GB" b="1" dirty="0"/>
              <a:t>exponentially </a:t>
            </a:r>
            <a:r>
              <a:rPr lang="en-GB" dirty="0"/>
              <a:t>with fold.</a:t>
            </a:r>
          </a:p>
          <a:p>
            <a:pPr marL="285750" indent="-285750">
              <a:buFont typeface="Arial" panose="020B0604020202020204" pitchFamily="34" charset="0"/>
              <a:buChar char="•"/>
            </a:pPr>
            <a:r>
              <a:rPr lang="en-GB" sz="1200" dirty="0"/>
              <a:t>See also </a:t>
            </a:r>
            <a:r>
              <a:rPr lang="en-GB" sz="1200" dirty="0" err="1"/>
              <a:t>e.g</a:t>
            </a:r>
            <a:r>
              <a:rPr lang="en-GB" sz="1200" dirty="0"/>
              <a:t>  Brinkmann, </a:t>
            </a:r>
            <a:r>
              <a:rPr lang="en-GB" sz="1200" i="1" dirty="0"/>
              <a:t>et al. </a:t>
            </a:r>
            <a:r>
              <a:rPr lang="en-GB" sz="1200" i="1" dirty="0">
                <a:hlinkClick r:id="rId4"/>
              </a:rPr>
              <a:t>https://doi.org/10.1063/1.41218</a:t>
            </a:r>
            <a:endParaRPr lang="en-GB" sz="1200" i="1" dirty="0"/>
          </a:p>
          <a:p>
            <a:pPr marL="285750" indent="-285750">
              <a:buFont typeface="Arial" panose="020B0604020202020204" pitchFamily="34" charset="0"/>
              <a:buChar char="•"/>
            </a:pPr>
            <a:endParaRPr lang="en-GB" sz="1200" i="1" dirty="0"/>
          </a:p>
          <a:p>
            <a:pPr marL="285750" indent="-285750">
              <a:buFont typeface="Arial" panose="020B0604020202020204" pitchFamily="34" charset="0"/>
              <a:buChar char="•"/>
            </a:pPr>
            <a:endParaRPr lang="en-GB" sz="1200" i="1" dirty="0"/>
          </a:p>
          <a:p>
            <a:pPr marL="285750" indent="-285750">
              <a:buFont typeface="Arial" panose="020B0604020202020204" pitchFamily="34" charset="0"/>
              <a:buChar char="•"/>
            </a:pPr>
            <a:endParaRPr lang="en-GB" sz="1200" i="1" dirty="0"/>
          </a:p>
          <a:p>
            <a:pPr marL="285750" indent="-285750">
              <a:buFont typeface="Arial" panose="020B0604020202020204" pitchFamily="34" charset="0"/>
              <a:buChar char="•"/>
            </a:pPr>
            <a:r>
              <a:rPr lang="en-GB" dirty="0"/>
              <a:t>Moreover, </a:t>
            </a:r>
            <a:r>
              <a:rPr lang="en-GB" b="1" dirty="0"/>
              <a:t>high-fold events can be unfolded into combinations of lower fold events</a:t>
            </a:r>
            <a:r>
              <a:rPr lang="en-GB" dirty="0"/>
              <a:t> for a dramatic increase in </a:t>
            </a:r>
            <a:r>
              <a:rPr lang="en-GB" b="1" dirty="0"/>
              <a:t>spectra quality </a:t>
            </a:r>
            <a:r>
              <a:rPr lang="en-GB" dirty="0"/>
              <a:t>and </a:t>
            </a:r>
            <a:r>
              <a:rPr lang="en-GB" b="1" dirty="0"/>
              <a:t>counting statistics</a:t>
            </a:r>
          </a:p>
          <a:p>
            <a:pPr marL="742950" lvl="1" indent="-285750">
              <a:buFont typeface="Arial" panose="020B0604020202020204" pitchFamily="34" charset="0"/>
              <a:buChar char="•"/>
            </a:pPr>
            <a:r>
              <a:rPr lang="en-GB" dirty="0"/>
              <a:t>e.g. A fold-7 event unfolds into 35 fold-3 events. A fold-9 event into 84!! </a:t>
            </a:r>
          </a:p>
        </p:txBody>
      </p:sp>
      <p:sp>
        <p:nvSpPr>
          <p:cNvPr id="15" name="TextBox 14">
            <a:extLst>
              <a:ext uri="{FF2B5EF4-FFF2-40B4-BE49-F238E27FC236}">
                <a16:creationId xmlns:a16="http://schemas.microsoft.com/office/drawing/2014/main" id="{E4BC819D-2AA6-A156-C426-A84C03D6DEF2}"/>
              </a:ext>
            </a:extLst>
          </p:cNvPr>
          <p:cNvSpPr txBox="1"/>
          <p:nvPr/>
        </p:nvSpPr>
        <p:spPr>
          <a:xfrm>
            <a:off x="985652" y="4814112"/>
            <a:ext cx="10851852" cy="646331"/>
          </a:xfrm>
          <a:prstGeom prst="rect">
            <a:avLst/>
          </a:prstGeom>
          <a:noFill/>
        </p:spPr>
        <p:txBody>
          <a:bodyPr wrap="square">
            <a:spAutoFit/>
          </a:bodyPr>
          <a:lstStyle/>
          <a:p>
            <a:pPr marL="285750" indent="-285750">
              <a:buFont typeface="Arial" panose="020B0604020202020204" pitchFamily="34" charset="0"/>
              <a:buChar char="•"/>
            </a:pPr>
            <a:r>
              <a:rPr lang="en-GB" b="1" dirty="0"/>
              <a:t>Comparable performance between AGATA and </a:t>
            </a:r>
            <a:r>
              <a:rPr lang="en-GB" b="1" dirty="0" err="1"/>
              <a:t>Gammasphere</a:t>
            </a:r>
            <a:r>
              <a:rPr lang="en-GB" b="1" dirty="0"/>
              <a:t> </a:t>
            </a:r>
            <a:r>
              <a:rPr lang="en-GB" dirty="0"/>
              <a:t>but again must be careful when comparing and especially </a:t>
            </a:r>
            <a:r>
              <a:rPr lang="en-GB" i="1" dirty="0"/>
              <a:t>extrapolating</a:t>
            </a:r>
            <a:r>
              <a:rPr lang="en-GB" dirty="0"/>
              <a:t> such simple models… Let’s look at a more general case!</a:t>
            </a:r>
          </a:p>
        </p:txBody>
      </p:sp>
      <p:pic>
        <p:nvPicPr>
          <p:cNvPr id="8" name="Picture 7">
            <a:extLst>
              <a:ext uri="{FF2B5EF4-FFF2-40B4-BE49-F238E27FC236}">
                <a16:creationId xmlns:a16="http://schemas.microsoft.com/office/drawing/2014/main" id="{43092F64-F126-3360-F5D9-970F5B3462FB}"/>
              </a:ext>
            </a:extLst>
          </p:cNvPr>
          <p:cNvPicPr>
            <a:picLocks noChangeAspect="1"/>
          </p:cNvPicPr>
          <p:nvPr/>
        </p:nvPicPr>
        <p:blipFill>
          <a:blip r:embed="rId5"/>
          <a:stretch>
            <a:fillRect/>
          </a:stretch>
        </p:blipFill>
        <p:spPr>
          <a:xfrm>
            <a:off x="1050965" y="1204217"/>
            <a:ext cx="6143040" cy="3483423"/>
          </a:xfrm>
          <a:prstGeom prst="rect">
            <a:avLst/>
          </a:prstGeom>
        </p:spPr>
      </p:pic>
    </p:spTree>
    <p:extLst>
      <p:ext uri="{BB962C8B-B14F-4D97-AF65-F5344CB8AC3E}">
        <p14:creationId xmlns:p14="http://schemas.microsoft.com/office/powerpoint/2010/main" val="20358226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9EC8AD-823F-7BCA-94F9-6EDC2720831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6E8267-07AD-6339-9253-6110687150BD}"/>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High-Fold Sorting</a:t>
            </a:r>
          </a:p>
        </p:txBody>
      </p:sp>
      <p:sp>
        <p:nvSpPr>
          <p:cNvPr id="4" name="Rectangle 3">
            <a:extLst>
              <a:ext uri="{FF2B5EF4-FFF2-40B4-BE49-F238E27FC236}">
                <a16:creationId xmlns:a16="http://schemas.microsoft.com/office/drawing/2014/main" id="{69146566-8375-6194-5B8E-C1702A5B92C6}"/>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3B41722-049B-D072-107B-5D293A7454C5}"/>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A8A6118E-FAC9-8510-835C-BB7ECC1F02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48DEEE13-879D-4501-68E2-FC179C1960EE}"/>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3F0BDC31-A5DE-81CD-1875-9A7E1FDF379D}"/>
              </a:ext>
            </a:extLst>
          </p:cNvPr>
          <p:cNvPicPr>
            <a:picLocks noChangeAspect="1"/>
          </p:cNvPicPr>
          <p:nvPr/>
        </p:nvPicPr>
        <p:blipFill>
          <a:blip r:embed="rId4"/>
          <a:srcRect t="9679"/>
          <a:stretch>
            <a:fillRect/>
          </a:stretch>
        </p:blipFill>
        <p:spPr>
          <a:xfrm>
            <a:off x="802081" y="1227638"/>
            <a:ext cx="6026385" cy="3810163"/>
          </a:xfrm>
          <a:prstGeom prst="rect">
            <a:avLst/>
          </a:prstGeom>
        </p:spPr>
      </p:pic>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89867DDA-5DC4-7069-A922-4804D0ED3394}"/>
                  </a:ext>
                </a:extLst>
              </p:cNvPr>
              <p:cNvSpPr txBox="1"/>
              <p:nvPr/>
            </p:nvSpPr>
            <p:spPr>
              <a:xfrm>
                <a:off x="7273148" y="1248620"/>
                <a:ext cx="4494782" cy="3416320"/>
              </a:xfrm>
              <a:prstGeom prst="rect">
                <a:avLst/>
              </a:prstGeom>
              <a:noFill/>
            </p:spPr>
            <p:txBody>
              <a:bodyPr wrap="square">
                <a:spAutoFit/>
              </a:bodyPr>
              <a:lstStyle/>
              <a:p>
                <a:pPr marL="285750" indent="-285750">
                  <a:buFont typeface="Arial" panose="020B0604020202020204" pitchFamily="34" charset="0"/>
                  <a:buChar char="•"/>
                </a:pPr>
                <a:r>
                  <a:rPr lang="en-GB" dirty="0"/>
                  <a:t>The graph displays the AGATA </a:t>
                </a:r>
                <a14:m>
                  <m:oMath xmlns:m="http://schemas.openxmlformats.org/officeDocument/2006/math">
                    <m:r>
                      <a:rPr lang="en-GB" b="0" i="1" smtClean="0">
                        <a:latin typeface="Cambria Math" panose="02040503050406030204" pitchFamily="18" charset="0"/>
                      </a:rPr>
                      <m:t>𝛾</m:t>
                    </m:r>
                  </m:oMath>
                </a14:m>
                <a:r>
                  <a:rPr lang="en-GB" dirty="0"/>
                  <a:t>-ray fold at various stages of the data processing chain</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err="1">
                    <a:solidFill>
                      <a:srgbClr val="FF0000"/>
                    </a:solidFill>
                  </a:rPr>
                  <a:t>nbHits</a:t>
                </a:r>
                <a:r>
                  <a:rPr lang="en-GB" dirty="0">
                    <a:solidFill>
                      <a:srgbClr val="FF0000"/>
                    </a:solidFill>
                  </a:rPr>
                  <a:t> represents the number of segments fired in a single event</a:t>
                </a:r>
              </a:p>
              <a:p>
                <a:pPr marL="285750" indent="-285750">
                  <a:buFont typeface="Arial" panose="020B0604020202020204" pitchFamily="34" charset="0"/>
                  <a:buChar char="•"/>
                </a:pPr>
                <a:r>
                  <a:rPr lang="en-GB" dirty="0" err="1">
                    <a:solidFill>
                      <a:schemeClr val="accent5">
                        <a:lumMod val="50000"/>
                      </a:schemeClr>
                    </a:solidFill>
                  </a:rPr>
                  <a:t>nbCores</a:t>
                </a:r>
                <a:r>
                  <a:rPr lang="en-GB" dirty="0">
                    <a:solidFill>
                      <a:schemeClr val="accent5">
                        <a:lumMod val="50000"/>
                      </a:schemeClr>
                    </a:solidFill>
                  </a:rPr>
                  <a:t> represents the number of cores fired in a single event</a:t>
                </a:r>
              </a:p>
              <a:p>
                <a:pPr marL="285750" indent="-285750">
                  <a:buFont typeface="Arial" panose="020B0604020202020204" pitchFamily="34" charset="0"/>
                  <a:buChar char="•"/>
                </a:pPr>
                <a:r>
                  <a:rPr lang="en-GB" dirty="0" err="1"/>
                  <a:t>nbTrack</a:t>
                </a:r>
                <a:r>
                  <a:rPr lang="en-GB" dirty="0"/>
                  <a:t> is the number of tracked </a:t>
                </a:r>
                <a14:m>
                  <m:oMath xmlns:m="http://schemas.openxmlformats.org/officeDocument/2006/math">
                    <m:r>
                      <a:rPr lang="en-GB" b="0" i="1" smtClean="0">
                        <a:latin typeface="Cambria Math" panose="02040503050406030204" pitchFamily="18" charset="0"/>
                      </a:rPr>
                      <m:t>𝛾</m:t>
                    </m:r>
                  </m:oMath>
                </a14:m>
                <a:r>
                  <a:rPr lang="en-GB" dirty="0"/>
                  <a:t> rays in a single event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A gate is placed on energy (0 – 5 MeV) and timing (0 – 100 ns) for further processing</a:t>
                </a:r>
              </a:p>
            </p:txBody>
          </p:sp>
        </mc:Choice>
        <mc:Fallback xmlns="">
          <p:sp>
            <p:nvSpPr>
              <p:cNvPr id="3" name="TextBox 2">
                <a:extLst>
                  <a:ext uri="{FF2B5EF4-FFF2-40B4-BE49-F238E27FC236}">
                    <a16:creationId xmlns:a16="http://schemas.microsoft.com/office/drawing/2014/main" id="{89867DDA-5DC4-7069-A922-4804D0ED3394}"/>
                  </a:ext>
                </a:extLst>
              </p:cNvPr>
              <p:cNvSpPr txBox="1">
                <a:spLocks noRot="1" noChangeAspect="1" noMove="1" noResize="1" noEditPoints="1" noAdjustHandles="1" noChangeArrowheads="1" noChangeShapeType="1" noTextEdit="1"/>
              </p:cNvSpPr>
              <p:nvPr/>
            </p:nvSpPr>
            <p:spPr>
              <a:xfrm>
                <a:off x="7273148" y="1248620"/>
                <a:ext cx="4494782" cy="3416320"/>
              </a:xfrm>
              <a:prstGeom prst="rect">
                <a:avLst/>
              </a:prstGeom>
              <a:blipFill>
                <a:blip r:embed="rId5"/>
                <a:stretch>
                  <a:fillRect l="-814" t="-1071" r="-1085" b="-1964"/>
                </a:stretch>
              </a:blipFill>
            </p:spPr>
            <p:txBody>
              <a:bodyPr/>
              <a:lstStyle/>
              <a:p>
                <a:r>
                  <a:rPr lang="en-GB">
                    <a:noFill/>
                  </a:rPr>
                  <a:t> </a:t>
                </a:r>
              </a:p>
            </p:txBody>
          </p:sp>
        </mc:Fallback>
      </mc:AlternateContent>
      <p:sp>
        <p:nvSpPr>
          <p:cNvPr id="8" name="TextBox 7">
            <a:extLst>
              <a:ext uri="{FF2B5EF4-FFF2-40B4-BE49-F238E27FC236}">
                <a16:creationId xmlns:a16="http://schemas.microsoft.com/office/drawing/2014/main" id="{EDF58EAD-BE0E-7485-F688-DD49FF22D9F6}"/>
              </a:ext>
            </a:extLst>
          </p:cNvPr>
          <p:cNvSpPr txBox="1"/>
          <p:nvPr/>
        </p:nvSpPr>
        <p:spPr>
          <a:xfrm>
            <a:off x="985652" y="4977602"/>
            <a:ext cx="10851852" cy="369332"/>
          </a:xfrm>
          <a:prstGeom prst="rect">
            <a:avLst/>
          </a:prstGeom>
          <a:noFill/>
        </p:spPr>
        <p:txBody>
          <a:bodyPr wrap="square">
            <a:spAutoFit/>
          </a:bodyPr>
          <a:lstStyle/>
          <a:p>
            <a:pPr marL="285750" indent="-285750">
              <a:buFont typeface="Arial" panose="020B0604020202020204" pitchFamily="34" charset="0"/>
              <a:buChar char="•"/>
            </a:pPr>
            <a:r>
              <a:rPr lang="en-GB" b="1" dirty="0"/>
              <a:t>What can this tell us about the future performance of the array?</a:t>
            </a:r>
            <a:endParaRPr lang="en-GB" dirty="0"/>
          </a:p>
        </p:txBody>
      </p:sp>
    </p:spTree>
    <p:extLst>
      <p:ext uri="{BB962C8B-B14F-4D97-AF65-F5344CB8AC3E}">
        <p14:creationId xmlns:p14="http://schemas.microsoft.com/office/powerpoint/2010/main" val="10972417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CD70F-ED67-E5DE-8D65-E3C76F6778DE}"/>
            </a:ext>
          </a:extLst>
        </p:cNvPr>
        <p:cNvGrpSpPr/>
        <p:nvPr/>
      </p:nvGrpSpPr>
      <p:grpSpPr>
        <a:xfrm>
          <a:off x="0" y="0"/>
          <a:ext cx="0" cy="0"/>
          <a:chOff x="0" y="0"/>
          <a:chExt cx="0" cy="0"/>
        </a:xfrm>
      </p:grpSpPr>
      <p:pic>
        <p:nvPicPr>
          <p:cNvPr id="11" name="Picture 10">
            <a:extLst>
              <a:ext uri="{FF2B5EF4-FFF2-40B4-BE49-F238E27FC236}">
                <a16:creationId xmlns:a16="http://schemas.microsoft.com/office/drawing/2014/main" id="{29415532-1EBC-C81B-E4D1-16E5E07428AB}"/>
              </a:ext>
            </a:extLst>
          </p:cNvPr>
          <p:cNvPicPr>
            <a:picLocks noChangeAspect="1"/>
          </p:cNvPicPr>
          <p:nvPr/>
        </p:nvPicPr>
        <p:blipFill>
          <a:blip r:embed="rId3"/>
          <a:stretch>
            <a:fillRect/>
          </a:stretch>
        </p:blipFill>
        <p:spPr>
          <a:xfrm>
            <a:off x="985652" y="1173169"/>
            <a:ext cx="5758048" cy="3761277"/>
          </a:xfrm>
          <a:prstGeom prst="rect">
            <a:avLst/>
          </a:prstGeom>
        </p:spPr>
      </p:pic>
      <p:sp>
        <p:nvSpPr>
          <p:cNvPr id="2" name="Title 1">
            <a:extLst>
              <a:ext uri="{FF2B5EF4-FFF2-40B4-BE49-F238E27FC236}">
                <a16:creationId xmlns:a16="http://schemas.microsoft.com/office/drawing/2014/main" id="{49DAA42D-670B-5B4A-5B82-27F37D3AB397}"/>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High-Fold Sorting</a:t>
            </a:r>
          </a:p>
        </p:txBody>
      </p:sp>
      <p:sp>
        <p:nvSpPr>
          <p:cNvPr id="4" name="Rectangle 3">
            <a:extLst>
              <a:ext uri="{FF2B5EF4-FFF2-40B4-BE49-F238E27FC236}">
                <a16:creationId xmlns:a16="http://schemas.microsoft.com/office/drawing/2014/main" id="{2CE5E742-89CC-5C37-C111-940943CBDD3F}"/>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1BEEF9B-585B-4DBF-0E52-6275F423106C}"/>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79B5370A-E537-2B76-9A73-5ED6769F9E8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F18E76C0-E0BA-C2E5-26DF-53CA60DA9A3C}"/>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6E943791-2BF6-818F-37F9-62F0F8CF812C}"/>
                  </a:ext>
                </a:extLst>
              </p:cNvPr>
              <p:cNvSpPr txBox="1"/>
              <p:nvPr/>
            </p:nvSpPr>
            <p:spPr>
              <a:xfrm>
                <a:off x="6743699" y="1248620"/>
                <a:ext cx="5332343" cy="3185296"/>
              </a:xfrm>
              <a:prstGeom prst="rect">
                <a:avLst/>
              </a:prstGeom>
              <a:noFill/>
            </p:spPr>
            <p:txBody>
              <a:bodyPr wrap="square">
                <a:spAutoFit/>
              </a:bodyPr>
              <a:lstStyle/>
              <a:p>
                <a:pPr marL="285750" indent="-285750">
                  <a:buFont typeface="Arial" panose="020B0604020202020204" pitchFamily="34" charset="0"/>
                  <a:buChar char="•"/>
                </a:pPr>
                <a:r>
                  <a:rPr lang="en-GB" dirty="0"/>
                  <a:t>The tracked fold distribution is well-described by a convoluted Gaussian-binomial model:</a:t>
                </a:r>
                <a:br>
                  <a:rPr lang="en-GB" dirty="0"/>
                </a:br>
                <a:br>
                  <a:rPr lang="en-GB" dirty="0"/>
                </a:br>
                <a14:m>
                  <m:oMath xmlns:m="http://schemas.openxmlformats.org/officeDocument/2006/math">
                    <m:r>
                      <a:rPr lang="en-GB" sz="1600" b="0" i="1" smtClean="0">
                        <a:latin typeface="Cambria Math" panose="02040503050406030204" pitchFamily="18" charset="0"/>
                      </a:rPr>
                      <m:t>𝑃</m:t>
                    </m:r>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𝑛</m:t>
                        </m:r>
                      </m:e>
                    </m:d>
                    <m:r>
                      <a:rPr lang="en-GB" sz="1600" b="0" i="1" smtClean="0">
                        <a:latin typeface="Cambria Math" panose="02040503050406030204" pitchFamily="18" charset="0"/>
                      </a:rPr>
                      <m:t>=</m:t>
                    </m:r>
                    <m:r>
                      <a:rPr lang="en-GB" sz="1600" b="0" i="1" smtClean="0">
                        <a:latin typeface="Cambria Math" panose="02040503050406030204" pitchFamily="18" charset="0"/>
                      </a:rPr>
                      <m:t>𝐴</m:t>
                    </m:r>
                    <m:nary>
                      <m:naryPr>
                        <m:chr m:val="∑"/>
                        <m:ctrlPr>
                          <a:rPr lang="en-GB" sz="1600" b="0" i="1" smtClean="0">
                            <a:latin typeface="Cambria Math" panose="02040503050406030204" pitchFamily="18" charset="0"/>
                          </a:rPr>
                        </m:ctrlPr>
                      </m:naryPr>
                      <m:sub>
                        <m:r>
                          <m:rPr>
                            <m:brk m:alnAt="23"/>
                          </m:rPr>
                          <a:rPr lang="en-GB" sz="1600" b="0" i="1" smtClean="0">
                            <a:latin typeface="Cambria Math" panose="02040503050406030204" pitchFamily="18" charset="0"/>
                          </a:rPr>
                          <m:t>𝑀</m:t>
                        </m:r>
                        <m:r>
                          <a:rPr lang="en-GB" sz="1600" b="0" i="1" smtClean="0">
                            <a:latin typeface="Cambria Math" panose="02040503050406030204" pitchFamily="18" charset="0"/>
                          </a:rPr>
                          <m:t>=</m:t>
                        </m:r>
                        <m:r>
                          <a:rPr lang="en-GB" sz="1600" b="0" i="1" smtClean="0">
                            <a:latin typeface="Cambria Math" panose="02040503050406030204" pitchFamily="18" charset="0"/>
                          </a:rPr>
                          <m:t>𝑛</m:t>
                        </m:r>
                      </m:sub>
                      <m:sup>
                        <m:sSub>
                          <m:sSubPr>
                            <m:ctrlPr>
                              <a:rPr lang="en-GB" sz="1600" b="0" i="1" smtClean="0">
                                <a:latin typeface="Cambria Math" panose="02040503050406030204" pitchFamily="18" charset="0"/>
                              </a:rPr>
                            </m:ctrlPr>
                          </m:sSubPr>
                          <m:e>
                            <m:r>
                              <a:rPr lang="en-GB" sz="1600" b="0" i="1" smtClean="0">
                                <a:latin typeface="Cambria Math" panose="02040503050406030204" pitchFamily="18" charset="0"/>
                              </a:rPr>
                              <m:t>𝑀</m:t>
                            </m:r>
                          </m:e>
                          <m:sub>
                            <m:r>
                              <a:rPr lang="en-GB" sz="1600" b="0" i="1" smtClean="0">
                                <a:latin typeface="Cambria Math" panose="02040503050406030204" pitchFamily="18" charset="0"/>
                              </a:rPr>
                              <m:t>𝑀𝑎𝑥</m:t>
                            </m:r>
                          </m:sub>
                        </m:sSub>
                      </m:sup>
                      <m:e>
                        <m:d>
                          <m:dPr>
                            <m:begChr m:val="["/>
                            <m:endChr m:val="]"/>
                            <m:ctrlPr>
                              <a:rPr lang="en-GB" sz="1600" b="0" i="1" smtClean="0">
                                <a:latin typeface="Cambria Math" panose="02040503050406030204" pitchFamily="18" charset="0"/>
                              </a:rPr>
                            </m:ctrlPr>
                          </m:dPr>
                          <m:e>
                            <m:f>
                              <m:fPr>
                                <m:ctrlPr>
                                  <a:rPr lang="en-GB" sz="1600" b="0" i="1" smtClean="0">
                                    <a:latin typeface="Cambria Math" panose="02040503050406030204" pitchFamily="18" charset="0"/>
                                  </a:rPr>
                                </m:ctrlPr>
                              </m:fPr>
                              <m:num>
                                <m:r>
                                  <a:rPr lang="en-GB" sz="1600" b="0" i="1" smtClean="0">
                                    <a:latin typeface="Cambria Math" panose="02040503050406030204" pitchFamily="18" charset="0"/>
                                  </a:rPr>
                                  <m:t>1</m:t>
                                </m:r>
                              </m:num>
                              <m:den>
                                <m:r>
                                  <a:rPr lang="en-GB" sz="1600" b="0" i="1" smtClean="0">
                                    <a:latin typeface="Cambria Math" panose="02040503050406030204" pitchFamily="18" charset="0"/>
                                    <a:ea typeface="Cambria Math" panose="02040503050406030204" pitchFamily="18" charset="0"/>
                                  </a:rPr>
                                  <m:t>ℕ</m:t>
                                </m:r>
                              </m:den>
                            </m:f>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𝑒</m:t>
                                </m:r>
                              </m:e>
                              <m:sup>
                                <m:r>
                                  <a:rPr lang="en-GB" sz="1600" b="0" i="1" smtClean="0">
                                    <a:latin typeface="Cambria Math" panose="02040503050406030204" pitchFamily="18" charset="0"/>
                                  </a:rPr>
                                  <m:t>−</m:t>
                                </m:r>
                                <m:f>
                                  <m:fPr>
                                    <m:ctrlPr>
                                      <a:rPr lang="en-GB" sz="1600" b="0" i="1" smtClean="0">
                                        <a:latin typeface="Cambria Math" panose="02040503050406030204" pitchFamily="18" charset="0"/>
                                      </a:rPr>
                                    </m:ctrlPr>
                                  </m:fPr>
                                  <m:num>
                                    <m:sSup>
                                      <m:sSupPr>
                                        <m:ctrlPr>
                                          <a:rPr lang="en-GB" sz="1600" b="0" i="1" smtClean="0">
                                            <a:latin typeface="Cambria Math" panose="02040503050406030204" pitchFamily="18" charset="0"/>
                                          </a:rPr>
                                        </m:ctrlPr>
                                      </m:sSupPr>
                                      <m:e>
                                        <m:d>
                                          <m:dPr>
                                            <m:ctrlPr>
                                              <a:rPr lang="en-GB" sz="1600" b="0" i="1" smtClean="0">
                                                <a:latin typeface="Cambria Math" panose="02040503050406030204" pitchFamily="18" charset="0"/>
                                              </a:rPr>
                                            </m:ctrlPr>
                                          </m:dPr>
                                          <m:e>
                                            <m:r>
                                              <a:rPr lang="en-GB" sz="1600" b="0" i="1" smtClean="0">
                                                <a:latin typeface="Cambria Math" panose="02040503050406030204" pitchFamily="18" charset="0"/>
                                              </a:rPr>
                                              <m:t>𝑀</m:t>
                                            </m:r>
                                            <m:r>
                                              <a:rPr lang="en-GB" sz="1600" b="0" i="1" smtClean="0">
                                                <a:latin typeface="Cambria Math" panose="02040503050406030204" pitchFamily="18" charset="0"/>
                                              </a:rPr>
                                              <m:t>−</m:t>
                                            </m:r>
                                            <m:sSub>
                                              <m:sSubPr>
                                                <m:ctrlPr>
                                                  <a:rPr lang="en-GB" sz="1600" b="0" i="1" smtClean="0">
                                                    <a:latin typeface="Cambria Math" panose="02040503050406030204" pitchFamily="18" charset="0"/>
                                                  </a:rPr>
                                                </m:ctrlPr>
                                              </m:sSubPr>
                                              <m:e>
                                                <m:r>
                                                  <a:rPr lang="en-GB" sz="1600" b="0" i="1" smtClean="0">
                                                    <a:latin typeface="Cambria Math" panose="02040503050406030204" pitchFamily="18" charset="0"/>
                                                  </a:rPr>
                                                  <m:t>𝜇</m:t>
                                                </m:r>
                                              </m:e>
                                              <m:sub>
                                                <m:r>
                                                  <a:rPr lang="en-GB" sz="1600" b="0" i="1" smtClean="0">
                                                    <a:latin typeface="Cambria Math" panose="02040503050406030204" pitchFamily="18" charset="0"/>
                                                  </a:rPr>
                                                  <m:t>𝑀</m:t>
                                                </m:r>
                                              </m:sub>
                                            </m:sSub>
                                          </m:e>
                                        </m:d>
                                      </m:e>
                                      <m:sup>
                                        <m:r>
                                          <a:rPr lang="en-GB" sz="1600" b="0" i="1" smtClean="0">
                                            <a:latin typeface="Cambria Math" panose="02040503050406030204" pitchFamily="18" charset="0"/>
                                          </a:rPr>
                                          <m:t>2</m:t>
                                        </m:r>
                                      </m:sup>
                                    </m:sSup>
                                  </m:num>
                                  <m:den>
                                    <m:r>
                                      <a:rPr lang="en-GB" sz="1600" b="0" i="1" smtClean="0">
                                        <a:latin typeface="Cambria Math" panose="02040503050406030204" pitchFamily="18" charset="0"/>
                                      </a:rPr>
                                      <m:t>2</m:t>
                                    </m:r>
                                    <m:sSubSup>
                                      <m:sSubSupPr>
                                        <m:ctrlPr>
                                          <a:rPr lang="en-GB" sz="1600" b="0" i="1" smtClean="0">
                                            <a:latin typeface="Cambria Math" panose="02040503050406030204" pitchFamily="18" charset="0"/>
                                          </a:rPr>
                                        </m:ctrlPr>
                                      </m:sSubSupPr>
                                      <m:e>
                                        <m:r>
                                          <a:rPr lang="en-GB" sz="1600" b="0" i="1" smtClean="0">
                                            <a:latin typeface="Cambria Math" panose="02040503050406030204" pitchFamily="18" charset="0"/>
                                          </a:rPr>
                                          <m:t>𝜎</m:t>
                                        </m:r>
                                      </m:e>
                                      <m:sub>
                                        <m:r>
                                          <a:rPr lang="en-GB" sz="1600" b="0" i="1" smtClean="0">
                                            <a:latin typeface="Cambria Math" panose="02040503050406030204" pitchFamily="18" charset="0"/>
                                          </a:rPr>
                                          <m:t>𝑀</m:t>
                                        </m:r>
                                      </m:sub>
                                      <m:sup>
                                        <m:r>
                                          <a:rPr lang="en-GB" sz="1600" b="0" i="1" smtClean="0">
                                            <a:latin typeface="Cambria Math" panose="02040503050406030204" pitchFamily="18" charset="0"/>
                                          </a:rPr>
                                          <m:t>2</m:t>
                                        </m:r>
                                      </m:sup>
                                    </m:sSubSup>
                                  </m:den>
                                </m:f>
                              </m:sup>
                            </m:sSup>
                            <m:r>
                              <a:rPr lang="en-GB" sz="1600" b="0" i="1" smtClean="0">
                                <a:latin typeface="Cambria Math" panose="02040503050406030204" pitchFamily="18" charset="0"/>
                              </a:rPr>
                              <m:t>×</m:t>
                            </m:r>
                            <m:d>
                              <m:dPr>
                                <m:ctrlPr>
                                  <a:rPr lang="en-GB" sz="1600" b="0" i="1" smtClean="0">
                                    <a:latin typeface="Cambria Math" panose="02040503050406030204" pitchFamily="18" charset="0"/>
                                  </a:rPr>
                                </m:ctrlPr>
                              </m:dPr>
                              <m:e>
                                <m:d>
                                  <m:dPr>
                                    <m:ctrlPr>
                                      <a:rPr lang="en-GB" sz="1600" b="0" i="1" smtClean="0">
                                        <a:latin typeface="Cambria Math" panose="02040503050406030204" pitchFamily="18" charset="0"/>
                                      </a:rPr>
                                    </m:ctrlPr>
                                  </m:dPr>
                                  <m:e>
                                    <m:f>
                                      <m:fPr>
                                        <m:type m:val="noBar"/>
                                        <m:ctrlPr>
                                          <a:rPr lang="en-GB" sz="1600" b="0" i="1" smtClean="0">
                                            <a:latin typeface="Cambria Math" panose="02040503050406030204" pitchFamily="18" charset="0"/>
                                          </a:rPr>
                                        </m:ctrlPr>
                                      </m:fPr>
                                      <m:num>
                                        <m:r>
                                          <a:rPr lang="en-GB" sz="1600" b="0" i="1" smtClean="0">
                                            <a:latin typeface="Cambria Math" panose="02040503050406030204" pitchFamily="18" charset="0"/>
                                          </a:rPr>
                                          <m:t>𝑀</m:t>
                                        </m:r>
                                      </m:num>
                                      <m:den>
                                        <m:r>
                                          <a:rPr lang="en-GB" sz="1600" b="0" i="1" smtClean="0">
                                            <a:latin typeface="Cambria Math" panose="02040503050406030204" pitchFamily="18" charset="0"/>
                                          </a:rPr>
                                          <m:t>𝑛</m:t>
                                        </m:r>
                                      </m:den>
                                    </m:f>
                                  </m:e>
                                </m:d>
                                <m:sSup>
                                  <m:sSupPr>
                                    <m:ctrlPr>
                                      <a:rPr lang="en-GB" sz="1600" b="0" i="1" smtClean="0">
                                        <a:latin typeface="Cambria Math" panose="02040503050406030204" pitchFamily="18" charset="0"/>
                                      </a:rPr>
                                    </m:ctrlPr>
                                  </m:sSupPr>
                                  <m:e>
                                    <m:r>
                                      <a:rPr lang="en-GB" sz="1600" b="0" i="1" smtClean="0">
                                        <a:latin typeface="Cambria Math" panose="02040503050406030204" pitchFamily="18" charset="0"/>
                                      </a:rPr>
                                      <m:t>𝜖</m:t>
                                    </m:r>
                                  </m:e>
                                  <m:sup>
                                    <m:r>
                                      <a:rPr lang="en-GB" sz="1600" b="0" i="1" smtClean="0">
                                        <a:latin typeface="Cambria Math" panose="02040503050406030204" pitchFamily="18" charset="0"/>
                                      </a:rPr>
                                      <m:t>𝑛</m:t>
                                    </m:r>
                                  </m:sup>
                                </m:sSup>
                                <m:sSup>
                                  <m:sSupPr>
                                    <m:ctrlPr>
                                      <a:rPr lang="en-GB" sz="1600" b="0" i="1" smtClean="0">
                                        <a:latin typeface="Cambria Math" panose="02040503050406030204" pitchFamily="18" charset="0"/>
                                      </a:rPr>
                                    </m:ctrlPr>
                                  </m:sSupPr>
                                  <m:e>
                                    <m:d>
                                      <m:dPr>
                                        <m:ctrlPr>
                                          <a:rPr lang="en-GB" sz="1600" b="0" i="1" smtClean="0">
                                            <a:latin typeface="Cambria Math" panose="02040503050406030204" pitchFamily="18" charset="0"/>
                                          </a:rPr>
                                        </m:ctrlPr>
                                      </m:dPr>
                                      <m:e>
                                        <m:r>
                                          <a:rPr lang="en-GB" sz="1600" b="0" i="1" smtClean="0">
                                            <a:latin typeface="Cambria Math" panose="02040503050406030204" pitchFamily="18" charset="0"/>
                                          </a:rPr>
                                          <m:t>1−</m:t>
                                        </m:r>
                                        <m:r>
                                          <a:rPr lang="en-GB" sz="1600" b="0" i="1" smtClean="0">
                                            <a:latin typeface="Cambria Math" panose="02040503050406030204" pitchFamily="18" charset="0"/>
                                          </a:rPr>
                                          <m:t>𝜖</m:t>
                                        </m:r>
                                      </m:e>
                                    </m:d>
                                  </m:e>
                                  <m:sup>
                                    <m:r>
                                      <a:rPr lang="en-GB" sz="1600" b="0" i="1" smtClean="0">
                                        <a:latin typeface="Cambria Math" panose="02040503050406030204" pitchFamily="18" charset="0"/>
                                      </a:rPr>
                                      <m:t>𝑀</m:t>
                                    </m:r>
                                    <m:r>
                                      <a:rPr lang="en-GB" sz="1600" b="0" i="1" smtClean="0">
                                        <a:latin typeface="Cambria Math" panose="02040503050406030204" pitchFamily="18" charset="0"/>
                                      </a:rPr>
                                      <m:t>−</m:t>
                                    </m:r>
                                    <m:r>
                                      <a:rPr lang="en-GB" sz="1600" b="0" i="1" smtClean="0">
                                        <a:latin typeface="Cambria Math" panose="02040503050406030204" pitchFamily="18" charset="0"/>
                                      </a:rPr>
                                      <m:t>𝑛</m:t>
                                    </m:r>
                                  </m:sup>
                                </m:sSup>
                              </m:e>
                            </m:d>
                          </m:e>
                        </m:d>
                      </m:e>
                    </m:nary>
                  </m:oMath>
                </a14:m>
                <a:br>
                  <a:rPr lang="en-GB" dirty="0"/>
                </a:br>
                <a:br>
                  <a:rPr lang="en-GB" dirty="0"/>
                </a:br>
                <a:r>
                  <a:rPr lang="en-GB" sz="1200" dirty="0"/>
                  <a:t>where </a:t>
                </a:r>
                <a:r>
                  <a:rPr lang="en-GB" sz="1200" i="1" dirty="0"/>
                  <a:t>M</a:t>
                </a:r>
                <a:r>
                  <a:rPr lang="en-GB" sz="1200" dirty="0"/>
                  <a:t> is the “true” number of </a:t>
                </a:r>
                <a14:m>
                  <m:oMath xmlns:m="http://schemas.openxmlformats.org/officeDocument/2006/math">
                    <m:r>
                      <a:rPr lang="en-GB" sz="1200" b="0" i="1" smtClean="0">
                        <a:latin typeface="Cambria Math" panose="02040503050406030204" pitchFamily="18" charset="0"/>
                      </a:rPr>
                      <m:t>𝛾</m:t>
                    </m:r>
                  </m:oMath>
                </a14:m>
                <a:r>
                  <a:rPr lang="en-GB" sz="1200" dirty="0"/>
                  <a:t> rays emitted, </a:t>
                </a:r>
                <a14:m>
                  <m:oMath xmlns:m="http://schemas.openxmlformats.org/officeDocument/2006/math">
                    <m:sSub>
                      <m:sSubPr>
                        <m:ctrlPr>
                          <a:rPr lang="en-GB" sz="1200" i="1">
                            <a:latin typeface="Cambria Math" panose="02040503050406030204" pitchFamily="18" charset="0"/>
                          </a:rPr>
                        </m:ctrlPr>
                      </m:sSubPr>
                      <m:e>
                        <m:r>
                          <a:rPr lang="en-GB" sz="1200" i="1">
                            <a:latin typeface="Cambria Math" panose="02040503050406030204" pitchFamily="18" charset="0"/>
                          </a:rPr>
                          <m:t>𝜇</m:t>
                        </m:r>
                      </m:e>
                      <m:sub>
                        <m:r>
                          <a:rPr lang="en-GB" sz="1200" i="1">
                            <a:latin typeface="Cambria Math" panose="02040503050406030204" pitchFamily="18" charset="0"/>
                          </a:rPr>
                          <m:t>𝑀</m:t>
                        </m:r>
                      </m:sub>
                    </m:sSub>
                  </m:oMath>
                </a14:m>
                <a:r>
                  <a:rPr lang="en-GB" sz="1200" dirty="0"/>
                  <a:t> is the average event multiplicity, </a:t>
                </a:r>
                <a14:m>
                  <m:oMath xmlns:m="http://schemas.openxmlformats.org/officeDocument/2006/math">
                    <m:sSub>
                      <m:sSubPr>
                        <m:ctrlPr>
                          <a:rPr lang="en-GB" sz="1200" b="0" i="1" smtClean="0">
                            <a:latin typeface="Cambria Math" panose="02040503050406030204" pitchFamily="18" charset="0"/>
                          </a:rPr>
                        </m:ctrlPr>
                      </m:sSubPr>
                      <m:e>
                        <m:r>
                          <a:rPr lang="en-GB" sz="1200" b="0" i="1" smtClean="0">
                            <a:latin typeface="Cambria Math" panose="02040503050406030204" pitchFamily="18" charset="0"/>
                          </a:rPr>
                          <m:t>𝜎</m:t>
                        </m:r>
                      </m:e>
                      <m:sub>
                        <m:r>
                          <a:rPr lang="en-GB" sz="1200" b="0" i="1" smtClean="0">
                            <a:latin typeface="Cambria Math" panose="02040503050406030204" pitchFamily="18" charset="0"/>
                          </a:rPr>
                          <m:t>𝑀</m:t>
                        </m:r>
                      </m:sub>
                    </m:sSub>
                  </m:oMath>
                </a14:m>
                <a:r>
                  <a:rPr lang="en-GB" sz="1200" dirty="0"/>
                  <a:t> is the average spread of that multiplicity, </a:t>
                </a:r>
                <a:r>
                  <a:rPr lang="en-GB" sz="1200" i="1" dirty="0"/>
                  <a:t>n </a:t>
                </a:r>
                <a:r>
                  <a:rPr lang="en-GB" sz="1200" dirty="0"/>
                  <a:t>is the number of detected </a:t>
                </a:r>
                <a14:m>
                  <m:oMath xmlns:m="http://schemas.openxmlformats.org/officeDocument/2006/math">
                    <m:r>
                      <a:rPr lang="en-GB" sz="1200" b="0" i="1" smtClean="0">
                        <a:latin typeface="Cambria Math" panose="02040503050406030204" pitchFamily="18" charset="0"/>
                      </a:rPr>
                      <m:t>𝛾</m:t>
                    </m:r>
                  </m:oMath>
                </a14:m>
                <a:r>
                  <a:rPr lang="en-GB" sz="1200" i="1" dirty="0"/>
                  <a:t> </a:t>
                </a:r>
                <a:r>
                  <a:rPr lang="en-GB" sz="1200" dirty="0"/>
                  <a:t>rays (</a:t>
                </a:r>
                <a:r>
                  <a:rPr lang="en-GB" sz="1200" dirty="0" err="1"/>
                  <a:t>i.e</a:t>
                </a:r>
                <a:r>
                  <a:rPr lang="en-GB" sz="1200" dirty="0"/>
                  <a:t> fold), </a:t>
                </a:r>
                <a14:m>
                  <m:oMath xmlns:m="http://schemas.openxmlformats.org/officeDocument/2006/math">
                    <m:r>
                      <a:rPr lang="en-GB" sz="1200" b="0" i="1" smtClean="0">
                        <a:latin typeface="Cambria Math" panose="02040503050406030204" pitchFamily="18" charset="0"/>
                      </a:rPr>
                      <m:t>𝜖</m:t>
                    </m:r>
                  </m:oMath>
                </a14:m>
                <a:r>
                  <a:rPr lang="en-GB" sz="1200" dirty="0"/>
                  <a:t> is the average efficiency of the array and </a:t>
                </a:r>
                <a:r>
                  <a:rPr lang="en-GB" sz="1200" i="1" dirty="0"/>
                  <a:t>A, </a:t>
                </a:r>
                <a14:m>
                  <m:oMath xmlns:m="http://schemas.openxmlformats.org/officeDocument/2006/math">
                    <m:r>
                      <a:rPr lang="en-GB" sz="1200" i="1" smtClean="0">
                        <a:latin typeface="Cambria Math" panose="02040503050406030204" pitchFamily="18" charset="0"/>
                        <a:ea typeface="Cambria Math" panose="02040503050406030204" pitchFamily="18" charset="0"/>
                      </a:rPr>
                      <m:t>ℕ</m:t>
                    </m:r>
                  </m:oMath>
                </a14:m>
                <a:r>
                  <a:rPr lang="en-GB" sz="1200" dirty="0"/>
                  <a:t> are scaling and normalisation factors</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The fit yields </a:t>
                </a:r>
                <a14:m>
                  <m:oMath xmlns:m="http://schemas.openxmlformats.org/officeDocument/2006/math">
                    <m:r>
                      <a:rPr lang="en-GB" b="0" i="1" smtClean="0">
                        <a:latin typeface="Cambria Math" panose="02040503050406030204" pitchFamily="18" charset="0"/>
                      </a:rPr>
                      <m:t>𝑀</m:t>
                    </m:r>
                    <m:r>
                      <a:rPr lang="en-GB" b="0" i="1" smtClean="0">
                        <a:latin typeface="Cambria Math" panose="02040503050406030204" pitchFamily="18" charset="0"/>
                      </a:rPr>
                      <m:t>=35,  </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𝜇</m:t>
                        </m:r>
                      </m:e>
                      <m:sub>
                        <m:r>
                          <a:rPr lang="en-GB" b="0" i="1" smtClean="0">
                            <a:latin typeface="Cambria Math" panose="02040503050406030204" pitchFamily="18" charset="0"/>
                          </a:rPr>
                          <m:t>𝑀</m:t>
                        </m:r>
                      </m:sub>
                    </m:sSub>
                    <m:r>
                      <a:rPr lang="en-GB" b="0" i="1" smtClean="0">
                        <a:latin typeface="Cambria Math" panose="02040503050406030204" pitchFamily="18" charset="0"/>
                      </a:rPr>
                      <m:t>=15</m:t>
                    </m:r>
                  </m:oMath>
                </a14:m>
                <a:r>
                  <a:rPr lang="en-GB" dirty="0"/>
                  <a:t> for </a:t>
                </a:r>
                <a14:m>
                  <m:oMath xmlns:m="http://schemas.openxmlformats.org/officeDocument/2006/math">
                    <m:r>
                      <a:rPr lang="en-GB" b="0" i="1" smtClean="0">
                        <a:latin typeface="Cambria Math" panose="02040503050406030204" pitchFamily="18" charset="0"/>
                      </a:rPr>
                      <m:t>𝜖</m:t>
                    </m:r>
                    <m:r>
                      <a:rPr lang="en-GB" b="0" i="1" smtClean="0">
                        <a:latin typeface="Cambria Math" panose="02040503050406030204" pitchFamily="18" charset="0"/>
                      </a:rPr>
                      <m:t>=4%</m:t>
                    </m:r>
                    <m:r>
                      <a:rPr lang="en-GB" b="0" i="0" smtClean="0">
                        <a:latin typeface="Cambria Math" panose="02040503050406030204" pitchFamily="18" charset="0"/>
                      </a:rPr>
                      <m:t>.</m:t>
                    </m:r>
                  </m:oMath>
                </a14:m>
                <a:r>
                  <a:rPr lang="en-GB" dirty="0"/>
                  <a:t> </a:t>
                </a:r>
              </a:p>
            </p:txBody>
          </p:sp>
        </mc:Choice>
        <mc:Fallback xmlns="">
          <p:sp>
            <p:nvSpPr>
              <p:cNvPr id="3" name="TextBox 2">
                <a:extLst>
                  <a:ext uri="{FF2B5EF4-FFF2-40B4-BE49-F238E27FC236}">
                    <a16:creationId xmlns:a16="http://schemas.microsoft.com/office/drawing/2014/main" id="{6E943791-2BF6-818F-37F9-62F0F8CF812C}"/>
                  </a:ext>
                </a:extLst>
              </p:cNvPr>
              <p:cNvSpPr txBox="1">
                <a:spLocks noRot="1" noChangeAspect="1" noMove="1" noResize="1" noEditPoints="1" noAdjustHandles="1" noChangeArrowheads="1" noChangeShapeType="1" noTextEdit="1"/>
              </p:cNvSpPr>
              <p:nvPr/>
            </p:nvSpPr>
            <p:spPr>
              <a:xfrm>
                <a:off x="6743699" y="1248620"/>
                <a:ext cx="5332343" cy="3185296"/>
              </a:xfrm>
              <a:prstGeom prst="rect">
                <a:avLst/>
              </a:prstGeom>
              <a:blipFill>
                <a:blip r:embed="rId5"/>
                <a:stretch>
                  <a:fillRect l="-686" t="-1149" b="-2299"/>
                </a:stretch>
              </a:blipFill>
            </p:spPr>
            <p:txBody>
              <a:bodyPr/>
              <a:lstStyle/>
              <a:p>
                <a:r>
                  <a:rPr lang="en-GB">
                    <a:noFill/>
                  </a:rPr>
                  <a:t> </a:t>
                </a:r>
              </a:p>
            </p:txBody>
          </p:sp>
        </mc:Fallback>
      </mc:AlternateContent>
      <p:sp>
        <p:nvSpPr>
          <p:cNvPr id="8" name="TextBox 7">
            <a:extLst>
              <a:ext uri="{FF2B5EF4-FFF2-40B4-BE49-F238E27FC236}">
                <a16:creationId xmlns:a16="http://schemas.microsoft.com/office/drawing/2014/main" id="{94086266-C9A1-2E88-3A89-01D73FD79A6D}"/>
              </a:ext>
            </a:extLst>
          </p:cNvPr>
          <p:cNvSpPr txBox="1"/>
          <p:nvPr/>
        </p:nvSpPr>
        <p:spPr>
          <a:xfrm>
            <a:off x="985652" y="4977602"/>
            <a:ext cx="10851852" cy="369332"/>
          </a:xfrm>
          <a:prstGeom prst="rect">
            <a:avLst/>
          </a:prstGeom>
          <a:noFill/>
        </p:spPr>
        <p:txBody>
          <a:bodyPr wrap="square">
            <a:spAutoFit/>
          </a:bodyPr>
          <a:lstStyle/>
          <a:p>
            <a:pPr marL="285750" indent="-285750">
              <a:buFont typeface="Arial" panose="020B0604020202020204" pitchFamily="34" charset="0"/>
              <a:buChar char="•"/>
            </a:pPr>
            <a:r>
              <a:rPr lang="en-GB" b="1" dirty="0"/>
              <a:t>Now let’s extrapolate this model for a future, larger AGATA array…</a:t>
            </a:r>
            <a:endParaRPr lang="en-GB" dirty="0"/>
          </a:p>
        </p:txBody>
      </p:sp>
    </p:spTree>
    <p:extLst>
      <p:ext uri="{BB962C8B-B14F-4D97-AF65-F5344CB8AC3E}">
        <p14:creationId xmlns:p14="http://schemas.microsoft.com/office/powerpoint/2010/main" val="32159445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BC654-7934-7F24-2D79-D461A59762F4}"/>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246242B-3545-8CE5-1063-EDE8CA97F2C5}"/>
              </a:ext>
            </a:extLst>
          </p:cNvPr>
          <p:cNvPicPr>
            <a:picLocks noChangeAspect="1"/>
          </p:cNvPicPr>
          <p:nvPr/>
        </p:nvPicPr>
        <p:blipFill>
          <a:blip r:embed="rId3"/>
          <a:stretch>
            <a:fillRect/>
          </a:stretch>
        </p:blipFill>
        <p:spPr>
          <a:xfrm>
            <a:off x="985653" y="1176838"/>
            <a:ext cx="5758048" cy="3761277"/>
          </a:xfrm>
          <a:prstGeom prst="rect">
            <a:avLst/>
          </a:prstGeom>
        </p:spPr>
      </p:pic>
      <p:sp>
        <p:nvSpPr>
          <p:cNvPr id="2" name="Title 1">
            <a:extLst>
              <a:ext uri="{FF2B5EF4-FFF2-40B4-BE49-F238E27FC236}">
                <a16:creationId xmlns:a16="http://schemas.microsoft.com/office/drawing/2014/main" id="{8FCA319B-3777-5657-BBCA-DFB3969A9C01}"/>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High-Fold Sorting</a:t>
            </a:r>
          </a:p>
        </p:txBody>
      </p:sp>
      <p:sp>
        <p:nvSpPr>
          <p:cNvPr id="4" name="Rectangle 3">
            <a:extLst>
              <a:ext uri="{FF2B5EF4-FFF2-40B4-BE49-F238E27FC236}">
                <a16:creationId xmlns:a16="http://schemas.microsoft.com/office/drawing/2014/main" id="{AD46828F-016C-3B39-C60A-B9B7A60EA189}"/>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16540150-FA0C-BF7E-C51B-08C04EAA4EC9}"/>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834E65A9-4B5D-1AEF-315E-6926FD33D37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3D37EA38-0FF9-F71F-6E82-0C5DEC47D5D1}"/>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3515502C-40B5-15F8-87F3-CF7EB71019DE}"/>
                  </a:ext>
                </a:extLst>
              </p:cNvPr>
              <p:cNvSpPr txBox="1"/>
              <p:nvPr/>
            </p:nvSpPr>
            <p:spPr>
              <a:xfrm>
                <a:off x="6743699" y="1248620"/>
                <a:ext cx="5332343" cy="3139321"/>
              </a:xfrm>
              <a:prstGeom prst="rect">
                <a:avLst/>
              </a:prstGeom>
              <a:noFill/>
            </p:spPr>
            <p:txBody>
              <a:bodyPr wrap="square">
                <a:spAutoFit/>
              </a:bodyPr>
              <a:lstStyle/>
              <a:p>
                <a:pPr marL="285750" indent="-285750">
                  <a:buFont typeface="Arial" panose="020B0604020202020204" pitchFamily="34" charset="0"/>
                  <a:buChar char="•"/>
                </a:pPr>
                <a14:m>
                  <m:oMath xmlns:m="http://schemas.openxmlformats.org/officeDocument/2006/math">
                    <m:r>
                      <a:rPr lang="en-GB" b="0" i="1" smtClean="0">
                        <a:latin typeface="Cambria Math" panose="02040503050406030204" pitchFamily="18" charset="0"/>
                      </a:rPr>
                      <m:t>2</m:t>
                    </m:r>
                    <m:r>
                      <a:rPr lang="en-GB" b="0" i="1" smtClean="0">
                        <a:latin typeface="Cambria Math" panose="02040503050406030204" pitchFamily="18" charset="0"/>
                      </a:rPr>
                      <m:t>𝜋</m:t>
                    </m:r>
                  </m:oMath>
                </a14:m>
                <a:r>
                  <a:rPr lang="en-GB" dirty="0"/>
                  <a:t> AGATA will have 30 ATCs. So to get a rough estimate of the efficiency we simply scale by 3!!</a:t>
                </a:r>
              </a:p>
              <a:p>
                <a:pPr marL="285750" indent="-285750">
                  <a:buFont typeface="Arial" panose="020B0604020202020204" pitchFamily="34" charset="0"/>
                  <a:buChar char="•"/>
                </a:pPr>
                <a:endParaRPr lang="en-GB" dirty="0"/>
              </a:p>
              <a:p>
                <a:pPr marL="742950" lvl="1" indent="-285750">
                  <a:buFont typeface="Arial" panose="020B0604020202020204" pitchFamily="34" charset="0"/>
                  <a:buChar char="•"/>
                </a:pPr>
                <a14:m>
                  <m:oMath xmlns:m="http://schemas.openxmlformats.org/officeDocument/2006/math">
                    <m:sSub>
                      <m:sSubPr>
                        <m:ctrlPr>
                          <a:rPr lang="en-GB" b="1" i="1" smtClean="0">
                            <a:latin typeface="Cambria Math" panose="02040503050406030204" pitchFamily="18" charset="0"/>
                          </a:rPr>
                        </m:ctrlPr>
                      </m:sSubPr>
                      <m:e>
                        <m:r>
                          <a:rPr lang="en-GB" b="1" i="1" smtClean="0">
                            <a:latin typeface="Cambria Math" panose="02040503050406030204" pitchFamily="18" charset="0"/>
                          </a:rPr>
                          <m:t>𝝐</m:t>
                        </m:r>
                      </m:e>
                      <m:sub>
                        <m:r>
                          <a:rPr lang="en-GB" b="1" i="1" smtClean="0">
                            <a:latin typeface="Cambria Math" panose="02040503050406030204" pitchFamily="18" charset="0"/>
                          </a:rPr>
                          <m:t>𝟐</m:t>
                        </m:r>
                        <m:r>
                          <a:rPr lang="en-GB" b="1" i="1" smtClean="0">
                            <a:latin typeface="Cambria Math" panose="02040503050406030204" pitchFamily="18" charset="0"/>
                          </a:rPr>
                          <m:t>𝝅</m:t>
                        </m:r>
                      </m:sub>
                    </m:sSub>
                    <m:r>
                      <a:rPr lang="en-GB" b="1" i="1" smtClean="0">
                        <a:latin typeface="Cambria Math" panose="02040503050406030204" pitchFamily="18" charset="0"/>
                      </a:rPr>
                      <m:t> ~ </m:t>
                    </m:r>
                    <m:r>
                      <a:rPr lang="en-GB" b="1" i="1" smtClean="0">
                        <a:latin typeface="Cambria Math" panose="02040503050406030204" pitchFamily="18" charset="0"/>
                      </a:rPr>
                      <m:t>𝟏𝟐</m:t>
                    </m:r>
                  </m:oMath>
                </a14:m>
                <a:r>
                  <a:rPr lang="en-GB" b="1" dirty="0"/>
                  <a: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Real </a:t>
                </a:r>
                <a14:m>
                  <m:oMath xmlns:m="http://schemas.openxmlformats.org/officeDocument/2006/math">
                    <m:r>
                      <a:rPr lang="en-GB" i="1">
                        <a:latin typeface="Cambria Math" panose="02040503050406030204" pitchFamily="18" charset="0"/>
                      </a:rPr>
                      <m:t>2</m:t>
                    </m:r>
                    <m:r>
                      <a:rPr lang="en-GB" i="1">
                        <a:latin typeface="Cambria Math" panose="02040503050406030204" pitchFamily="18" charset="0"/>
                      </a:rPr>
                      <m:t>𝜋</m:t>
                    </m:r>
                  </m:oMath>
                </a14:m>
                <a:r>
                  <a:rPr lang="en-GB" dirty="0"/>
                  <a:t> AGATA should have even higher efficiency than this since proportionally fewer </a:t>
                </a:r>
                <a14:m>
                  <m:oMath xmlns:m="http://schemas.openxmlformats.org/officeDocument/2006/math">
                    <m:r>
                      <a:rPr lang="en-GB" b="0" i="1" smtClean="0">
                        <a:latin typeface="Cambria Math" panose="02040503050406030204" pitchFamily="18" charset="0"/>
                      </a:rPr>
                      <m:t>𝛾</m:t>
                    </m:r>
                  </m:oMath>
                </a14:m>
                <a:r>
                  <a:rPr lang="en-GB" dirty="0"/>
                  <a:t> rays escape out of the sides…</a:t>
                </a:r>
              </a:p>
            </p:txBody>
          </p:sp>
        </mc:Choice>
        <mc:Fallback xmlns="">
          <p:sp>
            <p:nvSpPr>
              <p:cNvPr id="3" name="TextBox 2">
                <a:extLst>
                  <a:ext uri="{FF2B5EF4-FFF2-40B4-BE49-F238E27FC236}">
                    <a16:creationId xmlns:a16="http://schemas.microsoft.com/office/drawing/2014/main" id="{3515502C-40B5-15F8-87F3-CF7EB71019DE}"/>
                  </a:ext>
                </a:extLst>
              </p:cNvPr>
              <p:cNvSpPr txBox="1">
                <a:spLocks noRot="1" noChangeAspect="1" noMove="1" noResize="1" noEditPoints="1" noAdjustHandles="1" noChangeArrowheads="1" noChangeShapeType="1" noTextEdit="1"/>
              </p:cNvSpPr>
              <p:nvPr/>
            </p:nvSpPr>
            <p:spPr>
              <a:xfrm>
                <a:off x="6743699" y="1248620"/>
                <a:ext cx="5332343" cy="3139321"/>
              </a:xfrm>
              <a:prstGeom prst="rect">
                <a:avLst/>
              </a:prstGeom>
              <a:blipFill>
                <a:blip r:embed="rId5"/>
                <a:stretch>
                  <a:fillRect l="-686" t="-1165" b="-2136"/>
                </a:stretch>
              </a:blipFill>
            </p:spPr>
            <p:txBody>
              <a:bodyPr/>
              <a:lstStyle/>
              <a:p>
                <a:r>
                  <a:rPr lang="en-GB">
                    <a:noFill/>
                  </a:rPr>
                  <a:t> </a:t>
                </a:r>
              </a:p>
            </p:txBody>
          </p:sp>
        </mc:Fallback>
      </mc:AlternateContent>
      <p:sp>
        <p:nvSpPr>
          <p:cNvPr id="8" name="TextBox 7">
            <a:extLst>
              <a:ext uri="{FF2B5EF4-FFF2-40B4-BE49-F238E27FC236}">
                <a16:creationId xmlns:a16="http://schemas.microsoft.com/office/drawing/2014/main" id="{7AF3AFBE-96B3-5EE1-DA94-E4306C6214F2}"/>
              </a:ext>
            </a:extLst>
          </p:cNvPr>
          <p:cNvSpPr txBox="1"/>
          <p:nvPr/>
        </p:nvSpPr>
        <p:spPr>
          <a:xfrm>
            <a:off x="985652" y="4977602"/>
            <a:ext cx="10851852" cy="369332"/>
          </a:xfrm>
          <a:prstGeom prst="rect">
            <a:avLst/>
          </a:prstGeom>
          <a:noFill/>
        </p:spPr>
        <p:txBody>
          <a:bodyPr wrap="square">
            <a:spAutoFit/>
          </a:bodyPr>
          <a:lstStyle/>
          <a:p>
            <a:pPr marL="285750" indent="-285750">
              <a:buFont typeface="Arial" panose="020B0604020202020204" pitchFamily="34" charset="0"/>
              <a:buChar char="•"/>
            </a:pPr>
            <a:r>
              <a:rPr lang="en-GB" b="1" dirty="0"/>
              <a:t>Extrapolated model is promising, but is it realistic?</a:t>
            </a:r>
            <a:endParaRPr lang="en-GB" dirty="0"/>
          </a:p>
        </p:txBody>
      </p:sp>
    </p:spTree>
    <p:extLst>
      <p:ext uri="{BB962C8B-B14F-4D97-AF65-F5344CB8AC3E}">
        <p14:creationId xmlns:p14="http://schemas.microsoft.com/office/powerpoint/2010/main" val="1305038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FD22F-81A9-3863-76B7-7CB77C38DE40}"/>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9D0E23B6-4A22-4C31-ABEA-A6A5F193C7AC}"/>
              </a:ext>
            </a:extLst>
          </p:cNvPr>
          <p:cNvPicPr>
            <a:picLocks noChangeAspect="1"/>
          </p:cNvPicPr>
          <p:nvPr/>
        </p:nvPicPr>
        <p:blipFill>
          <a:blip r:embed="rId3"/>
          <a:stretch>
            <a:fillRect/>
          </a:stretch>
        </p:blipFill>
        <p:spPr>
          <a:xfrm>
            <a:off x="985652" y="1184176"/>
            <a:ext cx="5758048" cy="3761277"/>
          </a:xfrm>
          <a:prstGeom prst="rect">
            <a:avLst/>
          </a:prstGeom>
        </p:spPr>
      </p:pic>
      <p:sp>
        <p:nvSpPr>
          <p:cNvPr id="2" name="Title 1">
            <a:extLst>
              <a:ext uri="{FF2B5EF4-FFF2-40B4-BE49-F238E27FC236}">
                <a16:creationId xmlns:a16="http://schemas.microsoft.com/office/drawing/2014/main" id="{A814C93F-84AC-F422-FBCE-A2C96A3E23DE}"/>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High-Fold Sorting</a:t>
            </a:r>
          </a:p>
        </p:txBody>
      </p:sp>
      <p:sp>
        <p:nvSpPr>
          <p:cNvPr id="4" name="Rectangle 3">
            <a:extLst>
              <a:ext uri="{FF2B5EF4-FFF2-40B4-BE49-F238E27FC236}">
                <a16:creationId xmlns:a16="http://schemas.microsoft.com/office/drawing/2014/main" id="{60B3E2E8-E0F1-934F-50F7-17D66D033E3D}"/>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234C2C9B-BDC2-5034-5E0B-FF9F7E6C33FF}"/>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0FA20840-0A34-4B55-2247-04D5E6081B7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E5E08AF5-621A-8155-9CF4-8AC8B394250C}"/>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6E6C5C71-D91A-0022-2F47-2D4F600D8072}"/>
              </a:ext>
            </a:extLst>
          </p:cNvPr>
          <p:cNvSpPr txBox="1"/>
          <p:nvPr/>
        </p:nvSpPr>
        <p:spPr>
          <a:xfrm>
            <a:off x="6743699" y="1248620"/>
            <a:ext cx="5332343" cy="3139321"/>
          </a:xfrm>
          <a:prstGeom prst="rect">
            <a:avLst/>
          </a:prstGeom>
          <a:noFill/>
        </p:spPr>
        <p:txBody>
          <a:bodyPr wrap="square">
            <a:spAutoFit/>
          </a:bodyPr>
          <a:lstStyle/>
          <a:p>
            <a:pPr marL="285750" indent="-285750">
              <a:buFont typeface="Arial" panose="020B0604020202020204" pitchFamily="34" charset="0"/>
              <a:buChar char="•"/>
            </a:pPr>
            <a:r>
              <a:rPr lang="en-GB" dirty="0"/>
              <a:t>Compare once again to the fantastic GS </a:t>
            </a:r>
            <a:r>
              <a:rPr lang="en-GB" baseline="30000" dirty="0"/>
              <a:t>158</a:t>
            </a:r>
            <a:r>
              <a:rPr lang="en-GB" dirty="0"/>
              <a:t>Er data…</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t>Normalise their observed fold distribution to our total number of events</a:t>
            </a:r>
          </a:p>
          <a:p>
            <a:pPr marL="742950" lvl="1" indent="-285750">
              <a:buFont typeface="Arial" panose="020B0604020202020204" pitchFamily="34" charset="0"/>
              <a:buChar char="•"/>
            </a:pPr>
            <a:r>
              <a:rPr lang="en-GB" dirty="0"/>
              <a:t>Caveats: they set a </a:t>
            </a:r>
            <a:r>
              <a:rPr lang="en-GB" b="1" dirty="0"/>
              <a:t>minimum fold threshold of 7</a:t>
            </a:r>
            <a:r>
              <a:rPr lang="en-GB" dirty="0"/>
              <a:t> (show offs!); events with fold &lt; 7 are from invalid events in some detectors for that event (pile up, energy, timing etc)</a:t>
            </a:r>
          </a:p>
          <a:p>
            <a:pPr marL="742950" lvl="1" indent="-285750">
              <a:buFont typeface="Arial" panose="020B0604020202020204" pitchFamily="34" charset="0"/>
              <a:buChar char="•"/>
            </a:pPr>
            <a:r>
              <a:rPr lang="en-GB" dirty="0"/>
              <a:t>Hard cut off at fold 20, so the line is extrapolated beyond this  </a:t>
            </a:r>
          </a:p>
        </p:txBody>
      </p:sp>
      <p:sp>
        <p:nvSpPr>
          <p:cNvPr id="8" name="TextBox 7">
            <a:extLst>
              <a:ext uri="{FF2B5EF4-FFF2-40B4-BE49-F238E27FC236}">
                <a16:creationId xmlns:a16="http://schemas.microsoft.com/office/drawing/2014/main" id="{82A266DF-A3B2-1B63-C50C-AD56FA44C65B}"/>
              </a:ext>
            </a:extLst>
          </p:cNvPr>
          <p:cNvSpPr txBox="1"/>
          <p:nvPr/>
        </p:nvSpPr>
        <p:spPr>
          <a:xfrm>
            <a:off x="985651" y="4945453"/>
            <a:ext cx="10992592" cy="369332"/>
          </a:xfrm>
          <a:prstGeom prst="rect">
            <a:avLst/>
          </a:prstGeom>
          <a:noFill/>
        </p:spPr>
        <p:txBody>
          <a:bodyPr wrap="square">
            <a:spAutoFit/>
          </a:bodyPr>
          <a:lstStyle/>
          <a:p>
            <a:pPr marL="285750" indent="-285750">
              <a:buFont typeface="Arial" panose="020B0604020202020204" pitchFamily="34" charset="0"/>
              <a:buChar char="•"/>
            </a:pPr>
            <a:r>
              <a:rPr lang="en-GB" b="1" dirty="0"/>
              <a:t>The extrapolated AGATA distribution is consistent with the </a:t>
            </a:r>
            <a:r>
              <a:rPr lang="en-GB" b="1" dirty="0" err="1"/>
              <a:t>Gammasphere</a:t>
            </a:r>
            <a:r>
              <a:rPr lang="en-GB" b="1" dirty="0"/>
              <a:t> one! </a:t>
            </a:r>
          </a:p>
        </p:txBody>
      </p:sp>
    </p:spTree>
    <p:extLst>
      <p:ext uri="{BB962C8B-B14F-4D97-AF65-F5344CB8AC3E}">
        <p14:creationId xmlns:p14="http://schemas.microsoft.com/office/powerpoint/2010/main" val="4070742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5948F8-B98D-1DEB-E4E4-CBF8BDF992F3}"/>
            </a:ext>
          </a:extLst>
        </p:cNvPr>
        <p:cNvGrpSpPr/>
        <p:nvPr/>
      </p:nvGrpSpPr>
      <p:grpSpPr>
        <a:xfrm>
          <a:off x="0" y="0"/>
          <a:ext cx="0" cy="0"/>
          <a:chOff x="0" y="0"/>
          <a:chExt cx="0" cy="0"/>
        </a:xfrm>
      </p:grpSpPr>
      <p:pic>
        <p:nvPicPr>
          <p:cNvPr id="25" name="Picture 24">
            <a:extLst>
              <a:ext uri="{FF2B5EF4-FFF2-40B4-BE49-F238E27FC236}">
                <a16:creationId xmlns:a16="http://schemas.microsoft.com/office/drawing/2014/main" id="{8D32BD6E-DE12-8572-4BFA-C71FBC81CBF4}"/>
              </a:ext>
            </a:extLst>
          </p:cNvPr>
          <p:cNvPicPr>
            <a:picLocks noChangeAspect="1"/>
          </p:cNvPicPr>
          <p:nvPr/>
        </p:nvPicPr>
        <p:blipFill>
          <a:blip r:embed="rId3"/>
          <a:srcRect t="17496"/>
          <a:stretch>
            <a:fillRect/>
          </a:stretch>
        </p:blipFill>
        <p:spPr>
          <a:xfrm>
            <a:off x="5788842" y="2942214"/>
            <a:ext cx="1615800" cy="1730237"/>
          </a:xfrm>
          <a:prstGeom prst="rect">
            <a:avLst/>
          </a:prstGeom>
        </p:spPr>
      </p:pic>
      <p:sp>
        <p:nvSpPr>
          <p:cNvPr id="2" name="Title 1">
            <a:extLst>
              <a:ext uri="{FF2B5EF4-FFF2-40B4-BE49-F238E27FC236}">
                <a16:creationId xmlns:a16="http://schemas.microsoft.com/office/drawing/2014/main" id="{E9275820-ED0A-C680-20E4-92EC27DF3A6C}"/>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Conclusion and Future Outlook</a:t>
            </a:r>
          </a:p>
        </p:txBody>
      </p:sp>
      <p:sp>
        <p:nvSpPr>
          <p:cNvPr id="4" name="Rectangle 3">
            <a:extLst>
              <a:ext uri="{FF2B5EF4-FFF2-40B4-BE49-F238E27FC236}">
                <a16:creationId xmlns:a16="http://schemas.microsoft.com/office/drawing/2014/main" id="{57829085-7679-EB03-A152-43A5D711C9F6}"/>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A1CD2E8-B811-3047-2E74-53866D5E03B8}"/>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464BE6FD-85D0-EBE0-2C01-B6129402721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465C1179-3FF5-2CC4-EEE0-ECB1AB2AB529}"/>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9CB566B0-A2DB-B510-3901-DBFEAD403F61}"/>
              </a:ext>
            </a:extLst>
          </p:cNvPr>
          <p:cNvSpPr txBox="1"/>
          <p:nvPr/>
        </p:nvSpPr>
        <p:spPr>
          <a:xfrm>
            <a:off x="814424" y="1030848"/>
            <a:ext cx="6278509" cy="4801314"/>
          </a:xfrm>
          <a:prstGeom prst="rect">
            <a:avLst/>
          </a:prstGeom>
          <a:noFill/>
        </p:spPr>
        <p:txBody>
          <a:bodyPr wrap="square" rtlCol="0">
            <a:spAutoFit/>
          </a:bodyPr>
          <a:lstStyle/>
          <a:p>
            <a:pPr marL="285750" indent="-285750">
              <a:buFont typeface="Arial" panose="020B0604020202020204" pitchFamily="34" charset="0"/>
              <a:buChar char="•"/>
            </a:pPr>
            <a:r>
              <a:rPr lang="en-GB" dirty="0"/>
              <a:t>Outlook for this experiment</a:t>
            </a:r>
          </a:p>
          <a:p>
            <a:pPr marL="742950" lvl="1" indent="-285750">
              <a:buFont typeface="Arial" panose="020B0604020202020204" pitchFamily="34" charset="0"/>
              <a:buChar char="•"/>
            </a:pPr>
            <a:r>
              <a:rPr lang="en-GB" b="1" dirty="0"/>
              <a:t>Influence of SAURON. </a:t>
            </a:r>
            <a:r>
              <a:rPr lang="en-GB" dirty="0"/>
              <a:t>Similar effect to setting TP threshold?</a:t>
            </a:r>
          </a:p>
          <a:p>
            <a:pPr marL="742950" lvl="1" indent="-285750">
              <a:buFont typeface="Arial" panose="020B0604020202020204" pitchFamily="34" charset="0"/>
              <a:buChar char="•"/>
            </a:pPr>
            <a:r>
              <a:rPr lang="en-GB" b="1" dirty="0"/>
              <a:t>Tracking</a:t>
            </a:r>
            <a:r>
              <a:rPr lang="en-GB" dirty="0"/>
              <a:t>: </a:t>
            </a:r>
          </a:p>
          <a:p>
            <a:pPr marL="1200150" lvl="2" indent="-285750">
              <a:buFont typeface="Arial" panose="020B0604020202020204" pitchFamily="34" charset="0"/>
              <a:buChar char="•"/>
            </a:pPr>
            <a:r>
              <a:rPr lang="en-GB" dirty="0"/>
              <a:t>Machine Learning Tracking </a:t>
            </a:r>
          </a:p>
          <a:p>
            <a:pPr marL="1200150" lvl="2" indent="-285750">
              <a:buFont typeface="Arial" panose="020B0604020202020204" pitchFamily="34" charset="0"/>
              <a:buChar char="•"/>
            </a:pPr>
            <a:r>
              <a:rPr lang="en-GB" dirty="0"/>
              <a:t>How does high multiplicity affect the tracking efficiency? Simulations needed.</a:t>
            </a:r>
          </a:p>
          <a:p>
            <a:pPr marL="742950" lvl="1" indent="-285750">
              <a:buFont typeface="Arial" panose="020B0604020202020204" pitchFamily="34" charset="0"/>
              <a:buChar char="•"/>
            </a:pPr>
            <a:r>
              <a:rPr lang="en-GB" b="1" dirty="0"/>
              <a:t>Neutron damage correction</a:t>
            </a:r>
          </a:p>
          <a:p>
            <a:pPr marL="1200150" lvl="2" indent="-285750">
              <a:buFont typeface="Arial" panose="020B0604020202020204" pitchFamily="34" charset="0"/>
              <a:buChar char="•"/>
            </a:pPr>
            <a:r>
              <a:rPr lang="en-GB" dirty="0"/>
              <a:t>Effect of “</a:t>
            </a:r>
            <a:r>
              <a:rPr lang="en-GB" dirty="0" err="1"/>
              <a:t>ForceSegmentsToCore</a:t>
            </a:r>
            <a:r>
              <a:rPr lang="en-GB" dirty="0"/>
              <a:t>” </a:t>
            </a:r>
            <a:br>
              <a:rPr lang="en-GB" dirty="0"/>
            </a:br>
            <a:r>
              <a:rPr lang="en-GB" dirty="0"/>
              <a:t>for high rates?</a:t>
            </a:r>
          </a:p>
          <a:p>
            <a:pPr marL="1200150" lvl="2" indent="-285750">
              <a:buFont typeface="Arial" panose="020B0604020202020204" pitchFamily="34" charset="0"/>
              <a:buChar char="•"/>
            </a:pPr>
            <a:r>
              <a:rPr lang="en-GB" dirty="0"/>
              <a:t>Joa’s basis vs Regular Basis</a:t>
            </a:r>
          </a:p>
          <a:p>
            <a:pPr marL="742950" lvl="1" indent="-285750">
              <a:buFont typeface="Arial" panose="020B0604020202020204" pitchFamily="34" charset="0"/>
              <a:buChar char="•"/>
            </a:pPr>
            <a:r>
              <a:rPr lang="en-GB" dirty="0"/>
              <a:t>Comparison with GRETA/GRETINA,</a:t>
            </a:r>
            <a:br>
              <a:rPr lang="en-GB" dirty="0"/>
            </a:br>
            <a:r>
              <a:rPr lang="en-GB" dirty="0"/>
              <a:t>EUROBALL/GAM</a:t>
            </a:r>
          </a:p>
          <a:p>
            <a:pPr marL="742950" lvl="1"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Outlook for the future</a:t>
            </a:r>
          </a:p>
          <a:p>
            <a:pPr marL="742950" lvl="1" indent="-285750">
              <a:buFont typeface="Arial" panose="020B0604020202020204" pitchFamily="34" charset="0"/>
              <a:buChar char="•"/>
            </a:pPr>
            <a:r>
              <a:rPr lang="en-GB" dirty="0"/>
              <a:t>High-spin spectroscopy with tracking arrays not only </a:t>
            </a:r>
            <a:br>
              <a:rPr lang="en-GB" dirty="0"/>
            </a:br>
            <a:r>
              <a:rPr lang="en-GB" dirty="0"/>
              <a:t>possible, but potentially better than ever!!</a:t>
            </a:r>
          </a:p>
        </p:txBody>
      </p:sp>
      <p:pic>
        <p:nvPicPr>
          <p:cNvPr id="9" name="Picture 8">
            <a:extLst>
              <a:ext uri="{FF2B5EF4-FFF2-40B4-BE49-F238E27FC236}">
                <a16:creationId xmlns:a16="http://schemas.microsoft.com/office/drawing/2014/main" id="{E92A7684-B978-B2D7-3CF6-951F2832A160}"/>
              </a:ext>
            </a:extLst>
          </p:cNvPr>
          <p:cNvPicPr>
            <a:picLocks noChangeAspect="1"/>
          </p:cNvPicPr>
          <p:nvPr/>
        </p:nvPicPr>
        <p:blipFill>
          <a:blip r:embed="rId5"/>
          <a:stretch>
            <a:fillRect/>
          </a:stretch>
        </p:blipFill>
        <p:spPr>
          <a:xfrm>
            <a:off x="7523921" y="1105139"/>
            <a:ext cx="4347757" cy="2101987"/>
          </a:xfrm>
          <a:prstGeom prst="rect">
            <a:avLst/>
          </a:prstGeom>
        </p:spPr>
      </p:pic>
      <p:sp>
        <p:nvSpPr>
          <p:cNvPr id="10" name="TextBox 9">
            <a:extLst>
              <a:ext uri="{FF2B5EF4-FFF2-40B4-BE49-F238E27FC236}">
                <a16:creationId xmlns:a16="http://schemas.microsoft.com/office/drawing/2014/main" id="{7131BE1F-49DA-76E2-FA56-3B5A1684CB33}"/>
              </a:ext>
            </a:extLst>
          </p:cNvPr>
          <p:cNvSpPr txBox="1"/>
          <p:nvPr/>
        </p:nvSpPr>
        <p:spPr>
          <a:xfrm>
            <a:off x="7601203" y="3160161"/>
            <a:ext cx="4560523" cy="430887"/>
          </a:xfrm>
          <a:prstGeom prst="rect">
            <a:avLst/>
          </a:prstGeom>
          <a:noFill/>
        </p:spPr>
        <p:txBody>
          <a:bodyPr wrap="square" rtlCol="0">
            <a:spAutoFit/>
          </a:bodyPr>
          <a:lstStyle/>
          <a:p>
            <a:pPr algn="ctr"/>
            <a:r>
              <a:rPr lang="en-GB" sz="1100" dirty="0"/>
              <a:t>+ D. Stramaccioni and S. Carollo the best liaisons you could ask for, </a:t>
            </a:r>
            <a:br>
              <a:rPr lang="en-GB" sz="1100" dirty="0"/>
            </a:br>
            <a:r>
              <a:rPr lang="en-GB" sz="1100" dirty="0"/>
              <a:t>M. </a:t>
            </a:r>
            <a:r>
              <a:rPr lang="en-GB" sz="1100" dirty="0" err="1"/>
              <a:t>Loriggiola</a:t>
            </a:r>
            <a:r>
              <a:rPr lang="en-GB" sz="1100" dirty="0"/>
              <a:t> for his excellent target production &amp; TANDEM Beam Operators!</a:t>
            </a:r>
          </a:p>
        </p:txBody>
      </p:sp>
      <p:sp>
        <p:nvSpPr>
          <p:cNvPr id="11" name="TextBox 10">
            <a:extLst>
              <a:ext uri="{FF2B5EF4-FFF2-40B4-BE49-F238E27FC236}">
                <a16:creationId xmlns:a16="http://schemas.microsoft.com/office/drawing/2014/main" id="{539784C1-0B32-1D28-21BA-09DDBC5778C0}"/>
              </a:ext>
            </a:extLst>
          </p:cNvPr>
          <p:cNvSpPr txBox="1"/>
          <p:nvPr/>
        </p:nvSpPr>
        <p:spPr>
          <a:xfrm>
            <a:off x="1309907" y="6248548"/>
            <a:ext cx="8644878" cy="523220"/>
          </a:xfrm>
          <a:prstGeom prst="rect">
            <a:avLst/>
          </a:prstGeom>
          <a:noFill/>
        </p:spPr>
        <p:txBody>
          <a:bodyPr wrap="square" rtlCol="0">
            <a:spAutoFit/>
          </a:bodyPr>
          <a:lstStyle/>
          <a:p>
            <a:pPr algn="ctr"/>
            <a:r>
              <a:rPr lang="en-GB" sz="2800" b="1" dirty="0"/>
              <a:t>Thanks for listening! Any questions?</a:t>
            </a:r>
          </a:p>
        </p:txBody>
      </p:sp>
      <p:pic>
        <p:nvPicPr>
          <p:cNvPr id="15" name="Picture 14">
            <a:extLst>
              <a:ext uri="{FF2B5EF4-FFF2-40B4-BE49-F238E27FC236}">
                <a16:creationId xmlns:a16="http://schemas.microsoft.com/office/drawing/2014/main" id="{5C8CD544-0A91-FE43-D79C-F7A622CD0699}"/>
              </a:ext>
            </a:extLst>
          </p:cNvPr>
          <p:cNvPicPr>
            <a:picLocks noChangeAspect="1"/>
          </p:cNvPicPr>
          <p:nvPr/>
        </p:nvPicPr>
        <p:blipFill>
          <a:blip r:embed="rId6"/>
          <a:srcRect t="14363" r="22164"/>
          <a:stretch>
            <a:fillRect/>
          </a:stretch>
        </p:blipFill>
        <p:spPr>
          <a:xfrm>
            <a:off x="9954785" y="4405022"/>
            <a:ext cx="1830622" cy="2177643"/>
          </a:xfrm>
          <a:prstGeom prst="rect">
            <a:avLst/>
          </a:prstGeom>
        </p:spPr>
      </p:pic>
      <p:pic>
        <p:nvPicPr>
          <p:cNvPr id="17" name="Picture 16">
            <a:extLst>
              <a:ext uri="{FF2B5EF4-FFF2-40B4-BE49-F238E27FC236}">
                <a16:creationId xmlns:a16="http://schemas.microsoft.com/office/drawing/2014/main" id="{546F5798-8679-8F6B-6A0E-E1E4BFCD3AAE}"/>
              </a:ext>
            </a:extLst>
          </p:cNvPr>
          <p:cNvPicPr>
            <a:picLocks noChangeAspect="1"/>
          </p:cNvPicPr>
          <p:nvPr/>
        </p:nvPicPr>
        <p:blipFill>
          <a:blip r:embed="rId7"/>
          <a:srcRect l="11628" t="15643" r="10984" b="12163"/>
          <a:stretch>
            <a:fillRect/>
          </a:stretch>
        </p:blipFill>
        <p:spPr>
          <a:xfrm>
            <a:off x="8723094" y="3785286"/>
            <a:ext cx="1689653" cy="1391479"/>
          </a:xfrm>
          <a:prstGeom prst="rect">
            <a:avLst/>
          </a:prstGeom>
        </p:spPr>
      </p:pic>
      <p:pic>
        <p:nvPicPr>
          <p:cNvPr id="20" name="Picture 19">
            <a:extLst>
              <a:ext uri="{FF2B5EF4-FFF2-40B4-BE49-F238E27FC236}">
                <a16:creationId xmlns:a16="http://schemas.microsoft.com/office/drawing/2014/main" id="{90F2606E-67EA-D769-067F-494435C09B5E}"/>
              </a:ext>
            </a:extLst>
          </p:cNvPr>
          <p:cNvPicPr>
            <a:picLocks noChangeAspect="1"/>
          </p:cNvPicPr>
          <p:nvPr/>
        </p:nvPicPr>
        <p:blipFill>
          <a:blip r:embed="rId8"/>
          <a:srcRect l="25179" r="10156"/>
          <a:stretch>
            <a:fillRect/>
          </a:stretch>
        </p:blipFill>
        <p:spPr>
          <a:xfrm>
            <a:off x="6935692" y="4407538"/>
            <a:ext cx="2014632" cy="1727721"/>
          </a:xfrm>
          <a:prstGeom prst="rect">
            <a:avLst/>
          </a:prstGeom>
        </p:spPr>
      </p:pic>
    </p:spTree>
    <p:extLst>
      <p:ext uri="{BB962C8B-B14F-4D97-AF65-F5344CB8AC3E}">
        <p14:creationId xmlns:p14="http://schemas.microsoft.com/office/powerpoint/2010/main" val="2061027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423E2-B924-6C82-3CC4-C861F8D818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9C16C9-764C-887B-B52B-CE949D4C216C}"/>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Impact of Rates</a:t>
            </a:r>
          </a:p>
        </p:txBody>
      </p:sp>
      <p:sp>
        <p:nvSpPr>
          <p:cNvPr id="4" name="Rectangle 3">
            <a:extLst>
              <a:ext uri="{FF2B5EF4-FFF2-40B4-BE49-F238E27FC236}">
                <a16:creationId xmlns:a16="http://schemas.microsoft.com/office/drawing/2014/main" id="{5BA9044D-0BD0-7FB3-17B0-F92418B9C563}"/>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3C1951F-C963-8A31-4E1F-3F5535446424}"/>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ED8F96F8-E6E7-A765-7CCC-8C3D6A0D891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04889AB8-62D4-7815-71C5-0C4226D27B17}"/>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E11560B0-1E02-2777-6572-F5F9738263CB}"/>
              </a:ext>
            </a:extLst>
          </p:cNvPr>
          <p:cNvPicPr>
            <a:picLocks noChangeAspect="1"/>
          </p:cNvPicPr>
          <p:nvPr/>
        </p:nvPicPr>
        <p:blipFill>
          <a:blip r:embed="rId4"/>
          <a:stretch>
            <a:fillRect/>
          </a:stretch>
        </p:blipFill>
        <p:spPr>
          <a:xfrm>
            <a:off x="985652" y="1293069"/>
            <a:ext cx="5402539" cy="3964728"/>
          </a:xfrm>
          <a:prstGeom prst="rect">
            <a:avLst/>
          </a:prstGeom>
        </p:spPr>
      </p:pic>
      <mc:AlternateContent xmlns:mc="http://schemas.openxmlformats.org/markup-compatibility/2006" xmlns:a14="http://schemas.microsoft.com/office/drawing/2010/main">
        <mc:Choice Requires="a14">
          <p:sp>
            <p:nvSpPr>
              <p:cNvPr id="3" name="TextBox 2">
                <a:extLst>
                  <a:ext uri="{FF2B5EF4-FFF2-40B4-BE49-F238E27FC236}">
                    <a16:creationId xmlns:a16="http://schemas.microsoft.com/office/drawing/2014/main" id="{24219EC0-5FB7-5389-DA7F-1C9934A2CBC2}"/>
                  </a:ext>
                </a:extLst>
              </p:cNvPr>
              <p:cNvSpPr txBox="1"/>
              <p:nvPr/>
            </p:nvSpPr>
            <p:spPr>
              <a:xfrm>
                <a:off x="6743699" y="1248620"/>
                <a:ext cx="5332343" cy="3416320"/>
              </a:xfrm>
              <a:prstGeom prst="rect">
                <a:avLst/>
              </a:prstGeom>
              <a:noFill/>
            </p:spPr>
            <p:txBody>
              <a:bodyPr wrap="square">
                <a:spAutoFit/>
              </a:bodyPr>
              <a:lstStyle/>
              <a:p>
                <a:pPr marL="285750" indent="-285750">
                  <a:buFont typeface="Arial" panose="020B0604020202020204" pitchFamily="34" charset="0"/>
                  <a:buChar char="•"/>
                </a:pPr>
                <a:r>
                  <a:rPr lang="en-GB" dirty="0"/>
                  <a:t>Trigger Processor can handle </a:t>
                </a:r>
                <a:r>
                  <a:rPr lang="en-GB" b="1" dirty="0"/>
                  <a:t>a maximum of ~4-5 kHz</a:t>
                </a:r>
                <a:r>
                  <a:rPr lang="en-GB" dirty="0"/>
                  <a:t> incoming trigger requests per crystal.</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For trigger request rates beyond this, the trigger processor starts to</a:t>
                </a:r>
                <a:r>
                  <a:rPr lang="en-GB" b="1" dirty="0"/>
                  <a:t> reject (throw away) valid events</a:t>
                </a:r>
                <a:endParaRPr lang="en-GB" dirty="0"/>
              </a:p>
              <a:p>
                <a:pPr marL="742950" lvl="1" indent="-285750">
                  <a:buFont typeface="Arial" panose="020B0604020202020204" pitchFamily="34" charset="0"/>
                  <a:buChar char="•"/>
                </a:pPr>
                <a:r>
                  <a:rPr lang="en-GB" b="1" dirty="0"/>
                  <a:t>Disaster</a:t>
                </a:r>
                <a:r>
                  <a:rPr lang="en-GB" dirty="0"/>
                  <a:t> for a tracking array – how do you track a </a:t>
                </a:r>
                <a14:m>
                  <m:oMath xmlns:m="http://schemas.openxmlformats.org/officeDocument/2006/math">
                    <m:r>
                      <a:rPr lang="en-GB" b="0" i="1" smtClean="0">
                        <a:latin typeface="Cambria Math" panose="02040503050406030204" pitchFamily="18" charset="0"/>
                      </a:rPr>
                      <m:t>𝛾</m:t>
                    </m:r>
                  </m:oMath>
                </a14:m>
                <a:r>
                  <a:rPr lang="en-GB" dirty="0"/>
                  <a:t> ray with missing hits in the track?</a:t>
                </a:r>
              </a:p>
            </p:txBody>
          </p:sp>
        </mc:Choice>
        <mc:Fallback xmlns="">
          <p:sp>
            <p:nvSpPr>
              <p:cNvPr id="3" name="TextBox 2">
                <a:extLst>
                  <a:ext uri="{FF2B5EF4-FFF2-40B4-BE49-F238E27FC236}">
                    <a16:creationId xmlns:a16="http://schemas.microsoft.com/office/drawing/2014/main" id="{24219EC0-5FB7-5389-DA7F-1C9934A2CBC2}"/>
                  </a:ext>
                </a:extLst>
              </p:cNvPr>
              <p:cNvSpPr txBox="1">
                <a:spLocks noRot="1" noChangeAspect="1" noMove="1" noResize="1" noEditPoints="1" noAdjustHandles="1" noChangeArrowheads="1" noChangeShapeType="1" noTextEdit="1"/>
              </p:cNvSpPr>
              <p:nvPr/>
            </p:nvSpPr>
            <p:spPr>
              <a:xfrm>
                <a:off x="6743699" y="1248620"/>
                <a:ext cx="5332343" cy="3416320"/>
              </a:xfrm>
              <a:prstGeom prst="rect">
                <a:avLst/>
              </a:prstGeom>
              <a:blipFill>
                <a:blip r:embed="rId5"/>
                <a:stretch>
                  <a:fillRect l="-686" t="-1071" r="-1600" b="-1964"/>
                </a:stretch>
              </a:blipFill>
            </p:spPr>
            <p:txBody>
              <a:bodyPr/>
              <a:lstStyle/>
              <a:p>
                <a:r>
                  <a:rPr lang="en-GB">
                    <a:noFill/>
                  </a:rPr>
                  <a:t> </a:t>
                </a:r>
              </a:p>
            </p:txBody>
          </p:sp>
        </mc:Fallback>
      </mc:AlternateContent>
      <p:sp>
        <p:nvSpPr>
          <p:cNvPr id="8" name="TextBox 7">
            <a:extLst>
              <a:ext uri="{FF2B5EF4-FFF2-40B4-BE49-F238E27FC236}">
                <a16:creationId xmlns:a16="http://schemas.microsoft.com/office/drawing/2014/main" id="{98D31A77-D961-D4EE-7C78-35A0955F51B6}"/>
              </a:ext>
            </a:extLst>
          </p:cNvPr>
          <p:cNvSpPr txBox="1"/>
          <p:nvPr/>
        </p:nvSpPr>
        <p:spPr>
          <a:xfrm>
            <a:off x="985652" y="5506685"/>
            <a:ext cx="10992592" cy="369332"/>
          </a:xfrm>
          <a:prstGeom prst="rect">
            <a:avLst/>
          </a:prstGeom>
          <a:noFill/>
        </p:spPr>
        <p:txBody>
          <a:bodyPr wrap="square">
            <a:spAutoFit/>
          </a:bodyPr>
          <a:lstStyle/>
          <a:p>
            <a:pPr marL="285750" indent="-285750">
              <a:buFont typeface="Arial" panose="020B0604020202020204" pitchFamily="34" charset="0"/>
              <a:buChar char="•"/>
            </a:pPr>
            <a:r>
              <a:rPr lang="en-GB" b="1" dirty="0"/>
              <a:t>How does this affect the spectra?</a:t>
            </a:r>
          </a:p>
        </p:txBody>
      </p:sp>
    </p:spTree>
    <p:extLst>
      <p:ext uri="{BB962C8B-B14F-4D97-AF65-F5344CB8AC3E}">
        <p14:creationId xmlns:p14="http://schemas.microsoft.com/office/powerpoint/2010/main" val="41310282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F5297-EE5C-8F4F-6AAF-556102EB39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080E30-714E-4DE5-6B3D-1F04CB7554B2}"/>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Impact of Rates</a:t>
            </a:r>
          </a:p>
        </p:txBody>
      </p:sp>
      <p:sp>
        <p:nvSpPr>
          <p:cNvPr id="4" name="Rectangle 3">
            <a:extLst>
              <a:ext uri="{FF2B5EF4-FFF2-40B4-BE49-F238E27FC236}">
                <a16:creationId xmlns:a16="http://schemas.microsoft.com/office/drawing/2014/main" id="{E1FDB89D-74E2-5A2C-9DF1-BF4A7C506EE1}"/>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4625D4B-04D5-44A3-87B6-F07CDD324A0B}"/>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059711BA-4CDE-4A25-2901-812310BC4BC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EB6A55AC-385E-2924-D97D-18B0B4491641}"/>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AB476ACC-8F3C-479B-F155-EAD25A35E107}"/>
              </a:ext>
            </a:extLst>
          </p:cNvPr>
          <p:cNvPicPr>
            <a:picLocks noChangeAspect="1"/>
          </p:cNvPicPr>
          <p:nvPr/>
        </p:nvPicPr>
        <p:blipFill>
          <a:blip r:embed="rId4"/>
          <a:stretch>
            <a:fillRect/>
          </a:stretch>
        </p:blipFill>
        <p:spPr>
          <a:xfrm>
            <a:off x="1062967" y="1183393"/>
            <a:ext cx="5275447" cy="3061973"/>
          </a:xfrm>
          <a:prstGeom prst="rect">
            <a:avLst/>
          </a:prstGeom>
        </p:spPr>
      </p:pic>
      <p:pic>
        <p:nvPicPr>
          <p:cNvPr id="11" name="Picture 10">
            <a:extLst>
              <a:ext uri="{FF2B5EF4-FFF2-40B4-BE49-F238E27FC236}">
                <a16:creationId xmlns:a16="http://schemas.microsoft.com/office/drawing/2014/main" id="{F6AACDF2-F308-8F56-3CF0-B989D6627A14}"/>
              </a:ext>
            </a:extLst>
          </p:cNvPr>
          <p:cNvPicPr>
            <a:picLocks noChangeAspect="1"/>
          </p:cNvPicPr>
          <p:nvPr/>
        </p:nvPicPr>
        <p:blipFill>
          <a:blip r:embed="rId5"/>
          <a:stretch>
            <a:fillRect/>
          </a:stretch>
        </p:blipFill>
        <p:spPr>
          <a:xfrm>
            <a:off x="1062967" y="4249035"/>
            <a:ext cx="10825261" cy="2511490"/>
          </a:xfrm>
          <a:prstGeom prst="rect">
            <a:avLst/>
          </a:prstGeom>
        </p:spPr>
      </p:pic>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A061CFE3-8139-C069-5EBA-C54F415BE610}"/>
                  </a:ext>
                </a:extLst>
              </p:cNvPr>
              <p:cNvSpPr txBox="1"/>
              <p:nvPr/>
            </p:nvSpPr>
            <p:spPr>
              <a:xfrm>
                <a:off x="6743699" y="1248620"/>
                <a:ext cx="5332343" cy="2585323"/>
              </a:xfrm>
              <a:prstGeom prst="rect">
                <a:avLst/>
              </a:prstGeom>
              <a:noFill/>
            </p:spPr>
            <p:txBody>
              <a:bodyPr wrap="square">
                <a:spAutoFit/>
              </a:bodyPr>
              <a:lstStyle/>
              <a:p>
                <a:pPr marL="285750" indent="-285750">
                  <a:buFont typeface="Arial" panose="020B0604020202020204" pitchFamily="34" charset="0"/>
                  <a:buChar char="•"/>
                </a:pPr>
                <a14:m>
                  <m:oMath xmlns:m="http://schemas.openxmlformats.org/officeDocument/2006/math">
                    <m:r>
                      <a:rPr lang="en-GB" b="0" i="1" smtClean="0">
                        <a:latin typeface="Cambria Math" panose="02040503050406030204" pitchFamily="18" charset="0"/>
                      </a:rPr>
                      <m:t>𝛾</m:t>
                    </m:r>
                  </m:oMath>
                </a14:m>
                <a:r>
                  <a:rPr lang="en-GB" dirty="0"/>
                  <a:t>-ray spectra measured using </a:t>
                </a:r>
                <a:r>
                  <a:rPr lang="en-GB" b="1" dirty="0"/>
                  <a:t>AGATA standalone </a:t>
                </a:r>
                <a:r>
                  <a:rPr lang="en-GB" dirty="0"/>
                  <a:t>at </a:t>
                </a:r>
                <a:r>
                  <a:rPr lang="en-GB" b="1" dirty="0"/>
                  <a:t>various beam currents</a:t>
                </a:r>
              </a:p>
              <a:p>
                <a:pPr marL="285750" indent="-285750">
                  <a:buFont typeface="Arial" panose="020B0604020202020204" pitchFamily="34" charset="0"/>
                  <a:buChar char="•"/>
                </a:pPr>
                <a:r>
                  <a:rPr lang="en-GB" dirty="0"/>
                  <a:t>The spectra have been </a:t>
                </a:r>
                <a:r>
                  <a:rPr lang="en-GB" b="1" dirty="0"/>
                  <a:t>normalised</a:t>
                </a:r>
                <a:r>
                  <a:rPr lang="en-GB" dirty="0"/>
                  <a:t> so the background between 100-180 keV and 200-280 keV is equal</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b="1" dirty="0"/>
                  <a:t>Clear decrease in peak-to-background ratio with increasing beam current!!</a:t>
                </a:r>
              </a:p>
            </p:txBody>
          </p:sp>
        </mc:Choice>
        <mc:Fallback xmlns="">
          <p:sp>
            <p:nvSpPr>
              <p:cNvPr id="13" name="TextBox 12">
                <a:extLst>
                  <a:ext uri="{FF2B5EF4-FFF2-40B4-BE49-F238E27FC236}">
                    <a16:creationId xmlns:a16="http://schemas.microsoft.com/office/drawing/2014/main" id="{A061CFE3-8139-C069-5EBA-C54F415BE610}"/>
                  </a:ext>
                </a:extLst>
              </p:cNvPr>
              <p:cNvSpPr txBox="1">
                <a:spLocks noRot="1" noChangeAspect="1" noMove="1" noResize="1" noEditPoints="1" noAdjustHandles="1" noChangeArrowheads="1" noChangeShapeType="1" noTextEdit="1"/>
              </p:cNvSpPr>
              <p:nvPr/>
            </p:nvSpPr>
            <p:spPr>
              <a:xfrm>
                <a:off x="6743699" y="1248620"/>
                <a:ext cx="5332343" cy="2585323"/>
              </a:xfrm>
              <a:prstGeom prst="rect">
                <a:avLst/>
              </a:prstGeom>
              <a:blipFill>
                <a:blip r:embed="rId6"/>
                <a:stretch>
                  <a:fillRect l="-686" t="-1415" r="-686" b="-2830"/>
                </a:stretch>
              </a:blipFill>
            </p:spPr>
            <p:txBody>
              <a:bodyPr/>
              <a:lstStyle/>
              <a:p>
                <a:r>
                  <a:rPr lang="en-GB">
                    <a:noFill/>
                  </a:rPr>
                  <a:t> </a:t>
                </a:r>
              </a:p>
            </p:txBody>
          </p:sp>
        </mc:Fallback>
      </mc:AlternateContent>
    </p:spTree>
    <p:extLst>
      <p:ext uri="{BB962C8B-B14F-4D97-AF65-F5344CB8AC3E}">
        <p14:creationId xmlns:p14="http://schemas.microsoft.com/office/powerpoint/2010/main" val="3621945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D5456-DCA8-805A-A20C-5CD6240FAA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6F5F5D-E531-1453-7B4C-F8F88AA75AAB}"/>
              </a:ext>
            </a:extLst>
          </p:cNvPr>
          <p:cNvSpPr>
            <a:spLocks noGrp="1"/>
          </p:cNvSpPr>
          <p:nvPr>
            <p:ph type="title"/>
          </p:nvPr>
        </p:nvSpPr>
        <p:spPr>
          <a:xfrm>
            <a:off x="1462644" y="172123"/>
            <a:ext cx="10515600" cy="813530"/>
          </a:xfrm>
          <a:ln>
            <a:noFill/>
          </a:ln>
        </p:spPr>
        <p:txBody>
          <a:bodyPr lIns="90000">
            <a:normAutofit/>
          </a:bodyPr>
          <a:lstStyle/>
          <a:p>
            <a:pPr algn="r"/>
            <a:r>
              <a:rPr lang="en-US" dirty="0">
                <a:solidFill>
                  <a:schemeClr val="accent4">
                    <a:lumMod val="75000"/>
                  </a:schemeClr>
                </a:solidFill>
                <a:latin typeface="Segoe UI" panose="020B0502040204020203" pitchFamily="34" charset="0"/>
                <a:cs typeface="Segoe UI" panose="020B0502040204020203" pitchFamily="34" charset="0"/>
              </a:rPr>
              <a:t>Impact of Rates</a:t>
            </a:r>
          </a:p>
        </p:txBody>
      </p:sp>
      <p:sp>
        <p:nvSpPr>
          <p:cNvPr id="4" name="Rectangle 3">
            <a:extLst>
              <a:ext uri="{FF2B5EF4-FFF2-40B4-BE49-F238E27FC236}">
                <a16:creationId xmlns:a16="http://schemas.microsoft.com/office/drawing/2014/main" id="{224314A7-6D23-F7E9-4436-11CDA5594D02}"/>
              </a:ext>
            </a:extLst>
          </p:cNvPr>
          <p:cNvSpPr/>
          <p:nvPr/>
        </p:nvSpPr>
        <p:spPr>
          <a:xfrm>
            <a:off x="526014" y="-5225"/>
            <a:ext cx="276067" cy="6868800"/>
          </a:xfrm>
          <a:prstGeom prst="rect">
            <a:avLst/>
          </a:prstGeom>
          <a:solidFill>
            <a:srgbClr val="0070C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8CFAC34-28F8-3616-D026-611FF6630B33}"/>
              </a:ext>
            </a:extLst>
          </p:cNvPr>
          <p:cNvSpPr/>
          <p:nvPr/>
        </p:nvSpPr>
        <p:spPr>
          <a:xfrm>
            <a:off x="-12547" y="-6008"/>
            <a:ext cx="626311" cy="6870357"/>
          </a:xfrm>
          <a:prstGeom prst="rect">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4">
            <a:extLst>
              <a:ext uri="{FF2B5EF4-FFF2-40B4-BE49-F238E27FC236}">
                <a16:creationId xmlns:a16="http://schemas.microsoft.com/office/drawing/2014/main" id="{1BBC2B0E-D100-7421-9EDA-1F8977BADD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1282"/>
          <a:stretch/>
        </p:blipFill>
        <p:spPr bwMode="auto">
          <a:xfrm>
            <a:off x="88813" y="6106580"/>
            <a:ext cx="503946" cy="692045"/>
          </a:xfrm>
          <a:prstGeom prst="rect">
            <a:avLst/>
          </a:prstGeom>
          <a:noFill/>
          <a:extLst>
            <a:ext uri="{909E8E84-426E-40DD-AFC4-6F175D3DCCD1}">
              <a14:hiddenFill xmlns:a14="http://schemas.microsoft.com/office/drawing/2010/main">
                <a:solidFill>
                  <a:srgbClr val="FFFFFF"/>
                </a:solidFill>
              </a14:hiddenFill>
            </a:ext>
          </a:extLst>
        </p:spPr>
      </p:pic>
      <p:cxnSp>
        <p:nvCxnSpPr>
          <p:cNvPr id="7" name="Straight Connector 6">
            <a:extLst>
              <a:ext uri="{FF2B5EF4-FFF2-40B4-BE49-F238E27FC236}">
                <a16:creationId xmlns:a16="http://schemas.microsoft.com/office/drawing/2014/main" id="{E3E1AA8C-3556-ADFB-F3D5-342A3F8D9291}"/>
              </a:ext>
            </a:extLst>
          </p:cNvPr>
          <p:cNvCxnSpPr>
            <a:cxnSpLocks/>
          </p:cNvCxnSpPr>
          <p:nvPr/>
        </p:nvCxnSpPr>
        <p:spPr>
          <a:xfrm>
            <a:off x="985652" y="981983"/>
            <a:ext cx="10992592" cy="0"/>
          </a:xfrm>
          <a:prstGeom prst="lin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EBFDF389-491F-2543-F26E-595904B27C74}"/>
              </a:ext>
            </a:extLst>
          </p:cNvPr>
          <p:cNvPicPr>
            <a:picLocks noChangeAspect="1"/>
          </p:cNvPicPr>
          <p:nvPr/>
        </p:nvPicPr>
        <p:blipFill>
          <a:blip r:embed="rId4"/>
          <a:stretch>
            <a:fillRect/>
          </a:stretch>
        </p:blipFill>
        <p:spPr>
          <a:xfrm>
            <a:off x="985652" y="1183393"/>
            <a:ext cx="4778150" cy="3510736"/>
          </a:xfrm>
          <a:prstGeom prst="rect">
            <a:avLst/>
          </a:prstGeom>
        </p:spPr>
      </p:pic>
      <p:pic>
        <p:nvPicPr>
          <p:cNvPr id="12" name="Picture 11">
            <a:extLst>
              <a:ext uri="{FF2B5EF4-FFF2-40B4-BE49-F238E27FC236}">
                <a16:creationId xmlns:a16="http://schemas.microsoft.com/office/drawing/2014/main" id="{809330FE-764E-1ACC-89A9-9A20CB1B787A}"/>
              </a:ext>
            </a:extLst>
          </p:cNvPr>
          <p:cNvPicPr>
            <a:picLocks noChangeAspect="1"/>
          </p:cNvPicPr>
          <p:nvPr/>
        </p:nvPicPr>
        <p:blipFill>
          <a:blip r:embed="rId5"/>
          <a:stretch>
            <a:fillRect/>
          </a:stretch>
        </p:blipFill>
        <p:spPr>
          <a:xfrm>
            <a:off x="802081" y="4765253"/>
            <a:ext cx="11301106" cy="2087680"/>
          </a:xfrm>
          <a:prstGeom prst="rect">
            <a:avLst/>
          </a:prstGeom>
        </p:spPr>
      </p:pic>
      <p:sp>
        <p:nvSpPr>
          <p:cNvPr id="3" name="TextBox 2">
            <a:extLst>
              <a:ext uri="{FF2B5EF4-FFF2-40B4-BE49-F238E27FC236}">
                <a16:creationId xmlns:a16="http://schemas.microsoft.com/office/drawing/2014/main" id="{41B2F1C7-4CDA-26E9-E39C-35DDEAF66AD8}"/>
              </a:ext>
            </a:extLst>
          </p:cNvPr>
          <p:cNvSpPr txBox="1"/>
          <p:nvPr/>
        </p:nvSpPr>
        <p:spPr>
          <a:xfrm>
            <a:off x="5947373" y="1183393"/>
            <a:ext cx="5959705" cy="2862322"/>
          </a:xfrm>
          <a:prstGeom prst="rect">
            <a:avLst/>
          </a:prstGeom>
          <a:noFill/>
        </p:spPr>
        <p:txBody>
          <a:bodyPr wrap="square">
            <a:spAutoFit/>
          </a:bodyPr>
          <a:lstStyle/>
          <a:p>
            <a:pPr marL="285750" indent="-285750">
              <a:buFont typeface="Arial" panose="020B0604020202020204" pitchFamily="34" charset="0"/>
              <a:buChar char="•"/>
            </a:pPr>
            <a:r>
              <a:rPr lang="en-GB" b="1" dirty="0"/>
              <a:t>Peak-to-background under high beam intensity can be recovered by setting a minimum “fold” threshold at the trigger processor</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dirty="0"/>
              <a:t>Still not </a:t>
            </a:r>
            <a:r>
              <a:rPr lang="en-GB" i="1" dirty="0"/>
              <a:t>quite</a:t>
            </a:r>
            <a:r>
              <a:rPr lang="en-GB" dirty="0"/>
              <a:t> as good as for low rates. A problem for further investigation.</a:t>
            </a:r>
            <a:r>
              <a:rPr lang="en-GB" b="1" dirty="0"/>
              <a:t> </a:t>
            </a:r>
          </a:p>
        </p:txBody>
      </p:sp>
    </p:spTree>
    <p:extLst>
      <p:ext uri="{BB962C8B-B14F-4D97-AF65-F5344CB8AC3E}">
        <p14:creationId xmlns:p14="http://schemas.microsoft.com/office/powerpoint/2010/main" val="24347343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26240</TotalTime>
  <Words>3543</Words>
  <Application>Microsoft Office PowerPoint</Application>
  <PresentationFormat>Widescreen</PresentationFormat>
  <Paragraphs>202</Paragraphs>
  <Slides>19</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Cambria Math</vt:lpstr>
      <vt:lpstr>Segoe UI</vt:lpstr>
      <vt:lpstr>Segoe UI Semibold</vt:lpstr>
      <vt:lpstr>Office Theme</vt:lpstr>
      <vt:lpstr>PowerPoint Presentation</vt:lpstr>
      <vt:lpstr>Introduction – Gammasphere</vt:lpstr>
      <vt:lpstr>Introduction – AGATA</vt:lpstr>
      <vt:lpstr>Experimental Methodology – Why 158Er? </vt:lpstr>
      <vt:lpstr>158Er Yrast Band To High Spin with AGATA</vt:lpstr>
      <vt:lpstr>How do we compare to Gammasphere?</vt:lpstr>
      <vt:lpstr>How do we compare to Gammasphere?</vt:lpstr>
      <vt:lpstr>Neutron-Damage Correction</vt:lpstr>
      <vt:lpstr>High-Fold Sorting</vt:lpstr>
      <vt:lpstr>High-Fold Sorting</vt:lpstr>
      <vt:lpstr>High-Fold Sorting</vt:lpstr>
      <vt:lpstr>High-Fold Sorting</vt:lpstr>
      <vt:lpstr>High-Fold Sorting</vt:lpstr>
      <vt:lpstr>High-Fold Sorting</vt:lpstr>
      <vt:lpstr>High-Fold Sorting</vt:lpstr>
      <vt:lpstr>Conclusion and Future Outlook</vt:lpstr>
      <vt:lpstr>Impact of Rates</vt:lpstr>
      <vt:lpstr>Impact of Rates</vt:lpstr>
      <vt:lpstr>Impact of Rates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Conor Sullivan</dc:creator>
  <cp:lastModifiedBy>Conor Sullivan</cp:lastModifiedBy>
  <cp:revision>315</cp:revision>
  <dcterms:created xsi:type="dcterms:W3CDTF">2024-07-22T16:32:25Z</dcterms:created>
  <dcterms:modified xsi:type="dcterms:W3CDTF">2026-04-12T20:36:32Z</dcterms:modified>
</cp:coreProperties>
</file>