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03" r:id="rId3"/>
    <p:sldId id="299" r:id="rId4"/>
    <p:sldId id="300" r:id="rId5"/>
    <p:sldId id="281" r:id="rId6"/>
    <p:sldId id="275" r:id="rId7"/>
    <p:sldId id="286" r:id="rId8"/>
    <p:sldId id="285" r:id="rId9"/>
    <p:sldId id="301" r:id="rId10"/>
    <p:sldId id="289" r:id="rId11"/>
    <p:sldId id="259" r:id="rId12"/>
    <p:sldId id="30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BC930B-2F9B-46D7-A1E2-3537A16364EE}">
          <p14:sldIdLst>
            <p14:sldId id="256"/>
          </p14:sldIdLst>
        </p14:section>
        <p14:section name="Why Fusion? Why now?" id="{E8EE2A85-A7F4-484E-8F83-59CEC497737C}">
          <p14:sldIdLst>
            <p14:sldId id="303"/>
            <p14:sldId id="299"/>
            <p14:sldId id="300"/>
          </p14:sldIdLst>
        </p14:section>
        <p14:section name="What is fusion energy?" id="{8501A6C2-26E2-44DD-8F18-82AD98099733}">
          <p14:sldIdLst>
            <p14:sldId id="281"/>
            <p14:sldId id="275"/>
            <p14:sldId id="286"/>
          </p14:sldIdLst>
        </p14:section>
        <p14:section name="The fusion landscape" id="{D44A64C1-4F4C-4346-83C6-FC73389B655F}">
          <p14:sldIdLst>
            <p14:sldId id="285"/>
          </p14:sldIdLst>
        </p14:section>
        <p14:section name="Technology enablers" id="{154E6DC3-916E-4207-8588-62957B2CFDD7}">
          <p14:sldIdLst>
            <p14:sldId id="301"/>
            <p14:sldId id="289"/>
          </p14:sldIdLst>
        </p14:section>
        <p14:section name="Timeline and milestones" id="{5302C020-496D-40D9-9764-B696766FC15C}">
          <p14:sldIdLst>
            <p14:sldId id="259"/>
          </p14:sldIdLst>
        </p14:section>
        <p14:section name="Summary" id="{78410877-5827-4C0E-8145-8E8B39462C44}">
          <p14:sldIdLst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B1D"/>
    <a:srgbClr val="003D70"/>
    <a:srgbClr val="FFFFFF"/>
    <a:srgbClr val="DF5703"/>
    <a:srgbClr val="FBD857"/>
    <a:srgbClr val="FEFA54"/>
    <a:srgbClr val="FBC789"/>
    <a:srgbClr val="F8971D"/>
    <a:srgbClr val="F6A704"/>
    <a:srgbClr val="009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4674"/>
  </p:normalViewPr>
  <p:slideViewPr>
    <p:cSldViewPr snapToGrid="0" snapToObjects="1">
      <p:cViewPr varScale="1">
        <p:scale>
          <a:sx n="70" d="100"/>
          <a:sy n="70" d="100"/>
        </p:scale>
        <p:origin x="67" y="1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4/12/2026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chemeClr val="bg1"/>
                </a:solidFill>
              </a:rPr>
              <a:t>Global warming accelerated between 2015-2025 more than the previous decade</a:t>
            </a:r>
          </a:p>
          <a:p>
            <a:r>
              <a:rPr lang="en-GB" sz="1200" dirty="0">
                <a:solidFill>
                  <a:schemeClr val="bg1"/>
                </a:solidFill>
              </a:rPr>
              <a:t>Ocean heat reached a record high for the 9</a:t>
            </a:r>
            <a:r>
              <a:rPr lang="en-GB" sz="1200" baseline="30000" dirty="0">
                <a:solidFill>
                  <a:schemeClr val="bg1"/>
                </a:solidFill>
              </a:rPr>
              <a:t>th</a:t>
            </a:r>
            <a:r>
              <a:rPr lang="en-GB" sz="1200" dirty="0">
                <a:solidFill>
                  <a:schemeClr val="bg1"/>
                </a:solidFill>
              </a:rPr>
              <a:t> consecutive year in 2025</a:t>
            </a:r>
          </a:p>
          <a:p>
            <a:r>
              <a:rPr lang="en-GB" sz="1200" dirty="0">
                <a:solidFill>
                  <a:schemeClr val="bg1"/>
                </a:solidFill>
              </a:rPr>
              <a:t>Extreme weather events are becoming more frequent and more severe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1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74378655-6313-4BA8-FD7F-E1652BEBAF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3"/>
            <a:ext cx="12236064" cy="53089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9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actory&#10;&#10;Description automatically generated">
            <a:extLst>
              <a:ext uri="{FF2B5EF4-FFF2-40B4-BE49-F238E27FC236}">
                <a16:creationId xmlns:a16="http://schemas.microsoft.com/office/drawing/2014/main" id="{EE1D502D-9674-88B5-CAD8-36A8D1F7F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24552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25107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riangle 6">
            <a:extLst>
              <a:ext uri="{FF2B5EF4-FFF2-40B4-BE49-F238E27FC236}">
                <a16:creationId xmlns:a16="http://schemas.microsoft.com/office/drawing/2014/main" id="{85CB16D8-6C40-ED27-0031-9D09E1430FEC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09DEB-91FF-C0C2-9FD8-2F5AD05DBA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53"/>
            <a:ext cx="12207532" cy="52838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0028596E-A45E-F435-570F-F20AA63E964D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57A5D-FE21-5BE2-9560-6C23CCC72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front of computers&#10;&#10;Description automatically generated">
            <a:extLst>
              <a:ext uri="{FF2B5EF4-FFF2-40B4-BE49-F238E27FC236}">
                <a16:creationId xmlns:a16="http://schemas.microsoft.com/office/drawing/2014/main" id="{A2B4C594-311C-4543-E27E-8C147C83E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24" y="0"/>
            <a:ext cx="12198724" cy="522895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7561F1F0-0D5F-B033-FD79-56D0A61EBBC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C50E3-1653-5DE2-D1C5-EC5BA3B9B6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sign on the side of it&#10;&#10;Description automatically generated">
            <a:extLst>
              <a:ext uri="{FF2B5EF4-FFF2-40B4-BE49-F238E27FC236}">
                <a16:creationId xmlns:a16="http://schemas.microsoft.com/office/drawing/2014/main" id="{E0DA9190-BE64-2177-9CB0-12E229368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798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5D799A25-0458-1ACE-F73F-F8E4AFCCC42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0194C-040C-5DA4-A94C-28A3595F6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3C9D6F55-F3B9-0388-A008-C5CFC72E6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2934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4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light on a black background&#10;&#10;Description automatically generated">
            <a:extLst>
              <a:ext uri="{FF2B5EF4-FFF2-40B4-BE49-F238E27FC236}">
                <a16:creationId xmlns:a16="http://schemas.microsoft.com/office/drawing/2014/main" id="{B1D632BA-73F6-2CAA-7E76-C94956A6C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0"/>
            <a:ext cx="12210930" cy="536537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ople sitting in front of several monitors&#10;&#10;Description automatically generated">
            <a:extLst>
              <a:ext uri="{FF2B5EF4-FFF2-40B4-BE49-F238E27FC236}">
                <a16:creationId xmlns:a16="http://schemas.microsoft.com/office/drawing/2014/main" id="{29F38B8C-B0F7-4DFD-E3CD-D105B0F1F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76"/>
          <a:stretch/>
        </p:blipFill>
        <p:spPr>
          <a:xfrm>
            <a:off x="-18930" y="-14622"/>
            <a:ext cx="12236064" cy="540247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959FC96-E3F0-4A79-531C-ECCF4D086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2"/>
            <a:ext cx="12210930" cy="635936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8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1A284294-3C35-458B-013F-88D137987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20320"/>
            <a:ext cx="12238414" cy="535770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EB6ACF58-AF63-EB3C-6171-45E1A7703C71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4DD4F-8ACB-51DB-8E00-180A379A2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 dirty="0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67" r:id="rId15"/>
    <p:sldLayoutId id="2147483680" r:id="rId16"/>
    <p:sldLayoutId id="2147483681" r:id="rId17"/>
    <p:sldLayoutId id="2147483685" r:id="rId18"/>
    <p:sldLayoutId id="2147483683" r:id="rId19"/>
    <p:sldLayoutId id="2147483684" r:id="rId20"/>
    <p:sldLayoutId id="2147483672" r:id="rId21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s.ukaea.uk/current-vacancies/" TargetMode="External"/><Relationship Id="rId7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vR0H4MO9x3g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04AEA7-0BFB-B42D-C318-42E36DFAE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UKAEA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5A71EDF-6999-BFED-0658-0C92399DF7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Path to </a:t>
            </a:r>
            <a:r>
              <a:rPr lang="en-GB"/>
              <a:t>Commercial Fusion Energy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A7EB7E-599B-A38F-C555-6705C72682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714" y="6050503"/>
            <a:ext cx="8854215" cy="341332"/>
          </a:xfrm>
        </p:spPr>
        <p:txBody>
          <a:bodyPr/>
          <a:lstStyle/>
          <a:p>
            <a:r>
              <a:rPr lang="en-GB" dirty="0"/>
              <a:t>Dr Chantal Shand, Applied Radiation Technology Group Leader</a:t>
            </a:r>
          </a:p>
        </p:txBody>
      </p:sp>
    </p:spTree>
    <p:extLst>
      <p:ext uri="{BB962C8B-B14F-4D97-AF65-F5344CB8AC3E}">
        <p14:creationId xmlns:p14="http://schemas.microsoft.com/office/powerpoint/2010/main" val="295413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4C4F6-859E-4682-9616-4AB6AADEE8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53F847-CFEA-413B-9FB0-C8DDB451B1B8}"/>
              </a:ext>
            </a:extLst>
          </p:cNvPr>
          <p:cNvSpPr txBox="1"/>
          <p:nvPr/>
        </p:nvSpPr>
        <p:spPr>
          <a:xfrm>
            <a:off x="655976" y="5005023"/>
            <a:ext cx="548441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later stages of ITER operation, some of the blanket modules will be replaced with specialized modules to test materials for tritium breeding concepts.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A3639E-B606-BBD8-173B-F36FE42EE142}"/>
              </a:ext>
            </a:extLst>
          </p:cNvPr>
          <p:cNvSpPr txBox="1"/>
          <p:nvPr/>
        </p:nvSpPr>
        <p:spPr>
          <a:xfrm>
            <a:off x="191439" y="202123"/>
            <a:ext cx="872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 Black" panose="020B0A04020102020204" pitchFamily="34" charset="0"/>
              </a:rPr>
              <a:t>Focus on the fuel cycle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FA2141A-DDB4-C403-8F8E-1D6DCE815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03" y="1146467"/>
            <a:ext cx="6084335" cy="3676207"/>
          </a:xfrm>
          <a:prstGeom prst="rect">
            <a:avLst/>
          </a:prstGeom>
        </p:spPr>
      </p:pic>
      <p:pic>
        <p:nvPicPr>
          <p:cNvPr id="2050" name="Picture 2" descr="Multi-million-pound investment to fast-track fusion fuel development | UKAEA  Fusion Energy">
            <a:extLst>
              <a:ext uri="{FF2B5EF4-FFF2-40B4-BE49-F238E27FC236}">
                <a16:creationId xmlns:a16="http://schemas.microsoft.com/office/drawing/2014/main" id="{BCF8EEFB-3B8E-1931-B78D-105B9062D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r="26467"/>
          <a:stretch>
            <a:fillRect/>
          </a:stretch>
        </p:blipFill>
        <p:spPr bwMode="auto">
          <a:xfrm>
            <a:off x="7286625" y="1146467"/>
            <a:ext cx="3971926" cy="367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A79A4C-560C-1475-D25C-2956BA07E10F}"/>
              </a:ext>
            </a:extLst>
          </p:cNvPr>
          <p:cNvSpPr txBox="1"/>
          <p:nvPr/>
        </p:nvSpPr>
        <p:spPr>
          <a:xfrm>
            <a:off x="7286625" y="5009600"/>
            <a:ext cx="397192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£200 million Lithium Breeding Tritium Innovation (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LIBRTI) programme aiming to demonstrate controlled and predictable tritium breeding.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6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8D75F449-5D5F-339A-36FC-E16D487B341D}"/>
              </a:ext>
            </a:extLst>
          </p:cNvPr>
          <p:cNvSpPr/>
          <p:nvPr/>
        </p:nvSpPr>
        <p:spPr>
          <a:xfrm>
            <a:off x="762470" y="6337561"/>
            <a:ext cx="220756" cy="52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E0E4BBC-7B38-F96C-7C7C-36324BE5DAD2}"/>
              </a:ext>
            </a:extLst>
          </p:cNvPr>
          <p:cNvCxnSpPr>
            <a:cxnSpLocks/>
          </p:cNvCxnSpPr>
          <p:nvPr/>
        </p:nvCxnSpPr>
        <p:spPr>
          <a:xfrm>
            <a:off x="5338752" y="5788395"/>
            <a:ext cx="0" cy="5993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4C4F6-859E-4682-9616-4AB6AADEE8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3CF4E4-B8C5-FBF7-B060-80A6A475F783}"/>
              </a:ext>
            </a:extLst>
          </p:cNvPr>
          <p:cNvCxnSpPr>
            <a:cxnSpLocks/>
          </p:cNvCxnSpPr>
          <p:nvPr/>
        </p:nvCxnSpPr>
        <p:spPr>
          <a:xfrm>
            <a:off x="0" y="284181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48005A-9002-B623-3510-3C698DC09C59}"/>
              </a:ext>
            </a:extLst>
          </p:cNvPr>
          <p:cNvCxnSpPr>
            <a:cxnSpLocks/>
          </p:cNvCxnSpPr>
          <p:nvPr/>
        </p:nvCxnSpPr>
        <p:spPr>
          <a:xfrm>
            <a:off x="5350456" y="2850777"/>
            <a:ext cx="0" cy="2779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532170-812D-0CB6-D72E-C02F14376D02}"/>
              </a:ext>
            </a:extLst>
          </p:cNvPr>
          <p:cNvCxnSpPr>
            <a:cxnSpLocks/>
          </p:cNvCxnSpPr>
          <p:nvPr/>
        </p:nvCxnSpPr>
        <p:spPr>
          <a:xfrm>
            <a:off x="10789864" y="2841812"/>
            <a:ext cx="0" cy="2779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BF0063F-5D03-3FD8-9655-56A74D2F5FC3}"/>
              </a:ext>
            </a:extLst>
          </p:cNvPr>
          <p:cNvSpPr txBox="1"/>
          <p:nvPr/>
        </p:nvSpPr>
        <p:spPr>
          <a:xfrm>
            <a:off x="9867944" y="4401318"/>
            <a:ext cx="18438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DEMO: putting fusion power on the grid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2C561EE-6AEC-55F7-38B8-D5F96523454C}"/>
              </a:ext>
            </a:extLst>
          </p:cNvPr>
          <p:cNvCxnSpPr>
            <a:cxnSpLocks/>
          </p:cNvCxnSpPr>
          <p:nvPr/>
        </p:nvCxnSpPr>
        <p:spPr>
          <a:xfrm>
            <a:off x="7169793" y="2534884"/>
            <a:ext cx="0" cy="2779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5976570-91F1-5D19-6FF8-1990E89E3919}"/>
              </a:ext>
            </a:extLst>
          </p:cNvPr>
          <p:cNvSpPr txBox="1"/>
          <p:nvPr/>
        </p:nvSpPr>
        <p:spPr>
          <a:xfrm>
            <a:off x="6748953" y="5452025"/>
            <a:ext cx="5181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Not exhaustive!</a:t>
            </a:r>
          </a:p>
          <a:p>
            <a:r>
              <a:rPr lang="en-GB" dirty="0">
                <a:solidFill>
                  <a:schemeClr val="bg1"/>
                </a:solidFill>
              </a:rPr>
              <a:t>Roadmaps anticipate scaling rapidly through the 2040s if early milestones are met.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30B0B-3C5A-A875-252A-F4F33CED00E4}"/>
              </a:ext>
            </a:extLst>
          </p:cNvPr>
          <p:cNvSpPr txBox="1"/>
          <p:nvPr/>
        </p:nvSpPr>
        <p:spPr>
          <a:xfrm>
            <a:off x="191439" y="202123"/>
            <a:ext cx="872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 Black" panose="020B0A04020102020204" pitchFamily="34" charset="0"/>
              </a:rPr>
              <a:t>The timeline for fusion energy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520F2-B8C1-06E9-D33C-DDB0020258F1}"/>
              </a:ext>
            </a:extLst>
          </p:cNvPr>
          <p:cNvSpPr txBox="1"/>
          <p:nvPr/>
        </p:nvSpPr>
        <p:spPr>
          <a:xfrm>
            <a:off x="5001493" y="2533582"/>
            <a:ext cx="719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2035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05A45-453D-E0D3-7066-75C13DE88EF9}"/>
              </a:ext>
            </a:extLst>
          </p:cNvPr>
          <p:cNvSpPr txBox="1"/>
          <p:nvPr/>
        </p:nvSpPr>
        <p:spPr>
          <a:xfrm>
            <a:off x="10418422" y="2534884"/>
            <a:ext cx="757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2050s</a:t>
            </a:r>
          </a:p>
        </p:txBody>
      </p:sp>
      <p:pic>
        <p:nvPicPr>
          <p:cNvPr id="4098" name="Picture 2" descr="EUROfusion Started The DEMO Conceptual Design Phase">
            <a:extLst>
              <a:ext uri="{FF2B5EF4-FFF2-40B4-BE49-F238E27FC236}">
                <a16:creationId xmlns:a16="http://schemas.microsoft.com/office/drawing/2014/main" id="{83C25F1A-39C5-15B1-32B2-FA9D9FD64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t="18302" r="10739" b="780"/>
          <a:stretch>
            <a:fillRect/>
          </a:stretch>
        </p:blipFill>
        <p:spPr bwMode="auto">
          <a:xfrm>
            <a:off x="10149765" y="3128683"/>
            <a:ext cx="1280197" cy="1280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294F42D-F397-AF2D-75A8-BC6A42F1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712" r="4712"/>
          <a:stretch/>
        </p:blipFill>
        <p:spPr bwMode="auto">
          <a:xfrm>
            <a:off x="6555876" y="1244543"/>
            <a:ext cx="1280197" cy="1280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F3C600-FA0C-AB8B-0B40-91D3A2D363F3}"/>
              </a:ext>
            </a:extLst>
          </p:cNvPr>
          <p:cNvSpPr txBox="1"/>
          <p:nvPr/>
        </p:nvSpPr>
        <p:spPr>
          <a:xfrm>
            <a:off x="6817160" y="2873438"/>
            <a:ext cx="757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2040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13CDE6-9891-895E-5AAD-BF8619B568D5}"/>
              </a:ext>
            </a:extLst>
          </p:cNvPr>
          <p:cNvSpPr txBox="1"/>
          <p:nvPr/>
        </p:nvSpPr>
        <p:spPr>
          <a:xfrm>
            <a:off x="6494539" y="833811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STEP: operating a prototype plant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A9704BF-E9E0-3972-7B5F-C20BB60A464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3758" r="3758"/>
          <a:stretch/>
        </p:blipFill>
        <p:spPr>
          <a:xfrm>
            <a:off x="2471049" y="1299406"/>
            <a:ext cx="1281600" cy="1281600"/>
          </a:xfrm>
          <a:prstGeom prst="ellipse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65C0D0-29DE-B00F-BDE0-79828D1F4EFC}"/>
              </a:ext>
            </a:extLst>
          </p:cNvPr>
          <p:cNvCxnSpPr>
            <a:cxnSpLocks/>
          </p:cNvCxnSpPr>
          <p:nvPr/>
        </p:nvCxnSpPr>
        <p:spPr>
          <a:xfrm>
            <a:off x="3111849" y="2569732"/>
            <a:ext cx="0" cy="2779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234B5BC-524F-AD24-71CA-59AAFF3F181D}"/>
              </a:ext>
            </a:extLst>
          </p:cNvPr>
          <p:cNvSpPr txBox="1"/>
          <p:nvPr/>
        </p:nvSpPr>
        <p:spPr>
          <a:xfrm>
            <a:off x="2416524" y="846568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LIBRTI: opening as a user facility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B90798-3BA3-C781-E674-0A5F25BD8E94}"/>
              </a:ext>
            </a:extLst>
          </p:cNvPr>
          <p:cNvSpPr txBox="1"/>
          <p:nvPr/>
        </p:nvSpPr>
        <p:spPr>
          <a:xfrm>
            <a:off x="2753222" y="2826347"/>
            <a:ext cx="719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2029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1AB38BC-3876-29C3-8572-FDB04781356D}"/>
              </a:ext>
            </a:extLst>
          </p:cNvPr>
          <p:cNvCxnSpPr>
            <a:cxnSpLocks/>
          </p:cNvCxnSpPr>
          <p:nvPr/>
        </p:nvCxnSpPr>
        <p:spPr>
          <a:xfrm>
            <a:off x="5347427" y="4401318"/>
            <a:ext cx="0" cy="5993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1D38DB2-958F-0397-EC2B-6BC5FD438F47}"/>
              </a:ext>
            </a:extLst>
          </p:cNvPr>
          <p:cNvSpPr txBox="1"/>
          <p:nvPr/>
        </p:nvSpPr>
        <p:spPr>
          <a:xfrm>
            <a:off x="4443360" y="4455570"/>
            <a:ext cx="182592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ITER: routinely producing 500 MW fusion power</a:t>
            </a:r>
            <a:endParaRPr lang="en-GB" sz="10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6A848-AAC6-48B6-8198-568C26D2B0A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8427" r="35038"/>
          <a:stretch/>
        </p:blipFill>
        <p:spPr>
          <a:xfrm>
            <a:off x="4715521" y="3119718"/>
            <a:ext cx="1281600" cy="1281600"/>
          </a:xfrm>
          <a:prstGeom prst="ellipse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56B81F-F5AD-AF85-31FD-2168A1564EA0}"/>
              </a:ext>
            </a:extLst>
          </p:cNvPr>
          <p:cNvCxnSpPr>
            <a:cxnSpLocks/>
          </p:cNvCxnSpPr>
          <p:nvPr/>
        </p:nvCxnSpPr>
        <p:spPr>
          <a:xfrm>
            <a:off x="1978514" y="2828233"/>
            <a:ext cx="0" cy="363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89F661B-374B-92EF-6396-9372D8C787DD}"/>
              </a:ext>
            </a:extLst>
          </p:cNvPr>
          <p:cNvSpPr txBox="1"/>
          <p:nvPr/>
        </p:nvSpPr>
        <p:spPr>
          <a:xfrm>
            <a:off x="1144657" y="4389632"/>
            <a:ext cx="166771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CFS: SPARC with HTS magnets operational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CDBA63-BE54-DFC7-5243-307F6CBB0ECA}"/>
              </a:ext>
            </a:extLst>
          </p:cNvPr>
          <p:cNvSpPr txBox="1"/>
          <p:nvPr/>
        </p:nvSpPr>
        <p:spPr>
          <a:xfrm>
            <a:off x="1647738" y="2524740"/>
            <a:ext cx="719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CFD4F8-2052-8E61-2021-25D3FBB93BE6}"/>
              </a:ext>
            </a:extLst>
          </p:cNvPr>
          <p:cNvSpPr txBox="1"/>
          <p:nvPr/>
        </p:nvSpPr>
        <p:spPr>
          <a:xfrm>
            <a:off x="3103812" y="2533582"/>
            <a:ext cx="83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2030s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82EB87-30B4-9D47-0B83-1F97C7E2F070}"/>
              </a:ext>
            </a:extLst>
          </p:cNvPr>
          <p:cNvSpPr txBox="1"/>
          <p:nvPr/>
        </p:nvSpPr>
        <p:spPr>
          <a:xfrm>
            <a:off x="1277538" y="6244717"/>
            <a:ext cx="142904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JT-60SA: high power experiments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4E76DC0-0F2B-B297-B9B8-A89A5478A6DF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6637" r="16637"/>
          <a:stretch/>
        </p:blipFill>
        <p:spPr>
          <a:xfrm>
            <a:off x="1346670" y="4888480"/>
            <a:ext cx="1281600" cy="1281600"/>
          </a:xfrm>
          <a:prstGeom prst="ellipse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4F90AE0-2EA2-53AB-7815-A184E78E8141}"/>
              </a:ext>
            </a:extLst>
          </p:cNvPr>
          <p:cNvSpPr txBox="1"/>
          <p:nvPr/>
        </p:nvSpPr>
        <p:spPr>
          <a:xfrm>
            <a:off x="4623233" y="6254688"/>
            <a:ext cx="1429045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Tokamak Energy: Fusion Pilot Plant operational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142022C-C78B-BE74-8740-FA328E03C84D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19496" r="18004"/>
          <a:stretch>
            <a:fillRect/>
          </a:stretch>
        </p:blipFill>
        <p:spPr>
          <a:xfrm>
            <a:off x="4697952" y="4935425"/>
            <a:ext cx="1281600" cy="1281600"/>
          </a:xfrm>
          <a:prstGeom prst="ellipse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75C2590-4EEA-F98D-4D65-F66FE081612D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8167" r="24795"/>
          <a:stretch>
            <a:fillRect/>
          </a:stretch>
        </p:blipFill>
        <p:spPr>
          <a:xfrm>
            <a:off x="1331754" y="3116112"/>
            <a:ext cx="1281600" cy="1281600"/>
          </a:xfrm>
          <a:prstGeom prst="ellipse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6BFD65-0163-8D2A-7C4A-C9599E0C31E1}"/>
              </a:ext>
            </a:extLst>
          </p:cNvPr>
          <p:cNvCxnSpPr>
            <a:cxnSpLocks/>
          </p:cNvCxnSpPr>
          <p:nvPr/>
        </p:nvCxnSpPr>
        <p:spPr>
          <a:xfrm>
            <a:off x="3511349" y="2841812"/>
            <a:ext cx="0" cy="1764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5F430BCF-012A-67D2-CBC6-FCC749A3E85A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l="17311" r="26439"/>
          <a:stretch>
            <a:fillRect/>
          </a:stretch>
        </p:blipFill>
        <p:spPr>
          <a:xfrm>
            <a:off x="2869775" y="3111413"/>
            <a:ext cx="1281600" cy="1281600"/>
          </a:xfrm>
          <a:prstGeom prst="ellipse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4E9CAB8-0C1A-3588-0489-CDE63830EF37}"/>
              </a:ext>
            </a:extLst>
          </p:cNvPr>
          <p:cNvSpPr txBox="1"/>
          <p:nvPr/>
        </p:nvSpPr>
        <p:spPr>
          <a:xfrm>
            <a:off x="2853372" y="4392975"/>
            <a:ext cx="137420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CFS: ARC power plant operational</a:t>
            </a:r>
          </a:p>
        </p:txBody>
      </p:sp>
    </p:spTree>
    <p:extLst>
      <p:ext uri="{BB962C8B-B14F-4D97-AF65-F5344CB8AC3E}">
        <p14:creationId xmlns:p14="http://schemas.microsoft.com/office/powerpoint/2010/main" val="207563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5179B4-0AC3-4E94-C688-D3ED3099DBF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299CF-8094-421D-4E23-A224CDD305E3}"/>
              </a:ext>
            </a:extLst>
          </p:cNvPr>
          <p:cNvSpPr txBox="1"/>
          <p:nvPr/>
        </p:nvSpPr>
        <p:spPr>
          <a:xfrm>
            <a:off x="1102663" y="1111240"/>
            <a:ext cx="984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97B1D"/>
                </a:solidFill>
              </a:rPr>
              <a:t>Fusion works, the challenge is integrating complex multi-physics systems into mature technologies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B19C14-47BC-5BBF-01F4-44D649485492}"/>
              </a:ext>
            </a:extLst>
          </p:cNvPr>
          <p:cNvSpPr txBox="1"/>
          <p:nvPr/>
        </p:nvSpPr>
        <p:spPr>
          <a:xfrm>
            <a:off x="191439" y="202123"/>
            <a:ext cx="872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 Black" panose="020B0A04020102020204" pitchFamily="34" charset="0"/>
              </a:rPr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D99D3-B7D9-7635-9868-C5A04085C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79" y="2219497"/>
            <a:ext cx="1029901" cy="1031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BF6C50-DA71-EF54-7B1C-63D9A24D5F78}"/>
              </a:ext>
            </a:extLst>
          </p:cNvPr>
          <p:cNvSpPr txBox="1"/>
          <p:nvPr/>
        </p:nvSpPr>
        <p:spPr>
          <a:xfrm>
            <a:off x="1883569" y="2215031"/>
            <a:ext cx="43100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benefits make fusion power plants critical in achieving international efforts towards net-zero and beyond.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322A86-63EC-BC37-6170-85FFC46357B6}"/>
              </a:ext>
            </a:extLst>
          </p:cNvPr>
          <p:cNvSpPr txBox="1"/>
          <p:nvPr/>
        </p:nvSpPr>
        <p:spPr>
          <a:xfrm>
            <a:off x="7798594" y="2219496"/>
            <a:ext cx="43100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Fusion requires concurrent, not sequential, progress in science, engineering, regulation, and markets to meet climate relevant timelines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63AE50-0673-E7ED-F89B-1A09FBF83F94}"/>
              </a:ext>
            </a:extLst>
          </p:cNvPr>
          <p:cNvSpPr txBox="1"/>
          <p:nvPr/>
        </p:nvSpPr>
        <p:spPr>
          <a:xfrm>
            <a:off x="1883569" y="3798287"/>
            <a:ext cx="43100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If fusion meets its milestones, commercial systems could be deployed in the 2030s and scale rapidly in the 2040s, contributing meaningfully to global decarbonisation.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A46343-1F03-3283-6F45-BC2E3F29E7F7}"/>
              </a:ext>
            </a:extLst>
          </p:cNvPr>
          <p:cNvSpPr txBox="1"/>
          <p:nvPr/>
        </p:nvSpPr>
        <p:spPr>
          <a:xfrm>
            <a:off x="7798594" y="3798287"/>
            <a:ext cx="43100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Fusion is one of the most dynamic and interesting fields of research for a multitude of disciplines:</a:t>
            </a:r>
          </a:p>
          <a:p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careers.ukaea.uk/current-vacancies/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0394B6-52C5-AC92-07A3-FED1C6CB426A}"/>
              </a:ext>
            </a:extLst>
          </p:cNvPr>
          <p:cNvSpPr txBox="1"/>
          <p:nvPr/>
        </p:nvSpPr>
        <p:spPr>
          <a:xfrm>
            <a:off x="262406" y="5835981"/>
            <a:ext cx="11667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97B1D"/>
                </a:solidFill>
              </a:rPr>
              <a:t>Thank you for listening!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227FDE-2787-23FB-AED4-DA7E60F3B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25" y="3927506"/>
            <a:ext cx="1209675" cy="12096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FB063E-82EC-E333-69E8-6B097ED26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641" y="3843435"/>
            <a:ext cx="1048603" cy="13778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535B83D-B650-6D8F-574A-81431F05A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3333" t="7272" r="21389" b="33334"/>
          <a:stretch>
            <a:fillRect/>
          </a:stretch>
        </p:blipFill>
        <p:spPr>
          <a:xfrm>
            <a:off x="6480995" y="2363806"/>
            <a:ext cx="1289024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1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F659B6-633B-572D-0266-D4EF3191C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53FE18-17DE-7138-78AB-21D2AEE27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087" y="1961275"/>
            <a:ext cx="3743268" cy="374936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7F73F-BE19-7F9A-4F4E-9D01E347B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D2921B3-2C26-B3EA-2182-5A484E59A3A8}"/>
              </a:ext>
            </a:extLst>
          </p:cNvPr>
          <p:cNvCxnSpPr>
            <a:cxnSpLocks/>
          </p:cNvCxnSpPr>
          <p:nvPr/>
        </p:nvCxnSpPr>
        <p:spPr>
          <a:xfrm flipV="1">
            <a:off x="6085366" y="1643752"/>
            <a:ext cx="480706" cy="1604758"/>
          </a:xfrm>
          <a:prstGeom prst="line">
            <a:avLst/>
          </a:prstGeom>
          <a:ln w="28575" cap="rnd">
            <a:gradFill>
              <a:gsLst>
                <a:gs pos="5000">
                  <a:schemeClr val="accent1">
                    <a:lumMod val="5000"/>
                    <a:lumOff val="95000"/>
                    <a:alpha val="2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0E35BDA-8CFA-EF0B-4973-D7CFE3EE15D9}"/>
              </a:ext>
            </a:extLst>
          </p:cNvPr>
          <p:cNvCxnSpPr>
            <a:cxnSpLocks/>
          </p:cNvCxnSpPr>
          <p:nvPr/>
        </p:nvCxnSpPr>
        <p:spPr>
          <a:xfrm>
            <a:off x="6339517" y="4561158"/>
            <a:ext cx="1584918" cy="834901"/>
          </a:xfrm>
          <a:prstGeom prst="line">
            <a:avLst/>
          </a:prstGeom>
          <a:ln w="28575" cap="rnd">
            <a:gradFill>
              <a:gsLst>
                <a:gs pos="5000">
                  <a:schemeClr val="accent1">
                    <a:lumMod val="5000"/>
                    <a:lumOff val="95000"/>
                    <a:alpha val="2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91BFF0D-9E97-93F6-6A08-47BA591EDFCC}"/>
              </a:ext>
            </a:extLst>
          </p:cNvPr>
          <p:cNvCxnSpPr>
            <a:cxnSpLocks/>
          </p:cNvCxnSpPr>
          <p:nvPr/>
        </p:nvCxnSpPr>
        <p:spPr>
          <a:xfrm flipV="1">
            <a:off x="6696313" y="3532125"/>
            <a:ext cx="1561714" cy="407780"/>
          </a:xfrm>
          <a:prstGeom prst="line">
            <a:avLst/>
          </a:prstGeom>
          <a:ln w="28575" cap="rnd">
            <a:gradFill>
              <a:gsLst>
                <a:gs pos="5000">
                  <a:schemeClr val="accent1">
                    <a:lumMod val="5000"/>
                    <a:lumOff val="95000"/>
                    <a:alpha val="2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7E6461F-D4A5-0740-5DFC-6A6A388B68CD}"/>
              </a:ext>
            </a:extLst>
          </p:cNvPr>
          <p:cNvCxnSpPr>
            <a:cxnSpLocks/>
          </p:cNvCxnSpPr>
          <p:nvPr/>
        </p:nvCxnSpPr>
        <p:spPr>
          <a:xfrm flipH="1" flipV="1">
            <a:off x="3649334" y="2835775"/>
            <a:ext cx="1563146" cy="758546"/>
          </a:xfrm>
          <a:prstGeom prst="line">
            <a:avLst/>
          </a:prstGeom>
          <a:ln w="28575" cap="rnd">
            <a:gradFill>
              <a:gsLst>
                <a:gs pos="5000">
                  <a:schemeClr val="accent1">
                    <a:lumMod val="5000"/>
                    <a:lumOff val="95000"/>
                    <a:alpha val="2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337284C-DF00-8399-4033-8ED705AB32BE}"/>
              </a:ext>
            </a:extLst>
          </p:cNvPr>
          <p:cNvCxnSpPr>
            <a:cxnSpLocks/>
          </p:cNvCxnSpPr>
          <p:nvPr/>
        </p:nvCxnSpPr>
        <p:spPr>
          <a:xfrm flipH="1">
            <a:off x="4014092" y="4454540"/>
            <a:ext cx="1163194" cy="530635"/>
          </a:xfrm>
          <a:prstGeom prst="line">
            <a:avLst/>
          </a:prstGeom>
          <a:ln w="28575" cap="rnd">
            <a:gradFill>
              <a:gsLst>
                <a:gs pos="5000">
                  <a:schemeClr val="accent1">
                    <a:lumMod val="5000"/>
                    <a:lumOff val="95000"/>
                    <a:alpha val="2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A703DB2-6C36-7966-373B-9A68512FEE6E}"/>
              </a:ext>
            </a:extLst>
          </p:cNvPr>
          <p:cNvGrpSpPr/>
          <p:nvPr/>
        </p:nvGrpSpPr>
        <p:grpSpPr>
          <a:xfrm>
            <a:off x="5576631" y="479277"/>
            <a:ext cx="3801077" cy="1138774"/>
            <a:chOff x="7459239" y="923059"/>
            <a:chExt cx="3801077" cy="1138774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D9AA21F9-355D-1992-5E33-3CAA40F2DD9D}"/>
                </a:ext>
              </a:extLst>
            </p:cNvPr>
            <p:cNvSpPr/>
            <p:nvPr/>
          </p:nvSpPr>
          <p:spPr>
            <a:xfrm>
              <a:off x="7459239" y="923059"/>
              <a:ext cx="3801077" cy="1138774"/>
            </a:xfrm>
            <a:prstGeom prst="roundRect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0F56BE-1CC5-8A4A-BB97-72D4A3588F5C}"/>
                </a:ext>
              </a:extLst>
            </p:cNvPr>
            <p:cNvSpPr txBox="1"/>
            <p:nvPr/>
          </p:nvSpPr>
          <p:spPr>
            <a:xfrm>
              <a:off x="8473061" y="1075217"/>
              <a:ext cx="26976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Continuous supply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Fusion will provide reliable baseload power</a:t>
              </a:r>
            </a:p>
          </p:txBody>
        </p:sp>
        <p:pic>
          <p:nvPicPr>
            <p:cNvPr id="3074" name="Picture 2" descr="Continuous - Free ui icons">
              <a:extLst>
                <a:ext uri="{FF2B5EF4-FFF2-40B4-BE49-F238E27FC236}">
                  <a16:creationId xmlns:a16="http://schemas.microsoft.com/office/drawing/2014/main" id="{B1C646F0-2E7E-0463-6527-27C5C171D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287" y="1075217"/>
              <a:ext cx="823315" cy="823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EA53BF6-6695-0779-20E7-7E17A34B505A}"/>
              </a:ext>
            </a:extLst>
          </p:cNvPr>
          <p:cNvGrpSpPr/>
          <p:nvPr/>
        </p:nvGrpSpPr>
        <p:grpSpPr>
          <a:xfrm>
            <a:off x="213015" y="4628768"/>
            <a:ext cx="3801077" cy="1138774"/>
            <a:chOff x="7732268" y="2632495"/>
            <a:chExt cx="3801077" cy="1138774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C977CBFF-B02E-860A-1BC3-A9A2686DDBD6}"/>
                </a:ext>
              </a:extLst>
            </p:cNvPr>
            <p:cNvSpPr/>
            <p:nvPr/>
          </p:nvSpPr>
          <p:spPr>
            <a:xfrm>
              <a:off x="7732268" y="2632495"/>
              <a:ext cx="3801077" cy="1138774"/>
            </a:xfrm>
            <a:prstGeom prst="roundRect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AB088E0-C15F-0C49-5E36-A696A41AD6DD}"/>
                </a:ext>
              </a:extLst>
            </p:cNvPr>
            <p:cNvSpPr txBox="1"/>
            <p:nvPr/>
          </p:nvSpPr>
          <p:spPr>
            <a:xfrm>
              <a:off x="8700186" y="2667927"/>
              <a:ext cx="2773529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Abundant fuels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Deuterium can be extracted from seawater and tritium will be produced inside the machine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pic>
          <p:nvPicPr>
            <p:cNvPr id="3076" name="Picture 4" descr="Abundance Icons - Free SVG &amp; PNG Abundance Images - Noun Project">
              <a:extLst>
                <a:ext uri="{FF2B5EF4-FFF2-40B4-BE49-F238E27FC236}">
                  <a16:creationId xmlns:a16="http://schemas.microsoft.com/office/drawing/2014/main" id="{6AA8E857-B725-9AF1-2466-41F8689BD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1080" y="2818333"/>
              <a:ext cx="718481" cy="71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05F3568-21DE-3A1C-3791-24C44861AF2E}"/>
              </a:ext>
            </a:extLst>
          </p:cNvPr>
          <p:cNvGrpSpPr/>
          <p:nvPr/>
        </p:nvGrpSpPr>
        <p:grpSpPr>
          <a:xfrm>
            <a:off x="7924435" y="5281658"/>
            <a:ext cx="3259574" cy="927120"/>
            <a:chOff x="82362" y="4754736"/>
            <a:chExt cx="3259574" cy="927120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92EE4A5D-C9BE-F2FC-1861-9E6E06FFBCEA}"/>
                </a:ext>
              </a:extLst>
            </p:cNvPr>
            <p:cNvSpPr/>
            <p:nvPr/>
          </p:nvSpPr>
          <p:spPr>
            <a:xfrm>
              <a:off x="82362" y="4754736"/>
              <a:ext cx="3259574" cy="927120"/>
            </a:xfrm>
            <a:prstGeom prst="roundRect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751DA6C-0953-8AF9-1ECF-66F819159B93}"/>
                </a:ext>
              </a:extLst>
            </p:cNvPr>
            <p:cNvSpPr txBox="1"/>
            <p:nvPr/>
          </p:nvSpPr>
          <p:spPr>
            <a:xfrm>
              <a:off x="791761" y="4801743"/>
              <a:ext cx="24605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Safe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There is no risk of a runaway reaction with fusion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6C183F5-389F-1C66-1532-2D05A6E8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2F56"/>
                </a:clrFrom>
                <a:clrTo>
                  <a:srgbClr val="002F56">
                    <a:alpha val="0"/>
                  </a:srgbClr>
                </a:clrTo>
              </a:clrChange>
            </a:blip>
            <a:srcRect l="13489" r="13881" b="17732"/>
            <a:stretch>
              <a:fillRect/>
            </a:stretch>
          </p:blipFill>
          <p:spPr>
            <a:xfrm>
              <a:off x="211208" y="4934419"/>
              <a:ext cx="506148" cy="59158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AAE6EC7-8A96-1CE1-7F21-A855667650D5}"/>
              </a:ext>
            </a:extLst>
          </p:cNvPr>
          <p:cNvGrpSpPr/>
          <p:nvPr/>
        </p:nvGrpSpPr>
        <p:grpSpPr>
          <a:xfrm>
            <a:off x="388833" y="2000706"/>
            <a:ext cx="3308474" cy="1052269"/>
            <a:chOff x="239549" y="2487344"/>
            <a:chExt cx="3308474" cy="1052269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99AA93EE-11E3-759F-9626-85E77723A504}"/>
                </a:ext>
              </a:extLst>
            </p:cNvPr>
            <p:cNvSpPr/>
            <p:nvPr/>
          </p:nvSpPr>
          <p:spPr>
            <a:xfrm>
              <a:off x="239549" y="2487344"/>
              <a:ext cx="3308474" cy="1052269"/>
            </a:xfrm>
            <a:prstGeom prst="roundRect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46ADA27-A682-0D44-BBDA-59B927218C97}"/>
                </a:ext>
              </a:extLst>
            </p:cNvPr>
            <p:cNvSpPr txBox="1"/>
            <p:nvPr/>
          </p:nvSpPr>
          <p:spPr>
            <a:xfrm>
              <a:off x="1044087" y="2588774"/>
              <a:ext cx="25039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No CO2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The only waste products are small amounts of helium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pic>
          <p:nvPicPr>
            <p:cNvPr id="3080" name="Picture 8" descr="Co2 - Free nature icons">
              <a:extLst>
                <a:ext uri="{FF2B5EF4-FFF2-40B4-BE49-F238E27FC236}">
                  <a16:creationId xmlns:a16="http://schemas.microsoft.com/office/drawing/2014/main" id="{BD2A9BBC-D44D-C209-4763-20BA55BDB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22" y="2664324"/>
              <a:ext cx="704444" cy="704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359B283-866B-7811-E236-687DCE44BB0A}"/>
              </a:ext>
            </a:extLst>
          </p:cNvPr>
          <p:cNvGrpSpPr/>
          <p:nvPr/>
        </p:nvGrpSpPr>
        <p:grpSpPr>
          <a:xfrm>
            <a:off x="8258027" y="2669111"/>
            <a:ext cx="3856242" cy="1329655"/>
            <a:chOff x="1071542" y="157220"/>
            <a:chExt cx="3856242" cy="1329655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80BF11C7-7666-ECB8-0323-A97136E687BC}"/>
                </a:ext>
              </a:extLst>
            </p:cNvPr>
            <p:cNvSpPr/>
            <p:nvPr/>
          </p:nvSpPr>
          <p:spPr>
            <a:xfrm>
              <a:off x="1071542" y="157220"/>
              <a:ext cx="3801077" cy="1329655"/>
            </a:xfrm>
            <a:prstGeom prst="roundRect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2CF2CA-7D2E-5FF7-67F2-89EA29BD00EE}"/>
                </a:ext>
              </a:extLst>
            </p:cNvPr>
            <p:cNvSpPr txBox="1"/>
            <p:nvPr/>
          </p:nvSpPr>
          <p:spPr>
            <a:xfrm>
              <a:off x="1784352" y="272540"/>
              <a:ext cx="314343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Less radiotoxic waste than fission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Only structural material becomes radioactive in fusion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pic>
          <p:nvPicPr>
            <p:cNvPr id="3082" name="Picture 10" descr="Radioactive Waste - Free technology icons">
              <a:extLst>
                <a:ext uri="{FF2B5EF4-FFF2-40B4-BE49-F238E27FC236}">
                  <a16:creationId xmlns:a16="http://schemas.microsoft.com/office/drawing/2014/main" id="{91647374-DE88-DDFB-52B5-E6CC03F97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933" y="417832"/>
              <a:ext cx="773969" cy="7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CA50FA5D-8D32-B019-45C7-9C47CAACD43A}"/>
              </a:ext>
            </a:extLst>
          </p:cNvPr>
          <p:cNvSpPr txBox="1"/>
          <p:nvPr/>
        </p:nvSpPr>
        <p:spPr>
          <a:xfrm>
            <a:off x="299857" y="230760"/>
            <a:ext cx="352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 Black" panose="020B0A04020102020204" pitchFamily="34" charset="0"/>
              </a:rPr>
              <a:t>The benefits</a:t>
            </a:r>
          </a:p>
        </p:txBody>
      </p:sp>
    </p:spTree>
    <p:extLst>
      <p:ext uri="{BB962C8B-B14F-4D97-AF65-F5344CB8AC3E}">
        <p14:creationId xmlns:p14="http://schemas.microsoft.com/office/powerpoint/2010/main" val="229544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B342D1C-C9B5-F449-2F05-7657BC52DDBC}"/>
              </a:ext>
            </a:extLst>
          </p:cNvPr>
          <p:cNvSpPr/>
          <p:nvPr/>
        </p:nvSpPr>
        <p:spPr>
          <a:xfrm>
            <a:off x="3326906" y="2435702"/>
            <a:ext cx="4464544" cy="2693621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37E9E74-9CAB-1925-621E-E6A4AB1A00E3}"/>
              </a:ext>
            </a:extLst>
          </p:cNvPr>
          <p:cNvSpPr/>
          <p:nvPr/>
        </p:nvSpPr>
        <p:spPr>
          <a:xfrm>
            <a:off x="3326905" y="5279027"/>
            <a:ext cx="8584849" cy="1488999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69B4BFE-0D14-98D0-3FAA-110B2D4757B6}"/>
              </a:ext>
            </a:extLst>
          </p:cNvPr>
          <p:cNvSpPr/>
          <p:nvPr/>
        </p:nvSpPr>
        <p:spPr>
          <a:xfrm>
            <a:off x="355270" y="876508"/>
            <a:ext cx="7436180" cy="140949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46E890C-1774-9C52-92BF-EA220A1D62CA}"/>
              </a:ext>
            </a:extLst>
          </p:cNvPr>
          <p:cNvSpPr/>
          <p:nvPr/>
        </p:nvSpPr>
        <p:spPr>
          <a:xfrm>
            <a:off x="355270" y="2435703"/>
            <a:ext cx="2819236" cy="3831747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04336F2-9760-FBD1-3929-F8851D7B99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03" r="7537"/>
          <a:stretch>
            <a:fillRect/>
          </a:stretch>
        </p:blipFill>
        <p:spPr>
          <a:xfrm>
            <a:off x="7988606" y="837492"/>
            <a:ext cx="3923149" cy="42918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308AD-495D-B894-A670-4C3D1A2A299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518F1-AD63-AFA1-9F30-2CE561673288}"/>
              </a:ext>
            </a:extLst>
          </p:cNvPr>
          <p:cNvSpPr txBox="1"/>
          <p:nvPr/>
        </p:nvSpPr>
        <p:spPr>
          <a:xfrm>
            <a:off x="247909" y="147667"/>
            <a:ext cx="8031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 Black" panose="020B0A04020102020204" pitchFamily="34" charset="0"/>
              </a:rPr>
              <a:t>Why is fusion energy needed?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D0F54-3742-4971-8B23-3BA30FD24F0C}"/>
              </a:ext>
            </a:extLst>
          </p:cNvPr>
          <p:cNvSpPr txBox="1"/>
          <p:nvPr/>
        </p:nvSpPr>
        <p:spPr>
          <a:xfrm>
            <a:off x="10203605" y="4770797"/>
            <a:ext cx="18097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https://grid.iamkate.com/ accessed 02/04/2026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C09BB-A5B6-10A5-B4B9-893C23CE13D8}"/>
              </a:ext>
            </a:extLst>
          </p:cNvPr>
          <p:cNvSpPr txBox="1"/>
          <p:nvPr/>
        </p:nvSpPr>
        <p:spPr>
          <a:xfrm>
            <a:off x="4619625" y="5404955"/>
            <a:ext cx="72921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Net zero goals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 final coal-fired power station in the UK closed 30 September 2024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Fusion reactions </a:t>
            </a:r>
            <a:r>
              <a:rPr lang="en-GB" sz="1600" dirty="0">
                <a:solidFill>
                  <a:schemeClr val="bg1"/>
                </a:solidFill>
              </a:rPr>
              <a:t>release 4 million times more energy than chemical reactions from burning fossil fuels.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3B0346-0A43-8FA8-4112-19070DB7D566}"/>
              </a:ext>
            </a:extLst>
          </p:cNvPr>
          <p:cNvSpPr txBox="1"/>
          <p:nvPr/>
        </p:nvSpPr>
        <p:spPr>
          <a:xfrm>
            <a:off x="3433700" y="3701605"/>
            <a:ext cx="42452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Economic vulnerability</a:t>
            </a:r>
          </a:p>
          <a:p>
            <a:r>
              <a:rPr lang="en-GB" sz="1600" dirty="0">
                <a:solidFill>
                  <a:schemeClr val="bg1"/>
                </a:solidFill>
              </a:rPr>
              <a:t>Destruction and damage costs trillions annually.</a:t>
            </a:r>
          </a:p>
          <a:p>
            <a:r>
              <a:rPr lang="en-GB" sz="1600" dirty="0">
                <a:solidFill>
                  <a:schemeClr val="bg1"/>
                </a:solidFill>
              </a:rPr>
              <a:t>Fossil fuel supply is vulnerable to geopolitical shocks and import dependencies.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F74617-2186-BB75-D92F-BD5191C37684}"/>
              </a:ext>
            </a:extLst>
          </p:cNvPr>
          <p:cNvSpPr txBox="1"/>
          <p:nvPr/>
        </p:nvSpPr>
        <p:spPr>
          <a:xfrm>
            <a:off x="433325" y="4223624"/>
            <a:ext cx="27811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Health crisis</a:t>
            </a:r>
          </a:p>
          <a:p>
            <a:r>
              <a:rPr lang="en-GB" sz="1600" dirty="0">
                <a:solidFill>
                  <a:schemeClr val="bg1"/>
                </a:solidFill>
              </a:rPr>
              <a:t>Air pollution from fossil combustion damages cardiovascular and respiratory systems leading to disease and reduced life expectancy.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81E2C3-CD12-523C-80A9-AA3E78C6937A}"/>
              </a:ext>
            </a:extLst>
          </p:cNvPr>
          <p:cNvSpPr txBox="1"/>
          <p:nvPr/>
        </p:nvSpPr>
        <p:spPr>
          <a:xfrm>
            <a:off x="1945291" y="1005274"/>
            <a:ext cx="56550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Climate crisis</a:t>
            </a:r>
          </a:p>
          <a:p>
            <a:r>
              <a:rPr lang="en-GB" sz="1600" dirty="0">
                <a:solidFill>
                  <a:schemeClr val="bg1"/>
                </a:solidFill>
              </a:rPr>
              <a:t>Catastrophic ecosystem collapse</a:t>
            </a:r>
          </a:p>
          <a:p>
            <a:r>
              <a:rPr lang="en-GB" sz="1600" dirty="0">
                <a:solidFill>
                  <a:schemeClr val="bg1"/>
                </a:solidFill>
              </a:rPr>
              <a:t>Ocean heat reached a record high for the 9</a:t>
            </a:r>
            <a:r>
              <a:rPr lang="en-GB" sz="1600" baseline="30000" dirty="0">
                <a:solidFill>
                  <a:schemeClr val="bg1"/>
                </a:solidFill>
              </a:rPr>
              <a:t>th</a:t>
            </a:r>
            <a:r>
              <a:rPr lang="en-GB" sz="1600" dirty="0">
                <a:solidFill>
                  <a:schemeClr val="bg1"/>
                </a:solidFill>
              </a:rPr>
              <a:t> consecutive year in 2025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DA0391-6312-C1EA-2FBC-B6F87279337B}"/>
              </a:ext>
            </a:extLst>
          </p:cNvPr>
          <p:cNvSpPr txBox="1"/>
          <p:nvPr/>
        </p:nvSpPr>
        <p:spPr>
          <a:xfrm>
            <a:off x="8899328" y="635942"/>
            <a:ext cx="2101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2025 Energy Mix</a:t>
            </a:r>
          </a:p>
        </p:txBody>
      </p:sp>
      <p:pic>
        <p:nvPicPr>
          <p:cNvPr id="2052" name="Picture 4" descr="Lungs - Free medical icons">
            <a:extLst>
              <a:ext uri="{FF2B5EF4-FFF2-40B4-BE49-F238E27FC236}">
                <a16:creationId xmlns:a16="http://schemas.microsoft.com/office/drawing/2014/main" id="{B13CB0DF-AF97-DC50-BEAB-D79C76F9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72" y="2541082"/>
            <a:ext cx="1569075" cy="1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own graph - Free business and finance icons">
            <a:extLst>
              <a:ext uri="{FF2B5EF4-FFF2-40B4-BE49-F238E27FC236}">
                <a16:creationId xmlns:a16="http://schemas.microsoft.com/office/drawing/2014/main" id="{0FDC23E9-673E-A597-DD3A-DFDA3697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39" y="5519316"/>
            <a:ext cx="979807" cy="97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conomy - Free business and finance icons">
            <a:extLst>
              <a:ext uri="{FF2B5EF4-FFF2-40B4-BE49-F238E27FC236}">
                <a16:creationId xmlns:a16="http://schemas.microsoft.com/office/drawing/2014/main" id="{742C9A0F-B07B-FEC5-25C5-407301850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54" y="2565858"/>
            <a:ext cx="1062246" cy="106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ature - Free nature icons">
            <a:extLst>
              <a:ext uri="{FF2B5EF4-FFF2-40B4-BE49-F238E27FC236}">
                <a16:creationId xmlns:a16="http://schemas.microsoft.com/office/drawing/2014/main" id="{48DEAF8B-F0E2-14BD-4229-2F2C0875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8" y="1028570"/>
            <a:ext cx="1114836" cy="111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9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3614A-EC44-B53B-771B-7542CC7D6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863A6-12CA-74D0-4907-FB5712B081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96DA7-1FC3-47E9-2CFE-B2A7A3D1BD3A}"/>
              </a:ext>
            </a:extLst>
          </p:cNvPr>
          <p:cNvSpPr txBox="1"/>
          <p:nvPr/>
        </p:nvSpPr>
        <p:spPr>
          <a:xfrm>
            <a:off x="940" y="-1451"/>
            <a:ext cx="8031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 Black" panose="020B0A04020102020204" pitchFamily="34" charset="0"/>
              </a:rPr>
              <a:t>Growing technical readiness</a:t>
            </a:r>
          </a:p>
        </p:txBody>
      </p:sp>
      <p:sp>
        <p:nvSpPr>
          <p:cNvPr id="3180" name="Rectangle 3179">
            <a:extLst>
              <a:ext uri="{FF2B5EF4-FFF2-40B4-BE49-F238E27FC236}">
                <a16:creationId xmlns:a16="http://schemas.microsoft.com/office/drawing/2014/main" id="{BBF4A2B1-EA15-E36C-D40B-88D72F924A32}"/>
              </a:ext>
            </a:extLst>
          </p:cNvPr>
          <p:cNvSpPr/>
          <p:nvPr/>
        </p:nvSpPr>
        <p:spPr>
          <a:xfrm>
            <a:off x="573481" y="953193"/>
            <a:ext cx="4255741" cy="27164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1" name="Rectangle 3210">
            <a:extLst>
              <a:ext uri="{FF2B5EF4-FFF2-40B4-BE49-F238E27FC236}">
                <a16:creationId xmlns:a16="http://schemas.microsoft.com/office/drawing/2014/main" id="{BC0BF8D5-B7AF-BB61-353F-F9B1E5D3D573}"/>
              </a:ext>
            </a:extLst>
          </p:cNvPr>
          <p:cNvSpPr/>
          <p:nvPr/>
        </p:nvSpPr>
        <p:spPr>
          <a:xfrm>
            <a:off x="6895759" y="1030850"/>
            <a:ext cx="4255741" cy="27164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13" name="Group 3212">
            <a:extLst>
              <a:ext uri="{FF2B5EF4-FFF2-40B4-BE49-F238E27FC236}">
                <a16:creationId xmlns:a16="http://schemas.microsoft.com/office/drawing/2014/main" id="{D6323393-9020-7FDB-C077-8ABB2FC2E898}"/>
              </a:ext>
            </a:extLst>
          </p:cNvPr>
          <p:cNvGrpSpPr/>
          <p:nvPr/>
        </p:nvGrpSpPr>
        <p:grpSpPr>
          <a:xfrm>
            <a:off x="6900765" y="1030850"/>
            <a:ext cx="4256170" cy="3027498"/>
            <a:chOff x="7268618" y="1320684"/>
            <a:chExt cx="4256170" cy="3027498"/>
          </a:xfrm>
        </p:grpSpPr>
        <p:grpSp>
          <p:nvGrpSpPr>
            <p:cNvPr id="3214" name="Group 3213">
              <a:extLst>
                <a:ext uri="{FF2B5EF4-FFF2-40B4-BE49-F238E27FC236}">
                  <a16:creationId xmlns:a16="http://schemas.microsoft.com/office/drawing/2014/main" id="{54D8D76E-F4A2-A08D-252F-9BC5336AE7CA}"/>
                </a:ext>
              </a:extLst>
            </p:cNvPr>
            <p:cNvGrpSpPr/>
            <p:nvPr/>
          </p:nvGrpSpPr>
          <p:grpSpPr>
            <a:xfrm>
              <a:off x="7268618" y="1320684"/>
              <a:ext cx="4256170" cy="3027498"/>
              <a:chOff x="6263148" y="2576052"/>
              <a:chExt cx="3046620" cy="2630130"/>
            </a:xfrm>
          </p:grpSpPr>
          <p:cxnSp>
            <p:nvCxnSpPr>
              <p:cNvPr id="3220" name="Straight Connector 3219">
                <a:extLst>
                  <a:ext uri="{FF2B5EF4-FFF2-40B4-BE49-F238E27FC236}">
                    <a16:creationId xmlns:a16="http://schemas.microsoft.com/office/drawing/2014/main" id="{27486DC4-61E8-54DE-26F7-6E256CDA2B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63148" y="2576052"/>
                <a:ext cx="0" cy="26252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1" name="Straight Connector 3220">
                <a:extLst>
                  <a:ext uri="{FF2B5EF4-FFF2-40B4-BE49-F238E27FC236}">
                    <a16:creationId xmlns:a16="http://schemas.microsoft.com/office/drawing/2014/main" id="{9C4A2610-4294-0132-9CCC-634877F882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09614" y="2576052"/>
                <a:ext cx="0" cy="26252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2" name="Straight Connector 3221">
                <a:extLst>
                  <a:ext uri="{FF2B5EF4-FFF2-40B4-BE49-F238E27FC236}">
                    <a16:creationId xmlns:a16="http://schemas.microsoft.com/office/drawing/2014/main" id="{505E5D38-21D0-A148-DC2E-F738DEDF1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3148" y="2576052"/>
                <a:ext cx="304646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3" name="Straight Connector 3222">
                <a:extLst>
                  <a:ext uri="{FF2B5EF4-FFF2-40B4-BE49-F238E27FC236}">
                    <a16:creationId xmlns:a16="http://schemas.microsoft.com/office/drawing/2014/main" id="{A7A5691E-34C3-577E-93A6-C2B36DAC40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631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4" name="Straight Connector 3223">
                <a:extLst>
                  <a:ext uri="{FF2B5EF4-FFF2-40B4-BE49-F238E27FC236}">
                    <a16:creationId xmlns:a16="http://schemas.microsoft.com/office/drawing/2014/main" id="{3318C615-FCED-1AF0-8C6B-E0330A7EC5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55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5" name="Straight Connector 3224">
                <a:extLst>
                  <a:ext uri="{FF2B5EF4-FFF2-40B4-BE49-F238E27FC236}">
                    <a16:creationId xmlns:a16="http://schemas.microsoft.com/office/drawing/2014/main" id="{049501DD-B3EC-84A5-C29B-1E6CB16A80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679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6" name="Straight Connector 3225">
                <a:extLst>
                  <a:ext uri="{FF2B5EF4-FFF2-40B4-BE49-F238E27FC236}">
                    <a16:creationId xmlns:a16="http://schemas.microsoft.com/office/drawing/2014/main" id="{7547F561-1062-EF47-C0B3-9C7E65CDDA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03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7" name="Straight Connector 3226">
                <a:extLst>
                  <a:ext uri="{FF2B5EF4-FFF2-40B4-BE49-F238E27FC236}">
                    <a16:creationId xmlns:a16="http://schemas.microsoft.com/office/drawing/2014/main" id="{14C381D9-347A-6B24-2641-785A423E0E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727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8" name="Straight Connector 3227">
                <a:extLst>
                  <a:ext uri="{FF2B5EF4-FFF2-40B4-BE49-F238E27FC236}">
                    <a16:creationId xmlns:a16="http://schemas.microsoft.com/office/drawing/2014/main" id="{08A74314-4349-3AC4-70C8-644F03946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51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9" name="Straight Connector 3228">
                <a:extLst>
                  <a:ext uri="{FF2B5EF4-FFF2-40B4-BE49-F238E27FC236}">
                    <a16:creationId xmlns:a16="http://schemas.microsoft.com/office/drawing/2014/main" id="{7A6FB7BF-C696-9B6E-4377-311A7F1574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75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0" name="Straight Connector 3229">
                <a:extLst>
                  <a:ext uri="{FF2B5EF4-FFF2-40B4-BE49-F238E27FC236}">
                    <a16:creationId xmlns:a16="http://schemas.microsoft.com/office/drawing/2014/main" id="{2A51FBCC-5310-F8A8-4ADF-081EC06225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99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1" name="Straight Connector 3230">
                <a:extLst>
                  <a:ext uri="{FF2B5EF4-FFF2-40B4-BE49-F238E27FC236}">
                    <a16:creationId xmlns:a16="http://schemas.microsoft.com/office/drawing/2014/main" id="{0AC32DE8-A6BA-D906-929E-014BAE9DA4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818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2" name="Straight Connector 3231">
                <a:extLst>
                  <a:ext uri="{FF2B5EF4-FFF2-40B4-BE49-F238E27FC236}">
                    <a16:creationId xmlns:a16="http://schemas.microsoft.com/office/drawing/2014/main" id="{FBBBDC42-9AE6-E398-DCCE-E7FB7161F7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42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3" name="Straight Connector 3232">
                <a:extLst>
                  <a:ext uri="{FF2B5EF4-FFF2-40B4-BE49-F238E27FC236}">
                    <a16:creationId xmlns:a16="http://schemas.microsoft.com/office/drawing/2014/main" id="{C995B866-EFE8-6E9B-4C27-7061F6F374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66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4" name="Straight Connector 3233">
                <a:extLst>
                  <a:ext uri="{FF2B5EF4-FFF2-40B4-BE49-F238E27FC236}">
                    <a16:creationId xmlns:a16="http://schemas.microsoft.com/office/drawing/2014/main" id="{6333C5D9-2912-390E-4CD4-7A245B64F8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90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5" name="Straight Connector 3234">
                <a:extLst>
                  <a:ext uri="{FF2B5EF4-FFF2-40B4-BE49-F238E27FC236}">
                    <a16:creationId xmlns:a16="http://schemas.microsoft.com/office/drawing/2014/main" id="{8FCD8097-1E56-9B1E-FA0B-410743E14C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914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6" name="Straight Connector 3235">
                <a:extLst>
                  <a:ext uri="{FF2B5EF4-FFF2-40B4-BE49-F238E27FC236}">
                    <a16:creationId xmlns:a16="http://schemas.microsoft.com/office/drawing/2014/main" id="{A29519E0-CDEE-708C-B986-1918FDD403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38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7" name="Straight Connector 3236">
                <a:extLst>
                  <a:ext uri="{FF2B5EF4-FFF2-40B4-BE49-F238E27FC236}">
                    <a16:creationId xmlns:a16="http://schemas.microsoft.com/office/drawing/2014/main" id="{58E8B7FF-44E2-86F6-33A9-A2B749C239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962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8" name="Straight Connector 3237">
                <a:extLst>
                  <a:ext uri="{FF2B5EF4-FFF2-40B4-BE49-F238E27FC236}">
                    <a16:creationId xmlns:a16="http://schemas.microsoft.com/office/drawing/2014/main" id="{AC916FC0-2255-447A-2C65-96AE4D813F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6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9" name="Straight Connector 3238">
                <a:extLst>
                  <a:ext uri="{FF2B5EF4-FFF2-40B4-BE49-F238E27FC236}">
                    <a16:creationId xmlns:a16="http://schemas.microsoft.com/office/drawing/2014/main" id="{2C3A3362-4175-801B-3A05-CB13B55641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0062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0" name="Straight Connector 3239">
                <a:extLst>
                  <a:ext uri="{FF2B5EF4-FFF2-40B4-BE49-F238E27FC236}">
                    <a16:creationId xmlns:a16="http://schemas.microsoft.com/office/drawing/2014/main" id="{F773B7DB-1999-A96D-994D-3864FC539D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302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1" name="Straight Connector 3240">
                <a:extLst>
                  <a:ext uri="{FF2B5EF4-FFF2-40B4-BE49-F238E27FC236}">
                    <a16:creationId xmlns:a16="http://schemas.microsoft.com/office/drawing/2014/main" id="{425EDBC9-781C-7F18-684D-C6F0475101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0542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2" name="Straight Connector 3241">
                <a:extLst>
                  <a:ext uri="{FF2B5EF4-FFF2-40B4-BE49-F238E27FC236}">
                    <a16:creationId xmlns:a16="http://schemas.microsoft.com/office/drawing/2014/main" id="{E2968F6E-F245-4D54-CA39-9ADA742A56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782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15" name="TextBox 3214">
              <a:extLst>
                <a:ext uri="{FF2B5EF4-FFF2-40B4-BE49-F238E27FC236}">
                  <a16:creationId xmlns:a16="http://schemas.microsoft.com/office/drawing/2014/main" id="{26693F69-2550-2190-A0E6-C4DAF3FA29DC}"/>
                </a:ext>
              </a:extLst>
            </p:cNvPr>
            <p:cNvSpPr txBox="1"/>
            <p:nvPr/>
          </p:nvSpPr>
          <p:spPr>
            <a:xfrm>
              <a:off x="7850892" y="1719193"/>
              <a:ext cx="30909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WEST Tokamak</a:t>
              </a:r>
            </a:p>
          </p:txBody>
        </p:sp>
        <p:sp>
          <p:nvSpPr>
            <p:cNvPr id="3216" name="TextBox 3215">
              <a:extLst>
                <a:ext uri="{FF2B5EF4-FFF2-40B4-BE49-F238E27FC236}">
                  <a16:creationId xmlns:a16="http://schemas.microsoft.com/office/drawing/2014/main" id="{8D3284C0-8054-8D62-1B21-B6E7F0AA7C7E}"/>
                </a:ext>
              </a:extLst>
            </p:cNvPr>
            <p:cNvSpPr txBox="1"/>
            <p:nvPr/>
          </p:nvSpPr>
          <p:spPr>
            <a:xfrm>
              <a:off x="7307487" y="2187728"/>
              <a:ext cx="2195667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Plasma duration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world record in a tokamak with a plasma lasting ~ 22 minutes at a temperature of 50 million degrees Celsius, crucial for ITER operations.</a:t>
              </a:r>
            </a:p>
          </p:txBody>
        </p:sp>
        <p:sp>
          <p:nvSpPr>
            <p:cNvPr id="3217" name="TextBox 3216">
              <a:extLst>
                <a:ext uri="{FF2B5EF4-FFF2-40B4-BE49-F238E27FC236}">
                  <a16:creationId xmlns:a16="http://schemas.microsoft.com/office/drawing/2014/main" id="{5D1DA319-7134-E77A-9AE0-293D25BE0379}"/>
                </a:ext>
              </a:extLst>
            </p:cNvPr>
            <p:cNvSpPr txBox="1"/>
            <p:nvPr/>
          </p:nvSpPr>
          <p:spPr>
            <a:xfrm>
              <a:off x="10131270" y="1339407"/>
              <a:ext cx="139308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200" b="1" dirty="0"/>
                <a:t>2025</a:t>
              </a:r>
            </a:p>
          </p:txBody>
        </p:sp>
        <p:pic>
          <p:nvPicPr>
            <p:cNvPr id="3218" name="Picture 4" descr="IRFM">
              <a:extLst>
                <a:ext uri="{FF2B5EF4-FFF2-40B4-BE49-F238E27FC236}">
                  <a16:creationId xmlns:a16="http://schemas.microsoft.com/office/drawing/2014/main" id="{23E5F523-AB47-C99B-D9D5-88E85667E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4245" y="1391953"/>
              <a:ext cx="785135" cy="34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9" name="Picture 3218">
              <a:extLst>
                <a:ext uri="{FF2B5EF4-FFF2-40B4-BE49-F238E27FC236}">
                  <a16:creationId xmlns:a16="http://schemas.microsoft.com/office/drawing/2014/main" id="{C3657E66-2E45-B723-D1A8-1DE1BC587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0559" y="2094517"/>
              <a:ext cx="1800000" cy="1800000"/>
            </a:xfrm>
            <a:prstGeom prst="ellipse">
              <a:avLst/>
            </a:prstGeom>
          </p:spPr>
        </p:pic>
      </p:grpSp>
      <p:grpSp>
        <p:nvGrpSpPr>
          <p:cNvPr id="3243" name="Group 3242">
            <a:extLst>
              <a:ext uri="{FF2B5EF4-FFF2-40B4-BE49-F238E27FC236}">
                <a16:creationId xmlns:a16="http://schemas.microsoft.com/office/drawing/2014/main" id="{A5DCFFAE-F9F3-3AC2-353A-83FED112A42E}"/>
              </a:ext>
            </a:extLst>
          </p:cNvPr>
          <p:cNvGrpSpPr/>
          <p:nvPr/>
        </p:nvGrpSpPr>
        <p:grpSpPr>
          <a:xfrm>
            <a:off x="573481" y="953193"/>
            <a:ext cx="4256170" cy="3027498"/>
            <a:chOff x="560439" y="1002891"/>
            <a:chExt cx="4256170" cy="3027498"/>
          </a:xfrm>
        </p:grpSpPr>
        <p:grpSp>
          <p:nvGrpSpPr>
            <p:cNvPr id="3244" name="Group 3243">
              <a:extLst>
                <a:ext uri="{FF2B5EF4-FFF2-40B4-BE49-F238E27FC236}">
                  <a16:creationId xmlns:a16="http://schemas.microsoft.com/office/drawing/2014/main" id="{48AC748C-B2B2-A963-B5D8-D0CA37BA727E}"/>
                </a:ext>
              </a:extLst>
            </p:cNvPr>
            <p:cNvGrpSpPr/>
            <p:nvPr/>
          </p:nvGrpSpPr>
          <p:grpSpPr>
            <a:xfrm>
              <a:off x="560439" y="1002891"/>
              <a:ext cx="4256170" cy="3027498"/>
              <a:chOff x="6263148" y="2576052"/>
              <a:chExt cx="3046620" cy="2630130"/>
            </a:xfrm>
          </p:grpSpPr>
          <p:cxnSp>
            <p:nvCxnSpPr>
              <p:cNvPr id="3250" name="Straight Connector 3249">
                <a:extLst>
                  <a:ext uri="{FF2B5EF4-FFF2-40B4-BE49-F238E27FC236}">
                    <a16:creationId xmlns:a16="http://schemas.microsoft.com/office/drawing/2014/main" id="{CD3CBB47-8F0D-AED2-E609-4D48E77FBC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63148" y="2576052"/>
                <a:ext cx="0" cy="26252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1" name="Straight Connector 3250">
                <a:extLst>
                  <a:ext uri="{FF2B5EF4-FFF2-40B4-BE49-F238E27FC236}">
                    <a16:creationId xmlns:a16="http://schemas.microsoft.com/office/drawing/2014/main" id="{B707F727-D6D0-FEAA-328F-F5E987A4EF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09614" y="2576052"/>
                <a:ext cx="0" cy="26252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2" name="Straight Connector 3251">
                <a:extLst>
                  <a:ext uri="{FF2B5EF4-FFF2-40B4-BE49-F238E27FC236}">
                    <a16:creationId xmlns:a16="http://schemas.microsoft.com/office/drawing/2014/main" id="{70C15E54-21F1-999B-56F3-EF3AE35BF1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3148" y="2576052"/>
                <a:ext cx="304646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3" name="Straight Connector 3252">
                <a:extLst>
                  <a:ext uri="{FF2B5EF4-FFF2-40B4-BE49-F238E27FC236}">
                    <a16:creationId xmlns:a16="http://schemas.microsoft.com/office/drawing/2014/main" id="{03C99B9A-BE3F-E5A4-2837-1F2F07215F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631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4" name="Straight Connector 3253">
                <a:extLst>
                  <a:ext uri="{FF2B5EF4-FFF2-40B4-BE49-F238E27FC236}">
                    <a16:creationId xmlns:a16="http://schemas.microsoft.com/office/drawing/2014/main" id="{FC38A3DB-E518-BF89-24CA-B34E690156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55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5" name="Straight Connector 3254">
                <a:extLst>
                  <a:ext uri="{FF2B5EF4-FFF2-40B4-BE49-F238E27FC236}">
                    <a16:creationId xmlns:a16="http://schemas.microsoft.com/office/drawing/2014/main" id="{8D7D0A40-0E63-E403-4AA7-4D0D9850EC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679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6" name="Straight Connector 3255">
                <a:extLst>
                  <a:ext uri="{FF2B5EF4-FFF2-40B4-BE49-F238E27FC236}">
                    <a16:creationId xmlns:a16="http://schemas.microsoft.com/office/drawing/2014/main" id="{006935B0-F853-B336-DDA3-5E361A39D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03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7" name="Straight Connector 3256">
                <a:extLst>
                  <a:ext uri="{FF2B5EF4-FFF2-40B4-BE49-F238E27FC236}">
                    <a16:creationId xmlns:a16="http://schemas.microsoft.com/office/drawing/2014/main" id="{1A101A4C-D8AA-5B4B-3437-A48C0464D9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727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8" name="Straight Connector 3257">
                <a:extLst>
                  <a:ext uri="{FF2B5EF4-FFF2-40B4-BE49-F238E27FC236}">
                    <a16:creationId xmlns:a16="http://schemas.microsoft.com/office/drawing/2014/main" id="{6D93FB49-FAA1-CE53-E275-BA44C10B9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51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9" name="Straight Connector 3258">
                <a:extLst>
                  <a:ext uri="{FF2B5EF4-FFF2-40B4-BE49-F238E27FC236}">
                    <a16:creationId xmlns:a16="http://schemas.microsoft.com/office/drawing/2014/main" id="{F96D3DFE-351A-B586-5138-1821539B65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75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0" name="Straight Connector 3259">
                <a:extLst>
                  <a:ext uri="{FF2B5EF4-FFF2-40B4-BE49-F238E27FC236}">
                    <a16:creationId xmlns:a16="http://schemas.microsoft.com/office/drawing/2014/main" id="{93D890EF-5999-7819-63A0-27BB596A94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994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1" name="Straight Connector 3260">
                <a:extLst>
                  <a:ext uri="{FF2B5EF4-FFF2-40B4-BE49-F238E27FC236}">
                    <a16:creationId xmlns:a16="http://schemas.microsoft.com/office/drawing/2014/main" id="{3862F51A-CF62-D3FB-5CE6-63656FC056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818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2" name="Straight Connector 3261">
                <a:extLst>
                  <a:ext uri="{FF2B5EF4-FFF2-40B4-BE49-F238E27FC236}">
                    <a16:creationId xmlns:a16="http://schemas.microsoft.com/office/drawing/2014/main" id="{B4E362E7-2EB9-8CD8-5BD9-8141A7495B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42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3" name="Straight Connector 3262">
                <a:extLst>
                  <a:ext uri="{FF2B5EF4-FFF2-40B4-BE49-F238E27FC236}">
                    <a16:creationId xmlns:a16="http://schemas.microsoft.com/office/drawing/2014/main" id="{78216F98-BBAA-C123-B40F-AECD6FD68C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66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4" name="Straight Connector 3263">
                <a:extLst>
                  <a:ext uri="{FF2B5EF4-FFF2-40B4-BE49-F238E27FC236}">
                    <a16:creationId xmlns:a16="http://schemas.microsoft.com/office/drawing/2014/main" id="{07BA4494-28A2-D681-989B-5A5C82AF4E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90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5" name="Straight Connector 3264">
                <a:extLst>
                  <a:ext uri="{FF2B5EF4-FFF2-40B4-BE49-F238E27FC236}">
                    <a16:creationId xmlns:a16="http://schemas.microsoft.com/office/drawing/2014/main" id="{B336F39A-81C4-1197-4F8A-618A4DCA7A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914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6" name="Straight Connector 3265">
                <a:extLst>
                  <a:ext uri="{FF2B5EF4-FFF2-40B4-BE49-F238E27FC236}">
                    <a16:creationId xmlns:a16="http://schemas.microsoft.com/office/drawing/2014/main" id="{11B37884-01AD-D426-CCF2-97A58BC140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38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7" name="Straight Connector 3266">
                <a:extLst>
                  <a:ext uri="{FF2B5EF4-FFF2-40B4-BE49-F238E27FC236}">
                    <a16:creationId xmlns:a16="http://schemas.microsoft.com/office/drawing/2014/main" id="{CC8010A0-D2B7-2153-3AB9-69BC4CC682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962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8" name="Straight Connector 3267">
                <a:extLst>
                  <a:ext uri="{FF2B5EF4-FFF2-40B4-BE49-F238E27FC236}">
                    <a16:creationId xmlns:a16="http://schemas.microsoft.com/office/drawing/2014/main" id="{70279B7B-A5B6-C857-3748-E6E4D24281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68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9" name="Straight Connector 3268">
                <a:extLst>
                  <a:ext uri="{FF2B5EF4-FFF2-40B4-BE49-F238E27FC236}">
                    <a16:creationId xmlns:a16="http://schemas.microsoft.com/office/drawing/2014/main" id="{77F16287-A802-483A-DB1D-466E617EE3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0062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0" name="Straight Connector 3269">
                <a:extLst>
                  <a:ext uri="{FF2B5EF4-FFF2-40B4-BE49-F238E27FC236}">
                    <a16:creationId xmlns:a16="http://schemas.microsoft.com/office/drawing/2014/main" id="{EDD190F3-703A-BC25-0AAA-F93A2E109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302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1" name="Straight Connector 3270">
                <a:extLst>
                  <a:ext uri="{FF2B5EF4-FFF2-40B4-BE49-F238E27FC236}">
                    <a16:creationId xmlns:a16="http://schemas.microsoft.com/office/drawing/2014/main" id="{3473D103-B376-CF45-D726-E54DA3196C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0542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2" name="Straight Connector 3271">
                <a:extLst>
                  <a:ext uri="{FF2B5EF4-FFF2-40B4-BE49-F238E27FC236}">
                    <a16:creationId xmlns:a16="http://schemas.microsoft.com/office/drawing/2014/main" id="{C124D8D8-FA34-0980-95C1-2648BCC410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7828" y="4986338"/>
                <a:ext cx="151940" cy="2198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45" name="Picture 2">
              <a:extLst>
                <a:ext uri="{FF2B5EF4-FFF2-40B4-BE49-F238E27FC236}">
                  <a16:creationId xmlns:a16="http://schemas.microsoft.com/office/drawing/2014/main" id="{CD88B738-C7D7-DAEB-B250-F2AA788D1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42" y="1080548"/>
              <a:ext cx="1474123" cy="280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46" name="TextBox 3245">
              <a:extLst>
                <a:ext uri="{FF2B5EF4-FFF2-40B4-BE49-F238E27FC236}">
                  <a16:creationId xmlns:a16="http://schemas.microsoft.com/office/drawing/2014/main" id="{CDB90C90-4603-3027-1686-566803A05423}"/>
                </a:ext>
              </a:extLst>
            </p:cNvPr>
            <p:cNvSpPr txBox="1"/>
            <p:nvPr/>
          </p:nvSpPr>
          <p:spPr>
            <a:xfrm>
              <a:off x="1142713" y="1401400"/>
              <a:ext cx="30909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National Ignition Facility (NIF)</a:t>
              </a:r>
            </a:p>
          </p:txBody>
        </p:sp>
        <p:sp>
          <p:nvSpPr>
            <p:cNvPr id="3247" name="TextBox 3246">
              <a:extLst>
                <a:ext uri="{FF2B5EF4-FFF2-40B4-BE49-F238E27FC236}">
                  <a16:creationId xmlns:a16="http://schemas.microsoft.com/office/drawing/2014/main" id="{8C49E37A-D7AB-8568-9443-15866037DA02}"/>
                </a:ext>
              </a:extLst>
            </p:cNvPr>
            <p:cNvSpPr txBox="1"/>
            <p:nvPr/>
          </p:nvSpPr>
          <p:spPr>
            <a:xfrm>
              <a:off x="599308" y="1958423"/>
              <a:ext cx="2089537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Fusion ignition </a:t>
              </a:r>
              <a:r>
                <a:rPr lang="en-GB" sz="1400" dirty="0">
                  <a:solidFill>
                    <a:schemeClr val="bg1"/>
                  </a:solidFill>
                </a:rPr>
                <a:t>producing more energy from a target than the laser energy delivered to it, enhancing the prospects for inertial fusion energy.</a:t>
              </a:r>
            </a:p>
          </p:txBody>
        </p:sp>
        <p:sp>
          <p:nvSpPr>
            <p:cNvPr id="3248" name="TextBox 3247">
              <a:extLst>
                <a:ext uri="{FF2B5EF4-FFF2-40B4-BE49-F238E27FC236}">
                  <a16:creationId xmlns:a16="http://schemas.microsoft.com/office/drawing/2014/main" id="{2E236B6F-DBB6-11AC-DB34-FE5A6CFFB3A3}"/>
                </a:ext>
              </a:extLst>
            </p:cNvPr>
            <p:cNvSpPr txBox="1"/>
            <p:nvPr/>
          </p:nvSpPr>
          <p:spPr>
            <a:xfrm>
              <a:off x="3423091" y="1021614"/>
              <a:ext cx="139308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200" b="1" dirty="0"/>
                <a:t>2022 and 2024</a:t>
              </a:r>
            </a:p>
          </p:txBody>
        </p:sp>
        <p:pic>
          <p:nvPicPr>
            <p:cNvPr id="3249" name="Picture 3248">
              <a:extLst>
                <a:ext uri="{FF2B5EF4-FFF2-40B4-BE49-F238E27FC236}">
                  <a16:creationId xmlns:a16="http://schemas.microsoft.com/office/drawing/2014/main" id="{6E84D9CE-428A-813B-955C-2AB4066537E3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 l="17051" r="17051"/>
            <a:stretch>
              <a:fillRect/>
            </a:stretch>
          </p:blipFill>
          <p:spPr>
            <a:xfrm>
              <a:off x="2794976" y="1827235"/>
              <a:ext cx="1800000" cy="1800000"/>
            </a:xfrm>
            <a:prstGeom prst="ellipse">
              <a:avLst/>
            </a:prstGeom>
          </p:spPr>
        </p:pic>
      </p:grpSp>
      <p:sp>
        <p:nvSpPr>
          <p:cNvPr id="3303" name="Rectangle 3302">
            <a:extLst>
              <a:ext uri="{FF2B5EF4-FFF2-40B4-BE49-F238E27FC236}">
                <a16:creationId xmlns:a16="http://schemas.microsoft.com/office/drawing/2014/main" id="{674BA3CD-86B7-6926-4513-F8F6C4CF701E}"/>
              </a:ext>
            </a:extLst>
          </p:cNvPr>
          <p:cNvSpPr/>
          <p:nvPr/>
        </p:nvSpPr>
        <p:spPr>
          <a:xfrm>
            <a:off x="3825695" y="3634365"/>
            <a:ext cx="4246368" cy="5211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5" name="Rectangle 3364">
            <a:extLst>
              <a:ext uri="{FF2B5EF4-FFF2-40B4-BE49-F238E27FC236}">
                <a16:creationId xmlns:a16="http://schemas.microsoft.com/office/drawing/2014/main" id="{578F4C2E-9CD6-C615-2981-87867596F7F7}"/>
              </a:ext>
            </a:extLst>
          </p:cNvPr>
          <p:cNvSpPr/>
          <p:nvPr/>
        </p:nvSpPr>
        <p:spPr>
          <a:xfrm>
            <a:off x="3836436" y="3638331"/>
            <a:ext cx="4255741" cy="27164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97" name="Group 3396">
            <a:extLst>
              <a:ext uri="{FF2B5EF4-FFF2-40B4-BE49-F238E27FC236}">
                <a16:creationId xmlns:a16="http://schemas.microsoft.com/office/drawing/2014/main" id="{000B857F-6A66-7A8C-99B5-543791FA7F75}"/>
              </a:ext>
            </a:extLst>
          </p:cNvPr>
          <p:cNvGrpSpPr/>
          <p:nvPr/>
        </p:nvGrpSpPr>
        <p:grpSpPr>
          <a:xfrm>
            <a:off x="3826154" y="3642733"/>
            <a:ext cx="4256170" cy="3027498"/>
            <a:chOff x="5730752" y="3674024"/>
            <a:chExt cx="4256170" cy="3027498"/>
          </a:xfrm>
        </p:grpSpPr>
        <p:grpSp>
          <p:nvGrpSpPr>
            <p:cNvPr id="3366" name="Group 3365">
              <a:extLst>
                <a:ext uri="{FF2B5EF4-FFF2-40B4-BE49-F238E27FC236}">
                  <a16:creationId xmlns:a16="http://schemas.microsoft.com/office/drawing/2014/main" id="{4DFECC6C-FACA-59EE-E173-6FA2AA790723}"/>
                </a:ext>
              </a:extLst>
            </p:cNvPr>
            <p:cNvGrpSpPr/>
            <p:nvPr/>
          </p:nvGrpSpPr>
          <p:grpSpPr>
            <a:xfrm>
              <a:off x="5730752" y="3674024"/>
              <a:ext cx="4256170" cy="3027498"/>
              <a:chOff x="5730752" y="3674024"/>
              <a:chExt cx="4256170" cy="3027498"/>
            </a:xfrm>
          </p:grpSpPr>
          <p:grpSp>
            <p:nvGrpSpPr>
              <p:cNvPr id="3367" name="Group 3366">
                <a:extLst>
                  <a:ext uri="{FF2B5EF4-FFF2-40B4-BE49-F238E27FC236}">
                    <a16:creationId xmlns:a16="http://schemas.microsoft.com/office/drawing/2014/main" id="{2EFA3E9E-C18F-D21C-A3FE-C5898C0BC7F5}"/>
                  </a:ext>
                </a:extLst>
              </p:cNvPr>
              <p:cNvGrpSpPr/>
              <p:nvPr/>
            </p:nvGrpSpPr>
            <p:grpSpPr>
              <a:xfrm>
                <a:off x="5730752" y="3674024"/>
                <a:ext cx="4256170" cy="3027498"/>
                <a:chOff x="2405706" y="4298373"/>
                <a:chExt cx="4256170" cy="3027498"/>
              </a:xfrm>
            </p:grpSpPr>
            <p:grpSp>
              <p:nvGrpSpPr>
                <p:cNvPr id="3369" name="Group 3368">
                  <a:extLst>
                    <a:ext uri="{FF2B5EF4-FFF2-40B4-BE49-F238E27FC236}">
                      <a16:creationId xmlns:a16="http://schemas.microsoft.com/office/drawing/2014/main" id="{6E29E15B-2335-A366-BD01-5783AAA4599C}"/>
                    </a:ext>
                  </a:extLst>
                </p:cNvPr>
                <p:cNvGrpSpPr/>
                <p:nvPr/>
              </p:nvGrpSpPr>
              <p:grpSpPr>
                <a:xfrm>
                  <a:off x="2405706" y="4298373"/>
                  <a:ext cx="4256170" cy="3027498"/>
                  <a:chOff x="6263148" y="2576052"/>
                  <a:chExt cx="3046620" cy="2630130"/>
                </a:xfrm>
              </p:grpSpPr>
              <p:cxnSp>
                <p:nvCxnSpPr>
                  <p:cNvPr id="3373" name="Straight Connector 3372">
                    <a:extLst>
                      <a:ext uri="{FF2B5EF4-FFF2-40B4-BE49-F238E27FC236}">
                        <a16:creationId xmlns:a16="http://schemas.microsoft.com/office/drawing/2014/main" id="{65F99FE3-AB5A-F33B-D3DE-A5ABB0A773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63148" y="2576052"/>
                    <a:ext cx="0" cy="2625213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4" name="Straight Connector 3373">
                    <a:extLst>
                      <a:ext uri="{FF2B5EF4-FFF2-40B4-BE49-F238E27FC236}">
                        <a16:creationId xmlns:a16="http://schemas.microsoft.com/office/drawing/2014/main" id="{D9D132EE-40AA-674B-993D-C1C89D68B6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309614" y="2576052"/>
                    <a:ext cx="0" cy="2625213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5" name="Straight Connector 3374">
                    <a:extLst>
                      <a:ext uri="{FF2B5EF4-FFF2-40B4-BE49-F238E27FC236}">
                        <a16:creationId xmlns:a16="http://schemas.microsoft.com/office/drawing/2014/main" id="{C43C9980-FF62-39D0-CD54-80B35165B9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63148" y="2576052"/>
                    <a:ext cx="3046466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6" name="Straight Connector 3375">
                    <a:extLst>
                      <a:ext uri="{FF2B5EF4-FFF2-40B4-BE49-F238E27FC236}">
                        <a16:creationId xmlns:a16="http://schemas.microsoft.com/office/drawing/2014/main" id="{7C4E77D3-4855-72AF-5F1A-2D542B8FFD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6314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7" name="Straight Connector 3376">
                    <a:extLst>
                      <a:ext uri="{FF2B5EF4-FFF2-40B4-BE49-F238E27FC236}">
                        <a16:creationId xmlns:a16="http://schemas.microsoft.com/office/drawing/2014/main" id="{9B54D1C0-8C02-8D4D-BCAC-957C8EA1FC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1554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8" name="Straight Connector 3377">
                    <a:extLst>
                      <a:ext uri="{FF2B5EF4-FFF2-40B4-BE49-F238E27FC236}">
                        <a16:creationId xmlns:a16="http://schemas.microsoft.com/office/drawing/2014/main" id="{302F3F54-2F3E-F048-78A4-F5DC543D28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6794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9" name="Straight Connector 3378">
                    <a:extLst>
                      <a:ext uri="{FF2B5EF4-FFF2-40B4-BE49-F238E27FC236}">
                        <a16:creationId xmlns:a16="http://schemas.microsoft.com/office/drawing/2014/main" id="{C039C783-A1B1-D2C5-FDAC-6C598BB950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2034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0" name="Straight Connector 3379">
                    <a:extLst>
                      <a:ext uri="{FF2B5EF4-FFF2-40B4-BE49-F238E27FC236}">
                        <a16:creationId xmlns:a16="http://schemas.microsoft.com/office/drawing/2014/main" id="{BFD0FCA3-3DCB-03F3-6516-8FE1A1EF84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7274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1" name="Straight Connector 3380">
                    <a:extLst>
                      <a:ext uri="{FF2B5EF4-FFF2-40B4-BE49-F238E27FC236}">
                        <a16:creationId xmlns:a16="http://schemas.microsoft.com/office/drawing/2014/main" id="{87BD66DB-47E1-0252-3C8D-8198A50757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2514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2" name="Straight Connector 3381">
                    <a:extLst>
                      <a:ext uri="{FF2B5EF4-FFF2-40B4-BE49-F238E27FC236}">
                        <a16:creationId xmlns:a16="http://schemas.microsoft.com/office/drawing/2014/main" id="{3AD24289-D8EF-85F0-D7AF-7DC3DCB26F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17754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3" name="Straight Connector 3382">
                    <a:extLst>
                      <a:ext uri="{FF2B5EF4-FFF2-40B4-BE49-F238E27FC236}">
                        <a16:creationId xmlns:a16="http://schemas.microsoft.com/office/drawing/2014/main" id="{4FFD6F4C-B43F-1C26-A80B-FDE41C5F29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2994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4" name="Straight Connector 3383">
                    <a:extLst>
                      <a:ext uri="{FF2B5EF4-FFF2-40B4-BE49-F238E27FC236}">
                        <a16:creationId xmlns:a16="http://schemas.microsoft.com/office/drawing/2014/main" id="{79A1BA0E-13AE-CEFF-D868-92D10AFBCD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48188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5" name="Straight Connector 3384">
                    <a:extLst>
                      <a:ext uri="{FF2B5EF4-FFF2-40B4-BE49-F238E27FC236}">
                        <a16:creationId xmlns:a16="http://schemas.microsoft.com/office/drawing/2014/main" id="{7BB32785-8377-AACD-6691-E07BE0FC89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3428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6" name="Straight Connector 3385">
                    <a:extLst>
                      <a:ext uri="{FF2B5EF4-FFF2-40B4-BE49-F238E27FC236}">
                        <a16:creationId xmlns:a16="http://schemas.microsoft.com/office/drawing/2014/main" id="{801807B0-15E5-4BEA-AC37-40027DB2FB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78668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7" name="Straight Connector 3386">
                    <a:extLst>
                      <a:ext uri="{FF2B5EF4-FFF2-40B4-BE49-F238E27FC236}">
                        <a16:creationId xmlns:a16="http://schemas.microsoft.com/office/drawing/2014/main" id="{C8CCBB10-BFB8-65A5-AA61-7E126F8155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3908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8" name="Straight Connector 3387">
                    <a:extLst>
                      <a:ext uri="{FF2B5EF4-FFF2-40B4-BE49-F238E27FC236}">
                        <a16:creationId xmlns:a16="http://schemas.microsoft.com/office/drawing/2014/main" id="{DBD7C305-0873-F544-8F7B-D0CF60B120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09148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9" name="Straight Connector 3388">
                    <a:extLst>
                      <a:ext uri="{FF2B5EF4-FFF2-40B4-BE49-F238E27FC236}">
                        <a16:creationId xmlns:a16="http://schemas.microsoft.com/office/drawing/2014/main" id="{21D5D8AA-7EB9-9061-05F1-82A14B8700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4388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0" name="Straight Connector 3389">
                    <a:extLst>
                      <a:ext uri="{FF2B5EF4-FFF2-40B4-BE49-F238E27FC236}">
                        <a16:creationId xmlns:a16="http://schemas.microsoft.com/office/drawing/2014/main" id="{39A51F25-DA2B-0615-9F8C-90FECCBBDC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39628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1" name="Straight Connector 3390">
                    <a:extLst>
                      <a:ext uri="{FF2B5EF4-FFF2-40B4-BE49-F238E27FC236}">
                        <a16:creationId xmlns:a16="http://schemas.microsoft.com/office/drawing/2014/main" id="{11E13137-A1F0-A214-B163-557FB33684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4868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2" name="Straight Connector 3391">
                    <a:extLst>
                      <a:ext uri="{FF2B5EF4-FFF2-40B4-BE49-F238E27FC236}">
                        <a16:creationId xmlns:a16="http://schemas.microsoft.com/office/drawing/2014/main" id="{E927D99E-2CE1-5993-6BF9-1478E849D6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70062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3" name="Straight Connector 3392">
                    <a:extLst>
                      <a:ext uri="{FF2B5EF4-FFF2-40B4-BE49-F238E27FC236}">
                        <a16:creationId xmlns:a16="http://schemas.microsoft.com/office/drawing/2014/main" id="{CE5F29AA-507A-B9FB-9F15-6699532C58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5302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4" name="Straight Connector 3393">
                    <a:extLst>
                      <a:ext uri="{FF2B5EF4-FFF2-40B4-BE49-F238E27FC236}">
                        <a16:creationId xmlns:a16="http://schemas.microsoft.com/office/drawing/2014/main" id="{FECF5473-7C1D-700D-B772-632EC8A714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00542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5" name="Straight Connector 3394">
                    <a:extLst>
                      <a:ext uri="{FF2B5EF4-FFF2-40B4-BE49-F238E27FC236}">
                        <a16:creationId xmlns:a16="http://schemas.microsoft.com/office/drawing/2014/main" id="{44250224-B9D3-16BE-1F70-CDB78E64A5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157828" y="4986338"/>
                    <a:ext cx="151940" cy="21984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70" name="TextBox 3369">
                  <a:extLst>
                    <a:ext uri="{FF2B5EF4-FFF2-40B4-BE49-F238E27FC236}">
                      <a16:creationId xmlns:a16="http://schemas.microsoft.com/office/drawing/2014/main" id="{2E816A79-07A4-B735-893C-E56F9B148A50}"/>
                    </a:ext>
                  </a:extLst>
                </p:cNvPr>
                <p:cNvSpPr txBox="1"/>
                <p:nvPr/>
              </p:nvSpPr>
              <p:spPr>
                <a:xfrm>
                  <a:off x="2987980" y="4696882"/>
                  <a:ext cx="309097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600" b="1" dirty="0">
                      <a:solidFill>
                        <a:schemeClr val="bg1"/>
                      </a:solidFill>
                    </a:rPr>
                    <a:t>Joint European Torus (JET)</a:t>
                  </a:r>
                </a:p>
              </p:txBody>
            </p:sp>
            <p:sp>
              <p:nvSpPr>
                <p:cNvPr id="3371" name="TextBox 3370">
                  <a:extLst>
                    <a:ext uri="{FF2B5EF4-FFF2-40B4-BE49-F238E27FC236}">
                      <a16:creationId xmlns:a16="http://schemas.microsoft.com/office/drawing/2014/main" id="{3A77ABD1-CAF6-FA6C-B497-DD0C584F1DFE}"/>
                    </a:ext>
                  </a:extLst>
                </p:cNvPr>
                <p:cNvSpPr txBox="1"/>
                <p:nvPr/>
              </p:nvSpPr>
              <p:spPr>
                <a:xfrm>
                  <a:off x="2444575" y="5253905"/>
                  <a:ext cx="2089537" cy="16004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bg1"/>
                      </a:solidFill>
                    </a:rPr>
                    <a:t>Fusion energy</a:t>
                  </a:r>
                </a:p>
                <a:p>
                  <a:pPr algn="ctr"/>
                  <a:r>
                    <a:rPr lang="en-GB" sz="1400" dirty="0">
                      <a:solidFill>
                        <a:schemeClr val="bg1"/>
                      </a:solidFill>
                    </a:rPr>
                    <a:t>set a world record producing 69 MJ in a single 5-second deuterium-tritium (D-T) pulse using only 0.2 mg of fuel.</a:t>
                  </a:r>
                </a:p>
              </p:txBody>
            </p:sp>
            <p:sp>
              <p:nvSpPr>
                <p:cNvPr id="3372" name="TextBox 3371">
                  <a:extLst>
                    <a:ext uri="{FF2B5EF4-FFF2-40B4-BE49-F238E27FC236}">
                      <a16:creationId xmlns:a16="http://schemas.microsoft.com/office/drawing/2014/main" id="{9E84B983-936D-1C3D-88D4-43D2FDC5AEE3}"/>
                    </a:ext>
                  </a:extLst>
                </p:cNvPr>
                <p:cNvSpPr txBox="1"/>
                <p:nvPr/>
              </p:nvSpPr>
              <p:spPr>
                <a:xfrm>
                  <a:off x="5268358" y="4317096"/>
                  <a:ext cx="1393089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GB" sz="1200" b="1" dirty="0"/>
                    <a:t>2024</a:t>
                  </a:r>
                </a:p>
              </p:txBody>
            </p:sp>
          </p:grpSp>
          <p:pic>
            <p:nvPicPr>
              <p:cNvPr id="3368" name="Picture 6" descr="Significance of JET Record Fusion Energy Announcement">
                <a:extLst>
                  <a:ext uri="{FF2B5EF4-FFF2-40B4-BE49-F238E27FC236}">
                    <a16:creationId xmlns:a16="http://schemas.microsoft.com/office/drawing/2014/main" id="{1BD0FC88-FE4C-9C70-3295-E24DA76BFDB8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0" r="31172"/>
              <a:stretch>
                <a:fillRect/>
              </a:stretch>
            </p:blipFill>
            <p:spPr bwMode="auto">
              <a:xfrm>
                <a:off x="8000287" y="4513874"/>
                <a:ext cx="1800000" cy="1800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96" name="Picture 3395">
              <a:extLst>
                <a:ext uri="{FF2B5EF4-FFF2-40B4-BE49-F238E27FC236}">
                  <a16:creationId xmlns:a16="http://schemas.microsoft.com/office/drawing/2014/main" id="{214D3E3C-A908-0618-4BEC-3B0FA02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rcRect l="1159" r="1"/>
            <a:stretch>
              <a:fillRect/>
            </a:stretch>
          </p:blipFill>
          <p:spPr>
            <a:xfrm>
              <a:off x="5769621" y="3758610"/>
              <a:ext cx="2437906" cy="276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740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26DAA8D-9915-D355-600B-381B16E0D762}"/>
              </a:ext>
            </a:extLst>
          </p:cNvPr>
          <p:cNvGrpSpPr/>
          <p:nvPr/>
        </p:nvGrpSpPr>
        <p:grpSpPr>
          <a:xfrm>
            <a:off x="165787" y="2168464"/>
            <a:ext cx="2595716" cy="3392129"/>
            <a:chOff x="7384026" y="1179871"/>
            <a:chExt cx="2595716" cy="33921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B795006-18EE-294D-A0A0-0F82423AFCAE}"/>
                </a:ext>
              </a:extLst>
            </p:cNvPr>
            <p:cNvSpPr/>
            <p:nvPr/>
          </p:nvSpPr>
          <p:spPr>
            <a:xfrm>
              <a:off x="7384026" y="1179871"/>
              <a:ext cx="2595716" cy="3392129"/>
            </a:xfrm>
            <a:prstGeom prst="roundRect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itle 2">
              <a:extLst>
                <a:ext uri="{FF2B5EF4-FFF2-40B4-BE49-F238E27FC236}">
                  <a16:creationId xmlns:a16="http://schemas.microsoft.com/office/drawing/2014/main" id="{50AACC6D-DA20-455B-83E5-706FB363F045}"/>
                </a:ext>
              </a:extLst>
            </p:cNvPr>
            <p:cNvSpPr txBox="1">
              <a:spLocks/>
            </p:cNvSpPr>
            <p:nvPr/>
          </p:nvSpPr>
          <p:spPr>
            <a:xfrm>
              <a:off x="7786525" y="1269858"/>
              <a:ext cx="1715966" cy="48881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 anchorCtr="0">
              <a:normAutofit/>
            </a:bodyPr>
            <a:lstStyle>
              <a:lvl1pPr algn="l" defTabSz="91437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Arial Black" charset="0"/>
                  <a:ea typeface="Arial Black" charset="0"/>
                  <a:cs typeface="Arial Black" charset="0"/>
                </a:defRPr>
              </a:lvl1pPr>
            </a:lstStyle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p-p chain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BEC3F7-F8D6-46E0-A150-1EF775F2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459836" y="1812062"/>
              <a:ext cx="2369344" cy="2602622"/>
            </a:xfrm>
            <a:prstGeom prst="rect">
              <a:avLst/>
            </a:prstGeom>
          </p:spPr>
        </p:pic>
      </p:grpSp>
      <p:pic>
        <p:nvPicPr>
          <p:cNvPr id="4106" name="Picture 10" descr="Sun on a transparent background. by PRUSSIAART on DeviantArt">
            <a:extLst>
              <a:ext uri="{FF2B5EF4-FFF2-40B4-BE49-F238E27FC236}">
                <a16:creationId xmlns:a16="http://schemas.microsoft.com/office/drawing/2014/main" id="{2CA516A6-DB62-27F5-7978-4329695D8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 b="56560"/>
          <a:stretch>
            <a:fillRect/>
          </a:stretch>
        </p:blipFill>
        <p:spPr bwMode="auto">
          <a:xfrm>
            <a:off x="1614207" y="3695561"/>
            <a:ext cx="8532683" cy="318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13E76DF9-0BAB-4697-ADDE-0DB74B621C08}"/>
              </a:ext>
            </a:extLst>
          </p:cNvPr>
          <p:cNvSpPr txBox="1"/>
          <p:nvPr/>
        </p:nvSpPr>
        <p:spPr>
          <a:xfrm>
            <a:off x="246747" y="216552"/>
            <a:ext cx="7009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 Black" panose="020B0A04020102020204" pitchFamily="34" charset="0"/>
              </a:rPr>
              <a:t>What is fusion energy?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66E173-F0FF-70B0-5E1D-327D11EDDEC9}"/>
              </a:ext>
            </a:extLst>
          </p:cNvPr>
          <p:cNvGrpSpPr/>
          <p:nvPr/>
        </p:nvGrpSpPr>
        <p:grpSpPr>
          <a:xfrm>
            <a:off x="2924415" y="1092969"/>
            <a:ext cx="3392130" cy="2595716"/>
            <a:chOff x="7764634" y="4013241"/>
            <a:chExt cx="3392130" cy="259571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C1FFF51-2690-071F-8B6E-BF6BA1565722}"/>
                </a:ext>
              </a:extLst>
            </p:cNvPr>
            <p:cNvSpPr/>
            <p:nvPr/>
          </p:nvSpPr>
          <p:spPr>
            <a:xfrm rot="5400000">
              <a:off x="8162841" y="3615034"/>
              <a:ext cx="2595716" cy="3392129"/>
            </a:xfrm>
            <a:prstGeom prst="roundRect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3EFFCE0-1AEC-4FAA-AC47-95EBC1D9B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3184" y="4068065"/>
              <a:ext cx="3323580" cy="2486065"/>
            </a:xfrm>
            <a:prstGeom prst="rect">
              <a:avLst/>
            </a:prstGeom>
          </p:spPr>
        </p:pic>
        <p:sp>
          <p:nvSpPr>
            <p:cNvPr id="23" name="Title 2">
              <a:extLst>
                <a:ext uri="{FF2B5EF4-FFF2-40B4-BE49-F238E27FC236}">
                  <a16:creationId xmlns:a16="http://schemas.microsoft.com/office/drawing/2014/main" id="{92234AC7-5BF8-4E45-9048-4AC7DD4D1EEB}"/>
                </a:ext>
              </a:extLst>
            </p:cNvPr>
            <p:cNvSpPr txBox="1">
              <a:spLocks/>
            </p:cNvSpPr>
            <p:nvPr/>
          </p:nvSpPr>
          <p:spPr>
            <a:xfrm>
              <a:off x="8685123" y="5088734"/>
              <a:ext cx="1719783" cy="44472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 anchorCtr="0">
              <a:normAutofit/>
            </a:bodyPr>
            <a:lstStyle>
              <a:lvl1pPr algn="l" defTabSz="91437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Arial Black" charset="0"/>
                  <a:ea typeface="Arial Black" charset="0"/>
                  <a:cs typeface="Arial Black" charset="0"/>
                </a:defRPr>
              </a:lvl1pPr>
            </a:lstStyle>
            <a:p>
              <a:pPr algn="ctr"/>
              <a:r>
                <a:rPr lang="en-GB" sz="2000">
                  <a:solidFill>
                    <a:schemeClr val="bg1"/>
                  </a:solidFill>
                </a:rPr>
                <a:t>CNO cycle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CDC5770-7290-2EB3-44E8-AA6ACF6747A9}"/>
              </a:ext>
            </a:extLst>
          </p:cNvPr>
          <p:cNvSpPr txBox="1"/>
          <p:nvPr/>
        </p:nvSpPr>
        <p:spPr>
          <a:xfrm>
            <a:off x="678504" y="1379014"/>
            <a:ext cx="16057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The Sun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4418B7-C22D-6CDF-64A1-63956D19EA64}"/>
              </a:ext>
            </a:extLst>
          </p:cNvPr>
          <p:cNvGrpSpPr/>
          <p:nvPr/>
        </p:nvGrpSpPr>
        <p:grpSpPr>
          <a:xfrm>
            <a:off x="8558273" y="2576890"/>
            <a:ext cx="3392130" cy="2113936"/>
            <a:chOff x="8450825" y="1995951"/>
            <a:chExt cx="3392130" cy="211393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B1484EF-ED44-F345-FA01-F472E2A7029D}"/>
                </a:ext>
              </a:extLst>
            </p:cNvPr>
            <p:cNvSpPr/>
            <p:nvPr/>
          </p:nvSpPr>
          <p:spPr>
            <a:xfrm rot="5400000">
              <a:off x="9089922" y="1356854"/>
              <a:ext cx="2113936" cy="3392129"/>
            </a:xfrm>
            <a:prstGeom prst="roundRect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4269DB-8D04-AB6C-DD50-2E539F0B5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0825" y="2143207"/>
              <a:ext cx="3392130" cy="1848772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9658AB9-B9BF-171C-0884-6D7A9AA0F53E}"/>
              </a:ext>
            </a:extLst>
          </p:cNvPr>
          <p:cNvSpPr txBox="1"/>
          <p:nvPr/>
        </p:nvSpPr>
        <p:spPr>
          <a:xfrm>
            <a:off x="8951144" y="2122110"/>
            <a:ext cx="26063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In fusion machines</a:t>
            </a:r>
          </a:p>
        </p:txBody>
      </p:sp>
    </p:spTree>
    <p:extLst>
      <p:ext uri="{BB962C8B-B14F-4D97-AF65-F5344CB8AC3E}">
        <p14:creationId xmlns:p14="http://schemas.microsoft.com/office/powerpoint/2010/main" val="2377073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C935C9D-59B5-740D-6768-46CA4361A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97" t="-48" r="48693" b="48"/>
          <a:stretch>
            <a:fillRect/>
          </a:stretch>
        </p:blipFill>
        <p:spPr bwMode="auto">
          <a:xfrm>
            <a:off x="6792121" y="0"/>
            <a:ext cx="5399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4C4F6-859E-4682-9616-4AB6AADEE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EC9CB38-4A6E-45D8-8754-B84770777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397" r="47803"/>
          <a:stretch/>
        </p:blipFill>
        <p:spPr>
          <a:xfrm>
            <a:off x="4629033" y="574329"/>
            <a:ext cx="628423" cy="12618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92123A4-8048-437D-97F3-D1C1845BB3AD}"/>
              </a:ext>
            </a:extLst>
          </p:cNvPr>
          <p:cNvSpPr txBox="1"/>
          <p:nvPr/>
        </p:nvSpPr>
        <p:spPr>
          <a:xfrm>
            <a:off x="869364" y="647644"/>
            <a:ext cx="324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TEMPERATURE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Up to 10 times hotter than the Sun’s core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93C9EA6-D672-4F02-BCF4-B77EA39FF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7491" y="2700482"/>
            <a:ext cx="1087614" cy="10876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71A946D-BB59-4979-97EF-33B732BCBEEC}"/>
              </a:ext>
            </a:extLst>
          </p:cNvPr>
          <p:cNvSpPr txBox="1"/>
          <p:nvPr/>
        </p:nvSpPr>
        <p:spPr>
          <a:xfrm>
            <a:off x="42243" y="2679213"/>
            <a:ext cx="3111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DENSITY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1 million times less dense than the air we breathe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931B144-F4CB-46A7-8A65-18C2635C2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8110" y="4570888"/>
            <a:ext cx="1409434" cy="140943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EAE91FD-7241-44DA-95D0-19D783154444}"/>
              </a:ext>
            </a:extLst>
          </p:cNvPr>
          <p:cNvSpPr txBox="1"/>
          <p:nvPr/>
        </p:nvSpPr>
        <p:spPr>
          <a:xfrm>
            <a:off x="101600" y="4806615"/>
            <a:ext cx="3930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CONFINEMENT TIME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Currently on the order of 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1 second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F1A650D-F34C-45DB-9D42-4169B8B82C98}"/>
              </a:ext>
            </a:extLst>
          </p:cNvPr>
          <p:cNvSpPr/>
          <p:nvPr/>
        </p:nvSpPr>
        <p:spPr>
          <a:xfrm>
            <a:off x="4133774" y="4445224"/>
            <a:ext cx="1800000" cy="180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D89C2EC-8076-4063-A1C3-22B7F09AED63}"/>
              </a:ext>
            </a:extLst>
          </p:cNvPr>
          <p:cNvSpPr/>
          <p:nvPr/>
        </p:nvSpPr>
        <p:spPr>
          <a:xfrm>
            <a:off x="3288270" y="2340873"/>
            <a:ext cx="1800000" cy="180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76870B0-9A30-4995-BC80-3C7E0781A235}"/>
              </a:ext>
            </a:extLst>
          </p:cNvPr>
          <p:cNvSpPr/>
          <p:nvPr/>
        </p:nvSpPr>
        <p:spPr>
          <a:xfrm>
            <a:off x="4136523" y="286253"/>
            <a:ext cx="1800000" cy="180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8568CBD-F6FB-4FDF-825A-1797D04AC3CC}"/>
              </a:ext>
            </a:extLst>
          </p:cNvPr>
          <p:cNvCxnSpPr>
            <a:cxnSpLocks/>
            <a:stCxn id="52" idx="5"/>
          </p:cNvCxnSpPr>
          <p:nvPr/>
        </p:nvCxnSpPr>
        <p:spPr>
          <a:xfrm>
            <a:off x="5672919" y="1822649"/>
            <a:ext cx="288761" cy="28518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0988E32-F9BB-4C01-9B3C-DE8C8508C3F7}"/>
              </a:ext>
            </a:extLst>
          </p:cNvPr>
          <p:cNvCxnSpPr>
            <a:cxnSpLocks/>
            <a:stCxn id="50" idx="7"/>
          </p:cNvCxnSpPr>
          <p:nvPr/>
        </p:nvCxnSpPr>
        <p:spPr>
          <a:xfrm flipV="1">
            <a:off x="5670170" y="4398855"/>
            <a:ext cx="291510" cy="3099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CCF74D1-9668-4768-A4B7-567902EC542E}"/>
              </a:ext>
            </a:extLst>
          </p:cNvPr>
          <p:cNvCxnSpPr>
            <a:cxnSpLocks/>
            <a:stCxn id="51" idx="6"/>
          </p:cNvCxnSpPr>
          <p:nvPr/>
        </p:nvCxnSpPr>
        <p:spPr>
          <a:xfrm>
            <a:off x="5088270" y="3240873"/>
            <a:ext cx="43513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0F38DED-574B-1648-C58D-08550E800E09}"/>
              </a:ext>
            </a:extLst>
          </p:cNvPr>
          <p:cNvSpPr/>
          <p:nvPr/>
        </p:nvSpPr>
        <p:spPr>
          <a:xfrm>
            <a:off x="6782288" y="0"/>
            <a:ext cx="540971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8EA665-1167-4FC8-93AC-4384F94ED36C}"/>
              </a:ext>
            </a:extLst>
          </p:cNvPr>
          <p:cNvGrpSpPr/>
          <p:nvPr/>
        </p:nvGrpSpPr>
        <p:grpSpPr>
          <a:xfrm>
            <a:off x="5221244" y="1633342"/>
            <a:ext cx="3771900" cy="3240000"/>
            <a:chOff x="5239350" y="1620873"/>
            <a:chExt cx="3771900" cy="324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C616A9-2EB5-4695-B203-E2488D59C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71952" y="1938051"/>
              <a:ext cx="1513833" cy="137609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068CE6-6C98-4E0C-8583-E5D1065FDBDB}"/>
                </a:ext>
              </a:extLst>
            </p:cNvPr>
            <p:cNvSpPr txBox="1"/>
            <p:nvPr/>
          </p:nvSpPr>
          <p:spPr>
            <a:xfrm>
              <a:off x="5239350" y="3396395"/>
              <a:ext cx="37719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chemeClr val="bg1"/>
                  </a:solidFill>
                </a:rPr>
                <a:t>69 MJ PLASMA POWER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5A414CD-DCDE-44F3-AB6D-C30CDECBECE6}"/>
                </a:ext>
              </a:extLst>
            </p:cNvPr>
            <p:cNvSpPr/>
            <p:nvPr/>
          </p:nvSpPr>
          <p:spPr>
            <a:xfrm>
              <a:off x="5505299" y="1620873"/>
              <a:ext cx="3240000" cy="324000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88352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JET's World Record Fusion Energy Pulse: 59 Megajoules">
            <a:hlinkClick r:id="" action="ppaction://media"/>
            <a:extLst>
              <a:ext uri="{FF2B5EF4-FFF2-40B4-BE49-F238E27FC236}">
                <a16:creationId xmlns:a16="http://schemas.microsoft.com/office/drawing/2014/main" id="{8BEB19ED-E56E-A56A-10E8-E1508C9AF9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Picture 1074">
            <a:extLst>
              <a:ext uri="{FF2B5EF4-FFF2-40B4-BE49-F238E27FC236}">
                <a16:creationId xmlns:a16="http://schemas.microsoft.com/office/drawing/2014/main" id="{69491DE8-EBAE-B752-0CD0-F1A3A89F9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746" y="367125"/>
            <a:ext cx="7720156" cy="63676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34527B-C523-4D5B-A303-EF65D1C394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E3F86-5CA4-6BB6-35CC-9075A4C7E16B}"/>
              </a:ext>
            </a:extLst>
          </p:cNvPr>
          <p:cNvSpPr txBox="1"/>
          <p:nvPr/>
        </p:nvSpPr>
        <p:spPr>
          <a:xfrm>
            <a:off x="191439" y="202123"/>
            <a:ext cx="872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 Black" panose="020B0A04020102020204" pitchFamily="34" charset="0"/>
              </a:rPr>
              <a:t>2024-2026: the fusion landscape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62D33-6E03-FAF0-FA8F-CB54F8711128}"/>
              </a:ext>
            </a:extLst>
          </p:cNvPr>
          <p:cNvSpPr txBox="1"/>
          <p:nvPr/>
        </p:nvSpPr>
        <p:spPr>
          <a:xfrm>
            <a:off x="191439" y="1628507"/>
            <a:ext cx="349516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Over 40 private fusion companies &gt;£4B in capital, industry growing globally.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UK Fusion Strategy </a:t>
            </a:r>
          </a:p>
          <a:p>
            <a:r>
              <a:rPr lang="en-GB" sz="1200" dirty="0">
                <a:solidFill>
                  <a:schemeClr val="bg1"/>
                </a:solidFill>
              </a:rPr>
              <a:t>(published March 2026)</a:t>
            </a:r>
          </a:p>
          <a:p>
            <a:r>
              <a:rPr lang="en-GB" dirty="0">
                <a:solidFill>
                  <a:schemeClr val="bg1"/>
                </a:solidFill>
              </a:rPr>
              <a:t>to accelerate growth of the fusion industry, grow supply chains and skills, and position the UK as a global leader in commercial fusion. Sets out the roadmap for the deployment of a prototype power plant (STEP).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37BF8-69EC-CACE-9692-ED9FF4F0206C}"/>
              </a:ext>
            </a:extLst>
          </p:cNvPr>
          <p:cNvSpPr txBox="1"/>
          <p:nvPr/>
        </p:nvSpPr>
        <p:spPr>
          <a:xfrm>
            <a:off x="929746" y="6457748"/>
            <a:ext cx="3048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https://www.fusionindustryassociation.org/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D04CDF-3E7F-16E3-3E0D-63A4C7B8375A}"/>
              </a:ext>
            </a:extLst>
          </p:cNvPr>
          <p:cNvGrpSpPr/>
          <p:nvPr/>
        </p:nvGrpSpPr>
        <p:grpSpPr>
          <a:xfrm>
            <a:off x="4073872" y="4429125"/>
            <a:ext cx="4709896" cy="1828800"/>
            <a:chOff x="4073872" y="4429125"/>
            <a:chExt cx="4709896" cy="1828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0D630C-2D17-5493-6637-A0F95F0AEA2F}"/>
                </a:ext>
              </a:extLst>
            </p:cNvPr>
            <p:cNvSpPr/>
            <p:nvPr/>
          </p:nvSpPr>
          <p:spPr>
            <a:xfrm>
              <a:off x="4073872" y="4429125"/>
              <a:ext cx="4709896" cy="18288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D990D9E-6C3E-DFA1-7ACE-BE1B8AFE52E8}"/>
                </a:ext>
              </a:extLst>
            </p:cNvPr>
            <p:cNvGrpSpPr/>
            <p:nvPr/>
          </p:nvGrpSpPr>
          <p:grpSpPr>
            <a:xfrm>
              <a:off x="4073872" y="4429125"/>
              <a:ext cx="4709896" cy="1747574"/>
              <a:chOff x="5264497" y="4305300"/>
              <a:chExt cx="4709896" cy="174757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8C8EC54-36D1-E065-A60E-D5630A3E8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24002" y="4305300"/>
                <a:ext cx="1452716" cy="1452716"/>
              </a:xfrm>
              <a:prstGeom prst="rect">
                <a:avLst/>
              </a:prstGeom>
            </p:spPr>
          </p:pic>
          <p:sp>
            <p:nvSpPr>
              <p:cNvPr id="1081" name="TextBox 1080">
                <a:extLst>
                  <a:ext uri="{FF2B5EF4-FFF2-40B4-BE49-F238E27FC236}">
                    <a16:creationId xmlns:a16="http://schemas.microsoft.com/office/drawing/2014/main" id="{F01C10E4-642E-46DE-D372-821C639FADF8}"/>
                  </a:ext>
                </a:extLst>
              </p:cNvPr>
              <p:cNvSpPr txBox="1"/>
              <p:nvPr/>
            </p:nvSpPr>
            <p:spPr>
              <a:xfrm>
                <a:off x="8519947" y="5529654"/>
                <a:ext cx="14544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</a:rPr>
                  <a:t>Magnetized target fusion</a:t>
                </a:r>
                <a:endParaRPr lang="en-GB" sz="1400" dirty="0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FA69D0E-0260-A212-EB39-B06ACC5187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002F56"/>
                  </a:clrFrom>
                  <a:clrTo>
                    <a:srgbClr val="002F56">
                      <a:alpha val="0"/>
                    </a:srgbClr>
                  </a:clrTo>
                </a:clrChange>
              </a:blip>
              <a:srcRect l="11802" t="13108" r="8418" b="10834"/>
              <a:stretch>
                <a:fillRect/>
              </a:stretch>
            </p:blipFill>
            <p:spPr>
              <a:xfrm rot="5400000">
                <a:off x="8666928" y="4539529"/>
                <a:ext cx="1122384" cy="107001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F5B47C7-0A7F-5A6C-077E-E6671EC25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02F56"/>
                  </a:clrFrom>
                  <a:clrTo>
                    <a:srgbClr val="002F5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57693" y="4305300"/>
                <a:ext cx="1454445" cy="145271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01CA9A-7ECE-675D-8E91-726522EFBFA0}"/>
                  </a:ext>
                </a:extLst>
              </p:cNvPr>
              <p:cNvSpPr txBox="1"/>
              <p:nvPr/>
            </p:nvSpPr>
            <p:spPr>
              <a:xfrm>
                <a:off x="6951487" y="5529654"/>
                <a:ext cx="171585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</a:rPr>
                  <a:t>Inertial confinement fusion</a:t>
                </a:r>
                <a:endParaRPr lang="en-GB" sz="14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914EA8-25B0-5B1A-4FA9-9A0C885D3AA5}"/>
                  </a:ext>
                </a:extLst>
              </p:cNvPr>
              <p:cNvSpPr txBox="1"/>
              <p:nvPr/>
            </p:nvSpPr>
            <p:spPr>
              <a:xfrm>
                <a:off x="5264497" y="5529654"/>
                <a:ext cx="171585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</a:rPr>
                  <a:t>Magnetic confinement fusion</a:t>
                </a:r>
                <a:endParaRPr lang="en-GB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042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11C483E-BD33-A115-E73C-5A1A5F1D695A}"/>
              </a:ext>
            </a:extLst>
          </p:cNvPr>
          <p:cNvSpPr/>
          <p:nvPr/>
        </p:nvSpPr>
        <p:spPr>
          <a:xfrm>
            <a:off x="6096000" y="2192592"/>
            <a:ext cx="5185296" cy="1827933"/>
          </a:xfrm>
          <a:prstGeom prst="roundRect">
            <a:avLst/>
          </a:prstGeom>
          <a:solidFill>
            <a:srgbClr val="003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0BD4EB7-5F97-9F51-82D9-5BA1B51BC86C}"/>
              </a:ext>
            </a:extLst>
          </p:cNvPr>
          <p:cNvSpPr/>
          <p:nvPr/>
        </p:nvSpPr>
        <p:spPr>
          <a:xfrm>
            <a:off x="590347" y="4290156"/>
            <a:ext cx="5185296" cy="1827933"/>
          </a:xfrm>
          <a:prstGeom prst="roundRect">
            <a:avLst/>
          </a:prstGeom>
          <a:solidFill>
            <a:srgbClr val="003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A2F765-DC8B-C034-768D-4F09AD52B8A1}"/>
              </a:ext>
            </a:extLst>
          </p:cNvPr>
          <p:cNvSpPr/>
          <p:nvPr/>
        </p:nvSpPr>
        <p:spPr>
          <a:xfrm>
            <a:off x="6098664" y="4290155"/>
            <a:ext cx="5185296" cy="1827933"/>
          </a:xfrm>
          <a:prstGeom prst="roundRect">
            <a:avLst/>
          </a:prstGeom>
          <a:solidFill>
            <a:srgbClr val="003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3D75B77-C456-0FA3-D90C-E31A97587EBB}"/>
              </a:ext>
            </a:extLst>
          </p:cNvPr>
          <p:cNvSpPr/>
          <p:nvPr/>
        </p:nvSpPr>
        <p:spPr>
          <a:xfrm>
            <a:off x="587683" y="2192593"/>
            <a:ext cx="5185296" cy="1827933"/>
          </a:xfrm>
          <a:prstGeom prst="roundRect">
            <a:avLst/>
          </a:prstGeom>
          <a:solidFill>
            <a:srgbClr val="003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E191D4-502B-93F3-241A-9FE6BBB292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75E2D-3380-1544-2DEE-46619B682593}"/>
              </a:ext>
            </a:extLst>
          </p:cNvPr>
          <p:cNvSpPr txBox="1"/>
          <p:nvPr/>
        </p:nvSpPr>
        <p:spPr>
          <a:xfrm>
            <a:off x="2212648" y="2403101"/>
            <a:ext cx="3395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High temperature superconducting magnets</a:t>
            </a:r>
          </a:p>
          <a:p>
            <a:r>
              <a:rPr lang="en-GB" sz="1400" dirty="0">
                <a:solidFill>
                  <a:schemeClr val="bg1"/>
                </a:solidFill>
              </a:rPr>
              <a:t>would enable smaller, lower cost, and  faster to build reactors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e.g. CFS, Tokamak Energy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A9FD7-8652-F209-59A5-17FEE1DE7BC9}"/>
              </a:ext>
            </a:extLst>
          </p:cNvPr>
          <p:cNvSpPr txBox="1"/>
          <p:nvPr/>
        </p:nvSpPr>
        <p:spPr>
          <a:xfrm>
            <a:off x="191439" y="202123"/>
            <a:ext cx="872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 Black" panose="020B0A04020102020204" pitchFamily="34" charset="0"/>
              </a:rPr>
              <a:t>What’s the problem?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69753-9F7E-0A70-9625-778ED8D351B8}"/>
              </a:ext>
            </a:extLst>
          </p:cNvPr>
          <p:cNvSpPr txBox="1"/>
          <p:nvPr/>
        </p:nvSpPr>
        <p:spPr>
          <a:xfrm>
            <a:off x="1396383" y="917189"/>
            <a:ext cx="89092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97B1D"/>
                </a:solidFill>
              </a:rPr>
              <a:t>Fusion’s challenge has shifted to the integration of complex multi-physics systems into mature technologies that can be deployed at scale – not fundamental physics.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6B760F-38E8-70EE-7311-D72F498954CD}"/>
              </a:ext>
            </a:extLst>
          </p:cNvPr>
          <p:cNvSpPr txBox="1"/>
          <p:nvPr/>
        </p:nvSpPr>
        <p:spPr>
          <a:xfrm>
            <a:off x="7669161" y="2383292"/>
            <a:ext cx="34707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Advanced diagnostics and plasma control</a:t>
            </a:r>
          </a:p>
          <a:p>
            <a:r>
              <a:rPr lang="en-GB" sz="1400" dirty="0">
                <a:solidFill>
                  <a:schemeClr val="bg1"/>
                </a:solidFill>
              </a:rPr>
              <a:t>core enabler of deployment, reliability, economic viability, and regulation.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e.g. ITER, UKAEA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0AA5F8-DE64-A916-BBCB-097C35C0FD21}"/>
              </a:ext>
            </a:extLst>
          </p:cNvPr>
          <p:cNvSpPr txBox="1"/>
          <p:nvPr/>
        </p:nvSpPr>
        <p:spPr>
          <a:xfrm>
            <a:off x="2212648" y="4480846"/>
            <a:ext cx="3395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Materials, fuel cycles and plant integration</a:t>
            </a:r>
          </a:p>
          <a:p>
            <a:r>
              <a:rPr lang="en-GB" sz="1400" dirty="0">
                <a:solidFill>
                  <a:schemeClr val="bg1"/>
                </a:solidFill>
              </a:rPr>
              <a:t>required to transition from demonstrating fusion to deploying fusion power plants.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e.g. UKAEA, CEA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BD193A-449A-1257-B910-836775630ACD}"/>
              </a:ext>
            </a:extLst>
          </p:cNvPr>
          <p:cNvSpPr txBox="1"/>
          <p:nvPr/>
        </p:nvSpPr>
        <p:spPr>
          <a:xfrm>
            <a:off x="7669160" y="4373123"/>
            <a:ext cx="361213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AI, high performance computing and modelling</a:t>
            </a:r>
          </a:p>
          <a:p>
            <a:r>
              <a:rPr lang="en-GB" sz="1400" dirty="0">
                <a:solidFill>
                  <a:schemeClr val="bg1"/>
                </a:solidFill>
              </a:rPr>
              <a:t>an accelerator of fusion science and design optimisation, scalable across fusion concepts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e.g. PPPL, ORNL</a:t>
            </a:r>
          </a:p>
        </p:txBody>
      </p:sp>
      <p:pic>
        <p:nvPicPr>
          <p:cNvPr id="1028" name="Picture 4" descr="Tokamak Energy announces fusion power plant magnet technology breakthrough  - Tokamak Energy">
            <a:extLst>
              <a:ext uri="{FF2B5EF4-FFF2-40B4-BE49-F238E27FC236}">
                <a16:creationId xmlns:a16="http://schemas.microsoft.com/office/drawing/2014/main" id="{683AF4B9-E33E-8587-C858-75C01C3CF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9" r="22179"/>
          <a:stretch>
            <a:fillRect/>
          </a:stretch>
        </p:blipFill>
        <p:spPr bwMode="auto">
          <a:xfrm>
            <a:off x="765052" y="2327399"/>
            <a:ext cx="1270226" cy="15659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kamak Energy - IP Careers">
            <a:extLst>
              <a:ext uri="{FF2B5EF4-FFF2-40B4-BE49-F238E27FC236}">
                <a16:creationId xmlns:a16="http://schemas.microsoft.com/office/drawing/2014/main" id="{5523B08B-4281-41F5-5B2F-270D4839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14" y="3648807"/>
            <a:ext cx="818739" cy="20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F22B18B9-06DD-173E-58A2-30E25B761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4073" r="36255"/>
          <a:stretch>
            <a:fillRect/>
          </a:stretch>
        </p:blipFill>
        <p:spPr bwMode="auto">
          <a:xfrm>
            <a:off x="6257588" y="2323558"/>
            <a:ext cx="1270226" cy="15659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7DA4250-0A13-4CEE-8FDC-8506516F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89" y="3622280"/>
            <a:ext cx="462423" cy="23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281C692A-0993-6FFA-1595-410115A24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3048" t="-682" r="41294" b="682"/>
          <a:stretch>
            <a:fillRect/>
          </a:stretch>
        </p:blipFill>
        <p:spPr bwMode="auto">
          <a:xfrm>
            <a:off x="761270" y="4421121"/>
            <a:ext cx="1270226" cy="15659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A10C7D6-A336-C14D-2A85-82633CA41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27873" t="287" r="21431" b="-287"/>
          <a:stretch>
            <a:fillRect/>
          </a:stretch>
        </p:blipFill>
        <p:spPr bwMode="auto">
          <a:xfrm>
            <a:off x="6257587" y="4421121"/>
            <a:ext cx="1270226" cy="15659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03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AEA presentation (widescreen)-v4" id="{60BF19D2-2AFC-7D40-B10F-E02292CED2D6}" vid="{344D2DA7-7D26-A847-8A27-E85A15182C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UKAEA presentation (widescreen)</Template>
  <TotalTime>882</TotalTime>
  <Words>835</Words>
  <Application>Microsoft Office PowerPoint</Application>
  <PresentationFormat>Widescreen</PresentationFormat>
  <Paragraphs>123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Calibri</vt:lpstr>
      <vt:lpstr>Office Theme</vt:lpstr>
      <vt:lpstr>UKAEA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Shand, Chantal</dc:creator>
  <cp:lastModifiedBy>Shand, Chantal</cp:lastModifiedBy>
  <cp:revision>4</cp:revision>
  <cp:lastPrinted>2017-03-10T11:43:47Z</cp:lastPrinted>
  <dcterms:created xsi:type="dcterms:W3CDTF">2026-02-10T13:42:44Z</dcterms:created>
  <dcterms:modified xsi:type="dcterms:W3CDTF">2026-04-12T19:32:23Z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2022-10-14T08:35:44Z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05906721-d4f5-4961-97bc-efe86c56c4c4</vt:lpwstr>
  </property>
  <property fmtid="{D5CDD505-2E9C-101B-9397-08002B2CF9AE}" pid="8" name="MSIP_Label_22759de7-3255-46b5-8dfe-736652f9c6c1_ContentBits">
    <vt:lpwstr>0</vt:lpwstr>
  </property>
</Properties>
</file>