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5" r:id="rId1"/>
  </p:sldMasterIdLst>
  <p:notesMasterIdLst>
    <p:notesMasterId r:id="rId33"/>
  </p:notesMasterIdLst>
  <p:handoutMasterIdLst>
    <p:handoutMasterId r:id="rId34"/>
  </p:handoutMasterIdLst>
  <p:sldIdLst>
    <p:sldId id="256" r:id="rId2"/>
    <p:sldId id="1166" r:id="rId3"/>
    <p:sldId id="1307" r:id="rId4"/>
    <p:sldId id="1235" r:id="rId5"/>
    <p:sldId id="1294" r:id="rId6"/>
    <p:sldId id="1270" r:id="rId7"/>
    <p:sldId id="1271" r:id="rId8"/>
    <p:sldId id="1275" r:id="rId9"/>
    <p:sldId id="1311" r:id="rId10"/>
    <p:sldId id="1295" r:id="rId11"/>
    <p:sldId id="1249" r:id="rId12"/>
    <p:sldId id="1251" r:id="rId13"/>
    <p:sldId id="1210" r:id="rId14"/>
    <p:sldId id="1290" r:id="rId15"/>
    <p:sldId id="1299" r:id="rId16"/>
    <p:sldId id="1300" r:id="rId17"/>
    <p:sldId id="1256" r:id="rId18"/>
    <p:sldId id="1222" r:id="rId19"/>
    <p:sldId id="1310" r:id="rId20"/>
    <p:sldId id="1301" r:id="rId21"/>
    <p:sldId id="1304" r:id="rId22"/>
    <p:sldId id="1161" r:id="rId23"/>
    <p:sldId id="947" r:id="rId24"/>
    <p:sldId id="1312" r:id="rId25"/>
    <p:sldId id="1293" r:id="rId26"/>
    <p:sldId id="1153" r:id="rId27"/>
    <p:sldId id="1156" r:id="rId28"/>
    <p:sldId id="1143" r:id="rId29"/>
    <p:sldId id="1224" r:id="rId30"/>
    <p:sldId id="1313" r:id="rId31"/>
    <p:sldId id="1296" r:id="rId32"/>
  </p:sldIdLst>
  <p:sldSz cx="12192000" cy="6858000"/>
  <p:notesSz cx="6743700" cy="9753600"/>
  <p:custDataLst>
    <p:tags r:id="rId35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2">
          <p15:clr>
            <a:srgbClr val="A4A3A4"/>
          </p15:clr>
        </p15:guide>
        <p15:guide id="2" pos="21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5EDFF"/>
    <a:srgbClr val="0000CC"/>
    <a:srgbClr val="7A81FF"/>
    <a:srgbClr val="FFE7B7"/>
    <a:srgbClr val="D4E6FF"/>
    <a:srgbClr val="FFFF99"/>
    <a:srgbClr val="000099"/>
    <a:srgbClr val="FEC7B8"/>
    <a:srgbClr val="D3D7FF"/>
    <a:srgbClr val="949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D03447BB-5D67-496B-8E87-E561075AD55C}" styleName="Dark Style 1 - Accent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9"/>
    <p:restoredTop sz="86408"/>
  </p:normalViewPr>
  <p:slideViewPr>
    <p:cSldViewPr snapToGrid="0">
      <p:cViewPr varScale="1">
        <p:scale>
          <a:sx n="106" d="100"/>
          <a:sy n="106" d="100"/>
        </p:scale>
        <p:origin x="792" y="168"/>
      </p:cViewPr>
      <p:guideLst>
        <p:guide orient="horz" pos="2160"/>
        <p:guide pos="3840"/>
      </p:guideLst>
    </p:cSldViewPr>
  </p:slideViewPr>
  <p:outlineViewPr>
    <p:cViewPr>
      <p:scale>
        <a:sx n="100" d="100"/>
        <a:sy n="100" d="100"/>
      </p:scale>
      <p:origin x="0" y="-154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2646" y="-84"/>
      </p:cViewPr>
      <p:guideLst>
        <p:guide orient="horz" pos="3072"/>
        <p:guide pos="21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1113" y="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t" anchorCtr="0" compatLnSpc="1">
            <a:prstTxWarp prst="textNoShape">
              <a:avLst/>
            </a:prstTxWarp>
          </a:bodyPr>
          <a:lstStyle>
            <a:lvl1pPr algn="r"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264650"/>
            <a:ext cx="2922588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defTabSz="8969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1113" y="9264650"/>
            <a:ext cx="29225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583" tIns="44793" rIns="89583" bIns="44793" numCol="1" anchor="b" anchorCtr="0" compatLnSpc="1">
            <a:prstTxWarp prst="textNoShape">
              <a:avLst/>
            </a:prstTxWarp>
          </a:bodyPr>
          <a:lstStyle>
            <a:lvl1pPr algn="r" defTabSz="8969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A45B8AF-EE84-BC43-A166-1628216CDB9F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0994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9525" y="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>
            <a:lvl1pPr algn="r"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2238" y="730250"/>
            <a:ext cx="6503987" cy="36591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727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4688" y="4633913"/>
            <a:ext cx="5394325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27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defTabSz="871538" eaLnBrk="1" hangingPunct="1">
              <a:defRPr sz="1100">
                <a:latin typeface="Times New Roman" pitchFamily="18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7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9525" y="9264650"/>
            <a:ext cx="2922588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7104" tIns="43551" rIns="87104" bIns="43551" numCol="1" anchor="b" anchorCtr="0" compatLnSpc="1">
            <a:prstTxWarp prst="textNoShape">
              <a:avLst/>
            </a:prstTxWarp>
          </a:bodyPr>
          <a:lstStyle>
            <a:lvl1pPr algn="r" defTabSz="871538">
              <a:defRPr sz="1100">
                <a:latin typeface="Times New Roman" charset="0"/>
              </a:defRPr>
            </a:lvl1pPr>
          </a:lstStyle>
          <a:p>
            <a:pPr>
              <a:defRPr/>
            </a:pPr>
            <a:fld id="{0E92787B-4C18-0E41-B4AB-E34A9FBC5D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6664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71538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71538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101D361-3CFE-4845-8469-E6024D255577}" type="slidenum">
              <a:rPr lang="en-US" sz="1100">
                <a:latin typeface="Times New Roman" charset="0"/>
              </a:rPr>
              <a:pPr eaLnBrk="1" hangingPunct="1"/>
              <a:t>1</a:t>
            </a:fld>
            <a:endParaRPr lang="en-US" sz="1100">
              <a:latin typeface="Times New Roman" charset="0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2238" y="730250"/>
            <a:ext cx="6503987" cy="3659188"/>
          </a:xfrm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629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1107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366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6957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2238" y="730250"/>
            <a:ext cx="6503987" cy="36591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091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162C43-E9D1-DCA3-A712-AE5B50C3C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9BEF6-B633-E112-40F1-D2C4F5FD19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5FD86A-5F65-C6A2-35BD-35BB0273D3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H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0A227C-980B-0036-6272-6F580649E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E92787B-4C18-0E41-B4AB-E34A9FBC5D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527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304800" y="381000"/>
            <a:ext cx="11582400" cy="5638800"/>
          </a:xfrm>
          <a:prstGeom prst="roundRect">
            <a:avLst>
              <a:gd name="adj" fmla="val 7912"/>
            </a:avLst>
          </a:pr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5" name="AutoShape 3"/>
          <p:cNvSpPr>
            <a:spLocks noChangeArrowheads="1"/>
          </p:cNvSpPr>
          <p:nvPr/>
        </p:nvSpPr>
        <p:spPr bwMode="white">
          <a:xfrm>
            <a:off x="435710" y="488950"/>
            <a:ext cx="11248292" cy="4768850"/>
          </a:xfrm>
          <a:prstGeom prst="roundRect">
            <a:avLst>
              <a:gd name="adj" fmla="val 7310"/>
            </a:avLst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endParaRPr lang="en-US" sz="2400">
              <a:latin typeface="Times New Roman" charset="0"/>
            </a:endParaRPr>
          </a:p>
        </p:txBody>
      </p:sp>
      <p:sp>
        <p:nvSpPr>
          <p:cNvPr id="6" name="AutoShape 4"/>
          <p:cNvSpPr>
            <a:spLocks noChangeArrowheads="1"/>
          </p:cNvSpPr>
          <p:nvPr/>
        </p:nvSpPr>
        <p:spPr bwMode="blackWhite">
          <a:xfrm>
            <a:off x="1828800" y="3338513"/>
            <a:ext cx="8534400" cy="2286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08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800"/>
          </a:p>
        </p:txBody>
      </p:sp>
      <p:sp>
        <p:nvSpPr>
          <p:cNvPr id="217093" name="Rectangle 5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857250"/>
            <a:ext cx="10363200" cy="22669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 algn="ctr">
              <a:defRPr sz="4100" i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7094" name="Rectangle 6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336800" y="3567113"/>
            <a:ext cx="7213600" cy="1905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ctr">
              <a:buFont typeface="Wingdings" pitchFamily="2" charset="2"/>
              <a:buNone/>
              <a:defRPr sz="33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16000" y="6391275"/>
            <a:ext cx="27432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4470400" y="6391275"/>
            <a:ext cx="38608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9144000" y="6391275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fld id="{86C35BE6-B3C3-B747-B010-5C0C239E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51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625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42031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7384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9261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6" y="1600200"/>
            <a:ext cx="5392615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89786" y="3938589"/>
            <a:ext cx="5392615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9067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41086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92615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89786" y="1600200"/>
            <a:ext cx="5392615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92615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9786" y="3938589"/>
            <a:ext cx="5392615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1244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68221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247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247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12" indent="0">
              <a:buNone/>
              <a:defRPr sz="1800"/>
            </a:lvl2pPr>
            <a:lvl3pPr marL="914423" indent="0">
              <a:buNone/>
              <a:defRPr sz="1600"/>
            </a:lvl3pPr>
            <a:lvl4pPr marL="1371634" indent="0">
              <a:buNone/>
              <a:defRPr sz="1400"/>
            </a:lvl4pPr>
            <a:lvl5pPr marL="1828846" indent="0">
              <a:buNone/>
              <a:defRPr sz="1400"/>
            </a:lvl5pPr>
            <a:lvl6pPr marL="2286057" indent="0">
              <a:buNone/>
              <a:defRPr sz="1400"/>
            </a:lvl6pPr>
            <a:lvl7pPr marL="2743269" indent="0">
              <a:buNone/>
              <a:defRPr sz="1400"/>
            </a:lvl7pPr>
            <a:lvl8pPr marL="3200480" indent="0">
              <a:buNone/>
              <a:defRPr sz="1400"/>
            </a:lvl8pPr>
            <a:lvl9pPr marL="3657691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66977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9786" y="1600203"/>
            <a:ext cx="5392615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49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75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754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694" y="1535113"/>
            <a:ext cx="538870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9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1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694" y="2174875"/>
            <a:ext cx="538870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46148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73636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480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247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7386" y="273052"/>
            <a:ext cx="6815015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24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257821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554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554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9" indent="0">
              <a:buNone/>
              <a:defRPr sz="2000"/>
            </a:lvl7pPr>
            <a:lvl8pPr marL="3200480" indent="0">
              <a:buNone/>
              <a:defRPr sz="2000"/>
            </a:lvl8pPr>
            <a:lvl9pPr marL="3657691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554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12" indent="0">
              <a:buNone/>
              <a:defRPr sz="1200"/>
            </a:lvl2pPr>
            <a:lvl3pPr marL="914423" indent="0">
              <a:buNone/>
              <a:defRPr sz="1000"/>
            </a:lvl3pPr>
            <a:lvl4pPr marL="1371634" indent="0">
              <a:buNone/>
              <a:defRPr sz="900"/>
            </a:lvl4pPr>
            <a:lvl5pPr marL="1828846" indent="0">
              <a:buNone/>
              <a:defRPr sz="900"/>
            </a:lvl5pPr>
            <a:lvl6pPr marL="2286057" indent="0">
              <a:buNone/>
              <a:defRPr sz="900"/>
            </a:lvl6pPr>
            <a:lvl7pPr marL="2743269" indent="0">
              <a:buNone/>
              <a:defRPr sz="900"/>
            </a:lvl7pPr>
            <a:lvl8pPr marL="3200480" indent="0">
              <a:buNone/>
              <a:defRPr sz="900"/>
            </a:lvl8pPr>
            <a:lvl9pPr marL="3657691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018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4"/>
          <p:cNvSpPr>
            <a:spLocks noChangeArrowheads="1"/>
          </p:cNvSpPr>
          <p:nvPr/>
        </p:nvSpPr>
        <p:spPr bwMode="auto">
          <a:xfrm>
            <a:off x="70340" y="266700"/>
            <a:ext cx="12051323" cy="6534150"/>
          </a:xfrm>
          <a:prstGeom prst="flowChartAlternateProcess">
            <a:avLst/>
          </a:prstGeom>
          <a:solidFill>
            <a:schemeClr val="bg1"/>
          </a:solidFill>
          <a:ln w="38100">
            <a:solidFill>
              <a:srgbClr val="333399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773723" y="-38100"/>
            <a:ext cx="11347938" cy="685800"/>
          </a:xfrm>
          <a:prstGeom prst="rect">
            <a:avLst/>
          </a:prstGeom>
          <a:gradFill rotWithShape="1">
            <a:gsLst>
              <a:gs pos="0">
                <a:srgbClr val="00003A"/>
              </a:gs>
              <a:gs pos="100000">
                <a:srgbClr val="A192FE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28" name="Rectangle 15"/>
          <p:cNvSpPr>
            <a:spLocks noChangeArrowheads="1"/>
          </p:cNvSpPr>
          <p:nvPr/>
        </p:nvSpPr>
        <p:spPr bwMode="auto">
          <a:xfrm>
            <a:off x="10996246" y="666750"/>
            <a:ext cx="1125415" cy="914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/>
            <a:endParaRPr lang="en-US" sz="2000"/>
          </a:p>
        </p:txBody>
      </p:sp>
      <p:sp>
        <p:nvSpPr>
          <p:cNvPr id="1029" name="Line 16"/>
          <p:cNvSpPr>
            <a:spLocks noChangeShapeType="1"/>
          </p:cNvSpPr>
          <p:nvPr/>
        </p:nvSpPr>
        <p:spPr bwMode="auto">
          <a:xfrm flipV="1">
            <a:off x="12121662" y="628650"/>
            <a:ext cx="0" cy="1066800"/>
          </a:xfrm>
          <a:prstGeom prst="line">
            <a:avLst/>
          </a:prstGeom>
          <a:noFill/>
          <a:ln w="3810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/>
          <a:lstStyle/>
          <a:p>
            <a:endParaRPr lang="en-US" sz="20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4" r:id="rId1"/>
    <p:sldLayoutId id="2147485171" r:id="rId2"/>
    <p:sldLayoutId id="2147485172" r:id="rId3"/>
    <p:sldLayoutId id="2147485173" r:id="rId4"/>
    <p:sldLayoutId id="2147485174" r:id="rId5"/>
    <p:sldLayoutId id="2147485175" r:id="rId6"/>
    <p:sldLayoutId id="2147485176" r:id="rId7"/>
    <p:sldLayoutId id="2147485177" r:id="rId8"/>
    <p:sldLayoutId id="2147485178" r:id="rId9"/>
    <p:sldLayoutId id="2147485179" r:id="rId10"/>
    <p:sldLayoutId id="2147485180" r:id="rId11"/>
    <p:sldLayoutId id="2147485181" r:id="rId12"/>
    <p:sldLayoutId id="2147485182" r:id="rId13"/>
    <p:sldLayoutId id="214748518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  <a:ea typeface="ＭＳ Ｐゴシック" charset="-128"/>
          <a:cs typeface="ＭＳ Ｐゴシック" charset="-128"/>
        </a:defRPr>
      </a:lvl5pPr>
      <a:lvl6pPr marL="457212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6pPr>
      <a:lvl7pPr marL="914423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7pPr>
      <a:lvl8pPr marL="1371634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8pPr>
      <a:lvl9pPr marL="1828846" algn="l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 Black" pitchFamily="34" charset="0"/>
        </a:defRPr>
      </a:lvl9pPr>
    </p:titleStyle>
    <p:bodyStyle>
      <a:lvl1pPr marL="342908" indent="-342908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l"/>
        <a:defRPr sz="31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69" indent="-285757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50000"/>
        <a:buChar char="•"/>
        <a:defRPr sz="2600">
          <a:solidFill>
            <a:schemeClr val="tx1"/>
          </a:solidFill>
          <a:latin typeface="+mn-lt"/>
          <a:ea typeface="ＭＳ Ｐゴシック" charset="-128"/>
        </a:defRPr>
      </a:lvl2pPr>
      <a:lvl3pPr marL="1143028" indent="-228606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50000"/>
        <a:buChar char="•"/>
        <a:defRPr sz="2200">
          <a:solidFill>
            <a:schemeClr val="tx1"/>
          </a:solidFill>
          <a:latin typeface="+mn-lt"/>
          <a:ea typeface="ＭＳ Ｐゴシック" charset="-128"/>
        </a:defRPr>
      </a:lvl3pPr>
      <a:lvl4pPr marL="1600240" indent="-228606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52" indent="-228606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63" indent="-228606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6pPr>
      <a:lvl7pPr marL="2971874" indent="-228606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7pPr>
      <a:lvl8pPr marL="3429086" indent="-228606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8pPr>
      <a:lvl9pPr marL="3886297" indent="-228606" algn="l" rtl="0" fontAlgn="base">
        <a:spcBef>
          <a:spcPct val="20000"/>
        </a:spcBef>
        <a:spcAft>
          <a:spcPct val="0"/>
        </a:spcAft>
        <a:buClr>
          <a:schemeClr val="folHlink"/>
        </a:buClr>
        <a:buSzPct val="150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g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0.png"/><Relationship Id="rId3" Type="http://schemas.openxmlformats.org/officeDocument/2006/relationships/image" Target="../media/image37.png"/><Relationship Id="rId7" Type="http://schemas.openxmlformats.org/officeDocument/2006/relationships/image" Target="../media/image440.png"/><Relationship Id="rId12" Type="http://schemas.openxmlformats.org/officeDocument/2006/relationships/image" Target="../media/image320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0.png"/><Relationship Id="rId11" Type="http://schemas.openxmlformats.org/officeDocument/2006/relationships/image" Target="../media/image310.png"/><Relationship Id="rId5" Type="http://schemas.openxmlformats.org/officeDocument/2006/relationships/image" Target="../media/image420.png"/><Relationship Id="rId10" Type="http://schemas.openxmlformats.org/officeDocument/2006/relationships/image" Target="../media/image300.png"/><Relationship Id="rId4" Type="http://schemas.openxmlformats.org/officeDocument/2006/relationships/image" Target="../media/image380.png"/><Relationship Id="rId9" Type="http://schemas.openxmlformats.org/officeDocument/2006/relationships/image" Target="../media/image47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36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0.png"/><Relationship Id="rId7" Type="http://schemas.openxmlformats.org/officeDocument/2006/relationships/image" Target="../media/image4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3.png"/><Relationship Id="rId4" Type="http://schemas.openxmlformats.org/officeDocument/2006/relationships/image" Target="../media/image6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emf"/><Relationship Id="rId4" Type="http://schemas.openxmlformats.org/officeDocument/2006/relationships/image" Target="../media/image6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381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emf"/><Relationship Id="rId5" Type="http://schemas.openxmlformats.org/officeDocument/2006/relationships/image" Target="../media/image35.gif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46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10"/>
          <p:cNvSpPr>
            <a:spLocks noChangeArrowheads="1"/>
          </p:cNvSpPr>
          <p:nvPr/>
        </p:nvSpPr>
        <p:spPr bwMode="auto">
          <a:xfrm>
            <a:off x="3962400" y="4724401"/>
            <a:ext cx="914400" cy="914400"/>
          </a:xfrm>
          <a:prstGeom prst="irregularSeal1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2087" name="Rectangle 39"/>
          <p:cNvSpPr>
            <a:spLocks noChangeArrowheads="1"/>
          </p:cNvSpPr>
          <p:nvPr/>
        </p:nvSpPr>
        <p:spPr bwMode="auto">
          <a:xfrm>
            <a:off x="1314450" y="622301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hr-HR" b="1" dirty="0">
              <a:solidFill>
                <a:srgbClr val="CC0000"/>
              </a:solidFill>
              <a:ea typeface="+mn-ea"/>
              <a:cs typeface="+mn-cs"/>
            </a:endParaRPr>
          </a:p>
        </p:txBody>
      </p:sp>
      <p:sp>
        <p:nvSpPr>
          <p:cNvPr id="2088" name="Rectangle 40"/>
          <p:cNvSpPr>
            <a:spLocks noChangeArrowheads="1"/>
          </p:cNvSpPr>
          <p:nvPr/>
        </p:nvSpPr>
        <p:spPr bwMode="auto">
          <a:xfrm>
            <a:off x="1142999" y="2705192"/>
            <a:ext cx="9906001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8" indent="-342908" algn="ctr" eaLnBrk="0" hangingPunct="0">
              <a:defRPr/>
            </a:pPr>
            <a:r>
              <a:rPr lang="en-GB" sz="2400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Nils </a:t>
            </a:r>
            <a:r>
              <a:rPr lang="en-GB" sz="2400" i="1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Paar</a:t>
            </a:r>
            <a:endParaRPr lang="en-GB" sz="2400" i="1" dirty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8" indent="-342908" algn="ctr" eaLnBrk="0" hangingPunct="0">
              <a:defRPr/>
            </a:pPr>
            <a:endParaRPr lang="en-GB" i="1" dirty="0"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marL="342908" indent="-342908" algn="ctr" eaLnBrk="0" hangingPunct="0">
              <a:defRPr/>
            </a:pPr>
            <a:r>
              <a:rPr lang="en-GB" i="1" dirty="0">
                <a:effectLst>
                  <a:outerShdw blurRad="38100" dist="38100" dir="2700000" algn="tl">
                    <a:srgbClr val="DDDDDD"/>
                  </a:outerShdw>
                </a:effectLst>
                <a:latin typeface="Arial"/>
                <a:cs typeface="Arial"/>
              </a:rPr>
              <a:t>Department of Physics, Faculty of Science, University of Zagreb, Croatia</a:t>
            </a:r>
          </a:p>
          <a:p>
            <a:pPr marL="342908" indent="-342908" algn="ctr" eaLnBrk="0" hangingPunct="0">
              <a:lnSpc>
                <a:spcPct val="120000"/>
              </a:lnSpc>
              <a:defRPr/>
            </a:pPr>
            <a:endParaRPr lang="en-GB" b="1" i="1" dirty="0">
              <a:solidFill>
                <a:srgbClr val="000099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Arial"/>
              <a:cs typeface="Arial"/>
            </a:endParaRPr>
          </a:p>
          <a:p>
            <a:pPr algn="ctr"/>
            <a:r>
              <a:rPr lang="en-US" altLang="ja-JP" sz="1800" b="1" dirty="0"/>
              <a:t>With: A. Kaur, T. </a:t>
            </a:r>
            <a:r>
              <a:rPr lang="en-US" altLang="ja-JP" sz="1800" b="1" dirty="0" err="1"/>
              <a:t>Nikšić</a:t>
            </a:r>
            <a:r>
              <a:rPr lang="en-US" altLang="ja-JP" sz="1800" b="1" dirty="0"/>
              <a:t>, P.S. </a:t>
            </a:r>
            <a:r>
              <a:rPr lang="en-US" altLang="ja-JP" sz="1800" b="1" dirty="0" err="1"/>
              <a:t>Koliogiannis</a:t>
            </a:r>
            <a:r>
              <a:rPr lang="en-US" altLang="ja-JP" sz="1800" b="1" dirty="0"/>
              <a:t>, T. Ghosh, R. </a:t>
            </a:r>
            <a:r>
              <a:rPr lang="en-US" altLang="ja-JP" sz="1800" b="1" dirty="0" err="1"/>
              <a:t>Smolović</a:t>
            </a:r>
            <a:r>
              <a:rPr lang="en-US" altLang="ja-JP" sz="1800" b="1" dirty="0"/>
              <a:t>, P. </a:t>
            </a:r>
            <a:r>
              <a:rPr lang="en-US" altLang="ja-JP" sz="1800" b="1" dirty="0" err="1"/>
              <a:t>Pećanić</a:t>
            </a:r>
            <a:r>
              <a:rPr lang="en-US" altLang="ja-JP" sz="1800" b="1" dirty="0"/>
              <a:t> (U. Zagreb)</a:t>
            </a:r>
          </a:p>
          <a:p>
            <a:pPr algn="ctr"/>
            <a:r>
              <a:rPr lang="en-US" altLang="ja-JP" sz="1800" b="1" dirty="0"/>
              <a:t>A. </a:t>
            </a:r>
            <a:r>
              <a:rPr lang="en-US" altLang="ja-JP" sz="1800" b="1" dirty="0" err="1"/>
              <a:t>Ravlić</a:t>
            </a:r>
            <a:r>
              <a:rPr lang="en-US" altLang="ja-JP" sz="1800" b="1" dirty="0"/>
              <a:t> (MSU, U. Zagreb), E. </a:t>
            </a:r>
            <a:r>
              <a:rPr lang="en-US" altLang="ja-JP" sz="1800" b="1" dirty="0" err="1"/>
              <a:t>Yüksel</a:t>
            </a:r>
            <a:r>
              <a:rPr lang="en-US" altLang="ja-JP" sz="1800" b="1" dirty="0"/>
              <a:t> (U. Surrey) </a:t>
            </a:r>
            <a:endParaRPr lang="en-HR" sz="1800" b="1" dirty="0"/>
          </a:p>
          <a:p>
            <a:pPr marL="342908" indent="-342908" algn="ctr" eaLnBrk="0" hangingPunct="0">
              <a:lnSpc>
                <a:spcPct val="120000"/>
              </a:lnSpc>
              <a:defRPr/>
            </a:pPr>
            <a:endParaRPr lang="en-GB" sz="1800" b="1" i="1" dirty="0">
              <a:solidFill>
                <a:srgbClr val="1501A7"/>
              </a:solidFill>
              <a:latin typeface="Comic Sans MS" charset="0"/>
            </a:endParaRPr>
          </a:p>
          <a:p>
            <a:pPr marL="342908" indent="-342908" algn="ctr">
              <a:spcBef>
                <a:spcPct val="20000"/>
              </a:spcBef>
              <a:defRPr/>
            </a:pPr>
            <a:endParaRPr lang="hr-HR" sz="2800" b="1" i="1" dirty="0">
              <a:solidFill>
                <a:srgbClr val="1501A7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sp>
        <p:nvSpPr>
          <p:cNvPr id="2096" name="Rectangle 48"/>
          <p:cNvSpPr>
            <a:spLocks noChangeArrowheads="1"/>
          </p:cNvSpPr>
          <p:nvPr/>
        </p:nvSpPr>
        <p:spPr bwMode="auto">
          <a:xfrm>
            <a:off x="1314450" y="378012"/>
            <a:ext cx="9734550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EAE8FE">
                <a:alpha val="50000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GB" sz="2800" b="1" dirty="0">
              <a:solidFill>
                <a:srgbClr val="CC0000"/>
              </a:solidFill>
              <a:latin typeface="Comic Sans MS" charset="0"/>
              <a:ea typeface="+mn-ea"/>
              <a:cs typeface="+mn-cs"/>
            </a:endParaRPr>
          </a:p>
        </p:txBody>
      </p:sp>
      <p:sp>
        <p:nvSpPr>
          <p:cNvPr id="5129" name="Text Box 51"/>
          <p:cNvSpPr txBox="1">
            <a:spLocks noChangeArrowheads="1"/>
          </p:cNvSpPr>
          <p:nvPr/>
        </p:nvSpPr>
        <p:spPr bwMode="auto">
          <a:xfrm>
            <a:off x="1093624" y="133351"/>
            <a:ext cx="1061768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IOP Nuclear Physics Conference, Brighton, UK, April 13-15, 2026</a:t>
            </a:r>
          </a:p>
        </p:txBody>
      </p:sp>
      <p:sp>
        <p:nvSpPr>
          <p:cNvPr id="2" name="Rectangle 1"/>
          <p:cNvSpPr/>
          <p:nvPr/>
        </p:nvSpPr>
        <p:spPr>
          <a:xfrm>
            <a:off x="1975835" y="1332489"/>
            <a:ext cx="885326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 Structure and Dynamics </a:t>
            </a:r>
          </a:p>
          <a:p>
            <a:pPr algn="ctr"/>
            <a:r>
              <a:rPr lang="en-GB" sz="3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Finite Temperature</a:t>
            </a:r>
            <a:endParaRPr lang="en-GB" sz="3200" b="1" i="0" u="none" strike="noStrike" dirty="0">
              <a:solidFill>
                <a:srgbClr val="0000CC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b="1" dirty="0"/>
          </a:p>
        </p:txBody>
      </p:sp>
      <p:pic>
        <p:nvPicPr>
          <p:cNvPr id="3" name="Picture 2" descr="21_07_2014__21304_SveucilisteTM-9.jpg">
            <a:extLst>
              <a:ext uri="{FF2B5EF4-FFF2-40B4-BE49-F238E27FC236}">
                <a16:creationId xmlns:a16="http://schemas.microsoft.com/office/drawing/2014/main" id="{BC760D31-05C7-60AC-B6EA-616BB9D5CF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93" y="5380764"/>
            <a:ext cx="1194800" cy="1156383"/>
          </a:xfrm>
          <a:prstGeom prst="rect">
            <a:avLst/>
          </a:prstGeom>
        </p:spPr>
      </p:pic>
      <p:pic>
        <p:nvPicPr>
          <p:cNvPr id="5" name="Picture 4" descr="A logo for a foundation&#10;&#10;Description automatically generated">
            <a:extLst>
              <a:ext uri="{FF2B5EF4-FFF2-40B4-BE49-F238E27FC236}">
                <a16:creationId xmlns:a16="http://schemas.microsoft.com/office/drawing/2014/main" id="{4E70F50B-EF2E-2996-B5B2-5119D758B0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831" y="5422064"/>
            <a:ext cx="1933080" cy="9085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DC96CA-011E-26C6-7585-42F0F27B8B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422"/>
          <a:stretch>
            <a:fillRect/>
          </a:stretch>
        </p:blipFill>
        <p:spPr bwMode="auto">
          <a:xfrm>
            <a:off x="4071636" y="5323605"/>
            <a:ext cx="1126190" cy="115638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7C3C1FE-30BC-5014-8D66-5669634BB589}"/>
              </a:ext>
            </a:extLst>
          </p:cNvPr>
          <p:cNvGrpSpPr>
            <a:grpSpLocks noChangeAspect="1"/>
          </p:cNvGrpSpPr>
          <p:nvPr/>
        </p:nvGrpSpPr>
        <p:grpSpPr>
          <a:xfrm>
            <a:off x="5274079" y="5467488"/>
            <a:ext cx="6641794" cy="1012500"/>
            <a:chOff x="6312621" y="8779612"/>
            <a:chExt cx="5231690" cy="864000"/>
          </a:xfrm>
        </p:grpSpPr>
        <p:pic>
          <p:nvPicPr>
            <p:cNvPr id="7" name="Picture 6" descr="zajedno do EU.jpg">
              <a:extLst>
                <a:ext uri="{FF2B5EF4-FFF2-40B4-BE49-F238E27FC236}">
                  <a16:creationId xmlns:a16="http://schemas.microsoft.com/office/drawing/2014/main" id="{9F1DCB27-1A85-F4F8-D8AB-0B8411E6D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621" y="8779612"/>
              <a:ext cx="1235395" cy="864000"/>
            </a:xfrm>
            <a:prstGeom prst="rect">
              <a:avLst/>
            </a:prstGeom>
          </p:spPr>
        </p:pic>
        <p:pic>
          <p:nvPicPr>
            <p:cNvPr id="8" name="Picture 7" descr="ESI.png">
              <a:extLst>
                <a:ext uri="{FF2B5EF4-FFF2-40B4-BE49-F238E27FC236}">
                  <a16:creationId xmlns:a16="http://schemas.microsoft.com/office/drawing/2014/main" id="{E82AA5F1-3A37-5630-D7C8-049105FA8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893" y="8815612"/>
              <a:ext cx="1532745" cy="504000"/>
            </a:xfrm>
            <a:prstGeom prst="rect">
              <a:avLst/>
            </a:prstGeom>
          </p:spPr>
        </p:pic>
        <p:pic>
          <p:nvPicPr>
            <p:cNvPr id="9" name="Picture 8" descr="OPKK.png">
              <a:extLst>
                <a:ext uri="{FF2B5EF4-FFF2-40B4-BE49-F238E27FC236}">
                  <a16:creationId xmlns:a16="http://schemas.microsoft.com/office/drawing/2014/main" id="{899F8E5D-9783-34EB-854D-79B4108E9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485" y="8815612"/>
              <a:ext cx="1878826" cy="504000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1FC9AC-EBCA-B047-A653-53B1F9275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different types of photosynthesis&#10;&#10;Description automatically generated">
            <a:extLst>
              <a:ext uri="{FF2B5EF4-FFF2-40B4-BE49-F238E27FC236}">
                <a16:creationId xmlns:a16="http://schemas.microsoft.com/office/drawing/2014/main" id="{7A6AE42D-54EE-02D2-FF12-7BF2459D45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722" y="1703974"/>
            <a:ext cx="5702565" cy="3450051"/>
          </a:xfrm>
          <a:prstGeom prst="rect">
            <a:avLst/>
          </a:prstGeom>
          <a:noFill/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B4BA8A9-6559-9C91-03D5-D0506CE216BD}"/>
              </a:ext>
            </a:extLst>
          </p:cNvPr>
          <p:cNvSpPr/>
          <p:nvPr/>
        </p:nvSpPr>
        <p:spPr bwMode="auto">
          <a:xfrm>
            <a:off x="602277" y="4168509"/>
            <a:ext cx="5073040" cy="2159251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1100F9-1E44-1B90-556C-A0A7342D7449}"/>
                  </a:ext>
                </a:extLst>
              </p:cNvPr>
              <p:cNvSpPr txBox="1"/>
              <p:nvPr/>
            </p:nvSpPr>
            <p:spPr>
              <a:xfrm>
                <a:off x="237704" y="5570008"/>
                <a:ext cx="5802186" cy="555858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18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18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IN" sz="1800" b="0" i="1" smtClean="0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hr-HR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hr-HR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/>
                      </m:sSubSup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8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8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sz="18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  <m:sSup>
                            <m:sSupPr>
                              <m:ctrlP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18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8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hr-HR" sz="18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hr-HR" sz="18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8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1100F9-1E44-1B90-556C-A0A7342D74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4" y="5570008"/>
                <a:ext cx="5802186" cy="555858"/>
              </a:xfrm>
              <a:prstGeom prst="rect">
                <a:avLst/>
              </a:prstGeom>
              <a:blipFill>
                <a:blip r:embed="rId3"/>
                <a:stretch>
                  <a:fillRect b="-13333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A285E9-B508-1930-86E9-B3042420308E}"/>
                  </a:ext>
                </a:extLst>
              </p:cNvPr>
              <p:cNvSpPr txBox="1"/>
              <p:nvPr/>
            </p:nvSpPr>
            <p:spPr>
              <a:xfrm>
                <a:off x="686298" y="1010063"/>
                <a:ext cx="5073040" cy="49859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latin typeface="+mn-lt"/>
                    <a:ea typeface="ＭＳ Ｐゴシック" charset="-128"/>
                    <a:cs typeface="ＭＳ Ｐゴシック" charset="-128"/>
                  </a:rPr>
                  <a:t>Electromagnetic transitions </a:t>
                </a: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determine how nuclei interact with photons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Determine </a:t>
                </a:r>
                <a:r>
                  <a:rPr lang="en-US" sz="1800" b="1" dirty="0">
                    <a:latin typeface="+mn-lt"/>
                    <a:ea typeface="ＭＳ Ｐゴシック" charset="-128"/>
                    <a:cs typeface="ＭＳ Ｐゴシック" charset="-128"/>
                  </a:rPr>
                  <a:t>photodisintegration</a:t>
                </a: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 of nuclei:</a:t>
                </a:r>
              </a:p>
              <a:p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     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1800" i="1" smtClean="0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</m:ctrlPr>
                      </m:dPr>
                      <m:e>
                        <m:r>
                          <a:rPr lang="hr-H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𝛾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,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1800" i="1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</m:ctrlPr>
                      </m:dPr>
                      <m:e>
                        <m:r>
                          <a:rPr lang="hr-H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𝛾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,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𝑝</m:t>
                        </m:r>
                      </m:e>
                    </m:d>
                  </m:oMath>
                </a14:m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1800" i="1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</m:ctrlPr>
                      </m:dPr>
                      <m:e>
                        <m:r>
                          <a:rPr lang="hr-H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𝛾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,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𝛼</m:t>
                        </m:r>
                      </m:e>
                    </m:d>
                  </m:oMath>
                </a14:m>
                <a:endParaRPr lang="en-US" sz="18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8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They govern </a:t>
                </a:r>
                <a:r>
                  <a:rPr lang="en-US" sz="1800" b="1" dirty="0">
                    <a:latin typeface="+mn-lt"/>
                    <a:ea typeface="ＭＳ Ｐゴシック" charset="-128"/>
                    <a:cs typeface="ＭＳ Ｐゴシック" charset="-128"/>
                  </a:rPr>
                  <a:t>radiative capture rates</a:t>
                </a: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, e.g.,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1800" b="0" i="1" smtClean="0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</m:ctrlPr>
                      </m:dPr>
                      <m:e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  <m:t>𝑛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  <m:t>,</m:t>
                        </m:r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𝛾</m:t>
                        </m:r>
                      </m:e>
                    </m:d>
                    <m:r>
                      <a:rPr lang="hr-H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-128"/>
                      </a:rPr>
                      <m:t>,</m:t>
                    </m:r>
                  </m:oMath>
                </a14:m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1800" i="1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</m:ctrlPr>
                      </m:dPr>
                      <m:e>
                        <m:r>
                          <a:rPr lang="hr-HR" sz="1800" b="0" i="1" smtClean="0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  <m:t>𝑝</m:t>
                        </m:r>
                        <m:r>
                          <a:rPr lang="hr-HR" sz="1800" i="1">
                            <a:latin typeface="Cambria Math" panose="02040503050406030204" pitchFamily="18" charset="0"/>
                            <a:ea typeface="ＭＳ Ｐゴシック" charset="-128"/>
                            <a:cs typeface="ＭＳ Ｐゴシック" charset="-128"/>
                          </a:rPr>
                          <m:t>,</m:t>
                        </m:r>
                        <m:r>
                          <a:rPr lang="hr-H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-128"/>
                          </a:rPr>
                          <m:t>𝛾</m:t>
                        </m:r>
                      </m:e>
                    </m:d>
                    <m:r>
                      <a:rPr lang="hr-HR" sz="18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-128"/>
                      </a:rPr>
                      <m:t> </m:t>
                    </m:r>
                  </m:oMath>
                </a14:m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through </a:t>
                </a:r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-128"/>
                      </a:rPr>
                      <m:t>𝛾</m:t>
                    </m:r>
                  </m:oMath>
                </a14:m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-emission probabilities</a:t>
                </a:r>
              </a:p>
              <a:p>
                <a:endParaRPr lang="en-US" sz="18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1800" b="1" dirty="0">
                    <a:latin typeface="+mn-lt"/>
                    <a:ea typeface="ＭＳ Ｐゴシック" charset="-128"/>
                    <a:cs typeface="ＭＳ Ｐゴシック" charset="-128"/>
                  </a:rPr>
                  <a:t>Transition strengths</a:t>
                </a:r>
                <a:r>
                  <a:rPr lang="en-US" sz="1800" dirty="0">
                    <a:latin typeface="+mn-lt"/>
                    <a:ea typeface="ＭＳ Ｐゴシック" charset="-128"/>
                    <a:cs typeface="ＭＳ Ｐゴシック" charset="-128"/>
                  </a:rPr>
                  <a:t> (E1, M1, E2...)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GB" sz="1800" dirty="0"/>
                  <a:t>The </a:t>
                </a:r>
                <a:r>
                  <a:rPr lang="en-GB" sz="1800" b="1" dirty="0">
                    <a:solidFill>
                      <a:srgbClr val="C00000"/>
                    </a:solidFill>
                  </a:rPr>
                  <a:t>gamma strength function</a:t>
                </a:r>
                <a:r>
                  <a:rPr lang="en-GB" sz="1800" dirty="0">
                    <a:solidFill>
                      <a:srgbClr val="C00000"/>
                    </a:solidFill>
                  </a:rPr>
                  <a:t> </a:t>
                </a:r>
                <a:r>
                  <a:rPr lang="en-GB" sz="1800" dirty="0"/>
                  <a:t>describes the probability of gamma-ray emission or absorption by a nucleus as a function of gamma-ray energy,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GB" sz="1800" dirty="0"/>
              </a:p>
              <a:p>
                <a:endParaRPr lang="en-US" sz="1600" dirty="0">
                  <a:latin typeface="+mn-lt"/>
                  <a:ea typeface="ＭＳ Ｐゴシック" charset="-128"/>
                  <a:cs typeface="ＭＳ Ｐゴシック" charset="-128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EA285E9-B508-1930-86E9-B304242030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298" y="1010063"/>
                <a:ext cx="5073040" cy="4985980"/>
              </a:xfrm>
              <a:prstGeom prst="rect">
                <a:avLst/>
              </a:prstGeom>
              <a:blipFill>
                <a:blip r:embed="rId4"/>
                <a:stretch>
                  <a:fillRect l="-1250" t="-50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3C9897D0-A56F-CE0F-8717-0D63AEE90947}"/>
              </a:ext>
            </a:extLst>
          </p:cNvPr>
          <p:cNvSpPr txBox="1"/>
          <p:nvPr/>
        </p:nvSpPr>
        <p:spPr>
          <a:xfrm>
            <a:off x="3621392" y="130130"/>
            <a:ext cx="1065674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NUCLEAR ELECTROMAGNETIC TRANSITIONS</a:t>
            </a:r>
          </a:p>
        </p:txBody>
      </p:sp>
    </p:spTree>
    <p:extLst>
      <p:ext uri="{BB962C8B-B14F-4D97-AF65-F5344CB8AC3E}">
        <p14:creationId xmlns:p14="http://schemas.microsoft.com/office/powerpoint/2010/main" val="37192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340D000-A6D2-9702-AE7B-47792AD71C5D}"/>
              </a:ext>
            </a:extLst>
          </p:cNvPr>
          <p:cNvSpPr/>
          <p:nvPr/>
        </p:nvSpPr>
        <p:spPr>
          <a:xfrm>
            <a:off x="8861627" y="2396440"/>
            <a:ext cx="3179280" cy="646330"/>
          </a:xfrm>
          <a:prstGeom prst="rect">
            <a:avLst/>
          </a:prstGeom>
          <a:solidFill>
            <a:srgbClr val="E5E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732CC7-132E-0F72-C55A-F682F75E7EA2}"/>
              </a:ext>
            </a:extLst>
          </p:cNvPr>
          <p:cNvSpPr/>
          <p:nvPr/>
        </p:nvSpPr>
        <p:spPr>
          <a:xfrm>
            <a:off x="176017" y="3273623"/>
            <a:ext cx="2629277" cy="635132"/>
          </a:xfrm>
          <a:prstGeom prst="rect">
            <a:avLst/>
          </a:prstGeom>
          <a:solidFill>
            <a:srgbClr val="E5E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6FC0D5-8F2D-0D5E-325C-3292BD6D9AEF}"/>
              </a:ext>
            </a:extLst>
          </p:cNvPr>
          <p:cNvSpPr/>
          <p:nvPr/>
        </p:nvSpPr>
        <p:spPr>
          <a:xfrm>
            <a:off x="5351853" y="5169679"/>
            <a:ext cx="2359102" cy="369332"/>
          </a:xfrm>
          <a:prstGeom prst="rect">
            <a:avLst/>
          </a:prstGeom>
          <a:solidFill>
            <a:srgbClr val="E5ED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>
              <a:solidFill>
                <a:schemeClr val="tx2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8" name="Picture 7" descr="A diagram of a graph&#10;&#10;Description automatically generated">
            <a:extLst>
              <a:ext uri="{FF2B5EF4-FFF2-40B4-BE49-F238E27FC236}">
                <a16:creationId xmlns:a16="http://schemas.microsoft.com/office/drawing/2014/main" id="{8F27DA25-29FA-9D77-1FF0-321C8331C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57" y="1532313"/>
            <a:ext cx="5420423" cy="3482621"/>
          </a:xfrm>
          <a:prstGeom prst="rect">
            <a:avLst/>
          </a:prstGeom>
          <a:noFill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F0A04F-CD6A-5B87-BD3A-05094BF0BF44}"/>
              </a:ext>
            </a:extLst>
          </p:cNvPr>
          <p:cNvSpPr txBox="1"/>
          <p:nvPr/>
        </p:nvSpPr>
        <p:spPr>
          <a:xfrm>
            <a:off x="1372986" y="827941"/>
            <a:ext cx="101774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 err="1"/>
              <a:t>Photoresponse</a:t>
            </a:r>
            <a:r>
              <a:rPr lang="en-GB" sz="1800" dirty="0"/>
              <a:t> of nucleus: electric (E1) and magnetic (M1) transitions   </a:t>
            </a:r>
            <a:r>
              <a:rPr lang="en-GB" sz="1200" dirty="0">
                <a:solidFill>
                  <a:srgbClr val="002060"/>
                </a:solidFill>
              </a:rPr>
              <a:t>Figure by A. </a:t>
            </a:r>
            <a:r>
              <a:rPr lang="en-GB" sz="1200" dirty="0" err="1">
                <a:solidFill>
                  <a:srgbClr val="002060"/>
                </a:solidFill>
              </a:rPr>
              <a:t>Zilges</a:t>
            </a:r>
            <a:r>
              <a:rPr lang="en-GB" sz="1200" dirty="0">
                <a:solidFill>
                  <a:srgbClr val="002060"/>
                </a:solidFill>
              </a:rPr>
              <a:t>.</a:t>
            </a:r>
            <a:endParaRPr lang="en-HR" sz="12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92C4CCB-EF2C-F312-B913-56FE10F99650}"/>
              </a:ext>
            </a:extLst>
          </p:cNvPr>
          <p:cNvSpPr txBox="1"/>
          <p:nvPr/>
        </p:nvSpPr>
        <p:spPr>
          <a:xfrm>
            <a:off x="176017" y="3277384"/>
            <a:ext cx="62857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b="1" dirty="0"/>
              <a:t>Pygmy dipole strength</a:t>
            </a:r>
          </a:p>
          <a:p>
            <a:r>
              <a:rPr lang="en-HR" sz="1800" b="1" dirty="0"/>
              <a:t>           (PDS) 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5BBF0A5-91C8-C7E6-0C59-B2A673C18AB1}"/>
              </a:ext>
            </a:extLst>
          </p:cNvPr>
          <p:cNvSpPr/>
          <p:nvPr/>
        </p:nvSpPr>
        <p:spPr bwMode="auto">
          <a:xfrm>
            <a:off x="4355687" y="2526747"/>
            <a:ext cx="1240753" cy="126264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112542" tIns="56271" rIns="112542" bIns="56271" numCol="1" rtlCol="0" anchor="t" anchorCtr="0" compatLnSpc="1">
            <a:prstTxWarp prst="textNoShape">
              <a:avLst/>
            </a:prstTxWarp>
          </a:bodyPr>
          <a:lstStyle/>
          <a:p>
            <a:pPr defTabSz="1125444" eaLnBrk="0" hangingPunct="0"/>
            <a:endParaRPr lang="en-HR" sz="2462">
              <a:latin typeface="Arial" pitchFamily="34" charset="0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2CE5A0E-1D60-AE23-2135-4CD82946B958}"/>
              </a:ext>
            </a:extLst>
          </p:cNvPr>
          <p:cNvCxnSpPr>
            <a:cxnSpLocks/>
          </p:cNvCxnSpPr>
          <p:nvPr/>
        </p:nvCxnSpPr>
        <p:spPr bwMode="auto">
          <a:xfrm flipH="1">
            <a:off x="2805294" y="3273623"/>
            <a:ext cx="1550392" cy="184666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/>
          </a:ln>
          <a:effectLst/>
        </p:spPr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8E89A61-C7A1-D52F-5393-B4ADBE195FF1}"/>
              </a:ext>
            </a:extLst>
          </p:cNvPr>
          <p:cNvSpPr txBox="1"/>
          <p:nvPr/>
        </p:nvSpPr>
        <p:spPr>
          <a:xfrm>
            <a:off x="843156" y="5979854"/>
            <a:ext cx="11900667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800" dirty="0">
              <a:solidFill>
                <a:srgbClr val="C00000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GB" sz="1800" b="1" dirty="0"/>
              <a:t>How electromagnetic transition strength evolve with </a:t>
            </a:r>
            <a:r>
              <a:rPr lang="en-GB" sz="1800" b="1" dirty="0">
                <a:solidFill>
                  <a:srgbClr val="C00000"/>
                </a:solidFill>
              </a:rPr>
              <a:t>isospin and temperature changes</a:t>
            </a:r>
            <a:r>
              <a:rPr lang="en-GB" sz="1800" b="1" dirty="0"/>
              <a:t>?</a:t>
            </a:r>
          </a:p>
        </p:txBody>
      </p:sp>
      <p:pic>
        <p:nvPicPr>
          <p:cNvPr id="14" name="Picture 12" descr="ivGDR_attila_animation_04s_delay">
            <a:extLst>
              <a:ext uri="{FF2B5EF4-FFF2-40B4-BE49-F238E27FC236}">
                <a16:creationId xmlns:a16="http://schemas.microsoft.com/office/drawing/2014/main" id="{4D988280-BFD0-D8CF-4F03-2DB406122D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4682" y="1864399"/>
            <a:ext cx="1092376" cy="728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7EDD1A-A10C-F4F5-9406-0BE85EBB17EF}"/>
              </a:ext>
            </a:extLst>
          </p:cNvPr>
          <p:cNvCxnSpPr>
            <a:cxnSpLocks/>
          </p:cNvCxnSpPr>
          <p:nvPr/>
        </p:nvCxnSpPr>
        <p:spPr bwMode="auto">
          <a:xfrm flipH="1">
            <a:off x="7261517" y="2643180"/>
            <a:ext cx="1600110" cy="45269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D17EE4D-598C-30E1-560B-F8E7A5024461}"/>
              </a:ext>
            </a:extLst>
          </p:cNvPr>
          <p:cNvSpPr txBox="1"/>
          <p:nvPr/>
        </p:nvSpPr>
        <p:spPr>
          <a:xfrm>
            <a:off x="5474146" y="5139758"/>
            <a:ext cx="23591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800" dirty="0"/>
              <a:t>Magnetic transitions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C0873F-1AF2-2C47-A45C-C4957264D1B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351852" y="4204702"/>
            <a:ext cx="244588" cy="96497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8DD49CF-4297-1287-918B-0D9E2C4B2E6F}"/>
              </a:ext>
            </a:extLst>
          </p:cNvPr>
          <p:cNvSpPr txBox="1"/>
          <p:nvPr/>
        </p:nvSpPr>
        <p:spPr>
          <a:xfrm>
            <a:off x="2591878" y="140246"/>
            <a:ext cx="84032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dirty="0">
                <a:solidFill>
                  <a:schemeClr val="bg1"/>
                </a:solidFill>
              </a:rPr>
              <a:t>ELECTRIC AND MAGNETIC TRANSITIONS IN ATOMIC NUCLEI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EA7253D-85DD-4877-FB1C-9082373B3418}"/>
              </a:ext>
            </a:extLst>
          </p:cNvPr>
          <p:cNvSpPr txBox="1"/>
          <p:nvPr/>
        </p:nvSpPr>
        <p:spPr>
          <a:xfrm>
            <a:off x="9125583" y="2408792"/>
            <a:ext cx="61520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b="1" dirty="0"/>
              <a:t>Giant dipole resonance </a:t>
            </a:r>
          </a:p>
          <a:p>
            <a:r>
              <a:rPr lang="en-HR" sz="1800" b="1" dirty="0"/>
              <a:t>             (GDR)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EF71DD97-4C5C-9EA0-19AE-99BFE3049B13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707058" y="2228524"/>
            <a:ext cx="390863" cy="338142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ysDash"/>
            <a:miter lim="800000"/>
            <a:headEnd type="none" w="med" len="med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118991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BFAFA25-FB7A-129A-ACA0-966F4C03A0A4}"/>
              </a:ext>
            </a:extLst>
          </p:cNvPr>
          <p:cNvSpPr/>
          <p:nvPr/>
        </p:nvSpPr>
        <p:spPr bwMode="auto">
          <a:xfrm>
            <a:off x="5197871" y="5052857"/>
            <a:ext cx="2217690" cy="489750"/>
          </a:xfrm>
          <a:prstGeom prst="rect">
            <a:avLst/>
          </a:prstGeom>
          <a:solidFill>
            <a:srgbClr val="FFE7B7"/>
          </a:solidFill>
          <a:ln w="9525" cap="flat" cmpd="sng" algn="ctr">
            <a:noFill/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34B3CB-8DF4-220A-D3B2-2258E20D8D7A}"/>
              </a:ext>
            </a:extLst>
          </p:cNvPr>
          <p:cNvSpPr txBox="1"/>
          <p:nvPr/>
        </p:nvSpPr>
        <p:spPr>
          <a:xfrm>
            <a:off x="334605" y="1568781"/>
            <a:ext cx="97265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Excitation operator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2ACE32-EDD8-EB21-E0F7-A97E9E43F470}"/>
              </a:ext>
            </a:extLst>
          </p:cNvPr>
          <p:cNvSpPr txBox="1"/>
          <p:nvPr/>
        </p:nvSpPr>
        <p:spPr>
          <a:xfrm>
            <a:off x="826251" y="6401517"/>
            <a:ext cx="72406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A. Kaur, E.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N. P., PRC  109, 014314 (2024)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D9091D-13BD-BB54-AC9F-A2B30AC3B61C}"/>
                  </a:ext>
                </a:extLst>
              </p:cNvPr>
              <p:cNvSpPr txBox="1"/>
              <p:nvPr/>
            </p:nvSpPr>
            <p:spPr>
              <a:xfrm>
                <a:off x="3035095" y="1382760"/>
                <a:ext cx="5275675" cy="6721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l-GR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1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≥</m:t>
                          </m:r>
                          <m:r>
                            <a:rPr lang="en-US" sz="1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180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bSup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e>
                            <m:sub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𝑎𝑏</m:t>
                              </m:r>
                            </m:sub>
                            <m:sup>
                              <m:r>
                                <a:rPr lang="en-US" sz="18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p>
                          </m:sSubSup>
                        </m:e>
                      </m:nary>
                      <m:sSub>
                        <m:sSubPr>
                          <m:ctrlPr>
                            <a:rPr lang="en-US" sz="1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sSubSup>
                        <m:sSubSup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8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𝑎𝑏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p>
                      </m:sSubSup>
                      <m:sSubSup>
                        <m:sSubSup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bSup>
                      <m:sSub>
                        <m:sSubPr>
                          <m:ctrlP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18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D9091D-13BD-BB54-AC9F-A2B30AC3B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5095" y="1382760"/>
                <a:ext cx="5275675" cy="672172"/>
              </a:xfrm>
              <a:prstGeom prst="rect">
                <a:avLst/>
              </a:prstGeom>
              <a:blipFill>
                <a:blip r:embed="rId2"/>
                <a:stretch>
                  <a:fillRect l="-4327" t="-144444" b="-200000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Arrow: Right 13">
            <a:extLst>
              <a:ext uri="{FF2B5EF4-FFF2-40B4-BE49-F238E27FC236}">
                <a16:creationId xmlns:a16="http://schemas.microsoft.com/office/drawing/2014/main" id="{226786A5-4314-6436-6B2F-23046CA3577E}"/>
              </a:ext>
            </a:extLst>
          </p:cNvPr>
          <p:cNvSpPr/>
          <p:nvPr/>
        </p:nvSpPr>
        <p:spPr>
          <a:xfrm>
            <a:off x="8706434" y="1587824"/>
            <a:ext cx="279831" cy="17932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BE326D5-A0F8-FD1B-9F48-3AA3269A0B84}"/>
              </a:ext>
            </a:extLst>
          </p:cNvPr>
          <p:cNvSpPr txBox="1"/>
          <p:nvPr/>
        </p:nvSpPr>
        <p:spPr>
          <a:xfrm>
            <a:off x="334605" y="2554097"/>
            <a:ext cx="8795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Finite-temperature relativistic quasiparticle random phase approximation (FT-RQRPA)</a:t>
            </a:r>
            <a:endParaRPr lang="en-US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F26B5-A78C-D8A5-F1E4-F7C0F798A02D}"/>
              </a:ext>
            </a:extLst>
          </p:cNvPr>
          <p:cNvSpPr txBox="1"/>
          <p:nvPr/>
        </p:nvSpPr>
        <p:spPr>
          <a:xfrm>
            <a:off x="9304476" y="1481233"/>
            <a:ext cx="2552919" cy="338554"/>
          </a:xfrm>
          <a:prstGeom prst="rect">
            <a:avLst/>
          </a:prstGeom>
          <a:solidFill>
            <a:srgbClr val="E5EDFF"/>
          </a:solidFill>
          <a:ln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00000"/>
                </a:solidFill>
                <a:latin typeface="Aptos Display" panose="020B0004020202020204" pitchFamily="34" charset="0"/>
              </a:rPr>
              <a:t>Red</a:t>
            </a:r>
            <a:r>
              <a:rPr lang="en-US" sz="1600" i="1" dirty="0">
                <a:latin typeface="Aptos Display" panose="020B0004020202020204" pitchFamily="34" charset="0"/>
              </a:rPr>
              <a:t> terms contribute at T&gt;0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7BDCD7-F65D-BA04-FCFD-21C26D7142EF}"/>
                  </a:ext>
                </a:extLst>
              </p:cNvPr>
              <p:cNvSpPr txBox="1"/>
              <p:nvPr/>
            </p:nvSpPr>
            <p:spPr>
              <a:xfrm>
                <a:off x="4925392" y="3228172"/>
                <a:ext cx="3669749" cy="7882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𝑎𝑏𝑐𝑑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4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𝑎𝑏𝑐𝑑</m:t>
                        </m:r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𝑝𝑝</m:t>
                        </m:r>
                      </m:sup>
                    </m:sSubSup>
                  </m:oMath>
                </a14:m>
                <a:endParaRPr lang="en-US" sz="1400" dirty="0"/>
              </a:p>
              <a:p>
                <a:r>
                  <a:rPr lang="en-US" sz="14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  <m:acc>
                          <m:accPr>
                            <m:chr m:val="̅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𝑝h</m:t>
                        </m:r>
                      </m:sup>
                    </m:sSubSup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−(−1</m:t>
                      </m:r>
                      <m:sSup>
                        <m:sSup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1400" dirty="0"/>
                        <m:t> </m:t>
                      </m:r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  <m:acc>
                            <m:accPr>
                              <m:chr m:val="̅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acc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  <m:sup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𝑝h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FA7BDCD7-F65D-BA04-FCFD-21C26D7142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392" y="3228172"/>
                <a:ext cx="3669749" cy="788229"/>
              </a:xfrm>
              <a:prstGeom prst="rect">
                <a:avLst/>
              </a:prstGeom>
              <a:blipFill>
                <a:blip r:embed="rId3"/>
                <a:stretch>
                  <a:fillRect l="-2749" t="-6250" b="-625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2BD0EA-002B-2973-D9FA-170B59E8AC98}"/>
                  </a:ext>
                </a:extLst>
              </p:cNvPr>
              <p:cNvSpPr txBox="1"/>
              <p:nvPr/>
            </p:nvSpPr>
            <p:spPr>
              <a:xfrm>
                <a:off x="8706434" y="3229054"/>
                <a:ext cx="3384144" cy="788229"/>
              </a:xfrm>
              <a:prstGeom prst="rect">
                <a:avLst/>
              </a:prstGeom>
              <a:noFill/>
              <a:ln>
                <a:solidFill>
                  <a:srgbClr val="C00000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𝑎𝑏𝑐𝑑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</m:oMath>
                </a14:m>
                <a:r>
                  <a:rPr lang="en-US" sz="1400" dirty="0"/>
                  <a:t>=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  <m:acc>
                          <m:accPr>
                            <m:chr m:val="̅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lang="en-US" sz="14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400" i="1" dirty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e>
                        </m:acc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𝑝𝑝</m:t>
                        </m:r>
                      </m:sup>
                    </m:sSubSup>
                  </m:oMath>
                </a14:m>
                <a:endParaRPr lang="en-US" sz="1400" dirty="0"/>
              </a:p>
              <a:p>
                <a:r>
                  <a:rPr lang="en-US" sz="1400" dirty="0"/>
                  <a:t>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14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sz="1400" i="1" dirty="0">
                        <a:latin typeface="Cambria Math" panose="02040503050406030204" pitchFamily="18" charset="0"/>
                      </a:rPr>
                      <m:t>)</m:t>
                    </m:r>
                    <m:sSubSup>
                      <m:sSubSupPr>
                        <m:ctrlPr>
                          <a:rPr lang="en-US" sz="14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𝑎𝑑𝑏𝑐</m:t>
                        </m:r>
                      </m:sub>
                      <m:sup>
                        <m:r>
                          <a:rPr lang="en-US" sz="1400" i="1" dirty="0">
                            <a:latin typeface="Cambria Math" panose="02040503050406030204" pitchFamily="18" charset="0"/>
                          </a:rPr>
                          <m:t>𝑝h</m:t>
                        </m:r>
                      </m:sup>
                    </m:sSubSup>
                  </m:oMath>
                </a14:m>
                <a:endParaRPr lang="en-US" sz="14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+(−1</m:t>
                      </m:r>
                      <m:sSup>
                        <m:sSup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𝐽</m:t>
                          </m:r>
                        </m:sup>
                      </m:sSup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1400" dirty="0"/>
                        <m:t> </m:t>
                      </m:r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sSub>
                        <m:sSub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1400" i="1" dirty="0">
                          <a:latin typeface="Cambria Math" panose="02040503050406030204" pitchFamily="18" charset="0"/>
                        </a:rPr>
                        <m:t>)</m:t>
                      </m:r>
                      <m:sSubSup>
                        <m:sSubSupPr>
                          <m:ctrlPr>
                            <a:rPr lang="en-US" sz="1400" i="1" dirty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𝑎</m:t>
                          </m:r>
                          <m:acc>
                            <m:accPr>
                              <m:chr m:val="̅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</m:acc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𝑏</m:t>
                          </m:r>
                          <m:acc>
                            <m:accPr>
                              <m:chr m:val="̅"/>
                              <m:ctrlP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400" i="1" dirty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</m:acc>
                        </m:sub>
                        <m:sup>
                          <m:r>
                            <a:rPr lang="en-US" sz="1400" i="1" dirty="0">
                              <a:latin typeface="Cambria Math" panose="02040503050406030204" pitchFamily="18" charset="0"/>
                            </a:rPr>
                            <m:t>𝑝h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352BD0EA-002B-2973-D9FA-170B59E8AC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6434" y="3229054"/>
                <a:ext cx="3384144" cy="788229"/>
              </a:xfrm>
              <a:prstGeom prst="rect">
                <a:avLst/>
              </a:prstGeom>
              <a:blipFill>
                <a:blip r:embed="rId4"/>
                <a:stretch>
                  <a:fillRect l="-2974" t="-6250" b="-6250"/>
                </a:stretch>
              </a:blipFill>
              <a:ln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34FDA1-F003-9D35-9220-DB0ED7EA482C}"/>
                  </a:ext>
                </a:extLst>
              </p:cNvPr>
              <p:cNvSpPr txBox="1"/>
              <p:nvPr/>
            </p:nvSpPr>
            <p:spPr>
              <a:xfrm>
                <a:off x="482386" y="3045781"/>
                <a:ext cx="4303137" cy="22365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rad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  <m:r>
                        <a:rPr lang="en-US" sz="1200" i="1"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𝑏𝑑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C34FDA1-F003-9D35-9220-DB0ED7EA4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86" y="3045781"/>
                <a:ext cx="4303137" cy="223651"/>
              </a:xfrm>
              <a:prstGeom prst="rect">
                <a:avLst/>
              </a:prstGeom>
              <a:blipFill>
                <a:blip r:embed="rId5"/>
                <a:stretch>
                  <a:fillRect b="-2777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3DD813-6251-7977-6CDC-6BC5D5A1A2AF}"/>
                  </a:ext>
                </a:extLst>
              </p:cNvPr>
              <p:cNvSpPr txBox="1"/>
              <p:nvPr/>
            </p:nvSpPr>
            <p:spPr>
              <a:xfrm>
                <a:off x="666866" y="3447407"/>
                <a:ext cx="2645148" cy="223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1−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B3DD813-6251-7977-6CDC-6BC5D5A1A2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866" y="3447407"/>
                <a:ext cx="2645148" cy="223651"/>
              </a:xfrm>
              <a:prstGeom prst="rect">
                <a:avLst/>
              </a:prstGeom>
              <a:blipFill>
                <a:blip r:embed="rId6"/>
                <a:stretch>
                  <a:fillRect l="-957" r="-478" b="-33333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E1099B-59C9-0672-CBAF-5255BE4277F6}"/>
                  </a:ext>
                </a:extLst>
              </p:cNvPr>
              <p:cNvSpPr txBox="1"/>
              <p:nvPr/>
            </p:nvSpPr>
            <p:spPr>
              <a:xfrm>
                <a:off x="655017" y="3808870"/>
                <a:ext cx="3357329" cy="223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rad>
                      <m:sSubSup>
                        <m:sSubSup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rad>
                      <m:r>
                        <a:rPr lang="en-US" sz="1200" i="1">
                          <a:latin typeface="Cambria Math" panose="02040503050406030204" pitchFamily="18" charset="0"/>
                        </a:rPr>
                        <m:t>+(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𝑎𝑐</m:t>
                          </m:r>
                        </m:sub>
                      </m:sSub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𝑏𝑑</m:t>
                          </m:r>
                        </m:sub>
                      </m:sSub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DE1099B-59C9-0672-CBAF-5255BE4277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017" y="3808870"/>
                <a:ext cx="3357329" cy="223651"/>
              </a:xfrm>
              <a:prstGeom prst="rect">
                <a:avLst/>
              </a:prstGeom>
              <a:blipFill>
                <a:blip r:embed="rId7"/>
                <a:stretch>
                  <a:fillRect l="-755" b="-27778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9066C5-44D6-DE43-2327-CD46AAAD5548}"/>
                  </a:ext>
                </a:extLst>
              </p:cNvPr>
              <p:cNvSpPr txBox="1"/>
              <p:nvPr/>
            </p:nvSpPr>
            <p:spPr>
              <a:xfrm>
                <a:off x="635967" y="4200258"/>
                <a:ext cx="2185663" cy="22365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̃"/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rad>
                      <m:sSub>
                        <m:sSub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𝑎𝑏𝑐𝑑</m:t>
                          </m:r>
                        </m:sub>
                      </m:sSub>
                      <m:rad>
                        <m:radPr>
                          <m:degHide m:val="on"/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29066C5-44D6-DE43-2327-CD46AAAD55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67" y="4200258"/>
                <a:ext cx="2185663" cy="223651"/>
              </a:xfrm>
              <a:prstGeom prst="rect">
                <a:avLst/>
              </a:prstGeom>
              <a:blipFill>
                <a:blip r:embed="rId8"/>
                <a:stretch>
                  <a:fillRect b="-2631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0A82A8-74AA-DB3E-C396-B9B8793CDE19}"/>
                  </a:ext>
                </a:extLst>
              </p:cNvPr>
              <p:cNvSpPr txBox="1"/>
              <p:nvPr/>
            </p:nvSpPr>
            <p:spPr>
              <a:xfrm>
                <a:off x="9333799" y="2591506"/>
                <a:ext cx="2552920" cy="239937"/>
              </a:xfrm>
              <a:prstGeom prst="rect">
                <a:avLst/>
              </a:prstGeom>
              <a:solidFill>
                <a:srgbClr val="E5EDFF"/>
              </a:solid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</m:sSub>
                      <m:r>
                        <a:rPr lang="en-US" sz="1400" i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[1+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exp</m:t>
                          </m:r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⁡(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1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)]</m:t>
                          </m:r>
                        </m:e>
                        <m:sup>
                          <m:r>
                            <a:rPr lang="en-US" sz="1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</m:oMath>
                  </m:oMathPara>
                </a14:m>
                <a:endParaRPr lang="en-US" sz="1400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80A82A8-74AA-DB3E-C396-B9B8793CD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33799" y="2591506"/>
                <a:ext cx="2552920" cy="23993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bg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C34148E6-EC04-C8D1-AB67-58EB958E9FFE}"/>
              </a:ext>
            </a:extLst>
          </p:cNvPr>
          <p:cNvSpPr txBox="1"/>
          <p:nvPr/>
        </p:nvSpPr>
        <p:spPr>
          <a:xfrm>
            <a:off x="2240731" y="2067669"/>
            <a:ext cx="80462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  <a:latin typeface="Aptos Display" panose="020B0004020202020204" pitchFamily="34" charset="0"/>
              </a:rPr>
              <a:t>two-quasiparticle creation/destruction </a:t>
            </a:r>
            <a:r>
              <a:rPr lang="en-US" sz="1600" dirty="0">
                <a:latin typeface="Aptos Display" panose="020B0004020202020204" pitchFamily="34" charset="0"/>
              </a:rPr>
              <a:t>and </a:t>
            </a:r>
            <a:r>
              <a:rPr lang="en-US" sz="1600" dirty="0">
                <a:solidFill>
                  <a:srgbClr val="C00000"/>
                </a:solidFill>
                <a:latin typeface="Aptos Display" panose="020B0004020202020204" pitchFamily="34" charset="0"/>
              </a:rPr>
              <a:t>one-quasiparticle creation/destruction operators.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88FDB-EED3-7E24-733F-16B606DC0010}"/>
              </a:ext>
            </a:extLst>
          </p:cNvPr>
          <p:cNvSpPr txBox="1"/>
          <p:nvPr/>
        </p:nvSpPr>
        <p:spPr>
          <a:xfrm>
            <a:off x="4765340" y="123844"/>
            <a:ext cx="330154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Finite-Temperature RQRPA</a:t>
            </a:r>
          </a:p>
          <a:p>
            <a:endParaRPr lang="en-H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B55B03-3147-16B3-D749-F0C6C63CAA04}"/>
                  </a:ext>
                </a:extLst>
              </p:cNvPr>
              <p:cNvSpPr txBox="1"/>
              <p:nvPr/>
            </p:nvSpPr>
            <p:spPr>
              <a:xfrm>
                <a:off x="302231" y="5118552"/>
                <a:ext cx="5164088" cy="9666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r>
                                <a:rPr lang="en-US" sz="16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e>
                          </m:mr>
                          <m:mr>
                            <m:e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  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𝐴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       </m:t>
                              </m:r>
                              <m:acc>
                                <m:accPr>
                                  <m:chr m:val="̃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𝐵</m:t>
                                  </m:r>
                                </m:e>
                              </m:acc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        </m:t>
                              </m:r>
                              <m:sSup>
                                <m:sSupPr>
                                  <m:ctrlP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  <m:t>  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𝐵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∗ 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   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</a:rPr>
                                            <m:t>𝐴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𝑇</m:t>
                                      </m:r>
                                    </m:sup>
                                  </m:sSup>
                                </m:e>
                                <m:e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𝐷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r>
                                    <a:rPr lang="en-US" sz="1600" i="1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    </m:t>
                                  </m:r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 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𝑎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  <m:sSup>
                                    <m:sSupPr>
                                      <m:ctrlP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    −</m:t>
                                      </m:r>
                                      <m:acc>
                                        <m:accPr>
                                          <m:chr m:val="̃"/>
                                          <m:ctrlP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1600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</m:acc>
                                    </m:e>
                                    <m:sup>
                                      <m:r>
                                        <a:rPr lang="en-US" sz="1600" i="1">
                                          <a:solidFill>
                                            <a:srgbClr val="C0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</m:eqArr>
                            </m:e>
                          </m:mr>
                        </m:m>
                      </m:e>
                    </m:d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eqArr>
                      </m:e>
                    </m:d>
                  </m:oMath>
                </a14:m>
                <a:r>
                  <a:rPr lang="en-US" sz="1600" dirty="0"/>
                  <a:t>=</a:t>
                </a:r>
                <a14:m>
                  <m:oMath xmlns:m="http://schemas.openxmlformats.org/officeDocument/2006/math"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ℏ</m:t>
                    </m:r>
                    <m:r>
                      <a:rPr lang="en-US" sz="16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sz="1600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e>
                            </m:acc>
                          </m:e>
                          <m:e>
                            <m:acc>
                              <m:accPr>
                                <m:chr m:val="̃"/>
                                <m:ctrlP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i="1">
                                    <a:solidFill>
                                      <a:srgbClr val="C00000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</m:acc>
                          </m:e>
                        </m:eqArr>
                      </m:e>
                    </m:d>
                  </m:oMath>
                </a14:m>
                <a:r>
                  <a:rPr lang="en-US" sz="2000" dirty="0"/>
                  <a:t>  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0B55B03-3147-16B3-D749-F0C6C63CAA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2231" y="5118552"/>
                <a:ext cx="5164088" cy="966675"/>
              </a:xfrm>
              <a:prstGeom prst="rect">
                <a:avLst/>
              </a:prstGeom>
              <a:blipFill>
                <a:blip r:embed="rId10"/>
                <a:stretch>
                  <a:fillRect t="-5195" b="-1298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E251AF-936C-93E1-A752-C5E2BC1D178C}"/>
                  </a:ext>
                </a:extLst>
              </p:cNvPr>
              <p:cNvSpPr txBox="1"/>
              <p:nvPr/>
            </p:nvSpPr>
            <p:spPr>
              <a:xfrm>
                <a:off x="5260765" y="5080709"/>
                <a:ext cx="7050436" cy="1351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𝐵</m:t>
                      </m:r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𝑇𝐽</m:t>
                          </m:r>
                        </m:e>
                      </m:d>
                      <m:r>
                        <a:rPr lang="en-US" sz="16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begChr m:val="‖"/>
                                      <m:endChr m:val="‖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1600" b="1" i="1" smtClean="0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̂"/>
                                              <m:ctrlPr>
                                                <a:rPr lang="en-US" sz="16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600" b="1" i="1">
                                                  <a:solidFill>
                                                    <a:srgbClr val="C0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𝑭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en-US" sz="1600" b="1" i="1">
                                              <a:solidFill>
                                                <a:srgbClr val="C0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𝑱</m:t>
                                          </m:r>
                                        </m:sub>
                                      </m:sSub>
                                    </m:e>
                                  </m:d>
                                  <m:acc>
                                    <m:accPr>
                                      <m:chr m:val="̃"/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</m:acc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1600" b="0" i="1" dirty="0">
                  <a:latin typeface="Cambria Math" panose="02040503050406030204" pitchFamily="18" charset="0"/>
                </a:endParaRPr>
              </a:p>
              <a:p>
                <a:r>
                  <a:rPr lang="en-US" sz="1600" i="1" dirty="0">
                    <a:latin typeface="Cambria Math" panose="02040503050406030204" pitchFamily="18" charset="0"/>
                  </a:rPr>
                  <a:t>            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nary>
                              <m:naryPr>
                                <m:chr m:val="∑"/>
                                <m:supHide m:val="on"/>
                                <m:ctrl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m:rPr>
                                    <m:brk m:alnAt="7"/>
                                  </m:rPr>
                                  <a:rPr lang="en-US" sz="1600" i="1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≥</m:t>
                                </m:r>
                                <m:r>
                                  <a:rPr lang="en-US" sz="16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</m:sub>
                              <m:sup/>
                              <m:e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eqArr>
                                      <m:eqArrPr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eqArrPr>
                                      <m:e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acc>
                                                  <m:accPr>
                                                    <m:chr m:val="̃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𝑋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𝑐𝑑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+(−1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)</m:t>
                                                </m:r>
                                              </m:e>
                                              <m:sup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𝑑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𝐽</m:t>
                                                </m:r>
                                              </m:sup>
                                            </m:sSup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acc>
                                                  <m:accPr>
                                                    <m:chr m:val="̃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𝑌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𝑐𝑑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−1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𝐽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1−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</m:e>
                                      <m:e>
                                        <m: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  <m:t>+</m:t>
                                        </m:r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acc>
                                                  <m:accPr>
                                                    <m:chr m:val="̃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𝑃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𝑐𝑑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sup>
                                            </m:sSubSup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+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−1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p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𝑐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−</m:t>
                                                </m:r>
                                                <m:sSub>
                                                  <m:sSub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sSub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𝑗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𝑑</m:t>
                                                    </m:r>
                                                  </m:sub>
                                                </m:s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𝐽</m:t>
                                                </m:r>
                                              </m:sup>
                                            </m:sSup>
                                            <m:sSubSup>
                                              <m:sSub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acc>
                                                  <m:accPr>
                                                    <m:chr m:val="̃"/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𝑄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𝑐𝑑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  <a:ea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  <m:d>
                                          <m:d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p>
                                              <m:sSup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pPr>
                                              <m:e>
                                                <m:d>
                                                  <m:dPr>
                                                    <m:ctrlP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</m:ctrlPr>
                                                  </m:dPr>
                                                  <m:e>
                                                    <m:r>
                                                      <a:rPr lang="en-US" sz="1600" i="1">
                                                        <a:latin typeface="Cambria Math" panose="02040503050406030204" pitchFamily="18" charset="0"/>
                                                      </a:rPr>
                                                      <m:t>−1</m:t>
                                                    </m:r>
                                                  </m:e>
                                                </m:d>
                                              </m:e>
                                              <m:sup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𝐽</m:t>
                                                </m:r>
                                              </m:sup>
                                            </m:sSup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  <m:rad>
                                          <m:radPr>
                                            <m:degHide m:val="on"/>
                                            <m:ctrlP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radPr>
                                          <m:deg/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𝑑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1600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𝑓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1600" i="1">
                                                    <a:solidFill>
                                                      <a:srgbClr val="C00000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𝑐</m:t>
                                                </m:r>
                                              </m:sub>
                                            </m:sSub>
                                          </m:e>
                                        </m:rad>
                                      </m:e>
                                    </m:eqArr>
                                  </m:e>
                                </m:d>
                                <m:d>
                                  <m:dPr>
                                    <m:begChr m:val="⟨"/>
                                    <m:endChr m:val="⟩"/>
                                    <m:ctrlP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  <m:d>
                                      <m:dPr>
                                        <m:begChr m:val="‖"/>
                                        <m:endChr m:val="‖"/>
                                        <m:ctrlPr>
                                          <a:rPr lang="en-US" sz="16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acc>
                                              <m:accPr>
                                                <m:chr m:val="̂"/>
                                                <m:ctrlP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accPr>
                                              <m:e>
                                                <m:r>
                                                  <a:rPr lang="en-US" sz="1600" i="1">
                                                    <a:latin typeface="Cambria Math" panose="02040503050406030204" pitchFamily="18" charset="0"/>
                                                  </a:rPr>
                                                  <m:t>𝐹</m:t>
                                                </m:r>
                                              </m:e>
                                            </m:acc>
                                          </m:e>
                                          <m:sub>
                                            <m:r>
                                              <a:rPr lang="en-US" sz="1600" i="1">
                                                <a:latin typeface="Cambria Math" panose="02040503050406030204" pitchFamily="18" charset="0"/>
                                              </a:rPr>
                                              <m:t>𝐽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1600" i="1">
                                        <a:latin typeface="Cambria Math" panose="02040503050406030204" pitchFamily="18" charset="0"/>
                                      </a:rPr>
                                      <m:t>𝑑</m:t>
                                    </m:r>
                                  </m:e>
                                </m:d>
                              </m:e>
                            </m:nary>
                          </m:e>
                        </m:d>
                      </m:e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HR" sz="16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2CE251AF-936C-93E1-A752-C5E2BC1D17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0765" y="5080709"/>
                <a:ext cx="7050436" cy="1351845"/>
              </a:xfrm>
              <a:prstGeom prst="rect">
                <a:avLst/>
              </a:prstGeom>
              <a:blipFill>
                <a:blip r:embed="rId11"/>
                <a:stretch>
                  <a:fillRect l="-1079" b="-3055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2A1E87-D2E8-84EE-19D3-01419FD85024}"/>
                  </a:ext>
                </a:extLst>
              </p:cNvPr>
              <p:cNvSpPr txBox="1"/>
              <p:nvPr/>
            </p:nvSpPr>
            <p:spPr>
              <a:xfrm>
                <a:off x="4966385" y="4683140"/>
                <a:ext cx="5614550" cy="3697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Reduced transition probability for </a:t>
                </a:r>
                <a:r>
                  <a:rPr lang="en-HR" sz="1600" b="1" dirty="0">
                    <a:solidFill>
                      <a:srgbClr val="C00000"/>
                    </a:solidFill>
                  </a:rPr>
                  <a:t>transition operator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HR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1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</m:acc>
                      </m:e>
                      <m:sub>
                        <m:r>
                          <a:rPr lang="en-US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𝑱</m:t>
                        </m:r>
                      </m:sub>
                    </m:sSub>
                  </m:oMath>
                </a14:m>
                <a:endParaRPr lang="en-HR" sz="1600" b="1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62A1E87-D2E8-84EE-19D3-01419FD85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6385" y="4683140"/>
                <a:ext cx="5614550" cy="369717"/>
              </a:xfrm>
              <a:prstGeom prst="rect">
                <a:avLst/>
              </a:prstGeom>
              <a:blipFill>
                <a:blip r:embed="rId12"/>
                <a:stretch>
                  <a:fillRect l="-677" t="-3333" b="-1666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ight Arrow 25">
            <a:extLst>
              <a:ext uri="{FF2B5EF4-FFF2-40B4-BE49-F238E27FC236}">
                <a16:creationId xmlns:a16="http://schemas.microsoft.com/office/drawing/2014/main" id="{89A70211-B064-DCBC-BF4F-80135F37BE03}"/>
              </a:ext>
            </a:extLst>
          </p:cNvPr>
          <p:cNvSpPr/>
          <p:nvPr/>
        </p:nvSpPr>
        <p:spPr bwMode="auto">
          <a:xfrm>
            <a:off x="4309933" y="5090700"/>
            <a:ext cx="677910" cy="483338"/>
          </a:xfrm>
          <a:prstGeom prst="rightArrow">
            <a:avLst/>
          </a:prstGeom>
          <a:solidFill>
            <a:srgbClr val="D4E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C35CA12-F6A0-1649-FB15-6696F6791788}"/>
              </a:ext>
            </a:extLst>
          </p:cNvPr>
          <p:cNvSpPr txBox="1"/>
          <p:nvPr/>
        </p:nvSpPr>
        <p:spPr>
          <a:xfrm>
            <a:off x="302231" y="4553969"/>
            <a:ext cx="61000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Matrix formulation of FT-RQRPA equations</a:t>
            </a:r>
            <a:endParaRPr lang="en-HR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7E766-BCF5-50C8-88FD-E678F71B60FA}"/>
              </a:ext>
            </a:extLst>
          </p:cNvPr>
          <p:cNvSpPr txBox="1"/>
          <p:nvPr/>
        </p:nvSpPr>
        <p:spPr>
          <a:xfrm>
            <a:off x="482386" y="797325"/>
            <a:ext cx="112565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/>
              <a:t>Excited states and transition strengths </a:t>
            </a:r>
            <a:r>
              <a:rPr lang="en-GB" sz="1800" dirty="0"/>
              <a:t>in </a:t>
            </a:r>
            <a:r>
              <a:rPr lang="en-GB" sz="1600" dirty="0"/>
              <a:t>the EDF theory</a:t>
            </a:r>
            <a:endParaRPr lang="en-HR" sz="1600" dirty="0"/>
          </a:p>
        </p:txBody>
      </p:sp>
    </p:spTree>
    <p:extLst>
      <p:ext uri="{BB962C8B-B14F-4D97-AF65-F5344CB8AC3E}">
        <p14:creationId xmlns:p14="http://schemas.microsoft.com/office/powerpoint/2010/main" val="842470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0956D9D-54D6-256C-CB8B-E2B17C205E24}"/>
              </a:ext>
            </a:extLst>
          </p:cNvPr>
          <p:cNvSpPr txBox="1"/>
          <p:nvPr/>
        </p:nvSpPr>
        <p:spPr>
          <a:xfrm>
            <a:off x="7276840" y="6414717"/>
            <a:ext cx="7672657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Kaur, E. </a:t>
            </a:r>
            <a:r>
              <a:rPr lang="en-IN" sz="1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N. P.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PRC 112, L051304 (2025)</a:t>
            </a:r>
          </a:p>
          <a:p>
            <a:endParaRPr lang="en-GB" sz="1200" dirty="0">
              <a:effectLst/>
              <a:latin typeface="+mn-lt"/>
            </a:endParaRPr>
          </a:p>
          <a:p>
            <a:r>
              <a:rPr lang="en-IN" sz="12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6A365DB-B41D-6668-1B5C-658CC172DE5E}"/>
              </a:ext>
            </a:extLst>
          </p:cNvPr>
          <p:cNvSpPr txBox="1"/>
          <p:nvPr/>
        </p:nvSpPr>
        <p:spPr>
          <a:xfrm>
            <a:off x="568730" y="5783774"/>
            <a:ext cx="69928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itchFamily="2" charset="2"/>
              <a:buChar char="Ø"/>
            </a:pPr>
            <a:r>
              <a:rPr lang="en-US" sz="1800" dirty="0">
                <a:latin typeface="Aptos Display" panose="020B0004020202020204" pitchFamily="34" charset="0"/>
              </a:rPr>
              <a:t>At T=1 and 2 MeV, </a:t>
            </a:r>
            <a:r>
              <a:rPr lang="en-IN" sz="1800" b="1" dirty="0">
                <a:latin typeface="Aptos Display" panose="020B0004020202020204" pitchFamily="34" charset="0"/>
              </a:rPr>
              <a:t>new low-energy excited states start to emerge </a:t>
            </a:r>
            <a:r>
              <a:rPr lang="en-IN" sz="1800" dirty="0">
                <a:latin typeface="Aptos Display" panose="020B0004020202020204" pitchFamily="34" charset="0"/>
              </a:rPr>
              <a:t>below E&lt;5 MeV due to thermal unblocking effects.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CEEF80-68DF-272B-D031-3A0F78F04689}"/>
              </a:ext>
            </a:extLst>
          </p:cNvPr>
          <p:cNvSpPr txBox="1"/>
          <p:nvPr/>
        </p:nvSpPr>
        <p:spPr>
          <a:xfrm>
            <a:off x="3085328" y="104729"/>
            <a:ext cx="610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Isovector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Dipole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 at Finite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emperature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37F3D1-F2DE-A30D-E657-B0581F0DB5C5}"/>
              </a:ext>
            </a:extLst>
          </p:cNvPr>
          <p:cNvSpPr txBox="1"/>
          <p:nvPr/>
        </p:nvSpPr>
        <p:spPr>
          <a:xfrm>
            <a:off x="9645649" y="2688835"/>
            <a:ext cx="2451100" cy="1477328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dirty="0">
                <a:latin typeface="Aptos Display" panose="020B0004020202020204" pitchFamily="34" charset="0"/>
              </a:rPr>
              <a:t>At T=0 MeV, </a:t>
            </a:r>
            <a:r>
              <a:rPr lang="en-IN" sz="1800" b="1" dirty="0">
                <a:latin typeface="Aptos Display" panose="020B0004020202020204" pitchFamily="34" charset="0"/>
              </a:rPr>
              <a:t>pygmy dipole strength  (PDS)</a:t>
            </a:r>
            <a:r>
              <a:rPr lang="en-IN" sz="1800" dirty="0">
                <a:latin typeface="Aptos Display" panose="020B0004020202020204" pitchFamily="34" charset="0"/>
              </a:rPr>
              <a:t> begins to build up, as neutron number increases.</a:t>
            </a:r>
          </a:p>
        </p:txBody>
      </p:sp>
      <p:pic>
        <p:nvPicPr>
          <p:cNvPr id="24" name="Picture 23" descr="A graph of a number of different numbers&#10;&#10;Description automatically generated with medium confidence">
            <a:extLst>
              <a:ext uri="{FF2B5EF4-FFF2-40B4-BE49-F238E27FC236}">
                <a16:creationId xmlns:a16="http://schemas.microsoft.com/office/drawing/2014/main" id="{B47C25A0-33DA-B3F7-1DE4-FB78D509B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869949"/>
            <a:ext cx="9499600" cy="48003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D56D22E-AF2A-FD1E-D6FB-2C280981ADE0}"/>
              </a:ext>
            </a:extLst>
          </p:cNvPr>
          <p:cNvSpPr txBox="1"/>
          <p:nvPr/>
        </p:nvSpPr>
        <p:spPr>
          <a:xfrm>
            <a:off x="9789012" y="1124967"/>
            <a:ext cx="21643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/>
              <a:t>Ni isotope chain</a:t>
            </a:r>
          </a:p>
        </p:txBody>
      </p:sp>
    </p:spTree>
    <p:extLst>
      <p:ext uri="{BB962C8B-B14F-4D97-AF65-F5344CB8AC3E}">
        <p14:creationId xmlns:p14="http://schemas.microsoft.com/office/powerpoint/2010/main" val="19831572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9FAB5C-C76C-BA49-D1C3-4C33C30070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89" y="1031875"/>
            <a:ext cx="6122831" cy="46854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FEFC5-11FF-D8E6-C1C9-5292D09EC059}"/>
              </a:ext>
            </a:extLst>
          </p:cNvPr>
          <p:cNvSpPr txBox="1"/>
          <p:nvPr/>
        </p:nvSpPr>
        <p:spPr>
          <a:xfrm>
            <a:off x="979007" y="833711"/>
            <a:ext cx="44082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dirty="0"/>
              <a:t>Temperature evolution of </a:t>
            </a:r>
            <a:r>
              <a:rPr lang="en-HR" sz="1600" b="1" dirty="0"/>
              <a:t>energy weighted</a:t>
            </a:r>
          </a:p>
          <a:p>
            <a:r>
              <a:rPr lang="en-HR" sz="1600" b="1" dirty="0"/>
              <a:t>     </a:t>
            </a:r>
            <a:r>
              <a:rPr lang="en-GB" sz="1600" b="1" dirty="0"/>
              <a:t>low-energy dipole strength</a:t>
            </a:r>
            <a:endParaRPr lang="en-HR" sz="1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C42BF-79F4-9D2C-BA70-F7B5ED285234}"/>
              </a:ext>
            </a:extLst>
          </p:cNvPr>
          <p:cNvSpPr txBox="1"/>
          <p:nvPr/>
        </p:nvSpPr>
        <p:spPr>
          <a:xfrm>
            <a:off x="2516528" y="97529"/>
            <a:ext cx="79882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Isovector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Dipole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 at Finite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emperature in Ni Isotope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3A9A61-DE46-24F2-8A82-378C91BA0441}"/>
              </a:ext>
            </a:extLst>
          </p:cNvPr>
          <p:cNvSpPr txBox="1"/>
          <p:nvPr/>
        </p:nvSpPr>
        <p:spPr>
          <a:xfrm>
            <a:off x="599994" y="5583998"/>
            <a:ext cx="549600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hr-HR" sz="1600" dirty="0" err="1"/>
              <a:t>Systematic</a:t>
            </a:r>
            <a:r>
              <a:rPr lang="hr-HR" sz="1600" dirty="0"/>
              <a:t> </a:t>
            </a:r>
            <a:r>
              <a:rPr lang="hr-HR" sz="1600" dirty="0" err="1"/>
              <a:t>increase</a:t>
            </a:r>
            <a:r>
              <a:rPr lang="hr-HR" sz="1600" dirty="0"/>
              <a:t> </a:t>
            </a:r>
            <a:r>
              <a:rPr lang="hr-HR" sz="1600" dirty="0" err="1"/>
              <a:t>of</a:t>
            </a:r>
            <a:r>
              <a:rPr lang="hr-HR" sz="1600" dirty="0"/>
              <a:t> </a:t>
            </a:r>
            <a:r>
              <a:rPr lang="hr-HR" sz="1600" dirty="0" err="1"/>
              <a:t>low-energy</a:t>
            </a:r>
            <a:r>
              <a:rPr lang="hr-HR" sz="1600" dirty="0"/>
              <a:t> E1 </a:t>
            </a:r>
            <a:r>
              <a:rPr lang="hr-HR" sz="1600" dirty="0" err="1"/>
              <a:t>strength</a:t>
            </a:r>
            <a:r>
              <a:rPr lang="hr-HR" sz="1600" dirty="0"/>
              <a:t> (PDS) </a:t>
            </a:r>
            <a:r>
              <a:rPr lang="hr-HR" sz="1600" dirty="0" err="1"/>
              <a:t>with</a:t>
            </a:r>
            <a:r>
              <a:rPr lang="hr-HR" sz="1600" dirty="0"/>
              <a:t> </a:t>
            </a:r>
            <a:r>
              <a:rPr lang="hr-HR" sz="1600" b="1" dirty="0" err="1"/>
              <a:t>increasing</a:t>
            </a:r>
            <a:r>
              <a:rPr lang="hr-HR" sz="1600" b="1" dirty="0"/>
              <a:t> neutron </a:t>
            </a:r>
            <a:r>
              <a:rPr lang="hr-HR" sz="1600" b="1" dirty="0" err="1"/>
              <a:t>number</a:t>
            </a:r>
            <a:r>
              <a:rPr lang="hr-HR" sz="1600" b="1" dirty="0"/>
              <a:t> </a:t>
            </a:r>
            <a:r>
              <a:rPr lang="hr-HR" sz="1600" b="1" dirty="0" err="1"/>
              <a:t>and</a:t>
            </a:r>
            <a:r>
              <a:rPr lang="hr-HR" sz="1600" b="1" dirty="0"/>
              <a:t> temperature</a:t>
            </a:r>
            <a:endParaRPr lang="en-HR" sz="16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AEAEA1-3E1C-F2D1-133F-C9703B17C502}"/>
              </a:ext>
            </a:extLst>
          </p:cNvPr>
          <p:cNvSpPr txBox="1"/>
          <p:nvPr/>
        </p:nvSpPr>
        <p:spPr>
          <a:xfrm>
            <a:off x="979007" y="6429708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Kaur, E. </a:t>
            </a:r>
            <a:r>
              <a:rPr lang="en-IN" sz="1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N. P.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PRC 112, L051304 (2025)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E2F3B7-8454-4BEB-20A6-EDF90EFC92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1738" y="1651096"/>
            <a:ext cx="3956127" cy="37700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78433A2-04F9-A182-F091-1345785A1784}"/>
              </a:ext>
            </a:extLst>
          </p:cNvPr>
          <p:cNvSpPr txBox="1"/>
          <p:nvPr/>
        </p:nvSpPr>
        <p:spPr>
          <a:xfrm>
            <a:off x="6561803" y="727766"/>
            <a:ext cx="5416507" cy="923330"/>
          </a:xfrm>
          <a:prstGeom prst="rect">
            <a:avLst/>
          </a:prstGeom>
          <a:solidFill>
            <a:srgbClr val="E5ED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IN" sz="1800" b="1" dirty="0">
                <a:latin typeface="Aptos Display" panose="020B0004020202020204" pitchFamily="34" charset="0"/>
              </a:rPr>
              <a:t>Experimental work in progress</a:t>
            </a:r>
            <a:r>
              <a:rPr lang="en-IN" sz="1800" dirty="0">
                <a:latin typeface="Aptos Display" panose="020B0004020202020204" pitchFamily="34" charset="0"/>
              </a:rPr>
              <a:t> - </a:t>
            </a:r>
            <a:r>
              <a:rPr lang="en-IN" sz="1800" dirty="0">
                <a:solidFill>
                  <a:srgbClr val="0303BD"/>
                </a:solidFill>
                <a:latin typeface="Aptos Display" panose="020B0004020202020204" pitchFamily="34" charset="0"/>
              </a:rPr>
              <a:t> 𝛾-decay from hot and rotating compound nucleus (CN) formed in  reactions </a:t>
            </a:r>
            <a:r>
              <a:rPr lang="en-IN" sz="1800" dirty="0">
                <a:latin typeface="Aptos Display" panose="020B0004020202020204" pitchFamily="34" charset="0"/>
              </a:rPr>
              <a:t> </a:t>
            </a:r>
            <a:r>
              <a:rPr lang="en-IN" sz="1800" baseline="30000" dirty="0">
                <a:latin typeface="Aptos Display" panose="020B0004020202020204" pitchFamily="34" charset="0"/>
              </a:rPr>
              <a:t>32,34,36</a:t>
            </a:r>
            <a:r>
              <a:rPr lang="en-IN" sz="1800" dirty="0">
                <a:latin typeface="Aptos Display" panose="020B0004020202020204" pitchFamily="34" charset="0"/>
              </a:rPr>
              <a:t>S+</a:t>
            </a:r>
            <a:r>
              <a:rPr lang="en-IN" sz="1800" baseline="30000" dirty="0">
                <a:latin typeface="Aptos Display" panose="020B0004020202020204" pitchFamily="34" charset="0"/>
              </a:rPr>
              <a:t>24,26</a:t>
            </a:r>
            <a:r>
              <a:rPr lang="en-IN" sz="1800" dirty="0">
                <a:latin typeface="Aptos Display" panose="020B0004020202020204" pitchFamily="34" charset="0"/>
              </a:rPr>
              <a:t>Mg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B3EA3B-D107-D58E-F7E9-DA450588B6B2}"/>
              </a:ext>
            </a:extLst>
          </p:cNvPr>
          <p:cNvSpPr txBox="1"/>
          <p:nvPr/>
        </p:nvSpPr>
        <p:spPr>
          <a:xfrm>
            <a:off x="6561804" y="5421115"/>
            <a:ext cx="47960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800" dirty="0">
                <a:solidFill>
                  <a:srgbClr val="0303BD"/>
                </a:solidFill>
                <a:latin typeface="Aptos Display" panose="020B0004020202020204" pitchFamily="34" charset="0"/>
              </a:rPr>
              <a:t>Extra yield of strength is observed below GDR in neutron-rich </a:t>
            </a:r>
            <a:r>
              <a:rPr lang="en-IN" sz="1800" baseline="30000" dirty="0">
                <a:solidFill>
                  <a:srgbClr val="0303BD"/>
                </a:solidFill>
                <a:latin typeface="Aptos Display" panose="020B0004020202020204" pitchFamily="34" charset="0"/>
              </a:rPr>
              <a:t>62</a:t>
            </a:r>
            <a:r>
              <a:rPr lang="en-IN" sz="1800" dirty="0">
                <a:solidFill>
                  <a:srgbClr val="0303BD"/>
                </a:solidFill>
                <a:latin typeface="Aptos Display" panose="020B0004020202020204" pitchFamily="34" charset="0"/>
              </a:rPr>
              <a:t>Ni nucleus at T=1.6 MeV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5C5D3-9E45-1CEA-0CC0-9B25A74345CA}"/>
              </a:ext>
            </a:extLst>
          </p:cNvPr>
          <p:cNvSpPr txBox="1"/>
          <p:nvPr/>
        </p:nvSpPr>
        <p:spPr>
          <a:xfrm>
            <a:off x="6561804" y="5752600"/>
            <a:ext cx="610001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endParaRPr lang="en-IN" sz="1800" dirty="0">
              <a:latin typeface="Aptos Display" panose="020B00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800" dirty="0">
                <a:latin typeface="Aptos Display" panose="020B0004020202020204" pitchFamily="34" charset="0"/>
              </a:rPr>
              <a:t>2-4% of total GDR energy weighted strength (EWSR</a:t>
            </a:r>
            <a:r>
              <a:rPr lang="en-IN" sz="2000" dirty="0">
                <a:latin typeface="Aptos Display" panose="020B0004020202020204" pitchFamily="34" charset="0"/>
              </a:rPr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61695E2-2EFF-2BEA-ADAB-23D1B8E7BD73}"/>
              </a:ext>
            </a:extLst>
          </p:cNvPr>
          <p:cNvSpPr txBox="1"/>
          <p:nvPr/>
        </p:nvSpPr>
        <p:spPr>
          <a:xfrm>
            <a:off x="6096000" y="6436777"/>
            <a:ext cx="633462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4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O. Wieland et al., Acta </a:t>
            </a:r>
            <a:r>
              <a:rPr lang="it-IT" sz="140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it-IT" sz="14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Pol. B Proc. </a:t>
            </a:r>
            <a:r>
              <a:rPr lang="it-IT" sz="140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Supp</a:t>
            </a:r>
            <a:r>
              <a:rPr lang="it-IT" sz="140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. 18 (2), A33 (2025)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367F01BC-9729-F266-D459-926E62109663}"/>
              </a:ext>
            </a:extLst>
          </p:cNvPr>
          <p:cNvSpPr/>
          <p:nvPr/>
        </p:nvSpPr>
        <p:spPr bwMode="auto">
          <a:xfrm rot="2096466">
            <a:off x="3931792" y="1657616"/>
            <a:ext cx="550136" cy="385010"/>
          </a:xfrm>
          <a:prstGeom prst="rightArrow">
            <a:avLst/>
          </a:prstGeom>
          <a:solidFill>
            <a:srgbClr val="00B0F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32792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725D56ED-57AE-CBF5-81D9-33D58A8E3E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095" y="807405"/>
            <a:ext cx="5194984" cy="5519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0C98AF-AB4B-5D28-6C1A-73A8C01AF991}"/>
              </a:ext>
            </a:extLst>
          </p:cNvPr>
          <p:cNvSpPr txBox="1"/>
          <p:nvPr/>
        </p:nvSpPr>
        <p:spPr>
          <a:xfrm>
            <a:off x="613333" y="713093"/>
            <a:ext cx="610076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b="1" dirty="0">
                <a:solidFill>
                  <a:srgbClr val="0000CC"/>
                </a:solidFill>
              </a:rPr>
              <a:t>Magnetic dipole (M1) transitions (spin-flip)</a:t>
            </a:r>
          </a:p>
          <a:p>
            <a:r>
              <a:rPr lang="en-US" altLang="ja-JP" sz="1600" dirty="0"/>
              <a:t>J</a:t>
            </a:r>
            <a:r>
              <a:rPr lang="en-US" altLang="ja-JP" sz="1600" baseline="30000" dirty="0"/>
              <a:t>π</a:t>
            </a:r>
            <a:r>
              <a:rPr lang="en-US" altLang="ja-JP" sz="1600" dirty="0"/>
              <a:t>=0</a:t>
            </a:r>
            <a:r>
              <a:rPr lang="en-US" altLang="ja-JP" sz="1600" baseline="30000" dirty="0"/>
              <a:t>+</a:t>
            </a:r>
            <a:r>
              <a:rPr lang="en-US" altLang="ja-JP" sz="1600" dirty="0"/>
              <a:t> </a:t>
            </a:r>
            <a:r>
              <a:rPr lang="ja-JP" altLang="en-US" sz="1600"/>
              <a:t>→ </a:t>
            </a:r>
            <a:r>
              <a:rPr lang="hr-HR" altLang="ja-JP" sz="1600" dirty="0"/>
              <a:t>J</a:t>
            </a:r>
            <a:r>
              <a:rPr lang="en-US" altLang="ja-JP" sz="1600" baseline="30000" dirty="0"/>
              <a:t>π</a:t>
            </a:r>
            <a:r>
              <a:rPr lang="hr-HR" altLang="ja-JP" sz="1600" dirty="0"/>
              <a:t>=</a:t>
            </a:r>
            <a:r>
              <a:rPr lang="en-US" altLang="ja-JP" sz="1600" dirty="0"/>
              <a:t>1</a:t>
            </a:r>
            <a:r>
              <a:rPr lang="en-US" altLang="ja-JP" sz="1600" baseline="30000" dirty="0"/>
              <a:t>+ </a:t>
            </a:r>
            <a:r>
              <a:rPr lang="en-US" altLang="ja-JP" sz="1600" dirty="0"/>
              <a:t>(ΔJ=1, ΔL=0, </a:t>
            </a:r>
            <a:r>
              <a:rPr lang="en-US" altLang="ja-JP" sz="1600" dirty="0" err="1"/>
              <a:t>Δ</a:t>
            </a:r>
            <a:r>
              <a:rPr lang="en-US" altLang="ja-JP" sz="1600" dirty="0"/>
              <a:t>π=0, ΔS=1)</a:t>
            </a:r>
          </a:p>
          <a:p>
            <a:endParaRPr lang="en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600" b="1" dirty="0"/>
              <a:t>Isovector M1 transition operator:</a:t>
            </a:r>
          </a:p>
          <a:p>
            <a:endParaRPr lang="en-US" altLang="ja-JP" sz="2000" dirty="0"/>
          </a:p>
          <a:p>
            <a:endParaRPr lang="en-US" b="1" dirty="0">
              <a:solidFill>
                <a:srgbClr val="0000CC"/>
              </a:solidFill>
            </a:endParaRPr>
          </a:p>
          <a:p>
            <a:endParaRPr lang="en-HR" b="1" dirty="0">
              <a:solidFill>
                <a:srgbClr val="0000CC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68F729-35E4-50C2-48DC-F57319DF3C3C}"/>
              </a:ext>
            </a:extLst>
          </p:cNvPr>
          <p:cNvSpPr txBox="1"/>
          <p:nvPr/>
        </p:nvSpPr>
        <p:spPr>
          <a:xfrm>
            <a:off x="596095" y="2628324"/>
            <a:ext cx="62411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</a:t>
            </a:r>
            <a:r>
              <a:rPr lang="en-HR" sz="1600" dirty="0"/>
              <a:t>ransitions </a:t>
            </a:r>
            <a:r>
              <a:rPr lang="en-HR" sz="1600" b="1" dirty="0"/>
              <a:t>between spin-orbit partner states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3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aseline="30000" dirty="0">
                <a:solidFill>
                  <a:srgbClr val="03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sz="1600" dirty="0">
                <a:solidFill>
                  <a:srgbClr val="03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 and </a:t>
            </a:r>
            <a:r>
              <a:rPr lang="en-US" sz="1600" baseline="30000" dirty="0">
                <a:solidFill>
                  <a:srgbClr val="03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600" dirty="0">
                <a:solidFill>
                  <a:srgbClr val="03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Z=20 and N=20,40 are the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“M1-silence”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points because spin-orbit partner states are occupied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C8830B-4189-DC83-D017-4E1031C736B4}"/>
                  </a:ext>
                </a:extLst>
              </p:cNvPr>
              <p:cNvSpPr txBox="1"/>
              <p:nvPr/>
            </p:nvSpPr>
            <p:spPr>
              <a:xfrm>
                <a:off x="1300753" y="1889339"/>
                <a:ext cx="4330027" cy="7389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</m:acc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1,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𝐼𝑉</m:t>
                          </m:r>
                        </m:sup>
                      </m:sSubSup>
                      <m:r>
                        <a:rPr lang="en-IN" sz="16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ad>
                            <m:radPr>
                              <m:degHide m:val="on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den>
                              </m:f>
                            </m:e>
                          </m:rad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nary>
                        <m:naryPr>
                          <m:chr m:val="∑"/>
                          <m:supHide m:val="on"/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IN" sz="1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𝜖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IN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  <m:sup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𝐼𝑉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r>
                                <a:rPr lang="en-IN" sz="16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  <m:sup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𝐼𝑉</m:t>
                                  </m:r>
                                </m:sup>
                              </m:sSubSup>
                              <m:sSub>
                                <m:sSub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acc>
                                    <m:accPr>
                                      <m:chr m:val="̂"/>
                                      <m:ctrlP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IN" sz="16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e>
                                  </m:acc>
                                </m:e>
                                <m:sub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IN" sz="1600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I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IN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</m:acc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I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I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IN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IN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10C8830B-4189-DC83-D017-4E1031C73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0753" y="1889339"/>
                <a:ext cx="4330027" cy="738985"/>
              </a:xfrm>
              <a:prstGeom prst="rect">
                <a:avLst/>
              </a:prstGeom>
              <a:blipFill>
                <a:blip r:embed="rId4"/>
                <a:stretch>
                  <a:fillRect t="-101695" r="-292" b="-169492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4A76D5DB-D227-F28D-930C-399DF4804E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957" y="3769302"/>
            <a:ext cx="3713535" cy="25577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45923F-EC1A-55F0-752C-8EDE39947627}"/>
              </a:ext>
            </a:extLst>
          </p:cNvPr>
          <p:cNvCxnSpPr>
            <a:cxnSpLocks/>
          </p:cNvCxnSpPr>
          <p:nvPr/>
        </p:nvCxnSpPr>
        <p:spPr>
          <a:xfrm flipH="1" flipV="1">
            <a:off x="4376970" y="4372310"/>
            <a:ext cx="569595" cy="117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25E5398-0348-EC1A-CD78-9F5AC950F092}"/>
              </a:ext>
            </a:extLst>
          </p:cNvPr>
          <p:cNvCxnSpPr>
            <a:cxnSpLocks/>
          </p:cNvCxnSpPr>
          <p:nvPr/>
        </p:nvCxnSpPr>
        <p:spPr>
          <a:xfrm flipH="1">
            <a:off x="4404632" y="4488962"/>
            <a:ext cx="541933" cy="118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E143BBA-11A4-CF82-83CC-F6CB3F496B2F}"/>
              </a:ext>
            </a:extLst>
          </p:cNvPr>
          <p:cNvCxnSpPr>
            <a:cxnSpLocks/>
          </p:cNvCxnSpPr>
          <p:nvPr/>
        </p:nvCxnSpPr>
        <p:spPr>
          <a:xfrm flipH="1" flipV="1">
            <a:off x="4399830" y="5240990"/>
            <a:ext cx="569595" cy="1171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AEDB66D-D88A-1AD9-2589-3577FAB15783}"/>
              </a:ext>
            </a:extLst>
          </p:cNvPr>
          <p:cNvCxnSpPr>
            <a:cxnSpLocks/>
          </p:cNvCxnSpPr>
          <p:nvPr/>
        </p:nvCxnSpPr>
        <p:spPr>
          <a:xfrm flipH="1">
            <a:off x="4427492" y="5357642"/>
            <a:ext cx="541933" cy="1185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58F3CDB-7CB0-436D-96A3-D65311BCE52D}"/>
              </a:ext>
            </a:extLst>
          </p:cNvPr>
          <p:cNvSpPr txBox="1"/>
          <p:nvPr/>
        </p:nvSpPr>
        <p:spPr>
          <a:xfrm>
            <a:off x="4901337" y="4288907"/>
            <a:ext cx="816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/>
              <a:t>Fully Occupied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B357297-5D67-3900-6D54-306943812108}"/>
              </a:ext>
            </a:extLst>
          </p:cNvPr>
          <p:cNvSpPr txBox="1"/>
          <p:nvPr/>
        </p:nvSpPr>
        <p:spPr>
          <a:xfrm>
            <a:off x="4915340" y="5157587"/>
            <a:ext cx="8169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000" dirty="0"/>
              <a:t>Fully Occupied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BCE0A58-3C84-BB59-4A12-DDD2C7CB5B87}"/>
              </a:ext>
            </a:extLst>
          </p:cNvPr>
          <p:cNvSpPr txBox="1"/>
          <p:nvPr/>
        </p:nvSpPr>
        <p:spPr>
          <a:xfrm>
            <a:off x="525410" y="6349370"/>
            <a:ext cx="678743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N" sz="1600" dirty="0">
                <a:solidFill>
                  <a:srgbClr val="0303BD"/>
                </a:solidFill>
                <a:latin typeface="+mn-lt"/>
              </a:rPr>
              <a:t>For </a:t>
            </a:r>
            <a:r>
              <a:rPr lang="en-IN" sz="1600" baseline="30000" dirty="0">
                <a:solidFill>
                  <a:srgbClr val="0303BD"/>
                </a:solidFill>
                <a:latin typeface="+mn-lt"/>
              </a:rPr>
              <a:t>44-56</a:t>
            </a:r>
            <a:r>
              <a:rPr lang="en-IN" sz="1600" dirty="0">
                <a:solidFill>
                  <a:srgbClr val="0303BD"/>
                </a:solidFill>
                <a:latin typeface="+mn-lt"/>
              </a:rPr>
              <a:t>Ca nuclei</a:t>
            </a:r>
            <a:r>
              <a:rPr lang="en-IN" sz="1600" dirty="0">
                <a:latin typeface="+mn-lt"/>
              </a:rPr>
              <a:t>, M1 excitation of neutron transitions </a:t>
            </a:r>
            <a:r>
              <a:rPr kumimoji="1" lang="en-US" altLang="ja-JP" sz="1600" dirty="0">
                <a:latin typeface="+mn-lt"/>
                <a:cs typeface="Times New Roman" panose="02020603050405020304" pitchFamily="18" charset="0"/>
              </a:rPr>
              <a:t> </a:t>
            </a:r>
            <a:r>
              <a:rPr kumimoji="1" lang="el-GR" altLang="ja-JP" sz="1600" dirty="0">
                <a:latin typeface="+mn-lt"/>
                <a:cs typeface="Times New Roman" panose="02020603050405020304" pitchFamily="18" charset="0"/>
              </a:rPr>
              <a:t>ν</a:t>
            </a:r>
            <a:r>
              <a:rPr kumimoji="1" lang="en-US" altLang="ja-JP" sz="1600" dirty="0">
                <a:latin typeface="+mn-lt"/>
                <a:cs typeface="Times New Roman" panose="02020603050405020304" pitchFamily="18" charset="0"/>
              </a:rPr>
              <a:t>(1f</a:t>
            </a:r>
            <a:r>
              <a:rPr kumimoji="1" lang="en-US" altLang="ja-JP" sz="1600" baseline="-25000" dirty="0">
                <a:latin typeface="+mn-lt"/>
                <a:cs typeface="Times New Roman" panose="02020603050405020304" pitchFamily="18" charset="0"/>
              </a:rPr>
              <a:t>7/2</a:t>
            </a:r>
            <a:r>
              <a:rPr kumimoji="1" lang="en-US" altLang="ja-JP" sz="1600" dirty="0">
                <a:latin typeface="+mn-lt"/>
                <a:cs typeface="Times New Roman" panose="02020603050405020304" pitchFamily="18" charset="0"/>
              </a:rPr>
              <a:t> </a:t>
            </a:r>
            <a:r>
              <a:rPr kumimoji="1" lang="en-US" altLang="ja-JP" sz="16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 1f</a:t>
            </a:r>
            <a:r>
              <a:rPr kumimoji="1" lang="en-US" altLang="ja-JP" sz="1600" baseline="-250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5/2</a:t>
            </a:r>
            <a:r>
              <a:rPr kumimoji="1" lang="en-US" altLang="ja-JP" sz="1600" dirty="0">
                <a:latin typeface="+mn-lt"/>
                <a:cs typeface="Times New Roman" panose="02020603050405020304" pitchFamily="18" charset="0"/>
                <a:sym typeface="Wingdings" panose="05000000000000000000" pitchFamily="2" charset="2"/>
              </a:rPr>
              <a:t> 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HR" sz="1600" dirty="0">
              <a:latin typeface="+mn-lt"/>
            </a:endParaRPr>
          </a:p>
          <a:p>
            <a:endParaRPr lang="en-HR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3E4AFD-6E73-66BB-E885-48879E7A51EB}"/>
              </a:ext>
            </a:extLst>
          </p:cNvPr>
          <p:cNvSpPr txBox="1"/>
          <p:nvPr/>
        </p:nvSpPr>
        <p:spPr>
          <a:xfrm>
            <a:off x="3221456" y="105791"/>
            <a:ext cx="6635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Transition Strength at Finite Temperature</a:t>
            </a:r>
          </a:p>
        </p:txBody>
      </p:sp>
    </p:spTree>
    <p:extLst>
      <p:ext uri="{BB962C8B-B14F-4D97-AF65-F5344CB8AC3E}">
        <p14:creationId xmlns:p14="http://schemas.microsoft.com/office/powerpoint/2010/main" val="3738184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61D3412-C8F2-C462-CB67-3B720E272F8A}"/>
              </a:ext>
            </a:extLst>
          </p:cNvPr>
          <p:cNvSpPr/>
          <p:nvPr/>
        </p:nvSpPr>
        <p:spPr bwMode="auto">
          <a:xfrm>
            <a:off x="145919" y="4051635"/>
            <a:ext cx="6424682" cy="1420478"/>
          </a:xfrm>
          <a:prstGeom prst="rect">
            <a:avLst/>
          </a:prstGeom>
          <a:solidFill>
            <a:srgbClr val="E5EDFF"/>
          </a:solidFill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unblocking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Weakening and disappearance of pairing correlations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Weakening of the residual interaction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Reduction of SO splitting</a:t>
            </a:r>
            <a:endParaRPr lang="en-GB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2" name="Picture 1" descr="A graph of a number of electrons&#10;&#10;Description automatically generated with medium confidence">
            <a:extLst>
              <a:ext uri="{FF2B5EF4-FFF2-40B4-BE49-F238E27FC236}">
                <a16:creationId xmlns:a16="http://schemas.microsoft.com/office/drawing/2014/main" id="{3BD2B6A0-E6D0-DF91-16FB-F90579CA7E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604" y="806944"/>
            <a:ext cx="5201474" cy="55265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F707F3C-21CB-0C2E-8613-056E14FDD66B}"/>
              </a:ext>
            </a:extLst>
          </p:cNvPr>
          <p:cNvSpPr txBox="1"/>
          <p:nvPr/>
        </p:nvSpPr>
        <p:spPr>
          <a:xfrm>
            <a:off x="462660" y="806944"/>
            <a:ext cx="5791200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IN" altLang="ja-JP" sz="1600" dirty="0">
              <a:latin typeface="Aptos Display" panose="020B0004020202020204" pitchFamily="34" charset="0"/>
            </a:endParaRPr>
          </a:p>
          <a:p>
            <a:r>
              <a:rPr kumimoji="1" lang="en-IN" altLang="ja-JP" sz="16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</a:rPr>
              <a:t>At T=1 &amp; 2 MeV:</a:t>
            </a:r>
            <a:endParaRPr kumimoji="1" lang="en-IN" altLang="ja-JP" sz="16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M1 strength appears for </a:t>
            </a:r>
            <a:r>
              <a:rPr kumimoji="1" lang="en-IN" altLang="ja-JP" sz="1600" baseline="30000" dirty="0">
                <a:latin typeface="+mn-ea"/>
                <a:ea typeface="+mn-ea"/>
                <a:cs typeface="Times New Roman" panose="02020603050405020304" pitchFamily="18" charset="0"/>
              </a:rPr>
              <a:t>40</a:t>
            </a: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Ca and </a:t>
            </a:r>
            <a:r>
              <a:rPr kumimoji="1" lang="en-IN" altLang="ja-JP" sz="1600" baseline="30000" dirty="0">
                <a:latin typeface="+mn-ea"/>
                <a:ea typeface="+mn-ea"/>
                <a:cs typeface="Times New Roman" panose="02020603050405020304" pitchFamily="18" charset="0"/>
              </a:rPr>
              <a:t>60</a:t>
            </a: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Ca </a:t>
            </a:r>
            <a:r>
              <a:rPr kumimoji="1" lang="en-IN" altLang="ja-JP" sz="1600" b="1" dirty="0">
                <a:latin typeface="+mn-ea"/>
                <a:ea typeface="+mn-ea"/>
                <a:cs typeface="Times New Roman" panose="02020603050405020304" pitchFamily="18" charset="0"/>
              </a:rPr>
              <a:t>due to thermal unblocking </a:t>
            </a: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of forbidden </a:t>
            </a:r>
            <a:r>
              <a:rPr lang="en-IN" sz="1600" dirty="0">
                <a:latin typeface="+mn-ea"/>
                <a:ea typeface="+mn-ea"/>
              </a:rPr>
              <a:t>transitions</a:t>
            </a: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 between 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</a:rPr>
              <a:t>(1d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</a:rPr>
              <a:t>5/2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1d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3/2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) and 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</a:rPr>
              <a:t>(1f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</a:rPr>
              <a:t>7/2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1f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5/2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  <a:r>
              <a:rPr kumimoji="1" lang="en-IN" altLang="ja-JP" sz="1600" dirty="0">
                <a:latin typeface="+mn-ea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sz="1600" dirty="0">
              <a:solidFill>
                <a:srgbClr val="C00000"/>
              </a:solidFill>
              <a:latin typeface="+mn-ea"/>
              <a:ea typeface="+mn-ea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r>
              <a:rPr kumimoji="1" lang="en-US" sz="1600" dirty="0">
                <a:solidFill>
                  <a:srgbClr val="C00000"/>
                </a:solidFill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Low-energy region E&lt;4 MeV: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1" lang="en-US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New smaller peak arises for neutron-rich nuclei as a result of major </a:t>
            </a:r>
            <a:r>
              <a:rPr kumimoji="1" lang="el-GR" sz="1600" dirty="0">
                <a:latin typeface="+mn-ea"/>
                <a:ea typeface="+mn-ea"/>
                <a:cs typeface="Times New Roman" panose="02020603050405020304" pitchFamily="18" charset="0"/>
              </a:rPr>
              <a:t>ν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</a:rPr>
              <a:t>(2p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</a:rPr>
              <a:t>3/2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2p</a:t>
            </a:r>
            <a:r>
              <a:rPr kumimoji="1" lang="en-US" altLang="ja-JP" sz="1600" baseline="-250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1/2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  <a:sym typeface="Wingdings" panose="05000000000000000000" pitchFamily="2" charset="2"/>
              </a:rPr>
              <a:t> )</a:t>
            </a:r>
            <a:r>
              <a:rPr kumimoji="1" lang="en-US" altLang="ja-JP" sz="1600" dirty="0">
                <a:latin typeface="+mn-ea"/>
                <a:ea typeface="+mn-ea"/>
                <a:cs typeface="Times New Roman" panose="02020603050405020304" pitchFamily="18" charset="0"/>
              </a:rPr>
              <a:t>  transition.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kumimoji="1" lang="en-US" altLang="ja-JP" sz="1600" dirty="0">
              <a:latin typeface="+mn-ea"/>
              <a:ea typeface="+mn-ea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600" dirty="0">
                <a:latin typeface="+mn-ea"/>
                <a:ea typeface="+mn-ea"/>
              </a:rPr>
              <a:t>M1 response shifts to lower energies for </a:t>
            </a:r>
            <a:r>
              <a:rPr lang="en-IN" sz="1600" baseline="30000" dirty="0">
                <a:latin typeface="+mn-ea"/>
                <a:ea typeface="+mn-ea"/>
              </a:rPr>
              <a:t>44,48,52,56</a:t>
            </a:r>
            <a:r>
              <a:rPr lang="en-IN" sz="1600" dirty="0">
                <a:latin typeface="+mn-ea"/>
                <a:ea typeface="+mn-ea"/>
              </a:rPr>
              <a:t>Ca nuclei with increasing temperature.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IN" sz="1600" dirty="0">
              <a:solidFill>
                <a:srgbClr val="002060"/>
              </a:solidFill>
              <a:latin typeface="Aptos Display" panose="020B0004020202020204" pitchFamily="34" charset="0"/>
            </a:endParaRPr>
          </a:p>
          <a:p>
            <a:endParaRPr lang="en-IN" sz="1600" dirty="0">
              <a:latin typeface="Aptos Display" panose="020B00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IN" sz="1800" dirty="0">
                <a:latin typeface="Arial" panose="020B0604020202020204" pitchFamily="34" charset="0"/>
                <a:cs typeface="Arial" panose="020B0604020202020204" pitchFamily="34" charset="0"/>
              </a:rPr>
              <a:t>M1 transitions are considerably sensitive to  changes  in temperature.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kumimoji="1" lang="en-US" altLang="ja-JP" sz="1600" dirty="0">
              <a:latin typeface="Aptos Display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5FFE72-A9FA-6D58-4685-874622938F11}"/>
              </a:ext>
            </a:extLst>
          </p:cNvPr>
          <p:cNvSpPr txBox="1"/>
          <p:nvPr/>
        </p:nvSpPr>
        <p:spPr>
          <a:xfrm>
            <a:off x="3472564" y="109867"/>
            <a:ext cx="61000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M1 Transition Strength at Finite Temperature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F94782-D506-D7EA-1639-E1A3A814F144}"/>
              </a:ext>
            </a:extLst>
          </p:cNvPr>
          <p:cNvSpPr txBox="1"/>
          <p:nvPr/>
        </p:nvSpPr>
        <p:spPr>
          <a:xfrm>
            <a:off x="7275005" y="6336988"/>
            <a:ext cx="610001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A. Kaur, E. </a:t>
            </a:r>
            <a:r>
              <a:rPr lang="en-IN" sz="1400" b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Yüksel</a:t>
            </a:r>
            <a:r>
              <a:rPr lang="en-IN" sz="14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N. P.</a:t>
            </a:r>
            <a:r>
              <a:rPr lang="en-IN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GB" sz="1400" b="0" dirty="0">
                <a:latin typeface="+mn-lt"/>
                <a:cs typeface="Arial" panose="020B0604020202020204" pitchFamily="34" charset="0"/>
              </a:rPr>
              <a:t>PRC</a:t>
            </a:r>
            <a:r>
              <a:rPr lang="en-GB" sz="1400" dirty="0">
                <a:effectLst/>
                <a:latin typeface="+mn-lt"/>
              </a:rPr>
              <a:t> C 112, 014307 (2025)</a:t>
            </a:r>
          </a:p>
          <a:p>
            <a:r>
              <a:rPr lang="en-IN" sz="2000" b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430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15466-4432-5B8B-702D-B887C754EA26}"/>
                  </a:ext>
                </a:extLst>
              </p:cNvPr>
              <p:cNvSpPr txBox="1"/>
              <p:nvPr/>
            </p:nvSpPr>
            <p:spPr>
              <a:xfrm>
                <a:off x="186931" y="1813957"/>
                <a:ext cx="4583935" cy="462691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16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𝑅𝑄𝑅𝑃𝐴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2315466-4432-5B8B-702D-B887C754EA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31" y="1813957"/>
                <a:ext cx="4583935" cy="462691"/>
              </a:xfrm>
              <a:prstGeom prst="rect">
                <a:avLst/>
              </a:prstGeom>
              <a:blipFill>
                <a:blip r:embed="rId3"/>
                <a:stretch>
                  <a:fillRect t="-5405" b="-13514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0C38675B-B788-6AA8-7D39-A8E16AF29CE4}"/>
              </a:ext>
            </a:extLst>
          </p:cNvPr>
          <p:cNvSpPr txBox="1"/>
          <p:nvPr/>
        </p:nvSpPr>
        <p:spPr>
          <a:xfrm>
            <a:off x="339436" y="787319"/>
            <a:ext cx="5494119" cy="400110"/>
          </a:xfrm>
          <a:prstGeom prst="rect">
            <a:avLst/>
          </a:prstGeom>
          <a:solidFill>
            <a:srgbClr val="E5ED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Aptos Display" panose="020B0004020202020204" pitchFamily="34" charset="0"/>
              </a:rPr>
              <a:t>E1 and M1 </a:t>
            </a:r>
            <a:r>
              <a:rPr lang="en-US" b="1" dirty="0">
                <a:latin typeface="Aptos Display" panose="020B0004020202020204" pitchFamily="34" charset="0"/>
              </a:rPr>
              <a:t>gamma strength functions </a:t>
            </a:r>
            <a:r>
              <a:rPr lang="en-US" dirty="0">
                <a:latin typeface="Aptos Display" panose="020B0004020202020204" pitchFamily="34" charset="0"/>
              </a:rPr>
              <a:t>at T=0 MeV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84AEB-835E-935C-0C68-E9F747FEAD16}"/>
                  </a:ext>
                </a:extLst>
              </p:cNvPr>
              <p:cNvSpPr txBox="1"/>
              <p:nvPr/>
            </p:nvSpPr>
            <p:spPr>
              <a:xfrm>
                <a:off x="186931" y="1307026"/>
                <a:ext cx="4563897" cy="494174"/>
              </a:xfrm>
              <a:prstGeom prst="rect">
                <a:avLst/>
              </a:prstGeom>
              <a:noFill/>
              <a:ln w="15875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𝑅𝑄𝑅𝑃𝐴</m:t>
                          </m:r>
                        </m:sup>
                      </m:sSubSup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6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6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IN" sz="1600" b="0" i="1" smtClean="0">
                              <a:latin typeface="Cambria Math" panose="02040503050406030204" pitchFamily="18" charset="0"/>
                            </a:rPr>
                            <m:t>27</m:t>
                          </m:r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p>
                              <m:r>
                                <a:rPr lang="en-IN" sz="16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16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>
                        <m:sSubPr>
                          <m:ctrlPr>
                            <a:rPr lang="el-GR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6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6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0B84AEB-835E-935C-0C68-E9F747FEA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931" y="1307026"/>
                <a:ext cx="4563897" cy="494174"/>
              </a:xfrm>
              <a:prstGeom prst="rect">
                <a:avLst/>
              </a:prstGeom>
              <a:blipFill>
                <a:blip r:embed="rId4"/>
                <a:stretch>
                  <a:fillRect b="-15000"/>
                </a:stretch>
              </a:blipFill>
              <a:ln w="15875">
                <a:noFill/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F4F2551A-F1C5-797C-C98F-5CC9A841DC5A}"/>
              </a:ext>
            </a:extLst>
          </p:cNvPr>
          <p:cNvSpPr txBox="1"/>
          <p:nvPr/>
        </p:nvSpPr>
        <p:spPr>
          <a:xfrm>
            <a:off x="803428" y="6128787"/>
            <a:ext cx="83219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rgbClr val="0000CC"/>
                </a:solidFill>
                <a:latin typeface="+mn-lt"/>
              </a:rPr>
              <a:t>The calculated E1 and M1 gamma strength functions and </a:t>
            </a:r>
          </a:p>
          <a:p>
            <a:r>
              <a:rPr lang="en-IN" sz="1600" dirty="0">
                <a:solidFill>
                  <a:srgbClr val="0000CC"/>
                </a:solidFill>
                <a:latin typeface="+mn-lt"/>
              </a:rPr>
              <a:t>exp. </a:t>
            </a:r>
            <a:r>
              <a:rPr lang="en-IN" sz="1600" dirty="0" err="1">
                <a:solidFill>
                  <a:srgbClr val="0000CC"/>
                </a:solidFill>
                <a:latin typeface="+mn-lt"/>
              </a:rPr>
              <a:t>photoabsorption</a:t>
            </a:r>
            <a:r>
              <a:rPr lang="en-IN" sz="1600" dirty="0">
                <a:solidFill>
                  <a:srgbClr val="0000CC"/>
                </a:solidFill>
                <a:latin typeface="+mn-lt"/>
              </a:rPr>
              <a:t>/photoneutron strength functions and (</a:t>
            </a:r>
            <a:r>
              <a:rPr lang="en-IN" sz="1600" dirty="0" err="1">
                <a:solidFill>
                  <a:srgbClr val="0000CC"/>
                </a:solidFill>
                <a:latin typeface="+mn-lt"/>
              </a:rPr>
              <a:t>p,p</a:t>
            </a:r>
            <a:r>
              <a:rPr lang="en-IN" sz="1600" dirty="0">
                <a:solidFill>
                  <a:srgbClr val="0000CC"/>
                </a:solidFill>
                <a:latin typeface="+mn-lt"/>
              </a:rPr>
              <a:t>’)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42C33-3D4F-EC28-3A06-BD3158544ACB}"/>
              </a:ext>
            </a:extLst>
          </p:cNvPr>
          <p:cNvSpPr txBox="1"/>
          <p:nvPr/>
        </p:nvSpPr>
        <p:spPr>
          <a:xfrm>
            <a:off x="2843295" y="112702"/>
            <a:ext cx="70548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 and M1 Gamma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unctions </a:t>
            </a:r>
          </a:p>
        </p:txBody>
      </p:sp>
      <p:pic>
        <p:nvPicPr>
          <p:cNvPr id="12" name="Picture 11" descr="A graph of a graph of a person&#10;&#10;Description automatically generated with medium confidence">
            <a:extLst>
              <a:ext uri="{FF2B5EF4-FFF2-40B4-BE49-F238E27FC236}">
                <a16:creationId xmlns:a16="http://schemas.microsoft.com/office/drawing/2014/main" id="{455D1886-1474-8DBB-48A5-B34E1A311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13" y="2367502"/>
            <a:ext cx="11798098" cy="38343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0B0431-0B1B-6B40-C8A9-78AA69C0CE35}"/>
                  </a:ext>
                </a:extLst>
              </p:cNvPr>
              <p:cNvSpPr txBox="1"/>
              <p:nvPr/>
            </p:nvSpPr>
            <p:spPr>
              <a:xfrm>
                <a:off x="6075962" y="722251"/>
                <a:ext cx="6098874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IN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The RQRPA discrete spectrum is averaged with a Lorentzian function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)=∑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𝐵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1,0→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𝐿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𝐸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Γ</m:t>
                    </m:r>
                    <m:r>
                      <a:rPr lang="en-US" sz="1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HR" sz="16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C0B0431-0B1B-6B40-C8A9-78AA69C0CE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962" y="722251"/>
                <a:ext cx="6098874" cy="584775"/>
              </a:xfrm>
              <a:prstGeom prst="rect">
                <a:avLst/>
              </a:prstGeom>
              <a:blipFill>
                <a:blip r:embed="rId6"/>
                <a:stretch>
                  <a:fillRect l="-624" t="-2128" b="-1489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E8D8C-FDFB-3A03-00F5-0710A7E9D60B}"/>
                  </a:ext>
                </a:extLst>
              </p:cNvPr>
              <p:cNvSpPr txBox="1"/>
              <p:nvPr/>
            </p:nvSpPr>
            <p:spPr>
              <a:xfrm>
                <a:off x="6609889" y="1449974"/>
                <a:ext cx="5031020" cy="691279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𝐿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hr-H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Γ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/>
                                  </m:sSup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𝜈</m:t>
                                      </m:r>
                                    </m:sub>
                                  </m:sSub>
                                  <m:r>
                                    <a:rPr lang="en-US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Δ</m:t>
                                  </m:r>
                                  <m:d>
                                    <m:dPr>
                                      <m:ctrlP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sz="16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,</m:t>
                                      </m:r>
                                      <m:sSub>
                                        <m:sSubPr>
                                          <m:ctrlP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𝐶</m:t>
                                          </m:r>
                                        </m:e>
                                        <m:sub>
                                          <m:r>
                                            <a:rPr lang="en-US" sz="16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l-G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Γ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hr-HR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  <m:r>
                                <a:rPr lang="hr-HR" sz="1600" b="0" i="1" baseline="-2500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/4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E2E8D8C-FDFB-3A03-00F5-0710A7E9D6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889" y="1449974"/>
                <a:ext cx="5031020" cy="691279"/>
              </a:xfrm>
              <a:prstGeom prst="rect">
                <a:avLst/>
              </a:prstGeom>
              <a:blipFill>
                <a:blip r:embed="rId7"/>
                <a:stretch>
                  <a:fillRect b="-3509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F8CEF59A-5D26-0295-6291-49A35906451A}"/>
              </a:ext>
            </a:extLst>
          </p:cNvPr>
          <p:cNvSpPr txBox="1"/>
          <p:nvPr/>
        </p:nvSpPr>
        <p:spPr>
          <a:xfrm>
            <a:off x="9097360" y="2221885"/>
            <a:ext cx="60988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n-IN" sz="1200" dirty="0" err="1">
                <a:latin typeface="Arial" panose="020B0604020202020204" pitchFamily="34" charset="0"/>
                <a:cs typeface="Arial" panose="020B0604020202020204" pitchFamily="34" charset="0"/>
              </a:rPr>
              <a:t>Drozdz</a:t>
            </a:r>
            <a:r>
              <a:rPr lang="en-IN" sz="1200" dirty="0">
                <a:latin typeface="Arial" panose="020B0604020202020204" pitchFamily="34" charset="0"/>
                <a:cs typeface="Arial" panose="020B0604020202020204" pitchFamily="34" charset="0"/>
              </a:rPr>
              <a:t> et al.,̇ Phys. Rep.197, 1 (1990).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09941A-C6D8-48F9-3452-2737153B8C08}"/>
              </a:ext>
            </a:extLst>
          </p:cNvPr>
          <p:cNvSpPr txBox="1"/>
          <p:nvPr/>
        </p:nvSpPr>
        <p:spPr>
          <a:xfrm>
            <a:off x="7692792" y="6282515"/>
            <a:ext cx="411824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400" dirty="0">
                <a:latin typeface="+mn-lt"/>
              </a:rPr>
              <a:t>A. Kaur, E. Yuksel, N.P., PRC </a:t>
            </a:r>
            <a:r>
              <a:rPr lang="en-HR" sz="1400" dirty="0">
                <a:effectLst/>
                <a:latin typeface="+mn-lt"/>
              </a:rPr>
              <a:t>112, 014307 (2025)</a:t>
            </a:r>
          </a:p>
          <a:p>
            <a:endParaRPr lang="en-HR" dirty="0"/>
          </a:p>
        </p:txBody>
      </p:sp>
    </p:spTree>
    <p:extLst>
      <p:ext uri="{BB962C8B-B14F-4D97-AF65-F5344CB8AC3E}">
        <p14:creationId xmlns:p14="http://schemas.microsoft.com/office/powerpoint/2010/main" val="2938789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graph of 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250613D4-63CB-CE92-D550-D46E9D68F6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403998"/>
            <a:ext cx="5052400" cy="427510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E9D86C9-8F86-97E5-1ECD-4D666711A32A}"/>
              </a:ext>
            </a:extLst>
          </p:cNvPr>
          <p:cNvSpPr txBox="1"/>
          <p:nvPr/>
        </p:nvSpPr>
        <p:spPr>
          <a:xfrm>
            <a:off x="5494632" y="793039"/>
            <a:ext cx="5549605" cy="400110"/>
          </a:xfrm>
          <a:prstGeom prst="rect">
            <a:avLst/>
          </a:prstGeom>
          <a:solidFill>
            <a:srgbClr val="E5EDFF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dirty="0">
                <a:latin typeface="+mn-lt"/>
              </a:rPr>
              <a:t>E1+M1 gamma strength functions at T&gt;0 MeV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150053-B60B-0112-4081-69CBF0FE8BB8}"/>
              </a:ext>
            </a:extLst>
          </p:cNvPr>
          <p:cNvSpPr txBox="1"/>
          <p:nvPr/>
        </p:nvSpPr>
        <p:spPr>
          <a:xfrm>
            <a:off x="5494633" y="1411533"/>
            <a:ext cx="59765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IN" sz="1600" dirty="0">
                <a:latin typeface="Arial" panose="020B0604020202020204" pitchFamily="34" charset="0"/>
                <a:cs typeface="Arial" panose="020B0604020202020204" pitchFamily="34" charset="0"/>
              </a:rPr>
              <a:t>Using the principle of detailed balance, the de-excitation strength function is calculated using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B804A6-FE2E-8B92-809F-FCF34E2E4529}"/>
                  </a:ext>
                </a:extLst>
              </p:cNvPr>
              <p:cNvSpPr txBox="1"/>
              <p:nvPr/>
            </p:nvSpPr>
            <p:spPr>
              <a:xfrm>
                <a:off x="5644269" y="2075222"/>
                <a:ext cx="5052400" cy="465320"/>
              </a:xfrm>
              <a:prstGeom prst="rect">
                <a:avLst/>
              </a:prstGeom>
              <a:noFill/>
              <a:ln w="15875">
                <a:solidFill>
                  <a:schemeClr val="accent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⃖"/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Sup>
                            <m:sSubSup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IN" sz="1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IN" sz="1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IN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IN" sz="1400" b="0" i="1" smtClean="0">
                                  <a:latin typeface="Cambria Math" panose="02040503050406030204" pitchFamily="18" charset="0"/>
                                </a:rPr>
                                <m:t>𝑅𝑄𝑅𝑃𝐴</m:t>
                              </m:r>
                            </m:sup>
                          </m:sSubSup>
                        </m:e>
                      </m:acc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IN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𝑀𝑒𝑉</m:t>
                          </m:r>
                        </m:e>
                        <m:sup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  <m:r>
                        <a:rPr lang="en-IN" sz="1400" b="0" i="1" smtClean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1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r>
                            <m:rPr>
                              <m:sty m:val="p"/>
                            </m:rPr>
                            <a:rPr lang="en-IN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exp</m:t>
                          </m:r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⁡(−</m:t>
                          </m:r>
                          <m:sSub>
                            <m:sSubPr>
                              <m:ctrlPr>
                                <a:rPr lang="en-IN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IN" sz="14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IN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</m:t>
                          </m:r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  <m:r>
                            <a:rPr lang="en-I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</m:t>
                          </m:r>
                        </m:den>
                      </m:f>
                      <m:r>
                        <a:rPr lang="en-US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sSubSup>
                        <m:sSubSupPr>
                          <m:ctrlPr>
                            <a:rPr lang="en-IN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IN" sz="14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𝑅𝑄𝑅𝑃𝐴</m:t>
                          </m:r>
                        </m:sup>
                      </m:sSubSup>
                      <m:r>
                        <a:rPr lang="en-US" sz="1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IN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IN" sz="1400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IN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r>
                        <a:rPr lang="en-US" sz="14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B804A6-FE2E-8B92-809F-FCF34E2E45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4269" y="2075222"/>
                <a:ext cx="5052400" cy="465320"/>
              </a:xfrm>
              <a:prstGeom prst="rect">
                <a:avLst/>
              </a:prstGeom>
              <a:blipFill>
                <a:blip r:embed="rId3"/>
                <a:stretch>
                  <a:fillRect b="-7500"/>
                </a:stretch>
              </a:blipFill>
              <a:ln w="15875"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025726DA-6FC9-FE09-6DE5-9C53C2961E11}"/>
              </a:ext>
            </a:extLst>
          </p:cNvPr>
          <p:cNvSpPr txBox="1"/>
          <p:nvPr/>
        </p:nvSpPr>
        <p:spPr>
          <a:xfrm>
            <a:off x="3346724" y="111831"/>
            <a:ext cx="61595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Gamma Strength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unctions in Hot Nuclei </a:t>
            </a:r>
          </a:p>
        </p:txBody>
      </p:sp>
      <p:pic>
        <p:nvPicPr>
          <p:cNvPr id="9" name="Picture 8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82302C47-3C43-DF5B-242B-30E48E66D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74" y="724389"/>
            <a:ext cx="4460826" cy="59112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4E1FA1C-625F-80C1-D18D-93DDB29CA9CB}"/>
              </a:ext>
            </a:extLst>
          </p:cNvPr>
          <p:cNvSpPr txBox="1"/>
          <p:nvPr/>
        </p:nvSpPr>
        <p:spPr>
          <a:xfrm>
            <a:off x="9916500" y="3838555"/>
            <a:ext cx="1970700" cy="1477328"/>
          </a:xfrm>
          <a:prstGeom prst="rect">
            <a:avLst/>
          </a:prstGeom>
          <a:solidFill>
            <a:srgbClr val="E5EDFF"/>
          </a:solidFill>
        </p:spPr>
        <p:txBody>
          <a:bodyPr wrap="square" rtlCol="0">
            <a:spAutoFit/>
          </a:bodyPr>
          <a:lstStyle/>
          <a:p>
            <a:r>
              <a:rPr lang="en-HR" sz="1800" dirty="0"/>
              <a:t>At low energies M1 transitions become more relevant than the E1 transitions </a:t>
            </a:r>
          </a:p>
        </p:txBody>
      </p:sp>
    </p:spTree>
    <p:extLst>
      <p:ext uri="{BB962C8B-B14F-4D97-AF65-F5344CB8AC3E}">
        <p14:creationId xmlns:p14="http://schemas.microsoft.com/office/powerpoint/2010/main" val="21466702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7469" y="785315"/>
            <a:ext cx="10972800" cy="1143000"/>
          </a:xfrm>
        </p:spPr>
        <p:txBody>
          <a:bodyPr/>
          <a:lstStyle/>
          <a:p>
            <a:r>
              <a:rPr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n,γ</a:t>
            </a:r>
            <a:r>
              <a:rPr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(</a:t>
            </a:r>
            <a:r>
              <a:rPr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γ,n</a:t>
            </a:r>
            <a:r>
              <a:rPr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Reaction Rates &amp; </a:t>
            </a:r>
            <a:r>
              <a:rPr sz="2400" b="1" dirty="0" err="1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-Strength Function</a:t>
            </a:r>
            <a:r>
              <a:rPr lang="hr-H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l-GR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γ</a:t>
            </a:r>
            <a:r>
              <a:rPr lang="en-GB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SF)</a:t>
            </a:r>
            <a:endParaRPr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96347" y="1503950"/>
                <a:ext cx="6307564" cy="4525963"/>
              </a:xfrm>
            </p:spPr>
            <p:txBody>
              <a:bodyPr/>
              <a:lstStyle/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sz="1800" dirty="0"/>
                  <a:t>In the r-process, </a:t>
                </a:r>
                <a:r>
                  <a:rPr lang="en-GB" sz="1800" b="1" dirty="0"/>
                  <a:t>waiting point nuclei</a:t>
                </a:r>
                <a:r>
                  <a:rPr lang="en-GB" sz="1800" dirty="0"/>
                  <a:t> are        determined  by equilibrium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HR" sz="1800" b="1" dirty="0"/>
                  <a:t> ⇄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</m:d>
                  </m:oMath>
                </a14:m>
                <a:r>
                  <a:rPr lang="en-HR" sz="1800" dirty="0"/>
                  <a:t> reactions</a:t>
                </a:r>
                <a:endParaRPr lang="hr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sz="1800" dirty="0" err="1"/>
                  <a:t>γSF</a:t>
                </a:r>
                <a:r>
                  <a:rPr sz="1800" dirty="0"/>
                  <a:t> controls </a:t>
                </a:r>
                <a:r>
                  <a:rPr sz="1800" dirty="0" err="1"/>
                  <a:t>γ</a:t>
                </a:r>
                <a:r>
                  <a:rPr sz="1800" dirty="0"/>
                  <a:t> emission/absorption probabilities</a:t>
                </a:r>
                <a:endParaRPr lang="hr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sz="1800" dirty="0"/>
                  <a:t>→ key input to</a:t>
                </a:r>
                <a:r>
                  <a:rPr lang="hr-HR" sz="1800" dirty="0"/>
                  <a:t> </a:t>
                </a:r>
                <a:r>
                  <a:rPr lang="hr-HR" sz="1800" dirty="0" err="1"/>
                  <a:t>reaction</a:t>
                </a:r>
                <a:r>
                  <a:rPr lang="hr-HR" sz="1800" dirty="0"/>
                  <a:t> rate </a:t>
                </a:r>
                <a:r>
                  <a:rPr lang="hr-HR" sz="1800" dirty="0" err="1"/>
                  <a:t>calculations</a:t>
                </a:r>
                <a:r>
                  <a:rPr lang="hr-HR" sz="1800" dirty="0"/>
                  <a:t> </a:t>
                </a:r>
                <a:r>
                  <a:rPr lang="hr-HR" sz="1800" dirty="0" err="1"/>
                  <a:t>in</a:t>
                </a:r>
                <a:r>
                  <a:rPr sz="1800" dirty="0"/>
                  <a:t> </a:t>
                </a:r>
                <a:r>
                  <a:rPr lang="hr-HR" sz="1800" dirty="0"/>
                  <a:t>         </a:t>
                </a:r>
                <a:r>
                  <a:rPr sz="1800" dirty="0"/>
                  <a:t>Hauser–</a:t>
                </a:r>
                <a:r>
                  <a:rPr sz="1800" dirty="0" err="1"/>
                  <a:t>Feshbach</a:t>
                </a:r>
                <a:r>
                  <a:rPr sz="1800" dirty="0"/>
                  <a:t> </a:t>
                </a:r>
                <a:r>
                  <a:rPr lang="hr-HR" sz="1800" dirty="0" err="1"/>
                  <a:t>statistical</a:t>
                </a:r>
                <a:r>
                  <a:rPr lang="hr-HR" sz="1800" dirty="0"/>
                  <a:t> model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hr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GB" sz="1800" dirty="0"/>
                  <a:t>Reaction rate (Maxwellian averaged cross section):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hr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sz="1800" dirty="0"/>
                  <a:t>Pygmy Dipole Strength (PDS)</a:t>
                </a:r>
                <a:r>
                  <a:rPr lang="hr-HR" sz="1800" dirty="0"/>
                  <a:t> </a:t>
                </a:r>
                <a:r>
                  <a:rPr sz="1800" dirty="0"/>
                  <a:t>enhances low-energy </a:t>
                </a:r>
                <a:r>
                  <a:rPr sz="1800" dirty="0" err="1"/>
                  <a:t>γSF</a:t>
                </a:r>
                <a:endParaRPr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b="1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r>
                  <a:rPr lang="en-HR" sz="1800" b="1" dirty="0">
                    <a:solidFill>
                      <a:srgbClr val="C00000"/>
                    </a:solidFill>
                  </a:rPr>
                  <a:t>What is the role of pygmy dipole strength in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𝒏</m:t>
                        </m:r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</m:d>
                  </m:oMath>
                </a14:m>
                <a:r>
                  <a:rPr lang="en-HR" sz="1800" b="1" dirty="0">
                    <a:solidFill>
                      <a:srgbClr val="C00000"/>
                    </a:solidFill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HR" sz="1800" b="1" dirty="0">
                    <a:solidFill>
                      <a:srgbClr val="C00000"/>
                    </a:solidFill>
                  </a:rPr>
                  <a:t> reactions?</a:t>
                </a:r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dirty="0"/>
              </a:p>
              <a:p>
                <a:pPr>
                  <a:buClr>
                    <a:schemeClr val="tx1"/>
                  </a:buClr>
                  <a:buFont typeface="Wingdings" pitchFamily="2" charset="2"/>
                  <a:buChar char="§"/>
                </a:pPr>
                <a:endParaRPr lang="en-HR" sz="1800" dirty="0"/>
              </a:p>
              <a:p>
                <a:endParaRPr sz="18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96347" y="1503950"/>
                <a:ext cx="6307564" cy="4525963"/>
              </a:xfrm>
              <a:blipFill>
                <a:blip r:embed="rId2"/>
                <a:stretch>
                  <a:fillRect t="-560" b="-1568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D87D1660-27D6-1931-8890-9483D731A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868" y="4500827"/>
            <a:ext cx="4344517" cy="821936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FDF0C9D5-EAE7-E409-CC6E-7E7D3D0EC49C}"/>
              </a:ext>
            </a:extLst>
          </p:cNvPr>
          <p:cNvGrpSpPr>
            <a:grpSpLocks/>
          </p:cNvGrpSpPr>
          <p:nvPr/>
        </p:nvGrpSpPr>
        <p:grpSpPr bwMode="auto">
          <a:xfrm>
            <a:off x="7105417" y="1660358"/>
            <a:ext cx="4873811" cy="3692873"/>
            <a:chOff x="322" y="891"/>
            <a:chExt cx="4094" cy="2803"/>
          </a:xfrm>
        </p:grpSpPr>
        <p:sp>
          <p:nvSpPr>
            <p:cNvPr id="9" name="Rectangle 4">
              <a:extLst>
                <a:ext uri="{FF2B5EF4-FFF2-40B4-BE49-F238E27FC236}">
                  <a16:creationId xmlns:a16="http://schemas.microsoft.com/office/drawing/2014/main" id="{9A930076-0E6A-57BC-849D-00B4689C39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" y="2064"/>
              <a:ext cx="480" cy="432"/>
            </a:xfrm>
            <a:prstGeom prst="rect">
              <a:avLst/>
            </a:prstGeom>
            <a:noFill/>
            <a:ln w="571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/>
            </a:p>
          </p:txBody>
        </p:sp>
        <p:sp>
          <p:nvSpPr>
            <p:cNvPr id="10" name="Rectangle 5">
              <a:extLst>
                <a:ext uri="{FF2B5EF4-FFF2-40B4-BE49-F238E27FC236}">
                  <a16:creationId xmlns:a16="http://schemas.microsoft.com/office/drawing/2014/main" id="{E2072F5B-E637-3FB0-A72A-1C50291E3B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2064"/>
              <a:ext cx="480" cy="432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 dirty="0"/>
            </a:p>
          </p:txBody>
        </p:sp>
        <p:sp>
          <p:nvSpPr>
            <p:cNvPr id="11" name="Rectangle 6">
              <a:extLst>
                <a:ext uri="{FF2B5EF4-FFF2-40B4-BE49-F238E27FC236}">
                  <a16:creationId xmlns:a16="http://schemas.microsoft.com/office/drawing/2014/main" id="{62D178E7-18A4-BF25-2D2F-57566E8AE1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064"/>
              <a:ext cx="480" cy="4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/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16CAE1A-7EF7-EDF5-ACAB-8ED1AEBAB0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064"/>
              <a:ext cx="480" cy="432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/>
            </a:p>
          </p:txBody>
        </p:sp>
        <p:sp>
          <p:nvSpPr>
            <p:cNvPr id="13" name="Line 8">
              <a:extLst>
                <a:ext uri="{FF2B5EF4-FFF2-40B4-BE49-F238E27FC236}">
                  <a16:creationId xmlns:a16="http://schemas.microsoft.com/office/drawing/2014/main" id="{FB20E610-53E9-D187-CA36-E8BD886536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392"/>
              <a:ext cx="48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14" name="Line 9">
              <a:extLst>
                <a:ext uri="{FF2B5EF4-FFF2-40B4-BE49-F238E27FC236}">
                  <a16:creationId xmlns:a16="http://schemas.microsoft.com/office/drawing/2014/main" id="{F625092D-DC10-90E6-27EF-86FC258864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1536"/>
              <a:ext cx="48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15" name="Line 10">
              <a:extLst>
                <a:ext uri="{FF2B5EF4-FFF2-40B4-BE49-F238E27FC236}">
                  <a16:creationId xmlns:a16="http://schemas.microsoft.com/office/drawing/2014/main" id="{57D9B64C-0BD2-8302-A1EE-DDDB6F29DB2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352"/>
              <a:ext cx="48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16" name="Line 11">
              <a:extLst>
                <a:ext uri="{FF2B5EF4-FFF2-40B4-BE49-F238E27FC236}">
                  <a16:creationId xmlns:a16="http://schemas.microsoft.com/office/drawing/2014/main" id="{60D7850C-C9BB-3E34-0319-5696EC0382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352"/>
              <a:ext cx="48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17" name="Line 12">
              <a:extLst>
                <a:ext uri="{FF2B5EF4-FFF2-40B4-BE49-F238E27FC236}">
                  <a16:creationId xmlns:a16="http://schemas.microsoft.com/office/drawing/2014/main" id="{FEFD5A74-07DD-4130-0220-A951FD2EB5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352"/>
              <a:ext cx="480" cy="0"/>
            </a:xfrm>
            <a:prstGeom prst="line">
              <a:avLst/>
            </a:prstGeom>
            <a:noFill/>
            <a:ln w="38100">
              <a:solidFill>
                <a:srgbClr val="000099"/>
              </a:solidFill>
              <a:round/>
              <a:headEnd type="triangle" w="med" len="med"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ln>
                  <a:solidFill>
                    <a:srgbClr val="000099"/>
                  </a:solidFill>
                </a:ln>
                <a:latin typeface="Verdana" charset="0"/>
                <a:ea typeface="+mn-ea"/>
              </a:endParaRPr>
            </a:p>
          </p:txBody>
        </p:sp>
        <p:sp>
          <p:nvSpPr>
            <p:cNvPr id="18" name="Line 13">
              <a:extLst>
                <a:ext uri="{FF2B5EF4-FFF2-40B4-BE49-F238E27FC236}">
                  <a16:creationId xmlns:a16="http://schemas.microsoft.com/office/drawing/2014/main" id="{3ADAAADD-DA26-9FBF-1B15-5DC5BAEB3E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77" y="2352"/>
              <a:ext cx="95" cy="432"/>
            </a:xfrm>
            <a:prstGeom prst="line">
              <a:avLst/>
            </a:prstGeom>
            <a:noFill/>
            <a:ln w="28575">
              <a:solidFill>
                <a:srgbClr val="0000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 dirty="0">
                <a:ln>
                  <a:solidFill>
                    <a:srgbClr val="0000FF"/>
                  </a:solidFill>
                </a:ln>
                <a:latin typeface="Verdana" charset="0"/>
                <a:ea typeface="+mn-ea"/>
              </a:endParaRPr>
            </a:p>
          </p:txBody>
        </p:sp>
        <p:sp>
          <p:nvSpPr>
            <p:cNvPr id="19" name="Text Box 14">
              <a:extLst>
                <a:ext uri="{FF2B5EF4-FFF2-40B4-BE49-F238E27FC236}">
                  <a16:creationId xmlns:a16="http://schemas.microsoft.com/office/drawing/2014/main" id="{870D01DC-3C15-0967-27A0-374EAB6B3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76" y="2747"/>
              <a:ext cx="2004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HR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(</a:t>
              </a:r>
              <a:r>
                <a:rPr lang="en-US" altLang="en-HR" b="1" dirty="0" err="1">
                  <a:solidFill>
                    <a:srgbClr val="000099"/>
                  </a:solidFill>
                  <a:latin typeface="Symbol" pitchFamily="2" charset="2"/>
                </a:rPr>
                <a:t>g</a:t>
              </a:r>
              <a:r>
                <a:rPr lang="en-US" altLang="en-HR" b="1" dirty="0" err="1">
                  <a:solidFill>
                    <a:srgbClr val="000099"/>
                  </a:solidFill>
                  <a:latin typeface="Times New Roman" panose="02020603050405020304" pitchFamily="18" charset="0"/>
                </a:rPr>
                <a:t>,n</a:t>
              </a:r>
              <a:r>
                <a:rPr lang="en-US" altLang="en-HR" b="1" dirty="0">
                  <a:solidFill>
                    <a:srgbClr val="000099"/>
                  </a:solidFill>
                  <a:latin typeface="Times New Roman" panose="02020603050405020304" pitchFamily="18" charset="0"/>
                </a:rPr>
                <a:t>) </a:t>
              </a:r>
              <a:r>
                <a:rPr lang="hr-HR" altLang="en-HR" b="1" dirty="0" err="1">
                  <a:solidFill>
                    <a:srgbClr val="000099"/>
                  </a:solidFill>
                  <a:latin typeface="Times New Roman" panose="02020603050405020304" pitchFamily="18" charset="0"/>
                </a:rPr>
                <a:t>photodesintegration</a:t>
              </a:r>
              <a:endParaRPr lang="en-US" altLang="en-HR" b="1" dirty="0">
                <a:solidFill>
                  <a:srgbClr val="000099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A0C00869-D382-DB76-889B-515C253E0D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064"/>
              <a:ext cx="480" cy="432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/>
            </a:p>
          </p:txBody>
        </p:sp>
        <p:sp>
          <p:nvSpPr>
            <p:cNvPr id="21" name="Text Box 16">
              <a:extLst>
                <a:ext uri="{FF2B5EF4-FFF2-40B4-BE49-F238E27FC236}">
                  <a16:creationId xmlns:a16="http://schemas.microsoft.com/office/drawing/2014/main" id="{9FE30B08-F4A2-29EC-F023-05130C43AC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2556"/>
              <a:ext cx="861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hr-HR" altLang="en-HR" sz="18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Waiting </a:t>
              </a:r>
            </a:p>
            <a:p>
              <a:pPr eaLnBrk="1" hangingPunct="1"/>
              <a:r>
                <a:rPr lang="hr-HR" altLang="en-HR" sz="18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point</a:t>
              </a:r>
              <a:endParaRPr lang="en-US" altLang="en-HR" sz="1800" b="1" dirty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2" name="Rectangle 17">
              <a:extLst>
                <a:ext uri="{FF2B5EF4-FFF2-40B4-BE49-F238E27FC236}">
                  <a16:creationId xmlns:a16="http://schemas.microsoft.com/office/drawing/2014/main" id="{313EF015-C8B8-57F0-A29E-9DBC9BBBC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6" y="1248"/>
              <a:ext cx="480" cy="432"/>
            </a:xfrm>
            <a:prstGeom prst="rect">
              <a:avLst/>
            </a:prstGeom>
            <a:noFill/>
            <a:ln w="3175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/>
            </a:p>
          </p:txBody>
        </p:sp>
        <p:sp>
          <p:nvSpPr>
            <p:cNvPr id="23" name="Line 18">
              <a:extLst>
                <a:ext uri="{FF2B5EF4-FFF2-40B4-BE49-F238E27FC236}">
                  <a16:creationId xmlns:a16="http://schemas.microsoft.com/office/drawing/2014/main" id="{7C0D5C14-9957-BA19-2BA3-2CC8F413D5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496" y="1680"/>
              <a:ext cx="480" cy="384"/>
            </a:xfrm>
            <a:prstGeom prst="line">
              <a:avLst/>
            </a:prstGeom>
            <a:noFill/>
            <a:ln w="38100">
              <a:solidFill>
                <a:srgbClr val="C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24" name="Text Box 19">
              <a:extLst>
                <a:ext uri="{FF2B5EF4-FFF2-40B4-BE49-F238E27FC236}">
                  <a16:creationId xmlns:a16="http://schemas.microsoft.com/office/drawing/2014/main" id="{ED5905BD-8251-375C-0A2D-8B8F6FB6D9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36" y="1632"/>
              <a:ext cx="804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en-US" altLang="en-HR" sz="1800" b="1" dirty="0">
                  <a:solidFill>
                    <a:srgbClr val="C00000"/>
                  </a:solidFill>
                  <a:latin typeface="Symbol" pitchFamily="2" charset="2"/>
                </a:rPr>
                <a:t>b</a:t>
              </a:r>
              <a:r>
                <a:rPr lang="en-US" altLang="en-HR" sz="18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-</a:t>
              </a:r>
              <a:r>
                <a:rPr lang="hr-HR" altLang="en-HR" sz="18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decay</a:t>
              </a:r>
              <a:endParaRPr lang="en-US" altLang="en-HR" sz="1800" b="1" dirty="0">
                <a:solidFill>
                  <a:srgbClr val="C0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25" name="Line 20">
              <a:extLst>
                <a:ext uri="{FF2B5EF4-FFF2-40B4-BE49-F238E27FC236}">
                  <a16:creationId xmlns:a16="http://schemas.microsoft.com/office/drawing/2014/main" id="{876833E8-48C9-C066-FE34-F9D06453E4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3408"/>
              <a:ext cx="81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26" name="Text Box 21">
              <a:extLst>
                <a:ext uri="{FF2B5EF4-FFF2-40B4-BE49-F238E27FC236}">
                  <a16:creationId xmlns:a16="http://schemas.microsoft.com/office/drawing/2014/main" id="{2B7FD6A0-7103-F803-4E05-BC536DE3BE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7" y="3437"/>
              <a:ext cx="1401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hr-HR" altLang="en-HR" dirty="0">
                  <a:latin typeface="Arial" panose="020B0604020202020204" pitchFamily="34" charset="0"/>
                  <a:cs typeface="Arial" panose="020B0604020202020204" pitchFamily="34" charset="0"/>
                </a:rPr>
                <a:t>Neutron </a:t>
              </a:r>
              <a:r>
                <a:rPr lang="hr-HR" altLang="en-HR" dirty="0" err="1"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endParaRPr lang="en-US" altLang="en-H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Line 22">
              <a:extLst>
                <a:ext uri="{FF2B5EF4-FFF2-40B4-BE49-F238E27FC236}">
                  <a16:creationId xmlns:a16="http://schemas.microsoft.com/office/drawing/2014/main" id="{F548464A-F528-8D4A-2993-0D1FC201A14B}"/>
                </a:ext>
              </a:extLst>
            </p:cNvPr>
            <p:cNvSpPr>
              <a:spLocks noChangeShapeType="1"/>
            </p:cNvSpPr>
            <p:nvPr/>
          </p:nvSpPr>
          <p:spPr bwMode="auto">
            <a:xfrm rot="-5383149">
              <a:off x="265" y="2999"/>
              <a:ext cx="816" cy="1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28" name="Text Box 23">
              <a:extLst>
                <a:ext uri="{FF2B5EF4-FFF2-40B4-BE49-F238E27FC236}">
                  <a16:creationId xmlns:a16="http://schemas.microsoft.com/office/drawing/2014/main" id="{DD41F669-FB3A-2AB5-75FD-F13E4C1D24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144" y="2699"/>
              <a:ext cx="1215" cy="2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hr-HR" altLang="en-HR" dirty="0">
                  <a:latin typeface="Arial" panose="020B0604020202020204" pitchFamily="34" charset="0"/>
                  <a:cs typeface="Arial" panose="020B0604020202020204" pitchFamily="34" charset="0"/>
                </a:rPr>
                <a:t>Proton </a:t>
              </a:r>
              <a:r>
                <a:rPr lang="hr-HR" altLang="en-HR" dirty="0" err="1">
                  <a:latin typeface="Arial" panose="020B0604020202020204" pitchFamily="34" charset="0"/>
                  <a:cs typeface="Arial" panose="020B0604020202020204" pitchFamily="34" charset="0"/>
                </a:rPr>
                <a:t>number</a:t>
              </a:r>
              <a:r>
                <a:rPr lang="hr-HR" altLang="en-HR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altLang="en-HR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Text Box 24">
              <a:extLst>
                <a:ext uri="{FF2B5EF4-FFF2-40B4-BE49-F238E27FC236}">
                  <a16:creationId xmlns:a16="http://schemas.microsoft.com/office/drawing/2014/main" id="{70B23A35-6EB9-F756-0C1D-5870591B7A9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75" y="2138"/>
              <a:ext cx="126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>
                <a:latin typeface="Times New Roman" panose="02020603050405020304" pitchFamily="18" charset="0"/>
              </a:endParaRPr>
            </a:p>
          </p:txBody>
        </p:sp>
        <p:sp>
          <p:nvSpPr>
            <p:cNvPr id="30" name="Line 25">
              <a:extLst>
                <a:ext uri="{FF2B5EF4-FFF2-40B4-BE49-F238E27FC236}">
                  <a16:creationId xmlns:a16="http://schemas.microsoft.com/office/drawing/2014/main" id="{55C29ED0-C1AA-E166-4B67-57C467A891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6" y="2208"/>
              <a:ext cx="48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 dirty="0"/>
            </a:p>
          </p:txBody>
        </p:sp>
        <p:sp>
          <p:nvSpPr>
            <p:cNvPr id="31" name="Line 26">
              <a:extLst>
                <a:ext uri="{FF2B5EF4-FFF2-40B4-BE49-F238E27FC236}">
                  <a16:creationId xmlns:a16="http://schemas.microsoft.com/office/drawing/2014/main" id="{46B9EF92-B707-E15F-229D-F0DFF378A28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96" y="2208"/>
              <a:ext cx="48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 dirty="0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25C6C4AC-6CF9-97DE-9474-BC407694FE6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56" y="2208"/>
              <a:ext cx="480" cy="0"/>
            </a:xfrm>
            <a:prstGeom prst="line">
              <a:avLst/>
            </a:prstGeom>
            <a:noFill/>
            <a:ln w="38100">
              <a:solidFill>
                <a:srgbClr val="00B0F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33" name="Line 28">
              <a:extLst>
                <a:ext uri="{FF2B5EF4-FFF2-40B4-BE49-F238E27FC236}">
                  <a16:creationId xmlns:a16="http://schemas.microsoft.com/office/drawing/2014/main" id="{72AC71D3-622D-FF35-93E1-D7A681EE772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296" y="1776"/>
              <a:ext cx="480" cy="432"/>
            </a:xfrm>
            <a:prstGeom prst="line">
              <a:avLst/>
            </a:prstGeom>
            <a:noFill/>
            <a:ln w="28575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HR"/>
            </a:p>
          </p:txBody>
        </p:sp>
        <p:sp>
          <p:nvSpPr>
            <p:cNvPr id="34" name="Text Box 29">
              <a:extLst>
                <a:ext uri="{FF2B5EF4-FFF2-40B4-BE49-F238E27FC236}">
                  <a16:creationId xmlns:a16="http://schemas.microsoft.com/office/drawing/2014/main" id="{0D21037A-7BE8-9B04-21CF-535BE2D908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" y="1372"/>
              <a:ext cx="1390" cy="4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r>
                <a:rPr lang="hr-HR" altLang="en-HR" sz="1800" b="1" dirty="0" err="1">
                  <a:solidFill>
                    <a:srgbClr val="00B0F0"/>
                  </a:solidFill>
                  <a:latin typeface="Times New Roman" panose="02020603050405020304" pitchFamily="18" charset="0"/>
                </a:rPr>
                <a:t>Rapid</a:t>
              </a:r>
              <a:r>
                <a:rPr lang="hr-HR" altLang="en-HR" sz="1800" b="1" dirty="0">
                  <a:solidFill>
                    <a:srgbClr val="00B0F0"/>
                  </a:solidFill>
                  <a:latin typeface="Times New Roman" panose="02020603050405020304" pitchFamily="18" charset="0"/>
                </a:rPr>
                <a:t> neutron </a:t>
              </a:r>
              <a:r>
                <a:rPr lang="hr-HR" altLang="en-HR" sz="1800" b="1" dirty="0" err="1">
                  <a:solidFill>
                    <a:srgbClr val="00B0F0"/>
                  </a:solidFill>
                  <a:latin typeface="Times New Roman" panose="02020603050405020304" pitchFamily="18" charset="0"/>
                </a:rPr>
                <a:t>capture</a:t>
              </a:r>
              <a:r>
                <a:rPr lang="en-US" altLang="en-HR" sz="1800" b="1" dirty="0">
                  <a:solidFill>
                    <a:srgbClr val="00B0F0"/>
                  </a:solidFill>
                  <a:latin typeface="Times New Roman" panose="02020603050405020304" pitchFamily="18" charset="0"/>
                </a:rPr>
                <a:t> </a:t>
              </a:r>
            </a:p>
          </p:txBody>
        </p:sp>
        <p:sp>
          <p:nvSpPr>
            <p:cNvPr id="35" name="Text Box 30">
              <a:extLst>
                <a:ext uri="{FF2B5EF4-FFF2-40B4-BE49-F238E27FC236}">
                  <a16:creationId xmlns:a16="http://schemas.microsoft.com/office/drawing/2014/main" id="{5F052237-A54C-D9CA-6ADB-FE57839BCD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08" y="891"/>
              <a:ext cx="155" cy="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Verdana" panose="020B060403050404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en-US" altLang="en-HR" dirty="0">
                <a:solidFill>
                  <a:srgbClr val="008040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9CBA0628-C3A9-B9F8-626D-8B4379E6F922}"/>
              </a:ext>
            </a:extLst>
          </p:cNvPr>
          <p:cNvSpPr/>
          <p:nvPr/>
        </p:nvSpPr>
        <p:spPr bwMode="auto">
          <a:xfrm>
            <a:off x="6929440" y="1771650"/>
            <a:ext cx="5121228" cy="4086225"/>
          </a:xfrm>
          <a:prstGeom prst="rect">
            <a:avLst/>
          </a:prstGeom>
          <a:noFill/>
          <a:ln w="1587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7" name="Right Arrow 36">
            <a:extLst>
              <a:ext uri="{FF2B5EF4-FFF2-40B4-BE49-F238E27FC236}">
                <a16:creationId xmlns:a16="http://schemas.microsoft.com/office/drawing/2014/main" id="{056A564F-CAB0-3F0F-CDB9-D27B97E89B96}"/>
              </a:ext>
            </a:extLst>
          </p:cNvPr>
          <p:cNvSpPr/>
          <p:nvPr/>
        </p:nvSpPr>
        <p:spPr bwMode="auto">
          <a:xfrm>
            <a:off x="6181026" y="1676047"/>
            <a:ext cx="694314" cy="515976"/>
          </a:xfrm>
          <a:prstGeom prst="rightArrow">
            <a:avLst/>
          </a:prstGeom>
          <a:noFill/>
          <a:ln w="1905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AABAE6-63BF-90FE-F46B-187D318641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structure&#10;&#10;Description automatically generated">
            <a:extLst>
              <a:ext uri="{FF2B5EF4-FFF2-40B4-BE49-F238E27FC236}">
                <a16:creationId xmlns:a16="http://schemas.microsoft.com/office/drawing/2014/main" id="{33456E89-5140-7238-CB79-5BBE05BE81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140" y="2140561"/>
            <a:ext cx="6807690" cy="4373939"/>
          </a:xfrm>
          <a:prstGeom prst="rect">
            <a:avLst/>
          </a:prstGeom>
          <a:noFill/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0D2F11-E13B-6AB5-4311-E901CA170C3C}"/>
              </a:ext>
            </a:extLst>
          </p:cNvPr>
          <p:cNvSpPr txBox="1"/>
          <p:nvPr/>
        </p:nvSpPr>
        <p:spPr>
          <a:xfrm>
            <a:off x="436863" y="952194"/>
            <a:ext cx="7443821" cy="1141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1701" indent="-351701">
              <a:buFont typeface="Arial"/>
              <a:buChar char="•"/>
              <a:defRPr/>
            </a:pPr>
            <a:r>
              <a:rPr lang="en-US" sz="1800" dirty="0">
                <a:cs typeface="Arial" charset="0"/>
              </a:rPr>
              <a:t>The properties of unstable nuclei and their processes are important for understanding the evolution of stars and  nucleosynthesis</a:t>
            </a:r>
          </a:p>
          <a:p>
            <a:pPr marL="351701" indent="-351701">
              <a:buFont typeface="Arial"/>
              <a:buChar char="•"/>
              <a:defRPr/>
            </a:pPr>
            <a:endParaRPr lang="en-US" sz="1000" dirty="0">
              <a:cs typeface="Arial" charset="0"/>
            </a:endParaRPr>
          </a:p>
          <a:p>
            <a:pPr marL="351701" indent="-351701">
              <a:buFont typeface="Arial"/>
              <a:buChar char="•"/>
              <a:defRPr/>
            </a:pPr>
            <a:endParaRPr lang="en-US" sz="2215" dirty="0">
              <a:cs typeface="Arial" charset="0"/>
            </a:endParaRPr>
          </a:p>
        </p:txBody>
      </p:sp>
      <p:pic>
        <p:nvPicPr>
          <p:cNvPr id="5" name="Picture 5" descr="sn1987a_hst.jpg">
            <a:extLst>
              <a:ext uri="{FF2B5EF4-FFF2-40B4-BE49-F238E27FC236}">
                <a16:creationId xmlns:a16="http://schemas.microsoft.com/office/drawing/2014/main" id="{8A86B1FB-691C-BC56-9854-485609C5B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7562" y="1499560"/>
            <a:ext cx="2063262" cy="1643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napshot_ns13_ns14_beta2.jpg">
            <a:extLst>
              <a:ext uri="{FF2B5EF4-FFF2-40B4-BE49-F238E27FC236}">
                <a16:creationId xmlns:a16="http://schemas.microsoft.com/office/drawing/2014/main" id="{B002187A-A3A7-A8F4-E079-862635FCBF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824" y="659482"/>
            <a:ext cx="2063260" cy="1357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EE8B796-2645-D1E7-E9AA-AF0DCCF4C9CE}"/>
              </a:ext>
            </a:extLst>
          </p:cNvPr>
          <p:cNvSpPr txBox="1"/>
          <p:nvPr/>
        </p:nvSpPr>
        <p:spPr>
          <a:xfrm>
            <a:off x="9690577" y="2030743"/>
            <a:ext cx="1484702" cy="281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231" dirty="0"/>
              <a:t>Credit: NASA/ESA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9162D3-2444-57E0-202D-F08AC5305CA5}"/>
              </a:ext>
            </a:extLst>
          </p:cNvPr>
          <p:cNvSpPr txBox="1"/>
          <p:nvPr/>
        </p:nvSpPr>
        <p:spPr>
          <a:xfrm>
            <a:off x="2164416" y="6514500"/>
            <a:ext cx="6098343" cy="281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31" dirty="0"/>
              <a:t>Aziz et al. AAPPS Bulletin 31, 18 (2021)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1803408-97DD-6296-0DE7-1BF595545747}"/>
              </a:ext>
            </a:extLst>
          </p:cNvPr>
          <p:cNvSpPr txBox="1"/>
          <p:nvPr/>
        </p:nvSpPr>
        <p:spPr>
          <a:xfrm>
            <a:off x="3339066" y="100316"/>
            <a:ext cx="984738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NUCLEAR CHART AND NUCLEAR ASTROPHYSICS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151BF08-BD9B-B87E-AB4B-BB09F129428B}"/>
              </a:ext>
            </a:extLst>
          </p:cNvPr>
          <p:cNvSpPr txBox="1"/>
          <p:nvPr/>
        </p:nvSpPr>
        <p:spPr>
          <a:xfrm>
            <a:off x="7255664" y="4799753"/>
            <a:ext cx="4590320" cy="1477328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  <a:defRPr/>
            </a:pPr>
            <a:r>
              <a:rPr lang="en-US" sz="1800" dirty="0"/>
              <a:t>Many </a:t>
            </a:r>
            <a:r>
              <a:rPr lang="en-US" sz="1800" dirty="0" err="1"/>
              <a:t>astrophysically</a:t>
            </a:r>
            <a:r>
              <a:rPr lang="en-US" sz="1800" dirty="0"/>
              <a:t> relevant nuclei remain beyond reach for the experiment</a:t>
            </a:r>
          </a:p>
          <a:p>
            <a:pPr marL="285750" indent="-285750">
              <a:buFont typeface="Wingdings" pitchFamily="2" charset="2"/>
              <a:buChar char="Ø"/>
              <a:defRPr/>
            </a:pPr>
            <a:endParaRPr lang="en-US" sz="1800" dirty="0"/>
          </a:p>
          <a:p>
            <a:pPr>
              <a:defRPr/>
            </a:pPr>
            <a:r>
              <a:rPr lang="en-US" sz="1800" dirty="0"/>
              <a:t>    → </a:t>
            </a:r>
            <a:r>
              <a:rPr lang="en-US" sz="1800" b="1" dirty="0"/>
              <a:t>Consistent and universal  </a:t>
            </a:r>
          </a:p>
          <a:p>
            <a:pPr>
              <a:defRPr/>
            </a:pPr>
            <a:r>
              <a:rPr lang="en-US" sz="1800" b="1" dirty="0"/>
              <a:t>         microscopic theory is required</a:t>
            </a:r>
          </a:p>
        </p:txBody>
      </p:sp>
    </p:spTree>
    <p:extLst>
      <p:ext uri="{BB962C8B-B14F-4D97-AF65-F5344CB8AC3E}">
        <p14:creationId xmlns:p14="http://schemas.microsoft.com/office/powerpoint/2010/main" val="18148644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4D95C4-A14C-EBBB-7851-0A7A7AD53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graph&#10;&#10;Description automatically generated">
            <a:extLst>
              <a:ext uri="{FF2B5EF4-FFF2-40B4-BE49-F238E27FC236}">
                <a16:creationId xmlns:a16="http://schemas.microsoft.com/office/drawing/2014/main" id="{AFDFE01F-02E0-D231-E335-6C79D783B2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3706"/>
            <a:ext cx="11689789" cy="43836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6BC78-484C-BE19-0F05-B6CFAD2226C7}"/>
              </a:ext>
            </a:extLst>
          </p:cNvPr>
          <p:cNvSpPr txBox="1"/>
          <p:nvPr/>
        </p:nvSpPr>
        <p:spPr>
          <a:xfrm>
            <a:off x="872289" y="884660"/>
            <a:ext cx="96673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IN" dirty="0">
                <a:latin typeface="Arial" panose="020B0604020202020204" pitchFamily="34" charset="0"/>
                <a:cs typeface="Arial" panose="020B0604020202020204" pitchFamily="34" charset="0"/>
              </a:rPr>
              <a:t>The evolution of gamma strength functions along Ni and Sn isotope chains </a:t>
            </a:r>
            <a:endParaRPr lang="en-IN" dirty="0">
              <a:latin typeface="Aptos Display" panose="020B00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B7AD02-AA66-1CFF-6B81-98B96AB704A8}"/>
              </a:ext>
            </a:extLst>
          </p:cNvPr>
          <p:cNvSpPr txBox="1"/>
          <p:nvPr/>
        </p:nvSpPr>
        <p:spPr>
          <a:xfrm>
            <a:off x="753710" y="5964938"/>
            <a:ext cx="743985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HR" sz="1600" dirty="0"/>
              <a:t>Considerable increase of the low-lying E1 strength (</a:t>
            </a:r>
            <a:r>
              <a:rPr lang="en-HR" sz="1600" b="1" dirty="0">
                <a:solidFill>
                  <a:srgbClr val="C00000"/>
                </a:solidFill>
              </a:rPr>
              <a:t>pygmy dipole strength</a:t>
            </a:r>
            <a:r>
              <a:rPr lang="en-HR" sz="1600" dirty="0"/>
              <a:t>)</a:t>
            </a:r>
          </a:p>
          <a:p>
            <a:endParaRPr lang="en-HR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C74A7-FE31-3910-A1CB-D1F89D64F5EC}"/>
              </a:ext>
            </a:extLst>
          </p:cNvPr>
          <p:cNvSpPr txBox="1"/>
          <p:nvPr/>
        </p:nvSpPr>
        <p:spPr>
          <a:xfrm>
            <a:off x="3242852" y="110544"/>
            <a:ext cx="60988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E1 Gamma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trength 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unctions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D4EC14-3C3C-3C61-0586-674452056534}"/>
              </a:ext>
            </a:extLst>
          </p:cNvPr>
          <p:cNvSpPr txBox="1"/>
          <p:nvPr/>
        </p:nvSpPr>
        <p:spPr>
          <a:xfrm>
            <a:off x="7615194" y="6372553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400" dirty="0">
                <a:latin typeface="+mn-lt"/>
              </a:rPr>
              <a:t>T. Ghosh, A. Kaur, N.P., </a:t>
            </a:r>
            <a:r>
              <a:rPr lang="en-GB" sz="1400" dirty="0">
                <a:latin typeface="+mn-lt"/>
              </a:rPr>
              <a:t>arXiv:2603.12928 </a:t>
            </a:r>
            <a:r>
              <a:rPr lang="en-HR" sz="1400" dirty="0">
                <a:effectLst/>
                <a:latin typeface="+mn-lt"/>
              </a:rPr>
              <a:t>(2026)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AB3A9B2-CA55-00B1-5728-77DA6371B734}"/>
              </a:ext>
            </a:extLst>
          </p:cNvPr>
          <p:cNvSpPr txBox="1"/>
          <p:nvPr/>
        </p:nvSpPr>
        <p:spPr>
          <a:xfrm>
            <a:off x="5026476" y="1587016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DD-PCX</a:t>
            </a:r>
            <a:endParaRPr lang="en-HR" sz="1800" dirty="0"/>
          </a:p>
        </p:txBody>
      </p:sp>
    </p:spTree>
    <p:extLst>
      <p:ext uri="{BB962C8B-B14F-4D97-AF65-F5344CB8AC3E}">
        <p14:creationId xmlns:p14="http://schemas.microsoft.com/office/powerpoint/2010/main" val="32333808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 descr="A group of graphs showing different numbers&#10;&#10;Description automatically generated">
            <a:extLst>
              <a:ext uri="{FF2B5EF4-FFF2-40B4-BE49-F238E27FC236}">
                <a16:creationId xmlns:a16="http://schemas.microsoft.com/office/drawing/2014/main" id="{B1FFA10D-1E6B-B9DB-3CCC-06E8D811D0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821" y="717360"/>
            <a:ext cx="7573863" cy="54099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EB66E2-9D5E-D8A6-62F3-8EEBA22768A3}"/>
              </a:ext>
            </a:extLst>
          </p:cNvPr>
          <p:cNvSpPr txBox="1"/>
          <p:nvPr/>
        </p:nvSpPr>
        <p:spPr>
          <a:xfrm>
            <a:off x="1064586" y="6117035"/>
            <a:ext cx="5922628" cy="584775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r>
              <a:rPr lang="en-HR" sz="1600" dirty="0"/>
              <a:t>The </a:t>
            </a:r>
            <a:r>
              <a:rPr lang="en-HR" sz="1600" dirty="0">
                <a:solidFill>
                  <a:srgbClr val="C00000"/>
                </a:solidFill>
              </a:rPr>
              <a:t>pygmy dipole strength enhances</a:t>
            </a:r>
            <a:r>
              <a:rPr lang="en-HR" sz="1600" dirty="0"/>
              <a:t> the neutron capture rates</a:t>
            </a:r>
          </a:p>
          <a:p>
            <a:r>
              <a:rPr lang="en-HR" sz="1600" dirty="0"/>
              <a:t>→ effect on the r-process nucleosythesis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9C89AD-C304-9FB4-19EE-3059CBF98B9C}"/>
              </a:ext>
            </a:extLst>
          </p:cNvPr>
          <p:cNvSpPr txBox="1"/>
          <p:nvPr/>
        </p:nvSpPr>
        <p:spPr>
          <a:xfrm>
            <a:off x="7569895" y="6332553"/>
            <a:ext cx="610001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400" dirty="0">
                <a:latin typeface="+mn-lt"/>
              </a:rPr>
              <a:t>T. Ghosh, A. Kaur, N.P., </a:t>
            </a:r>
            <a:r>
              <a:rPr lang="en-GB" sz="1400" dirty="0">
                <a:latin typeface="+mn-lt"/>
              </a:rPr>
              <a:t>arXiv:2603.12928 </a:t>
            </a:r>
            <a:r>
              <a:rPr lang="en-HR" sz="1400" dirty="0">
                <a:effectLst/>
                <a:latin typeface="+mn-lt"/>
              </a:rPr>
              <a:t>(2026)</a:t>
            </a:r>
          </a:p>
          <a:p>
            <a:endParaRPr lang="en-HR" sz="1200" dirty="0">
              <a:effectLst/>
              <a:latin typeface="+mn-lt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B5FFFBD-D50D-7628-52C0-1CBE038B7BAB}"/>
              </a:ext>
            </a:extLst>
          </p:cNvPr>
          <p:cNvSpPr txBox="1"/>
          <p:nvPr/>
        </p:nvSpPr>
        <p:spPr>
          <a:xfrm>
            <a:off x="4296097" y="1146024"/>
            <a:ext cx="1346066" cy="276999"/>
          </a:xfrm>
          <a:prstGeom prst="rect">
            <a:avLst/>
          </a:prstGeom>
          <a:solidFill>
            <a:srgbClr val="FFFF99"/>
          </a:solidFill>
          <a:ln>
            <a:solidFill>
              <a:srgbClr val="FFE7B7"/>
            </a:solidFill>
          </a:ln>
        </p:spPr>
        <p:txBody>
          <a:bodyPr wrap="square">
            <a:spAutoFit/>
          </a:bodyPr>
          <a:lstStyle/>
          <a:p>
            <a:r>
              <a:rPr lang="en-HR" sz="1200" dirty="0"/>
              <a:t>KADONIS data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C8FB4DA-8912-6BA7-6EC1-6AF34D864BB5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 flipV="1">
            <a:off x="3814011" y="1191219"/>
            <a:ext cx="482086" cy="933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C51CAE-BCC5-A7A8-08F5-321E5659F199}"/>
              </a:ext>
            </a:extLst>
          </p:cNvPr>
          <p:cNvCxnSpPr>
            <a:cxnSpLocks/>
            <a:stCxn id="12" idx="1"/>
          </p:cNvCxnSpPr>
          <p:nvPr/>
        </p:nvCxnSpPr>
        <p:spPr bwMode="auto">
          <a:xfrm flipH="1" flipV="1">
            <a:off x="3549316" y="975433"/>
            <a:ext cx="746781" cy="3090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3C8ECC5-73D3-9624-84E9-8D73275E66C5}"/>
              </a:ext>
            </a:extLst>
          </p:cNvPr>
          <p:cNvSpPr txBox="1"/>
          <p:nvPr/>
        </p:nvSpPr>
        <p:spPr>
          <a:xfrm>
            <a:off x="10423083" y="2605643"/>
            <a:ext cx="1680686" cy="1077218"/>
          </a:xfrm>
          <a:prstGeom prst="rect">
            <a:avLst/>
          </a:prstGeom>
          <a:solidFill>
            <a:srgbClr val="E5EDFF"/>
          </a:solidFill>
        </p:spPr>
        <p:txBody>
          <a:bodyPr wrap="square">
            <a:spAutoFit/>
          </a:bodyPr>
          <a:lstStyle/>
          <a:p>
            <a:r>
              <a:rPr lang="en-HR" sz="1600" dirty="0"/>
              <a:t>Ratio of reaction rates with and without pygmy strength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9FA8313-FCB2-7C20-F8ED-D0D1DC2E75B1}"/>
              </a:ext>
            </a:extLst>
          </p:cNvPr>
          <p:cNvCxnSpPr>
            <a:cxnSpLocks/>
          </p:cNvCxnSpPr>
          <p:nvPr/>
        </p:nvCxnSpPr>
        <p:spPr bwMode="auto">
          <a:xfrm flipH="1">
            <a:off x="9613503" y="3428999"/>
            <a:ext cx="809580" cy="8233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A81FF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CFEFE6C3-93F2-B416-3861-F24DAB202E98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13503" y="1017285"/>
            <a:ext cx="1251284" cy="15883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A81FF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2C0308F9-DB2B-101B-7DA9-988DA3E1161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9653575" y="2009226"/>
            <a:ext cx="769508" cy="5964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7A81FF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FBA166F-4E79-0827-AC29-878E73729ADE}"/>
                  </a:ext>
                </a:extLst>
              </p:cNvPr>
              <p:cNvSpPr txBox="1"/>
              <p:nvPr/>
            </p:nvSpPr>
            <p:spPr>
              <a:xfrm>
                <a:off x="4522548" y="111959"/>
                <a:ext cx="7393404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lang="hr-H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hr-H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hr-H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hr-H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hr-HR" sz="2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 &amp;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hr-H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hr-H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hr-HR" sz="2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sz="2000" dirty="0">
                    <a:solidFill>
                      <a:schemeClr val="bg1"/>
                    </a:solidFill>
                    <a:latin typeface="+mn-lt"/>
                  </a:rPr>
                  <a:t>  REACTION RATES</a:t>
                </a:r>
                <a:endParaRPr lang="en-US" sz="2000" dirty="0">
                  <a:latin typeface="+mn-lt"/>
                </a:endParaRPr>
              </a:p>
            </p:txBody>
          </p:sp>
        </mc:Choice>
        <mc:Fallback xmlns=""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8FBA166F-4E79-0827-AC29-878E73729A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2548" y="111959"/>
                <a:ext cx="7393404" cy="400110"/>
              </a:xfrm>
              <a:prstGeom prst="rect">
                <a:avLst/>
              </a:prstGeom>
              <a:blipFill>
                <a:blip r:embed="rId3"/>
                <a:stretch>
                  <a:fillRect l="-343" t="-6061" b="-24242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B5360BC3-8A4E-6CE7-DD22-430205F02327}"/>
              </a:ext>
            </a:extLst>
          </p:cNvPr>
          <p:cNvCxnSpPr>
            <a:cxnSpLocks/>
          </p:cNvCxnSpPr>
          <p:nvPr/>
        </p:nvCxnSpPr>
        <p:spPr bwMode="auto">
          <a:xfrm flipV="1">
            <a:off x="2195780" y="1191219"/>
            <a:ext cx="861782" cy="28298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BF517720-EA41-144B-D84F-B336EFABF119}"/>
              </a:ext>
            </a:extLst>
          </p:cNvPr>
          <p:cNvSpPr txBox="1"/>
          <p:nvPr/>
        </p:nvSpPr>
        <p:spPr>
          <a:xfrm rot="3078559">
            <a:off x="10029127" y="1789502"/>
            <a:ext cx="10086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200" dirty="0"/>
              <a:t>kT=200 keV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FE54B34-D823-99F3-1627-A24EAE1D438B}"/>
              </a:ext>
            </a:extLst>
          </p:cNvPr>
          <p:cNvSpPr txBox="1"/>
          <p:nvPr/>
        </p:nvSpPr>
        <p:spPr>
          <a:xfrm rot="2194500">
            <a:off x="9808085" y="2507323"/>
            <a:ext cx="180818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/>
              <a:t>kT=30 keV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26067-B80A-C4EC-E3EF-04CC56A44D2B}"/>
                  </a:ext>
                </a:extLst>
              </p:cNvPr>
              <p:cNvSpPr txBox="1"/>
              <p:nvPr/>
            </p:nvSpPr>
            <p:spPr>
              <a:xfrm>
                <a:off x="121673" y="1296354"/>
                <a:ext cx="2720189" cy="2893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</m:e>
                    </m:d>
                  </m:oMath>
                </a14:m>
                <a:r>
                  <a:rPr lang="en-HR" sz="1800" b="1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𝒏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8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𝜸</m:t>
                        </m:r>
                      </m:e>
                    </m:d>
                  </m:oMath>
                </a14:m>
                <a:r>
                  <a:rPr lang="en-HR" sz="1800" b="1" dirty="0"/>
                  <a:t> reaction rates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HR" sz="18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HR" sz="1600" dirty="0"/>
                  <a:t>Hauser-Feshbach statistical model (TALYS)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endParaRPr lang="en-HR" sz="16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GB" sz="1600" b="1" dirty="0"/>
                  <a:t>G</a:t>
                </a:r>
                <a:r>
                  <a:rPr lang="en-HR" sz="1600" b="1" dirty="0"/>
                  <a:t>amma strength functions: </a:t>
                </a:r>
                <a:r>
                  <a:rPr lang="en-HR" sz="1600" dirty="0"/>
                  <a:t>relativistic EDF (DD-PCX)</a:t>
                </a:r>
              </a:p>
              <a:p>
                <a:endParaRPr lang="en-HR" sz="16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5926067-B80A-C4EC-E3EF-04CC56A44D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673" y="1296354"/>
                <a:ext cx="2720189" cy="2893100"/>
              </a:xfrm>
              <a:prstGeom prst="rect">
                <a:avLst/>
              </a:prstGeom>
              <a:blipFill>
                <a:blip r:embed="rId4"/>
                <a:stretch>
                  <a:fillRect l="-1395" t="-1316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74296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7"/>
          <p:cNvSpPr txBox="1">
            <a:spLocks noChangeArrowheads="1"/>
          </p:cNvSpPr>
          <p:nvPr/>
        </p:nvSpPr>
        <p:spPr bwMode="auto">
          <a:xfrm>
            <a:off x="595162" y="1081595"/>
            <a:ext cx="11077726" cy="621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800" b="1" dirty="0">
                <a:solidFill>
                  <a:srgbClr val="0000CC"/>
                </a:solidFill>
              </a:rPr>
              <a:t>TAKE-HOME MESSAGES</a:t>
            </a:r>
          </a:p>
          <a:p>
            <a:r>
              <a:rPr lang="en-US" sz="1800" dirty="0"/>
              <a:t> </a:t>
            </a:r>
          </a:p>
          <a:p>
            <a:endParaRPr lang="en-US" sz="1800" dirty="0"/>
          </a:p>
          <a:p>
            <a:pPr marL="342908" indent="-342908">
              <a:buFont typeface="Arial" panose="020B0604020202020204" pitchFamily="34" charset="0"/>
              <a:buChar char="•"/>
            </a:pPr>
            <a:r>
              <a:rPr lang="en-US" b="1" dirty="0"/>
              <a:t>Hot nuclei qualitatively differ than T=0 systems</a:t>
            </a:r>
          </a:p>
          <a:p>
            <a:r>
              <a:rPr lang="en-US" b="1" dirty="0"/>
              <a:t>      </a:t>
            </a:r>
            <a:r>
              <a:rPr lang="en-US" dirty="0"/>
              <a:t>(the interplay of temperature, pairing, deformation effects)</a:t>
            </a:r>
          </a:p>
          <a:p>
            <a:r>
              <a:rPr lang="en-US" dirty="0"/>
              <a:t>      </a:t>
            </a:r>
          </a:p>
          <a:p>
            <a:pPr marL="342908" indent="-342908">
              <a:buFont typeface="Arial" panose="020B0604020202020204" pitchFamily="34" charset="0"/>
              <a:buChar char="•"/>
            </a:pPr>
            <a:r>
              <a:rPr lang="en-US" dirty="0"/>
              <a:t>Temperature effects open </a:t>
            </a:r>
            <a:r>
              <a:rPr lang="en-US" b="1" dirty="0"/>
              <a:t>new transition channels in </a:t>
            </a:r>
          </a:p>
          <a:p>
            <a:r>
              <a:rPr lang="en-US" b="1" dirty="0"/>
              <a:t>      electric and magnetic transitions</a:t>
            </a:r>
            <a:r>
              <a:rPr lang="en-US" dirty="0"/>
              <a:t>. </a:t>
            </a:r>
          </a:p>
          <a:p>
            <a:r>
              <a:rPr lang="en-US" dirty="0"/>
              <a:t>      Implications in gamma strength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Pygmy dipole strength enhances</a:t>
            </a:r>
            <a:r>
              <a:rPr lang="en-US" dirty="0"/>
              <a:t> (𝑛,𝛾) &amp; (𝛾,𝑛) reaction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Finite temperature effects propagate to </a:t>
            </a:r>
            <a:r>
              <a:rPr lang="en-US" b="1" dirty="0"/>
              <a:t>nuclear processes </a:t>
            </a:r>
          </a:p>
          <a:p>
            <a:r>
              <a:rPr lang="en-US" dirty="0"/>
              <a:t>     (beta decays, electron capture, neutrino-induced reactions, etc.)</a:t>
            </a:r>
          </a:p>
          <a:p>
            <a:pPr marL="342908" indent="-342908">
              <a:buFont typeface="Arial" panose="020B0604020202020204" pitchFamily="34" charset="0"/>
              <a:buChar char="•"/>
            </a:pPr>
            <a:endParaRPr lang="en-US" sz="1800" dirty="0"/>
          </a:p>
          <a:p>
            <a:endParaRPr lang="en-US" sz="1600" dirty="0"/>
          </a:p>
          <a:p>
            <a:endParaRPr lang="en-US" sz="1400" dirty="0"/>
          </a:p>
          <a:p>
            <a:pPr algn="ctr"/>
            <a:r>
              <a:rPr lang="en-HR" sz="1400" dirty="0"/>
              <a:t>This work is supported by the Croatian Science Foundation under the project </a:t>
            </a:r>
          </a:p>
          <a:p>
            <a:pPr algn="ctr"/>
            <a:r>
              <a:rPr lang="en-HR" sz="1400" dirty="0"/>
              <a:t>Relativistic Nuclear Many-Body Theory in the Multimessenger Observation Era (HRZZ-IP-2022-10-7773).</a:t>
            </a:r>
          </a:p>
          <a:p>
            <a:endParaRPr lang="en-US" sz="1600" dirty="0">
              <a:solidFill>
                <a:srgbClr val="0000CC"/>
              </a:solidFill>
            </a:endParaRPr>
          </a:p>
          <a:p>
            <a:pPr marL="285757" indent="-285757" eaLnBrk="1" hangingPunct="1">
              <a:buFont typeface="Arial"/>
              <a:buChar char="•"/>
            </a:pPr>
            <a:endParaRPr lang="en-US" sz="1800" dirty="0">
              <a:solidFill>
                <a:srgbClr val="0000CC"/>
              </a:solidFill>
              <a:cs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19536" y="5013177"/>
            <a:ext cx="88852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sz="1600" i="1" dirty="0">
                <a:solidFill>
                  <a:srgbClr val="800000"/>
                </a:solidFill>
                <a:latin typeface="Arial"/>
                <a:cs typeface="Arial"/>
              </a:rPr>
              <a:t>	</a:t>
            </a:r>
            <a:endParaRPr lang="ta-IN" sz="1600" i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67608" y="6093298"/>
            <a:ext cx="73448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400" dirty="0">
              <a:solidFill>
                <a:srgbClr val="0000F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F52308-9A6E-FD4E-B922-8DD4E7B62DFB}"/>
              </a:ext>
            </a:extLst>
          </p:cNvPr>
          <p:cNvSpPr txBox="1"/>
          <p:nvPr/>
        </p:nvSpPr>
        <p:spPr>
          <a:xfrm>
            <a:off x="1919538" y="5326895"/>
            <a:ext cx="184731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HR" dirty="0"/>
          </a:p>
          <a:p>
            <a:endParaRPr lang="en-HR" sz="1600" dirty="0"/>
          </a:p>
          <a:p>
            <a:endParaRPr lang="en-HR" dirty="0"/>
          </a:p>
          <a:p>
            <a:endParaRPr lang="en-HR" dirty="0"/>
          </a:p>
        </p:txBody>
      </p:sp>
      <p:pic>
        <p:nvPicPr>
          <p:cNvPr id="9" name="Picture 8" descr="A diagram of a mass of a mass&#10;&#10;Description automatically generated with medium confidence">
            <a:extLst>
              <a:ext uri="{FF2B5EF4-FFF2-40B4-BE49-F238E27FC236}">
                <a16:creationId xmlns:a16="http://schemas.microsoft.com/office/drawing/2014/main" id="{86D6F04B-C51C-F310-BAE1-C1D417EFC4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668" y="1081595"/>
            <a:ext cx="4165332" cy="23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1799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3CE095C-5B7F-48AA-84AF-8C19794D324C}"/>
              </a:ext>
            </a:extLst>
          </p:cNvPr>
          <p:cNvSpPr txBox="1"/>
          <p:nvPr/>
        </p:nvSpPr>
        <p:spPr>
          <a:xfrm>
            <a:off x="2567608" y="1196753"/>
            <a:ext cx="7008704" cy="1743241"/>
          </a:xfrm>
          <a:prstGeom prst="rect">
            <a:avLst/>
          </a:prstGeom>
          <a:solidFill>
            <a:schemeClr val="bg1"/>
          </a:solidFill>
        </p:spPr>
        <p:txBody>
          <a:bodyPr wrap="square" lIns="80462" tIns="40231" rIns="80462" bIns="40231" rtlCol="0">
            <a:spAutoFit/>
          </a:bodyPr>
          <a:lstStyle/>
          <a:p>
            <a:pPr algn="just"/>
            <a:r>
              <a:rPr lang="en-US" sz="1800" dirty="0">
                <a:latin typeface="Century Gothic"/>
                <a:cs typeface="Century Gothic"/>
              </a:rPr>
              <a:t>This work was supported by the </a:t>
            </a:r>
            <a:r>
              <a:rPr lang="en-US" sz="1800" dirty="0" err="1">
                <a:latin typeface="Century Gothic"/>
                <a:cs typeface="Century Gothic"/>
              </a:rPr>
              <a:t>QuantiXLie</a:t>
            </a:r>
            <a:r>
              <a:rPr lang="en-US" sz="1800" dirty="0">
                <a:latin typeface="Century Gothic"/>
                <a:cs typeface="Century Gothic"/>
              </a:rPr>
              <a:t> Centre of Excellence, a project</a:t>
            </a:r>
            <a:r>
              <a:rPr lang="hr-HR" sz="1800" dirty="0">
                <a:latin typeface="Century Gothic"/>
                <a:cs typeface="Century Gothic"/>
              </a:rPr>
              <a:t> c</a:t>
            </a:r>
            <a:r>
              <a:rPr lang="en-US" sz="1800" dirty="0">
                <a:latin typeface="Century Gothic"/>
                <a:cs typeface="Century Gothic"/>
              </a:rPr>
              <a:t>o</a:t>
            </a:r>
            <a:r>
              <a:rPr lang="hr-HR" sz="1800" dirty="0">
                <a:latin typeface="Century Gothic"/>
                <a:cs typeface="Century Gothic"/>
              </a:rPr>
              <a:t>-</a:t>
            </a:r>
            <a:r>
              <a:rPr lang="en-US" sz="1800" dirty="0">
                <a:latin typeface="Century Gothic"/>
                <a:cs typeface="Century Gothic"/>
              </a:rPr>
              <a:t>financed by the Croatian Government and European Union through the</a:t>
            </a:r>
            <a:r>
              <a:rPr lang="hr-HR" sz="1800" dirty="0">
                <a:latin typeface="Century Gothic"/>
                <a:cs typeface="Century Gothic"/>
              </a:rPr>
              <a:t> </a:t>
            </a:r>
            <a:r>
              <a:rPr lang="en-US" sz="1800" dirty="0">
                <a:latin typeface="Century Gothic"/>
                <a:cs typeface="Century Gothic"/>
              </a:rPr>
              <a:t>European Regional Development Fund - the Competitiveness and Cohesion</a:t>
            </a:r>
            <a:r>
              <a:rPr lang="hr-HR" sz="1800" dirty="0">
                <a:latin typeface="Century Gothic"/>
                <a:cs typeface="Century Gothic"/>
              </a:rPr>
              <a:t> </a:t>
            </a:r>
            <a:r>
              <a:rPr lang="en-US" sz="1800" dirty="0">
                <a:latin typeface="Century Gothic"/>
                <a:cs typeface="Century Gothic"/>
              </a:rPr>
              <a:t>Operational Program </a:t>
            </a:r>
            <a:endParaRPr lang="hr-HR" sz="1800" dirty="0">
              <a:latin typeface="Century Gothic"/>
              <a:cs typeface="Century Gothic"/>
            </a:endParaRPr>
          </a:p>
          <a:p>
            <a:pPr algn="just"/>
            <a:r>
              <a:rPr lang="en-US" sz="1800" dirty="0">
                <a:latin typeface="Century Gothic"/>
                <a:cs typeface="Century Gothic"/>
              </a:rPr>
              <a:t>(Grant KK.01.1.1.01.0004).</a:t>
            </a:r>
            <a:endParaRPr lang="hr-HR" sz="1800" dirty="0">
              <a:latin typeface="Century Gothic"/>
              <a:cs typeface="Century Gothic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608" y="4293097"/>
            <a:ext cx="7008704" cy="1220021"/>
          </a:xfrm>
          <a:prstGeom prst="rect">
            <a:avLst/>
          </a:prstGeom>
          <a:noFill/>
        </p:spPr>
        <p:txBody>
          <a:bodyPr wrap="square" lIns="80462" tIns="40231" rIns="80462" bIns="40231" rtlCol="0">
            <a:spAutoFit/>
          </a:bodyPr>
          <a:lstStyle/>
          <a:p>
            <a:pPr algn="ctr"/>
            <a:r>
              <a:rPr lang="ta-IN" sz="1800" dirty="0">
                <a:latin typeface="Century Gothic"/>
                <a:cs typeface="Century Gothic"/>
              </a:rPr>
              <a:t>The sole responsibility for the content of this presentation lies with the Faculty of Science, University of Zagreb. It does not necessarily reflect the opinion of the European Union</a:t>
            </a:r>
            <a:r>
              <a:rPr lang="hr-HR" sz="1800" dirty="0">
                <a:latin typeface="Century Gothic"/>
                <a:cs typeface="Century Gothic"/>
              </a:rPr>
              <a:t>.</a:t>
            </a:r>
          </a:p>
          <a:p>
            <a:endParaRPr lang="hr-HR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567609" y="3140969"/>
            <a:ext cx="6803299" cy="1189243"/>
          </a:xfrm>
          <a:prstGeom prst="rect">
            <a:avLst/>
          </a:prstGeom>
          <a:noFill/>
        </p:spPr>
        <p:txBody>
          <a:bodyPr wrap="square" lIns="80462" tIns="40231" rIns="80462" bIns="40231" rtlCol="0">
            <a:spAutoFit/>
          </a:bodyPr>
          <a:lstStyle/>
          <a:p>
            <a:pPr algn="ctr"/>
            <a:r>
              <a:rPr lang="ta-IN" sz="1800" dirty="0">
                <a:solidFill>
                  <a:srgbClr val="0000FF"/>
                </a:solidFill>
                <a:latin typeface="Century Gothic"/>
                <a:cs typeface="Century Gothic"/>
              </a:rPr>
              <a:t>For more information please visit</a:t>
            </a:r>
            <a:r>
              <a:rPr lang="hr-HR" sz="1800" dirty="0">
                <a:solidFill>
                  <a:srgbClr val="0000FF"/>
                </a:solidFill>
                <a:latin typeface="Century Gothic"/>
                <a:cs typeface="Century Gothic"/>
              </a:rPr>
              <a:t>: </a:t>
            </a:r>
          </a:p>
          <a:p>
            <a:pPr algn="ctr"/>
            <a:r>
              <a:rPr lang="hr-HR" sz="1800" dirty="0">
                <a:solidFill>
                  <a:srgbClr val="0000FF"/>
                </a:solidFill>
                <a:latin typeface="Century Gothic"/>
                <a:cs typeface="Century Gothic"/>
              </a:rPr>
              <a:t>http://bela.phy.hr/quantixlie/hr/</a:t>
            </a:r>
          </a:p>
          <a:p>
            <a:pPr algn="ctr"/>
            <a:r>
              <a:rPr lang="hr-HR" sz="1800" dirty="0">
                <a:solidFill>
                  <a:srgbClr val="0000FF"/>
                </a:solidFill>
                <a:latin typeface="Century Gothic"/>
                <a:cs typeface="Century Gothic"/>
              </a:rPr>
              <a:t>https://strukturnifondovi.hr/</a:t>
            </a:r>
          </a:p>
          <a:p>
            <a:endParaRPr lang="hr-HR" sz="1800" dirty="0">
              <a:latin typeface="Century Gothic"/>
              <a:cs typeface="Century Gothic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29992" y="6457725"/>
            <a:ext cx="4830305" cy="206511"/>
          </a:xfrm>
          <a:prstGeom prst="rect">
            <a:avLst/>
          </a:prstGeom>
          <a:noFill/>
        </p:spPr>
        <p:txBody>
          <a:bodyPr wrap="square" lIns="67355" tIns="33677" rIns="67355" bIns="33677" rtlCol="0">
            <a:spAutoFit/>
          </a:bodyPr>
          <a:lstStyle/>
          <a:p>
            <a:r>
              <a:rPr lang="ta-IN" sz="900" dirty="0"/>
              <a:t>Co-financed by the European Union through the Eurpoean Regional Development Fund</a:t>
            </a:r>
            <a:endParaRPr lang="en-US" sz="900" dirty="0"/>
          </a:p>
        </p:txBody>
      </p:sp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2783632" y="5445224"/>
            <a:ext cx="6641794" cy="1012500"/>
            <a:chOff x="6312621" y="8779612"/>
            <a:chExt cx="5231690" cy="864000"/>
          </a:xfrm>
        </p:grpSpPr>
        <p:pic>
          <p:nvPicPr>
            <p:cNvPr id="9" name="Picture 8" descr="zajedno do EU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2621" y="8779612"/>
              <a:ext cx="1235395" cy="864000"/>
            </a:xfrm>
            <a:prstGeom prst="rect">
              <a:avLst/>
            </a:prstGeom>
          </p:spPr>
        </p:pic>
        <p:pic>
          <p:nvPicPr>
            <p:cNvPr id="12" name="Picture 11" descr="ESI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08893" y="8815612"/>
              <a:ext cx="1532745" cy="504000"/>
            </a:xfrm>
            <a:prstGeom prst="rect">
              <a:avLst/>
            </a:prstGeom>
          </p:spPr>
        </p:pic>
        <p:pic>
          <p:nvPicPr>
            <p:cNvPr id="13" name="Picture 12" descr="OPKK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5485" y="8815612"/>
              <a:ext cx="1878826" cy="504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523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7C07A1-5501-8853-3F3B-1BFCBB6126B7}"/>
              </a:ext>
            </a:extLst>
          </p:cNvPr>
          <p:cNvSpPr txBox="1"/>
          <p:nvPr/>
        </p:nvSpPr>
        <p:spPr>
          <a:xfrm>
            <a:off x="3910264" y="2935705"/>
            <a:ext cx="39465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3600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1811724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68640EC-DD63-76BF-1F78-0F6589219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3113" y="1536479"/>
            <a:ext cx="7455687" cy="50133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AECC4C-2288-009A-DEBE-04ED5D0CA852}"/>
              </a:ext>
            </a:extLst>
          </p:cNvPr>
          <p:cNvSpPr txBox="1"/>
          <p:nvPr/>
        </p:nvSpPr>
        <p:spPr>
          <a:xfrm>
            <a:off x="1795617" y="760747"/>
            <a:ext cx="7139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dirty="0"/>
              <a:t>Test of the FT-RMFHO model in comparison to FT-RMFBSPL model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BCA1E4-D5C0-211B-E7A3-5B7B8847A067}"/>
              </a:ext>
            </a:extLst>
          </p:cNvPr>
          <p:cNvSpPr txBox="1"/>
          <p:nvPr/>
        </p:nvSpPr>
        <p:spPr>
          <a:xfrm>
            <a:off x="4656993" y="137749"/>
            <a:ext cx="6098343" cy="4331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215" dirty="0">
                <a:solidFill>
                  <a:schemeClr val="bg1"/>
                </a:solidFill>
                <a:latin typeface="+mn-lt"/>
              </a:rPr>
              <a:t>MODEL VALIDATION</a:t>
            </a:r>
            <a:endParaRPr lang="en-US" sz="2215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5490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ight Arrow Callout 12">
            <a:extLst>
              <a:ext uri="{FF2B5EF4-FFF2-40B4-BE49-F238E27FC236}">
                <a16:creationId xmlns:a16="http://schemas.microsoft.com/office/drawing/2014/main" id="{16D14276-5D4E-FEA1-979D-E3D79223656C}"/>
              </a:ext>
            </a:extLst>
          </p:cNvPr>
          <p:cNvSpPr/>
          <p:nvPr/>
        </p:nvSpPr>
        <p:spPr bwMode="auto">
          <a:xfrm>
            <a:off x="1396989" y="4690183"/>
            <a:ext cx="4039132" cy="1077218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82189"/>
            </a:avLst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23" eaLnBrk="0" hangingPunct="0"/>
            <a:endParaRPr lang="en-HR">
              <a:latin typeface="Arial" pitchFamily="34" charset="0"/>
            </a:endParaRPr>
          </a:p>
        </p:txBody>
      </p:sp>
      <p:pic>
        <p:nvPicPr>
          <p:cNvPr id="2" name="Picture 1" descr="A diagram of a graph&#10;&#10;Description automatically generated">
            <a:extLst>
              <a:ext uri="{FF2B5EF4-FFF2-40B4-BE49-F238E27FC236}">
                <a16:creationId xmlns:a16="http://schemas.microsoft.com/office/drawing/2014/main" id="{B6905815-302D-5DCB-AB4E-B64652EFB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09" y="1684648"/>
            <a:ext cx="6362654" cy="2306460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39DD46C-C180-17CB-6BE8-C73B941CE68D}"/>
              </a:ext>
            </a:extLst>
          </p:cNvPr>
          <p:cNvSpPr txBox="1"/>
          <p:nvPr/>
        </p:nvSpPr>
        <p:spPr>
          <a:xfrm>
            <a:off x="1421309" y="883756"/>
            <a:ext cx="93493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7" indent="-285757" algn="just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Potential energy curves 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(F,β</a:t>
            </a:r>
            <a:r>
              <a:rPr lang="en-US" sz="1800" i="1" baseline="-250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2</a:t>
            </a:r>
            <a:r>
              <a:rPr lang="en-US" sz="1800" i="1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) 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for </a:t>
            </a:r>
            <a:r>
              <a:rPr lang="en-US" sz="1800" baseline="300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210</a:t>
            </a:r>
            <a:r>
              <a:rPr lang="en-US" sz="1800" dirty="0">
                <a:solidFill>
                  <a:schemeClr val="tx2">
                    <a:lumMod val="50000"/>
                  </a:schemeClr>
                </a:solidFill>
                <a:latin typeface="Aptos Display" panose="020B0004020202020204" pitchFamily="34" charset="0"/>
              </a:rPr>
              <a:t>Gd calculated for T = 0, 1, and 2 MeV for different numbers of harmonic-oscillator shells.  No convergence of the results!</a:t>
            </a:r>
            <a:endParaRPr lang="en-GB" sz="1800" dirty="0">
              <a:solidFill>
                <a:schemeClr val="tx2">
                  <a:lumMod val="50000"/>
                </a:schemeClr>
              </a:solidFill>
              <a:latin typeface="Aptos Display" panose="020B00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A37569-C488-1C56-4580-8CA3F4048438}"/>
              </a:ext>
            </a:extLst>
          </p:cNvPr>
          <p:cNvSpPr txBox="1"/>
          <p:nvPr/>
        </p:nvSpPr>
        <p:spPr>
          <a:xfrm>
            <a:off x="4132860" y="6471282"/>
            <a:ext cx="83082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A- </a:t>
            </a:r>
            <a:r>
              <a:rPr lang="en-GB" sz="1100" dirty="0" err="1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Ravlić</a:t>
            </a:r>
            <a:r>
              <a:rPr lang="en-GB" sz="1100" dirty="0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, E. </a:t>
            </a:r>
            <a:r>
              <a:rPr lang="en-GB" sz="1100" dirty="0" err="1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Yüksel</a:t>
            </a:r>
            <a:r>
              <a:rPr lang="en-GB" sz="1100" dirty="0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, T. </a:t>
            </a:r>
            <a:r>
              <a:rPr lang="en-GB" sz="1100" dirty="0" err="1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Nikšić</a:t>
            </a:r>
            <a:r>
              <a:rPr lang="en-GB" sz="1100" dirty="0">
                <a:solidFill>
                  <a:srgbClr val="0000CC"/>
                </a:solidFill>
                <a:highlight>
                  <a:srgbClr val="FFFFFF"/>
                </a:highlight>
                <a:latin typeface="Aptos Display" panose="020B0004020202020204" pitchFamily="34" charset="0"/>
              </a:rPr>
              <a:t>, N. P., PRC 109, 014318 (2024)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A926E19-3A93-ECDA-F010-4B9A5234EF7D}"/>
              </a:ext>
            </a:extLst>
          </p:cNvPr>
          <p:cNvSpPr txBox="1"/>
          <p:nvPr/>
        </p:nvSpPr>
        <p:spPr>
          <a:xfrm>
            <a:off x="4322431" y="125109"/>
            <a:ext cx="86096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dirty="0">
                <a:solidFill>
                  <a:schemeClr val="bg1"/>
                </a:solidFill>
              </a:rPr>
              <a:t>Convergence test of the FT-RHB model</a:t>
            </a:r>
          </a:p>
          <a:p>
            <a:endParaRPr lang="en-HR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C61C9C-866E-EF85-9962-7A0716E8F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6121" y="4141064"/>
            <a:ext cx="2623022" cy="21221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C2CDEA1-0005-CC3F-78AF-1E1AB84CB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9143" y="4141064"/>
            <a:ext cx="2583502" cy="22985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23FB0-67DD-9108-2135-D2F55F0E77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8624" y="6250751"/>
            <a:ext cx="302676" cy="2354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CDD5259-9244-E7E9-57A0-2EDDBA35B23C}"/>
              </a:ext>
            </a:extLst>
          </p:cNvPr>
          <p:cNvSpPr txBox="1"/>
          <p:nvPr/>
        </p:nvSpPr>
        <p:spPr>
          <a:xfrm>
            <a:off x="1338310" y="4690183"/>
            <a:ext cx="353502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Improvement of the FT-RHB model with the treatment of the nucleon states in the continuum.                   → Excellent convergence.</a:t>
            </a:r>
            <a:endParaRPr lang="en-HR" sz="1600" dirty="0">
              <a:solidFill>
                <a:srgbClr val="0000CC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92B4AF3-25EC-92E0-ED89-71D6EF3B14D6}"/>
              </a:ext>
            </a:extLst>
          </p:cNvPr>
          <p:cNvSpPr txBox="1"/>
          <p:nvPr/>
        </p:nvSpPr>
        <p:spPr>
          <a:xfrm>
            <a:off x="1969134" y="5861463"/>
            <a:ext cx="22733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S</a:t>
            </a:r>
            <a:r>
              <a:rPr lang="en-HR" sz="1600" dirty="0"/>
              <a:t>ubtracted free energy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E3CEED-F131-A163-6A07-25EA0F4662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24499" y="6181091"/>
            <a:ext cx="2495138" cy="461600"/>
          </a:xfrm>
          <a:prstGeom prst="rect">
            <a:avLst/>
          </a:prstGeom>
          <a:ln w="19050"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2373523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FA6C93-DBE1-9508-F97A-28B3AF7ED3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60" y="1281430"/>
            <a:ext cx="8915400" cy="48714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D07F3E6-0DB7-A815-2829-E3B806C1A43C}"/>
              </a:ext>
            </a:extLst>
          </p:cNvPr>
          <p:cNvSpPr txBox="1"/>
          <p:nvPr/>
        </p:nvSpPr>
        <p:spPr>
          <a:xfrm>
            <a:off x="2548890" y="148560"/>
            <a:ext cx="79781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800" dirty="0">
                <a:solidFill>
                  <a:schemeClr val="bg1"/>
                </a:solidFill>
                <a:latin typeface="+mn-lt"/>
              </a:rPr>
              <a:t>EVOLUTION OF SINGLE-PARTICLE STRUCTURE WITH TEMPERATURE</a:t>
            </a:r>
            <a:endParaRPr lang="en-US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0240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diagram of a rainbow&#10;&#10;Description automatically generated with medium confidence">
            <a:extLst>
              <a:ext uri="{FF2B5EF4-FFF2-40B4-BE49-F238E27FC236}">
                <a16:creationId xmlns:a16="http://schemas.microsoft.com/office/drawing/2014/main" id="{A625DDD0-CB26-201C-E63F-7F182C201C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73" y="1763043"/>
            <a:ext cx="11870455" cy="3830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CB65FA9-C2C1-B7EA-C752-EC62B4B5F947}"/>
              </a:ext>
            </a:extLst>
          </p:cNvPr>
          <p:cNvSpPr txBox="1"/>
          <p:nvPr/>
        </p:nvSpPr>
        <p:spPr>
          <a:xfrm>
            <a:off x="6208942" y="5786360"/>
            <a:ext cx="4776558" cy="83099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+mn-lt"/>
              </a:rPr>
              <a:t>Dependence of the relative subtracted free energy (</a:t>
            </a:r>
            <a:r>
              <a:rPr lang="el-GR" sz="1600" dirty="0">
                <a:latin typeface="+mn-lt"/>
              </a:rPr>
              <a:t>Δ</a:t>
            </a:r>
            <a:r>
              <a:rPr lang="en-GB" sz="1600" dirty="0">
                <a:latin typeface="+mn-lt"/>
              </a:rPr>
              <a:t>F), on the nuclear shape (</a:t>
            </a:r>
            <a:r>
              <a:rPr lang="el-GR" sz="1600" dirty="0">
                <a:latin typeface="+mn-lt"/>
              </a:rPr>
              <a:t>β</a:t>
            </a:r>
            <a:r>
              <a:rPr lang="el-GR" sz="1600" baseline="-25000" dirty="0">
                <a:latin typeface="+mn-lt"/>
              </a:rPr>
              <a:t>2</a:t>
            </a:r>
            <a:r>
              <a:rPr lang="el-GR" sz="1600" dirty="0">
                <a:latin typeface="+mn-lt"/>
              </a:rPr>
              <a:t>), </a:t>
            </a:r>
            <a:r>
              <a:rPr lang="en-GB" sz="1600" dirty="0">
                <a:latin typeface="+mn-lt"/>
              </a:rPr>
              <a:t>with respect to minimum configuration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08ACB4-AAFD-2A51-09B6-68A8DFFEC323}"/>
              </a:ext>
            </a:extLst>
          </p:cNvPr>
          <p:cNvSpPr txBox="1"/>
          <p:nvPr/>
        </p:nvSpPr>
        <p:spPr>
          <a:xfrm>
            <a:off x="2661450" y="104921"/>
            <a:ext cx="105907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TEMPERATURE EVOLUTION OF QUADRUPOLE DEFORMATION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43393EB-4299-5809-C499-989773ECD73E}"/>
              </a:ext>
            </a:extLst>
          </p:cNvPr>
          <p:cNvSpPr txBox="1"/>
          <p:nvPr/>
        </p:nvSpPr>
        <p:spPr>
          <a:xfrm>
            <a:off x="631193" y="695583"/>
            <a:ext cx="111554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1701" indent="-351701">
              <a:buFont typeface="Wingdings" pitchFamily="2" charset="2"/>
              <a:buChar char="Ø"/>
            </a:pPr>
            <a:r>
              <a:rPr lang="en-GB" sz="1800" dirty="0">
                <a:solidFill>
                  <a:srgbClr val="C00000"/>
                </a:solidFill>
                <a:latin typeface="+mn-lt"/>
              </a:rPr>
              <a:t>quadrupole deformation (</a:t>
            </a:r>
            <a:r>
              <a:rPr lang="el-GR" sz="1800" dirty="0">
                <a:solidFill>
                  <a:srgbClr val="C00000"/>
                </a:solidFill>
                <a:latin typeface="+mn-lt"/>
              </a:rPr>
              <a:t>β</a:t>
            </a:r>
            <a:r>
              <a:rPr lang="el-GR" sz="1800" baseline="-25000" dirty="0">
                <a:solidFill>
                  <a:srgbClr val="C00000"/>
                </a:solidFill>
                <a:latin typeface="+mn-lt"/>
              </a:rPr>
              <a:t>2</a:t>
            </a:r>
            <a:r>
              <a:rPr lang="el-GR" sz="1800" dirty="0">
                <a:solidFill>
                  <a:srgbClr val="C00000"/>
                </a:solidFill>
                <a:latin typeface="+mn-lt"/>
              </a:rPr>
              <a:t>) </a:t>
            </a:r>
            <a:r>
              <a:rPr lang="en-GB" sz="1800" dirty="0">
                <a:latin typeface="+mn-lt"/>
              </a:rPr>
              <a:t>for neutron-rich nuclei in the transition/lanthanide region </a:t>
            </a:r>
          </a:p>
          <a:p>
            <a:r>
              <a:rPr lang="en-GB" sz="1800" dirty="0">
                <a:latin typeface="+mn-lt"/>
              </a:rPr>
              <a:t>at temperatures T = 0.5 MeV and T = 2.0 MeV.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362BF6-7BBB-21F3-7499-C8760E4AC0C7}"/>
              </a:ext>
            </a:extLst>
          </p:cNvPr>
          <p:cNvSpPr txBox="1"/>
          <p:nvPr/>
        </p:nvSpPr>
        <p:spPr>
          <a:xfrm>
            <a:off x="710190" y="5786360"/>
            <a:ext cx="4369810" cy="830997"/>
          </a:xfrm>
          <a:prstGeom prst="rect">
            <a:avLst/>
          </a:prstGeom>
          <a:noFill/>
          <a:ln>
            <a:solidFill>
              <a:srgbClr val="0000CC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+mn-lt"/>
              </a:rPr>
              <a:t>The continuum subtracted neutron density profiles for </a:t>
            </a:r>
            <a:r>
              <a:rPr lang="en-GB" sz="1600" baseline="30000" dirty="0">
                <a:latin typeface="+mn-lt"/>
              </a:rPr>
              <a:t>180</a:t>
            </a:r>
            <a:r>
              <a:rPr lang="en-GB" sz="1600" dirty="0">
                <a:latin typeface="+mn-lt"/>
              </a:rPr>
              <a:t>Gd and </a:t>
            </a:r>
            <a:r>
              <a:rPr lang="en-GB" sz="1600" baseline="30000" dirty="0">
                <a:latin typeface="+mn-lt"/>
              </a:rPr>
              <a:t>210</a:t>
            </a:r>
            <a:r>
              <a:rPr lang="en-GB" sz="1600" dirty="0">
                <a:latin typeface="+mn-lt"/>
              </a:rPr>
              <a:t>Gd, demonstrating the optimal shapes </a:t>
            </a:r>
            <a:endParaRPr lang="en-HR" sz="1600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44C1D3C-7E98-1A4F-D680-D818292501DC}"/>
              </a:ext>
            </a:extLst>
          </p:cNvPr>
          <p:cNvCxnSpPr>
            <a:cxnSpLocks/>
          </p:cNvCxnSpPr>
          <p:nvPr/>
        </p:nvCxnSpPr>
        <p:spPr bwMode="auto">
          <a:xfrm flipV="1">
            <a:off x="3583879" y="5244194"/>
            <a:ext cx="340421" cy="54308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61A403-447B-8792-B177-3D327D852C6F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854200" y="5244194"/>
            <a:ext cx="820572" cy="54216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D3847AA-401C-B6F3-7306-205F267C4DD7}"/>
              </a:ext>
            </a:extLst>
          </p:cNvPr>
          <p:cNvCxnSpPr>
            <a:cxnSpLocks/>
          </p:cNvCxnSpPr>
          <p:nvPr/>
        </p:nvCxnSpPr>
        <p:spPr bwMode="auto">
          <a:xfrm flipV="1">
            <a:off x="10147566" y="4890923"/>
            <a:ext cx="503575" cy="8705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B355E914-13BB-4ACB-9DA2-7DC437653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499" y="1381939"/>
            <a:ext cx="3031324" cy="47550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D7D160-6F08-7E12-58BF-4F4C7FC043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976" y="1354373"/>
            <a:ext cx="3031324" cy="53063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D2DFF58-0491-C882-E760-F0819C10CD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022" y="1436428"/>
            <a:ext cx="1519815" cy="2878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F554FE-3A88-093A-B59B-253A068DF048}"/>
              </a:ext>
            </a:extLst>
          </p:cNvPr>
          <p:cNvSpPr txBox="1"/>
          <p:nvPr/>
        </p:nvSpPr>
        <p:spPr>
          <a:xfrm>
            <a:off x="3259987" y="7216268"/>
            <a:ext cx="6362348" cy="3007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354" dirty="0">
                <a:solidFill>
                  <a:srgbClr val="0000CC"/>
                </a:solidFill>
              </a:rPr>
              <a:t>A. Ravlić, E. Yuksel, T. Nikšić, N.P., Nature Comm. 14, 4834 (2023); </a:t>
            </a:r>
            <a:endParaRPr lang="en-HR" sz="1354" dirty="0"/>
          </a:p>
        </p:txBody>
      </p:sp>
    </p:spTree>
    <p:extLst>
      <p:ext uri="{BB962C8B-B14F-4D97-AF65-F5344CB8AC3E}">
        <p14:creationId xmlns:p14="http://schemas.microsoft.com/office/powerpoint/2010/main" val="21955220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9D9FAB5C-C76C-BA49-D1C3-4C33C3007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90" y="1291639"/>
            <a:ext cx="6755616" cy="5169667"/>
          </a:xfrm>
          <a:prstGeom prst="rect">
            <a:avLst/>
          </a:prstGeom>
        </p:spPr>
      </p:pic>
      <p:pic>
        <p:nvPicPr>
          <p:cNvPr id="5" name="Picture 4" descr="A graph of a number of numbers and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C6F482C0-09C7-F760-1E73-A7BCAF9348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013" y="1335412"/>
            <a:ext cx="5169667" cy="5169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EFEFC5-11FF-D8E6-C1C9-5292D09EC059}"/>
              </a:ext>
            </a:extLst>
          </p:cNvPr>
          <p:cNvSpPr txBox="1"/>
          <p:nvPr/>
        </p:nvSpPr>
        <p:spPr>
          <a:xfrm>
            <a:off x="1429509" y="924700"/>
            <a:ext cx="47693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HR" sz="1800" dirty="0"/>
              <a:t>Temperature evolution of energy weighted</a:t>
            </a:r>
          </a:p>
          <a:p>
            <a:r>
              <a:rPr lang="en-HR" sz="1800" dirty="0"/>
              <a:t>     </a:t>
            </a:r>
            <a:r>
              <a:rPr lang="en-GB" sz="1800" dirty="0"/>
              <a:t>low-energy dipole strength</a:t>
            </a:r>
            <a:endParaRPr lang="en-HR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700BCB-D6D0-C1CE-741B-860DCD77F8EE}"/>
              </a:ext>
            </a:extLst>
          </p:cNvPr>
          <p:cNvSpPr txBox="1"/>
          <p:nvPr/>
        </p:nvSpPr>
        <p:spPr>
          <a:xfrm>
            <a:off x="6927031" y="924700"/>
            <a:ext cx="51379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dirty="0"/>
              <a:t>M</a:t>
            </a:r>
            <a:r>
              <a:rPr lang="en-HR" sz="1800" dirty="0"/>
              <a:t>ain neutron configurations contributing</a:t>
            </a:r>
          </a:p>
          <a:p>
            <a:r>
              <a:rPr lang="en-HR" sz="1800" dirty="0"/>
              <a:t>      to the major low-energy E1 peak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5C42BF-79F4-9D2C-BA70-F7B5ED285234}"/>
              </a:ext>
            </a:extLst>
          </p:cNvPr>
          <p:cNvSpPr txBox="1"/>
          <p:nvPr/>
        </p:nvSpPr>
        <p:spPr>
          <a:xfrm>
            <a:off x="3085328" y="104729"/>
            <a:ext cx="6102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Isovector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dipole strength at finite temperature</a:t>
            </a:r>
          </a:p>
        </p:txBody>
      </p:sp>
    </p:spTree>
    <p:extLst>
      <p:ext uri="{BB962C8B-B14F-4D97-AF65-F5344CB8AC3E}">
        <p14:creationId xmlns:p14="http://schemas.microsoft.com/office/powerpoint/2010/main" val="3680016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8ECB8E-5054-A9FB-D40C-80824B79A2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53AEBB2-F500-29B8-E933-AC6B548FA926}"/>
              </a:ext>
            </a:extLst>
          </p:cNvPr>
          <p:cNvSpPr/>
          <p:nvPr/>
        </p:nvSpPr>
        <p:spPr bwMode="auto">
          <a:xfrm>
            <a:off x="699303" y="1837239"/>
            <a:ext cx="6938156" cy="2087063"/>
          </a:xfrm>
          <a:prstGeom prst="rect">
            <a:avLst/>
          </a:prstGeom>
          <a:solidFill>
            <a:srgbClr val="E5ED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5" name="Picture 4" descr="A bright light in the dark&#10;&#10;Description automatically generated">
            <a:extLst>
              <a:ext uri="{FF2B5EF4-FFF2-40B4-BE49-F238E27FC236}">
                <a16:creationId xmlns:a16="http://schemas.microsoft.com/office/drawing/2014/main" id="{9F1094F8-FF9C-4BFD-D631-36829AE2F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295" y="1148238"/>
            <a:ext cx="2447143" cy="1378003"/>
          </a:xfrm>
          <a:prstGeom prst="rect">
            <a:avLst/>
          </a:prstGeom>
        </p:spPr>
      </p:pic>
      <p:pic>
        <p:nvPicPr>
          <p:cNvPr id="6" name="Picture 5" descr="sn1987a_hst.jpg">
            <a:extLst>
              <a:ext uri="{FF2B5EF4-FFF2-40B4-BE49-F238E27FC236}">
                <a16:creationId xmlns:a16="http://schemas.microsoft.com/office/drawing/2014/main" id="{5ED3195A-29C3-88C3-D201-47CE545D5F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295" y="2526241"/>
            <a:ext cx="2447143" cy="194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Snapshot_ns13_ns14_beta2.jpg">
            <a:extLst>
              <a:ext uri="{FF2B5EF4-FFF2-40B4-BE49-F238E27FC236}">
                <a16:creationId xmlns:a16="http://schemas.microsoft.com/office/drawing/2014/main" id="{107A7402-0E05-B80B-470B-252BD19180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295" y="4475150"/>
            <a:ext cx="2447143" cy="161016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76D9D6-C273-18F0-3E1E-911121725AB4}"/>
              </a:ext>
            </a:extLst>
          </p:cNvPr>
          <p:cNvSpPr txBox="1"/>
          <p:nvPr/>
        </p:nvSpPr>
        <p:spPr>
          <a:xfrm>
            <a:off x="9630515" y="6085311"/>
            <a:ext cx="1484702" cy="2817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231" dirty="0"/>
              <a:t>Credit: NASA/ESA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A6A88F-6C2C-01B8-8EC3-F000767F3D13}"/>
              </a:ext>
            </a:extLst>
          </p:cNvPr>
          <p:cNvSpPr txBox="1"/>
          <p:nvPr/>
        </p:nvSpPr>
        <p:spPr>
          <a:xfrm>
            <a:off x="699303" y="987113"/>
            <a:ext cx="779499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sz="1800" b="1" dirty="0"/>
              <a:t>Astrophysical sites can reach extremely high temperatures: </a:t>
            </a:r>
            <a:r>
              <a:rPr lang="en-GB" sz="1800" dirty="0"/>
              <a:t>core‑collapse supernovae and neutron‑star mergers (~10⁹–10¹⁰ K)</a:t>
            </a:r>
          </a:p>
          <a:p>
            <a:endParaRPr lang="en-GB" sz="1800" dirty="0"/>
          </a:p>
          <a:p>
            <a:endParaRPr lang="en-H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2A41A1-74B7-7573-C249-2FCCB20B4A57}"/>
              </a:ext>
            </a:extLst>
          </p:cNvPr>
          <p:cNvSpPr txBox="1"/>
          <p:nvPr/>
        </p:nvSpPr>
        <p:spPr>
          <a:xfrm>
            <a:off x="924186" y="1837239"/>
            <a:ext cx="6488390" cy="28931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HR" sz="1800" dirty="0"/>
          </a:p>
          <a:p>
            <a:endParaRPr lang="en-HR" sz="1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HR" sz="1800" dirty="0"/>
              <a:t>How the interplay of temperature, deformation and pairing determine the properties of nuclei?</a:t>
            </a:r>
          </a:p>
          <a:p>
            <a:endParaRPr lang="en-HR" sz="1800" dirty="0"/>
          </a:p>
          <a:p>
            <a:pPr marL="285750" indent="-285750">
              <a:buFont typeface="Wingdings" pitchFamily="2" charset="2"/>
              <a:buChar char="Ø"/>
            </a:pPr>
            <a:r>
              <a:rPr lang="en-HR" sz="1800" dirty="0"/>
              <a:t>How nuclear transitions, decays, processes change with temperature increase?</a:t>
            </a:r>
          </a:p>
          <a:p>
            <a:endParaRPr lang="en-HR" sz="1800" dirty="0"/>
          </a:p>
          <a:p>
            <a:endParaRPr lang="en-HR" sz="1800" dirty="0"/>
          </a:p>
          <a:p>
            <a:pPr marL="285757" indent="-285757">
              <a:buFont typeface="Wingdings" pitchFamily="2" charset="2"/>
              <a:buChar char="Ø"/>
            </a:pPr>
            <a:endParaRPr lang="en-HR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EA85AD-082F-3E54-5B85-5648C09B6648}"/>
              </a:ext>
            </a:extLst>
          </p:cNvPr>
          <p:cNvSpPr txBox="1"/>
          <p:nvPr/>
        </p:nvSpPr>
        <p:spPr>
          <a:xfrm>
            <a:off x="924186" y="1921857"/>
            <a:ext cx="20649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b="1" dirty="0"/>
              <a:t>Key Questions:</a:t>
            </a:r>
          </a:p>
        </p:txBody>
      </p:sp>
      <p:pic>
        <p:nvPicPr>
          <p:cNvPr id="2" name="Picture 1" descr="A screenshot of a news article&#10;&#10;Description automatically generated">
            <a:extLst>
              <a:ext uri="{FF2B5EF4-FFF2-40B4-BE49-F238E27FC236}">
                <a16:creationId xmlns:a16="http://schemas.microsoft.com/office/drawing/2014/main" id="{3573B332-1E7E-6608-1136-DD3A62869E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533" y="4158875"/>
            <a:ext cx="4690895" cy="25853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111D0-5626-E0DC-495F-DF08505BF209}"/>
              </a:ext>
            </a:extLst>
          </p:cNvPr>
          <p:cNvSpPr txBox="1"/>
          <p:nvPr/>
        </p:nvSpPr>
        <p:spPr>
          <a:xfrm>
            <a:off x="5684001" y="5069648"/>
            <a:ext cx="3098292" cy="923330"/>
          </a:xfrm>
          <a:prstGeom prst="rect">
            <a:avLst/>
          </a:prstGeom>
          <a:solidFill>
            <a:srgbClr val="E5EDFF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R" sz="1800" dirty="0"/>
              <a:t>Where are the limits of nuclear binding at finite temperature?</a:t>
            </a:r>
          </a:p>
        </p:txBody>
      </p:sp>
    </p:spTree>
    <p:extLst>
      <p:ext uri="{BB962C8B-B14F-4D97-AF65-F5344CB8AC3E}">
        <p14:creationId xmlns:p14="http://schemas.microsoft.com/office/powerpoint/2010/main" val="38705740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5A5CC2-7A9E-352D-08AE-39A6B920F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>
            <a:extLst>
              <a:ext uri="{FF2B5EF4-FFF2-40B4-BE49-F238E27FC236}">
                <a16:creationId xmlns:a16="http://schemas.microsoft.com/office/drawing/2014/main" id="{5075DDFD-6BAF-2E96-6300-95F167B1AB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2" y="2188270"/>
            <a:ext cx="5281937" cy="377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2" name="TextBox 2">
            <a:extLst>
              <a:ext uri="{FF2B5EF4-FFF2-40B4-BE49-F238E27FC236}">
                <a16:creationId xmlns:a16="http://schemas.microsoft.com/office/drawing/2014/main" id="{9D4E007A-F84F-CFC7-870F-A2F917518E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3169" y="809377"/>
            <a:ext cx="1006022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Relativistic quasiparticle </a:t>
            </a:r>
            <a:r>
              <a:rPr lang="en-GB" sz="1800" b="1" dirty="0">
                <a:cs typeface="Arial" panose="020B0604020202020204" pitchFamily="34" charset="0"/>
              </a:rPr>
              <a:t>r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andom </a:t>
            </a:r>
            <a:r>
              <a:rPr lang="en-GB" sz="1800" b="1" dirty="0">
                <a:cs typeface="Arial" panose="020B0604020202020204" pitchFamily="34" charset="0"/>
              </a:rPr>
              <a:t>p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hase </a:t>
            </a:r>
            <a:r>
              <a:rPr lang="en-GB" sz="1800" b="1" dirty="0">
                <a:cs typeface="Arial" panose="020B0604020202020204" pitchFamily="34" charset="0"/>
              </a:rPr>
              <a:t>a</a:t>
            </a:r>
            <a:r>
              <a:rPr lang="en-GB" sz="1800" b="1" dirty="0">
                <a:latin typeface="Arial" panose="020B0604020202020204" pitchFamily="34" charset="0"/>
                <a:cs typeface="Arial" panose="020B0604020202020204" pitchFamily="34" charset="0"/>
              </a:rPr>
              <a:t>pproximation (RQRPA) </a:t>
            </a:r>
            <a:endParaRPr lang="en-GB" sz="1800" b="1" dirty="0">
              <a:cs typeface="Arial" panose="020B0604020202020204" pitchFamily="34" charset="0"/>
            </a:endParaRPr>
          </a:p>
          <a:p>
            <a:pPr marL="285750" indent="-285750" eaLnBrk="1" hangingPunct="1">
              <a:buFont typeface="Wingdings" pitchFamily="2" charset="2"/>
              <a:buChar char="Ø"/>
            </a:pPr>
            <a:r>
              <a:rPr lang="en-GB" sz="1800" dirty="0"/>
              <a:t>linear response to the external perturbation of the ground state</a:t>
            </a:r>
            <a:endParaRPr lang="en-US" altLang="en-HR" sz="1800" dirty="0">
              <a:solidFill>
                <a:srgbClr val="C00000"/>
              </a:solidFill>
              <a:latin typeface="Comic Sans MS" panose="030F0902030302020204" pitchFamily="66" charset="0"/>
            </a:endParaRPr>
          </a:p>
        </p:txBody>
      </p:sp>
      <p:pic>
        <p:nvPicPr>
          <p:cNvPr id="30724" name="Picture 8" descr="latex-image-1.pdf">
            <a:extLst>
              <a:ext uri="{FF2B5EF4-FFF2-40B4-BE49-F238E27FC236}">
                <a16:creationId xmlns:a16="http://schemas.microsoft.com/office/drawing/2014/main" id="{A0D6082F-305A-055E-2BE0-2E8E1AF71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80" y="3019412"/>
            <a:ext cx="2877186" cy="44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9" descr="latex-image-1.pdf">
            <a:extLst>
              <a:ext uri="{FF2B5EF4-FFF2-40B4-BE49-F238E27FC236}">
                <a16:creationId xmlns:a16="http://schemas.microsoft.com/office/drawing/2014/main" id="{E8635811-7D0A-9475-A5AC-A39AFCBC6D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2828" y="4975129"/>
            <a:ext cx="2094638" cy="448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50FC1F19-A858-7ACD-251F-B95FD953DB1F}"/>
              </a:ext>
            </a:extLst>
          </p:cNvPr>
          <p:cNvSpPr/>
          <p:nvPr/>
        </p:nvSpPr>
        <p:spPr>
          <a:xfrm>
            <a:off x="2492898" y="120988"/>
            <a:ext cx="80001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ISOVECTOR AND ISOSCALAR ELECTRIC DIPOLE EXCITATIONS </a:t>
            </a:r>
            <a:endParaRPr lang="en-US" dirty="0">
              <a:latin typeface="+mn-lt"/>
            </a:endParaRPr>
          </a:p>
        </p:txBody>
      </p:sp>
      <p:sp>
        <p:nvSpPr>
          <p:cNvPr id="30729" name="Rounded Rectangle 16">
            <a:extLst>
              <a:ext uri="{FF2B5EF4-FFF2-40B4-BE49-F238E27FC236}">
                <a16:creationId xmlns:a16="http://schemas.microsoft.com/office/drawing/2014/main" id="{C66D3A25-1035-4082-D599-E50C5FC909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1827" y="2292805"/>
            <a:ext cx="355600" cy="3260965"/>
          </a:xfrm>
          <a:prstGeom prst="roundRect">
            <a:avLst>
              <a:gd name="adj" fmla="val 16667"/>
            </a:avLst>
          </a:prstGeom>
          <a:solidFill>
            <a:srgbClr val="FFFF00">
              <a:alpha val="26000"/>
            </a:srgbClr>
          </a:solidFill>
          <a:ln w="12700">
            <a:solidFill>
              <a:schemeClr val="tx1"/>
            </a:solidFill>
            <a:prstDash val="dash"/>
            <a:miter lim="800000"/>
            <a:headEnd/>
            <a:tailEnd type="triangle" w="med" len="med"/>
          </a:ln>
        </p:spPr>
        <p:txBody>
          <a:bodyPr wrap="none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HR"/>
          </a:p>
        </p:txBody>
      </p:sp>
      <p:sp>
        <p:nvSpPr>
          <p:cNvPr id="30730" name="TextBox 12">
            <a:extLst>
              <a:ext uri="{FF2B5EF4-FFF2-40B4-BE49-F238E27FC236}">
                <a16:creationId xmlns:a16="http://schemas.microsoft.com/office/drawing/2014/main" id="{DFE60276-D082-E7D9-F3C2-8EC6E7AD22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2828" y="2546805"/>
            <a:ext cx="9715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HR" sz="1600"/>
              <a:t>DD-ME2</a:t>
            </a:r>
          </a:p>
        </p:txBody>
      </p:sp>
      <p:pic>
        <p:nvPicPr>
          <p:cNvPr id="2" name="Picture 12" descr="ivGDR_attila_animation_04s_delay">
            <a:extLst>
              <a:ext uri="{FF2B5EF4-FFF2-40B4-BE49-F238E27FC236}">
                <a16:creationId xmlns:a16="http://schemas.microsoft.com/office/drawing/2014/main" id="{6062C671-0919-6571-2177-8DED39A3602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2317" y="2411995"/>
            <a:ext cx="837073" cy="558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E261F3-E038-4DBE-AF02-28D88719C80B}"/>
              </a:ext>
            </a:extLst>
          </p:cNvPr>
          <p:cNvSpPr txBox="1"/>
          <p:nvPr/>
        </p:nvSpPr>
        <p:spPr>
          <a:xfrm rot="16200000">
            <a:off x="219504" y="3572022"/>
            <a:ext cx="5613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S(E)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C83956-7DDF-FF14-3DBE-0E88C61DBD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279" y="2000743"/>
            <a:ext cx="5434439" cy="38402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8A230F2-B12C-CF33-2F76-981EA5CF06DC}"/>
              </a:ext>
            </a:extLst>
          </p:cNvPr>
          <p:cNvSpPr txBox="1"/>
          <p:nvPr/>
        </p:nvSpPr>
        <p:spPr>
          <a:xfrm>
            <a:off x="6492968" y="5927958"/>
            <a:ext cx="56093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600" dirty="0"/>
              <a:t>RQRPA calculation </a:t>
            </a:r>
            <a:r>
              <a:rPr lang="en-HR" sz="1400" dirty="0">
                <a:solidFill>
                  <a:srgbClr val="0000CC"/>
                </a:solidFill>
                <a:latin typeface="+mn-lt"/>
              </a:rPr>
              <a:t>N.P., A. Kaur, APPB</a:t>
            </a:r>
            <a:r>
              <a:rPr lang="en-GB" sz="1400" dirty="0">
                <a:solidFill>
                  <a:srgbClr val="0000CC"/>
                </a:solidFill>
                <a:effectLst/>
                <a:latin typeface="+mn-lt"/>
              </a:rPr>
              <a:t>18, 2-A31 (2025)</a:t>
            </a:r>
            <a:endParaRPr lang="en-HR" sz="1600" dirty="0"/>
          </a:p>
          <a:p>
            <a:r>
              <a:rPr lang="en-HR" sz="1600" dirty="0"/>
              <a:t>Oslo+(p,p’) data from </a:t>
            </a:r>
            <a:r>
              <a:rPr lang="en-HR" sz="1400" dirty="0">
                <a:solidFill>
                  <a:srgbClr val="0000CC"/>
                </a:solidFill>
              </a:rPr>
              <a:t>Markova et al., PR</a:t>
            </a:r>
            <a:r>
              <a:rPr lang="en-GB" sz="1400" dirty="0">
                <a:solidFill>
                  <a:srgbClr val="0000CC"/>
                </a:solidFill>
              </a:rPr>
              <a:t>C 109, 054311 (2024)</a:t>
            </a:r>
          </a:p>
          <a:p>
            <a:endParaRPr lang="en-HR" sz="16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16379A-B2EA-D96E-C457-F54A4C0B5883}"/>
              </a:ext>
            </a:extLst>
          </p:cNvPr>
          <p:cNvSpPr txBox="1"/>
          <p:nvPr/>
        </p:nvSpPr>
        <p:spPr>
          <a:xfrm>
            <a:off x="6694243" y="1621075"/>
            <a:ext cx="4329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the pygmy dipole strength evolves along Sn isotope chain?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65E00-DB52-ED9E-B3E6-F3A9DE48C6F2}"/>
              </a:ext>
            </a:extLst>
          </p:cNvPr>
          <p:cNvSpPr txBox="1"/>
          <p:nvPr/>
        </p:nvSpPr>
        <p:spPr>
          <a:xfrm>
            <a:off x="1383708" y="1759575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Isovector and isoscalar dipole transitions</a:t>
            </a:r>
            <a:endParaRPr lang="en-HR" sz="1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476F593-07E2-2706-C718-52AC311DBABF}"/>
              </a:ext>
            </a:extLst>
          </p:cNvPr>
          <p:cNvSpPr/>
          <p:nvPr/>
        </p:nvSpPr>
        <p:spPr bwMode="auto">
          <a:xfrm>
            <a:off x="8450312" y="980487"/>
            <a:ext cx="2127681" cy="402226"/>
          </a:xfrm>
          <a:prstGeom prst="rect">
            <a:avLst/>
          </a:prstGeom>
          <a:solidFill>
            <a:srgbClr val="FFE7B7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D6B4037-2EE8-04FB-2F04-D777901DA677}"/>
                  </a:ext>
                </a:extLst>
              </p:cNvPr>
              <p:cNvSpPr txBox="1"/>
              <p:nvPr/>
            </p:nvSpPr>
            <p:spPr>
              <a:xfrm>
                <a:off x="8004812" y="980487"/>
                <a:ext cx="3018683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𝝆</m:t>
                      </m:r>
                      <m:d>
                        <m:d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𝒕</m:t>
                          </m:r>
                        </m:e>
                      </m:d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</m:e>
                        <m:sub>
                          <m:r>
                            <a:rPr lang="en-US" sz="20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𝜹𝝆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sz="20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R" b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CFD9862C-3F3C-1FB4-0EF8-C3EE14CDF4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4812" y="980487"/>
                <a:ext cx="3018683" cy="400110"/>
              </a:xfrm>
              <a:prstGeom prst="rect">
                <a:avLst/>
              </a:prstGeom>
              <a:blipFill>
                <a:blip r:embed="rId7"/>
                <a:stretch>
                  <a:fillRect b="-15625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145609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A88F29-579F-CD2B-B04A-E64EF71BF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84553E11-083D-3874-FA43-1248C11DEB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35" y="2691643"/>
            <a:ext cx="5180077" cy="37016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E8395-4A84-9532-5E8D-0B1453028F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88" y="2700957"/>
            <a:ext cx="5180069" cy="38268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2DB97C1-33FB-D717-92C3-380C3D0D7A8A}"/>
              </a:ext>
            </a:extLst>
          </p:cNvPr>
          <p:cNvSpPr txBox="1"/>
          <p:nvPr/>
        </p:nvSpPr>
        <p:spPr>
          <a:xfrm>
            <a:off x="5836475" y="2054072"/>
            <a:ext cx="5923416" cy="338554"/>
          </a:xfrm>
          <a:prstGeom prst="rect">
            <a:avLst/>
          </a:prstGeom>
          <a:solidFill>
            <a:srgbClr val="E5EDFF"/>
          </a:solidFill>
        </p:spPr>
        <p:txBody>
          <a:bodyPr wrap="none" rtlCol="0">
            <a:spAutoFit/>
          </a:bodyPr>
          <a:lstStyle/>
          <a:p>
            <a:r>
              <a:rPr lang="en-HR" sz="1600" dirty="0"/>
              <a:t>Ratio of reaction cross section with and without pygmy strength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1442431-0C51-9EE6-4933-29B09CA865F3}"/>
              </a:ext>
            </a:extLst>
          </p:cNvPr>
          <p:cNvCxnSpPr>
            <a:cxnSpLocks/>
          </p:cNvCxnSpPr>
          <p:nvPr/>
        </p:nvCxnSpPr>
        <p:spPr bwMode="auto">
          <a:xfrm flipH="1">
            <a:off x="5518997" y="2380122"/>
            <a:ext cx="754009" cy="125341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/>
          </a:ln>
          <a:effectLst/>
        </p:spPr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67DAD04-2ECC-E02C-70CD-B879DEE2CE8D}"/>
              </a:ext>
            </a:extLst>
          </p:cNvPr>
          <p:cNvCxnSpPr>
            <a:cxnSpLocks/>
          </p:cNvCxnSpPr>
          <p:nvPr/>
        </p:nvCxnSpPr>
        <p:spPr bwMode="auto">
          <a:xfrm>
            <a:off x="11135247" y="2458193"/>
            <a:ext cx="270690" cy="10495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CE8880-C20E-C4A6-3632-900EA4B2FB1D}"/>
                  </a:ext>
                </a:extLst>
              </p:cNvPr>
              <p:cNvSpPr txBox="1"/>
              <p:nvPr/>
            </p:nvSpPr>
            <p:spPr>
              <a:xfrm>
                <a:off x="837269" y="706214"/>
                <a:ext cx="946080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HR" sz="1600" dirty="0"/>
                  <a:t> and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hr-H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hr-HR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R" sz="1600" dirty="0"/>
                  <a:t>reaction cross sections based on Hauser-Feshbach statistical model (TALYS) using gamma strength functions based on relativistic EDF with DD-PCX interaction</a:t>
                </a:r>
              </a:p>
              <a:p>
                <a:pPr marL="285750" indent="-285750">
                  <a:buFont typeface="Wingdings" pitchFamily="2" charset="2"/>
                  <a:buChar char="Ø"/>
                </a:pPr>
                <a:endParaRPr lang="en-HR" sz="1600" dirty="0"/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en-HR" sz="1600" b="1" dirty="0"/>
                  <a:t>What is the role of pygmy dipole strength on reaction cross sections?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A3CE8880-C20E-C4A6-3632-900EA4B2FB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269" y="706214"/>
                <a:ext cx="9460800" cy="1077218"/>
              </a:xfrm>
              <a:prstGeom prst="rect">
                <a:avLst/>
              </a:prstGeom>
              <a:blipFill>
                <a:blip r:embed="rId5"/>
                <a:stretch>
                  <a:fillRect l="-268" t="-1163" r="-268" b="-581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38EB6A5-3210-1A24-C3BE-CDC8CE88C348}"/>
              </a:ext>
            </a:extLst>
          </p:cNvPr>
          <p:cNvSpPr txBox="1"/>
          <p:nvPr/>
        </p:nvSpPr>
        <p:spPr>
          <a:xfrm>
            <a:off x="198479" y="1864512"/>
            <a:ext cx="3001143" cy="584775"/>
          </a:xfrm>
          <a:prstGeom prst="rect">
            <a:avLst/>
          </a:prstGeom>
          <a:solidFill>
            <a:srgbClr val="E5EDFF"/>
          </a:solidFill>
        </p:spPr>
        <p:txBody>
          <a:bodyPr wrap="none" rtlCol="0">
            <a:spAutoFit/>
          </a:bodyPr>
          <a:lstStyle/>
          <a:p>
            <a:r>
              <a:rPr lang="en-HR" sz="1600" dirty="0"/>
              <a:t>Pygmy dipole state energy and</a:t>
            </a:r>
          </a:p>
          <a:p>
            <a:r>
              <a:rPr lang="en-GB" sz="1600" dirty="0"/>
              <a:t>n</a:t>
            </a:r>
            <a:r>
              <a:rPr lang="en-HR" sz="1600" dirty="0"/>
              <a:t>eutron separation energy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B08C4DB-D802-DE91-D36C-15CB880B46CE}"/>
              </a:ext>
            </a:extLst>
          </p:cNvPr>
          <p:cNvCxnSpPr>
            <a:cxnSpLocks/>
          </p:cNvCxnSpPr>
          <p:nvPr/>
        </p:nvCxnSpPr>
        <p:spPr bwMode="auto">
          <a:xfrm>
            <a:off x="646542" y="2458193"/>
            <a:ext cx="0" cy="104951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stealth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D5E3B1-0137-F9B3-41E9-0C276ABDBB4C}"/>
              </a:ext>
            </a:extLst>
          </p:cNvPr>
          <p:cNvSpPr txBox="1"/>
          <p:nvPr/>
        </p:nvSpPr>
        <p:spPr>
          <a:xfrm>
            <a:off x="7782359" y="6423275"/>
            <a:ext cx="61000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>
                <a:solidFill>
                  <a:srgbClr val="000099"/>
                </a:solidFill>
                <a:latin typeface="+mn-lt"/>
              </a:rPr>
              <a:t>T. Ghosh, A. Kaur, N.P., in progress</a:t>
            </a:r>
            <a:r>
              <a:rPr lang="en-HR" sz="1200" dirty="0">
                <a:solidFill>
                  <a:srgbClr val="000099"/>
                </a:solidFill>
                <a:effectLst/>
                <a:latin typeface="+mn-lt"/>
              </a:rPr>
              <a:t> (2025)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C3734A-7CCE-2858-1209-F58E020F7B41}"/>
                  </a:ext>
                </a:extLst>
              </p:cNvPr>
              <p:cNvSpPr txBox="1"/>
              <p:nvPr/>
            </p:nvSpPr>
            <p:spPr>
              <a:xfrm>
                <a:off x="2466676" y="3215315"/>
                <a:ext cx="126175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𝑛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R" sz="32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C3734A-7CCE-2858-1209-F58E020F7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6676" y="3215315"/>
                <a:ext cx="1261756" cy="584775"/>
              </a:xfrm>
              <a:prstGeom prst="rect">
                <a:avLst/>
              </a:prstGeom>
              <a:blipFill>
                <a:blip r:embed="rId6"/>
                <a:stretch>
                  <a:fillRect l="-3000" r="-3000" b="-22917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F07FA4-F5F5-9485-1013-CD05E2F3AE29}"/>
                  </a:ext>
                </a:extLst>
              </p:cNvPr>
              <p:cNvSpPr txBox="1"/>
              <p:nvPr/>
            </p:nvSpPr>
            <p:spPr>
              <a:xfrm>
                <a:off x="8231968" y="3155709"/>
                <a:ext cx="1132430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hr-H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HR" sz="3200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0F07FA4-F5F5-9485-1013-CD05E2F3AE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1968" y="3155709"/>
                <a:ext cx="1132430" cy="584775"/>
              </a:xfrm>
              <a:prstGeom prst="rect">
                <a:avLst/>
              </a:prstGeom>
              <a:blipFill>
                <a:blip r:embed="rId7"/>
                <a:stretch>
                  <a:fillRect l="-8889" r="-8889" b="-23404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8F4E1E8D-196E-AF32-742E-1B6FE9FF92AF}"/>
              </a:ext>
            </a:extLst>
          </p:cNvPr>
          <p:cNvSpPr txBox="1"/>
          <p:nvPr/>
        </p:nvSpPr>
        <p:spPr>
          <a:xfrm>
            <a:off x="2402765" y="130140"/>
            <a:ext cx="89189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</a:rPr>
              <a:t>PHOTOABSORPTION AND PHOTOEMISSION NUCLEAR REACTIONS</a:t>
            </a:r>
            <a:endParaRPr 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962896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1D6981E-9C28-DCE0-9CC2-D82DEE45D794}"/>
              </a:ext>
            </a:extLst>
          </p:cNvPr>
          <p:cNvSpPr txBox="1"/>
          <p:nvPr/>
        </p:nvSpPr>
        <p:spPr>
          <a:xfrm>
            <a:off x="867056" y="1629390"/>
            <a:ext cx="10782119" cy="31016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3200" b="1" dirty="0"/>
              <a:t>Outline</a:t>
            </a:r>
          </a:p>
          <a:p>
            <a:endParaRPr lang="en-HR" sz="2400" dirty="0"/>
          </a:p>
          <a:p>
            <a:pPr marL="457212" indent="-457212">
              <a:lnSpc>
                <a:spcPct val="150000"/>
              </a:lnSpc>
              <a:buAutoNum type="arabicPeriod"/>
            </a:pPr>
            <a:r>
              <a:rPr lang="en-HR" sz="2400" dirty="0"/>
              <a:t>Nuclear properties at finite temperature</a:t>
            </a:r>
          </a:p>
          <a:p>
            <a:pPr marL="457212" indent="-457212">
              <a:lnSpc>
                <a:spcPct val="150000"/>
              </a:lnSpc>
              <a:buAutoNum type="arabicPeriod"/>
            </a:pPr>
            <a:r>
              <a:rPr lang="en-HR" sz="2400" dirty="0"/>
              <a:t>Electromagnetic transitions in nuclei: from zero to finite temperature</a:t>
            </a:r>
          </a:p>
          <a:p>
            <a:pPr marL="457212" indent="-457212">
              <a:lnSpc>
                <a:spcPct val="150000"/>
              </a:lnSpc>
              <a:buFontTx/>
              <a:buAutoNum type="arabicPeriod"/>
            </a:pPr>
            <a:r>
              <a:rPr lang="en-HR" sz="2400" dirty="0"/>
              <a:t>Gamma strength functions: photoabsorption and photoemission reactions</a:t>
            </a:r>
          </a:p>
          <a:p>
            <a:pPr marL="457212" indent="-457212">
              <a:lnSpc>
                <a:spcPct val="150000"/>
              </a:lnSpc>
              <a:buAutoNum type="arabicPeriod"/>
            </a:pPr>
            <a:r>
              <a:rPr lang="en-HR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902342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C6F4B749-7545-6196-82E0-B3A613744138}"/>
              </a:ext>
            </a:extLst>
          </p:cNvPr>
          <p:cNvSpPr/>
          <p:nvPr/>
        </p:nvSpPr>
        <p:spPr bwMode="auto">
          <a:xfrm>
            <a:off x="8685457" y="860325"/>
            <a:ext cx="1251037" cy="667234"/>
          </a:xfrm>
          <a:prstGeom prst="rect">
            <a:avLst/>
          </a:prstGeom>
          <a:solidFill>
            <a:srgbClr val="D4E6FF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HR" sz="20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34D099F-E63D-34B9-FB87-9C10131DDE25}"/>
              </a:ext>
            </a:extLst>
          </p:cNvPr>
          <p:cNvSpPr txBox="1"/>
          <p:nvPr/>
        </p:nvSpPr>
        <p:spPr>
          <a:xfrm>
            <a:off x="5790857" y="5062018"/>
            <a:ext cx="5969600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</a:rPr>
              <a:t>WHY EDF?</a:t>
            </a:r>
          </a:p>
          <a:p>
            <a:pPr>
              <a:defRPr/>
            </a:pP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GB" sz="1600" dirty="0"/>
              <a:t>Universal quantitative microscopic framework for </a:t>
            </a:r>
            <a:r>
              <a:rPr lang="en-GB" sz="1600" b="1" dirty="0"/>
              <a:t>nuclear matter, finite nuclei, and nuclear processes </a:t>
            </a:r>
            <a:r>
              <a:rPr lang="en-GB" sz="1600" dirty="0"/>
              <a:t>across the entire nuclide chart.</a:t>
            </a:r>
          </a:p>
          <a:p>
            <a:pPr>
              <a:defRPr/>
            </a:pPr>
            <a:endParaRPr lang="en-US" sz="1600" dirty="0"/>
          </a:p>
          <a:p>
            <a:pPr>
              <a:defRPr/>
            </a:pPr>
            <a:endParaRPr lang="en-US" sz="1600" dirty="0"/>
          </a:p>
        </p:txBody>
      </p:sp>
      <p:pic>
        <p:nvPicPr>
          <p:cNvPr id="4" name="Picture 1" descr="landscape3_sharper.jpg">
            <a:extLst>
              <a:ext uri="{FF2B5EF4-FFF2-40B4-BE49-F238E27FC236}">
                <a16:creationId xmlns:a16="http://schemas.microsoft.com/office/drawing/2014/main" id="{1770E215-A04F-A088-F983-1AAA8352F4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5094" y="4026025"/>
            <a:ext cx="3223043" cy="2692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47FEA237-B39D-298B-9E83-0ED781728C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4641" y="6472225"/>
            <a:ext cx="8610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000" dirty="0">
                <a:solidFill>
                  <a:srgbClr val="FFFFFF"/>
                </a:solidFill>
              </a:rPr>
              <a:t>(UNEDF)</a:t>
            </a:r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6AC33-572B-178D-E26A-9B7CA8A25E53}"/>
              </a:ext>
            </a:extLst>
          </p:cNvPr>
          <p:cNvSpPr txBox="1"/>
          <p:nvPr/>
        </p:nvSpPr>
        <p:spPr>
          <a:xfrm>
            <a:off x="3267351" y="122272"/>
            <a:ext cx="62028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dirty="0">
                <a:solidFill>
                  <a:schemeClr val="bg1"/>
                </a:solidFill>
              </a:rPr>
              <a:t>NUCLEAR ENERGY DENSITY FUNCTIONAL (EDF)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88051C-B3FC-A92A-320F-44B49AA4E1A2}"/>
                  </a:ext>
                </a:extLst>
              </p:cNvPr>
              <p:cNvSpPr txBox="1"/>
              <p:nvPr/>
            </p:nvSpPr>
            <p:spPr>
              <a:xfrm>
                <a:off x="486561" y="855124"/>
                <a:ext cx="10860386" cy="12311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Ø"/>
                </a:pP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Ground state</a:t>
                </a:r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density and other observables are obtained by minimizing a</a:t>
                </a:r>
              </a:p>
              <a:p>
                <a:r>
                  <a:rPr lang="en-US" sz="1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suitable </a:t>
                </a:r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energy functional of density </a:t>
                </a:r>
                <a14:m>
                  <m:oMath xmlns:m="http://schemas.openxmlformats.org/officeDocument/2006/math">
                    <m:r>
                      <a:rPr lang="hr-HR" sz="1800" b="1" i="1">
                        <a:latin typeface="Cambria Math" panose="02040503050406030204" pitchFamily="18" charset="0"/>
                      </a:rPr>
                      <m:t>𝑬</m:t>
                    </m:r>
                    <m:d>
                      <m:dPr>
                        <m:begChr m:val="["/>
                        <m:endChr m:val="]"/>
                        <m:ctrlP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𝝆</m:t>
                        </m:r>
                      </m:e>
                    </m:d>
                  </m:oMath>
                </a14:m>
                <a:endParaRPr lang="hr-HR" sz="1800" b="1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hr-HR" dirty="0"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Wingdings" pitchFamily="2" charset="2"/>
                  <a:buChar char="Ø"/>
                </a:pPr>
                <a:r>
                  <a:rPr lang="hr-HR" sz="1800" b="1" dirty="0"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RELATIVISTIC ENERGY DENSITY FUNCTIONAL (EDF):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F88051C-B3FC-A92A-320F-44B49AA4E1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561" y="855124"/>
                <a:ext cx="10860386" cy="1231106"/>
              </a:xfrm>
              <a:prstGeom prst="rect">
                <a:avLst/>
              </a:prstGeom>
              <a:blipFill>
                <a:blip r:embed="rId3"/>
                <a:stretch>
                  <a:fillRect l="-350" t="-2041" b="-7143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3">
            <a:extLst>
              <a:ext uri="{FF2B5EF4-FFF2-40B4-BE49-F238E27FC236}">
                <a16:creationId xmlns:a16="http://schemas.microsoft.com/office/drawing/2014/main" id="{D5171F63-80CC-D7B9-D52C-414C041DA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866" y="2279600"/>
            <a:ext cx="1056613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hr-HR" sz="1800" dirty="0">
                <a:solidFill>
                  <a:srgbClr val="0000CC"/>
                </a:solidFill>
                <a:cs typeface="Arial" charset="0"/>
              </a:rPr>
              <a:t>i) Nucleons are </a:t>
            </a:r>
            <a:r>
              <a:rPr lang="hr-HR" sz="1800" b="1" dirty="0">
                <a:solidFill>
                  <a:srgbClr val="0000CC"/>
                </a:solidFill>
                <a:cs typeface="Arial" charset="0"/>
              </a:rPr>
              <a:t>Dirac particles </a:t>
            </a:r>
            <a:r>
              <a:rPr lang="hr-HR" sz="1800" dirty="0">
                <a:solidFill>
                  <a:srgbClr val="0000CC"/>
                </a:solidFill>
                <a:cs typeface="Arial" charset="0"/>
              </a:rPr>
              <a:t>coupled 	            ii) Four-fermion contact interaction</a:t>
            </a:r>
          </a:p>
          <a:p>
            <a:pPr eaLnBrk="1" hangingPunct="1"/>
            <a:r>
              <a:rPr lang="hr-HR" sz="1800" dirty="0">
                <a:solidFill>
                  <a:srgbClr val="0000CC"/>
                </a:solidFill>
                <a:cs typeface="Arial" charset="0"/>
              </a:rPr>
              <a:t>by</a:t>
            </a:r>
            <a:r>
              <a:rPr lang="en-US" sz="1800" dirty="0">
                <a:solidFill>
                  <a:srgbClr val="0000CC"/>
                </a:solidFill>
                <a:cs typeface="Arial" charset="0"/>
              </a:rPr>
              <a:t> the</a:t>
            </a:r>
            <a:r>
              <a:rPr lang="hr-HR" sz="1800" dirty="0">
                <a:solidFill>
                  <a:srgbClr val="0000CC"/>
                </a:solidFill>
                <a:cs typeface="Arial" charset="0"/>
              </a:rPr>
              <a:t> exchange mesons and the photon</a:t>
            </a:r>
            <a:r>
              <a:rPr lang="en-US" sz="1800" dirty="0">
                <a:solidFill>
                  <a:srgbClr val="0000CC"/>
                </a:solidFill>
                <a:cs typeface="Arial" charset="0"/>
              </a:rPr>
              <a:t> </a:t>
            </a:r>
            <a:r>
              <a:rPr lang="hr-HR" sz="1800" dirty="0">
                <a:solidFill>
                  <a:srgbClr val="0000CC"/>
                </a:solidFill>
                <a:cs typeface="Arial" charset="0"/>
              </a:rPr>
              <a:t>field </a:t>
            </a:r>
            <a:r>
              <a:rPr lang="en-US" sz="1800" dirty="0">
                <a:solidFill>
                  <a:schemeClr val="bg1"/>
                </a:solidFill>
              </a:rPr>
              <a:t>T            </a:t>
            </a:r>
            <a:r>
              <a:rPr lang="en-US" sz="1800" dirty="0">
                <a:solidFill>
                  <a:srgbClr val="0000CC"/>
                </a:solidFill>
              </a:rPr>
              <a:t>(Point-coupling)</a:t>
            </a:r>
            <a:endParaRPr lang="hr-HR" sz="1800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736EE96-7C62-582C-369C-4EBBCD217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18" y="2877909"/>
            <a:ext cx="3519203" cy="1109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 descr="AtomicNucleus.jpg">
            <a:extLst>
              <a:ext uri="{FF2B5EF4-FFF2-40B4-BE49-F238E27FC236}">
                <a16:creationId xmlns:a16="http://schemas.microsoft.com/office/drawing/2014/main" id="{3D4FB145-1D9D-656C-C45C-817DD448C7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7" y="2787807"/>
            <a:ext cx="1278612" cy="1207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11">
            <a:extLst>
              <a:ext uri="{FF2B5EF4-FFF2-40B4-BE49-F238E27FC236}">
                <a16:creationId xmlns:a16="http://schemas.microsoft.com/office/drawing/2014/main" id="{946ED959-48C9-0194-FA30-0F55020ABB87}"/>
              </a:ext>
            </a:extLst>
          </p:cNvPr>
          <p:cNvGrpSpPr>
            <a:grpSpLocks/>
          </p:cNvGrpSpPr>
          <p:nvPr/>
        </p:nvGrpSpPr>
        <p:grpSpPr bwMode="auto">
          <a:xfrm>
            <a:off x="6999619" y="3017477"/>
            <a:ext cx="2936875" cy="806451"/>
            <a:chOff x="1418" y="905"/>
            <a:chExt cx="1351" cy="508"/>
          </a:xfrm>
        </p:grpSpPr>
        <p:sp>
          <p:nvSpPr>
            <p:cNvPr id="11" name="Rectangle 12">
              <a:extLst>
                <a:ext uri="{FF2B5EF4-FFF2-40B4-BE49-F238E27FC236}">
                  <a16:creationId xmlns:a16="http://schemas.microsoft.com/office/drawing/2014/main" id="{69CC9C2C-1CEF-9A0D-1D4F-F6CCDD4222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87" y="1108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>
                  <a:cs typeface="Arial" charset="0"/>
                </a:rPr>
                <a:t>ρ</a:t>
              </a:r>
            </a:p>
          </p:txBody>
        </p:sp>
        <p:sp>
          <p:nvSpPr>
            <p:cNvPr id="12" name="Rectangle 13">
              <a:extLst>
                <a:ext uri="{FF2B5EF4-FFF2-40B4-BE49-F238E27FC236}">
                  <a16:creationId xmlns:a16="http://schemas.microsoft.com/office/drawing/2014/main" id="{8D7DFB71-7A15-6349-4AFC-2F36D0F62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18" y="1120"/>
              <a:ext cx="135" cy="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 dirty="0">
                  <a:cs typeface="Arial" charset="0"/>
                </a:rPr>
                <a:t>σ</a:t>
              </a:r>
            </a:p>
          </p:txBody>
        </p:sp>
        <p:sp>
          <p:nvSpPr>
            <p:cNvPr id="13" name="Rectangle 14">
              <a:extLst>
                <a:ext uri="{FF2B5EF4-FFF2-40B4-BE49-F238E27FC236}">
                  <a16:creationId xmlns:a16="http://schemas.microsoft.com/office/drawing/2014/main" id="{CB2BC516-E232-D78A-771B-DC989E616C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48" y="1097"/>
              <a:ext cx="135" cy="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tx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r>
                <a:rPr lang="el-GR" sz="1800" dirty="0">
                  <a:cs typeface="Arial" charset="0"/>
                </a:rPr>
                <a:t>ω</a:t>
              </a:r>
            </a:p>
          </p:txBody>
        </p:sp>
        <p:grpSp>
          <p:nvGrpSpPr>
            <p:cNvPr id="14" name="Group 15">
              <a:extLst>
                <a:ext uri="{FF2B5EF4-FFF2-40B4-BE49-F238E27FC236}">
                  <a16:creationId xmlns:a16="http://schemas.microsoft.com/office/drawing/2014/main" id="{664C26EB-0712-3357-BA13-82F634DA01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64" y="930"/>
              <a:ext cx="255" cy="483"/>
              <a:chOff x="1280" y="1207"/>
              <a:chExt cx="513" cy="888"/>
            </a:xfrm>
          </p:grpSpPr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id="{23DD6370-CD4B-9883-C071-DCDA60C12E2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501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2" name="Oval 17">
                <a:extLst>
                  <a:ext uri="{FF2B5EF4-FFF2-40B4-BE49-F238E27FC236}">
                    <a16:creationId xmlns:a16="http://schemas.microsoft.com/office/drawing/2014/main" id="{F5126B69-C85A-BAE2-3741-2AC83B8E3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1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3" name="AutoShape 18">
                <a:extLst>
                  <a:ext uri="{FF2B5EF4-FFF2-40B4-BE49-F238E27FC236}">
                    <a16:creationId xmlns:a16="http://schemas.microsoft.com/office/drawing/2014/main" id="{B4BEB9C3-ACB6-95CE-A85C-4AB3D5F7DD6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4" name="AutoShape 19">
                <a:extLst>
                  <a:ext uri="{FF2B5EF4-FFF2-40B4-BE49-F238E27FC236}">
                    <a16:creationId xmlns:a16="http://schemas.microsoft.com/office/drawing/2014/main" id="{0B650F31-8324-32EB-5FA6-9EAEEAEBD3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39" y="1380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5" name="Line 20">
                <a:extLst>
                  <a:ext uri="{FF2B5EF4-FFF2-40B4-BE49-F238E27FC236}">
                    <a16:creationId xmlns:a16="http://schemas.microsoft.com/office/drawing/2014/main" id="{73419C01-8167-C83E-1E21-3525257D347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0" y="1238"/>
                <a:ext cx="513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6" name="AutoShape 21">
                <a:extLst>
                  <a:ext uri="{FF2B5EF4-FFF2-40B4-BE49-F238E27FC236}">
                    <a16:creationId xmlns:a16="http://schemas.microsoft.com/office/drawing/2014/main" id="{56AC9EC5-D793-C770-5D27-CEB39A817B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1" y="1823"/>
                <a:ext cx="94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7" name="AutoShape 22">
                <a:extLst>
                  <a:ext uri="{FF2B5EF4-FFF2-40B4-BE49-F238E27FC236}">
                    <a16:creationId xmlns:a16="http://schemas.microsoft.com/office/drawing/2014/main" id="{EB9915C7-415E-1606-351A-48CEE731C9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5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5" name="Group 23">
              <a:extLst>
                <a:ext uri="{FF2B5EF4-FFF2-40B4-BE49-F238E27FC236}">
                  <a16:creationId xmlns:a16="http://schemas.microsoft.com/office/drawing/2014/main" id="{24B55BC5-70AA-983F-F03D-BE4987B6109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83" y="905"/>
              <a:ext cx="252" cy="483"/>
              <a:chOff x="1282" y="1207"/>
              <a:chExt cx="509" cy="888"/>
            </a:xfrm>
          </p:grpSpPr>
          <p:sp>
            <p:nvSpPr>
              <p:cNvPr id="24" name="Line 24">
                <a:extLst>
                  <a:ext uri="{FF2B5EF4-FFF2-40B4-BE49-F238E27FC236}">
                    <a16:creationId xmlns:a16="http://schemas.microsoft.com/office/drawing/2014/main" id="{6365093A-63F3-E9C0-AFC8-A0256639A4F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3" y="1207"/>
                <a:ext cx="500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5" name="Oval 25">
                <a:extLst>
                  <a:ext uri="{FF2B5EF4-FFF2-40B4-BE49-F238E27FC236}">
                    <a16:creationId xmlns:a16="http://schemas.microsoft.com/office/drawing/2014/main" id="{BD56F78C-5FB2-32BC-5F15-5DA968E938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6" name="AutoShape 26">
                <a:extLst>
                  <a:ext uri="{FF2B5EF4-FFF2-40B4-BE49-F238E27FC236}">
                    <a16:creationId xmlns:a16="http://schemas.microsoft.com/office/drawing/2014/main" id="{ACB8CA16-7DED-4CF7-F2DE-843F10F0EDA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6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7" name="AutoShape 27">
                <a:extLst>
                  <a:ext uri="{FF2B5EF4-FFF2-40B4-BE49-F238E27FC236}">
                    <a16:creationId xmlns:a16="http://schemas.microsoft.com/office/drawing/2014/main" id="{D2E1CFE0-7DFA-0022-F43A-7BB1CAEDEA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8" name="Line 28">
                <a:extLst>
                  <a:ext uri="{FF2B5EF4-FFF2-40B4-BE49-F238E27FC236}">
                    <a16:creationId xmlns:a16="http://schemas.microsoft.com/office/drawing/2014/main" id="{5C0AFB21-DA90-ED60-858F-B64653A72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2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9" name="AutoShape 29">
                <a:extLst>
                  <a:ext uri="{FF2B5EF4-FFF2-40B4-BE49-F238E27FC236}">
                    <a16:creationId xmlns:a16="http://schemas.microsoft.com/office/drawing/2014/main" id="{92DB1841-2A13-70FF-1294-6FEA3F2547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30" name="AutoShape 30">
                <a:extLst>
                  <a:ext uri="{FF2B5EF4-FFF2-40B4-BE49-F238E27FC236}">
                    <a16:creationId xmlns:a16="http://schemas.microsoft.com/office/drawing/2014/main" id="{B3F63103-1A54-28B8-FE01-EB284FFD82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grpSp>
          <p:nvGrpSpPr>
            <p:cNvPr id="16" name="Group 31">
              <a:extLst>
                <a:ext uri="{FF2B5EF4-FFF2-40B4-BE49-F238E27FC236}">
                  <a16:creationId xmlns:a16="http://schemas.microsoft.com/office/drawing/2014/main" id="{5BE257F9-32F1-698C-B6C8-134BB6928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17" y="922"/>
              <a:ext cx="252" cy="483"/>
              <a:chOff x="1282" y="1207"/>
              <a:chExt cx="509" cy="888"/>
            </a:xfrm>
          </p:grpSpPr>
          <p:sp>
            <p:nvSpPr>
              <p:cNvPr id="17" name="Line 32">
                <a:extLst>
                  <a:ext uri="{FF2B5EF4-FFF2-40B4-BE49-F238E27FC236}">
                    <a16:creationId xmlns:a16="http://schemas.microsoft.com/office/drawing/2014/main" id="{A61D8D08-2422-0272-2810-D44025F55EC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292" y="1207"/>
                <a:ext cx="499" cy="88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8" name="Oval 33">
                <a:extLst>
                  <a:ext uri="{FF2B5EF4-FFF2-40B4-BE49-F238E27FC236}">
                    <a16:creationId xmlns:a16="http://schemas.microsoft.com/office/drawing/2014/main" id="{8E54AA4E-E97B-7FDA-81C0-08EEFFD780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89" y="1611"/>
                <a:ext cx="90" cy="90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9" name="AutoShape 34">
                <a:extLst>
                  <a:ext uri="{FF2B5EF4-FFF2-40B4-BE49-F238E27FC236}">
                    <a16:creationId xmlns:a16="http://schemas.microsoft.com/office/drawing/2014/main" id="{E4B3BADE-3268-E47C-5C93-D7918448D2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615" y="1380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0" name="AutoShape 35">
                <a:extLst>
                  <a:ext uri="{FF2B5EF4-FFF2-40B4-BE49-F238E27FC236}">
                    <a16:creationId xmlns:a16="http://schemas.microsoft.com/office/drawing/2014/main" id="{249F0389-6FC6-AD5F-BE2D-3090CF1420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340" y="1380"/>
                <a:ext cx="93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1" name="Line 36">
                <a:extLst>
                  <a:ext uri="{FF2B5EF4-FFF2-40B4-BE49-F238E27FC236}">
                    <a16:creationId xmlns:a16="http://schemas.microsoft.com/office/drawing/2014/main" id="{9EE7F47F-1323-4533-B6B8-8279CE65035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81" y="1238"/>
                <a:ext cx="509" cy="857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2" name="AutoShape 37">
                <a:extLst>
                  <a:ext uri="{FF2B5EF4-FFF2-40B4-BE49-F238E27FC236}">
                    <a16:creationId xmlns:a16="http://schemas.microsoft.com/office/drawing/2014/main" id="{9BE0CBA4-061F-0130-D9AF-9921D57D3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9800000">
                <a:off x="1610" y="1823"/>
                <a:ext cx="96" cy="96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23" name="AutoShape 38">
                <a:extLst>
                  <a:ext uri="{FF2B5EF4-FFF2-40B4-BE49-F238E27FC236}">
                    <a16:creationId xmlns:a16="http://schemas.microsoft.com/office/drawing/2014/main" id="{12C09997-6987-0550-B32C-51015EDA85C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800000">
                <a:off x="1377" y="1814"/>
                <a:ext cx="96" cy="94"/>
              </a:xfrm>
              <a:prstGeom prst="triangle">
                <a:avLst>
                  <a:gd name="adj" fmla="val 50000"/>
                </a:avLst>
              </a:prstGeom>
              <a:solidFill>
                <a:srgbClr val="FF0000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CC33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789304-B4DA-3686-8DC4-4CAA4FDB2AA0}"/>
                  </a:ext>
                </a:extLst>
              </p:cNvPr>
              <p:cNvSpPr txBox="1"/>
              <p:nvPr/>
            </p:nvSpPr>
            <p:spPr>
              <a:xfrm>
                <a:off x="8354359" y="872374"/>
                <a:ext cx="1963581" cy="667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</m:t>
                          </m:r>
                          <m:r>
                            <a:rPr lang="hr-HR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  <m:r>
                            <m:rPr>
                              <m:nor/>
                            </m:rPr>
                            <a:rPr lang="en-US" sz="1800" b="1" dirty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l-GR" sz="1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sz="1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r>
                            <a:rPr lang="en-US" sz="18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𝜹𝝆</m:t>
                          </m:r>
                        </m:den>
                      </m:f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1800" b="1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B789304-B4DA-3686-8DC4-4CAA4FDB2A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4359" y="872374"/>
                <a:ext cx="1963581" cy="667234"/>
              </a:xfrm>
              <a:prstGeom prst="rect">
                <a:avLst/>
              </a:prstGeom>
              <a:blipFill>
                <a:blip r:embed="rId6"/>
                <a:stretch>
                  <a:fillRect b="-9259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A57E79A2-1FD8-4859-5058-F3652366A7BA}"/>
              </a:ext>
            </a:extLst>
          </p:cNvPr>
          <p:cNvSpPr txBox="1"/>
          <p:nvPr/>
        </p:nvSpPr>
        <p:spPr>
          <a:xfrm>
            <a:off x="5630321" y="4117199"/>
            <a:ext cx="62906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hr-HR" sz="1600" dirty="0">
                <a:latin typeface="Arial"/>
                <a:cs typeface="Arial"/>
              </a:rPr>
              <a:t>T</a:t>
            </a:r>
            <a:r>
              <a:rPr lang="ta-IN" sz="1600" dirty="0" err="1">
                <a:latin typeface="Arial"/>
                <a:cs typeface="Arial"/>
              </a:rPr>
              <a:t>he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ta-IN" sz="1600" dirty="0" err="1">
                <a:latin typeface="Arial"/>
                <a:cs typeface="Arial"/>
              </a:rPr>
              <a:t>model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ta-IN" sz="1600" dirty="0" err="1">
                <a:latin typeface="Arial"/>
                <a:cs typeface="Arial"/>
              </a:rPr>
              <a:t>parameters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ta-IN" sz="1600" dirty="0" err="1">
                <a:latin typeface="Arial"/>
                <a:cs typeface="Arial"/>
              </a:rPr>
              <a:t>are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ta-IN" sz="1600" dirty="0" err="1">
                <a:latin typeface="Arial"/>
                <a:cs typeface="Arial"/>
              </a:rPr>
              <a:t>constrained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ta-IN" sz="1600" dirty="0" err="1">
                <a:latin typeface="Arial"/>
                <a:cs typeface="Arial"/>
              </a:rPr>
              <a:t>by</a:t>
            </a:r>
            <a:r>
              <a:rPr lang="ta-IN" sz="1600" dirty="0">
                <a:latin typeface="Arial"/>
                <a:cs typeface="Arial"/>
              </a:rPr>
              <a:t> </a:t>
            </a:r>
            <a:r>
              <a:rPr lang="hr-HR" sz="1600" dirty="0" err="1">
                <a:latin typeface="Arial"/>
                <a:cs typeface="Arial"/>
              </a:rPr>
              <a:t>experimental</a:t>
            </a:r>
            <a:r>
              <a:rPr lang="hr-HR" sz="1600" dirty="0">
                <a:latin typeface="Arial"/>
                <a:cs typeface="Arial"/>
              </a:rPr>
              <a:t> data set </a:t>
            </a:r>
            <a:r>
              <a:rPr lang="hr-HR" sz="1600" dirty="0" err="1">
                <a:latin typeface="Arial"/>
                <a:cs typeface="Arial"/>
              </a:rPr>
              <a:t>of</a:t>
            </a:r>
            <a:r>
              <a:rPr lang="hr-HR" sz="1600" dirty="0">
                <a:latin typeface="Arial"/>
                <a:cs typeface="Arial"/>
              </a:rPr>
              <a:t> </a:t>
            </a:r>
            <a:r>
              <a:rPr lang="hr-HR" sz="1600" dirty="0" err="1">
                <a:latin typeface="Arial"/>
                <a:cs typeface="Arial"/>
              </a:rPr>
              <a:t>nuclear</a:t>
            </a:r>
            <a:r>
              <a:rPr lang="hr-HR" sz="1600" dirty="0">
                <a:latin typeface="Arial"/>
                <a:cs typeface="Arial"/>
              </a:rPr>
              <a:t> </a:t>
            </a:r>
            <a:r>
              <a:rPr lang="hr-HR" sz="1600" dirty="0" err="1">
                <a:latin typeface="Arial"/>
                <a:cs typeface="Arial"/>
              </a:rPr>
              <a:t>properties</a:t>
            </a:r>
            <a:r>
              <a:rPr lang="hr-HR" sz="1600" dirty="0">
                <a:latin typeface="Arial"/>
                <a:cs typeface="Arial"/>
              </a:rPr>
              <a:t>: </a:t>
            </a:r>
            <a:r>
              <a:rPr lang="hr-HR" sz="1600" dirty="0" err="1">
                <a:latin typeface="Arial"/>
                <a:cs typeface="Arial"/>
              </a:rPr>
              <a:t>masses</a:t>
            </a:r>
            <a:r>
              <a:rPr lang="hr-HR" sz="1600" dirty="0">
                <a:latin typeface="Arial"/>
                <a:cs typeface="Arial"/>
              </a:rPr>
              <a:t>, </a:t>
            </a:r>
            <a:r>
              <a:rPr lang="hr-HR" sz="1600" dirty="0" err="1">
                <a:latin typeface="Arial"/>
                <a:cs typeface="Arial"/>
              </a:rPr>
              <a:t>charge</a:t>
            </a:r>
            <a:r>
              <a:rPr lang="hr-HR" sz="1600" dirty="0">
                <a:latin typeface="Arial"/>
                <a:cs typeface="Arial"/>
              </a:rPr>
              <a:t> </a:t>
            </a:r>
            <a:r>
              <a:rPr lang="hr-HR" sz="1600" dirty="0" err="1">
                <a:latin typeface="Arial"/>
                <a:cs typeface="Arial"/>
              </a:rPr>
              <a:t>radii</a:t>
            </a:r>
            <a:r>
              <a:rPr lang="hr-HR" sz="1600" dirty="0">
                <a:latin typeface="Arial"/>
                <a:cs typeface="Arial"/>
              </a:rPr>
              <a:t>, </a:t>
            </a:r>
            <a:r>
              <a:rPr lang="hr-HR" sz="1600" dirty="0" err="1">
                <a:latin typeface="Arial"/>
                <a:cs typeface="Arial"/>
              </a:rPr>
              <a:t>etc</a:t>
            </a:r>
            <a:r>
              <a:rPr lang="hr-HR" sz="1600" dirty="0">
                <a:latin typeface="Arial"/>
                <a:cs typeface="Arial"/>
              </a:rPr>
              <a:t>. </a:t>
            </a:r>
            <a:endParaRPr lang="ta-IN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1378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9B3399A-427D-725B-08C0-F433E8191F59}"/>
              </a:ext>
            </a:extLst>
          </p:cNvPr>
          <p:cNvSpPr txBox="1"/>
          <p:nvPr/>
        </p:nvSpPr>
        <p:spPr>
          <a:xfrm>
            <a:off x="435370" y="760230"/>
            <a:ext cx="113212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800" dirty="0">
                <a:latin typeface="Arial" panose="020B0604020202020204" pitchFamily="34" charset="0"/>
                <a:cs typeface="Arial" panose="020B0604020202020204" pitchFamily="34" charset="0"/>
              </a:rPr>
              <a:t>Finite temperature smears the Fermi surface for nucleons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EE103E-85B0-0349-A8A4-243298456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7709" y="1145229"/>
            <a:ext cx="2163859" cy="25557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A95A300-0660-3D96-5776-F34844707CA9}"/>
              </a:ext>
            </a:extLst>
          </p:cNvPr>
          <p:cNvSpPr txBox="1"/>
          <p:nvPr/>
        </p:nvSpPr>
        <p:spPr>
          <a:xfrm>
            <a:off x="4260012" y="144114"/>
            <a:ext cx="100935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FINITE TEMPERATURE EFFECTS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7292F0-4CC6-8376-6F5F-F40A80D7FF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68" y="4404016"/>
            <a:ext cx="3058881" cy="6071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69D4555-DD0C-9DA3-4941-20D7E8457470}"/>
              </a:ext>
            </a:extLst>
          </p:cNvPr>
          <p:cNvSpPr txBox="1"/>
          <p:nvPr/>
        </p:nvSpPr>
        <p:spPr>
          <a:xfrm>
            <a:off x="272766" y="3733797"/>
            <a:ext cx="617615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1701" indent="-351701">
              <a:buFont typeface="Arial" panose="020B0604020202020204" pitchFamily="34" charset="0"/>
              <a:buChar char="•"/>
            </a:pPr>
            <a:r>
              <a:rPr lang="en-US" sz="1600" b="1" dirty="0">
                <a:latin typeface="+mn-lt"/>
              </a:rPr>
              <a:t>Finite-temperature relativistic Hartree-</a:t>
            </a:r>
            <a:r>
              <a:rPr lang="en-US" sz="1600" b="1" dirty="0" err="1">
                <a:latin typeface="+mn-lt"/>
              </a:rPr>
              <a:t>Bogoliubov</a:t>
            </a:r>
            <a:r>
              <a:rPr lang="en-US" sz="1600" b="1" dirty="0">
                <a:latin typeface="+mn-lt"/>
              </a:rPr>
              <a:t> model</a:t>
            </a:r>
            <a:r>
              <a:rPr lang="en-HR" sz="1600" b="1" dirty="0">
                <a:latin typeface="+mn-lt"/>
              </a:rPr>
              <a:t> </a:t>
            </a:r>
            <a:r>
              <a:rPr lang="en-HR" sz="1600" dirty="0">
                <a:latin typeface="+mn-lt"/>
              </a:rPr>
              <a:t>(relativistic mean field + pairing + finite temperature)</a:t>
            </a:r>
            <a:endParaRPr lang="en-US" sz="1600" dirty="0">
              <a:latin typeface="+mn-lt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8C1746-3CEF-9009-C791-A090B23411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124" y="5044002"/>
            <a:ext cx="3261170" cy="1723149"/>
          </a:xfrm>
          <a:prstGeom prst="rect">
            <a:avLst/>
          </a:prstGeom>
          <a:ln w="28575"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77CC0F-6D49-9897-6EB3-3A0E2DDED242}"/>
                  </a:ext>
                </a:extLst>
              </p:cNvPr>
              <p:cNvSpPr txBox="1"/>
              <p:nvPr/>
            </p:nvSpPr>
            <p:spPr>
              <a:xfrm>
                <a:off x="-876051" y="1914490"/>
                <a:ext cx="4915689" cy="7241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196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969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1969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1969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969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969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969"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1969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969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1969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96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69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969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969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969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sz="1969">
                                          <a:latin typeface="Cambria Math" panose="02040503050406030204" pitchFamily="18" charset="0"/>
                                        </a:rPr>
                                        <m:t>𝐵</m:t>
                                      </m:r>
                                    </m:sub>
                                  </m:sSub>
                                  <m:r>
                                    <a:rPr lang="en-US" sz="1969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</m:den>
                      </m:f>
                    </m:oMath>
                  </m:oMathPara>
                </a14:m>
                <a:endParaRPr lang="en-HR" sz="1969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D77CC0F-6D49-9897-6EB3-3A0E2DDED2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76051" y="1914490"/>
                <a:ext cx="4915689" cy="724109"/>
              </a:xfrm>
              <a:prstGeom prst="rect">
                <a:avLst/>
              </a:prstGeom>
              <a:blipFill>
                <a:blip r:embed="rId5"/>
                <a:stretch>
                  <a:fillRect t="-5172" b="-67241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>
            <a:extLst>
              <a:ext uri="{FF2B5EF4-FFF2-40B4-BE49-F238E27FC236}">
                <a16:creationId xmlns:a16="http://schemas.microsoft.com/office/drawing/2014/main" id="{3B09EF2F-A30B-88C6-D1D7-60C8E834D2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9820" y="3089813"/>
            <a:ext cx="3832678" cy="18725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EA74CD3-C014-C2AC-658C-0E1B8A4ECC5F}"/>
              </a:ext>
            </a:extLst>
          </p:cNvPr>
          <p:cNvSpPr txBox="1"/>
          <p:nvPr/>
        </p:nvSpPr>
        <p:spPr>
          <a:xfrm>
            <a:off x="6635966" y="2203308"/>
            <a:ext cx="7230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1701" indent="-351701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Treatment of the continuum</a:t>
            </a:r>
          </a:p>
          <a:p>
            <a:r>
              <a:rPr lang="en-US" sz="1200" dirty="0">
                <a:solidFill>
                  <a:srgbClr val="000099"/>
                </a:solidFill>
              </a:rPr>
              <a:t>P. </a:t>
            </a:r>
            <a:r>
              <a:rPr lang="en-US" sz="1200" dirty="0" err="1">
                <a:solidFill>
                  <a:srgbClr val="000099"/>
                </a:solidFill>
              </a:rPr>
              <a:t>Bonche</a:t>
            </a:r>
            <a:r>
              <a:rPr lang="en-US" sz="1200" dirty="0">
                <a:solidFill>
                  <a:srgbClr val="000099"/>
                </a:solidFill>
              </a:rPr>
              <a:t>, S. </a:t>
            </a:r>
            <a:r>
              <a:rPr lang="en-US" sz="1200" dirty="0" err="1">
                <a:solidFill>
                  <a:srgbClr val="000099"/>
                </a:solidFill>
              </a:rPr>
              <a:t>Levit</a:t>
            </a:r>
            <a:r>
              <a:rPr lang="en-US" sz="1200" dirty="0">
                <a:solidFill>
                  <a:srgbClr val="000099"/>
                </a:solidFill>
              </a:rPr>
              <a:t>, D. </a:t>
            </a:r>
            <a:r>
              <a:rPr lang="en-US" sz="1200" dirty="0" err="1">
                <a:solidFill>
                  <a:srgbClr val="000099"/>
                </a:solidFill>
              </a:rPr>
              <a:t>Vautherin</a:t>
            </a:r>
            <a:r>
              <a:rPr lang="en-US" sz="1200" dirty="0">
                <a:solidFill>
                  <a:srgbClr val="000099"/>
                </a:solidFill>
              </a:rPr>
              <a:t>, Nuclear Physics A 427 278 (1984)</a:t>
            </a:r>
            <a:endParaRPr lang="en-HR" sz="1200" dirty="0">
              <a:solidFill>
                <a:srgbClr val="000099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FFCBC5-5ABD-973B-5150-927074892804}"/>
              </a:ext>
            </a:extLst>
          </p:cNvPr>
          <p:cNvSpPr txBox="1"/>
          <p:nvPr/>
        </p:nvSpPr>
        <p:spPr>
          <a:xfrm>
            <a:off x="6635966" y="5707595"/>
            <a:ext cx="25619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1600" dirty="0"/>
              <a:t>S</a:t>
            </a:r>
            <a:r>
              <a:rPr lang="en-HR" sz="1600" dirty="0"/>
              <a:t>ubtracted free energy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E52891-14F6-F1A1-BEB2-075B6B6C3EE1}"/>
              </a:ext>
            </a:extLst>
          </p:cNvPr>
          <p:cNvSpPr txBox="1"/>
          <p:nvPr/>
        </p:nvSpPr>
        <p:spPr>
          <a:xfrm>
            <a:off x="6635966" y="1310513"/>
            <a:ext cx="426038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1701" indent="-351701">
              <a:buFont typeface="Arial" panose="020B0604020202020204" pitchFamily="34" charset="0"/>
              <a:buChar char="•"/>
            </a:pPr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Free energy of a nucleus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9397E-15BA-06A7-8469-99DA3AADEE19}"/>
                  </a:ext>
                </a:extLst>
              </p:cNvPr>
              <p:cNvSpPr txBox="1"/>
              <p:nvPr/>
            </p:nvSpPr>
            <p:spPr>
              <a:xfrm>
                <a:off x="7485199" y="1698298"/>
                <a:ext cx="2200095" cy="4331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2215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𝐹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𝐸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1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𝑇𝑆</m:t>
                    </m:r>
                  </m:oMath>
                </a14:m>
                <a:endParaRPr lang="en-HR" sz="18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79397E-15BA-06A7-8469-99DA3AADEE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5199" y="1698298"/>
                <a:ext cx="2200095" cy="433196"/>
              </a:xfrm>
              <a:prstGeom prst="rect">
                <a:avLst/>
              </a:prstGeom>
              <a:blipFill>
                <a:blip r:embed="rId7"/>
                <a:stretch>
                  <a:fillRect l="-4023" t="-8571" b="-31429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3BB076-F36F-0CC2-BD2D-71A4696746D0}"/>
                  </a:ext>
                </a:extLst>
              </p:cNvPr>
              <p:cNvSpPr txBox="1"/>
              <p:nvPr/>
            </p:nvSpPr>
            <p:spPr>
              <a:xfrm>
                <a:off x="7135573" y="6097770"/>
                <a:ext cx="3261169" cy="3958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en-HR" sz="18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𝑁𝑢𝑐𝑙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𝑉𝑎𝑝</m:t>
                          </m:r>
                        </m:sub>
                      </m:sSub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𝑉𝑎𝑝</m:t>
                          </m:r>
                        </m:sub>
                      </m:sSub>
                    </m:oMath>
                  </m:oMathPara>
                </a14:m>
                <a:endParaRPr lang="en-HR" sz="1800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93BB076-F36F-0CC2-BD2D-71A4696746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5573" y="6097770"/>
                <a:ext cx="3261169" cy="395814"/>
              </a:xfrm>
              <a:prstGeom prst="rect">
                <a:avLst/>
              </a:prstGeom>
              <a:blipFill>
                <a:blip r:embed="rId8"/>
                <a:stretch>
                  <a:fillRect b="-9375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031379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52C1C0D5-5251-09ED-99B7-7ED6E04089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082" y="735713"/>
            <a:ext cx="10215118" cy="51075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4DE886-7087-5CF3-374C-786714130C1B}"/>
              </a:ext>
            </a:extLst>
          </p:cNvPr>
          <p:cNvSpPr txBox="1"/>
          <p:nvPr/>
        </p:nvSpPr>
        <p:spPr>
          <a:xfrm>
            <a:off x="705396" y="5747404"/>
            <a:ext cx="8669466" cy="7363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985" dirty="0">
              <a:latin typeface="Helvetica" pitchFamily="2" charset="0"/>
            </a:endParaRPr>
          </a:p>
          <a:p>
            <a:pPr marL="422041" indent="-422041">
              <a:buFont typeface="Arial" panose="020B0604020202020204" pitchFamily="34" charset="0"/>
              <a:buChar char="•"/>
            </a:pPr>
            <a:r>
              <a:rPr lang="en-GB" sz="1600" dirty="0">
                <a:latin typeface="Helvetica" pitchFamily="2" charset="0"/>
              </a:rPr>
              <a:t>FT-RHB calculations including nuclear deformation, pairing correlation effects, and treatment of nucleon states in the continuum.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ABEB63-3C46-44B2-56DD-78199552B90B}"/>
              </a:ext>
            </a:extLst>
          </p:cNvPr>
          <p:cNvSpPr txBox="1"/>
          <p:nvPr/>
        </p:nvSpPr>
        <p:spPr>
          <a:xfrm>
            <a:off x="10097828" y="1463694"/>
            <a:ext cx="1678165" cy="1569660"/>
          </a:xfrm>
          <a:prstGeom prst="rect">
            <a:avLst/>
          </a:prstGeom>
          <a:solidFill>
            <a:srgbClr val="D4E6FF"/>
          </a:solidFill>
        </p:spPr>
        <p:txBody>
          <a:bodyPr wrap="square" rtlCol="0">
            <a:spAutoFit/>
          </a:bodyPr>
          <a:lstStyle/>
          <a:p>
            <a:r>
              <a:rPr lang="en-HR" sz="1600" dirty="0"/>
              <a:t>The evolution of </a:t>
            </a:r>
            <a:r>
              <a:rPr lang="en-GB" sz="1600" dirty="0"/>
              <a:t>n</a:t>
            </a:r>
            <a:r>
              <a:rPr lang="en-HR" sz="1600" dirty="0"/>
              <a:t>uclear </a:t>
            </a:r>
            <a:r>
              <a:rPr lang="en-GB" sz="1600" dirty="0"/>
              <a:t>b</a:t>
            </a:r>
            <a:r>
              <a:rPr lang="en-HR" sz="1600" dirty="0"/>
              <a:t>inding </a:t>
            </a:r>
          </a:p>
          <a:p>
            <a:r>
              <a:rPr lang="en-HR" sz="1600" dirty="0"/>
              <a:t>energies for temperatures </a:t>
            </a:r>
          </a:p>
          <a:p>
            <a:r>
              <a:rPr lang="en-HR" sz="1600" dirty="0">
                <a:solidFill>
                  <a:srgbClr val="C00000"/>
                </a:solidFill>
              </a:rPr>
              <a:t>T = 0 - 2 MeV  </a:t>
            </a:r>
            <a:r>
              <a:rPr lang="en-HR" sz="1600" dirty="0">
                <a:solidFill>
                  <a:srgbClr val="0000CC"/>
                </a:solidFill>
              </a:rPr>
              <a:t>(0 - 2.3・10</a:t>
            </a:r>
            <a:r>
              <a:rPr lang="en-HR" sz="1600" baseline="30000" dirty="0">
                <a:solidFill>
                  <a:srgbClr val="0000CC"/>
                </a:solidFill>
              </a:rPr>
              <a:t>10</a:t>
            </a:r>
            <a:r>
              <a:rPr lang="en-HR" sz="1600" dirty="0">
                <a:solidFill>
                  <a:srgbClr val="0000CC"/>
                </a:solidFill>
              </a:rPr>
              <a:t> K)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A14FD-DD9C-487D-2968-93F0FE72CCFF}"/>
              </a:ext>
            </a:extLst>
          </p:cNvPr>
          <p:cNvSpPr txBox="1"/>
          <p:nvPr/>
        </p:nvSpPr>
        <p:spPr>
          <a:xfrm>
            <a:off x="1731234" y="822518"/>
            <a:ext cx="8433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R" b="1" dirty="0">
                <a:solidFill>
                  <a:srgbClr val="C00000"/>
                </a:solidFill>
              </a:rPr>
              <a:t>NUCLEAR LANDSCAPE AT FINITE TEMPERATURE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122B1E-81D7-AD38-3224-B326CAD86FE9}"/>
              </a:ext>
            </a:extLst>
          </p:cNvPr>
          <p:cNvSpPr txBox="1"/>
          <p:nvPr/>
        </p:nvSpPr>
        <p:spPr>
          <a:xfrm>
            <a:off x="2429811" y="6483759"/>
            <a:ext cx="10976361" cy="1124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200" dirty="0">
                <a:solidFill>
                  <a:srgbClr val="0000CC"/>
                </a:solidFill>
              </a:rPr>
              <a:t>A. Ravlić, E. Yuksel, T. Nikšić, N.P., Nature Comm. 14, 4834 (2023); PRC 109, 014318 (2024)</a:t>
            </a:r>
          </a:p>
          <a:p>
            <a:r>
              <a:rPr lang="en-HR" sz="1200" dirty="0">
                <a:solidFill>
                  <a:srgbClr val="0000CC"/>
                </a:solidFill>
              </a:rPr>
              <a:t> </a:t>
            </a:r>
          </a:p>
          <a:p>
            <a:r>
              <a:rPr lang="en-HR" sz="1354" dirty="0">
                <a:solidFill>
                  <a:srgbClr val="0000CC"/>
                </a:solidFill>
              </a:rPr>
              <a:t> </a:t>
            </a:r>
          </a:p>
          <a:p>
            <a:r>
              <a:rPr lang="en-HR" sz="1477" dirty="0">
                <a:solidFill>
                  <a:srgbClr val="0000CC"/>
                </a:solidFill>
              </a:rPr>
              <a:t> </a:t>
            </a:r>
          </a:p>
          <a:p>
            <a:r>
              <a:rPr lang="en-HR" sz="1477" dirty="0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FD77C9-88F5-97F1-F7D4-88847071BEF1}"/>
              </a:ext>
            </a:extLst>
          </p:cNvPr>
          <p:cNvSpPr txBox="1"/>
          <p:nvPr/>
        </p:nvSpPr>
        <p:spPr>
          <a:xfrm>
            <a:off x="1937126" y="138972"/>
            <a:ext cx="104795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HOW NUCLEAR PROPERTIES EVOLVE WITH INCREASING TEMPERATURE?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E0D69D-63DF-206D-E47C-2C294C925C6F}"/>
              </a:ext>
            </a:extLst>
          </p:cNvPr>
          <p:cNvSpPr txBox="1"/>
          <p:nvPr/>
        </p:nvSpPr>
        <p:spPr>
          <a:xfrm>
            <a:off x="9664444" y="3922512"/>
            <a:ext cx="25449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HR" sz="1800" dirty="0"/>
              <a:t>Nuclide map is dynamically changing with temperature increase</a:t>
            </a:r>
          </a:p>
        </p:txBody>
      </p:sp>
    </p:spTree>
    <p:extLst>
      <p:ext uri="{BB962C8B-B14F-4D97-AF65-F5344CB8AC3E}">
        <p14:creationId xmlns:p14="http://schemas.microsoft.com/office/powerpoint/2010/main" val="4780599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AD597CC8-2703-9A4C-24DD-554439064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36" y="788838"/>
            <a:ext cx="7179487" cy="35600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4EB888-732A-4BE9-36F7-92B5A615C191}"/>
              </a:ext>
            </a:extLst>
          </p:cNvPr>
          <p:cNvSpPr txBox="1"/>
          <p:nvPr/>
        </p:nvSpPr>
        <p:spPr>
          <a:xfrm>
            <a:off x="2564405" y="136530"/>
            <a:ext cx="11681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cs typeface="Arial"/>
              </a:rPr>
              <a:t>HOW THE NUCLEAR DRIP LINES EVOLVE WITH TEMPERATURE?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EAC2D-11CA-6F63-DC8A-B3E294AD54A4}"/>
              </a:ext>
            </a:extLst>
          </p:cNvPr>
          <p:cNvSpPr txBox="1"/>
          <p:nvPr/>
        </p:nvSpPr>
        <p:spPr>
          <a:xfrm>
            <a:off x="2099299" y="6420747"/>
            <a:ext cx="5417124" cy="3007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354" dirty="0">
                <a:solidFill>
                  <a:srgbClr val="0000CC"/>
                </a:solidFill>
              </a:rPr>
              <a:t>A. Ravlić, E. Yuksel, T. Nikšić, N.P., Nature Comm. 14, 4834 (2023),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27D060-77FD-7671-C2CA-DFE23F898F39}"/>
              </a:ext>
            </a:extLst>
          </p:cNvPr>
          <p:cNvSpPr txBox="1"/>
          <p:nvPr/>
        </p:nvSpPr>
        <p:spPr>
          <a:xfrm>
            <a:off x="1724370" y="4733539"/>
            <a:ext cx="4404620" cy="1477328"/>
          </a:xfrm>
          <a:prstGeom prst="rect">
            <a:avLst/>
          </a:prstGeom>
          <a:solidFill>
            <a:srgbClr val="D4E6FF"/>
          </a:solidFill>
        </p:spPr>
        <p:txBody>
          <a:bodyPr wrap="square">
            <a:spAutoFit/>
          </a:bodyPr>
          <a:lstStyle/>
          <a:p>
            <a:r>
              <a:rPr lang="en-HR" sz="1723" b="1" dirty="0"/>
              <a:t>I</a:t>
            </a:r>
            <a:r>
              <a:rPr lang="hr-HR" sz="1800" b="1" dirty="0" err="1"/>
              <a:t>ncrease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</a:t>
            </a:r>
            <a:r>
              <a:rPr lang="hr-HR" sz="1800" b="1" dirty="0" err="1"/>
              <a:t>the</a:t>
            </a:r>
            <a:r>
              <a:rPr lang="hr-HR" sz="1800" b="1" dirty="0"/>
              <a:t> </a:t>
            </a:r>
            <a:r>
              <a:rPr lang="hr-HR" sz="1800" b="1" dirty="0" err="1"/>
              <a:t>number</a:t>
            </a:r>
            <a:r>
              <a:rPr lang="hr-HR" sz="1800" b="1" dirty="0"/>
              <a:t> </a:t>
            </a:r>
            <a:r>
              <a:rPr lang="hr-HR" sz="1800" b="1" dirty="0" err="1"/>
              <a:t>of</a:t>
            </a:r>
            <a:r>
              <a:rPr lang="hr-HR" sz="1800" b="1" dirty="0"/>
              <a:t> </a:t>
            </a:r>
            <a:r>
              <a:rPr lang="hr-HR" sz="1800" b="1" dirty="0" err="1"/>
              <a:t>bound</a:t>
            </a:r>
            <a:r>
              <a:rPr lang="hr-HR" sz="1800" b="1" dirty="0"/>
              <a:t> </a:t>
            </a:r>
            <a:r>
              <a:rPr lang="en-GB" sz="1800" b="1" dirty="0"/>
              <a:t>n</a:t>
            </a:r>
            <a:r>
              <a:rPr lang="en-HR" sz="1800" b="1" dirty="0"/>
              <a:t>uclei </a:t>
            </a:r>
            <a:r>
              <a:rPr lang="en-HR" sz="1800" dirty="0"/>
              <a:t>with temperature due </a:t>
            </a:r>
            <a:r>
              <a:rPr lang="en-GB" sz="1800" dirty="0"/>
              <a:t>to thermal quenching of the shell effects</a:t>
            </a:r>
          </a:p>
          <a:p>
            <a:endParaRPr lang="en-GB" sz="1800" dirty="0"/>
          </a:p>
          <a:p>
            <a:r>
              <a:rPr lang="en-GB" sz="1800" dirty="0">
                <a:solidFill>
                  <a:srgbClr val="C00000"/>
                </a:solidFill>
              </a:rPr>
              <a:t>Different than expected for hot nuclei !</a:t>
            </a:r>
            <a:endParaRPr lang="hr-HR" sz="1800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F026AD6-862F-FCEF-89B9-6A5E169A9C02}"/>
              </a:ext>
            </a:extLst>
          </p:cNvPr>
          <p:cNvSpPr txBox="1"/>
          <p:nvPr/>
        </p:nvSpPr>
        <p:spPr>
          <a:xfrm>
            <a:off x="8167576" y="2066977"/>
            <a:ext cx="3687487" cy="622606"/>
          </a:xfrm>
          <a:prstGeom prst="rect">
            <a:avLst/>
          </a:prstGeom>
          <a:solidFill>
            <a:srgbClr val="FFE7B7"/>
          </a:solidFill>
        </p:spPr>
        <p:txBody>
          <a:bodyPr wrap="square">
            <a:spAutoFit/>
          </a:bodyPr>
          <a:lstStyle/>
          <a:p>
            <a:r>
              <a:rPr lang="hr-HR" sz="1723" dirty="0" err="1"/>
              <a:t>By</a:t>
            </a:r>
            <a:r>
              <a:rPr lang="hr-HR" sz="1723" dirty="0"/>
              <a:t> </a:t>
            </a:r>
            <a:r>
              <a:rPr lang="hr-HR" sz="1723" dirty="0" err="1"/>
              <a:t>increasing</a:t>
            </a:r>
            <a:r>
              <a:rPr lang="hr-HR" sz="1723" dirty="0"/>
              <a:t> temperature, </a:t>
            </a:r>
            <a:r>
              <a:rPr lang="hr-HR" sz="1723" dirty="0" err="1"/>
              <a:t>the</a:t>
            </a:r>
            <a:r>
              <a:rPr lang="hr-HR" sz="1723" dirty="0"/>
              <a:t> </a:t>
            </a:r>
            <a:r>
              <a:rPr lang="hr-HR" sz="1723" b="1" dirty="0" err="1"/>
              <a:t>shell</a:t>
            </a:r>
            <a:r>
              <a:rPr lang="hr-HR" sz="1723" b="1" dirty="0"/>
              <a:t> </a:t>
            </a:r>
            <a:r>
              <a:rPr lang="hr-HR" sz="1723" b="1" dirty="0" err="1"/>
              <a:t>effects</a:t>
            </a:r>
            <a:r>
              <a:rPr lang="hr-HR" sz="1723" b="1" dirty="0"/>
              <a:t> </a:t>
            </a:r>
            <a:r>
              <a:rPr lang="hr-HR" sz="1723" b="1" dirty="0" err="1"/>
              <a:t>gradually</a:t>
            </a:r>
            <a:r>
              <a:rPr lang="hr-HR" sz="1723" b="1" dirty="0"/>
              <a:t> </a:t>
            </a:r>
            <a:r>
              <a:rPr lang="hr-HR" sz="1723" b="1" dirty="0" err="1"/>
              <a:t>disappear</a:t>
            </a:r>
            <a:endParaRPr lang="hr-HR" sz="1723" b="1" dirty="0"/>
          </a:p>
        </p:txBody>
      </p:sp>
      <p:pic>
        <p:nvPicPr>
          <p:cNvPr id="7" name="Picture 6" descr="A graph of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FDE8626A-6262-76CB-65C7-4DDD277A8D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639" y="3596365"/>
            <a:ext cx="5202460" cy="26145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537062-1B1F-7A43-F6EF-476794B3CD89}"/>
                  </a:ext>
                </a:extLst>
              </p:cNvPr>
              <p:cNvSpPr txBox="1"/>
              <p:nvPr/>
            </p:nvSpPr>
            <p:spPr>
              <a:xfrm>
                <a:off x="8167576" y="1091760"/>
                <a:ext cx="3687487" cy="646331"/>
              </a:xfrm>
              <a:prstGeom prst="rect">
                <a:avLst/>
              </a:prstGeom>
              <a:solidFill>
                <a:srgbClr val="D4E6FF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HR" sz="1800" dirty="0"/>
                  <a:t>Bound nuclei are determined by the condition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≤0</m:t>
                    </m:r>
                  </m:oMath>
                </a14:m>
                <a:r>
                  <a:rPr lang="en-HR" sz="1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H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HR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en-H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0</m:t>
                    </m:r>
                    <m:r>
                      <a:rPr lang="hr-HR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HR" sz="1800" dirty="0"/>
                  <a:t> </a:t>
                </a: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3537062-1B1F-7A43-F6EF-476794B3CD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7576" y="1091760"/>
                <a:ext cx="3687487" cy="646331"/>
              </a:xfrm>
              <a:prstGeom prst="rect">
                <a:avLst/>
              </a:prstGeom>
              <a:blipFill>
                <a:blip r:embed="rId5"/>
                <a:stretch>
                  <a:fillRect l="-1718" t="-1923" b="-13462"/>
                </a:stretch>
              </a:blipFill>
            </p:spPr>
            <p:txBody>
              <a:bodyPr/>
              <a:lstStyle/>
              <a:p>
                <a:r>
                  <a:rPr lang="en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48299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436B80-994B-D30E-7509-E1FA9FF07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a graph showing the same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D2791919-F963-960A-B611-91DE7A602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02" y="1067262"/>
            <a:ext cx="3346180" cy="550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DE5A361-2EA7-17B4-6192-1FC5A9277CF8}"/>
              </a:ext>
            </a:extLst>
          </p:cNvPr>
          <p:cNvSpPr txBox="1"/>
          <p:nvPr/>
        </p:nvSpPr>
        <p:spPr>
          <a:xfrm>
            <a:off x="5480147" y="6417001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</a:t>
            </a:r>
            <a:r>
              <a:rPr lang="en-HR" sz="1600" dirty="0"/>
              <a:t>eutron number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50633D-6391-D1C8-009C-B52793434AD6}"/>
              </a:ext>
            </a:extLst>
          </p:cNvPr>
          <p:cNvSpPr txBox="1"/>
          <p:nvPr/>
        </p:nvSpPr>
        <p:spPr>
          <a:xfrm rot="16200000">
            <a:off x="3985058" y="3220066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Proton</a:t>
            </a:r>
            <a:r>
              <a:rPr lang="en-HR" sz="1600" dirty="0"/>
              <a:t> number</a:t>
            </a:r>
          </a:p>
        </p:txBody>
      </p:sp>
      <p:pic>
        <p:nvPicPr>
          <p:cNvPr id="7" name="Picture 6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D9270213-113A-31BB-F075-DA530D8588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2491" y="1146582"/>
            <a:ext cx="3346180" cy="3679516"/>
          </a:xfrm>
          <a:prstGeom prst="rect">
            <a:avLst/>
          </a:prstGeom>
        </p:spPr>
      </p:pic>
      <p:pic>
        <p:nvPicPr>
          <p:cNvPr id="8" name="Picture 7" descr="A blue circle with black lines and arrows&#10;&#10;Description automatically generated">
            <a:extLst>
              <a:ext uri="{FF2B5EF4-FFF2-40B4-BE49-F238E27FC236}">
                <a16:creationId xmlns:a16="http://schemas.microsoft.com/office/drawing/2014/main" id="{105DD32B-8AA2-6D1D-7C9B-F7BA232689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701" y="5272029"/>
            <a:ext cx="2445280" cy="11051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7886CF-C054-586A-D1ED-AD77558E79E7}"/>
              </a:ext>
            </a:extLst>
          </p:cNvPr>
          <p:cNvSpPr txBox="1"/>
          <p:nvPr/>
        </p:nvSpPr>
        <p:spPr>
          <a:xfrm>
            <a:off x="9218796" y="4826098"/>
            <a:ext cx="16674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N</a:t>
            </a:r>
            <a:r>
              <a:rPr lang="en-HR" sz="1600" dirty="0"/>
              <a:t>eutron number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11113-F4AC-B157-7C5E-99EF8C27690C}"/>
              </a:ext>
            </a:extLst>
          </p:cNvPr>
          <p:cNvSpPr txBox="1"/>
          <p:nvPr/>
        </p:nvSpPr>
        <p:spPr>
          <a:xfrm rot="16200000">
            <a:off x="7813656" y="2788963"/>
            <a:ext cx="15424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Proton</a:t>
            </a:r>
            <a:r>
              <a:rPr lang="en-HR" sz="1600" dirty="0"/>
              <a:t> number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AFB039-B470-CFF6-EFF4-24B80D700361}"/>
              </a:ext>
            </a:extLst>
          </p:cNvPr>
          <p:cNvSpPr txBox="1"/>
          <p:nvPr/>
        </p:nvSpPr>
        <p:spPr>
          <a:xfrm>
            <a:off x="5099519" y="610012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HR" sz="1800" b="1" dirty="0"/>
              <a:t>Nuclear deformation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C68063F-B688-19A7-FB0D-1A425BC24CDD}"/>
              </a:ext>
            </a:extLst>
          </p:cNvPr>
          <p:cNvSpPr txBox="1"/>
          <p:nvPr/>
        </p:nvSpPr>
        <p:spPr>
          <a:xfrm>
            <a:off x="9141995" y="669873"/>
            <a:ext cx="61000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b="1" dirty="0"/>
              <a:t>Pairing properties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D3F8F89-F3D3-D2FE-C82E-B2A70F9CA8EC}"/>
              </a:ext>
            </a:extLst>
          </p:cNvPr>
          <p:cNvSpPr txBox="1"/>
          <p:nvPr/>
        </p:nvSpPr>
        <p:spPr>
          <a:xfrm>
            <a:off x="1929426" y="142255"/>
            <a:ext cx="100494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+mn-lt"/>
              </a:rPr>
              <a:t>HOW NUCLEAR PROPERTIES EVOLVE WITH INCREASING TEMPERATURE?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73CEB3B-C90D-2EDA-37D5-F67C1B08D4D2}"/>
              </a:ext>
            </a:extLst>
          </p:cNvPr>
          <p:cNvSpPr txBox="1"/>
          <p:nvPr/>
        </p:nvSpPr>
        <p:spPr>
          <a:xfrm>
            <a:off x="7405161" y="6279734"/>
            <a:ext cx="7658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AutoNum type="alphaUcPeriod"/>
            </a:pPr>
            <a:r>
              <a:rPr lang="en-HR" sz="1200" dirty="0">
                <a:solidFill>
                  <a:srgbClr val="0000CC"/>
                </a:solidFill>
              </a:rPr>
              <a:t>Ravlić, E. Yuksel, T. Nikšić, N.P.,</a:t>
            </a:r>
          </a:p>
          <a:p>
            <a:r>
              <a:rPr lang="en-HR" sz="1200" dirty="0">
                <a:solidFill>
                  <a:srgbClr val="0000CC"/>
                </a:solidFill>
              </a:rPr>
              <a:t>  Nature Comm. 14, 4834 (2023); PRC 109, 014318 (2024)</a:t>
            </a:r>
          </a:p>
        </p:txBody>
      </p:sp>
      <p:pic>
        <p:nvPicPr>
          <p:cNvPr id="6" name="Picture 5" descr="A graph of a function&#10;&#10;Description automatically generated">
            <a:extLst>
              <a:ext uri="{FF2B5EF4-FFF2-40B4-BE49-F238E27FC236}">
                <a16:creationId xmlns:a16="http://schemas.microsoft.com/office/drawing/2014/main" id="{66607151-6BDF-DEDC-5265-07FEE52893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9" y="1222827"/>
            <a:ext cx="4296632" cy="468599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0AEE786-FD46-2175-78ED-186BB747113B}"/>
              </a:ext>
            </a:extLst>
          </p:cNvPr>
          <p:cNvSpPr txBox="1"/>
          <p:nvPr/>
        </p:nvSpPr>
        <p:spPr>
          <a:xfrm>
            <a:off x="1114538" y="697930"/>
            <a:ext cx="76220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HR" sz="1800" b="1" dirty="0"/>
              <a:t>Potential energy surface</a:t>
            </a:r>
          </a:p>
        </p:txBody>
      </p:sp>
      <p:pic>
        <p:nvPicPr>
          <p:cNvPr id="15" name="Picture 14" descr="A red oval object with black lines&#10;&#10;Description automatically generated">
            <a:extLst>
              <a:ext uri="{FF2B5EF4-FFF2-40B4-BE49-F238E27FC236}">
                <a16:creationId xmlns:a16="http://schemas.microsoft.com/office/drawing/2014/main" id="{D437670D-FD09-EC74-3D26-2737D0ED67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283" y="6019042"/>
            <a:ext cx="924650" cy="561394"/>
          </a:xfrm>
          <a:prstGeom prst="rect">
            <a:avLst/>
          </a:prstGeom>
        </p:spPr>
      </p:pic>
      <p:pic>
        <p:nvPicPr>
          <p:cNvPr id="16" name="Picture 15" descr="A yellow and black circle with a dotted line&#10;&#10;Description automatically generated">
            <a:extLst>
              <a:ext uri="{FF2B5EF4-FFF2-40B4-BE49-F238E27FC236}">
                <a16:creationId xmlns:a16="http://schemas.microsoft.com/office/drawing/2014/main" id="{03FEA096-90F5-A1EE-B1A5-F82BA0942C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12" y="5909274"/>
            <a:ext cx="773362" cy="773362"/>
          </a:xfrm>
          <a:prstGeom prst="rect">
            <a:avLst/>
          </a:prstGeom>
        </p:spPr>
      </p:pic>
      <p:pic>
        <p:nvPicPr>
          <p:cNvPr id="17" name="Picture 16" descr="A blue oval with black squares&#10;&#10;Description automatically generated">
            <a:extLst>
              <a:ext uri="{FF2B5EF4-FFF2-40B4-BE49-F238E27FC236}">
                <a16:creationId xmlns:a16="http://schemas.microsoft.com/office/drawing/2014/main" id="{1EDD0D62-56D6-3A4E-2A13-C8A087B8B3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79" y="5797951"/>
            <a:ext cx="554622" cy="88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33088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789"/>
  <p:tag name="DEFAULTHEIGHT" val="421"/>
</p:tagLst>
</file>

<file path=ppt/theme/theme1.xml><?xml version="1.0" encoding="utf-8"?>
<a:theme xmlns:a="http://schemas.openxmlformats.org/drawingml/2006/main" name="Studio">
  <a:themeElements>
    <a:clrScheme name="Studio 1">
      <a:dk1>
        <a:srgbClr val="000000"/>
      </a:dk1>
      <a:lt1>
        <a:srgbClr val="FFFFFF"/>
      </a:lt1>
      <a:dk2>
        <a:srgbClr val="336666"/>
      </a:dk2>
      <a:lt2>
        <a:srgbClr val="CCCC99"/>
      </a:lt2>
      <a:accent1>
        <a:srgbClr val="97CDCC"/>
      </a:accent1>
      <a:accent2>
        <a:srgbClr val="D6E0E0"/>
      </a:accent2>
      <a:accent3>
        <a:srgbClr val="FFFFFF"/>
      </a:accent3>
      <a:accent4>
        <a:srgbClr val="000000"/>
      </a:accent4>
      <a:accent5>
        <a:srgbClr val="C9E3E2"/>
      </a:accent5>
      <a:accent6>
        <a:srgbClr val="C2CBCB"/>
      </a:accent6>
      <a:hlink>
        <a:srgbClr val="99CC00"/>
      </a:hlink>
      <a:folHlink>
        <a:srgbClr val="336666"/>
      </a:folHlink>
    </a:clrScheme>
    <a:fontScheme name="Studio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udio 1">
        <a:dk1>
          <a:srgbClr val="000000"/>
        </a:dk1>
        <a:lt1>
          <a:srgbClr val="FFFFFF"/>
        </a:lt1>
        <a:dk2>
          <a:srgbClr val="336666"/>
        </a:dk2>
        <a:lt2>
          <a:srgbClr val="CCCC99"/>
        </a:lt2>
        <a:accent1>
          <a:srgbClr val="97CDCC"/>
        </a:accent1>
        <a:accent2>
          <a:srgbClr val="D6E0E0"/>
        </a:accent2>
        <a:accent3>
          <a:srgbClr val="FFFFFF"/>
        </a:accent3>
        <a:accent4>
          <a:srgbClr val="000000"/>
        </a:accent4>
        <a:accent5>
          <a:srgbClr val="C9E3E2"/>
        </a:accent5>
        <a:accent6>
          <a:srgbClr val="C2CBCB"/>
        </a:accent6>
        <a:hlink>
          <a:srgbClr val="99CC00"/>
        </a:hlink>
        <a:folHlink>
          <a:srgbClr val="3366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2">
        <a:dk1>
          <a:srgbClr val="000000"/>
        </a:dk1>
        <a:lt1>
          <a:srgbClr val="FFFFFF"/>
        </a:lt1>
        <a:dk2>
          <a:srgbClr val="3732A0"/>
        </a:dk2>
        <a:lt2>
          <a:srgbClr val="666699"/>
        </a:lt2>
        <a:accent1>
          <a:srgbClr val="CCCCFF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8A8A"/>
        </a:accent6>
        <a:hlink>
          <a:srgbClr val="3366CC"/>
        </a:hlink>
        <a:folHlink>
          <a:srgbClr val="9094B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3">
        <a:dk1>
          <a:srgbClr val="000000"/>
        </a:dk1>
        <a:lt1>
          <a:srgbClr val="FFFFFF"/>
        </a:lt1>
        <a:dk2>
          <a:srgbClr val="CD0505"/>
        </a:dk2>
        <a:lt2>
          <a:srgbClr val="5F5F5F"/>
        </a:lt2>
        <a:accent1>
          <a:srgbClr val="D2D5DE"/>
        </a:accent1>
        <a:accent2>
          <a:srgbClr val="D55757"/>
        </a:accent2>
        <a:accent3>
          <a:srgbClr val="FFFFFF"/>
        </a:accent3>
        <a:accent4>
          <a:srgbClr val="000000"/>
        </a:accent4>
        <a:accent5>
          <a:srgbClr val="E5E7EC"/>
        </a:accent5>
        <a:accent6>
          <a:srgbClr val="C14E4E"/>
        </a:accent6>
        <a:hlink>
          <a:srgbClr val="F42D1E"/>
        </a:hlink>
        <a:folHlink>
          <a:srgbClr val="7C84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4">
        <a:dk1>
          <a:srgbClr val="000000"/>
        </a:dk1>
        <a:lt1>
          <a:srgbClr val="FFFFFF"/>
        </a:lt1>
        <a:dk2>
          <a:srgbClr val="551A07"/>
        </a:dk2>
        <a:lt2>
          <a:srgbClr val="CC3300"/>
        </a:lt2>
        <a:accent1>
          <a:srgbClr val="F4B400"/>
        </a:accent1>
        <a:accent2>
          <a:srgbClr val="993300"/>
        </a:accent2>
        <a:accent3>
          <a:srgbClr val="FFFFFF"/>
        </a:accent3>
        <a:accent4>
          <a:srgbClr val="000000"/>
        </a:accent4>
        <a:accent5>
          <a:srgbClr val="F8D6AA"/>
        </a:accent5>
        <a:accent6>
          <a:srgbClr val="8A2D00"/>
        </a:accent6>
        <a:hlink>
          <a:srgbClr val="FF33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5">
        <a:dk1>
          <a:srgbClr val="000000"/>
        </a:dk1>
        <a:lt1>
          <a:srgbClr val="FFFFFF"/>
        </a:lt1>
        <a:dk2>
          <a:srgbClr val="FF0000"/>
        </a:dk2>
        <a:lt2>
          <a:srgbClr val="FFCC00"/>
        </a:lt2>
        <a:accent1>
          <a:srgbClr val="66CC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008A00"/>
        </a:accent6>
        <a:hlink>
          <a:srgbClr val="FF3300"/>
        </a:hlink>
        <a:folHlink>
          <a:srgbClr val="6600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udio 6">
        <a:dk1>
          <a:srgbClr val="666633"/>
        </a:dk1>
        <a:lt1>
          <a:srgbClr val="FFFFFF"/>
        </a:lt1>
        <a:dk2>
          <a:srgbClr val="000000"/>
        </a:dk2>
        <a:lt2>
          <a:srgbClr val="CC3300"/>
        </a:lt2>
        <a:accent1>
          <a:srgbClr val="8080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C0C0AA"/>
        </a:accent5>
        <a:accent6>
          <a:srgbClr val="E78A00"/>
        </a:accent6>
        <a:hlink>
          <a:srgbClr val="CC6600"/>
        </a:hlink>
        <a:folHlink>
          <a:srgbClr val="434B1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7">
        <a:dk1>
          <a:srgbClr val="766997"/>
        </a:dk1>
        <a:lt1>
          <a:srgbClr val="FFFFFF"/>
        </a:lt1>
        <a:dk2>
          <a:srgbClr val="530901"/>
        </a:dk2>
        <a:lt2>
          <a:srgbClr val="FFFFFF"/>
        </a:lt2>
        <a:accent1>
          <a:srgbClr val="FF3300"/>
        </a:accent1>
        <a:accent2>
          <a:srgbClr val="CC6600"/>
        </a:accent2>
        <a:accent3>
          <a:srgbClr val="B3AAAA"/>
        </a:accent3>
        <a:accent4>
          <a:srgbClr val="DADADA"/>
        </a:accent4>
        <a:accent5>
          <a:srgbClr val="FFADAA"/>
        </a:accent5>
        <a:accent6>
          <a:srgbClr val="B95C00"/>
        </a:accent6>
        <a:hlink>
          <a:srgbClr val="FF9900"/>
        </a:hlink>
        <a:folHlink>
          <a:srgbClr val="99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8">
        <a:dk1>
          <a:srgbClr val="666699"/>
        </a:dk1>
        <a:lt1>
          <a:srgbClr val="FFFFFF"/>
        </a:lt1>
        <a:dk2>
          <a:srgbClr val="4C004C"/>
        </a:dk2>
        <a:lt2>
          <a:srgbClr val="FFFFFF"/>
        </a:lt2>
        <a:accent1>
          <a:srgbClr val="0099CC"/>
        </a:accent1>
        <a:accent2>
          <a:srgbClr val="993366"/>
        </a:accent2>
        <a:accent3>
          <a:srgbClr val="B2AAB2"/>
        </a:accent3>
        <a:accent4>
          <a:srgbClr val="DADADA"/>
        </a:accent4>
        <a:accent5>
          <a:srgbClr val="AACAE2"/>
        </a:accent5>
        <a:accent6>
          <a:srgbClr val="8A2D5C"/>
        </a:accent6>
        <a:hlink>
          <a:srgbClr val="99CC00"/>
        </a:hlink>
        <a:folHlink>
          <a:srgbClr val="00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9">
        <a:dk1>
          <a:srgbClr val="565682"/>
        </a:dk1>
        <a:lt1>
          <a:srgbClr val="FFFFFF"/>
        </a:lt1>
        <a:dk2>
          <a:srgbClr val="1E1551"/>
        </a:dk2>
        <a:lt2>
          <a:srgbClr val="CCFFFF"/>
        </a:lt2>
        <a:accent1>
          <a:srgbClr val="33CCCC"/>
        </a:accent1>
        <a:accent2>
          <a:srgbClr val="009999"/>
        </a:accent2>
        <a:accent3>
          <a:srgbClr val="ABAAB3"/>
        </a:accent3>
        <a:accent4>
          <a:srgbClr val="DADADA"/>
        </a:accent4>
        <a:accent5>
          <a:srgbClr val="ADE2E2"/>
        </a:accent5>
        <a:accent6>
          <a:srgbClr val="008A8A"/>
        </a:accent6>
        <a:hlink>
          <a:srgbClr val="FF9900"/>
        </a:hlink>
        <a:folHlink>
          <a:srgbClr val="00598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udio 10">
        <a:dk1>
          <a:srgbClr val="CCCC99"/>
        </a:dk1>
        <a:lt1>
          <a:srgbClr val="FFFFFF"/>
        </a:lt1>
        <a:dk2>
          <a:srgbClr val="2E5D5C"/>
        </a:dk2>
        <a:lt2>
          <a:srgbClr val="FFFFFF"/>
        </a:lt2>
        <a:accent1>
          <a:srgbClr val="0099CC"/>
        </a:accent1>
        <a:accent2>
          <a:srgbClr val="D6E0E0"/>
        </a:accent2>
        <a:accent3>
          <a:srgbClr val="ADB6B5"/>
        </a:accent3>
        <a:accent4>
          <a:srgbClr val="DADADA"/>
        </a:accent4>
        <a:accent5>
          <a:srgbClr val="AACAE2"/>
        </a:accent5>
        <a:accent6>
          <a:srgbClr val="C2CBCB"/>
        </a:accent6>
        <a:hlink>
          <a:srgbClr val="CCCC99"/>
        </a:hlink>
        <a:folHlink>
          <a:srgbClr val="428A8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146448</TotalTime>
  <Words>2505</Words>
  <Application>Microsoft Macintosh PowerPoint</Application>
  <PresentationFormat>Widescreen</PresentationFormat>
  <Paragraphs>322</Paragraphs>
  <Slides>31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4" baseType="lpstr">
      <vt:lpstr>Aptos Display</vt:lpstr>
      <vt:lpstr>Arial</vt:lpstr>
      <vt:lpstr>Arial Black</vt:lpstr>
      <vt:lpstr>Calibri</vt:lpstr>
      <vt:lpstr>Cambria Math</vt:lpstr>
      <vt:lpstr>Century Gothic</vt:lpstr>
      <vt:lpstr>Comic Sans MS</vt:lpstr>
      <vt:lpstr>Helvetica</vt:lpstr>
      <vt:lpstr>Symbol</vt:lpstr>
      <vt:lpstr>Times New Roman</vt:lpstr>
      <vt:lpstr>Verdana</vt:lpstr>
      <vt:lpstr>Wingdings</vt:lpstr>
      <vt:lpstr>Studio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(n,γ) and (γ,n) Reaction Rates &amp; γ-Strength Function (γSF)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.</dc:creator>
  <cp:lastModifiedBy>Nils Paar</cp:lastModifiedBy>
  <cp:revision>4587</cp:revision>
  <cp:lastPrinted>2019-07-03T15:09:54Z</cp:lastPrinted>
  <dcterms:created xsi:type="dcterms:W3CDTF">2012-10-31T08:34:41Z</dcterms:created>
  <dcterms:modified xsi:type="dcterms:W3CDTF">2026-04-13T00:13:21Z</dcterms:modified>
</cp:coreProperties>
</file>