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5" r:id="rId2"/>
  </p:sldMasterIdLst>
  <p:notesMasterIdLst>
    <p:notesMasterId r:id="rId30"/>
  </p:notesMasterIdLst>
  <p:sldIdLst>
    <p:sldId id="270" r:id="rId3"/>
    <p:sldId id="495" r:id="rId4"/>
    <p:sldId id="463" r:id="rId5"/>
    <p:sldId id="548" r:id="rId6"/>
    <p:sldId id="601" r:id="rId7"/>
    <p:sldId id="489" r:id="rId8"/>
    <p:sldId id="488" r:id="rId9"/>
    <p:sldId id="603" r:id="rId10"/>
    <p:sldId id="604" r:id="rId11"/>
    <p:sldId id="490" r:id="rId12"/>
    <p:sldId id="562" r:id="rId13"/>
    <p:sldId id="889" r:id="rId14"/>
    <p:sldId id="521" r:id="rId15"/>
    <p:sldId id="539" r:id="rId16"/>
    <p:sldId id="540" r:id="rId17"/>
    <p:sldId id="565" r:id="rId18"/>
    <p:sldId id="301" r:id="rId19"/>
    <p:sldId id="569" r:id="rId20"/>
    <p:sldId id="888" r:id="rId21"/>
    <p:sldId id="5605" r:id="rId22"/>
    <p:sldId id="5608" r:id="rId23"/>
    <p:sldId id="5611" r:id="rId24"/>
    <p:sldId id="529" r:id="rId25"/>
    <p:sldId id="325" r:id="rId26"/>
    <p:sldId id="322" r:id="rId27"/>
    <p:sldId id="300" r:id="rId28"/>
    <p:sldId id="536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CCFF"/>
    <a:srgbClr val="0000FF"/>
    <a:srgbClr val="CCECFF"/>
    <a:srgbClr val="DDDDDD"/>
    <a:srgbClr val="7B835B"/>
    <a:srgbClr val="CCCC00"/>
    <a:srgbClr val="66FF66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44" autoAdjust="0"/>
    <p:restoredTop sz="94698" autoAdjust="0"/>
  </p:normalViewPr>
  <p:slideViewPr>
    <p:cSldViewPr snapToGrid="0">
      <p:cViewPr varScale="1">
        <p:scale>
          <a:sx n="83" d="100"/>
          <a:sy n="83" d="100"/>
        </p:scale>
        <p:origin x="8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E67801-8611-4265-9C99-961CC0DED44E}" type="datetimeFigureOut">
              <a:rPr lang="fr-FR" smtClean="0"/>
              <a:t>15/04/2026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BBB49-EDED-423F-9D68-8EC018DA4D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6769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70A53A-A840-47BC-B0D2-B053B031CA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FCC7E-1291-4A5A-A8ED-0CD2942E345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1687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BBB49-EDED-423F-9D68-8EC018DA4D6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8475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FCC7E-1291-4A5A-A8ED-0CD2942E345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6031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FCC7E-1291-4A5A-A8ED-0CD2942E345F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47727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6992A6-A82E-43D0-A077-F8223F86E1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73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FCC7E-1291-4A5A-A8ED-0CD2942E345F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33203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AF3760-1076-4CB8-8782-B43A7E5A2C1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127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dirty="0">
              <a:latin typeface="Arial" charset="0"/>
            </a:endParaRPr>
          </a:p>
        </p:txBody>
      </p:sp>
      <p:sp>
        <p:nvSpPr>
          <p:cNvPr id="8192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AAE26B-4427-467E-949E-6DCBAFEE43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8806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A3F728-6DC4-4B2A-AA3A-BEC2C461F7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962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8806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A3F728-6DC4-4B2A-AA3A-BEC2C461F7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924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70A53A-A840-47BC-B0D2-B053B031CA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527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1CFDD5-30F7-4BF3-8EFF-08D9EC087D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275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dirty="0">
              <a:latin typeface="Arial" charset="0"/>
            </a:endParaRPr>
          </a:p>
        </p:txBody>
      </p:sp>
      <p:sp>
        <p:nvSpPr>
          <p:cNvPr id="20275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DCEF07-4DE1-4907-B39C-F74D1F1662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FCC7E-1291-4A5A-A8ED-0CD2942E345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8797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FCC7E-1291-4A5A-A8ED-0CD2942E345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6222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D5B7820-5423-45AE-A313-2360A98AF8F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87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A59DAEE-6F4A-4E8A-80D0-767538A7199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35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B4ABC14-4CC7-4AA1-823B-2B1FABC96C4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33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E5BA890-CD94-4220-B9A8-0FC669266A5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32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E674988-A7AB-4A62-AB9D-82AF153A5A9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70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125295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66542-9851-4094-92F2-6DFB4AE37C05}" type="datetimeFigureOut">
              <a:rPr lang="fr-FR" smtClean="0"/>
              <a:t>15/04/2026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531E0-FE0A-448E-9CF0-DD1B06AC07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9208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66542-9851-4094-92F2-6DFB4AE37C05}" type="datetimeFigureOut">
              <a:rPr lang="fr-FR" smtClean="0"/>
              <a:t>15/04/2026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531E0-FE0A-448E-9CF0-DD1B06AC07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0146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66542-9851-4094-92F2-6DFB4AE37C05}" type="datetimeFigureOut">
              <a:rPr lang="fr-FR" smtClean="0"/>
              <a:t>15/04/2026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531E0-FE0A-448E-9CF0-DD1B06AC07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8972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66542-9851-4094-92F2-6DFB4AE37C05}" type="datetimeFigureOut">
              <a:rPr lang="fr-FR" smtClean="0"/>
              <a:t>15/04/2026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531E0-FE0A-448E-9CF0-DD1B06AC07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6608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66542-9851-4094-92F2-6DFB4AE37C05}" type="datetimeFigureOut">
              <a:rPr lang="fr-FR" smtClean="0"/>
              <a:t>15/04/2026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531E0-FE0A-448E-9CF0-DD1B06AC07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4304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374009D-D382-4E20-87B8-8CB1EF7B460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68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66542-9851-4094-92F2-6DFB4AE37C05}" type="datetimeFigureOut">
              <a:rPr lang="fr-FR" smtClean="0"/>
              <a:t>15/04/2026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531E0-FE0A-448E-9CF0-DD1B06AC07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517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66542-9851-4094-92F2-6DFB4AE37C05}" type="datetimeFigureOut">
              <a:rPr lang="fr-FR" smtClean="0"/>
              <a:t>15/04/2026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531E0-FE0A-448E-9CF0-DD1B06AC07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24574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66542-9851-4094-92F2-6DFB4AE37C05}" type="datetimeFigureOut">
              <a:rPr lang="fr-FR" smtClean="0"/>
              <a:t>15/04/2026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531E0-FE0A-448E-9CF0-DD1B06AC07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80847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66542-9851-4094-92F2-6DFB4AE37C05}" type="datetimeFigureOut">
              <a:rPr lang="fr-FR" smtClean="0"/>
              <a:t>15/04/2026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531E0-FE0A-448E-9CF0-DD1B06AC07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11554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66542-9851-4094-92F2-6DFB4AE37C05}" type="datetimeFigureOut">
              <a:rPr lang="fr-FR" smtClean="0"/>
              <a:t>15/04/2026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531E0-FE0A-448E-9CF0-DD1B06AC07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46358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66542-9851-4094-92F2-6DFB4AE37C05}" type="datetimeFigureOut">
              <a:rPr lang="fr-FR" smtClean="0"/>
              <a:t>15/04/2026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531E0-FE0A-448E-9CF0-DD1B06AC07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19281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E674988-A7AB-4A62-AB9D-82AF153A5A9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66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38902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30B9E95-B45C-4624-9AB5-605E44578C9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798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181C35E-7FEA-4B8E-B4C2-2487F868A61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77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4856DE4-2698-4EAF-AD26-8522681D537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13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01D4F05-E547-4364-A7A0-06AAAE099B5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71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4530034-DDF8-46B6-98F9-B28659B6356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4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42F9484-A441-40CA-A711-BF84ECA8BC5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067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E4D96AA-3293-4BCA-9A59-06CC8F96FA0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958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Haga clic para cambiar el estilo de título	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90B502CE-0AC4-4EDA-9DB3-2945B62D259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08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20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66542-9851-4094-92F2-6DFB4AE37C05}" type="datetimeFigureOut">
              <a:rPr lang="fr-FR" smtClean="0"/>
              <a:t>15/04/2026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531E0-FE0A-448E-9CF0-DD1B06AC07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0976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1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wmf"/><Relationship Id="rId7" Type="http://schemas.openxmlformats.org/officeDocument/2006/relationships/image" Target="../media/image46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jp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hysicsworld.com/a/inner-workings-of-the-neutron-illuminated-by-jefferson-lab-experiment/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6.emf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6.png"/><Relationship Id="rId4" Type="http://schemas.openxmlformats.org/officeDocument/2006/relationships/hyperlink" Target="https://www.youtube.com/watch?v=G-9I0buDi4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oleObject" Target="../embeddings/oleObject2.bin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12" Type="http://schemas.openxmlformats.org/officeDocument/2006/relationships/image" Target="../media/image27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13.png"/><Relationship Id="rId10" Type="http://schemas.openxmlformats.org/officeDocument/2006/relationships/image" Target="../media/image26.png"/><Relationship Id="rId4" Type="http://schemas.openxmlformats.org/officeDocument/2006/relationships/image" Target="../media/image12.png"/><Relationship Id="rId9" Type="http://schemas.openxmlformats.org/officeDocument/2006/relationships/image" Target="../media/image24.png"/><Relationship Id="rId14" Type="http://schemas.openxmlformats.org/officeDocument/2006/relationships/image" Target="../media/image28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wmf"/><Relationship Id="rId11" Type="http://schemas.openxmlformats.org/officeDocument/2006/relationships/image" Target="../media/image39.wmf"/><Relationship Id="rId5" Type="http://schemas.openxmlformats.org/officeDocument/2006/relationships/oleObject" Target="../embeddings/oleObject4.bin"/><Relationship Id="rId10" Type="http://schemas.openxmlformats.org/officeDocument/2006/relationships/oleObject" Target="../embeddings/oleObject6.bin"/><Relationship Id="rId4" Type="http://schemas.openxmlformats.org/officeDocument/2006/relationships/image" Target="../media/image35.wmf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plein air, eau, ciel, rive&#10;&#10;Le contenu généré par l’IA peut être incorrect.">
            <a:extLst>
              <a:ext uri="{FF2B5EF4-FFF2-40B4-BE49-F238E27FC236}">
                <a16:creationId xmlns:a16="http://schemas.microsoft.com/office/drawing/2014/main" id="{DC3FAECF-B080-E087-2359-EFAFBA3E10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763" y="3741487"/>
            <a:ext cx="4073237" cy="3054928"/>
          </a:xfrm>
          <a:prstGeom prst="rect">
            <a:avLst/>
          </a:prstGeom>
        </p:spPr>
      </p:pic>
      <p:pic>
        <p:nvPicPr>
          <p:cNvPr id="9" name="Image 8" descr="Une image contenant plein air, eau, ciel, nuage&#10;&#10;Le contenu généré par l’IA peut être incorrect.">
            <a:extLst>
              <a:ext uri="{FF2B5EF4-FFF2-40B4-BE49-F238E27FC236}">
                <a16:creationId xmlns:a16="http://schemas.microsoft.com/office/drawing/2014/main" id="{E07B6A92-AAC3-59D3-6259-5EA55AE229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530" y="3753279"/>
            <a:ext cx="4073237" cy="3054928"/>
          </a:xfrm>
          <a:prstGeom prst="rect">
            <a:avLst/>
          </a:prstGeom>
        </p:spPr>
      </p:pic>
      <p:pic>
        <p:nvPicPr>
          <p:cNvPr id="3" name="Image 2" descr="Une image contenant plein air, ciel, eau, coucher de soleil&#10;&#10;Le contenu généré par l’IA peut être incorrect.">
            <a:extLst>
              <a:ext uri="{FF2B5EF4-FFF2-40B4-BE49-F238E27FC236}">
                <a16:creationId xmlns:a16="http://schemas.microsoft.com/office/drawing/2014/main" id="{4D3D4DAE-2280-A54C-A897-A85B5C217D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" y="3753280"/>
            <a:ext cx="4073236" cy="305492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995810" y="5193584"/>
            <a:ext cx="8054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Silvia </a:t>
            </a:r>
            <a:r>
              <a:rPr lang="fr-FR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Niccolai</a:t>
            </a:r>
            <a:r>
              <a:rPr lang="fr-F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IJCLab</a:t>
            </a:r>
            <a:r>
              <a:rPr lang="fr-F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France), for the CLAS Collaboration</a:t>
            </a:r>
          </a:p>
          <a:p>
            <a:pPr algn="ctr"/>
            <a:r>
              <a:rPr lang="fr-F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IOP </a:t>
            </a:r>
            <a:r>
              <a:rPr lang="fr-FR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fr-F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fr-F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Conference</a:t>
            </a:r>
            <a:r>
              <a:rPr lang="fr-F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fr-F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Brighton (UK), 15/4/2026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32" y="5888319"/>
            <a:ext cx="1331026" cy="828918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922" y="5888319"/>
            <a:ext cx="1170787" cy="82891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B671977-4ED3-4351-AF34-B2410B9FBA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124479"/>
            <a:ext cx="5317928" cy="354528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FFFF85F-F6D8-4FD5-A9A8-8C12286927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471" y="102516"/>
            <a:ext cx="6354090" cy="3572411"/>
          </a:xfrm>
          <a:prstGeom prst="rect">
            <a:avLst/>
          </a:prstGeom>
        </p:spPr>
      </p:pic>
      <p:sp>
        <p:nvSpPr>
          <p:cNvPr id="7" name="Rectangle 106"/>
          <p:cNvSpPr>
            <a:spLocks noGrp="1" noChangeArrowheads="1"/>
          </p:cNvSpPr>
          <p:nvPr>
            <p:ph type="ctrTitle"/>
          </p:nvPr>
        </p:nvSpPr>
        <p:spPr>
          <a:xfrm>
            <a:off x="974435" y="1891031"/>
            <a:ext cx="10377055" cy="1393825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Unveiling nucleon structure through measurements of Generalized Parton Distributions</a:t>
            </a:r>
          </a:p>
        </p:txBody>
      </p:sp>
    </p:spTree>
    <p:extLst>
      <p:ext uri="{BB962C8B-B14F-4D97-AF65-F5344CB8AC3E}">
        <p14:creationId xmlns:p14="http://schemas.microsoft.com/office/powerpoint/2010/main" val="795269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dvcs_11gev"/>
          <p:cNvPicPr>
            <a:picLocks noChangeAspect="1" noChangeArrowheads="1"/>
          </p:cNvPicPr>
          <p:nvPr/>
        </p:nvPicPr>
        <p:blipFill>
          <a:blip r:embed="rId3" cstate="print"/>
          <a:srcRect t="17320"/>
          <a:stretch>
            <a:fillRect/>
          </a:stretch>
        </p:blipFill>
        <p:spPr bwMode="auto">
          <a:xfrm>
            <a:off x="67837" y="3633010"/>
            <a:ext cx="5386321" cy="326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4" name="Group 72"/>
          <p:cNvGraphicFramePr>
            <a:graphicFrameLocks noGrp="1"/>
          </p:cNvGraphicFramePr>
          <p:nvPr/>
        </p:nvGraphicFramePr>
        <p:xfrm>
          <a:off x="5412280" y="2041589"/>
          <a:ext cx="2404533" cy="1493520"/>
        </p:xfrm>
        <a:graphic>
          <a:graphicData uri="http://schemas.openxmlformats.org/drawingml/2006/table">
            <a:tbl>
              <a:tblPr/>
              <a:tblGrid>
                <a:gridCol w="2404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05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CERN</a:t>
                      </a:r>
                    </a:p>
                  </a:txBody>
                  <a:tcPr marL="121920" marR="1219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4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COMPASS</a:t>
                      </a:r>
                      <a:endParaRPr kumimoji="0" lang="en-GB" sz="15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15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p-DVCS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CS,BSA,BCA</a:t>
                      </a:r>
                      <a:r>
                        <a:rPr kumimoji="0" lang="en-GB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tTSA,lTSA,DSA</a:t>
                      </a:r>
                      <a:r>
                        <a:rPr kumimoji="0" lang="en-GB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46097" name="Groupe 50"/>
          <p:cNvGrpSpPr>
            <a:grpSpLocks/>
          </p:cNvGrpSpPr>
          <p:nvPr/>
        </p:nvGrpSpPr>
        <p:grpSpPr bwMode="auto">
          <a:xfrm>
            <a:off x="59254" y="2065363"/>
            <a:ext cx="4931391" cy="1292350"/>
            <a:chOff x="6156325" y="568589"/>
            <a:chExt cx="2879725" cy="1584325"/>
          </a:xfrm>
        </p:grpSpPr>
        <p:sp>
          <p:nvSpPr>
            <p:cNvPr id="46100" name="Rectangle 58"/>
            <p:cNvSpPr>
              <a:spLocks noChangeArrowheads="1"/>
            </p:cNvSpPr>
            <p:nvPr/>
          </p:nvSpPr>
          <p:spPr bwMode="auto">
            <a:xfrm>
              <a:off x="8853488" y="1289314"/>
              <a:ext cx="182562" cy="814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1219170" fontAlgn="base">
                <a:spcBef>
                  <a:spcPct val="20000"/>
                </a:spcBef>
                <a:spcAft>
                  <a:spcPct val="0"/>
                </a:spcAft>
              </a:pPr>
              <a:endParaRPr lang="en-GB" sz="16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101" name="Rectangle 59"/>
            <p:cNvSpPr>
              <a:spLocks noChangeArrowheads="1"/>
            </p:cNvSpPr>
            <p:nvPr/>
          </p:nvSpPr>
          <p:spPr bwMode="auto">
            <a:xfrm>
              <a:off x="7627938" y="1338526"/>
              <a:ext cx="1368425" cy="814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121917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GB" sz="1600" dirty="0">
                  <a:solidFill>
                    <a:srgbClr val="000000"/>
                  </a:solidFill>
                  <a:latin typeface="Times New Roman" pitchFamily="18" charset="0"/>
                </a:rPr>
                <a:t>p-</a:t>
              </a:r>
              <a:r>
                <a:rPr lang="en-GB" sz="1600" dirty="0" err="1">
                  <a:solidFill>
                    <a:srgbClr val="000000"/>
                  </a:solidFill>
                  <a:latin typeface="Times New Roman" pitchFamily="18" charset="0"/>
                </a:rPr>
                <a:t>DVCS,CS,BCA</a:t>
              </a:r>
              <a:endParaRPr lang="en-GB" sz="1600" dirty="0">
                <a:solidFill>
                  <a:srgbClr val="000000"/>
                </a:solidFill>
                <a:latin typeface="Times New Roman" pitchFamily="18" charset="0"/>
              </a:endParaRPr>
            </a:p>
            <a:p>
              <a:pPr algn="ctr" defTabSz="1219170" fontAlgn="base">
                <a:spcBef>
                  <a:spcPct val="20000"/>
                </a:spcBef>
                <a:spcAft>
                  <a:spcPct val="0"/>
                </a:spcAft>
              </a:pPr>
              <a:endParaRPr lang="en-GB" sz="16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102" name="Rectangle 60"/>
            <p:cNvSpPr>
              <a:spLocks noChangeArrowheads="1"/>
            </p:cNvSpPr>
            <p:nvPr/>
          </p:nvSpPr>
          <p:spPr bwMode="auto">
            <a:xfrm>
              <a:off x="6156325" y="1289314"/>
              <a:ext cx="1655763" cy="814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121917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GB" sz="1600" dirty="0">
                  <a:solidFill>
                    <a:srgbClr val="000000"/>
                  </a:solidFill>
                  <a:latin typeface="Times New Roman" pitchFamily="18" charset="0"/>
                </a:rPr>
                <a:t>p-</a:t>
              </a:r>
              <a:r>
                <a:rPr lang="en-GB" sz="1600" dirty="0" err="1">
                  <a:solidFill>
                    <a:srgbClr val="000000"/>
                  </a:solidFill>
                  <a:latin typeface="Times New Roman" pitchFamily="18" charset="0"/>
                </a:rPr>
                <a:t>DVCS,BSA,BCA</a:t>
              </a:r>
              <a:r>
                <a:rPr lang="en-GB" sz="1600" dirty="0">
                  <a:solidFill>
                    <a:srgbClr val="000000"/>
                  </a:solidFill>
                  <a:latin typeface="Times New Roman" pitchFamily="18" charset="0"/>
                </a:rPr>
                <a:t>,</a:t>
              </a:r>
            </a:p>
            <a:p>
              <a:pPr algn="ctr" defTabSz="121917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GB" sz="1600" dirty="0" err="1">
                  <a:solidFill>
                    <a:srgbClr val="000000"/>
                  </a:solidFill>
                  <a:latin typeface="Times New Roman" pitchFamily="18" charset="0"/>
                </a:rPr>
                <a:t>tTSA,lTSA,DSA</a:t>
              </a:r>
              <a:endParaRPr lang="en-GB" sz="16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103" name="Rectangle 61"/>
            <p:cNvSpPr>
              <a:spLocks noChangeArrowheads="1"/>
            </p:cNvSpPr>
            <p:nvPr/>
          </p:nvSpPr>
          <p:spPr bwMode="auto">
            <a:xfrm>
              <a:off x="8853488" y="932126"/>
              <a:ext cx="182562" cy="357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1219170" fontAlgn="base">
                <a:spcBef>
                  <a:spcPct val="20000"/>
                </a:spcBef>
                <a:spcAft>
                  <a:spcPct val="0"/>
                </a:spcAft>
              </a:pPr>
              <a:endParaRPr lang="en-GB" sz="1600" b="1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104" name="Rectangle 62"/>
            <p:cNvSpPr>
              <a:spLocks noChangeArrowheads="1"/>
            </p:cNvSpPr>
            <p:nvPr/>
          </p:nvSpPr>
          <p:spPr bwMode="auto">
            <a:xfrm>
              <a:off x="7627938" y="932126"/>
              <a:ext cx="1368425" cy="357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121917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GB" sz="1600" b="1" i="1" dirty="0">
                  <a:solidFill>
                    <a:srgbClr val="000000"/>
                  </a:solidFill>
                  <a:latin typeface="Times New Roman" pitchFamily="18" charset="0"/>
                </a:rPr>
                <a:t>H1/ZEUS</a:t>
              </a:r>
            </a:p>
          </p:txBody>
        </p:sp>
        <p:sp>
          <p:nvSpPr>
            <p:cNvPr id="46105" name="Rectangle 63"/>
            <p:cNvSpPr>
              <a:spLocks noChangeArrowheads="1"/>
            </p:cNvSpPr>
            <p:nvPr/>
          </p:nvSpPr>
          <p:spPr bwMode="auto">
            <a:xfrm>
              <a:off x="6261100" y="932126"/>
              <a:ext cx="1427981" cy="357188"/>
            </a:xfrm>
            <a:prstGeom prst="rect">
              <a:avLst/>
            </a:prstGeom>
            <a:solidFill>
              <a:srgbClr val="FF33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121917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GB" sz="1600" b="1" i="1" dirty="0">
                  <a:solidFill>
                    <a:srgbClr val="000000"/>
                  </a:solidFill>
                  <a:latin typeface="Times New Roman" pitchFamily="18" charset="0"/>
                </a:rPr>
                <a:t>HERMES</a:t>
              </a:r>
            </a:p>
          </p:txBody>
        </p:sp>
        <p:sp>
          <p:nvSpPr>
            <p:cNvPr id="46106" name="Rectangle 64"/>
            <p:cNvSpPr>
              <a:spLocks noChangeArrowheads="1"/>
            </p:cNvSpPr>
            <p:nvPr/>
          </p:nvSpPr>
          <p:spPr bwMode="auto">
            <a:xfrm>
              <a:off x="6261100" y="568589"/>
              <a:ext cx="2774950" cy="36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bIns="0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 dirty="0" err="1">
                  <a:solidFill>
                    <a:srgbClr val="000000"/>
                  </a:solidFill>
                  <a:latin typeface="Times New Roman" pitchFamily="18" charset="0"/>
                </a:rPr>
                <a:t>DESY</a:t>
              </a:r>
              <a:endParaRPr lang="en-GB" sz="16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107" name="Line 65"/>
            <p:cNvSpPr>
              <a:spLocks noChangeShapeType="1"/>
            </p:cNvSpPr>
            <p:nvPr/>
          </p:nvSpPr>
          <p:spPr bwMode="auto">
            <a:xfrm>
              <a:off x="6261100" y="568589"/>
              <a:ext cx="2774950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108" name="Line 66"/>
            <p:cNvSpPr>
              <a:spLocks noChangeShapeType="1"/>
            </p:cNvSpPr>
            <p:nvPr/>
          </p:nvSpPr>
          <p:spPr bwMode="auto">
            <a:xfrm>
              <a:off x="6261100" y="932126"/>
              <a:ext cx="27749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109" name="Line 67"/>
            <p:cNvSpPr>
              <a:spLocks noChangeShapeType="1"/>
            </p:cNvSpPr>
            <p:nvPr/>
          </p:nvSpPr>
          <p:spPr bwMode="auto">
            <a:xfrm>
              <a:off x="6261100" y="1289314"/>
              <a:ext cx="27749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110" name="Line 68"/>
            <p:cNvSpPr>
              <a:spLocks noChangeShapeType="1"/>
            </p:cNvSpPr>
            <p:nvPr/>
          </p:nvSpPr>
          <p:spPr bwMode="auto">
            <a:xfrm>
              <a:off x="6261100" y="2117599"/>
              <a:ext cx="2774950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111" name="Line 69"/>
            <p:cNvSpPr>
              <a:spLocks noChangeShapeType="1"/>
            </p:cNvSpPr>
            <p:nvPr/>
          </p:nvSpPr>
          <p:spPr bwMode="auto">
            <a:xfrm>
              <a:off x="6261100" y="568589"/>
              <a:ext cx="0" cy="1535112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112" name="Line 70"/>
            <p:cNvSpPr>
              <a:spLocks noChangeShapeType="1"/>
            </p:cNvSpPr>
            <p:nvPr/>
          </p:nvSpPr>
          <p:spPr bwMode="auto">
            <a:xfrm>
              <a:off x="9036050" y="568589"/>
              <a:ext cx="0" cy="1535112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113" name="Line 71"/>
            <p:cNvSpPr>
              <a:spLocks noChangeShapeType="1"/>
            </p:cNvSpPr>
            <p:nvPr/>
          </p:nvSpPr>
          <p:spPr bwMode="auto">
            <a:xfrm>
              <a:off x="7696178" y="933736"/>
              <a:ext cx="0" cy="11715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50" name="ZoneTexte 49"/>
          <p:cNvSpPr txBox="1"/>
          <p:nvPr/>
        </p:nvSpPr>
        <p:spPr>
          <a:xfrm>
            <a:off x="5175074" y="4236418"/>
            <a:ext cx="27775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>
                <a:solidFill>
                  <a:srgbClr val="000000"/>
                </a:solidFill>
                <a:latin typeface="Times New Roman" pitchFamily="18" charset="0"/>
              </a:rPr>
              <a:t>CLAS, HERMES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: first observation of DVCS-BH </a:t>
            </a:r>
            <a:r>
              <a:rPr lang="fr-FR" sz="1600" dirty="0" err="1">
                <a:solidFill>
                  <a:srgbClr val="000000"/>
                </a:solidFill>
                <a:latin typeface="Times New Roman" pitchFamily="18" charset="0"/>
              </a:rPr>
              <a:t>interference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 in the </a:t>
            </a:r>
            <a:r>
              <a:rPr lang="fr-FR" sz="1600" dirty="0" err="1">
                <a:solidFill>
                  <a:srgbClr val="000000"/>
                </a:solidFill>
                <a:latin typeface="Times New Roman" pitchFamily="18" charset="0"/>
              </a:rPr>
              <a:t>beam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-spin </a:t>
            </a:r>
            <a:r>
              <a:rPr lang="fr-FR" sz="1600" dirty="0" err="1">
                <a:solidFill>
                  <a:srgbClr val="000000"/>
                </a:solidFill>
                <a:latin typeface="Times New Roman" pitchFamily="18" charset="0"/>
              </a:rPr>
              <a:t>asymmetry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 (2001)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fr-FR" sz="16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>
                <a:solidFill>
                  <a:srgbClr val="000000"/>
                </a:solidFill>
                <a:latin typeface="Times New Roman" pitchFamily="18" charset="0"/>
              </a:rPr>
              <a:t>Hall A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: test of </a:t>
            </a:r>
            <a:r>
              <a:rPr lang="fr-FR" sz="1600" dirty="0" err="1">
                <a:solidFill>
                  <a:srgbClr val="000000"/>
                </a:solidFill>
                <a:latin typeface="Times New Roman" pitchFamily="18" charset="0"/>
              </a:rPr>
              <a:t>scaling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 for DVCS (2006)</a:t>
            </a:r>
            <a:endParaRPr lang="en-US" sz="16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54" name="Groupe 48"/>
          <p:cNvGrpSpPr>
            <a:grpSpLocks/>
          </p:cNvGrpSpPr>
          <p:nvPr/>
        </p:nvGrpSpPr>
        <p:grpSpPr bwMode="auto">
          <a:xfrm>
            <a:off x="363947" y="709685"/>
            <a:ext cx="6459940" cy="1081174"/>
            <a:chOff x="545911" y="710717"/>
            <a:chExt cx="2811438" cy="1554790"/>
          </a:xfrm>
        </p:grpSpPr>
        <p:sp>
          <p:nvSpPr>
            <p:cNvPr id="55" name="Rectangle 15"/>
            <p:cNvSpPr>
              <a:spLocks noChangeArrowheads="1"/>
            </p:cNvSpPr>
            <p:nvPr/>
          </p:nvSpPr>
          <p:spPr bwMode="auto">
            <a:xfrm>
              <a:off x="563850" y="710717"/>
              <a:ext cx="2774950" cy="363538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bIns="0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</a:rPr>
                <a:t>JLAB</a:t>
              </a:r>
              <a:endParaRPr lang="en-GB" sz="1600" b="1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6" name="Rectangle 11"/>
            <p:cNvSpPr>
              <a:spLocks noChangeArrowheads="1"/>
            </p:cNvSpPr>
            <p:nvPr/>
          </p:nvSpPr>
          <p:spPr bwMode="auto">
            <a:xfrm>
              <a:off x="545911" y="1487606"/>
              <a:ext cx="1390100" cy="502369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121917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GB" sz="1600" dirty="0" err="1">
                  <a:solidFill>
                    <a:srgbClr val="000000"/>
                  </a:solidFill>
                  <a:latin typeface="Times New Roman" pitchFamily="18" charset="0"/>
                </a:rPr>
                <a:t>p,n-DVCS</a:t>
              </a:r>
              <a:r>
                <a:rPr lang="en-GB" sz="1600" dirty="0">
                  <a:solidFill>
                    <a:srgbClr val="000000"/>
                  </a:solidFill>
                  <a:latin typeface="Times New Roman" pitchFamily="18" charset="0"/>
                </a:rPr>
                <a:t>, Beam-pol. CS</a:t>
              </a:r>
            </a:p>
          </p:txBody>
        </p:sp>
        <p:sp>
          <p:nvSpPr>
            <p:cNvPr id="57" name="Rectangle 13"/>
            <p:cNvSpPr>
              <a:spLocks noChangeArrowheads="1"/>
            </p:cNvSpPr>
            <p:nvPr/>
          </p:nvSpPr>
          <p:spPr bwMode="auto">
            <a:xfrm>
              <a:off x="1930687" y="1107585"/>
              <a:ext cx="1426662" cy="357187"/>
            </a:xfrm>
            <a:prstGeom prst="rect">
              <a:avLst/>
            </a:prstGeom>
            <a:solidFill>
              <a:schemeClr val="accent5">
                <a:lumMod val="75000"/>
                <a:alpha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121917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GB" sz="1600" b="1" i="1" dirty="0" err="1">
                  <a:solidFill>
                    <a:srgbClr val="000000"/>
                  </a:solidFill>
                  <a:latin typeface="Times New Roman" pitchFamily="18" charset="0"/>
                </a:rPr>
                <a:t>CLAS</a:t>
              </a:r>
              <a:r>
                <a:rPr lang="en-GB" sz="1600" b="1" i="1" dirty="0">
                  <a:solidFill>
                    <a:srgbClr val="000000"/>
                  </a:solidFill>
                  <a:latin typeface="Times New Roman" pitchFamily="18" charset="0"/>
                </a:rPr>
                <a:t> (Hall B)</a:t>
              </a:r>
            </a:p>
          </p:txBody>
        </p:sp>
        <p:sp>
          <p:nvSpPr>
            <p:cNvPr id="58" name="Rectangle 9"/>
            <p:cNvSpPr>
              <a:spLocks noChangeArrowheads="1"/>
            </p:cNvSpPr>
            <p:nvPr/>
          </p:nvSpPr>
          <p:spPr bwMode="auto">
            <a:xfrm>
              <a:off x="3156237" y="1451119"/>
              <a:ext cx="182563" cy="814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1219170" fontAlgn="base">
                <a:spcBef>
                  <a:spcPct val="20000"/>
                </a:spcBef>
                <a:spcAft>
                  <a:spcPct val="0"/>
                </a:spcAft>
              </a:pPr>
              <a:endParaRPr lang="en-GB" sz="16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" name="Rectangle 12"/>
            <p:cNvSpPr>
              <a:spLocks noChangeArrowheads="1"/>
            </p:cNvSpPr>
            <p:nvPr/>
          </p:nvSpPr>
          <p:spPr bwMode="auto">
            <a:xfrm>
              <a:off x="3156237" y="1093932"/>
              <a:ext cx="182563" cy="357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1219170" fontAlgn="base">
                <a:spcBef>
                  <a:spcPct val="20000"/>
                </a:spcBef>
                <a:spcAft>
                  <a:spcPct val="0"/>
                </a:spcAft>
              </a:pPr>
              <a:endParaRPr lang="en-GB" sz="1600" b="1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" name="Line 17"/>
            <p:cNvSpPr>
              <a:spLocks noChangeShapeType="1"/>
            </p:cNvSpPr>
            <p:nvPr/>
          </p:nvSpPr>
          <p:spPr bwMode="auto">
            <a:xfrm>
              <a:off x="563850" y="1093932"/>
              <a:ext cx="27749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" name="Line 18"/>
            <p:cNvSpPr>
              <a:spLocks noChangeShapeType="1"/>
            </p:cNvSpPr>
            <p:nvPr/>
          </p:nvSpPr>
          <p:spPr bwMode="auto">
            <a:xfrm>
              <a:off x="563850" y="1478415"/>
              <a:ext cx="27749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2" name="Line 20"/>
            <p:cNvSpPr>
              <a:spLocks noChangeShapeType="1"/>
            </p:cNvSpPr>
            <p:nvPr/>
          </p:nvSpPr>
          <p:spPr bwMode="auto">
            <a:xfrm>
              <a:off x="563850" y="730394"/>
              <a:ext cx="0" cy="1368425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" name="Rectangle 10"/>
            <p:cNvSpPr>
              <a:spLocks noChangeArrowheads="1"/>
            </p:cNvSpPr>
            <p:nvPr/>
          </p:nvSpPr>
          <p:spPr bwMode="auto">
            <a:xfrm>
              <a:off x="1930687" y="1500337"/>
              <a:ext cx="1426661" cy="587770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121917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GB" sz="1600" dirty="0">
                  <a:solidFill>
                    <a:srgbClr val="000000"/>
                  </a:solidFill>
                  <a:latin typeface="Times New Roman" pitchFamily="18" charset="0"/>
                </a:rPr>
                <a:t>p-</a:t>
              </a:r>
              <a:r>
                <a:rPr lang="en-GB" sz="1600" dirty="0" err="1">
                  <a:solidFill>
                    <a:srgbClr val="000000"/>
                  </a:solidFill>
                  <a:latin typeface="Times New Roman" pitchFamily="18" charset="0"/>
                </a:rPr>
                <a:t>DVCS</a:t>
              </a:r>
              <a:r>
                <a:rPr lang="en-GB" sz="1600" dirty="0">
                  <a:solidFill>
                    <a:srgbClr val="000000"/>
                  </a:solidFill>
                  <a:latin typeface="Times New Roman" pitchFamily="18" charset="0"/>
                </a:rPr>
                <a:t>, </a:t>
              </a:r>
              <a:r>
                <a:rPr lang="en-GB" sz="1600" dirty="0" err="1">
                  <a:solidFill>
                    <a:srgbClr val="000000"/>
                  </a:solidFill>
                  <a:latin typeface="Times New Roman" pitchFamily="18" charset="0"/>
                </a:rPr>
                <a:t>BSA,lTSA,DSA,CS</a:t>
              </a:r>
              <a:endParaRPr lang="en-GB" sz="1600" dirty="0">
                <a:solidFill>
                  <a:srgbClr val="000000"/>
                </a:solidFill>
                <a:latin typeface="Times New Roman" pitchFamily="18" charset="0"/>
              </a:endParaRPr>
            </a:p>
            <a:p>
              <a:pPr algn="ctr" defTabSz="1219170" fontAlgn="base">
                <a:spcBef>
                  <a:spcPct val="20000"/>
                </a:spcBef>
                <a:spcAft>
                  <a:spcPct val="0"/>
                </a:spcAft>
              </a:pPr>
              <a:endParaRPr lang="en-GB" sz="16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4" name="Rectangle 14"/>
            <p:cNvSpPr>
              <a:spLocks noChangeArrowheads="1"/>
            </p:cNvSpPr>
            <p:nvPr/>
          </p:nvSpPr>
          <p:spPr bwMode="auto">
            <a:xfrm>
              <a:off x="577498" y="1107585"/>
              <a:ext cx="1360484" cy="357187"/>
            </a:xfrm>
            <a:prstGeom prst="rect">
              <a:avLst/>
            </a:prstGeom>
            <a:solidFill>
              <a:srgbClr val="FFCCCC">
                <a:alpha val="54902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121917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GB" sz="1600" b="1" i="1" dirty="0">
                  <a:solidFill>
                    <a:srgbClr val="000000"/>
                  </a:solidFill>
                  <a:latin typeface="Times New Roman" pitchFamily="18" charset="0"/>
                </a:rPr>
                <a:t>Hall A</a:t>
              </a:r>
            </a:p>
          </p:txBody>
        </p:sp>
        <p:sp>
          <p:nvSpPr>
            <p:cNvPr id="65" name="Line 16"/>
            <p:cNvSpPr>
              <a:spLocks noChangeShapeType="1"/>
            </p:cNvSpPr>
            <p:nvPr/>
          </p:nvSpPr>
          <p:spPr bwMode="auto">
            <a:xfrm>
              <a:off x="563850" y="730398"/>
              <a:ext cx="2774950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6" name="Line 19"/>
            <p:cNvSpPr>
              <a:spLocks noChangeShapeType="1"/>
            </p:cNvSpPr>
            <p:nvPr/>
          </p:nvSpPr>
          <p:spPr bwMode="auto">
            <a:xfrm>
              <a:off x="563850" y="2098823"/>
              <a:ext cx="2774950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8" name="Line 22"/>
            <p:cNvSpPr>
              <a:spLocks noChangeShapeType="1"/>
            </p:cNvSpPr>
            <p:nvPr/>
          </p:nvSpPr>
          <p:spPr bwMode="auto">
            <a:xfrm>
              <a:off x="1930687" y="1090756"/>
              <a:ext cx="0" cy="10080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70" name="Line 20"/>
          <p:cNvSpPr>
            <a:spLocks noChangeShapeType="1"/>
          </p:cNvSpPr>
          <p:nvPr/>
        </p:nvSpPr>
        <p:spPr bwMode="auto">
          <a:xfrm>
            <a:off x="6793007" y="726745"/>
            <a:ext cx="10381" cy="938966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6098" name="ZoneTexte 41"/>
          <p:cNvSpPr txBox="1">
            <a:spLocks noChangeArrowheads="1"/>
          </p:cNvSpPr>
          <p:nvPr/>
        </p:nvSpPr>
        <p:spPr bwMode="auto">
          <a:xfrm>
            <a:off x="3558029" y="9995"/>
            <a:ext cx="48333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fr-FR" sz="2800" b="1" dirty="0">
                <a:solidFill>
                  <a:srgbClr val="0000FF"/>
                </a:solidFill>
                <a:latin typeface="Times New Roman" pitchFamily="18" charset="0"/>
              </a:rPr>
              <a:t>DVCS </a:t>
            </a:r>
            <a:r>
              <a:rPr lang="fr-FR" sz="2800" b="1" dirty="0" err="1">
                <a:solidFill>
                  <a:srgbClr val="0000FF"/>
                </a:solidFill>
                <a:latin typeface="Times New Roman" pitchFamily="18" charset="0"/>
              </a:rPr>
              <a:t>experiments</a:t>
            </a:r>
            <a:r>
              <a:rPr lang="fr-FR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fr-FR" sz="2800" b="1" dirty="0" err="1">
                <a:solidFill>
                  <a:srgbClr val="0000FF"/>
                </a:solidFill>
                <a:latin typeface="Times New Roman" pitchFamily="18" charset="0"/>
              </a:rPr>
              <a:t>worldwide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53" name="Image 52">
            <a:extLst>
              <a:ext uri="{FF2B5EF4-FFF2-40B4-BE49-F238E27FC236}">
                <a16:creationId xmlns:a16="http://schemas.microsoft.com/office/drawing/2014/main" id="{82E5A5D3-0524-4D75-A103-DA6D8C0E8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975" y="709685"/>
            <a:ext cx="3894188" cy="5912645"/>
          </a:xfrm>
          <a:prstGeom prst="rect">
            <a:avLst/>
          </a:prstGeom>
        </p:spPr>
      </p:pic>
      <p:sp>
        <p:nvSpPr>
          <p:cNvPr id="67" name="ZoneTexte 66">
            <a:extLst>
              <a:ext uri="{FF2B5EF4-FFF2-40B4-BE49-F238E27FC236}">
                <a16:creationId xmlns:a16="http://schemas.microsoft.com/office/drawing/2014/main" id="{4292ECD7-0749-48A3-B66A-4B33DA58E256}"/>
              </a:ext>
            </a:extLst>
          </p:cNvPr>
          <p:cNvSpPr txBox="1"/>
          <p:nvPr/>
        </p:nvSpPr>
        <p:spPr>
          <a:xfrm>
            <a:off x="10542607" y="1424844"/>
            <a:ext cx="1083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dirty="0" err="1">
                <a:solidFill>
                  <a:srgbClr val="000000"/>
                </a:solidFill>
                <a:latin typeface="Times New Roman" pitchFamily="18" charset="0"/>
              </a:rPr>
              <a:t>Beam</a:t>
            </a:r>
            <a:r>
              <a:rPr lang="fr-FR" sz="1200" b="1" dirty="0">
                <a:solidFill>
                  <a:srgbClr val="000000"/>
                </a:solidFill>
                <a:latin typeface="Times New Roman" pitchFamily="18" charset="0"/>
              </a:rPr>
              <a:t> charge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dirty="0" err="1">
                <a:solidFill>
                  <a:srgbClr val="000000"/>
                </a:solidFill>
                <a:latin typeface="Times New Roman" pitchFamily="18" charset="0"/>
              </a:rPr>
              <a:t>asymmetry</a:t>
            </a:r>
            <a:endParaRPr lang="fr-FR" sz="1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03AE9A90-10A2-4BCA-9E4B-021277536975}"/>
              </a:ext>
            </a:extLst>
          </p:cNvPr>
          <p:cNvSpPr txBox="1"/>
          <p:nvPr/>
        </p:nvSpPr>
        <p:spPr>
          <a:xfrm>
            <a:off x="10487448" y="2413689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dirty="0" err="1">
                <a:solidFill>
                  <a:srgbClr val="000000"/>
                </a:solidFill>
                <a:latin typeface="Times New Roman" pitchFamily="18" charset="0"/>
              </a:rPr>
              <a:t>Beam</a:t>
            </a:r>
            <a:r>
              <a:rPr lang="fr-FR" sz="1200" b="1" dirty="0">
                <a:solidFill>
                  <a:srgbClr val="000000"/>
                </a:solidFill>
                <a:latin typeface="Times New Roman" pitchFamily="18" charset="0"/>
              </a:rPr>
              <a:t> spin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dirty="0" err="1">
                <a:solidFill>
                  <a:srgbClr val="000000"/>
                </a:solidFill>
                <a:latin typeface="Times New Roman" pitchFamily="18" charset="0"/>
              </a:rPr>
              <a:t>asymmetry</a:t>
            </a:r>
            <a:endParaRPr lang="fr-FR" sz="1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E8372371-7DC8-4228-887E-9360E0C74AF6}"/>
              </a:ext>
            </a:extLst>
          </p:cNvPr>
          <p:cNvSpPr txBox="1"/>
          <p:nvPr/>
        </p:nvSpPr>
        <p:spPr>
          <a:xfrm>
            <a:off x="10542845" y="3342843"/>
            <a:ext cx="1077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dirty="0">
                <a:solidFill>
                  <a:srgbClr val="000000"/>
                </a:solidFill>
                <a:latin typeface="Times New Roman" pitchFamily="18" charset="0"/>
              </a:rPr>
              <a:t>Transverse </a:t>
            </a:r>
            <a:r>
              <a:rPr lang="fr-FR" sz="1200" b="1" dirty="0" err="1">
                <a:solidFill>
                  <a:srgbClr val="000000"/>
                </a:solidFill>
                <a:latin typeface="Times New Roman" pitchFamily="18" charset="0"/>
              </a:rPr>
              <a:t>target</a:t>
            </a:r>
            <a:r>
              <a:rPr lang="fr-FR" sz="1200" b="1" dirty="0">
                <a:solidFill>
                  <a:srgbClr val="000000"/>
                </a:solidFill>
                <a:latin typeface="Times New Roman" pitchFamily="18" charset="0"/>
              </a:rPr>
              <a:t> spin </a:t>
            </a:r>
            <a:r>
              <a:rPr lang="fr-FR" sz="1200" b="1" dirty="0" err="1">
                <a:solidFill>
                  <a:srgbClr val="000000"/>
                </a:solidFill>
                <a:latin typeface="Times New Roman" pitchFamily="18" charset="0"/>
              </a:rPr>
              <a:t>asymmetry</a:t>
            </a:r>
            <a:endParaRPr lang="fr-FR" sz="1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18C9DE93-E66A-4428-A02C-F699851F537E}"/>
              </a:ext>
            </a:extLst>
          </p:cNvPr>
          <p:cNvSpPr txBox="1"/>
          <p:nvPr/>
        </p:nvSpPr>
        <p:spPr>
          <a:xfrm>
            <a:off x="10728399" y="4253326"/>
            <a:ext cx="1248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dirty="0" err="1">
                <a:solidFill>
                  <a:srgbClr val="000000"/>
                </a:solidFill>
                <a:latin typeface="Times New Roman" pitchFamily="18" charset="0"/>
              </a:rPr>
              <a:t>Beam</a:t>
            </a:r>
            <a:r>
              <a:rPr lang="fr-FR" sz="1200" b="1" dirty="0">
                <a:solidFill>
                  <a:srgbClr val="000000"/>
                </a:solidFill>
                <a:latin typeface="Times New Roman" pitchFamily="18" charset="0"/>
              </a:rPr>
              <a:t>-spin and tr. </a:t>
            </a:r>
            <a:r>
              <a:rPr lang="fr-FR" sz="1200" b="1" dirty="0" err="1">
                <a:solidFill>
                  <a:srgbClr val="000000"/>
                </a:solidFill>
                <a:latin typeface="Times New Roman" pitchFamily="18" charset="0"/>
              </a:rPr>
              <a:t>target</a:t>
            </a:r>
            <a:r>
              <a:rPr lang="fr-FR" sz="1200" b="1" dirty="0">
                <a:solidFill>
                  <a:srgbClr val="000000"/>
                </a:solidFill>
                <a:latin typeface="Times New Roman" pitchFamily="18" charset="0"/>
              </a:rPr>
              <a:t> spin </a:t>
            </a:r>
            <a:r>
              <a:rPr lang="fr-FR" sz="1200" b="1" dirty="0" err="1">
                <a:solidFill>
                  <a:srgbClr val="000000"/>
                </a:solidFill>
                <a:latin typeface="Times New Roman" pitchFamily="18" charset="0"/>
              </a:rPr>
              <a:t>asymmetry</a:t>
            </a:r>
            <a:endParaRPr lang="fr-FR" sz="1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D8EE13CF-E928-415E-B6CF-61A6909204AB}"/>
              </a:ext>
            </a:extLst>
          </p:cNvPr>
          <p:cNvSpPr txBox="1"/>
          <p:nvPr/>
        </p:nvSpPr>
        <p:spPr>
          <a:xfrm>
            <a:off x="10296361" y="5046009"/>
            <a:ext cx="1523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dirty="0">
                <a:solidFill>
                  <a:srgbClr val="000000"/>
                </a:solidFill>
                <a:latin typeface="Times New Roman" pitchFamily="18" charset="0"/>
              </a:rPr>
              <a:t>Longitudinal </a:t>
            </a:r>
            <a:r>
              <a:rPr lang="fr-FR" sz="1200" b="1" dirty="0" err="1">
                <a:solidFill>
                  <a:srgbClr val="000000"/>
                </a:solidFill>
                <a:latin typeface="Times New Roman" pitchFamily="18" charset="0"/>
              </a:rPr>
              <a:t>target</a:t>
            </a:r>
            <a:r>
              <a:rPr lang="fr-FR" sz="1200" b="1" dirty="0">
                <a:solidFill>
                  <a:srgbClr val="000000"/>
                </a:solidFill>
                <a:latin typeface="Times New Roman" pitchFamily="18" charset="0"/>
              </a:rPr>
              <a:t> spin </a:t>
            </a:r>
            <a:r>
              <a:rPr lang="fr-FR" sz="1200" b="1" dirty="0" err="1">
                <a:solidFill>
                  <a:srgbClr val="000000"/>
                </a:solidFill>
                <a:latin typeface="Times New Roman" pitchFamily="18" charset="0"/>
              </a:rPr>
              <a:t>asymmetry</a:t>
            </a:r>
            <a:endParaRPr lang="fr-FR" sz="1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E205CC83-680C-4D1C-8C54-2661823656D3}"/>
              </a:ext>
            </a:extLst>
          </p:cNvPr>
          <p:cNvSpPr txBox="1"/>
          <p:nvPr/>
        </p:nvSpPr>
        <p:spPr>
          <a:xfrm>
            <a:off x="10300703" y="5619524"/>
            <a:ext cx="1662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dirty="0" err="1">
                <a:solidFill>
                  <a:srgbClr val="000000"/>
                </a:solidFill>
                <a:latin typeface="Times New Roman" pitchFamily="18" charset="0"/>
              </a:rPr>
              <a:t>Beam</a:t>
            </a:r>
            <a:r>
              <a:rPr lang="fr-FR" sz="1200" b="1" dirty="0">
                <a:solidFill>
                  <a:srgbClr val="000000"/>
                </a:solidFill>
                <a:latin typeface="Times New Roman" pitchFamily="18" charset="0"/>
              </a:rPr>
              <a:t>-spin and long.  </a:t>
            </a:r>
            <a:r>
              <a:rPr lang="fr-FR" sz="1200" b="1" dirty="0" err="1">
                <a:solidFill>
                  <a:srgbClr val="000000"/>
                </a:solidFill>
                <a:latin typeface="Times New Roman" pitchFamily="18" charset="0"/>
              </a:rPr>
              <a:t>target</a:t>
            </a:r>
            <a:r>
              <a:rPr lang="fr-FR" sz="1200" b="1" dirty="0">
                <a:solidFill>
                  <a:srgbClr val="000000"/>
                </a:solidFill>
                <a:latin typeface="Times New Roman" pitchFamily="18" charset="0"/>
              </a:rPr>
              <a:t> spin </a:t>
            </a:r>
            <a:r>
              <a:rPr lang="fr-FR" sz="1200" b="1" dirty="0" err="1">
                <a:solidFill>
                  <a:srgbClr val="000000"/>
                </a:solidFill>
                <a:latin typeface="Times New Roman" pitchFamily="18" charset="0"/>
              </a:rPr>
              <a:t>asymmetry</a:t>
            </a:r>
            <a:endParaRPr lang="fr-FR" sz="1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72BE2873-EF6A-4DB8-84A8-FF437318A659}"/>
              </a:ext>
            </a:extLst>
          </p:cNvPr>
          <p:cNvSpPr txBox="1"/>
          <p:nvPr/>
        </p:nvSpPr>
        <p:spPr>
          <a:xfrm>
            <a:off x="11794537" y="6515411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>
            <a:extLst>
              <a:ext uri="{FF2B5EF4-FFF2-40B4-BE49-F238E27FC236}">
                <a16:creationId xmlns:a16="http://schemas.microsoft.com/office/drawing/2014/main" id="{3118DE48-C5B1-490F-B2EB-F8F112132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4053" y="930089"/>
            <a:ext cx="3026838" cy="1940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Asym_Tintegrated">
            <a:extLst>
              <a:ext uri="{FF2B5EF4-FFF2-40B4-BE49-F238E27FC236}">
                <a16:creationId xmlns:a16="http://schemas.microsoft.com/office/drawing/2014/main" id="{8B575239-6868-48AB-B8BF-7B22838F3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05644"/>
            <a:ext cx="3356482" cy="3238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CD3BC71D-1605-4528-BEF3-8B93089F3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3394" y="3723015"/>
            <a:ext cx="4229528" cy="26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">
            <a:extLst>
              <a:ext uri="{FF2B5EF4-FFF2-40B4-BE49-F238E27FC236}">
                <a16:creationId xmlns:a16="http://schemas.microsoft.com/office/drawing/2014/main" id="{0E10D864-8A5B-471B-9F88-607E19AC5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2308" y="3232168"/>
            <a:ext cx="3211286" cy="3523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21280E33-2C2C-4189-B6A2-3289338BF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28866" y="752951"/>
            <a:ext cx="3654068" cy="229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C43A76BE-EED0-499A-BABA-07E36D2E2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54319" y="661549"/>
            <a:ext cx="3328039" cy="2389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58503DF4-7DD2-4FEC-AE97-C9D4CB84A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947" y="671598"/>
            <a:ext cx="2581370" cy="2376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34538C-B63D-4CAA-8C79-407635EA5AD3}"/>
              </a:ext>
            </a:extLst>
          </p:cNvPr>
          <p:cNvSpPr/>
          <p:nvPr/>
        </p:nvSpPr>
        <p:spPr>
          <a:xfrm>
            <a:off x="1678241" y="4059"/>
            <a:ext cx="8952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0000FF"/>
                </a:solidFill>
                <a:latin typeface="Times New Roman" pitchFamily="18" charset="0"/>
              </a:rPr>
              <a:t>« First </a:t>
            </a:r>
            <a:r>
              <a:rPr lang="fr-FR" sz="2800" b="1" dirty="0" err="1">
                <a:solidFill>
                  <a:srgbClr val="0000FF"/>
                </a:solidFill>
                <a:latin typeface="Times New Roman" pitchFamily="18" charset="0"/>
              </a:rPr>
              <a:t>generation</a:t>
            </a:r>
            <a:r>
              <a:rPr lang="fr-FR" sz="2800" b="1" dirty="0">
                <a:solidFill>
                  <a:srgbClr val="0000FF"/>
                </a:solidFill>
                <a:latin typeface="Times New Roman" pitchFamily="18" charset="0"/>
              </a:rPr>
              <a:t> » of DVCS </a:t>
            </a:r>
            <a:r>
              <a:rPr lang="fr-FR" sz="2800" b="1" dirty="0" err="1">
                <a:solidFill>
                  <a:srgbClr val="0000FF"/>
                </a:solidFill>
                <a:latin typeface="Times New Roman" pitchFamily="18" charset="0"/>
              </a:rPr>
              <a:t>results</a:t>
            </a:r>
            <a:r>
              <a:rPr lang="fr-FR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fr-FR" sz="2800" b="1" dirty="0" err="1">
                <a:solidFill>
                  <a:srgbClr val="0000FF"/>
                </a:solidFill>
                <a:latin typeface="Times New Roman" pitchFamily="18" charset="0"/>
              </a:rPr>
              <a:t>from</a:t>
            </a:r>
            <a:r>
              <a:rPr lang="fr-FR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fr-FR" sz="2800" b="1" dirty="0" err="1">
                <a:solidFill>
                  <a:srgbClr val="0000FF"/>
                </a:solidFill>
                <a:latin typeface="Times New Roman" pitchFamily="18" charset="0"/>
              </a:rPr>
              <a:t>JLab</a:t>
            </a:r>
            <a:r>
              <a:rPr lang="fr-FR" sz="2800" b="1" dirty="0">
                <a:solidFill>
                  <a:srgbClr val="0000FF"/>
                </a:solidFill>
                <a:latin typeface="Times New Roman" pitchFamily="18" charset="0"/>
              </a:rPr>
              <a:t> @ 6 </a:t>
            </a:r>
            <a:r>
              <a:rPr lang="fr-FR" sz="2800" b="1" dirty="0" err="1">
                <a:solidFill>
                  <a:srgbClr val="0000FF"/>
                </a:solidFill>
                <a:latin typeface="Times New Roman" pitchFamily="18" charset="0"/>
              </a:rPr>
              <a:t>GeV</a:t>
            </a:r>
            <a:endParaRPr lang="fr-FR" sz="2800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DE1B59E-E932-4BEC-9810-2F50A9FE34C7}"/>
              </a:ext>
            </a:extLst>
          </p:cNvPr>
          <p:cNvSpPr txBox="1"/>
          <p:nvPr/>
        </p:nvSpPr>
        <p:spPr>
          <a:xfrm>
            <a:off x="11803773" y="6515411"/>
            <a:ext cx="382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C5954AC-39AD-4313-85B9-80B042F853BD}"/>
              </a:ext>
            </a:extLst>
          </p:cNvPr>
          <p:cNvSpPr txBox="1"/>
          <p:nvPr/>
        </p:nvSpPr>
        <p:spPr>
          <a:xfrm>
            <a:off x="985802" y="752951"/>
            <a:ext cx="1384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BSA, CLAS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8D6981E-560C-4AAC-8168-49FF192C2541}"/>
              </a:ext>
            </a:extLst>
          </p:cNvPr>
          <p:cNvSpPr txBox="1"/>
          <p:nvPr/>
        </p:nvSpPr>
        <p:spPr>
          <a:xfrm>
            <a:off x="3902755" y="1055431"/>
            <a:ext cx="1384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TSA, CLAS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342257C-E164-4788-943E-307601F552E6}"/>
              </a:ext>
            </a:extLst>
          </p:cNvPr>
          <p:cNvSpPr txBox="1"/>
          <p:nvPr/>
        </p:nvSpPr>
        <p:spPr>
          <a:xfrm>
            <a:off x="6282615" y="729213"/>
            <a:ext cx="2225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Cross section, Hall A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E9FB0AB-23AA-40B1-B571-B89E6415F098}"/>
              </a:ext>
            </a:extLst>
          </p:cNvPr>
          <p:cNvSpPr txBox="1"/>
          <p:nvPr/>
        </p:nvSpPr>
        <p:spPr>
          <a:xfrm>
            <a:off x="262277" y="4624550"/>
            <a:ext cx="1384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BSA, CLAS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6A5E579-A72C-4456-B091-6C176562B5AE}"/>
              </a:ext>
            </a:extLst>
          </p:cNvPr>
          <p:cNvSpPr txBox="1"/>
          <p:nvPr/>
        </p:nvSpPr>
        <p:spPr>
          <a:xfrm>
            <a:off x="5041757" y="4999536"/>
            <a:ext cx="2225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Cross section, CLAS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87DDF0A-BA2D-4152-BBBF-84163680EE9F}"/>
              </a:ext>
            </a:extLst>
          </p:cNvPr>
          <p:cNvSpPr txBox="1"/>
          <p:nvPr/>
        </p:nvSpPr>
        <p:spPr>
          <a:xfrm>
            <a:off x="10318717" y="3910391"/>
            <a:ext cx="1384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TSA, CLAS</a:t>
            </a:r>
          </a:p>
        </p:txBody>
      </p:sp>
    </p:spTree>
    <p:extLst>
      <p:ext uri="{BB962C8B-B14F-4D97-AF65-F5344CB8AC3E}">
        <p14:creationId xmlns:p14="http://schemas.microsoft.com/office/powerpoint/2010/main" val="416835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F376DDE8-7A63-452F-8033-443E4A91DF78}"/>
              </a:ext>
            </a:extLst>
          </p:cNvPr>
          <p:cNvGrpSpPr/>
          <p:nvPr/>
        </p:nvGrpSpPr>
        <p:grpSpPr>
          <a:xfrm>
            <a:off x="7548634" y="1208699"/>
            <a:ext cx="2818313" cy="2531627"/>
            <a:chOff x="1247" y="564445"/>
            <a:chExt cx="5453870" cy="4979106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CF1C9BD9-C210-47A3-81C9-B0DE5E62C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47" y="564445"/>
              <a:ext cx="5453870" cy="4979106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C503E1DC-BE7E-41EC-B641-2C24A3803903}"/>
                </a:ext>
              </a:extLst>
            </p:cNvPr>
            <p:cNvSpPr txBox="1"/>
            <p:nvPr/>
          </p:nvSpPr>
          <p:spPr>
            <a:xfrm rot="16200000">
              <a:off x="90933" y="2763314"/>
              <a:ext cx="293637" cy="2621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800" b="1" dirty="0">
                  <a:solidFill>
                    <a:srgbClr val="000000"/>
                  </a:solidFill>
                  <a:latin typeface="Arial"/>
                </a:rPr>
                <a:t>3</a:t>
              </a:r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325677" y="17251"/>
            <a:ext cx="11386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b="1" dirty="0" err="1">
                <a:solidFill>
                  <a:srgbClr val="0000FF"/>
                </a:solidFill>
                <a:latin typeface="Times New Roman" pitchFamily="18" charset="0"/>
              </a:rPr>
              <a:t>What</a:t>
            </a:r>
            <a:r>
              <a:rPr lang="fr-FR" sz="2400" b="1" dirty="0">
                <a:solidFill>
                  <a:srgbClr val="0000FF"/>
                </a:solidFill>
                <a:latin typeface="Times New Roman" pitchFamily="18" charset="0"/>
              </a:rPr>
              <a:t> have </a:t>
            </a:r>
            <a:r>
              <a:rPr lang="fr-FR" sz="2400" b="1" dirty="0" err="1">
                <a:solidFill>
                  <a:srgbClr val="0000FF"/>
                </a:solidFill>
                <a:latin typeface="Times New Roman" pitchFamily="18" charset="0"/>
              </a:rPr>
              <a:t>we</a:t>
            </a:r>
            <a:r>
              <a:rPr lang="fr-FR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fr-FR" sz="2400" b="1" dirty="0" err="1">
                <a:solidFill>
                  <a:srgbClr val="0000FF"/>
                </a:solidFill>
                <a:latin typeface="Times New Roman" pitchFamily="18" charset="0"/>
              </a:rPr>
              <a:t>learned</a:t>
            </a:r>
            <a:r>
              <a:rPr lang="fr-FR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fr-FR" sz="2400" b="1" dirty="0" err="1">
                <a:solidFill>
                  <a:srgbClr val="0000FF"/>
                </a:solidFill>
                <a:latin typeface="Times New Roman" pitchFamily="18" charset="0"/>
              </a:rPr>
              <a:t>from</a:t>
            </a:r>
            <a:r>
              <a:rPr lang="fr-FR" sz="2400" b="1" dirty="0">
                <a:solidFill>
                  <a:srgbClr val="0000FF"/>
                </a:solidFill>
                <a:latin typeface="Times New Roman" pitchFamily="18" charset="0"/>
              </a:rPr>
              <a:t> the first </a:t>
            </a:r>
            <a:r>
              <a:rPr lang="fr-FR" sz="2400" b="1" dirty="0" err="1">
                <a:solidFill>
                  <a:srgbClr val="0000FF"/>
                </a:solidFill>
                <a:latin typeface="Times New Roman" pitchFamily="18" charset="0"/>
              </a:rPr>
              <a:t>generation</a:t>
            </a:r>
            <a:r>
              <a:rPr lang="fr-FR" sz="2400" b="1" dirty="0">
                <a:solidFill>
                  <a:srgbClr val="0000FF"/>
                </a:solidFill>
                <a:latin typeface="Times New Roman" pitchFamily="18" charset="0"/>
              </a:rPr>
              <a:t> of DVCS </a:t>
            </a:r>
            <a:r>
              <a:rPr lang="fr-FR" sz="2400" b="1" dirty="0" err="1">
                <a:solidFill>
                  <a:srgbClr val="0000FF"/>
                </a:solidFill>
                <a:latin typeface="Times New Roman" pitchFamily="18" charset="0"/>
              </a:rPr>
              <a:t>results</a:t>
            </a:r>
            <a:r>
              <a:rPr lang="fr-FR" sz="2400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77976"/>
            <a:ext cx="2818313" cy="260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346144" y="5688750"/>
            <a:ext cx="2020162" cy="73866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 Dupré, M. </a:t>
            </a:r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Guidal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M.Vanderhaeghen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PRD95  (2017)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1528775-00C7-41F7-B364-E2E3647446F2}"/>
              </a:ext>
            </a:extLst>
          </p:cNvPr>
          <p:cNvSpPr txBox="1"/>
          <p:nvPr/>
        </p:nvSpPr>
        <p:spPr>
          <a:xfrm>
            <a:off x="0" y="690721"/>
            <a:ext cx="2916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 </a:t>
            </a:r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tomography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 </a:t>
            </a:r>
            <a:r>
              <a:rPr lang="fr-F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fits</a:t>
            </a:r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HERMES, CLAS, and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Hall-A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data (</a:t>
            </a:r>
            <a:r>
              <a:rPr lang="fr-FR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fr-FR" sz="1400" b="1" dirty="0" err="1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H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fr-FR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</a:t>
            </a:r>
            <a:r>
              <a:rPr lang="fr-FR" sz="1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dependent</a:t>
            </a:r>
            <a:r>
              <a:rPr lang="fr-FR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assumptions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x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dependence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8" name="ZoneTexte 6">
            <a:extLst>
              <a:ext uri="{FF2B5EF4-FFF2-40B4-BE49-F238E27FC236}">
                <a16:creationId xmlns:a16="http://schemas.microsoft.com/office/drawing/2014/main" id="{E54637FD-CEF9-45D3-9C74-DB00BA197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6" y="4438065"/>
            <a:ext cx="27249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</a:t>
            </a:r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momentum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quarks (valence) are at the </a:t>
            </a:r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core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nucleon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low-momentum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quarks (</a:t>
            </a:r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sea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spread to </a:t>
            </a:r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its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periphery</a:t>
            </a:r>
            <a:endParaRPr lang="fr-FR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738040F-5A5C-4165-ADAC-35A2426280C4}"/>
              </a:ext>
            </a:extLst>
          </p:cNvPr>
          <p:cNvSpPr txBox="1"/>
          <p:nvPr/>
        </p:nvSpPr>
        <p:spPr>
          <a:xfrm>
            <a:off x="10346106" y="1798375"/>
            <a:ext cx="1303689" cy="116955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>
                <a:solidFill>
                  <a:srgbClr val="000000"/>
                </a:solidFill>
                <a:latin typeface="Times New Roman" pitchFamily="18" charset="0"/>
              </a:rPr>
              <a:t>V. </a:t>
            </a:r>
            <a:r>
              <a:rPr lang="fr-FR" sz="1400" b="1" dirty="0" err="1">
                <a:solidFill>
                  <a:srgbClr val="000000"/>
                </a:solidFill>
                <a:latin typeface="Times New Roman" pitchFamily="18" charset="0"/>
              </a:rPr>
              <a:t>Burkert</a:t>
            </a:r>
            <a:r>
              <a:rPr lang="fr-FR" sz="1400" b="1" dirty="0">
                <a:solidFill>
                  <a:srgbClr val="000000"/>
                </a:solidFill>
                <a:latin typeface="Times New Roman" pitchFamily="18" charset="0"/>
              </a:rPr>
              <a:t>, L. </a:t>
            </a:r>
            <a:r>
              <a:rPr lang="fr-FR" sz="1400" b="1" dirty="0" err="1">
                <a:solidFill>
                  <a:srgbClr val="000000"/>
                </a:solidFill>
                <a:latin typeface="Times New Roman" pitchFamily="18" charset="0"/>
              </a:rPr>
              <a:t>Elouadrhiri</a:t>
            </a:r>
            <a:r>
              <a:rPr lang="fr-FR" sz="1400" b="1" dirty="0">
                <a:solidFill>
                  <a:srgbClr val="000000"/>
                </a:solidFill>
                <a:latin typeface="Times New Roman" pitchFamily="18" charset="0"/>
              </a:rPr>
              <a:t>, F.X. Girod, Nature 557 (2018)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6D8E126-B2A9-4D7E-AC7A-8F3AA866EF2F}"/>
              </a:ext>
            </a:extLst>
          </p:cNvPr>
          <p:cNvSpPr txBox="1"/>
          <p:nvPr/>
        </p:nvSpPr>
        <p:spPr>
          <a:xfrm>
            <a:off x="8396076" y="1550947"/>
            <a:ext cx="18272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fr-FR" sz="1000" b="1" dirty="0">
                <a:solidFill>
                  <a:srgbClr val="33CC33"/>
                </a:solidFill>
                <a:latin typeface="Times New Roman" pitchFamily="18" charset="0"/>
              </a:rPr>
              <a:t>CLAS6 </a:t>
            </a:r>
            <a:r>
              <a:rPr lang="fr-FR" sz="1000" b="1" dirty="0" err="1">
                <a:solidFill>
                  <a:srgbClr val="33CC33"/>
                </a:solidFill>
                <a:latin typeface="Times New Roman" pitchFamily="18" charset="0"/>
              </a:rPr>
              <a:t>uncertainties</a:t>
            </a:r>
            <a:endParaRPr lang="fr-FR" sz="1000" b="1" dirty="0">
              <a:solidFill>
                <a:srgbClr val="33CC33"/>
              </a:solidFill>
              <a:latin typeface="Times New Roman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fr-FR" sz="1000" b="1" dirty="0" err="1">
                <a:solidFill>
                  <a:srgbClr val="FF3300"/>
                </a:solidFill>
                <a:latin typeface="Times New Roman" pitchFamily="18" charset="0"/>
              </a:rPr>
              <a:t>Projected</a:t>
            </a:r>
            <a:r>
              <a:rPr lang="fr-FR" sz="1000" b="1" dirty="0">
                <a:solidFill>
                  <a:srgbClr val="FF3300"/>
                </a:solidFill>
                <a:latin typeface="Times New Roman" pitchFamily="18" charset="0"/>
              </a:rPr>
              <a:t> CLAS12 </a:t>
            </a:r>
            <a:r>
              <a:rPr lang="fr-FR" sz="1000" b="1" dirty="0" err="1">
                <a:solidFill>
                  <a:srgbClr val="FF3300"/>
                </a:solidFill>
                <a:latin typeface="Times New Roman" pitchFamily="18" charset="0"/>
              </a:rPr>
              <a:t>uncertainties</a:t>
            </a:r>
            <a:endParaRPr lang="fr-FR" sz="1000" b="1" dirty="0">
              <a:solidFill>
                <a:srgbClr val="FF3300"/>
              </a:solidFill>
              <a:latin typeface="Times New Roman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fr-FR" sz="1000" b="1" dirty="0" err="1">
                <a:solidFill>
                  <a:srgbClr val="00B0F0"/>
                </a:solidFill>
                <a:latin typeface="Times New Roman" pitchFamily="18" charset="0"/>
              </a:rPr>
              <a:t>Uncertainties</a:t>
            </a:r>
            <a:r>
              <a:rPr lang="fr-FR" sz="10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fr-FR" sz="1000" b="1" dirty="0" err="1">
                <a:solidFill>
                  <a:srgbClr val="00B0F0"/>
                </a:solidFill>
                <a:latin typeface="Times New Roman" pitchFamily="18" charset="0"/>
              </a:rPr>
              <a:t>using</a:t>
            </a:r>
            <a:r>
              <a:rPr lang="fr-FR" sz="10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fr-FR" sz="1000" b="1" dirty="0" err="1">
                <a:solidFill>
                  <a:srgbClr val="00B0F0"/>
                </a:solidFill>
                <a:latin typeface="Times New Roman" pitchFamily="18" charset="0"/>
              </a:rPr>
              <a:t>previous</a:t>
            </a:r>
            <a:r>
              <a:rPr lang="fr-FR" sz="1000" b="1" dirty="0">
                <a:solidFill>
                  <a:srgbClr val="00B0F0"/>
                </a:solidFill>
                <a:latin typeface="Times New Roman" pitchFamily="18" charset="0"/>
              </a:rPr>
              <a:t> data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5BAD5D1-4300-457D-8F44-A386155A085A}"/>
              </a:ext>
            </a:extLst>
          </p:cNvPr>
          <p:cNvSpPr txBox="1"/>
          <p:nvPr/>
        </p:nvSpPr>
        <p:spPr>
          <a:xfrm>
            <a:off x="7636872" y="547279"/>
            <a:ext cx="38508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 err="1">
                <a:solidFill>
                  <a:srgbClr val="000000"/>
                </a:solidFill>
                <a:latin typeface="Times New Roman" pitchFamily="18" charset="0"/>
              </a:rPr>
              <a:t>From</a:t>
            </a:r>
            <a:r>
              <a:rPr lang="fr-FR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fr-FR" sz="1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H</a:t>
            </a:r>
            <a:r>
              <a:rPr lang="fr-FR" sz="1400" b="1" dirty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fr-FR" sz="1400" b="1" dirty="0" err="1">
                <a:solidFill>
                  <a:srgbClr val="FF0000"/>
                </a:solidFill>
                <a:latin typeface="Times New Roman" pitchFamily="18" charset="0"/>
              </a:rPr>
              <a:t>only</a:t>
            </a:r>
            <a:r>
              <a:rPr lang="fr-FR" sz="1400" b="1" dirty="0">
                <a:solidFill>
                  <a:srgbClr val="FF0000"/>
                </a:solidFill>
                <a:latin typeface="Times New Roman" pitchFamily="18" charset="0"/>
              </a:rPr>
              <a:t> fit </a:t>
            </a:r>
            <a:r>
              <a:rPr lang="fr-FR" sz="1400" dirty="0">
                <a:solidFill>
                  <a:srgbClr val="000000"/>
                </a:solidFill>
                <a:latin typeface="Times New Roman" pitchFamily="18" charset="0"/>
              </a:rPr>
              <a:t>of DVCS BSA and cross section </a:t>
            </a:r>
            <a:r>
              <a:rPr lang="fr-FR" sz="1400" dirty="0" err="1">
                <a:solidFill>
                  <a:srgbClr val="000000"/>
                </a:solidFill>
                <a:latin typeface="Times New Roman" pitchFamily="18" charset="0"/>
              </a:rPr>
              <a:t>from</a:t>
            </a:r>
            <a:r>
              <a:rPr lang="fr-FR" sz="1400" dirty="0">
                <a:solidFill>
                  <a:srgbClr val="000000"/>
                </a:solidFill>
                <a:latin typeface="Times New Roman" pitchFamily="18" charset="0"/>
              </a:rPr>
              <a:t> CLAS@6 </a:t>
            </a:r>
            <a:r>
              <a:rPr lang="fr-FR" sz="1400" dirty="0" err="1">
                <a:solidFill>
                  <a:srgbClr val="000000"/>
                </a:solidFill>
                <a:latin typeface="Times New Roman" pitchFamily="18" charset="0"/>
              </a:rPr>
              <a:t>GeV</a:t>
            </a:r>
            <a:r>
              <a:rPr lang="fr-FR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fr-FR" sz="1400" b="1" dirty="0">
                <a:solidFill>
                  <a:srgbClr val="0000FF"/>
                </a:solidFill>
                <a:latin typeface="Times New Roman" pitchFamily="18" charset="0"/>
              </a:rPr>
              <a:t>(model </a:t>
            </a:r>
            <a:r>
              <a:rPr lang="fr-FR" sz="1400" b="1" dirty="0" err="1">
                <a:solidFill>
                  <a:srgbClr val="0000FF"/>
                </a:solidFill>
                <a:latin typeface="Times New Roman" pitchFamily="18" charset="0"/>
              </a:rPr>
              <a:t>dependent</a:t>
            </a:r>
            <a:r>
              <a:rPr lang="fr-FR" sz="1400" b="1" dirty="0">
                <a:solidFill>
                  <a:srgbClr val="0000FF"/>
                </a:solidFill>
                <a:latin typeface="Times New Roman" pitchFamily="18" charset="0"/>
              </a:rPr>
              <a:t>)</a:t>
            </a:r>
            <a:r>
              <a:rPr lang="fr-FR" sz="1400" b="1" dirty="0">
                <a:latin typeface="Times New Roman" pitchFamily="18" charset="0"/>
              </a:rPr>
              <a:t>: an insight in the pressure distribution in the proton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80201F4-3559-4256-8E18-BBE0B1EF2531}"/>
              </a:ext>
            </a:extLst>
          </p:cNvPr>
          <p:cNvSpPr txBox="1"/>
          <p:nvPr/>
        </p:nvSpPr>
        <p:spPr>
          <a:xfrm>
            <a:off x="11806985" y="651097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0DCE1D0-1493-B412-1452-438ED6611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0658" y="2006128"/>
            <a:ext cx="3673675" cy="184159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2A8FCDB-5078-C64C-9191-ABE957DB1D05}"/>
              </a:ext>
            </a:extLst>
          </p:cNvPr>
          <p:cNvSpPr txBox="1"/>
          <p:nvPr/>
        </p:nvSpPr>
        <p:spPr>
          <a:xfrm>
            <a:off x="3513851" y="724296"/>
            <a:ext cx="32872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 </a:t>
            </a:r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tomography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</a:t>
            </a:r>
            <a:r>
              <a:rPr lang="fr-F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fits</a:t>
            </a:r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HERMES, CLAS, Hall-A, and COMPASS data (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PARTONS </a:t>
            </a:r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framework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fr-FR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LO/LT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relying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fr-FR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dispersion relations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constraints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PDF and FF data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8DF4FDD-E3B1-F920-31CF-7D257EFA201E}"/>
              </a:ext>
            </a:extLst>
          </p:cNvPr>
          <p:cNvSpPr txBox="1"/>
          <p:nvPr/>
        </p:nvSpPr>
        <p:spPr>
          <a:xfrm>
            <a:off x="3513851" y="4798828"/>
            <a:ext cx="3127361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b="1" i="0" u="none" strike="noStrike" baseline="0" dirty="0">
                <a:solidFill>
                  <a:srgbClr val="131413"/>
                </a:solidFill>
                <a:latin typeface="Times-Bold"/>
              </a:rPr>
              <a:t>H. Moutarde, P. </a:t>
            </a:r>
            <a:r>
              <a:rPr lang="fr-FR" sz="1400" b="1" i="0" u="none" strike="noStrike" baseline="0" dirty="0" err="1">
                <a:solidFill>
                  <a:srgbClr val="131413"/>
                </a:solidFill>
                <a:latin typeface="Times-Bold"/>
              </a:rPr>
              <a:t>Sznajder</a:t>
            </a:r>
            <a:r>
              <a:rPr lang="fr-FR" sz="1400" b="1" i="0" u="none" strike="noStrike" baseline="0" dirty="0">
                <a:solidFill>
                  <a:srgbClr val="131413"/>
                </a:solidFill>
                <a:latin typeface="Times-Bold"/>
              </a:rPr>
              <a:t>, J. Wagner, </a:t>
            </a:r>
            <a:r>
              <a:rPr lang="fr-FR" sz="1400" b="1" i="0" u="none" strike="noStrike" baseline="0" dirty="0" err="1">
                <a:solidFill>
                  <a:srgbClr val="131413"/>
                </a:solidFill>
                <a:latin typeface="Times-Roman"/>
              </a:rPr>
              <a:t>Eur</a:t>
            </a:r>
            <a:r>
              <a:rPr lang="fr-FR" sz="1400" b="1" i="0" u="none" strike="noStrike" baseline="0" dirty="0">
                <a:solidFill>
                  <a:srgbClr val="131413"/>
                </a:solidFill>
                <a:latin typeface="Times-Roman"/>
              </a:rPr>
              <a:t>. Phys. J. C (2018)</a:t>
            </a:r>
            <a:endParaRPr lang="fr-FR" sz="1400" b="1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E727C91-8016-4689-9C43-DC320A0CE7E5}"/>
              </a:ext>
            </a:extLst>
          </p:cNvPr>
          <p:cNvSpPr txBox="1"/>
          <p:nvPr/>
        </p:nvSpPr>
        <p:spPr>
          <a:xfrm>
            <a:off x="3513851" y="3837060"/>
            <a:ext cx="30191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longitudinal </a:t>
            </a:r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polarization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distribution versus position of valence u quarks </a:t>
            </a:r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extracted</a:t>
            </a:r>
            <a:endParaRPr lang="fr-FR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9" descr="JuJd">
            <a:extLst>
              <a:ext uri="{FF2B5EF4-FFF2-40B4-BE49-F238E27FC236}">
                <a16:creationId xmlns:a16="http://schemas.microsoft.com/office/drawing/2014/main" id="{B7FD3C2D-7239-C3EE-35A0-49123DFA8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994" y="3893067"/>
            <a:ext cx="2724912" cy="265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A6261EC-E007-97B8-56B6-9EEA0F261C7D}"/>
              </a:ext>
            </a:extLst>
          </p:cNvPr>
          <p:cNvSpPr txBox="1"/>
          <p:nvPr/>
        </p:nvSpPr>
        <p:spPr>
          <a:xfrm>
            <a:off x="10067993" y="4068733"/>
            <a:ext cx="197498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Model-</a:t>
            </a:r>
            <a:r>
              <a:rPr lang="fr-FR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dependent</a:t>
            </a:r>
            <a:r>
              <a:rPr lang="fr-FR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extraction of </a:t>
            </a:r>
            <a:r>
              <a:rPr lang="fr-FR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J</a:t>
            </a:r>
            <a:r>
              <a:rPr lang="fr-FR" sz="1400" b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u</a:t>
            </a:r>
            <a:r>
              <a:rPr lang="fr-FR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fr-FR" sz="1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J</a:t>
            </a:r>
            <a:r>
              <a:rPr lang="fr-FR" sz="1400" b="1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d</a:t>
            </a:r>
            <a:r>
              <a:rPr lang="fr-FR" sz="1400" b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fr-FR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combining</a:t>
            </a:r>
            <a:r>
              <a:rPr lang="fr-FR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fr-FR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HERMES </a:t>
            </a:r>
            <a:r>
              <a:rPr lang="fr-FR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results</a:t>
            </a:r>
            <a:r>
              <a:rPr lang="fr-FR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of </a:t>
            </a:r>
            <a:r>
              <a:rPr lang="fr-FR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pDVCS</a:t>
            </a:r>
            <a:r>
              <a:rPr lang="fr-FR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fr-FR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on </a:t>
            </a:r>
            <a:r>
              <a:rPr lang="fr-FR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transversely</a:t>
            </a:r>
            <a:r>
              <a:rPr lang="fr-FR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fr-FR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polarized</a:t>
            </a:r>
            <a:r>
              <a:rPr lang="fr-FR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fr-FR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target</a:t>
            </a:r>
            <a:r>
              <a:rPr lang="fr-FR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fr-FR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with</a:t>
            </a:r>
            <a:r>
              <a:rPr lang="fr-FR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fr-FR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nDVCS</a:t>
            </a:r>
            <a:r>
              <a:rPr lang="fr-FR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fr-FR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results</a:t>
            </a:r>
            <a:r>
              <a:rPr lang="fr-FR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fr-FR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from</a:t>
            </a:r>
            <a:r>
              <a:rPr lang="fr-FR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Hall A</a:t>
            </a:r>
            <a:r>
              <a:rPr lang="fr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fr-FR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on </a:t>
            </a:r>
            <a:r>
              <a:rPr lang="fr-FR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helicity-polarized</a:t>
            </a:r>
            <a:r>
              <a:rPr lang="fr-FR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cross-section </a:t>
            </a:r>
            <a:r>
              <a:rPr lang="fr-FR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differences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9310F6-7EFE-B237-D29B-5AD0944816EA}"/>
              </a:ext>
            </a:extLst>
          </p:cNvPr>
          <p:cNvSpPr/>
          <p:nvPr/>
        </p:nvSpPr>
        <p:spPr>
          <a:xfrm>
            <a:off x="3227579" y="5702169"/>
            <a:ext cx="3720292" cy="738664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Visualizing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proton » </a:t>
            </a:r>
          </a:p>
          <a:p>
            <a:pPr algn="ctr"/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Movie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R. Milner, R.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 Yoshida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https://www.youtube.com/watch?v=G-9I0buDi4s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894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B8790E7-0E70-44E8-A85E-78AA0CB2B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40" y="754198"/>
            <a:ext cx="6870232" cy="3864505"/>
          </a:xfrm>
          <a:prstGeom prst="rect">
            <a:avLst/>
          </a:prstGeom>
        </p:spPr>
      </p:pic>
      <p:pic>
        <p:nvPicPr>
          <p:cNvPr id="3076" name="Picture 4" descr="Hall A HRS">
            <a:extLst>
              <a:ext uri="{FF2B5EF4-FFF2-40B4-BE49-F238E27FC236}">
                <a16:creationId xmlns:a16="http://schemas.microsoft.com/office/drawing/2014/main" id="{78AB2181-1DB6-4CB9-ABAD-B400BF2B7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420" y="82273"/>
            <a:ext cx="3554730" cy="232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all C Detector">
            <a:extLst>
              <a:ext uri="{FF2B5EF4-FFF2-40B4-BE49-F238E27FC236}">
                <a16:creationId xmlns:a16="http://schemas.microsoft.com/office/drawing/2014/main" id="{EBCA8F32-D120-4326-B92D-9FCD70FE1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872" y="4908186"/>
            <a:ext cx="5881307" cy="164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472E10F-AEBA-4334-AF32-5755714169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873" y="2459927"/>
            <a:ext cx="3486743" cy="2320269"/>
          </a:xfrm>
          <a:prstGeom prst="rect">
            <a:avLst/>
          </a:prstGeom>
          <a:ln w="50800">
            <a:solidFill>
              <a:srgbClr val="FFFF00"/>
            </a:solidFill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765DEE3-0C6E-463F-AA33-BFE78E21DB7E}"/>
              </a:ext>
            </a:extLst>
          </p:cNvPr>
          <p:cNvSpPr txBox="1"/>
          <p:nvPr/>
        </p:nvSpPr>
        <p:spPr>
          <a:xfrm>
            <a:off x="2435589" y="3001682"/>
            <a:ext cx="495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830C8D5-7393-41B3-AF12-FCC723B824E7}"/>
              </a:ext>
            </a:extLst>
          </p:cNvPr>
          <p:cNvSpPr txBox="1"/>
          <p:nvPr/>
        </p:nvSpPr>
        <p:spPr>
          <a:xfrm>
            <a:off x="4295124" y="3031845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A76DF76-7196-4A33-9457-8E7F02A4F680}"/>
              </a:ext>
            </a:extLst>
          </p:cNvPr>
          <p:cNvSpPr txBox="1"/>
          <p:nvPr/>
        </p:nvSpPr>
        <p:spPr>
          <a:xfrm>
            <a:off x="5766588" y="3024083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9E51CF5-A08B-4BDC-9BB5-66925B2B7618}"/>
              </a:ext>
            </a:extLst>
          </p:cNvPr>
          <p:cNvSpPr txBox="1"/>
          <p:nvPr/>
        </p:nvSpPr>
        <p:spPr>
          <a:xfrm>
            <a:off x="7932420" y="1480678"/>
            <a:ext cx="3244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Hall A</a:t>
            </a:r>
          </a:p>
          <a:p>
            <a:r>
              <a:rPr lang="fr-F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HRS: High </a:t>
            </a:r>
            <a:r>
              <a:rPr lang="fr-F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r>
              <a:rPr lang="fr-F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Spectrometer</a:t>
            </a:r>
            <a:endParaRPr lang="fr-F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BFCC453-805C-48CF-8342-7FA5F0596E5E}"/>
              </a:ext>
            </a:extLst>
          </p:cNvPr>
          <p:cNvSpPr txBox="1"/>
          <p:nvPr/>
        </p:nvSpPr>
        <p:spPr>
          <a:xfrm>
            <a:off x="7932420" y="4372725"/>
            <a:ext cx="2087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Hall B – CLAS12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DA5F4D3-D215-4DA7-B87A-5897BA25A9F0}"/>
              </a:ext>
            </a:extLst>
          </p:cNvPr>
          <p:cNvSpPr txBox="1"/>
          <p:nvPr/>
        </p:nvSpPr>
        <p:spPr>
          <a:xfrm>
            <a:off x="7033289" y="5599059"/>
            <a:ext cx="47222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Hall C</a:t>
            </a:r>
          </a:p>
          <a:p>
            <a:pPr algn="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HMS: High Momentum Spectrometer</a:t>
            </a:r>
          </a:p>
          <a:p>
            <a:pPr algn="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SHMS: Super High Momentum Spectrometer</a:t>
            </a:r>
            <a:endParaRPr lang="fr-F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16D6C1-D990-496D-813E-2001CEB654E6}"/>
              </a:ext>
            </a:extLst>
          </p:cNvPr>
          <p:cNvSpPr/>
          <p:nvPr/>
        </p:nvSpPr>
        <p:spPr>
          <a:xfrm>
            <a:off x="232223" y="3464784"/>
            <a:ext cx="5871210" cy="110799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Continuos Electron Beam Accelerator Facility (CEBAF)</a:t>
            </a:r>
          </a:p>
          <a:p>
            <a:r>
              <a:rPr lang="fr-F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Up to 12 </a:t>
            </a:r>
            <a:r>
              <a:rPr lang="fr-FR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r>
              <a:rPr lang="fr-F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continuous</a:t>
            </a:r>
            <a:r>
              <a:rPr lang="fr-F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polarized</a:t>
            </a:r>
            <a:r>
              <a:rPr lang="fr-F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  <a:r>
              <a:rPr lang="fr-F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endParaRPr lang="fr-FR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Two anti-parallel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linacs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with recirculating arcs on both ends</a:t>
            </a:r>
          </a:p>
          <a:p>
            <a:r>
              <a:rPr lang="fr-F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4 </a:t>
            </a:r>
            <a:r>
              <a:rPr lang="fr-FR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fr-F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halls, 3 </a:t>
            </a:r>
            <a:r>
              <a:rPr lang="fr-FR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devoted</a:t>
            </a:r>
            <a:r>
              <a:rPr lang="fr-F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r-FR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nucleon</a:t>
            </a:r>
            <a:r>
              <a:rPr lang="fr-F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-structure </a:t>
            </a:r>
            <a:r>
              <a:rPr lang="fr-FR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studies</a:t>
            </a:r>
            <a:endParaRPr lang="fr-FR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18442E35-CC39-49B6-97B8-E73760B8D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" y="12355"/>
            <a:ext cx="56807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Jefferson Lab at 12 GeV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7A395E1-A5C1-4F86-8F68-A6274A96A544}"/>
              </a:ext>
            </a:extLst>
          </p:cNvPr>
          <p:cNvSpPr txBox="1"/>
          <p:nvPr/>
        </p:nvSpPr>
        <p:spPr>
          <a:xfrm>
            <a:off x="441480" y="4908186"/>
            <a:ext cx="4978649" cy="1692771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Complementarity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setups in the Halls A/C and 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Hall A/C: high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luminosity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precision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kinematic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coverage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r-FR" sz="1400" dirty="0" err="1">
                <a:latin typeface="Symbol" panose="05050102010706020507" pitchFamily="18" charset="2"/>
                <a:cs typeface="Times New Roman" panose="02020603050405020304" pitchFamily="18" charset="0"/>
              </a:rPr>
              <a:t>g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topology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Hall B (CLAS12):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lower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luminosity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large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kinematic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coverage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fully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exclusive final state</a:t>
            </a:r>
          </a:p>
          <a:p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extensive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program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focused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DVCS and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GPDs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underway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14E3739-68C1-4A29-9665-7F0133357F91}"/>
              </a:ext>
            </a:extLst>
          </p:cNvPr>
          <p:cNvSpPr txBox="1"/>
          <p:nvPr/>
        </p:nvSpPr>
        <p:spPr>
          <a:xfrm>
            <a:off x="11794537" y="6515411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660458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04AE130B-41C6-C2BD-CC51-73651BC69F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673" y="4194571"/>
            <a:ext cx="2539584" cy="2575747"/>
          </a:xfrm>
          <a:prstGeom prst="rect">
            <a:avLst/>
          </a:prstGeom>
        </p:spPr>
      </p:pic>
      <p:sp>
        <p:nvSpPr>
          <p:cNvPr id="3" name="pDVCS">
            <a:extLst>
              <a:ext uri="{FF2B5EF4-FFF2-40B4-BE49-F238E27FC236}">
                <a16:creationId xmlns:a16="http://schemas.microsoft.com/office/drawing/2014/main" id="{72471E52-C1CB-4AE3-941B-22F0507706A4}"/>
              </a:ext>
            </a:extLst>
          </p:cNvPr>
          <p:cNvSpPr txBox="1">
            <a:spLocks/>
          </p:cNvSpPr>
          <p:nvPr/>
        </p:nvSpPr>
        <p:spPr bwMode="auto">
          <a:xfrm>
            <a:off x="376488" y="-75934"/>
            <a:ext cx="10834369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457189" indent="-4571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267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733">
                <a:solidFill>
                  <a:schemeClr val="tx1"/>
                </a:solidFill>
                <a:latin typeface="+mn-lt"/>
              </a:defRPr>
            </a:lvl2pPr>
            <a:lvl3pPr marL="1523962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Hall-A and Hall C: high-precision cross sections for DVCS on the proton at different beam energies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508992-4E7D-4E25-8E3E-C2349EF4C308}"/>
              </a:ext>
            </a:extLst>
          </p:cNvPr>
          <p:cNvSpPr/>
          <p:nvPr/>
        </p:nvSpPr>
        <p:spPr>
          <a:xfrm>
            <a:off x="1601538" y="6356547"/>
            <a:ext cx="2777088" cy="30777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 Georges et al., PRL 128 (2022)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BB2EC042-2317-4B61-8FC4-7B4E1A65B3A5}"/>
              </a:ext>
            </a:extLst>
          </p:cNvPr>
          <p:cNvSpPr txBox="1"/>
          <p:nvPr/>
        </p:nvSpPr>
        <p:spPr>
          <a:xfrm>
            <a:off x="376489" y="4845321"/>
            <a:ext cx="5608676" cy="1215717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pDVCS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Hall A (first 12 GeV experiment at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JLab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pPr marL="285743" indent="-28574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DVCS cross sections up to large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for 3 beam energies</a:t>
            </a:r>
          </a:p>
          <a:p>
            <a:pPr marL="285743" indent="-28574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Separation of Interference, BH, and DVCS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terms </a:t>
            </a:r>
          </a:p>
          <a:p>
            <a:pPr marL="285743" indent="-28574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 to all 4 Compton Form Factors </a:t>
            </a:r>
          </a:p>
        </p:txBody>
      </p:sp>
      <p:grpSp>
        <p:nvGrpSpPr>
          <p:cNvPr id="8" name="Groupe 29">
            <a:extLst>
              <a:ext uri="{FF2B5EF4-FFF2-40B4-BE49-F238E27FC236}">
                <a16:creationId xmlns:a16="http://schemas.microsoft.com/office/drawing/2014/main" id="{D604DED1-D3F7-414C-B423-BABCF4E32513}"/>
              </a:ext>
            </a:extLst>
          </p:cNvPr>
          <p:cNvGrpSpPr>
            <a:grpSpLocks/>
          </p:cNvGrpSpPr>
          <p:nvPr/>
        </p:nvGrpSpPr>
        <p:grpSpPr bwMode="auto">
          <a:xfrm>
            <a:off x="11136035" y="142928"/>
            <a:ext cx="1053307" cy="379040"/>
            <a:chOff x="2578100" y="2273293"/>
            <a:chExt cx="1053307" cy="505384"/>
          </a:xfrm>
        </p:grpSpPr>
        <p:sp>
          <p:nvSpPr>
            <p:cNvPr id="9" name="ZoneTexte 24">
              <a:extLst>
                <a:ext uri="{FF2B5EF4-FFF2-40B4-BE49-F238E27FC236}">
                  <a16:creationId xmlns:a16="http://schemas.microsoft.com/office/drawing/2014/main" id="{87293EAB-69D9-49F9-AFED-CCF1A34BFB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7150" y="2327274"/>
              <a:ext cx="1034257" cy="451403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ep</a:t>
              </a:r>
              <a:r>
                <a:rPr lang="fr-FR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→e</a:t>
              </a:r>
              <a:r>
                <a:rPr lang="el-GR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γ</a:t>
              </a:r>
              <a:r>
                <a:rPr lang="fr-FR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(p)</a:t>
              </a:r>
            </a:p>
          </p:txBody>
        </p:sp>
        <p:sp>
          <p:nvSpPr>
            <p:cNvPr id="10" name="ZoneTexte 36">
              <a:extLst>
                <a:ext uri="{FF2B5EF4-FFF2-40B4-BE49-F238E27FC236}">
                  <a16:creationId xmlns:a16="http://schemas.microsoft.com/office/drawing/2014/main" id="{BBBE25FA-91E1-4A6C-ABF4-0F7A27D4B4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8100" y="2273293"/>
              <a:ext cx="338554" cy="369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→</a:t>
              </a: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7B6B863B-DF40-40CD-BD52-23DDF9A00625}"/>
              </a:ext>
            </a:extLst>
          </p:cNvPr>
          <p:cNvSpPr txBox="1"/>
          <p:nvPr/>
        </p:nvSpPr>
        <p:spPr>
          <a:xfrm>
            <a:off x="11812257" y="651097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2690730C-126C-4B54-B43E-B8097188E578}"/>
              </a:ext>
            </a:extLst>
          </p:cNvPr>
          <p:cNvGrpSpPr/>
          <p:nvPr/>
        </p:nvGrpSpPr>
        <p:grpSpPr>
          <a:xfrm>
            <a:off x="9299" y="796962"/>
            <a:ext cx="7549542" cy="3752850"/>
            <a:chOff x="0" y="749998"/>
            <a:chExt cx="7549542" cy="375285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E30BA3F-FD48-4CF4-B137-65A4A5131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749998"/>
              <a:ext cx="7549542" cy="3752850"/>
            </a:xfrm>
            <a:prstGeom prst="rect">
              <a:avLst/>
            </a:prstGeom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58397C74-2D2E-498E-AD1B-B9B98D02CCE3}"/>
                </a:ext>
              </a:extLst>
            </p:cNvPr>
            <p:cNvSpPr txBox="1"/>
            <p:nvPr/>
          </p:nvSpPr>
          <p:spPr>
            <a:xfrm>
              <a:off x="487861" y="3907972"/>
              <a:ext cx="6046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fr-FR" sz="1000" b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fr-FR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=0.36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53C48D4-DF21-431F-B15B-B5080719FDDB}"/>
                </a:ext>
              </a:extLst>
            </p:cNvPr>
            <p:cNvSpPr txBox="1"/>
            <p:nvPr/>
          </p:nvSpPr>
          <p:spPr>
            <a:xfrm>
              <a:off x="2980783" y="3889568"/>
              <a:ext cx="6046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fr-FR" sz="1000" b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fr-FR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=0.48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F6C47DB6-C337-4622-BB62-40C0E98CE47F}"/>
                </a:ext>
              </a:extLst>
            </p:cNvPr>
            <p:cNvSpPr txBox="1"/>
            <p:nvPr/>
          </p:nvSpPr>
          <p:spPr>
            <a:xfrm>
              <a:off x="5491347" y="3889567"/>
              <a:ext cx="6046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fr-FR" sz="1000" b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fr-FR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=0.60</a:t>
              </a: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C0A45A90-9A14-80E4-5C11-4E41E35C0A8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8872" y="836642"/>
            <a:ext cx="3493341" cy="338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18FADB6-6E4A-E6E0-807E-82327724AE1B}"/>
              </a:ext>
            </a:extLst>
          </p:cNvPr>
          <p:cNvSpPr txBox="1"/>
          <p:nvPr/>
        </p:nvSpPr>
        <p:spPr>
          <a:xfrm>
            <a:off x="9272673" y="4194571"/>
            <a:ext cx="1940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Neutral </a:t>
            </a:r>
            <a:r>
              <a:rPr lang="fr-FR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</a:t>
            </a:r>
            <a:r>
              <a:rPr lang="fr-F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fr-FR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Spectrometer</a:t>
            </a:r>
            <a:r>
              <a:rPr lang="fr-F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(NPS)</a:t>
            </a: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23DD6A95-E152-50DA-6198-6D17F1731ED8}"/>
              </a:ext>
            </a:extLst>
          </p:cNvPr>
          <p:cNvSpPr txBox="1"/>
          <p:nvPr/>
        </p:nvSpPr>
        <p:spPr>
          <a:xfrm>
            <a:off x="7573676" y="4518117"/>
            <a:ext cx="1672524" cy="1992853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>
              <a:spcAft>
                <a:spcPts val="267"/>
              </a:spcAft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pDVCS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Hall C with NPS</a:t>
            </a:r>
          </a:p>
          <a:p>
            <a:pPr marL="285750" indent="-28575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completed in May 2024</a:t>
            </a:r>
          </a:p>
          <a:p>
            <a:pPr marL="285750" indent="-28575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beam energies</a:t>
            </a:r>
          </a:p>
          <a:p>
            <a:pPr marL="285750" indent="-28575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are being calibrated</a:t>
            </a:r>
          </a:p>
        </p:txBody>
      </p:sp>
    </p:spTree>
    <p:extLst>
      <p:ext uri="{BB962C8B-B14F-4D97-AF65-F5344CB8AC3E}">
        <p14:creationId xmlns:p14="http://schemas.microsoft.com/office/powerpoint/2010/main" val="2458574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48C3F863-F6EC-4D3F-ACC7-E53466A47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9856" y="586526"/>
            <a:ext cx="4103574" cy="27288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C4191B-32FB-4CA2-82E9-657BF0BEDA51}"/>
              </a:ext>
            </a:extLst>
          </p:cNvPr>
          <p:cNvSpPr/>
          <p:nvPr/>
        </p:nvSpPr>
        <p:spPr>
          <a:xfrm>
            <a:off x="1593425" y="0"/>
            <a:ext cx="91469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CLAS12: </a:t>
            </a:r>
            <a:r>
              <a:rPr lang="fr-FR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fr-FR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spin </a:t>
            </a:r>
            <a:r>
              <a:rPr lang="fr-FR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asymmetry</a:t>
            </a:r>
            <a:r>
              <a:rPr lang="fr-FR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DVCS on the proton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9247AAC-0B62-4831-B821-C681CCA04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23385"/>
            <a:ext cx="10466070" cy="333461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1BA9EAB-C559-4BAF-996D-8180060A5E9B}"/>
              </a:ext>
            </a:extLst>
          </p:cNvPr>
          <p:cNvSpPr txBox="1"/>
          <p:nvPr/>
        </p:nvSpPr>
        <p:spPr>
          <a:xfrm>
            <a:off x="10354058" y="4056664"/>
            <a:ext cx="1656492" cy="1077218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Examples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kinematics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accessible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~10.6-GeV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640371-27D8-4C7A-AC6E-30E449AAB6B1}"/>
              </a:ext>
            </a:extLst>
          </p:cNvPr>
          <p:cNvSpPr/>
          <p:nvPr/>
        </p:nvSpPr>
        <p:spPr>
          <a:xfrm>
            <a:off x="3540635" y="879506"/>
            <a:ext cx="481805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Polarized beam (86%) with energy 10.6 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Unpolarized</a:t>
            </a:r>
            <a:r>
              <a:rPr lang="fr-F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LH2 </a:t>
            </a:r>
            <a:r>
              <a:rPr lang="fr-FR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endParaRPr lang="fr-FR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 </a:t>
            </a:r>
            <a:r>
              <a:rPr lang="fr-FR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kinematical</a:t>
            </a:r>
            <a:r>
              <a:rPr lang="fr-F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bins</a:t>
            </a:r>
            <a:r>
              <a:rPr lang="fr-F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(Q</a:t>
            </a:r>
            <a:r>
              <a:rPr lang="fr-FR" sz="16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fr-FR" sz="1600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fr-F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-t)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lang="fr-F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kinematics</a:t>
            </a:r>
            <a:r>
              <a:rPr lang="fr-F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never</a:t>
            </a:r>
            <a:r>
              <a:rPr lang="fr-F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covered</a:t>
            </a:r>
            <a:r>
              <a:rPr lang="fr-F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endParaRPr lang="fr-FR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previously measured kinematics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the new data are in good agreement with existing data and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 the precision of GPD fits</a:t>
            </a:r>
            <a:endParaRPr lang="fr-FR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e 29">
            <a:extLst>
              <a:ext uri="{FF2B5EF4-FFF2-40B4-BE49-F238E27FC236}">
                <a16:creationId xmlns:a16="http://schemas.microsoft.com/office/drawing/2014/main" id="{C9142305-958E-4ACB-8E16-2FBFBEFE0BE9}"/>
              </a:ext>
            </a:extLst>
          </p:cNvPr>
          <p:cNvGrpSpPr>
            <a:grpSpLocks/>
          </p:cNvGrpSpPr>
          <p:nvPr/>
        </p:nvGrpSpPr>
        <p:grpSpPr bwMode="auto">
          <a:xfrm>
            <a:off x="11136035" y="142928"/>
            <a:ext cx="921861" cy="379040"/>
            <a:chOff x="2578100" y="2273293"/>
            <a:chExt cx="921861" cy="505384"/>
          </a:xfrm>
        </p:grpSpPr>
        <p:sp>
          <p:nvSpPr>
            <p:cNvPr id="12" name="ZoneTexte 24">
              <a:extLst>
                <a:ext uri="{FF2B5EF4-FFF2-40B4-BE49-F238E27FC236}">
                  <a16:creationId xmlns:a16="http://schemas.microsoft.com/office/drawing/2014/main" id="{CED13DF8-1961-4D14-B2E0-A208F918B3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7150" y="2327274"/>
              <a:ext cx="902811" cy="451403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ep→ep</a:t>
              </a:r>
              <a:r>
                <a:rPr lang="fr-FR" sz="1600" b="1" dirty="0" err="1">
                  <a:latin typeface="Symbol" panose="05050102010706020507" pitchFamily="18" charset="2"/>
                  <a:cs typeface="Times New Roman" panose="02020603050405020304" pitchFamily="18" charset="0"/>
                </a:rPr>
                <a:t>g</a:t>
              </a:r>
              <a:endParaRPr lang="fr-FR" sz="1600" b="1" dirty="0">
                <a:latin typeface="Symbol" panose="05050102010706020507" pitchFamily="18" charset="2"/>
                <a:cs typeface="Times New Roman" panose="02020603050405020304" pitchFamily="18" charset="0"/>
              </a:endParaRPr>
            </a:p>
          </p:txBody>
        </p:sp>
        <p:sp>
          <p:nvSpPr>
            <p:cNvPr id="13" name="ZoneTexte 36">
              <a:extLst>
                <a:ext uri="{FF2B5EF4-FFF2-40B4-BE49-F238E27FC236}">
                  <a16:creationId xmlns:a16="http://schemas.microsoft.com/office/drawing/2014/main" id="{29D10BB9-FCD9-4B40-8431-D059221EFB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8100" y="2273293"/>
              <a:ext cx="338554" cy="369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→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57585213-5B57-48FC-90CE-0B5DE69F0791}"/>
              </a:ext>
            </a:extLst>
          </p:cNvPr>
          <p:cNvSpPr/>
          <p:nvPr/>
        </p:nvSpPr>
        <p:spPr>
          <a:xfrm>
            <a:off x="10552175" y="5772306"/>
            <a:ext cx="1381268" cy="73866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Christiaens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(CLAS), PRL 130 (2023)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0891598-85EF-4708-88E3-261623E67592}"/>
              </a:ext>
            </a:extLst>
          </p:cNvPr>
          <p:cNvSpPr txBox="1"/>
          <p:nvPr/>
        </p:nvSpPr>
        <p:spPr>
          <a:xfrm>
            <a:off x="11812257" y="651097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4EE7A19-42C2-4F66-8E99-38BC1CB83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45" y="468688"/>
            <a:ext cx="3340898" cy="310922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0DB9ACA-F3E7-4285-B606-80CA58BDAB7E}"/>
              </a:ext>
            </a:extLst>
          </p:cNvPr>
          <p:cNvSpPr txBox="1"/>
          <p:nvPr/>
        </p:nvSpPr>
        <p:spPr>
          <a:xfrm>
            <a:off x="2286804" y="2242459"/>
            <a:ext cx="737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fr-FR" sz="1600" b="1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endParaRPr lang="fr-FR" sz="1600" b="1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D98111EE-ACA3-B223-3E70-5F86F6BEB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052" y="2940317"/>
            <a:ext cx="3640670" cy="3381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Ds</a:t>
            </a:r>
            <a:r>
              <a:rPr lang="en-US" sz="1600" baseline="-25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LU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~ </a:t>
            </a:r>
            <a:r>
              <a:rPr lang="en-US" sz="1600" dirty="0" err="1">
                <a:solidFill>
                  <a:srgbClr val="FF3300"/>
                </a:solidFill>
                <a:latin typeface="Times New Roman" pitchFamily="18" charset="0"/>
              </a:rPr>
              <a:t>sin</a:t>
            </a:r>
            <a:r>
              <a:rPr lang="en-US" sz="1600" dirty="0" err="1">
                <a:solidFill>
                  <a:srgbClr val="FF3300"/>
                </a:solidFill>
                <a:latin typeface="Symbol" pitchFamily="18" charset="2"/>
              </a:rPr>
              <a:t>f</a:t>
            </a:r>
            <a:r>
              <a:rPr lang="en-US" sz="1600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itchFamily="18" charset="0"/>
              </a:rPr>
              <a:t>Im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{F</a:t>
            </a:r>
            <a:r>
              <a:rPr lang="en-US" sz="1600" baseline="-2500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en-US" sz="1600" b="1" dirty="0">
                <a:solidFill>
                  <a:srgbClr val="0000FF"/>
                </a:solidFill>
                <a:latin typeface="Monotype Corsiva" pitchFamily="66" charset="0"/>
              </a:rPr>
              <a:t>H</a:t>
            </a:r>
            <a:r>
              <a:rPr lang="en-US" sz="1600" dirty="0">
                <a:solidFill>
                  <a:srgbClr val="009999"/>
                </a:solidFill>
                <a:latin typeface="Times New Roman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+ </a:t>
            </a:r>
            <a:r>
              <a:rPr lang="en-US" sz="1600" dirty="0">
                <a:solidFill>
                  <a:srgbClr val="000000"/>
                </a:solidFill>
                <a:latin typeface="Symbol" pitchFamily="18" charset="2"/>
              </a:rPr>
              <a:t>x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(F</a:t>
            </a:r>
            <a:r>
              <a:rPr lang="en-US" sz="1600" baseline="-2500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+F</a:t>
            </a:r>
            <a:r>
              <a:rPr lang="en-US" sz="1600" baseline="-25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  <a:r>
              <a:rPr lang="en-US" sz="1600" dirty="0">
                <a:solidFill>
                  <a:srgbClr val="0000FF"/>
                </a:solidFill>
                <a:latin typeface="Monotype Corsiva" pitchFamily="66" charset="0"/>
              </a:rPr>
              <a:t>H</a:t>
            </a:r>
            <a:r>
              <a:rPr lang="en-US" sz="1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-kF</a:t>
            </a:r>
            <a:r>
              <a:rPr lang="en-US" sz="1600" baseline="-25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1600" dirty="0">
                <a:solidFill>
                  <a:srgbClr val="0000FF"/>
                </a:solidFill>
                <a:latin typeface="Monotype Corsiva" pitchFamily="66" charset="0"/>
              </a:rPr>
              <a:t>E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}</a:t>
            </a:r>
            <a:endParaRPr lang="en-US" sz="1600" dirty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90CAB435-A154-4C0E-014F-97BCECCBB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5569" y="2841623"/>
            <a:ext cx="1250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~</a:t>
            </a:r>
            <a:endParaRPr lang="en-US" dirty="0">
              <a:solidFill>
                <a:srgbClr val="0000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749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DD27AA7-3F78-4FCD-96A8-27B9C2BB9710}"/>
              </a:ext>
            </a:extLst>
          </p:cNvPr>
          <p:cNvSpPr/>
          <p:nvPr/>
        </p:nvSpPr>
        <p:spPr>
          <a:xfrm>
            <a:off x="135682" y="5075312"/>
            <a:ext cx="117854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Quasi-real photo-production (Q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Forward-backward asymmetry: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sensitive to the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 part of the CFF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direct access to the Energy-Momentum Form Factor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(t) that relates to the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properties of the nucleon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(quark pressure distribution)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helicity asymmetry: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access to the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imaginary part of the CFF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same way as in DVCS →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universality of GPDs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Limits: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 small cross section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high luminosity is necessary for a precise measurement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Imminent doubling of statistics thanks to data reprocessing with improved reconstruction (</a:t>
            </a:r>
            <a:r>
              <a:rPr lang="en-US" sz="1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projections: gray points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1A276C-1AC0-4142-8ADF-538B00F8FE21}"/>
              </a:ext>
            </a:extLst>
          </p:cNvPr>
          <p:cNvSpPr/>
          <p:nvPr/>
        </p:nvSpPr>
        <p:spPr>
          <a:xfrm>
            <a:off x="1221138" y="0"/>
            <a:ext cx="97431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measurement of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Timelike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Compton Scattering (CLAS12)</a:t>
            </a:r>
            <a:endParaRPr lang="fr-FR" sz="2800" b="1" dirty="0">
              <a:solidFill>
                <a:srgbClr val="0000FF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51802EC-964D-4E91-A5FC-B170D69AD9E2}"/>
              </a:ext>
            </a:extLst>
          </p:cNvPr>
          <p:cNvSpPr txBox="1"/>
          <p:nvPr/>
        </p:nvSpPr>
        <p:spPr>
          <a:xfrm>
            <a:off x="11812257" y="651097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3" name="AutoShape 2" descr="https://zimbra.in2p3.fr/service/home/~/?auth=co&amp;loc=fr&amp;id=149892&amp;part=2">
            <a:extLst>
              <a:ext uri="{FF2B5EF4-FFF2-40B4-BE49-F238E27FC236}">
                <a16:creationId xmlns:a16="http://schemas.microsoft.com/office/drawing/2014/main" id="{D6799520-A8B7-4695-A83B-D5E10F6F7D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70ACE0F-3A8E-4172-BAF2-D48F0EEAC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978031"/>
            <a:ext cx="9677400" cy="32670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3301627-9226-4C6D-B685-B99EC4CF5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63" y="4307764"/>
            <a:ext cx="3426691" cy="482744"/>
          </a:xfrm>
          <a:prstGeom prst="rect">
            <a:avLst/>
          </a:prstGeom>
        </p:spPr>
      </p:pic>
      <p:sp>
        <p:nvSpPr>
          <p:cNvPr id="10" name="ZoneTexte 24">
            <a:extLst>
              <a:ext uri="{FF2B5EF4-FFF2-40B4-BE49-F238E27FC236}">
                <a16:creationId xmlns:a16="http://schemas.microsoft.com/office/drawing/2014/main" id="{E791F283-0964-409A-A6F5-D033DA5AB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446" y="667911"/>
            <a:ext cx="1824538" cy="338554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 b="1" dirty="0">
                <a:latin typeface="Symbol" panose="05050102010706020507" pitchFamily="18" charset="2"/>
                <a:cs typeface="Times New Roman" panose="02020603050405020304" pitchFamily="18" charset="0"/>
              </a:rPr>
              <a:t>g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p→</a:t>
            </a: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*p→(e’)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r-FR" sz="16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r-FR" sz="16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45B6DD0-5CAF-4A84-B747-5B2D4F10ACCF}"/>
              </a:ext>
            </a:extLst>
          </p:cNvPr>
          <p:cNvSpPr txBox="1"/>
          <p:nvPr/>
        </p:nvSpPr>
        <p:spPr>
          <a:xfrm>
            <a:off x="9811073" y="635152"/>
            <a:ext cx="206022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Chatagnon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S.N. et al. (CLAS), PRL 127 (2021)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441F221-A462-4052-9F99-AE03C1E937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9536" y="4292710"/>
            <a:ext cx="1809750" cy="590550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F1EB5C2D-CCCA-F749-CD45-4A5105B4F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4104" y="4400214"/>
            <a:ext cx="2728632" cy="30777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Times New Roman" pitchFamily="18" charset="0"/>
              </a:rPr>
              <a:t>~ </a:t>
            </a:r>
            <a:r>
              <a:rPr lang="en-US" sz="1400" dirty="0" err="1">
                <a:solidFill>
                  <a:srgbClr val="FF3300"/>
                </a:solidFill>
                <a:latin typeface="Times New Roman" pitchFamily="18" charset="0"/>
              </a:rPr>
              <a:t>sin</a:t>
            </a:r>
            <a:r>
              <a:rPr lang="en-US" sz="1400" dirty="0" err="1">
                <a:solidFill>
                  <a:srgbClr val="FF3300"/>
                </a:solidFill>
                <a:latin typeface="Symbol" pitchFamily="18" charset="2"/>
              </a:rPr>
              <a:t>f</a:t>
            </a:r>
            <a:r>
              <a:rPr lang="en-US" sz="1400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</a:rPr>
              <a:t>Im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</a:rPr>
              <a:t>{F</a:t>
            </a:r>
            <a:r>
              <a:rPr lang="en-US" sz="1400" baseline="-2500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en-US" sz="1400" b="1" dirty="0">
                <a:solidFill>
                  <a:srgbClr val="0000FF"/>
                </a:solidFill>
                <a:latin typeface="Monotype Corsiva" pitchFamily="66" charset="0"/>
              </a:rPr>
              <a:t>H</a:t>
            </a:r>
            <a:r>
              <a:rPr lang="en-US" sz="1400" dirty="0">
                <a:solidFill>
                  <a:srgbClr val="009999"/>
                </a:solidFill>
                <a:latin typeface="Times New Roman" pitchFamily="18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</a:rPr>
              <a:t>+ </a:t>
            </a:r>
            <a:r>
              <a:rPr lang="en-US" sz="1400" dirty="0">
                <a:solidFill>
                  <a:srgbClr val="000000"/>
                </a:solidFill>
                <a:latin typeface="Symbol" pitchFamily="18" charset="2"/>
              </a:rPr>
              <a:t>x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</a:rPr>
              <a:t>(F</a:t>
            </a:r>
            <a:r>
              <a:rPr lang="en-US" sz="1400" baseline="-2500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</a:rPr>
              <a:t>+F</a:t>
            </a:r>
            <a:r>
              <a:rPr lang="en-US" sz="1400" baseline="-25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  <a:r>
              <a:rPr lang="en-US" sz="1400" dirty="0">
                <a:solidFill>
                  <a:srgbClr val="0000FF"/>
                </a:solidFill>
                <a:latin typeface="Monotype Corsiva" pitchFamily="66" charset="0"/>
              </a:rPr>
              <a:t>H</a:t>
            </a:r>
            <a:r>
              <a:rPr lang="en-US" sz="1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</a:rPr>
              <a:t>-kF</a:t>
            </a:r>
            <a:r>
              <a:rPr lang="en-US" sz="1400" baseline="-25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1400" dirty="0">
                <a:solidFill>
                  <a:srgbClr val="0000FF"/>
                </a:solidFill>
                <a:latin typeface="Monotype Corsiva" pitchFamily="66" charset="0"/>
              </a:rPr>
              <a:t>E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</a:rPr>
              <a:t>}</a:t>
            </a:r>
            <a:endParaRPr lang="en-US" sz="1400" dirty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A6132263-6A6A-1CF3-BFB5-12F207C40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818" y="4407543"/>
            <a:ext cx="2760692" cy="30777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Times New Roman" pitchFamily="18" charset="0"/>
              </a:rPr>
              <a:t>~ </a:t>
            </a:r>
            <a:r>
              <a:rPr lang="en-US" sz="1400" dirty="0" err="1">
                <a:solidFill>
                  <a:srgbClr val="FF3300"/>
                </a:solidFill>
                <a:latin typeface="Times New Roman" pitchFamily="18" charset="0"/>
              </a:rPr>
              <a:t>cos</a:t>
            </a:r>
            <a:r>
              <a:rPr lang="en-US" sz="1400" dirty="0" err="1">
                <a:solidFill>
                  <a:srgbClr val="FF3300"/>
                </a:solidFill>
                <a:latin typeface="Symbol" pitchFamily="18" charset="2"/>
              </a:rPr>
              <a:t>f</a:t>
            </a:r>
            <a:r>
              <a:rPr lang="en-US" sz="1400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</a:rPr>
              <a:t>Re{F</a:t>
            </a:r>
            <a:r>
              <a:rPr lang="en-US" sz="1400" baseline="-2500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en-US" sz="1400" b="1" dirty="0">
                <a:solidFill>
                  <a:srgbClr val="0000FF"/>
                </a:solidFill>
                <a:latin typeface="Monotype Corsiva" pitchFamily="66" charset="0"/>
              </a:rPr>
              <a:t>H</a:t>
            </a:r>
            <a:r>
              <a:rPr lang="en-US" sz="1400" dirty="0">
                <a:solidFill>
                  <a:srgbClr val="009999"/>
                </a:solidFill>
                <a:latin typeface="Times New Roman" pitchFamily="18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</a:rPr>
              <a:t>+ </a:t>
            </a:r>
            <a:r>
              <a:rPr lang="en-US" sz="1400" dirty="0">
                <a:solidFill>
                  <a:srgbClr val="000000"/>
                </a:solidFill>
                <a:latin typeface="Symbol" pitchFamily="18" charset="2"/>
              </a:rPr>
              <a:t>x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</a:rPr>
              <a:t>(F</a:t>
            </a:r>
            <a:r>
              <a:rPr lang="en-US" sz="1400" baseline="-2500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</a:rPr>
              <a:t>+F</a:t>
            </a:r>
            <a:r>
              <a:rPr lang="en-US" sz="1400" baseline="-25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  <a:r>
              <a:rPr lang="en-US" sz="1400" dirty="0">
                <a:solidFill>
                  <a:srgbClr val="0000FF"/>
                </a:solidFill>
                <a:latin typeface="Monotype Corsiva" pitchFamily="66" charset="0"/>
              </a:rPr>
              <a:t>H</a:t>
            </a:r>
            <a:r>
              <a:rPr lang="en-US" sz="1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</a:rPr>
              <a:t>-kF</a:t>
            </a:r>
            <a:r>
              <a:rPr lang="en-US" sz="1400" baseline="-25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1400" dirty="0">
                <a:solidFill>
                  <a:srgbClr val="0000FF"/>
                </a:solidFill>
                <a:latin typeface="Monotype Corsiva" pitchFamily="66" charset="0"/>
              </a:rPr>
              <a:t>E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</a:rPr>
              <a:t>}</a:t>
            </a:r>
            <a:endParaRPr lang="en-US" sz="1400" dirty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DA3995BE-5CB3-E85D-79F6-5A5A0A870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803" y="4300966"/>
            <a:ext cx="1106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FF"/>
                </a:solidFill>
                <a:latin typeface="Times New Roman" pitchFamily="18" charset="0"/>
              </a:rPr>
              <a:t>~</a:t>
            </a:r>
            <a:endParaRPr lang="en-US" sz="1600" dirty="0">
              <a:solidFill>
                <a:srgbClr val="0000FF"/>
              </a:solidFill>
              <a:latin typeface="Tahoma" pitchFamily="34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B30676E2-8188-6CF7-68BF-246A73A00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6996" y="4300965"/>
            <a:ext cx="1106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FF"/>
                </a:solidFill>
                <a:latin typeface="Times New Roman" pitchFamily="18" charset="0"/>
              </a:rPr>
              <a:t>~</a:t>
            </a:r>
            <a:endParaRPr lang="en-US" sz="1600" dirty="0">
              <a:solidFill>
                <a:srgbClr val="0000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51717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0656358" y="147893"/>
            <a:ext cx="1253869" cy="369332"/>
          </a:xfrm>
          <a:prstGeom prst="rect">
            <a:avLst/>
          </a:prstGeom>
          <a:solidFill>
            <a:srgbClr val="FFCCCC"/>
          </a:solidFill>
        </p:spPr>
        <p:txBody>
          <a:bodyPr wrap="none">
            <a:spAutoFit/>
          </a:bodyPr>
          <a:lstStyle/>
          <a:p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ed→en</a:t>
            </a:r>
            <a:r>
              <a:rPr lang="fr-FR" b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g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(p)</a:t>
            </a:r>
          </a:p>
        </p:txBody>
      </p:sp>
      <p:sp>
        <p:nvSpPr>
          <p:cNvPr id="16" name="pDVCS"/>
          <p:cNvSpPr txBox="1">
            <a:spLocks noGrp="1"/>
          </p:cNvSpPr>
          <p:nvPr>
            <p:ph type="title"/>
          </p:nvPr>
        </p:nvSpPr>
        <p:spPr>
          <a:xfrm>
            <a:off x="2157412" y="0"/>
            <a:ext cx="7877175" cy="85725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fr-FR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First-time </a:t>
            </a:r>
            <a:r>
              <a:rPr lang="fr-FR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fr-FR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BSA for </a:t>
            </a:r>
            <a:r>
              <a:rPr lang="fr-FR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nDVCS</a:t>
            </a:r>
            <a:r>
              <a:rPr lang="fr-FR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detection</a:t>
            </a:r>
            <a:r>
              <a:rPr lang="fr-FR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active neutron (CLAS12)</a:t>
            </a:r>
            <a:endParaRPr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ZoneTexte 36">
            <a:extLst>
              <a:ext uri="{FF2B5EF4-FFF2-40B4-BE49-F238E27FC236}">
                <a16:creationId xmlns:a16="http://schemas.microsoft.com/office/drawing/2014/main" id="{BD7BE2D0-6804-4BDD-870B-D428559B1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7308" y="105286"/>
            <a:ext cx="3385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Times New Roman" pitchFamily="18" charset="0"/>
              </a:rPr>
              <a:t>→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9CB41F4-CBBF-4A57-8BF1-E8DDE8C23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5900"/>
            <a:ext cx="5953125" cy="590209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B5FAFB3-7270-40C0-A97F-6DA859B15F63}"/>
              </a:ext>
            </a:extLst>
          </p:cNvPr>
          <p:cNvSpPr txBox="1"/>
          <p:nvPr/>
        </p:nvSpPr>
        <p:spPr>
          <a:xfrm>
            <a:off x="5038725" y="1114425"/>
            <a:ext cx="705642" cy="338554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bins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25E004B-5E3C-430B-9F63-A6965EC13F1A}"/>
              </a:ext>
            </a:extLst>
          </p:cNvPr>
          <p:cNvSpPr txBox="1"/>
          <p:nvPr/>
        </p:nvSpPr>
        <p:spPr>
          <a:xfrm>
            <a:off x="5038725" y="2895600"/>
            <a:ext cx="772969" cy="338554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fr-FR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bins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773DDB2-5D75-4B51-9F5B-B7029580A0D7}"/>
              </a:ext>
            </a:extLst>
          </p:cNvPr>
          <p:cNvSpPr txBox="1"/>
          <p:nvPr/>
        </p:nvSpPr>
        <p:spPr>
          <a:xfrm>
            <a:off x="5038725" y="4649979"/>
            <a:ext cx="795411" cy="338554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fr-FR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bins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756C02A-4B85-4981-B757-39993D4F7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3125" y="942569"/>
            <a:ext cx="4423641" cy="24735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373B663-DF05-42D8-9549-EA07F8B38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9148" y="3615403"/>
            <a:ext cx="3317005" cy="320003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D27677F-4BFB-4780-AD6B-B87ED21E7AE4}"/>
              </a:ext>
            </a:extLst>
          </p:cNvPr>
          <p:cNvSpPr txBox="1"/>
          <p:nvPr/>
        </p:nvSpPr>
        <p:spPr>
          <a:xfrm>
            <a:off x="9717184" y="3760881"/>
            <a:ext cx="1258678" cy="415498"/>
          </a:xfrm>
          <a:prstGeom prst="rect">
            <a:avLst/>
          </a:prstGeom>
          <a:solidFill>
            <a:srgbClr val="DDDDDD"/>
          </a:solidFill>
        </p:spPr>
        <p:txBody>
          <a:bodyPr wrap="none" rtlCol="0">
            <a:spAutoFit/>
          </a:bodyPr>
          <a:lstStyle/>
          <a:p>
            <a:r>
              <a:rPr lang="fr-FR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CLAS12  </a:t>
            </a:r>
            <a:r>
              <a:rPr lang="fr-FR" sz="1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nDVCS</a:t>
            </a:r>
            <a:endParaRPr lang="fr-FR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(model </a:t>
            </a:r>
            <a:r>
              <a:rPr lang="fr-FR" sz="1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dependent</a:t>
            </a:r>
            <a:r>
              <a:rPr lang="fr-FR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DF5029-5AC5-40C5-9E14-A1ABA4B1A55A}"/>
              </a:ext>
            </a:extLst>
          </p:cNvPr>
          <p:cNvSpPr/>
          <p:nvPr/>
        </p:nvSpPr>
        <p:spPr>
          <a:xfrm>
            <a:off x="10416766" y="1452979"/>
            <a:ext cx="180599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1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0.35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14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0.05</a:t>
            </a:r>
          </a:p>
          <a:p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14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−0.2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1400" b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0.15</a:t>
            </a:r>
          </a:p>
          <a:p>
            <a:r>
              <a:rPr lang="en-US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140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−0.45 </a:t>
            </a:r>
            <a:r>
              <a:rPr lang="en-US" sz="1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1400" baseline="-25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0.2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VGG model predictions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C0AE3A1-A7F7-4942-AB82-BF7DBFF38D04}"/>
              </a:ext>
            </a:extLst>
          </p:cNvPr>
          <p:cNvSpPr txBox="1"/>
          <p:nvPr/>
        </p:nvSpPr>
        <p:spPr>
          <a:xfrm>
            <a:off x="11806215" y="651097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72C80D-F6E9-44BB-9363-03246C8C3490}"/>
              </a:ext>
            </a:extLst>
          </p:cNvPr>
          <p:cNvSpPr/>
          <p:nvPr/>
        </p:nvSpPr>
        <p:spPr>
          <a:xfrm>
            <a:off x="10432147" y="2622530"/>
            <a:ext cx="1775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VGG »: M.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Vanderhaeghen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P. Guichon, and M.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Guidal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PRD 60 (1999)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5E11DC3-D2A2-4983-B145-AF11154742B7}"/>
              </a:ext>
            </a:extLst>
          </p:cNvPr>
          <p:cNvSpPr txBox="1"/>
          <p:nvPr/>
        </p:nvSpPr>
        <p:spPr>
          <a:xfrm>
            <a:off x="6223265" y="3807047"/>
            <a:ext cx="1472881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Hobart, S.N. et al (CLAS), PRL 133 (2024)</a:t>
            </a: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79766924-22F3-1A19-1C6A-20CEFDEC1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214" y="786831"/>
            <a:ext cx="3515350" cy="3381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Ds</a:t>
            </a:r>
            <a:r>
              <a:rPr lang="en-US" sz="1600" baseline="-25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LU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~ </a:t>
            </a:r>
            <a:r>
              <a:rPr lang="en-US" sz="1600" dirty="0" err="1">
                <a:solidFill>
                  <a:srgbClr val="FF3300"/>
                </a:solidFill>
                <a:latin typeface="Times New Roman" pitchFamily="18" charset="0"/>
              </a:rPr>
              <a:t>sin</a:t>
            </a:r>
            <a:r>
              <a:rPr lang="en-US" sz="1600" dirty="0" err="1">
                <a:solidFill>
                  <a:srgbClr val="FF3300"/>
                </a:solidFill>
                <a:latin typeface="Symbol" pitchFamily="18" charset="2"/>
              </a:rPr>
              <a:t>f</a:t>
            </a:r>
            <a:r>
              <a:rPr lang="en-US" sz="1600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itchFamily="18" charset="0"/>
              </a:rPr>
              <a:t>Im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{F</a:t>
            </a:r>
            <a:r>
              <a:rPr lang="en-US" sz="1600" baseline="-2500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en-US" sz="1600" dirty="0">
                <a:solidFill>
                  <a:srgbClr val="0000FF"/>
                </a:solidFill>
                <a:latin typeface="Monotype Corsiva" pitchFamily="66" charset="0"/>
              </a:rPr>
              <a:t>H</a:t>
            </a:r>
            <a:r>
              <a:rPr lang="en-US" sz="1600" dirty="0">
                <a:solidFill>
                  <a:srgbClr val="009999"/>
                </a:solidFill>
                <a:latin typeface="Times New Roman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+ </a:t>
            </a:r>
            <a:r>
              <a:rPr lang="en-US" sz="1600" dirty="0">
                <a:solidFill>
                  <a:srgbClr val="000000"/>
                </a:solidFill>
                <a:latin typeface="Symbol" pitchFamily="18" charset="2"/>
              </a:rPr>
              <a:t>x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(F</a:t>
            </a:r>
            <a:r>
              <a:rPr lang="en-US" sz="1600" baseline="-2500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+F</a:t>
            </a:r>
            <a:r>
              <a:rPr lang="en-US" sz="1600" baseline="-25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  <a:r>
              <a:rPr lang="en-US" sz="1600" dirty="0">
                <a:solidFill>
                  <a:srgbClr val="0000FF"/>
                </a:solidFill>
                <a:latin typeface="Monotype Corsiva" pitchFamily="66" charset="0"/>
              </a:rPr>
              <a:t>H</a:t>
            </a:r>
            <a:r>
              <a:rPr lang="en-US" sz="1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-kF</a:t>
            </a:r>
            <a:r>
              <a:rPr lang="en-US" sz="1600" baseline="-25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1600" b="1" dirty="0">
                <a:solidFill>
                  <a:srgbClr val="0000FF"/>
                </a:solidFill>
                <a:latin typeface="Monotype Corsiva" pitchFamily="66" charset="0"/>
              </a:rPr>
              <a:t>E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}</a:t>
            </a:r>
            <a:endParaRPr lang="en-US" sz="1600" dirty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8FA4CEAB-21F8-C7D9-5A05-BAA77453A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7731" y="688137"/>
            <a:ext cx="1250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~</a:t>
            </a:r>
            <a:endParaRPr lang="en-US" dirty="0">
              <a:solidFill>
                <a:srgbClr val="0000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04765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DVCS">
            <a:extLst>
              <a:ext uri="{FF2B5EF4-FFF2-40B4-BE49-F238E27FC236}">
                <a16:creationId xmlns:a16="http://schemas.microsoft.com/office/drawing/2014/main" id="{785227CA-699C-4118-96B0-58148B1039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29712"/>
            <a:ext cx="11963400" cy="85725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fr-FR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Flavor</a:t>
            </a:r>
            <a:r>
              <a:rPr lang="fr-FR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separation</a:t>
            </a:r>
            <a:r>
              <a:rPr lang="fr-FR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CFFs</a:t>
            </a:r>
            <a:r>
              <a:rPr lang="fr-FR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fr-FR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CLAS12 </a:t>
            </a:r>
            <a:r>
              <a:rPr lang="fr-FR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p,n</a:t>
            </a:r>
            <a:r>
              <a:rPr lang="fr-FR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DVCS data</a:t>
            </a:r>
            <a:endParaRPr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3CEE89-6524-40E0-AC44-257320FC9B5E}"/>
              </a:ext>
            </a:extLst>
          </p:cNvPr>
          <p:cNvSpPr txBox="1"/>
          <p:nvPr/>
        </p:nvSpPr>
        <p:spPr>
          <a:xfrm>
            <a:off x="500742" y="1285607"/>
            <a:ext cx="358139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fits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CFF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networks 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1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K. </a:t>
            </a:r>
            <a:r>
              <a:rPr lang="fr-FR" sz="14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Kumericki</a:t>
            </a:r>
            <a:r>
              <a:rPr lang="fr-FR" sz="1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et al., JHEP 07, 073531 (2011); M. </a:t>
            </a:r>
            <a:r>
              <a:rPr lang="fr-FR" sz="14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Cuic</a:t>
            </a:r>
            <a:r>
              <a:rPr lang="fr-FR" sz="1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K. </a:t>
            </a:r>
            <a:r>
              <a:rPr lang="fr-FR" sz="14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Kumericki</a:t>
            </a:r>
            <a:r>
              <a:rPr lang="fr-FR" sz="1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et al., Phys. </a:t>
            </a:r>
            <a:r>
              <a:rPr lang="fr-FR" sz="14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Rev</a:t>
            </a:r>
            <a:r>
              <a:rPr lang="fr-FR" sz="1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4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fr-FR" sz="1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533 125, 232005 (2020)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CLAS6 and HERMES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pDVCS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observables, CLAS12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pDVCS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BSA and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nDVCS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Same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extraction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applied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nDVCS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Hall-A 6-GeV data: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flavor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separation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fr-FR" sz="1600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H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3CB0FFE-416E-47ED-ABDF-0792CE4CE883}"/>
              </a:ext>
            </a:extLst>
          </p:cNvPr>
          <p:cNvSpPr txBox="1"/>
          <p:nvPr/>
        </p:nvSpPr>
        <p:spPr>
          <a:xfrm>
            <a:off x="622989" y="5036886"/>
            <a:ext cx="3336907" cy="92333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CLAS12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nDVCS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data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allow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quark-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flavor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separation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both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fr-FR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H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fr-FR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E</a:t>
            </a:r>
            <a:endParaRPr lang="fr-FR" b="1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A188CD6-B432-4CF9-B654-65CDFC76D986}"/>
              </a:ext>
            </a:extLst>
          </p:cNvPr>
          <p:cNvSpPr txBox="1"/>
          <p:nvPr/>
        </p:nvSpPr>
        <p:spPr>
          <a:xfrm>
            <a:off x="11812257" y="6521856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9F0493E-07B5-44F0-862C-F3DDF8983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4062" y="1025598"/>
            <a:ext cx="7548195" cy="549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2314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2D1EC7D-D323-48B6-9654-AFBF6F124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069" y="64655"/>
            <a:ext cx="9041476" cy="618974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EADFDF7-4902-443D-9219-DA06D04BFCE0}"/>
              </a:ext>
            </a:extLst>
          </p:cNvPr>
          <p:cNvSpPr txBox="1"/>
          <p:nvPr/>
        </p:nvSpPr>
        <p:spPr>
          <a:xfrm>
            <a:off x="11812257" y="6521856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61473D-C09A-4E13-A0CC-BE2355637A34}"/>
              </a:ext>
            </a:extLst>
          </p:cNvPr>
          <p:cNvSpPr/>
          <p:nvPr/>
        </p:nvSpPr>
        <p:spPr>
          <a:xfrm>
            <a:off x="1330960" y="6337190"/>
            <a:ext cx="93739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Times" panose="02020603050405020304" pitchFamily="18" charset="0"/>
                <a:cs typeface="Times" panose="02020603050405020304" pitchFamily="18" charset="0"/>
                <a:hlinkClick r:id="rId3"/>
              </a:rPr>
              <a:t>https://physicsworld.com/a/inner-workings-of-the-neutron-illuminated-by-jefferson-lab-experiment/</a:t>
            </a:r>
            <a:endParaRPr lang="fr-FR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F0A1DA4-1746-173E-4FF6-E76F6243CAA1}"/>
              </a:ext>
            </a:extLst>
          </p:cNvPr>
          <p:cNvSpPr/>
          <p:nvPr/>
        </p:nvSpPr>
        <p:spPr>
          <a:xfrm>
            <a:off x="5930667" y="3016579"/>
            <a:ext cx="1539599" cy="2460585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715877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>
            <a:extLst>
              <a:ext uri="{FF2B5EF4-FFF2-40B4-BE49-F238E27FC236}">
                <a16:creationId xmlns:a16="http://schemas.microsoft.com/office/drawing/2014/main" id="{5DD81E53-8DFA-4769-90BE-FFF0F87D9902}"/>
              </a:ext>
            </a:extLst>
          </p:cNvPr>
          <p:cNvGrpSpPr/>
          <p:nvPr/>
        </p:nvGrpSpPr>
        <p:grpSpPr>
          <a:xfrm>
            <a:off x="8139217" y="1011781"/>
            <a:ext cx="4076266" cy="3783468"/>
            <a:chOff x="1497444" y="1930400"/>
            <a:chExt cx="6228667" cy="5016500"/>
          </a:xfrm>
        </p:grpSpPr>
        <p:grpSp>
          <p:nvGrpSpPr>
            <p:cNvPr id="18" name="Group 40">
              <a:extLst>
                <a:ext uri="{FF2B5EF4-FFF2-40B4-BE49-F238E27FC236}">
                  <a16:creationId xmlns:a16="http://schemas.microsoft.com/office/drawing/2014/main" id="{410D0064-FD10-428A-AD3E-9074CE903A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97444" y="1930400"/>
              <a:ext cx="6173356" cy="5016500"/>
              <a:chOff x="1355" y="585"/>
              <a:chExt cx="3000" cy="2584"/>
            </a:xfrm>
          </p:grpSpPr>
          <p:grpSp>
            <p:nvGrpSpPr>
              <p:cNvPr id="29" name="Group 36">
                <a:extLst>
                  <a:ext uri="{FF2B5EF4-FFF2-40B4-BE49-F238E27FC236}">
                    <a16:creationId xmlns:a16="http://schemas.microsoft.com/office/drawing/2014/main" id="{AEEBE64D-2CC9-4420-9D1E-03E91150B1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55" y="585"/>
                <a:ext cx="3000" cy="2584"/>
                <a:chOff x="1514" y="806"/>
                <a:chExt cx="2796" cy="2440"/>
              </a:xfrm>
            </p:grpSpPr>
            <p:pic>
              <p:nvPicPr>
                <p:cNvPr id="33" name="Picture 34" descr="heart2quarks">
                  <a:extLst>
                    <a:ext uri="{FF2B5EF4-FFF2-40B4-BE49-F238E27FC236}">
                      <a16:creationId xmlns:a16="http://schemas.microsoft.com/office/drawing/2014/main" id="{84286079-EA9E-4097-A026-BED33098D68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514" y="806"/>
                  <a:ext cx="2796" cy="2418"/>
                </a:xfrm>
                <a:prstGeom prst="rect">
                  <a:avLst/>
                </a:prstGeom>
                <a:noFill/>
              </p:spPr>
            </p:pic>
            <p:sp>
              <p:nvSpPr>
                <p:cNvPr id="34" name="Rectangle 35">
                  <a:extLst>
                    <a:ext uri="{FF2B5EF4-FFF2-40B4-BE49-F238E27FC236}">
                      <a16:creationId xmlns:a16="http://schemas.microsoft.com/office/drawing/2014/main" id="{97B0DDC6-BAFA-4FD8-8E79-D87609BD0E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39" y="2946"/>
                  <a:ext cx="1218" cy="300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0" name="Text Box 37">
                <a:extLst>
                  <a:ext uri="{FF2B5EF4-FFF2-40B4-BE49-F238E27FC236}">
                    <a16:creationId xmlns:a16="http://schemas.microsoft.com/office/drawing/2014/main" id="{C76CA71F-F12C-44EB-A1CC-75F371F565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76" y="1458"/>
                <a:ext cx="693" cy="229"/>
              </a:xfrm>
              <a:prstGeom prst="rect">
                <a:avLst/>
              </a:prstGeom>
              <a:solidFill>
                <a:schemeClr val="tx2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Matter</a:t>
                </a:r>
                <a:endParaRPr kumimoji="0" lang="fr-FR" sz="16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Text Box 38">
                <a:extLst>
                  <a:ext uri="{FF2B5EF4-FFF2-40B4-BE49-F238E27FC236}">
                    <a16:creationId xmlns:a16="http://schemas.microsoft.com/office/drawing/2014/main" id="{7B24367E-B0A8-4A84-8A60-BA9933BB15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41" y="1771"/>
                <a:ext cx="636" cy="229"/>
              </a:xfrm>
              <a:prstGeom prst="rect">
                <a:avLst/>
              </a:prstGeom>
              <a:solidFill>
                <a:schemeClr val="tx2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Nuclei</a:t>
                </a:r>
                <a:endParaRPr kumimoji="0" lang="fr-FR" sz="16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Text Box 39">
                <a:extLst>
                  <a:ext uri="{FF2B5EF4-FFF2-40B4-BE49-F238E27FC236}">
                    <a16:creationId xmlns:a16="http://schemas.microsoft.com/office/drawing/2014/main" id="{CCC1DB6F-B88A-47C6-9BB0-DBD6FBF250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77" y="2750"/>
                <a:ext cx="745" cy="229"/>
              </a:xfrm>
              <a:prstGeom prst="rect">
                <a:avLst/>
              </a:prstGeom>
              <a:solidFill>
                <a:schemeClr val="tx2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Nucleon</a:t>
                </a:r>
                <a:endParaRPr kumimoji="0" lang="fr-FR" sz="16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C7B55C1A-F4D0-4571-A1F3-B0E276EB46F4}"/>
                </a:ext>
              </a:extLst>
            </p:cNvPr>
            <p:cNvSpPr>
              <a:spLocks noChangeAspect="1"/>
            </p:cNvSpPr>
            <p:nvPr/>
          </p:nvSpPr>
          <p:spPr bwMode="auto">
            <a:xfrm rot="18734742">
              <a:off x="6193227" y="4802136"/>
              <a:ext cx="168000" cy="108206"/>
            </a:xfrm>
            <a:custGeom>
              <a:avLst/>
              <a:gdLst>
                <a:gd name="T0" fmla="*/ 0 w 143"/>
                <a:gd name="T1" fmla="*/ 0 h 72"/>
                <a:gd name="T2" fmla="*/ 1 w 143"/>
                <a:gd name="T3" fmla="*/ 2 h 72"/>
                <a:gd name="T4" fmla="*/ 4 w 143"/>
                <a:gd name="T5" fmla="*/ 4 h 72"/>
                <a:gd name="T6" fmla="*/ 6 w 143"/>
                <a:gd name="T7" fmla="*/ 6 h 72"/>
                <a:gd name="T8" fmla="*/ 10 w 143"/>
                <a:gd name="T9" fmla="*/ 7 h 72"/>
                <a:gd name="T10" fmla="*/ 133 w 143"/>
                <a:gd name="T11" fmla="*/ 57 h 72"/>
                <a:gd name="T12" fmla="*/ 137 w 143"/>
                <a:gd name="T13" fmla="*/ 61 h 72"/>
                <a:gd name="T14" fmla="*/ 140 w 143"/>
                <a:gd name="T15" fmla="*/ 61 h 72"/>
                <a:gd name="T16" fmla="*/ 141 w 143"/>
                <a:gd name="T17" fmla="*/ 65 h 72"/>
                <a:gd name="T18" fmla="*/ 141 w 143"/>
                <a:gd name="T19" fmla="*/ 66 h 72"/>
                <a:gd name="T20" fmla="*/ 142 w 143"/>
                <a:gd name="T21" fmla="*/ 71 h 72"/>
                <a:gd name="T22" fmla="*/ 137 w 143"/>
                <a:gd name="T23" fmla="*/ 71 h 72"/>
                <a:gd name="T24" fmla="*/ 12 w 143"/>
                <a:gd name="T25" fmla="*/ 59 h 72"/>
                <a:gd name="T26" fmla="*/ 7 w 143"/>
                <a:gd name="T27" fmla="*/ 59 h 72"/>
                <a:gd name="T28" fmla="*/ 6 w 143"/>
                <a:gd name="T29" fmla="*/ 59 h 72"/>
                <a:gd name="T30" fmla="*/ 4 w 143"/>
                <a:gd name="T31" fmla="*/ 59 h 72"/>
                <a:gd name="T32" fmla="*/ 1 w 143"/>
                <a:gd name="T33" fmla="*/ 59 h 72"/>
                <a:gd name="T34" fmla="*/ 0 w 143"/>
                <a:gd name="T35" fmla="*/ 61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3"/>
                <a:gd name="T55" fmla="*/ 0 h 72"/>
                <a:gd name="T56" fmla="*/ 143 w 14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3" h="72">
                  <a:moveTo>
                    <a:pt x="0" y="0"/>
                  </a:moveTo>
                  <a:lnTo>
                    <a:pt x="1" y="2"/>
                  </a:lnTo>
                  <a:lnTo>
                    <a:pt x="4" y="4"/>
                  </a:lnTo>
                  <a:lnTo>
                    <a:pt x="6" y="6"/>
                  </a:lnTo>
                  <a:lnTo>
                    <a:pt x="10" y="7"/>
                  </a:lnTo>
                  <a:lnTo>
                    <a:pt x="133" y="57"/>
                  </a:lnTo>
                  <a:lnTo>
                    <a:pt x="137" y="61"/>
                  </a:lnTo>
                  <a:lnTo>
                    <a:pt x="140" y="61"/>
                  </a:lnTo>
                  <a:lnTo>
                    <a:pt x="141" y="65"/>
                  </a:lnTo>
                  <a:lnTo>
                    <a:pt x="141" y="66"/>
                  </a:lnTo>
                  <a:lnTo>
                    <a:pt x="142" y="71"/>
                  </a:lnTo>
                  <a:lnTo>
                    <a:pt x="137" y="71"/>
                  </a:lnTo>
                  <a:lnTo>
                    <a:pt x="12" y="59"/>
                  </a:lnTo>
                  <a:lnTo>
                    <a:pt x="7" y="59"/>
                  </a:lnTo>
                  <a:lnTo>
                    <a:pt x="6" y="59"/>
                  </a:lnTo>
                  <a:lnTo>
                    <a:pt x="4" y="59"/>
                  </a:lnTo>
                  <a:lnTo>
                    <a:pt x="1" y="59"/>
                  </a:lnTo>
                  <a:lnTo>
                    <a:pt x="0" y="61"/>
                  </a:lnTo>
                </a:path>
              </a:pathLst>
            </a:custGeom>
            <a:noFill/>
            <a:ln w="25400" cap="rnd" cmpd="sng">
              <a:solidFill>
                <a:srgbClr val="FF99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B43CC318-33EF-4DD0-AF24-6A3032E7955F}"/>
                </a:ext>
              </a:extLst>
            </p:cNvPr>
            <p:cNvGrpSpPr/>
            <p:nvPr/>
          </p:nvGrpSpPr>
          <p:grpSpPr>
            <a:xfrm>
              <a:off x="5509709" y="5321256"/>
              <a:ext cx="255244" cy="298539"/>
              <a:chOff x="6271709" y="5041856"/>
              <a:chExt cx="255244" cy="298539"/>
            </a:xfrm>
          </p:grpSpPr>
          <p:sp>
            <p:nvSpPr>
              <p:cNvPr id="26" name="Freeform 28">
                <a:extLst>
                  <a:ext uri="{FF2B5EF4-FFF2-40B4-BE49-F238E27FC236}">
                    <a16:creationId xmlns:a16="http://schemas.microsoft.com/office/drawing/2014/main" id="{798B140A-7B18-40B6-8AD1-83B80915A7E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8734742">
                <a:off x="6245405" y="5068160"/>
                <a:ext cx="166825" cy="114217"/>
              </a:xfrm>
              <a:custGeom>
                <a:avLst/>
                <a:gdLst>
                  <a:gd name="T0" fmla="*/ 0 w 142"/>
                  <a:gd name="T1" fmla="*/ 0 h 76"/>
                  <a:gd name="T2" fmla="*/ 0 w 142"/>
                  <a:gd name="T3" fmla="*/ 4 h 76"/>
                  <a:gd name="T4" fmla="*/ 3 w 142"/>
                  <a:gd name="T5" fmla="*/ 7 h 76"/>
                  <a:gd name="T6" fmla="*/ 6 w 142"/>
                  <a:gd name="T7" fmla="*/ 8 h 76"/>
                  <a:gd name="T8" fmla="*/ 11 w 142"/>
                  <a:gd name="T9" fmla="*/ 11 h 76"/>
                  <a:gd name="T10" fmla="*/ 132 w 142"/>
                  <a:gd name="T11" fmla="*/ 61 h 76"/>
                  <a:gd name="T12" fmla="*/ 137 w 142"/>
                  <a:gd name="T13" fmla="*/ 64 h 76"/>
                  <a:gd name="T14" fmla="*/ 137 w 142"/>
                  <a:gd name="T15" fmla="*/ 65 h 76"/>
                  <a:gd name="T16" fmla="*/ 140 w 142"/>
                  <a:gd name="T17" fmla="*/ 68 h 76"/>
                  <a:gd name="T18" fmla="*/ 141 w 142"/>
                  <a:gd name="T19" fmla="*/ 71 h 76"/>
                  <a:gd name="T20" fmla="*/ 139 w 142"/>
                  <a:gd name="T21" fmla="*/ 74 h 76"/>
                  <a:gd name="T22" fmla="*/ 136 w 142"/>
                  <a:gd name="T23" fmla="*/ 75 h 76"/>
                  <a:gd name="T24" fmla="*/ 11 w 142"/>
                  <a:gd name="T25" fmla="*/ 62 h 76"/>
                  <a:gd name="T26" fmla="*/ 8 w 142"/>
                  <a:gd name="T27" fmla="*/ 62 h 76"/>
                  <a:gd name="T28" fmla="*/ 6 w 142"/>
                  <a:gd name="T29" fmla="*/ 62 h 76"/>
                  <a:gd name="T30" fmla="*/ 4 w 142"/>
                  <a:gd name="T31" fmla="*/ 62 h 76"/>
                  <a:gd name="T32" fmla="*/ 2 w 142"/>
                  <a:gd name="T33" fmla="*/ 63 h 76"/>
                  <a:gd name="T34" fmla="*/ 2 w 142"/>
                  <a:gd name="T35" fmla="*/ 66 h 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2"/>
                  <a:gd name="T55" fmla="*/ 0 h 76"/>
                  <a:gd name="T56" fmla="*/ 142 w 142"/>
                  <a:gd name="T57" fmla="*/ 76 h 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2" h="76">
                    <a:moveTo>
                      <a:pt x="0" y="0"/>
                    </a:moveTo>
                    <a:lnTo>
                      <a:pt x="0" y="4"/>
                    </a:lnTo>
                    <a:lnTo>
                      <a:pt x="3" y="7"/>
                    </a:lnTo>
                    <a:lnTo>
                      <a:pt x="6" y="8"/>
                    </a:lnTo>
                    <a:lnTo>
                      <a:pt x="11" y="11"/>
                    </a:lnTo>
                    <a:lnTo>
                      <a:pt x="132" y="61"/>
                    </a:lnTo>
                    <a:lnTo>
                      <a:pt x="137" y="64"/>
                    </a:lnTo>
                    <a:lnTo>
                      <a:pt x="137" y="65"/>
                    </a:lnTo>
                    <a:lnTo>
                      <a:pt x="140" y="68"/>
                    </a:lnTo>
                    <a:lnTo>
                      <a:pt x="141" y="71"/>
                    </a:lnTo>
                    <a:lnTo>
                      <a:pt x="139" y="74"/>
                    </a:lnTo>
                    <a:lnTo>
                      <a:pt x="136" y="75"/>
                    </a:lnTo>
                    <a:lnTo>
                      <a:pt x="11" y="62"/>
                    </a:lnTo>
                    <a:lnTo>
                      <a:pt x="8" y="62"/>
                    </a:lnTo>
                    <a:lnTo>
                      <a:pt x="6" y="62"/>
                    </a:lnTo>
                    <a:lnTo>
                      <a:pt x="4" y="62"/>
                    </a:lnTo>
                    <a:lnTo>
                      <a:pt x="2" y="63"/>
                    </a:lnTo>
                    <a:lnTo>
                      <a:pt x="2" y="66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29">
                <a:extLst>
                  <a:ext uri="{FF2B5EF4-FFF2-40B4-BE49-F238E27FC236}">
                    <a16:creationId xmlns:a16="http://schemas.microsoft.com/office/drawing/2014/main" id="{41D02011-BE8B-4EFE-A583-9B1456F81A2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8734742">
                <a:off x="6319154" y="5138229"/>
                <a:ext cx="166825" cy="111211"/>
              </a:xfrm>
              <a:custGeom>
                <a:avLst/>
                <a:gdLst>
                  <a:gd name="T0" fmla="*/ 0 w 142"/>
                  <a:gd name="T1" fmla="*/ 0 h 74"/>
                  <a:gd name="T2" fmla="*/ 2 w 142"/>
                  <a:gd name="T3" fmla="*/ 2 h 74"/>
                  <a:gd name="T4" fmla="*/ 4 w 142"/>
                  <a:gd name="T5" fmla="*/ 4 h 74"/>
                  <a:gd name="T6" fmla="*/ 4 w 142"/>
                  <a:gd name="T7" fmla="*/ 5 h 74"/>
                  <a:gd name="T8" fmla="*/ 10 w 142"/>
                  <a:gd name="T9" fmla="*/ 8 h 74"/>
                  <a:gd name="T10" fmla="*/ 129 w 142"/>
                  <a:gd name="T11" fmla="*/ 57 h 74"/>
                  <a:gd name="T12" fmla="*/ 136 w 142"/>
                  <a:gd name="T13" fmla="*/ 59 h 74"/>
                  <a:gd name="T14" fmla="*/ 138 w 142"/>
                  <a:gd name="T15" fmla="*/ 62 h 74"/>
                  <a:gd name="T16" fmla="*/ 139 w 142"/>
                  <a:gd name="T17" fmla="*/ 66 h 74"/>
                  <a:gd name="T18" fmla="*/ 141 w 142"/>
                  <a:gd name="T19" fmla="*/ 68 h 74"/>
                  <a:gd name="T20" fmla="*/ 140 w 142"/>
                  <a:gd name="T21" fmla="*/ 70 h 74"/>
                  <a:gd name="T22" fmla="*/ 136 w 142"/>
                  <a:gd name="T23" fmla="*/ 73 h 74"/>
                  <a:gd name="T24" fmla="*/ 12 w 142"/>
                  <a:gd name="T25" fmla="*/ 59 h 74"/>
                  <a:gd name="T26" fmla="*/ 8 w 142"/>
                  <a:gd name="T27" fmla="*/ 59 h 74"/>
                  <a:gd name="T28" fmla="*/ 4 w 142"/>
                  <a:gd name="T29" fmla="*/ 59 h 74"/>
                  <a:gd name="T30" fmla="*/ 3 w 142"/>
                  <a:gd name="T31" fmla="*/ 59 h 74"/>
                  <a:gd name="T32" fmla="*/ 3 w 142"/>
                  <a:gd name="T33" fmla="*/ 61 h 74"/>
                  <a:gd name="T34" fmla="*/ 2 w 142"/>
                  <a:gd name="T35" fmla="*/ 64 h 7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2"/>
                  <a:gd name="T55" fmla="*/ 0 h 74"/>
                  <a:gd name="T56" fmla="*/ 142 w 142"/>
                  <a:gd name="T57" fmla="*/ 74 h 7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2" h="74">
                    <a:moveTo>
                      <a:pt x="0" y="0"/>
                    </a:moveTo>
                    <a:lnTo>
                      <a:pt x="2" y="2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10" y="8"/>
                    </a:lnTo>
                    <a:lnTo>
                      <a:pt x="129" y="57"/>
                    </a:lnTo>
                    <a:lnTo>
                      <a:pt x="136" y="59"/>
                    </a:lnTo>
                    <a:lnTo>
                      <a:pt x="138" y="62"/>
                    </a:lnTo>
                    <a:lnTo>
                      <a:pt x="139" y="66"/>
                    </a:lnTo>
                    <a:lnTo>
                      <a:pt x="141" y="68"/>
                    </a:lnTo>
                    <a:lnTo>
                      <a:pt x="140" y="70"/>
                    </a:lnTo>
                    <a:lnTo>
                      <a:pt x="136" y="73"/>
                    </a:lnTo>
                    <a:lnTo>
                      <a:pt x="12" y="59"/>
                    </a:lnTo>
                    <a:lnTo>
                      <a:pt x="8" y="59"/>
                    </a:lnTo>
                    <a:lnTo>
                      <a:pt x="4" y="59"/>
                    </a:lnTo>
                    <a:lnTo>
                      <a:pt x="3" y="59"/>
                    </a:lnTo>
                    <a:lnTo>
                      <a:pt x="3" y="61"/>
                    </a:lnTo>
                    <a:lnTo>
                      <a:pt x="2" y="64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30">
                <a:extLst>
                  <a:ext uri="{FF2B5EF4-FFF2-40B4-BE49-F238E27FC236}">
                    <a16:creationId xmlns:a16="http://schemas.microsoft.com/office/drawing/2014/main" id="{7E7FC150-1E0E-4DE6-8547-4E0C443459C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8734742">
                <a:off x="6388686" y="5202129"/>
                <a:ext cx="166825" cy="109708"/>
              </a:xfrm>
              <a:custGeom>
                <a:avLst/>
                <a:gdLst>
                  <a:gd name="T0" fmla="*/ 0 w 142"/>
                  <a:gd name="T1" fmla="*/ 0 h 73"/>
                  <a:gd name="T2" fmla="*/ 0 w 142"/>
                  <a:gd name="T3" fmla="*/ 3 h 73"/>
                  <a:gd name="T4" fmla="*/ 1 w 142"/>
                  <a:gd name="T5" fmla="*/ 7 h 73"/>
                  <a:gd name="T6" fmla="*/ 5 w 142"/>
                  <a:gd name="T7" fmla="*/ 9 h 73"/>
                  <a:gd name="T8" fmla="*/ 11 w 142"/>
                  <a:gd name="T9" fmla="*/ 10 h 73"/>
                  <a:gd name="T10" fmla="*/ 129 w 142"/>
                  <a:gd name="T11" fmla="*/ 59 h 73"/>
                  <a:gd name="T12" fmla="*/ 137 w 142"/>
                  <a:gd name="T13" fmla="*/ 61 h 73"/>
                  <a:gd name="T14" fmla="*/ 138 w 142"/>
                  <a:gd name="T15" fmla="*/ 63 h 73"/>
                  <a:gd name="T16" fmla="*/ 141 w 142"/>
                  <a:gd name="T17" fmla="*/ 67 h 73"/>
                  <a:gd name="T18" fmla="*/ 141 w 142"/>
                  <a:gd name="T19" fmla="*/ 69 h 73"/>
                  <a:gd name="T20" fmla="*/ 140 w 142"/>
                  <a:gd name="T21" fmla="*/ 72 h 73"/>
                  <a:gd name="T22" fmla="*/ 135 w 142"/>
                  <a:gd name="T23" fmla="*/ 72 h 73"/>
                  <a:gd name="T24" fmla="*/ 73 w 142"/>
                  <a:gd name="T25" fmla="*/ 65 h 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42"/>
                  <a:gd name="T40" fmla="*/ 0 h 73"/>
                  <a:gd name="T41" fmla="*/ 142 w 142"/>
                  <a:gd name="T42" fmla="*/ 73 h 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42" h="73">
                    <a:moveTo>
                      <a:pt x="0" y="0"/>
                    </a:moveTo>
                    <a:lnTo>
                      <a:pt x="0" y="3"/>
                    </a:lnTo>
                    <a:lnTo>
                      <a:pt x="1" y="7"/>
                    </a:lnTo>
                    <a:lnTo>
                      <a:pt x="5" y="9"/>
                    </a:lnTo>
                    <a:lnTo>
                      <a:pt x="11" y="10"/>
                    </a:lnTo>
                    <a:lnTo>
                      <a:pt x="129" y="59"/>
                    </a:lnTo>
                    <a:lnTo>
                      <a:pt x="137" y="61"/>
                    </a:lnTo>
                    <a:lnTo>
                      <a:pt x="138" y="63"/>
                    </a:lnTo>
                    <a:lnTo>
                      <a:pt x="141" y="67"/>
                    </a:lnTo>
                    <a:lnTo>
                      <a:pt x="141" y="69"/>
                    </a:lnTo>
                    <a:lnTo>
                      <a:pt x="140" y="72"/>
                    </a:lnTo>
                    <a:lnTo>
                      <a:pt x="135" y="72"/>
                    </a:lnTo>
                    <a:lnTo>
                      <a:pt x="73" y="65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5E63CBF5-8BCD-489E-BD1F-BD2391AD9061}"/>
                </a:ext>
              </a:extLst>
            </p:cNvPr>
            <p:cNvGrpSpPr/>
            <p:nvPr/>
          </p:nvGrpSpPr>
          <p:grpSpPr>
            <a:xfrm rot="5400000">
              <a:off x="5433509" y="4406856"/>
              <a:ext cx="255244" cy="298539"/>
              <a:chOff x="6271709" y="5041856"/>
              <a:chExt cx="255244" cy="298539"/>
            </a:xfrm>
          </p:grpSpPr>
          <p:sp>
            <p:nvSpPr>
              <p:cNvPr id="23" name="Freeform 28">
                <a:extLst>
                  <a:ext uri="{FF2B5EF4-FFF2-40B4-BE49-F238E27FC236}">
                    <a16:creationId xmlns:a16="http://schemas.microsoft.com/office/drawing/2014/main" id="{2DBA9FA8-DD97-4BD0-9ECC-BDBB80C176D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8734742">
                <a:off x="6245405" y="5068160"/>
                <a:ext cx="166825" cy="114217"/>
              </a:xfrm>
              <a:custGeom>
                <a:avLst/>
                <a:gdLst>
                  <a:gd name="T0" fmla="*/ 0 w 142"/>
                  <a:gd name="T1" fmla="*/ 0 h 76"/>
                  <a:gd name="T2" fmla="*/ 0 w 142"/>
                  <a:gd name="T3" fmla="*/ 4 h 76"/>
                  <a:gd name="T4" fmla="*/ 3 w 142"/>
                  <a:gd name="T5" fmla="*/ 7 h 76"/>
                  <a:gd name="T6" fmla="*/ 6 w 142"/>
                  <a:gd name="T7" fmla="*/ 8 h 76"/>
                  <a:gd name="T8" fmla="*/ 11 w 142"/>
                  <a:gd name="T9" fmla="*/ 11 h 76"/>
                  <a:gd name="T10" fmla="*/ 132 w 142"/>
                  <a:gd name="T11" fmla="*/ 61 h 76"/>
                  <a:gd name="T12" fmla="*/ 137 w 142"/>
                  <a:gd name="T13" fmla="*/ 64 h 76"/>
                  <a:gd name="T14" fmla="*/ 137 w 142"/>
                  <a:gd name="T15" fmla="*/ 65 h 76"/>
                  <a:gd name="T16" fmla="*/ 140 w 142"/>
                  <a:gd name="T17" fmla="*/ 68 h 76"/>
                  <a:gd name="T18" fmla="*/ 141 w 142"/>
                  <a:gd name="T19" fmla="*/ 71 h 76"/>
                  <a:gd name="T20" fmla="*/ 139 w 142"/>
                  <a:gd name="T21" fmla="*/ 74 h 76"/>
                  <a:gd name="T22" fmla="*/ 136 w 142"/>
                  <a:gd name="T23" fmla="*/ 75 h 76"/>
                  <a:gd name="T24" fmla="*/ 11 w 142"/>
                  <a:gd name="T25" fmla="*/ 62 h 76"/>
                  <a:gd name="T26" fmla="*/ 8 w 142"/>
                  <a:gd name="T27" fmla="*/ 62 h 76"/>
                  <a:gd name="T28" fmla="*/ 6 w 142"/>
                  <a:gd name="T29" fmla="*/ 62 h 76"/>
                  <a:gd name="T30" fmla="*/ 4 w 142"/>
                  <a:gd name="T31" fmla="*/ 62 h 76"/>
                  <a:gd name="T32" fmla="*/ 2 w 142"/>
                  <a:gd name="T33" fmla="*/ 63 h 76"/>
                  <a:gd name="T34" fmla="*/ 2 w 142"/>
                  <a:gd name="T35" fmla="*/ 66 h 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2"/>
                  <a:gd name="T55" fmla="*/ 0 h 76"/>
                  <a:gd name="T56" fmla="*/ 142 w 142"/>
                  <a:gd name="T57" fmla="*/ 76 h 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2" h="76">
                    <a:moveTo>
                      <a:pt x="0" y="0"/>
                    </a:moveTo>
                    <a:lnTo>
                      <a:pt x="0" y="4"/>
                    </a:lnTo>
                    <a:lnTo>
                      <a:pt x="3" y="7"/>
                    </a:lnTo>
                    <a:lnTo>
                      <a:pt x="6" y="8"/>
                    </a:lnTo>
                    <a:lnTo>
                      <a:pt x="11" y="11"/>
                    </a:lnTo>
                    <a:lnTo>
                      <a:pt x="132" y="61"/>
                    </a:lnTo>
                    <a:lnTo>
                      <a:pt x="137" y="64"/>
                    </a:lnTo>
                    <a:lnTo>
                      <a:pt x="137" y="65"/>
                    </a:lnTo>
                    <a:lnTo>
                      <a:pt x="140" y="68"/>
                    </a:lnTo>
                    <a:lnTo>
                      <a:pt x="141" y="71"/>
                    </a:lnTo>
                    <a:lnTo>
                      <a:pt x="139" y="74"/>
                    </a:lnTo>
                    <a:lnTo>
                      <a:pt x="136" y="75"/>
                    </a:lnTo>
                    <a:lnTo>
                      <a:pt x="11" y="62"/>
                    </a:lnTo>
                    <a:lnTo>
                      <a:pt x="8" y="62"/>
                    </a:lnTo>
                    <a:lnTo>
                      <a:pt x="6" y="62"/>
                    </a:lnTo>
                    <a:lnTo>
                      <a:pt x="4" y="62"/>
                    </a:lnTo>
                    <a:lnTo>
                      <a:pt x="2" y="63"/>
                    </a:lnTo>
                    <a:lnTo>
                      <a:pt x="2" y="66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29">
                <a:extLst>
                  <a:ext uri="{FF2B5EF4-FFF2-40B4-BE49-F238E27FC236}">
                    <a16:creationId xmlns:a16="http://schemas.microsoft.com/office/drawing/2014/main" id="{51CC711C-31B7-4A46-A36E-0C9F2734E80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8734742">
                <a:off x="6319154" y="5138229"/>
                <a:ext cx="166825" cy="111211"/>
              </a:xfrm>
              <a:custGeom>
                <a:avLst/>
                <a:gdLst>
                  <a:gd name="T0" fmla="*/ 0 w 142"/>
                  <a:gd name="T1" fmla="*/ 0 h 74"/>
                  <a:gd name="T2" fmla="*/ 2 w 142"/>
                  <a:gd name="T3" fmla="*/ 2 h 74"/>
                  <a:gd name="T4" fmla="*/ 4 w 142"/>
                  <a:gd name="T5" fmla="*/ 4 h 74"/>
                  <a:gd name="T6" fmla="*/ 4 w 142"/>
                  <a:gd name="T7" fmla="*/ 5 h 74"/>
                  <a:gd name="T8" fmla="*/ 10 w 142"/>
                  <a:gd name="T9" fmla="*/ 8 h 74"/>
                  <a:gd name="T10" fmla="*/ 129 w 142"/>
                  <a:gd name="T11" fmla="*/ 57 h 74"/>
                  <a:gd name="T12" fmla="*/ 136 w 142"/>
                  <a:gd name="T13" fmla="*/ 59 h 74"/>
                  <a:gd name="T14" fmla="*/ 138 w 142"/>
                  <a:gd name="T15" fmla="*/ 62 h 74"/>
                  <a:gd name="T16" fmla="*/ 139 w 142"/>
                  <a:gd name="T17" fmla="*/ 66 h 74"/>
                  <a:gd name="T18" fmla="*/ 141 w 142"/>
                  <a:gd name="T19" fmla="*/ 68 h 74"/>
                  <a:gd name="T20" fmla="*/ 140 w 142"/>
                  <a:gd name="T21" fmla="*/ 70 h 74"/>
                  <a:gd name="T22" fmla="*/ 136 w 142"/>
                  <a:gd name="T23" fmla="*/ 73 h 74"/>
                  <a:gd name="T24" fmla="*/ 12 w 142"/>
                  <a:gd name="T25" fmla="*/ 59 h 74"/>
                  <a:gd name="T26" fmla="*/ 8 w 142"/>
                  <a:gd name="T27" fmla="*/ 59 h 74"/>
                  <a:gd name="T28" fmla="*/ 4 w 142"/>
                  <a:gd name="T29" fmla="*/ 59 h 74"/>
                  <a:gd name="T30" fmla="*/ 3 w 142"/>
                  <a:gd name="T31" fmla="*/ 59 h 74"/>
                  <a:gd name="T32" fmla="*/ 3 w 142"/>
                  <a:gd name="T33" fmla="*/ 61 h 74"/>
                  <a:gd name="T34" fmla="*/ 2 w 142"/>
                  <a:gd name="T35" fmla="*/ 64 h 7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2"/>
                  <a:gd name="T55" fmla="*/ 0 h 74"/>
                  <a:gd name="T56" fmla="*/ 142 w 142"/>
                  <a:gd name="T57" fmla="*/ 74 h 7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2" h="74">
                    <a:moveTo>
                      <a:pt x="0" y="0"/>
                    </a:moveTo>
                    <a:lnTo>
                      <a:pt x="2" y="2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10" y="8"/>
                    </a:lnTo>
                    <a:lnTo>
                      <a:pt x="129" y="57"/>
                    </a:lnTo>
                    <a:lnTo>
                      <a:pt x="136" y="59"/>
                    </a:lnTo>
                    <a:lnTo>
                      <a:pt x="138" y="62"/>
                    </a:lnTo>
                    <a:lnTo>
                      <a:pt x="139" y="66"/>
                    </a:lnTo>
                    <a:lnTo>
                      <a:pt x="141" y="68"/>
                    </a:lnTo>
                    <a:lnTo>
                      <a:pt x="140" y="70"/>
                    </a:lnTo>
                    <a:lnTo>
                      <a:pt x="136" y="73"/>
                    </a:lnTo>
                    <a:lnTo>
                      <a:pt x="12" y="59"/>
                    </a:lnTo>
                    <a:lnTo>
                      <a:pt x="8" y="59"/>
                    </a:lnTo>
                    <a:lnTo>
                      <a:pt x="4" y="59"/>
                    </a:lnTo>
                    <a:lnTo>
                      <a:pt x="3" y="59"/>
                    </a:lnTo>
                    <a:lnTo>
                      <a:pt x="3" y="61"/>
                    </a:lnTo>
                    <a:lnTo>
                      <a:pt x="2" y="64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30">
                <a:extLst>
                  <a:ext uri="{FF2B5EF4-FFF2-40B4-BE49-F238E27FC236}">
                    <a16:creationId xmlns:a16="http://schemas.microsoft.com/office/drawing/2014/main" id="{1AB3A362-238E-438E-B609-70672C526D3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8734742">
                <a:off x="6388686" y="5202129"/>
                <a:ext cx="166825" cy="109708"/>
              </a:xfrm>
              <a:custGeom>
                <a:avLst/>
                <a:gdLst>
                  <a:gd name="T0" fmla="*/ 0 w 142"/>
                  <a:gd name="T1" fmla="*/ 0 h 73"/>
                  <a:gd name="T2" fmla="*/ 0 w 142"/>
                  <a:gd name="T3" fmla="*/ 3 h 73"/>
                  <a:gd name="T4" fmla="*/ 1 w 142"/>
                  <a:gd name="T5" fmla="*/ 7 h 73"/>
                  <a:gd name="T6" fmla="*/ 5 w 142"/>
                  <a:gd name="T7" fmla="*/ 9 h 73"/>
                  <a:gd name="T8" fmla="*/ 11 w 142"/>
                  <a:gd name="T9" fmla="*/ 10 h 73"/>
                  <a:gd name="T10" fmla="*/ 129 w 142"/>
                  <a:gd name="T11" fmla="*/ 59 h 73"/>
                  <a:gd name="T12" fmla="*/ 137 w 142"/>
                  <a:gd name="T13" fmla="*/ 61 h 73"/>
                  <a:gd name="T14" fmla="*/ 138 w 142"/>
                  <a:gd name="T15" fmla="*/ 63 h 73"/>
                  <a:gd name="T16" fmla="*/ 141 w 142"/>
                  <a:gd name="T17" fmla="*/ 67 h 73"/>
                  <a:gd name="T18" fmla="*/ 141 w 142"/>
                  <a:gd name="T19" fmla="*/ 69 h 73"/>
                  <a:gd name="T20" fmla="*/ 140 w 142"/>
                  <a:gd name="T21" fmla="*/ 72 h 73"/>
                  <a:gd name="T22" fmla="*/ 135 w 142"/>
                  <a:gd name="T23" fmla="*/ 72 h 73"/>
                  <a:gd name="T24" fmla="*/ 73 w 142"/>
                  <a:gd name="T25" fmla="*/ 65 h 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42"/>
                  <a:gd name="T40" fmla="*/ 0 h 73"/>
                  <a:gd name="T41" fmla="*/ 142 w 142"/>
                  <a:gd name="T42" fmla="*/ 73 h 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42" h="73">
                    <a:moveTo>
                      <a:pt x="0" y="0"/>
                    </a:moveTo>
                    <a:lnTo>
                      <a:pt x="0" y="3"/>
                    </a:lnTo>
                    <a:lnTo>
                      <a:pt x="1" y="7"/>
                    </a:lnTo>
                    <a:lnTo>
                      <a:pt x="5" y="9"/>
                    </a:lnTo>
                    <a:lnTo>
                      <a:pt x="11" y="10"/>
                    </a:lnTo>
                    <a:lnTo>
                      <a:pt x="129" y="59"/>
                    </a:lnTo>
                    <a:lnTo>
                      <a:pt x="137" y="61"/>
                    </a:lnTo>
                    <a:lnTo>
                      <a:pt x="138" y="63"/>
                    </a:lnTo>
                    <a:lnTo>
                      <a:pt x="141" y="67"/>
                    </a:lnTo>
                    <a:lnTo>
                      <a:pt x="141" y="69"/>
                    </a:lnTo>
                    <a:lnTo>
                      <a:pt x="140" y="72"/>
                    </a:lnTo>
                    <a:lnTo>
                      <a:pt x="135" y="72"/>
                    </a:lnTo>
                    <a:lnTo>
                      <a:pt x="73" y="65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7C05C70B-724B-471A-9FE8-1DD79405DE2B}"/>
                </a:ext>
              </a:extLst>
            </p:cNvPr>
            <p:cNvSpPr txBox="1"/>
            <p:nvPr/>
          </p:nvSpPr>
          <p:spPr>
            <a:xfrm>
              <a:off x="6311955" y="4647694"/>
              <a:ext cx="1414156" cy="485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GLUONS</a:t>
              </a:r>
            </a:p>
          </p:txBody>
        </p:sp>
      </p:grp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70" y="4525811"/>
            <a:ext cx="4687809" cy="2060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2208724" y="9732"/>
            <a:ext cx="7420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/>
            <a:r>
              <a:rPr lang="it-IT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Exploring the partonic structure of the nucleon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14630" y="3311139"/>
            <a:ext cx="7875604" cy="786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Font typeface="Arial" pitchFamily="34" charset="0"/>
              <a:buChar char="•"/>
            </a:pPr>
            <a:r>
              <a:rPr lang="it-IT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How do the </a:t>
            </a:r>
            <a:r>
              <a:rPr lang="it-IT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QCD</a:t>
            </a:r>
            <a:r>
              <a:rPr lang="it-IT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degrees of freedom relate to the </a:t>
            </a:r>
            <a:r>
              <a:rPr lang="it-IT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hadrons</a:t>
            </a:r>
            <a:r>
              <a:rPr lang="it-IT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we observe?</a:t>
            </a:r>
          </a:p>
          <a:p>
            <a:pPr defTabSz="1219170">
              <a:lnSpc>
                <a:spcPct val="150000"/>
              </a:lnSpc>
              <a:buFont typeface="Arial" pitchFamily="34" charset="0"/>
              <a:buChar char="•"/>
            </a:pPr>
            <a:r>
              <a:rPr lang="it-IT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How do the </a:t>
            </a:r>
            <a:r>
              <a:rPr lang="it-IT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spin</a:t>
            </a:r>
            <a:r>
              <a:rPr lang="it-IT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and the </a:t>
            </a:r>
            <a:r>
              <a:rPr lang="it-IT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mass</a:t>
            </a:r>
            <a:r>
              <a:rPr lang="it-IT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of the nucleon emerge from the dynamics of its constituents?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538119" y="5370901"/>
            <a:ext cx="435801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→ </a:t>
            </a:r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</a:rPr>
              <a:t>electron-nucleon scattering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 is the tool to address these fundamental questions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114406" y="4743370"/>
            <a:ext cx="1393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>
                <a:solidFill>
                  <a:srgbClr val="000000"/>
                </a:solidFill>
                <a:latin typeface="Times New Roman" pitchFamily="18" charset="0"/>
              </a:rPr>
              <a:t>Increasing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Times New Roman" pitchFamily="18" charset="0"/>
              </a:rPr>
              <a:t>resolution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 of the probe</a:t>
            </a:r>
            <a:endParaRPr lang="en-US" sz="16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8AAC50-77CA-4247-9C7A-FE9611A96F1F}"/>
              </a:ext>
            </a:extLst>
          </p:cNvPr>
          <p:cNvSpPr/>
          <p:nvPr/>
        </p:nvSpPr>
        <p:spPr>
          <a:xfrm>
            <a:off x="314630" y="830265"/>
            <a:ext cx="69492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</a:rPr>
              <a:t>Protons and neutrons 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are the building blocks of atomic </a:t>
            </a:r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</a:rPr>
              <a:t>nuclei</a:t>
            </a:r>
            <a:endParaRPr lang="fr-FR" sz="16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600" b="1" dirty="0" err="1">
                <a:solidFill>
                  <a:srgbClr val="000000"/>
                </a:solidFill>
                <a:latin typeface="Times New Roman" pitchFamily="18" charset="0"/>
              </a:rPr>
              <a:t>Nucleons</a:t>
            </a:r>
            <a:r>
              <a:rPr lang="fr-FR" sz="1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Times New Roman" pitchFamily="18" charset="0"/>
              </a:rPr>
              <a:t>provide</a:t>
            </a:r>
            <a:r>
              <a:rPr lang="fr-FR" sz="1600" b="1" dirty="0">
                <a:solidFill>
                  <a:srgbClr val="000000"/>
                </a:solidFill>
                <a:latin typeface="Times New Roman" pitchFamily="18" charset="0"/>
              </a:rPr>
              <a:t> ~99% of the mass 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of the visible </a:t>
            </a:r>
            <a:r>
              <a:rPr lang="fr-FR" sz="1600" dirty="0" err="1">
                <a:solidFill>
                  <a:srgbClr val="000000"/>
                </a:solidFill>
                <a:latin typeface="Times New Roman" pitchFamily="18" charset="0"/>
              </a:rPr>
              <a:t>universe</a:t>
            </a:r>
            <a:endParaRPr lang="fr-FR" sz="16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600" b="1" dirty="0">
                <a:solidFill>
                  <a:srgbClr val="000000"/>
                </a:solidFill>
                <a:latin typeface="Times New Roman" pitchFamily="18" charset="0"/>
              </a:rPr>
              <a:t>Quarks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 are </a:t>
            </a:r>
            <a:r>
              <a:rPr lang="fr-FR" sz="1600" dirty="0" err="1">
                <a:solidFill>
                  <a:srgbClr val="000000"/>
                </a:solidFill>
                <a:latin typeface="Times New Roman" pitchFamily="18" charset="0"/>
              </a:rPr>
              <a:t>very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 light, </a:t>
            </a:r>
            <a:r>
              <a:rPr lang="fr-FR" sz="1600" b="1" dirty="0">
                <a:solidFill>
                  <a:srgbClr val="000000"/>
                </a:solidFill>
                <a:latin typeface="Times New Roman" pitchFamily="18" charset="0"/>
              </a:rPr>
              <a:t>gluons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 are </a:t>
            </a:r>
            <a:r>
              <a:rPr lang="fr-FR" sz="1600" dirty="0" err="1">
                <a:solidFill>
                  <a:srgbClr val="000000"/>
                </a:solidFill>
                <a:latin typeface="Times New Roman" pitchFamily="18" charset="0"/>
              </a:rPr>
              <a:t>massless</a:t>
            </a:r>
            <a:endParaRPr lang="fr-FR" sz="16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600" b="1" dirty="0">
                <a:solidFill>
                  <a:srgbClr val="000000"/>
                </a:solidFill>
                <a:latin typeface="Times New Roman" pitchFamily="18" charset="0"/>
              </a:rPr>
              <a:t>~99% of </a:t>
            </a:r>
            <a:r>
              <a:rPr lang="fr-FR" sz="1600" b="1" dirty="0" err="1">
                <a:solidFill>
                  <a:srgbClr val="000000"/>
                </a:solidFill>
                <a:latin typeface="Times New Roman" pitchFamily="18" charset="0"/>
              </a:rPr>
              <a:t>nucleon</a:t>
            </a:r>
            <a:r>
              <a:rPr lang="fr-FR" sz="1600" b="1" dirty="0">
                <a:solidFill>
                  <a:srgbClr val="000000"/>
                </a:solidFill>
                <a:latin typeface="Times New Roman" pitchFamily="18" charset="0"/>
              </a:rPr>
              <a:t> mass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 must arise </a:t>
            </a:r>
            <a:r>
              <a:rPr lang="fr-FR" sz="1600" dirty="0" err="1">
                <a:solidFill>
                  <a:srgbClr val="000000"/>
                </a:solidFill>
                <a:latin typeface="Times New Roman" pitchFamily="18" charset="0"/>
              </a:rPr>
              <a:t>from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 the </a:t>
            </a:r>
            <a:r>
              <a:rPr lang="fr-FR" sz="1600" b="1" dirty="0" err="1">
                <a:solidFill>
                  <a:srgbClr val="000000"/>
                </a:solidFill>
                <a:latin typeface="Times New Roman" pitchFamily="18" charset="0"/>
              </a:rPr>
              <a:t>dynamics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 and </a:t>
            </a:r>
            <a:r>
              <a:rPr lang="fr-FR" sz="1600" b="1" dirty="0">
                <a:solidFill>
                  <a:srgbClr val="000000"/>
                </a:solidFill>
                <a:latin typeface="Times New Roman" pitchFamily="18" charset="0"/>
              </a:rPr>
              <a:t>interactions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Times New Roman" pitchFamily="18" charset="0"/>
              </a:rPr>
              <a:t>between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Times New Roman" pitchFamily="18" charset="0"/>
              </a:rPr>
              <a:t>its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Times New Roman" pitchFamily="18" charset="0"/>
              </a:rPr>
              <a:t>constituents</a:t>
            </a:r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44AAE927-4C83-4D4D-A239-5DDEF1CFF2F2}"/>
              </a:ext>
            </a:extLst>
          </p:cNvPr>
          <p:cNvSpPr txBox="1"/>
          <p:nvPr/>
        </p:nvSpPr>
        <p:spPr>
          <a:xfrm>
            <a:off x="206452" y="2343572"/>
            <a:ext cx="6433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Quantum Chromodynamics (QCD)</a:t>
            </a:r>
          </a:p>
          <a:p>
            <a:pPr lvl="0" algn="ctr"/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QCD is still unsolved in the non-perturbative regime</a:t>
            </a:r>
          </a:p>
        </p:txBody>
      </p:sp>
      <p:sp>
        <p:nvSpPr>
          <p:cNvPr id="16" name="Flèche droite 33">
            <a:extLst>
              <a:ext uri="{FF2B5EF4-FFF2-40B4-BE49-F238E27FC236}">
                <a16:creationId xmlns:a16="http://schemas.microsoft.com/office/drawing/2014/main" id="{73312D99-D85A-4C68-A31B-9B9911459DAC}"/>
              </a:ext>
            </a:extLst>
          </p:cNvPr>
          <p:cNvSpPr/>
          <p:nvPr/>
        </p:nvSpPr>
        <p:spPr>
          <a:xfrm>
            <a:off x="1001784" y="2446801"/>
            <a:ext cx="549925" cy="191859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E497205-7835-4A1D-8EC8-08B29E06EAD8}"/>
              </a:ext>
            </a:extLst>
          </p:cNvPr>
          <p:cNvSpPr txBox="1"/>
          <p:nvPr/>
        </p:nvSpPr>
        <p:spPr>
          <a:xfrm>
            <a:off x="11901465" y="651097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07297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0107" y="-11430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b="1" dirty="0" err="1">
                <a:solidFill>
                  <a:srgbClr val="0000FF"/>
                </a:solidFill>
                <a:latin typeface="Times New Roman" pitchFamily="18" charset="0"/>
              </a:rPr>
              <a:t>pDVCS</a:t>
            </a:r>
            <a:r>
              <a:rPr lang="fr-FR" sz="2400" b="1" dirty="0">
                <a:solidFill>
                  <a:srgbClr val="0000FF"/>
                </a:solidFill>
                <a:latin typeface="Times New Roman" pitchFamily="18" charset="0"/>
              </a:rPr>
              <a:t> on </a:t>
            </a:r>
            <a:r>
              <a:rPr lang="fr-FR" sz="2400" b="1" dirty="0" err="1">
                <a:solidFill>
                  <a:srgbClr val="0000FF"/>
                </a:solidFill>
                <a:latin typeface="Times New Roman" pitchFamily="18" charset="0"/>
              </a:rPr>
              <a:t>longitudinally</a:t>
            </a:r>
            <a:r>
              <a:rPr lang="fr-FR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fr-FR" sz="2400" b="1" dirty="0" err="1">
                <a:solidFill>
                  <a:srgbClr val="0000FF"/>
                </a:solidFill>
                <a:latin typeface="Times New Roman" pitchFamily="18" charset="0"/>
              </a:rPr>
              <a:t>polarized</a:t>
            </a:r>
            <a:r>
              <a:rPr lang="fr-FR" sz="2400" b="1" dirty="0">
                <a:solidFill>
                  <a:srgbClr val="0000FF"/>
                </a:solidFill>
                <a:latin typeface="Times New Roman" pitchFamily="18" charset="0"/>
              </a:rPr>
              <a:t> NH3 </a:t>
            </a:r>
            <a:r>
              <a:rPr lang="fr-FR" sz="2400" b="1" dirty="0" err="1">
                <a:solidFill>
                  <a:srgbClr val="0000FF"/>
                </a:solidFill>
                <a:latin typeface="Times New Roman" pitchFamily="18" charset="0"/>
              </a:rPr>
              <a:t>target</a:t>
            </a:r>
            <a:r>
              <a:rPr lang="fr-FR" sz="2400" b="1" dirty="0">
                <a:solidFill>
                  <a:srgbClr val="0000FF"/>
                </a:solidFill>
                <a:latin typeface="Times New Roman" pitchFamily="18" charset="0"/>
              </a:rPr>
              <a:t>: TSA &amp; DSA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3ECB01F-C9F2-4D87-983B-C1026D93139E}"/>
              </a:ext>
            </a:extLst>
          </p:cNvPr>
          <p:cNvSpPr txBox="1"/>
          <p:nvPr/>
        </p:nvSpPr>
        <p:spPr>
          <a:xfrm>
            <a:off x="11812257" y="651097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197F0D3-4827-4F93-B88D-C3151D235528}"/>
              </a:ext>
            </a:extLst>
          </p:cNvPr>
          <p:cNvSpPr txBox="1"/>
          <p:nvPr/>
        </p:nvSpPr>
        <p:spPr>
          <a:xfrm>
            <a:off x="10049993" y="1887810"/>
            <a:ext cx="1812484" cy="338554"/>
          </a:xfrm>
          <a:prstGeom prst="rect">
            <a:avLst/>
          </a:prstGeom>
          <a:solidFill>
            <a:srgbClr val="00FFFF"/>
          </a:solidFill>
        </p:spPr>
        <p:txBody>
          <a:bodyPr wrap="none" rtlCol="0">
            <a:spAutoFit/>
          </a:bodyPr>
          <a:lstStyle/>
          <a:p>
            <a:r>
              <a:rPr lang="fr-F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by S. </a:t>
            </a:r>
            <a:r>
              <a:rPr lang="fr-FR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Polcher</a:t>
            </a:r>
            <a:endParaRPr lang="fr-FR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FF414B2C-C6CF-41A8-9EDC-66ECD24EC552}"/>
              </a:ext>
            </a:extLst>
          </p:cNvPr>
          <p:cNvGrpSpPr/>
          <p:nvPr/>
        </p:nvGrpSpPr>
        <p:grpSpPr>
          <a:xfrm>
            <a:off x="11100940" y="56699"/>
            <a:ext cx="990791" cy="409822"/>
            <a:chOff x="10510251" y="705567"/>
            <a:chExt cx="990791" cy="409822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435EB7A4-7EA5-4FBD-9BDF-898146DD7F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10251" y="705571"/>
              <a:ext cx="990791" cy="409818"/>
              <a:chOff x="2578100" y="2273293"/>
              <a:chExt cx="990791" cy="546421"/>
            </a:xfrm>
          </p:grpSpPr>
          <p:sp>
            <p:nvSpPr>
              <p:cNvPr id="36" name="ZoneTexte 24">
                <a:extLst>
                  <a:ext uri="{FF2B5EF4-FFF2-40B4-BE49-F238E27FC236}">
                    <a16:creationId xmlns:a16="http://schemas.microsoft.com/office/drawing/2014/main" id="{E31B0CEA-0F10-4216-9864-283C44947C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97150" y="2327274"/>
                <a:ext cx="971741" cy="492440"/>
              </a:xfrm>
              <a:prstGeom prst="rect">
                <a:avLst/>
              </a:prstGeom>
              <a:solidFill>
                <a:srgbClr val="FF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ep→ep</a:t>
                </a:r>
                <a:r>
                  <a:rPr lang="fr-FR" b="1" dirty="0" err="1">
                    <a:latin typeface="Symbol" panose="05050102010706020507" pitchFamily="18" charset="2"/>
                    <a:cs typeface="Times New Roman" panose="02020603050405020304" pitchFamily="18" charset="0"/>
                  </a:rPr>
                  <a:t>g</a:t>
                </a:r>
                <a:endParaRPr lang="fr-FR" b="1" dirty="0">
                  <a:latin typeface="Symbol" panose="05050102010706020507" pitchFamily="18" charset="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270D0559-A44D-4987-B03A-9EDAC21037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78100" y="2273293"/>
                <a:ext cx="338554" cy="369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 dirty="0"/>
                  <a:t>→</a:t>
                </a:r>
              </a:p>
            </p:txBody>
          </p:sp>
        </p:grp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613B960C-D7B6-4D04-84D4-80BC9C29F3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40879" y="705567"/>
              <a:ext cx="33855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→</a:t>
              </a: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12C79EDB-CC74-4DE1-8E74-8D6C3BD66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4736"/>
            <a:ext cx="4890655" cy="190533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2B9F330-57EE-4A93-B307-7015B95CC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84826"/>
            <a:ext cx="6084342" cy="4152452"/>
          </a:xfrm>
          <a:prstGeom prst="rect">
            <a:avLst/>
          </a:prstGeom>
        </p:spPr>
      </p:pic>
      <p:sp>
        <p:nvSpPr>
          <p:cNvPr id="15" name="Text Box 8">
            <a:extLst>
              <a:ext uri="{FF2B5EF4-FFF2-40B4-BE49-F238E27FC236}">
                <a16:creationId xmlns:a16="http://schemas.microsoft.com/office/drawing/2014/main" id="{06FF4308-075E-40A7-BCE6-6EA14E580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3734" y="6510970"/>
            <a:ext cx="3881009" cy="33855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err="1">
                <a:solidFill>
                  <a:srgbClr val="000000"/>
                </a:solidFill>
                <a:latin typeface="Symbol" panose="05050102010706020507" pitchFamily="18" charset="2"/>
                <a:cs typeface="Times New Roman" pitchFamily="18" charset="0"/>
              </a:rPr>
              <a:t>Ds</a:t>
            </a:r>
            <a:r>
              <a:rPr lang="en-US" sz="1600" baseline="-25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UL</a:t>
            </a:r>
            <a:r>
              <a:rPr lang="en-US" sz="1600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~ </a:t>
            </a:r>
            <a:r>
              <a:rPr lang="en-US" sz="1600" dirty="0" err="1">
                <a:solidFill>
                  <a:srgbClr val="FF0000"/>
                </a:solidFill>
                <a:latin typeface="Times New Roman" pitchFamily="18" charset="0"/>
              </a:rPr>
              <a:t>sin</a:t>
            </a:r>
            <a:r>
              <a:rPr lang="en-US" sz="1600" dirty="0" err="1">
                <a:solidFill>
                  <a:srgbClr val="FF0000"/>
                </a:solidFill>
                <a:latin typeface="Symbol" panose="05050102010706020507" pitchFamily="18" charset="2"/>
              </a:rPr>
              <a:t>f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itchFamily="18" charset="0"/>
              </a:rPr>
              <a:t>Im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{F</a:t>
            </a:r>
            <a:r>
              <a:rPr lang="en-US" sz="1600" baseline="-2500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en-US" sz="1600" b="1" dirty="0">
                <a:solidFill>
                  <a:srgbClr val="0000FF"/>
                </a:solidFill>
                <a:latin typeface="Monotype Corsiva" pitchFamily="66" charset="0"/>
              </a:rPr>
              <a:t>H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+</a:t>
            </a:r>
            <a:r>
              <a:rPr lang="en-US" sz="1600" dirty="0">
                <a:solidFill>
                  <a:srgbClr val="000000"/>
                </a:solidFill>
                <a:latin typeface="Symbol" pitchFamily="18" charset="2"/>
              </a:rPr>
              <a:t>x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(F</a:t>
            </a:r>
            <a:r>
              <a:rPr lang="en-US" sz="1600" baseline="-2500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+F</a:t>
            </a:r>
            <a:r>
              <a:rPr lang="en-US" sz="1600" baseline="-25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)(</a:t>
            </a:r>
            <a:r>
              <a:rPr lang="en-US" sz="1600" b="1" dirty="0">
                <a:solidFill>
                  <a:srgbClr val="0000FF"/>
                </a:solidFill>
                <a:latin typeface="Monotype Corsiva" pitchFamily="66" charset="0"/>
              </a:rPr>
              <a:t>H</a:t>
            </a:r>
            <a:r>
              <a:rPr lang="en-US" sz="1600" dirty="0">
                <a:latin typeface="Times New Roman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+ </a:t>
            </a:r>
            <a:r>
              <a:rPr lang="en-US" sz="1600" dirty="0" err="1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sz="1600" baseline="-25000" dirty="0" err="1">
                <a:solidFill>
                  <a:srgbClr val="000000"/>
                </a:solidFill>
                <a:latin typeface="Times New Roman" pitchFamily="18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/2</a:t>
            </a:r>
            <a:r>
              <a:rPr lang="en-US" sz="1600" dirty="0">
                <a:latin typeface="Monotype Corsiva" pitchFamily="66" charset="0"/>
              </a:rPr>
              <a:t>E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)}</a:t>
            </a:r>
            <a:endParaRPr lang="en-US" sz="1600" dirty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E2FE13F-F432-45D9-9F76-43C06AFB3A29}"/>
              </a:ext>
            </a:extLst>
          </p:cNvPr>
          <p:cNvSpPr txBox="1"/>
          <p:nvPr/>
        </p:nvSpPr>
        <p:spPr>
          <a:xfrm>
            <a:off x="2968282" y="6379231"/>
            <a:ext cx="292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b="1" dirty="0">
                <a:solidFill>
                  <a:srgbClr val="0000FF"/>
                </a:solidFill>
                <a:latin typeface="Times New Roman" pitchFamily="18" charset="0"/>
              </a:rPr>
              <a:t>~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5639833-397C-4343-A982-D77131A48A18}"/>
              </a:ext>
            </a:extLst>
          </p:cNvPr>
          <p:cNvSpPr txBox="1"/>
          <p:nvPr/>
        </p:nvSpPr>
        <p:spPr>
          <a:xfrm>
            <a:off x="5274743" y="1800049"/>
            <a:ext cx="3934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fr-F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~30% of the </a:t>
            </a:r>
            <a:r>
              <a:rPr lang="fr-FR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collected</a:t>
            </a:r>
            <a:r>
              <a:rPr lang="fr-F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data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5463496-5968-AB74-6480-A5D13E2C4375}"/>
              </a:ext>
            </a:extLst>
          </p:cNvPr>
          <p:cNvSpPr txBox="1"/>
          <p:nvPr/>
        </p:nvSpPr>
        <p:spPr>
          <a:xfrm>
            <a:off x="10003215" y="804608"/>
            <a:ext cx="1913628" cy="830997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nDVCS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TSA and DSA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ongoing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50F649C-DFC2-45C5-AA1D-5F4A16C68F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4122" y="2468498"/>
            <a:ext cx="5828355" cy="3968867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78E9128F-EF2E-71D8-A14F-64583F585293}"/>
              </a:ext>
            </a:extLst>
          </p:cNvPr>
          <p:cNvGrpSpPr/>
          <p:nvPr/>
        </p:nvGrpSpPr>
        <p:grpSpPr>
          <a:xfrm>
            <a:off x="6939334" y="6400751"/>
            <a:ext cx="4420990" cy="457249"/>
            <a:chOff x="-1168127" y="2833043"/>
            <a:chExt cx="4420990" cy="457249"/>
          </a:xfrm>
        </p:grpSpPr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083CDF72-F6F6-A689-C250-4CE21C55EE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168127" y="2951738"/>
              <a:ext cx="4420990" cy="338554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 err="1">
                  <a:solidFill>
                    <a:srgbClr val="000000"/>
                  </a:solidFill>
                  <a:latin typeface="Symbol" panose="05050102010706020507" pitchFamily="18" charset="2"/>
                  <a:cs typeface="Times New Roman" pitchFamily="18" charset="0"/>
                </a:rPr>
                <a:t>Ds</a:t>
              </a:r>
              <a:r>
                <a:rPr lang="en-US" sz="1600" baseline="-25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LL</a:t>
              </a:r>
              <a:r>
                <a:rPr lang="en-US" sz="1600" baseline="-25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~ (</a:t>
              </a:r>
              <a:r>
                <a:rPr lang="en-US" sz="1600" dirty="0" err="1">
                  <a:solidFill>
                    <a:srgbClr val="FF0000"/>
                  </a:solidFill>
                  <a:latin typeface="Times New Roman" pitchFamily="18" charset="0"/>
                </a:rPr>
                <a:t>A+Bcos</a:t>
              </a:r>
              <a:r>
                <a:rPr lang="en-US" sz="1600" dirty="0" err="1">
                  <a:solidFill>
                    <a:srgbClr val="FF0000"/>
                  </a:solidFill>
                  <a:latin typeface="Symbol" panose="05050102010706020507" pitchFamily="18" charset="2"/>
                </a:rPr>
                <a:t>f</a:t>
              </a:r>
              <a:r>
                <a:rPr lang="en-US" sz="1600" dirty="0">
                  <a:solidFill>
                    <a:srgbClr val="000000"/>
                  </a:solidFill>
                  <a:latin typeface="Symbol" panose="05050102010706020507" pitchFamily="18" charset="2"/>
                </a:rPr>
                <a:t>)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 Re{F</a:t>
              </a:r>
              <a:r>
                <a:rPr lang="en-US" sz="1600" baseline="-25000" dirty="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r>
                <a:rPr lang="en-US" sz="1600" b="1" dirty="0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  <a:r>
                <a:rPr lang="en-US" sz="1600" dirty="0">
                  <a:solidFill>
                    <a:srgbClr val="000000"/>
                  </a:solidFill>
                  <a:latin typeface="Symbol" pitchFamily="18" charset="2"/>
                </a:rPr>
                <a:t>x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(F</a:t>
              </a:r>
              <a:r>
                <a:rPr lang="en-US" sz="1600" baseline="-25000" dirty="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+F</a:t>
              </a:r>
              <a:r>
                <a:rPr lang="en-US" sz="1600" baseline="-25000" dirty="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)(</a:t>
              </a:r>
              <a:r>
                <a:rPr lang="en-US" sz="1600" b="1" dirty="0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sz="1600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+ </a:t>
              </a:r>
              <a:r>
                <a:rPr lang="en-US" sz="1600" dirty="0" err="1">
                  <a:solidFill>
                    <a:srgbClr val="000000"/>
                  </a:solidFill>
                  <a:latin typeface="Times New Roman" pitchFamily="18" charset="0"/>
                </a:rPr>
                <a:t>x</a:t>
              </a:r>
              <a:r>
                <a:rPr lang="en-US" sz="1600" baseline="-25000" dirty="0" err="1">
                  <a:solidFill>
                    <a:srgbClr val="000000"/>
                  </a:solidFill>
                  <a:latin typeface="Times New Roman" pitchFamily="18" charset="0"/>
                </a:rPr>
                <a:t>B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/2</a:t>
              </a:r>
              <a:r>
                <a:rPr lang="en-US" sz="1600" dirty="0">
                  <a:latin typeface="Monotype Corsiva" pitchFamily="66" charset="0"/>
                </a:rPr>
                <a:t>E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)}</a:t>
              </a:r>
              <a:endParaRPr lang="en-US" sz="1600" dirty="0">
                <a:solidFill>
                  <a:srgbClr val="000000"/>
                </a:solidFill>
                <a:latin typeface="Symbol" pitchFamily="18" charset="2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0780958-34DC-F88A-D0E0-77EBF61B78FF}"/>
                </a:ext>
              </a:extLst>
            </p:cNvPr>
            <p:cNvSpPr txBox="1"/>
            <p:nvPr/>
          </p:nvSpPr>
          <p:spPr>
            <a:xfrm>
              <a:off x="943443" y="2833043"/>
              <a:ext cx="2952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600" dirty="0">
                  <a:solidFill>
                    <a:srgbClr val="0000FF"/>
                  </a:solidFill>
                  <a:latin typeface="Times New Roman" pitchFamily="18" charset="0"/>
                </a:rPr>
                <a:t>~</a:t>
              </a: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ED711A4B-1A0F-E33C-D1FA-B428520D141A}"/>
              </a:ext>
            </a:extLst>
          </p:cNvPr>
          <p:cNvSpPr txBox="1"/>
          <p:nvPr/>
        </p:nvSpPr>
        <p:spPr>
          <a:xfrm>
            <a:off x="5274743" y="863532"/>
            <a:ext cx="4184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Longitudinally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polarized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NH3 and ND3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taken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2022-2023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847C329-0DB2-7BC2-3A29-C151F2E1937D}"/>
              </a:ext>
            </a:extLst>
          </p:cNvPr>
          <p:cNvSpPr txBox="1"/>
          <p:nvPr/>
        </p:nvSpPr>
        <p:spPr>
          <a:xfrm>
            <a:off x="489527" y="4479524"/>
            <a:ext cx="2276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Spin </a:t>
            </a:r>
            <a:r>
              <a:rPr lang="fr-FR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Asymmetry</a:t>
            </a:r>
            <a:endParaRPr lang="fr-FR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A260307-FA68-B84B-4CB8-8D83942FCA73}"/>
              </a:ext>
            </a:extLst>
          </p:cNvPr>
          <p:cNvSpPr txBox="1"/>
          <p:nvPr/>
        </p:nvSpPr>
        <p:spPr>
          <a:xfrm>
            <a:off x="6470764" y="3975284"/>
            <a:ext cx="2329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 Spin </a:t>
            </a:r>
            <a:r>
              <a:rPr lang="fr-FR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Asymmetry</a:t>
            </a:r>
            <a:endParaRPr lang="fr-FR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08006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1EA64BA-2F40-4A33-A897-640311543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119" y="2754324"/>
            <a:ext cx="5981756" cy="3705990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8ACB4B0C-7D51-441B-9F7D-F73A79EE1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b="1" dirty="0">
                <a:solidFill>
                  <a:srgbClr val="0000FF"/>
                </a:solidFill>
                <a:latin typeface="Times New Roman" pitchFamily="18" charset="0"/>
              </a:rPr>
              <a:t>In </a:t>
            </a:r>
            <a:r>
              <a:rPr lang="fr-FR" sz="2400" b="1" dirty="0" err="1">
                <a:solidFill>
                  <a:srgbClr val="0000FF"/>
                </a:solidFill>
                <a:latin typeface="Times New Roman" pitchFamily="18" charset="0"/>
              </a:rPr>
              <a:t>preparation</a:t>
            </a:r>
            <a:r>
              <a:rPr lang="fr-FR" sz="2400" b="1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fr-FR" sz="2400" b="1" dirty="0" err="1">
                <a:solidFill>
                  <a:srgbClr val="0000FF"/>
                </a:solidFill>
                <a:latin typeface="Times New Roman" pitchFamily="18" charset="0"/>
              </a:rPr>
              <a:t>pDVCS</a:t>
            </a:r>
            <a:r>
              <a:rPr lang="fr-FR" sz="2400" b="1" dirty="0">
                <a:solidFill>
                  <a:srgbClr val="0000FF"/>
                </a:solidFill>
                <a:latin typeface="Times New Roman" pitchFamily="18" charset="0"/>
              </a:rPr>
              <a:t> on </a:t>
            </a:r>
            <a:r>
              <a:rPr lang="fr-FR" sz="2400" b="1" dirty="0" err="1">
                <a:solidFill>
                  <a:srgbClr val="0000FF"/>
                </a:solidFill>
                <a:latin typeface="Times New Roman" pitchFamily="18" charset="0"/>
              </a:rPr>
              <a:t>transversely</a:t>
            </a:r>
            <a:r>
              <a:rPr lang="fr-FR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fr-FR" sz="2400" b="1" dirty="0" err="1">
                <a:solidFill>
                  <a:srgbClr val="0000FF"/>
                </a:solidFill>
                <a:latin typeface="Times New Roman" pitchFamily="18" charset="0"/>
              </a:rPr>
              <a:t>polarized</a:t>
            </a:r>
            <a:r>
              <a:rPr lang="fr-FR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fr-FR" sz="2400" b="1" dirty="0" err="1">
                <a:solidFill>
                  <a:srgbClr val="0000FF"/>
                </a:solidFill>
                <a:latin typeface="Times New Roman" pitchFamily="18" charset="0"/>
              </a:rPr>
              <a:t>target</a:t>
            </a:r>
            <a:r>
              <a:rPr lang="fr-FR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fr-FR" sz="2400" b="1" dirty="0" err="1">
                <a:solidFill>
                  <a:srgbClr val="0000FF"/>
                </a:solidFill>
                <a:latin typeface="Times New Roman" pitchFamily="18" charset="0"/>
              </a:rPr>
              <a:t>with</a:t>
            </a:r>
            <a:r>
              <a:rPr lang="fr-FR" sz="2400" b="1" dirty="0">
                <a:solidFill>
                  <a:srgbClr val="0000FF"/>
                </a:solidFill>
                <a:latin typeface="Times New Roman" pitchFamily="18" charset="0"/>
              </a:rPr>
              <a:t> CLAS12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4" name="Text Box 77">
            <a:extLst>
              <a:ext uri="{FF2B5EF4-FFF2-40B4-BE49-F238E27FC236}">
                <a16:creationId xmlns:a16="http://schemas.microsoft.com/office/drawing/2014/main" id="{33C8EA83-7BC7-4179-AD8F-0BACF881A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7533" y="1411593"/>
            <a:ext cx="3542059" cy="33855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000000"/>
                </a:solidFill>
                <a:latin typeface="Symbol" pitchFamily="18" charset="2"/>
              </a:rPr>
              <a:t>Ds</a:t>
            </a:r>
            <a:r>
              <a:rPr lang="en-US" sz="1600" baseline="-25000" dirty="0" err="1">
                <a:solidFill>
                  <a:srgbClr val="000000"/>
                </a:solidFill>
                <a:latin typeface="Times New Roman" pitchFamily="18" charset="0"/>
              </a:rPr>
              <a:t>UT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 ~ </a:t>
            </a:r>
            <a:r>
              <a:rPr lang="en-US" sz="1600" dirty="0" err="1">
                <a:solidFill>
                  <a:srgbClr val="FF0000"/>
                </a:solidFill>
                <a:latin typeface="Times New Roman" pitchFamily="18" charset="0"/>
              </a:rPr>
              <a:t>cos</a:t>
            </a:r>
            <a:r>
              <a:rPr lang="en-US" sz="1600" dirty="0" err="1">
                <a:solidFill>
                  <a:srgbClr val="FF0000"/>
                </a:solidFill>
                <a:latin typeface="Symbol" pitchFamily="18" charset="2"/>
              </a:rPr>
              <a:t>f</a:t>
            </a:r>
            <a:r>
              <a:rPr lang="en-US" sz="1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</a:t>
            </a:r>
            <a:r>
              <a:rPr lang="en-US" sz="1600" dirty="0">
                <a:solidFill>
                  <a:srgbClr val="FF0000"/>
                </a:solidFill>
                <a:latin typeface="Symbol" pitchFamily="18" charset="2"/>
              </a:rPr>
              <a:t>(f</a:t>
            </a:r>
            <a:r>
              <a:rPr lang="en-US" sz="16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600" dirty="0">
                <a:solidFill>
                  <a:srgbClr val="FF0000"/>
                </a:solidFill>
                <a:latin typeface="Symbol" pitchFamily="18" charset="2"/>
              </a:rPr>
              <a:t>-f)</a:t>
            </a:r>
            <a:r>
              <a:rPr lang="en-US" sz="1600" dirty="0" err="1">
                <a:solidFill>
                  <a:srgbClr val="000000"/>
                </a:solidFill>
                <a:latin typeface="Times New Roman" pitchFamily="18" charset="0"/>
              </a:rPr>
              <a:t>Im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{k(F</a:t>
            </a:r>
            <a:r>
              <a:rPr lang="en-US" sz="1600" baseline="-25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1600" b="1" dirty="0">
                <a:solidFill>
                  <a:srgbClr val="0000FF"/>
                </a:solidFill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H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 – F</a:t>
            </a:r>
            <a:r>
              <a:rPr lang="en-US" sz="1600" baseline="-2500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en-US" sz="1600" b="1" dirty="0">
                <a:solidFill>
                  <a:srgbClr val="0000FF"/>
                </a:solidFill>
                <a:latin typeface="Monotype Corsiva" pitchFamily="66" charset="0"/>
              </a:rPr>
              <a:t>E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) }</a:t>
            </a:r>
            <a:endParaRPr lang="en-US" sz="1600" dirty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1F7FD3A-2B74-4FA2-965C-1BF448CA7847}"/>
              </a:ext>
            </a:extLst>
          </p:cNvPr>
          <p:cNvSpPr txBox="1"/>
          <p:nvPr/>
        </p:nvSpPr>
        <p:spPr>
          <a:xfrm>
            <a:off x="11812257" y="651097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EF0AF39-C6DA-4B53-9240-0EBBA8966641}"/>
              </a:ext>
            </a:extLst>
          </p:cNvPr>
          <p:cNvSpPr txBox="1"/>
          <p:nvPr/>
        </p:nvSpPr>
        <p:spPr>
          <a:xfrm>
            <a:off x="7120985" y="692426"/>
            <a:ext cx="315817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Projections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pDVCS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= 5 x10</a:t>
            </a:r>
            <a:r>
              <a:rPr lang="fr-FR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fr-FR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 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fr-FR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VGG model: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values of J</a:t>
            </a:r>
            <a:r>
              <a:rPr lang="fr-FR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fr-FR" sz="1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fr-FR" sz="1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4A1797A-0D29-4EB8-BFEB-965E4A0A257A}"/>
              </a:ext>
            </a:extLst>
          </p:cNvPr>
          <p:cNvSpPr txBox="1"/>
          <p:nvPr/>
        </p:nvSpPr>
        <p:spPr>
          <a:xfrm>
            <a:off x="6427777" y="6466987"/>
            <a:ext cx="27222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Black points: HERMES data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C9255C0-933D-4AD6-B8BD-A56E8E53D21C}"/>
              </a:ext>
            </a:extLst>
          </p:cNvPr>
          <p:cNvSpPr txBox="1"/>
          <p:nvPr/>
        </p:nvSpPr>
        <p:spPr>
          <a:xfrm>
            <a:off x="617590" y="683622"/>
            <a:ext cx="4860415" cy="584775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pDVCS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a transverse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complementary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nDVCS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its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sensitivity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the GPD 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79FFDE-A958-4AAE-AE92-3AFE8B8EBC11}"/>
              </a:ext>
            </a:extLst>
          </p:cNvPr>
          <p:cNvSpPr/>
          <p:nvPr/>
        </p:nvSpPr>
        <p:spPr>
          <a:xfrm>
            <a:off x="9749014" y="1882841"/>
            <a:ext cx="2343133" cy="7386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sv-SE" sz="1400" b="1" baseline="-250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sv-SE" sz="1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0.5, J</a:t>
            </a:r>
            <a:r>
              <a:rPr lang="sv-SE" sz="1400" b="1" baseline="-250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sv-SE" sz="1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sv-SE" sz="1400" b="1" baseline="-25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sv-SE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−0.5, J</a:t>
            </a:r>
            <a:r>
              <a:rPr lang="sv-SE" sz="1400" b="1" baseline="-25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sv-SE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−0.1</a:t>
            </a:r>
            <a:endParaRPr lang="sv-SE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sv-SE" sz="1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sv-SE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0.2, J</a:t>
            </a:r>
            <a:r>
              <a:rPr lang="sv-SE" sz="1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sv-SE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endParaRPr lang="fr-FR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EBC55CC3-93B1-4371-B019-2F378E46DC79}"/>
              </a:ext>
            </a:extLst>
          </p:cNvPr>
          <p:cNvGrpSpPr/>
          <p:nvPr/>
        </p:nvGrpSpPr>
        <p:grpSpPr>
          <a:xfrm>
            <a:off x="11084170" y="521273"/>
            <a:ext cx="990791" cy="409818"/>
            <a:chOff x="10510251" y="705571"/>
            <a:chExt cx="990791" cy="409818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6E6EFE2F-68F0-42DC-9424-AB01310F21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10251" y="705571"/>
              <a:ext cx="990791" cy="409818"/>
              <a:chOff x="2578100" y="2273293"/>
              <a:chExt cx="990791" cy="546421"/>
            </a:xfrm>
          </p:grpSpPr>
          <p:sp>
            <p:nvSpPr>
              <p:cNvPr id="29" name="ZoneTexte 24">
                <a:extLst>
                  <a:ext uri="{FF2B5EF4-FFF2-40B4-BE49-F238E27FC236}">
                    <a16:creationId xmlns:a16="http://schemas.microsoft.com/office/drawing/2014/main" id="{1E6C0EAB-25A1-405C-81A1-9AFE140B16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97150" y="2327274"/>
                <a:ext cx="971741" cy="492440"/>
              </a:xfrm>
              <a:prstGeom prst="rect">
                <a:avLst/>
              </a:prstGeom>
              <a:solidFill>
                <a:srgbClr val="FF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ep→ep</a:t>
                </a:r>
                <a:r>
                  <a:rPr lang="fr-FR" b="1" dirty="0" err="1">
                    <a:latin typeface="Symbol" panose="05050102010706020507" pitchFamily="18" charset="2"/>
                    <a:cs typeface="Times New Roman" panose="02020603050405020304" pitchFamily="18" charset="0"/>
                  </a:rPr>
                  <a:t>g</a:t>
                </a:r>
                <a:endParaRPr lang="fr-FR" b="1" dirty="0">
                  <a:latin typeface="Symbol" panose="05050102010706020507" pitchFamily="18" charset="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C39257E0-59B9-41C6-BD4D-8F11C967F9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78100" y="2273293"/>
                <a:ext cx="338554" cy="369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 dirty="0"/>
                  <a:t>→</a:t>
                </a:r>
              </a:p>
            </p:txBody>
          </p:sp>
        </p:grp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7748EDB1-5C76-4BE7-B431-B6176102A0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0662651" y="738225"/>
              <a:ext cx="33855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→</a:t>
              </a: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FEC09ECA-1B67-4017-AC6D-B569271D6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219" y="1985355"/>
            <a:ext cx="3137242" cy="200783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D8A74BE-14E1-46B8-5463-AF949E9DA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95" y="1882841"/>
            <a:ext cx="4559408" cy="283820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12781AD-4755-422E-462A-9886229936F4}"/>
              </a:ext>
            </a:extLst>
          </p:cNvPr>
          <p:cNvSpPr txBox="1"/>
          <p:nvPr/>
        </p:nvSpPr>
        <p:spPr>
          <a:xfrm>
            <a:off x="394814" y="4892073"/>
            <a:ext cx="530596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Dynamically polarized NH3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(5T/1K)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magnet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maximize the acceptance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chicane of magnets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compensate the bending of the beam electrons by the holding magnet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recoil detector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 layers of µ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Rwell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scintillator panel)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Proposal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recently approved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A rating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 will run in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~4 years</a:t>
            </a:r>
          </a:p>
        </p:txBody>
      </p:sp>
    </p:spTree>
    <p:extLst>
      <p:ext uri="{BB962C8B-B14F-4D97-AF65-F5344CB8AC3E}">
        <p14:creationId xmlns:p14="http://schemas.microsoft.com/office/powerpoint/2010/main" val="140516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81DD65C-8307-4563-A06A-9A157DAD1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66" y="804600"/>
            <a:ext cx="11674177" cy="470618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347C883-AF0F-42D3-A921-7640D591AB6B}"/>
              </a:ext>
            </a:extLst>
          </p:cNvPr>
          <p:cNvSpPr txBox="1"/>
          <p:nvPr/>
        </p:nvSpPr>
        <p:spPr>
          <a:xfrm>
            <a:off x="1451937" y="96818"/>
            <a:ext cx="9127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 of </a:t>
            </a:r>
            <a:r>
              <a:rPr lang="fr-FR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projected</a:t>
            </a:r>
            <a:r>
              <a:rPr lang="fr-FR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pDVCS</a:t>
            </a:r>
            <a:r>
              <a:rPr lang="fr-FR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TTSA </a:t>
            </a:r>
            <a:r>
              <a:rPr lang="fr-FR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CLAS12 on CFF extraction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1BBC0F6-4FE9-42DB-9CFD-F4989BCADD7D}"/>
              </a:ext>
            </a:extLst>
          </p:cNvPr>
          <p:cNvSpPr txBox="1"/>
          <p:nvPr/>
        </p:nvSpPr>
        <p:spPr>
          <a:xfrm>
            <a:off x="3622097" y="5828414"/>
            <a:ext cx="5081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Uncertainty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fr-F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fr-FR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reduced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a factor of ~3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C663199-9E1B-4EBB-84FA-B4153D66517D}"/>
              </a:ext>
            </a:extLst>
          </p:cNvPr>
          <p:cNvSpPr txBox="1"/>
          <p:nvPr/>
        </p:nvSpPr>
        <p:spPr>
          <a:xfrm>
            <a:off x="11804643" y="651097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6212215-2DBA-68D8-883D-3C0A6E32D542}"/>
              </a:ext>
            </a:extLst>
          </p:cNvPr>
          <p:cNvSpPr txBox="1"/>
          <p:nvPr/>
        </p:nvSpPr>
        <p:spPr>
          <a:xfrm>
            <a:off x="2244812" y="6341693"/>
            <a:ext cx="8170204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/>
            <a:r>
              <a:rPr lang="en-US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Preliminary analysis by M. Higuera Angulo using the GEPARD framework https://gepard.phy.hr/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8933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93076B97-78DE-47ED-8001-22CF891B338A}"/>
              </a:ext>
            </a:extLst>
          </p:cNvPr>
          <p:cNvGrpSpPr/>
          <p:nvPr/>
        </p:nvGrpSpPr>
        <p:grpSpPr>
          <a:xfrm>
            <a:off x="6038254" y="866487"/>
            <a:ext cx="5810321" cy="3723640"/>
            <a:chOff x="1122363" y="3105150"/>
            <a:chExt cx="6097658" cy="4017963"/>
          </a:xfrm>
        </p:grpSpPr>
        <p:pic>
          <p:nvPicPr>
            <p:cNvPr id="3" name="Picture 4" descr="spddt">
              <a:extLst>
                <a:ext uri="{FF2B5EF4-FFF2-40B4-BE49-F238E27FC236}">
                  <a16:creationId xmlns:a16="http://schemas.microsoft.com/office/drawing/2014/main" id="{F7C9F97A-7E1E-4286-8282-7ED951203D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22363" y="3105150"/>
              <a:ext cx="6097658" cy="401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3E11BD32-9CE9-45A8-B7BE-7640F3DE2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433" y="4904701"/>
              <a:ext cx="3849783" cy="540752"/>
            </a:xfrm>
            <a:custGeom>
              <a:avLst/>
              <a:gdLst>
                <a:gd name="T0" fmla="*/ 0 w 3552"/>
                <a:gd name="T1" fmla="*/ 104 h 488"/>
                <a:gd name="T2" fmla="*/ 336 w 3552"/>
                <a:gd name="T3" fmla="*/ 152 h 488"/>
                <a:gd name="T4" fmla="*/ 480 w 3552"/>
                <a:gd name="T5" fmla="*/ 152 h 488"/>
                <a:gd name="T6" fmla="*/ 624 w 3552"/>
                <a:gd name="T7" fmla="*/ 56 h 488"/>
                <a:gd name="T8" fmla="*/ 720 w 3552"/>
                <a:gd name="T9" fmla="*/ 8 h 488"/>
                <a:gd name="T10" fmla="*/ 768 w 3552"/>
                <a:gd name="T11" fmla="*/ 104 h 488"/>
                <a:gd name="T12" fmla="*/ 816 w 3552"/>
                <a:gd name="T13" fmla="*/ 152 h 488"/>
                <a:gd name="T14" fmla="*/ 1152 w 3552"/>
                <a:gd name="T15" fmla="*/ 104 h 488"/>
                <a:gd name="T16" fmla="*/ 1488 w 3552"/>
                <a:gd name="T17" fmla="*/ 152 h 488"/>
                <a:gd name="T18" fmla="*/ 1968 w 3552"/>
                <a:gd name="T19" fmla="*/ 200 h 488"/>
                <a:gd name="T20" fmla="*/ 2448 w 3552"/>
                <a:gd name="T21" fmla="*/ 296 h 488"/>
                <a:gd name="T22" fmla="*/ 2544 w 3552"/>
                <a:gd name="T23" fmla="*/ 296 h 488"/>
                <a:gd name="T24" fmla="*/ 2736 w 3552"/>
                <a:gd name="T25" fmla="*/ 344 h 488"/>
                <a:gd name="T26" fmla="*/ 2832 w 3552"/>
                <a:gd name="T27" fmla="*/ 440 h 488"/>
                <a:gd name="T28" fmla="*/ 2832 w 3552"/>
                <a:gd name="T29" fmla="*/ 488 h 488"/>
                <a:gd name="T30" fmla="*/ 2832 w 3552"/>
                <a:gd name="T31" fmla="*/ 440 h 488"/>
                <a:gd name="T32" fmla="*/ 3024 w 3552"/>
                <a:gd name="T33" fmla="*/ 392 h 488"/>
                <a:gd name="T34" fmla="*/ 3408 w 3552"/>
                <a:gd name="T35" fmla="*/ 440 h 488"/>
                <a:gd name="T36" fmla="*/ 3552 w 3552"/>
                <a:gd name="T37" fmla="*/ 488 h 4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552"/>
                <a:gd name="T58" fmla="*/ 0 h 488"/>
                <a:gd name="T59" fmla="*/ 3552 w 3552"/>
                <a:gd name="T60" fmla="*/ 488 h 48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552" h="488">
                  <a:moveTo>
                    <a:pt x="0" y="104"/>
                  </a:moveTo>
                  <a:cubicBezTo>
                    <a:pt x="128" y="124"/>
                    <a:pt x="256" y="144"/>
                    <a:pt x="336" y="152"/>
                  </a:cubicBezTo>
                  <a:cubicBezTo>
                    <a:pt x="416" y="160"/>
                    <a:pt x="432" y="168"/>
                    <a:pt x="480" y="152"/>
                  </a:cubicBezTo>
                  <a:cubicBezTo>
                    <a:pt x="528" y="136"/>
                    <a:pt x="584" y="80"/>
                    <a:pt x="624" y="56"/>
                  </a:cubicBezTo>
                  <a:cubicBezTo>
                    <a:pt x="664" y="32"/>
                    <a:pt x="696" y="0"/>
                    <a:pt x="720" y="8"/>
                  </a:cubicBezTo>
                  <a:cubicBezTo>
                    <a:pt x="744" y="16"/>
                    <a:pt x="752" y="80"/>
                    <a:pt x="768" y="104"/>
                  </a:cubicBezTo>
                  <a:cubicBezTo>
                    <a:pt x="784" y="128"/>
                    <a:pt x="752" y="152"/>
                    <a:pt x="816" y="152"/>
                  </a:cubicBezTo>
                  <a:cubicBezTo>
                    <a:pt x="880" y="152"/>
                    <a:pt x="1040" y="104"/>
                    <a:pt x="1152" y="104"/>
                  </a:cubicBezTo>
                  <a:cubicBezTo>
                    <a:pt x="1264" y="104"/>
                    <a:pt x="1352" y="136"/>
                    <a:pt x="1488" y="152"/>
                  </a:cubicBezTo>
                  <a:cubicBezTo>
                    <a:pt x="1624" y="168"/>
                    <a:pt x="1808" y="176"/>
                    <a:pt x="1968" y="200"/>
                  </a:cubicBezTo>
                  <a:cubicBezTo>
                    <a:pt x="2128" y="224"/>
                    <a:pt x="2352" y="280"/>
                    <a:pt x="2448" y="296"/>
                  </a:cubicBezTo>
                  <a:cubicBezTo>
                    <a:pt x="2544" y="312"/>
                    <a:pt x="2496" y="288"/>
                    <a:pt x="2544" y="296"/>
                  </a:cubicBezTo>
                  <a:cubicBezTo>
                    <a:pt x="2592" y="304"/>
                    <a:pt x="2688" y="320"/>
                    <a:pt x="2736" y="344"/>
                  </a:cubicBezTo>
                  <a:cubicBezTo>
                    <a:pt x="2784" y="368"/>
                    <a:pt x="2816" y="416"/>
                    <a:pt x="2832" y="440"/>
                  </a:cubicBezTo>
                  <a:cubicBezTo>
                    <a:pt x="2848" y="464"/>
                    <a:pt x="2832" y="488"/>
                    <a:pt x="2832" y="488"/>
                  </a:cubicBezTo>
                  <a:cubicBezTo>
                    <a:pt x="2832" y="488"/>
                    <a:pt x="2800" y="456"/>
                    <a:pt x="2832" y="440"/>
                  </a:cubicBezTo>
                  <a:cubicBezTo>
                    <a:pt x="2864" y="424"/>
                    <a:pt x="2928" y="392"/>
                    <a:pt x="3024" y="392"/>
                  </a:cubicBezTo>
                  <a:cubicBezTo>
                    <a:pt x="3120" y="392"/>
                    <a:pt x="3320" y="424"/>
                    <a:pt x="3408" y="440"/>
                  </a:cubicBezTo>
                  <a:cubicBezTo>
                    <a:pt x="3496" y="456"/>
                    <a:pt x="3524" y="472"/>
                    <a:pt x="3552" y="488"/>
                  </a:cubicBezTo>
                </a:path>
              </a:pathLst>
            </a:custGeom>
            <a:noFill/>
            <a:ln w="76200" cap="flat" cmpd="sng">
              <a:solidFill>
                <a:srgbClr val="FF3399"/>
              </a:solidFill>
              <a:prstDash val="solid"/>
              <a:miter lim="800000"/>
              <a:headEnd type="triangle" w="med" len="med"/>
              <a:tailEnd type="none" w="med" len="med"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0CE5A5CB-6CFE-4482-96E9-E9FFD7BE4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7120" y="3317905"/>
              <a:ext cx="2965374" cy="2499869"/>
            </a:xfrm>
            <a:custGeom>
              <a:avLst/>
              <a:gdLst>
                <a:gd name="T0" fmla="*/ 2736 w 2736"/>
                <a:gd name="T1" fmla="*/ 0 h 2256"/>
                <a:gd name="T2" fmla="*/ 2544 w 2736"/>
                <a:gd name="T3" fmla="*/ 432 h 2256"/>
                <a:gd name="T4" fmla="*/ 2112 w 2736"/>
                <a:gd name="T5" fmla="*/ 864 h 2256"/>
                <a:gd name="T6" fmla="*/ 1728 w 2736"/>
                <a:gd name="T7" fmla="*/ 1200 h 2256"/>
                <a:gd name="T8" fmla="*/ 1200 w 2736"/>
                <a:gd name="T9" fmla="*/ 1536 h 2256"/>
                <a:gd name="T10" fmla="*/ 720 w 2736"/>
                <a:gd name="T11" fmla="*/ 1872 h 2256"/>
                <a:gd name="T12" fmla="*/ 240 w 2736"/>
                <a:gd name="T13" fmla="*/ 2112 h 2256"/>
                <a:gd name="T14" fmla="*/ 0 w 2736"/>
                <a:gd name="T15" fmla="*/ 2256 h 22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2256"/>
                <a:gd name="T26" fmla="*/ 2736 w 2736"/>
                <a:gd name="T27" fmla="*/ 2256 h 225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2256">
                  <a:moveTo>
                    <a:pt x="2736" y="0"/>
                  </a:moveTo>
                  <a:cubicBezTo>
                    <a:pt x="2692" y="144"/>
                    <a:pt x="2648" y="288"/>
                    <a:pt x="2544" y="432"/>
                  </a:cubicBezTo>
                  <a:cubicBezTo>
                    <a:pt x="2440" y="576"/>
                    <a:pt x="2248" y="736"/>
                    <a:pt x="2112" y="864"/>
                  </a:cubicBezTo>
                  <a:cubicBezTo>
                    <a:pt x="1976" y="992"/>
                    <a:pt x="1880" y="1088"/>
                    <a:pt x="1728" y="1200"/>
                  </a:cubicBezTo>
                  <a:cubicBezTo>
                    <a:pt x="1576" y="1312"/>
                    <a:pt x="1368" y="1424"/>
                    <a:pt x="1200" y="1536"/>
                  </a:cubicBezTo>
                  <a:cubicBezTo>
                    <a:pt x="1032" y="1648"/>
                    <a:pt x="880" y="1776"/>
                    <a:pt x="720" y="1872"/>
                  </a:cubicBezTo>
                  <a:cubicBezTo>
                    <a:pt x="560" y="1968"/>
                    <a:pt x="360" y="2048"/>
                    <a:pt x="240" y="2112"/>
                  </a:cubicBezTo>
                  <a:cubicBezTo>
                    <a:pt x="120" y="2176"/>
                    <a:pt x="60" y="2216"/>
                    <a:pt x="0" y="2256"/>
                  </a:cubicBezTo>
                </a:path>
              </a:pathLst>
            </a:custGeom>
            <a:noFill/>
            <a:ln w="76200" cap="flat" cmpd="sng">
              <a:solidFill>
                <a:srgbClr val="FFFF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ZoneTexte 22">
              <a:extLst>
                <a:ext uri="{FF2B5EF4-FFF2-40B4-BE49-F238E27FC236}">
                  <a16:creationId xmlns:a16="http://schemas.microsoft.com/office/drawing/2014/main" id="{BD3CC878-417C-4963-A673-8E53AA0210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6329" y="4030091"/>
              <a:ext cx="1503938" cy="646331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DVCS</a:t>
              </a:r>
            </a:p>
            <a:p>
              <a:r>
                <a:rPr lang="fr-FR" b="1" dirty="0">
                  <a:solidFill>
                    <a:srgbClr val="000000"/>
                  </a:solidFill>
                  <a:latin typeface="Symbol" pitchFamily="18" charset="2"/>
                </a:rPr>
                <a:t>s, </a:t>
              </a:r>
              <a:r>
                <a:rPr lang="fr-FR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DSA, BCA</a:t>
              </a:r>
            </a:p>
          </p:txBody>
        </p:sp>
        <p:sp>
          <p:nvSpPr>
            <p:cNvPr id="7" name="ZoneTexte 23">
              <a:extLst>
                <a:ext uri="{FF2B5EF4-FFF2-40B4-BE49-F238E27FC236}">
                  <a16:creationId xmlns:a16="http://schemas.microsoft.com/office/drawing/2014/main" id="{7FA8BE42-AC6E-4ECF-9AB2-BD646FA459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3975" y="3281363"/>
              <a:ext cx="1723549" cy="369332"/>
            </a:xfrm>
            <a:prstGeom prst="rect">
              <a:avLst/>
            </a:prstGeom>
            <a:solidFill>
              <a:srgbClr val="FFFF00">
                <a:alpha val="3803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DVCS</a:t>
              </a:r>
              <a:r>
                <a:rPr lang="fr-FR" b="1" dirty="0">
                  <a:solidFill>
                    <a:srgbClr val="000000"/>
                  </a:solidFill>
                  <a:latin typeface="Symbol" pitchFamily="18" charset="2"/>
                </a:rPr>
                <a:t> </a:t>
              </a:r>
              <a:r>
                <a:rPr lang="fr-FR" b="1" dirty="0" err="1">
                  <a:solidFill>
                    <a:srgbClr val="000000"/>
                  </a:solidFill>
                  <a:latin typeface="Symbol" pitchFamily="18" charset="2"/>
                </a:rPr>
                <a:t>Ds</a:t>
              </a:r>
              <a:r>
                <a:rPr lang="fr-FR" b="1" dirty="0">
                  <a:solidFill>
                    <a:srgbClr val="000000"/>
                  </a:solidFill>
                  <a:latin typeface="Symbol" pitchFamily="18" charset="2"/>
                </a:rPr>
                <a:t>, </a:t>
              </a:r>
              <a:r>
                <a:rPr lang="fr-FR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BSA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D3002BDF-A82A-4D89-9BA0-0ED16B1770D9}"/>
              </a:ext>
            </a:extLst>
          </p:cNvPr>
          <p:cNvSpPr txBox="1"/>
          <p:nvPr/>
        </p:nvSpPr>
        <p:spPr>
          <a:xfrm>
            <a:off x="302549" y="10701"/>
            <a:ext cx="11471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Perspectives: DDVCS, the </a:t>
            </a:r>
            <a:r>
              <a:rPr lang="fr-FR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gateway</a:t>
            </a:r>
            <a:r>
              <a:rPr lang="fr-FR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the full </a:t>
            </a:r>
            <a:r>
              <a:rPr lang="fr-FR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kinematic</a:t>
            </a:r>
            <a:r>
              <a:rPr lang="fr-FR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mapping of </a:t>
            </a:r>
            <a:r>
              <a:rPr lang="fr-FR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GPDs</a:t>
            </a:r>
            <a:endParaRPr lang="fr-FR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A6D585-AACD-46D5-B85D-D27D2F457862}"/>
              </a:ext>
            </a:extLst>
          </p:cNvPr>
          <p:cNvSpPr/>
          <p:nvPr/>
        </p:nvSpPr>
        <p:spPr>
          <a:xfrm>
            <a:off x="425109" y="4264957"/>
            <a:ext cx="60412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to the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virtuality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final photon, Q’</a:t>
            </a:r>
            <a:r>
              <a:rPr lang="en-US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DDVCS</a:t>
            </a:r>
            <a:r>
              <a:rPr lang="en-US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allows a unique direct access to GPDs at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≠ ±</a:t>
            </a:r>
            <a:r>
              <a:rPr lang="en-US" b="1" dirty="0">
                <a:solidFill>
                  <a:srgbClr val="0000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is fundamental for their modeling </a:t>
            </a:r>
          </a:p>
          <a:p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challenges: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cross section (300 times less than DVCS)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 to detect muons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FA83C43-302C-4AAE-AE5D-395C0793E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24" y="654050"/>
            <a:ext cx="3854164" cy="31766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A20436-AD9C-49D7-B317-42F2B697FA6F}"/>
              </a:ext>
            </a:extLst>
          </p:cNvPr>
          <p:cNvSpPr/>
          <p:nvPr/>
        </p:nvSpPr>
        <p:spPr>
          <a:xfrm>
            <a:off x="7293740" y="5180640"/>
            <a:ext cx="3727487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CLAS12 upgrade: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“μCLAS12” for DDVCS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J/</a:t>
            </a: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ep→e’p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’µ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L~10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tracker, calorimeter, shielding</a:t>
            </a:r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DD2C0A80-6ADA-418B-B3A2-97E77BFC6741}"/>
              </a:ext>
            </a:extLst>
          </p:cNvPr>
          <p:cNvSpPr/>
          <p:nvPr/>
        </p:nvSpPr>
        <p:spPr bwMode="auto">
          <a:xfrm>
            <a:off x="5634989" y="5508000"/>
            <a:ext cx="651510" cy="577911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E315632-05C6-4818-9630-4AA3CD1E8704}"/>
              </a:ext>
            </a:extLst>
          </p:cNvPr>
          <p:cNvSpPr txBox="1"/>
          <p:nvPr/>
        </p:nvSpPr>
        <p:spPr>
          <a:xfrm>
            <a:off x="11812257" y="651097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2280440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1568460" y="0"/>
            <a:ext cx="9312900" cy="6859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 algn="ctr" defTabSz="1219140">
              <a:defRPr/>
            </a:pPr>
            <a:r>
              <a:rPr lang="fr-FR" sz="2800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Perspectives: </a:t>
            </a:r>
            <a:r>
              <a:rPr lang="fr-FR" sz="2800" b="1" spc="-1" dirty="0" err="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polarized</a:t>
            </a:r>
            <a:r>
              <a:rPr lang="fr-FR" sz="2800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positrons </a:t>
            </a:r>
            <a:r>
              <a:rPr lang="fr-FR" sz="2800" b="1" spc="-1" dirty="0" err="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beam</a:t>
            </a:r>
            <a:r>
              <a:rPr lang="fr-FR" sz="2800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for Jefferson </a:t>
            </a:r>
            <a:r>
              <a:rPr lang="fr-FR" sz="2800" b="1" spc="-1" dirty="0" err="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Lab</a:t>
            </a:r>
            <a:endParaRPr lang="en" b="1" spc="-1" dirty="0">
              <a:solidFill>
                <a:srgbClr val="0000FF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71D88C6-C068-F840-97B4-A208788ECABD}"/>
              </a:ext>
            </a:extLst>
          </p:cNvPr>
          <p:cNvSpPr txBox="1"/>
          <p:nvPr/>
        </p:nvSpPr>
        <p:spPr>
          <a:xfrm>
            <a:off x="5579364" y="766425"/>
            <a:ext cx="5682705" cy="954107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EPJ A Topical Issue about "An experimental program with positron beams at Jefferson lab“, Eur. Phys. J. A 58 (2022)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positron-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proposals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e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DVCS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(CLAS12, Hall C)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Conditionally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Approved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JLab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PAC</a:t>
            </a:r>
            <a:endParaRPr lang="e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 1">
            <a:extLst>
              <a:ext uri="{FF2B5EF4-FFF2-40B4-BE49-F238E27FC236}">
                <a16:creationId xmlns:a16="http://schemas.microsoft.com/office/drawing/2014/main" id="{2EE8CE80-7AF1-4E05-93AD-9C2926BAA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07" y="2877684"/>
            <a:ext cx="2343246" cy="234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83B327D-FB36-44DC-8A34-08D4F8838D85}"/>
              </a:ext>
            </a:extLst>
          </p:cNvPr>
          <p:cNvSpPr txBox="1"/>
          <p:nvPr/>
        </p:nvSpPr>
        <p:spPr>
          <a:xfrm>
            <a:off x="293610" y="5014494"/>
            <a:ext cx="3495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" sz="1600" b="1" dirty="0">
                <a:solidFill>
                  <a:srgbClr val="000000"/>
                </a:solidFill>
                <a:latin typeface="Times New Roman" pitchFamily="18" charset="0"/>
              </a:rPr>
              <a:t>PePPO: proof-of-principle for a polarized positron beam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457342-D9C5-4E56-8C3B-55A39FED0DCC}"/>
              </a:ext>
            </a:extLst>
          </p:cNvPr>
          <p:cNvSpPr/>
          <p:nvPr/>
        </p:nvSpPr>
        <p:spPr>
          <a:xfrm>
            <a:off x="923302" y="5548392"/>
            <a:ext cx="2196179" cy="338554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b="1" dirty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PRL 116 (2016) 214801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3B33D4-3612-4531-A11E-8A4C71812660}"/>
              </a:ext>
            </a:extLst>
          </p:cNvPr>
          <p:cNvSpPr/>
          <p:nvPr/>
        </p:nvSpPr>
        <p:spPr>
          <a:xfrm>
            <a:off x="221150" y="743470"/>
            <a:ext cx="4140891" cy="2092881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13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 Motivations: </a:t>
            </a:r>
          </a:p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Two-photon physics </a:t>
            </a:r>
          </a:p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Generalized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parton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distributions </a:t>
            </a:r>
          </a:p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Neutral and charged current DIS </a:t>
            </a:r>
          </a:p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Charm production </a:t>
            </a:r>
          </a:p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Neutral electroweak coupling</a:t>
            </a:r>
          </a:p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Light Dark Matter search </a:t>
            </a:r>
          </a:p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Charged Lepton Flavor Violation</a:t>
            </a:r>
            <a:endParaRPr lang="fr-FR" sz="1600" b="1" i="1" dirty="0">
              <a:highlight>
                <a:srgbClr val="FFCC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697184-C53E-4AEF-934C-09A3826A0DEC}"/>
              </a:ext>
            </a:extLst>
          </p:cNvPr>
          <p:cNvSpPr/>
          <p:nvPr/>
        </p:nvSpPr>
        <p:spPr>
          <a:xfrm>
            <a:off x="433586" y="6056382"/>
            <a:ext cx="3329026" cy="58477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R&amp;D ongoing</a:t>
            </a:r>
          </a:p>
          <a:p>
            <a:pPr algn="ctr"/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Possible timeline: &gt;2034</a:t>
            </a:r>
            <a:endParaRPr lang="fr-FR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59F7664-0E3F-436C-A596-99D9969AA0D2}"/>
              </a:ext>
            </a:extLst>
          </p:cNvPr>
          <p:cNvGrpSpPr/>
          <p:nvPr/>
        </p:nvGrpSpPr>
        <p:grpSpPr>
          <a:xfrm>
            <a:off x="5252224" y="2052174"/>
            <a:ext cx="9777806" cy="3560704"/>
            <a:chOff x="92610" y="556348"/>
            <a:chExt cx="9520020" cy="3353418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96B426A8-633A-4F3A-9AC6-2E37B7A4D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610" y="596017"/>
              <a:ext cx="9410965" cy="327408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81F4374-FD9B-4229-BFFD-6982A0B3CB28}"/>
                </a:ext>
              </a:extLst>
            </p:cNvPr>
            <p:cNvSpPr/>
            <p:nvPr/>
          </p:nvSpPr>
          <p:spPr bwMode="auto">
            <a:xfrm>
              <a:off x="6398335" y="556348"/>
              <a:ext cx="3214295" cy="335341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2163F4E0-C4F8-4364-8FE2-2A1B981E04D4}"/>
              </a:ext>
            </a:extLst>
          </p:cNvPr>
          <p:cNvSpPr txBox="1"/>
          <p:nvPr/>
        </p:nvSpPr>
        <p:spPr>
          <a:xfrm>
            <a:off x="5493007" y="5966316"/>
            <a:ext cx="587276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Impact of positron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pDVCS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projected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data on 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extraction of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via global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fits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major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reduction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uncertainties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BF38D21-DA8A-42A3-B6B3-EE1863F340CA}"/>
              </a:ext>
            </a:extLst>
          </p:cNvPr>
          <p:cNvSpPr txBox="1"/>
          <p:nvPr/>
        </p:nvSpPr>
        <p:spPr>
          <a:xfrm>
            <a:off x="5633922" y="5502717"/>
            <a:ext cx="5872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predictions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2 out of the 3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proposed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pDVCS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observables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0143D81-941D-4DDD-B741-F30EF8A0BDB8}"/>
              </a:ext>
            </a:extLst>
          </p:cNvPr>
          <p:cNvSpPr txBox="1"/>
          <p:nvPr/>
        </p:nvSpPr>
        <p:spPr>
          <a:xfrm>
            <a:off x="11812257" y="651097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756FA76-7423-477D-B0CD-F1EF1BCFDB28}"/>
              </a:ext>
            </a:extLst>
          </p:cNvPr>
          <p:cNvSpPr txBox="1"/>
          <p:nvPr/>
        </p:nvSpPr>
        <p:spPr>
          <a:xfrm>
            <a:off x="7032590" y="2200575"/>
            <a:ext cx="13881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Measured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HERMES (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statistics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DB3BD57-7A4B-46F9-9C83-2F6FD35B6515}"/>
              </a:ext>
            </a:extLst>
          </p:cNvPr>
          <p:cNvSpPr txBox="1"/>
          <p:nvPr/>
        </p:nvSpPr>
        <p:spPr>
          <a:xfrm>
            <a:off x="8812956" y="2569907"/>
            <a:ext cx="13881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Never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measured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817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DEBC23D-872F-4B50-B0C4-C385431DA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401" y="3039524"/>
            <a:ext cx="6467475" cy="381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764" y="-5364"/>
            <a:ext cx="1117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future: GPDs with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ePIC@EIC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sea quarks and gluons in 3D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213624" y="2544900"/>
            <a:ext cx="1742785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Gluon tomography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845" y="661232"/>
            <a:ext cx="5842325" cy="1601585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388500DA-AED8-45DD-984D-9085297DF5AE}"/>
              </a:ext>
            </a:extLst>
          </p:cNvPr>
          <p:cNvSpPr txBox="1"/>
          <p:nvPr/>
        </p:nvSpPr>
        <p:spPr>
          <a:xfrm>
            <a:off x="11812257" y="651097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05149CB-5171-4B59-93A3-596C2BB466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51569"/>
            <a:ext cx="5226627" cy="360643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8C3C6FE-570C-4082-8AB5-F092846FCC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8" y="671623"/>
            <a:ext cx="4385866" cy="236790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42A7297-1333-47A4-8CCF-16A2254FE669}"/>
              </a:ext>
            </a:extLst>
          </p:cNvPr>
          <p:cNvSpPr txBox="1"/>
          <p:nvPr/>
        </p:nvSpPr>
        <p:spPr>
          <a:xfrm>
            <a:off x="4429262" y="1252567"/>
            <a:ext cx="1666738" cy="830997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Roman Pots for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very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foward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region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-t)</a:t>
            </a:r>
          </a:p>
        </p:txBody>
      </p:sp>
    </p:spTree>
    <p:extLst>
      <p:ext uri="{BB962C8B-B14F-4D97-AF65-F5344CB8AC3E}">
        <p14:creationId xmlns:p14="http://schemas.microsoft.com/office/powerpoint/2010/main" val="17024434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3"/>
          <p:cNvSpPr txBox="1">
            <a:spLocks noChangeArrowheads="1"/>
          </p:cNvSpPr>
          <p:nvPr/>
        </p:nvSpPr>
        <p:spPr bwMode="auto">
          <a:xfrm>
            <a:off x="4446349" y="0"/>
            <a:ext cx="374012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Conclusions/outlook</a:t>
            </a:r>
          </a:p>
        </p:txBody>
      </p:sp>
      <p:sp>
        <p:nvSpPr>
          <p:cNvPr id="73731" name="Text Box 8"/>
          <p:cNvSpPr txBox="1">
            <a:spLocks noChangeArrowheads="1"/>
          </p:cNvSpPr>
          <p:nvPr/>
        </p:nvSpPr>
        <p:spPr bwMode="auto">
          <a:xfrm>
            <a:off x="185195" y="1868453"/>
            <a:ext cx="11736729" cy="437042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defTabSz="762000" eaLnBrk="0" fontAlgn="base" hangingPunct="0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Fitting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allow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extraction of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CFFs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(→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GPDs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DVCS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observables →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several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p-DVCS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n-DVCS observables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needed, covering a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wide phase space</a:t>
            </a:r>
          </a:p>
          <a:p>
            <a:pPr defTabSz="762000" eaLnBrk="0" fontAlgn="base" hangingPunct="0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first set of results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DVCS observables was obtained from HERMES, CLAS and Hall-A at 6 GeV</a:t>
            </a:r>
          </a:p>
          <a:p>
            <a:pPr marL="285750" indent="-285750" defTabSz="762000" eaLnBrk="0" fontAlgn="base" hangingPunct="0">
              <a:spcBef>
                <a:spcPct val="0"/>
              </a:spcBef>
              <a:buFont typeface="Times New Roman" panose="02020603050405020304" pitchFamily="18" charset="0"/>
              <a:buChar char="→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First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tomographic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interpretations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quarks in the proton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DVCS</a:t>
            </a:r>
          </a:p>
          <a:p>
            <a:pPr marL="285750" indent="-285750" defTabSz="762000" eaLnBrk="0" fontAlgn="base" hangingPunct="0">
              <a:spcBef>
                <a:spcPct val="0"/>
              </a:spcBef>
              <a:buFont typeface="Times New Roman" panose="02020603050405020304" pitchFamily="18" charset="0"/>
              <a:buChar char="→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Insight in the 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pressure distribution 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proton</a:t>
            </a:r>
          </a:p>
          <a:p>
            <a:pPr lvl="1" defTabSz="762000" eaLnBrk="0" fontAlgn="base" hangingPunct="0">
              <a:spcBef>
                <a:spcPct val="0"/>
              </a:spcBef>
            </a:pP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762000" eaLnBrk="0" fontAlgn="base" hangingPunct="0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JLab@12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optimal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facility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perform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GPD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experiments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region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762000" eaLnBrk="0" fontAlgn="base" hangingPunct="0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DVCS, TCS, and DVMP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experiments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both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polarized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unpolarized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are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ongoing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of the 4 Halls at JLab@12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a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wealth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being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released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defTabSz="762000" eaLnBrk="0" fontAlgn="base" hangingPunct="0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This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lead to,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help of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theorists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phenomenologists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762000" eaLnBrk="0" fontAlgn="base" hangingPunct="0">
              <a:spcBef>
                <a:spcPct val="0"/>
              </a:spcBef>
              <a:spcAft>
                <a:spcPts val="1200"/>
              </a:spcAft>
              <a:buFont typeface="Times New Roman" pitchFamily="18" charset="0"/>
              <a:buChar char="→"/>
            </a:pPr>
            <a:r>
              <a:rPr lang="fr-FR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GPD extraction, quarks’ spatial </a:t>
            </a:r>
            <a:r>
              <a:rPr lang="fr-FR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densities</a:t>
            </a:r>
            <a:r>
              <a:rPr lang="fr-FR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flavor</a:t>
            </a:r>
            <a:r>
              <a:rPr lang="fr-FR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separation</a:t>
            </a:r>
            <a:r>
              <a:rPr lang="fr-FR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quarks’ orbital </a:t>
            </a:r>
            <a:r>
              <a:rPr lang="fr-FR" sz="1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angular</a:t>
            </a:r>
            <a:r>
              <a:rPr lang="fr-FR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momentum</a:t>
            </a:r>
            <a:r>
              <a:rPr lang="fr-F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chiral-</a:t>
            </a:r>
            <a:r>
              <a:rPr lang="fr-FR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odd</a:t>
            </a:r>
            <a:r>
              <a:rPr lang="fr-F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GPDs</a:t>
            </a:r>
            <a:r>
              <a:rPr lang="fr-F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transition </a:t>
            </a:r>
            <a:r>
              <a:rPr lang="fr-FR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GPDs</a:t>
            </a:r>
            <a:endParaRPr lang="fr-FR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762000" eaLnBrk="0" fontAlgn="base" hangingPunct="0">
              <a:spcBef>
                <a:spcPct val="0"/>
              </a:spcBef>
              <a:spcAft>
                <a:spcPts val="1200"/>
              </a:spcAft>
              <a:buFont typeface="Times New Roman" pitchFamily="18" charset="0"/>
              <a:buChar char="→"/>
            </a:pPr>
            <a:r>
              <a:rPr lang="fr-FR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JLab</a:t>
            </a:r>
            <a:r>
              <a:rPr lang="fr-FR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upgrade perspectives (CLAS12 hi-</a:t>
            </a:r>
            <a:r>
              <a:rPr lang="fr-FR" sz="1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lumi</a:t>
            </a:r>
            <a:r>
              <a:rPr lang="fr-FR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positron </a:t>
            </a:r>
            <a:r>
              <a:rPr lang="fr-FR" sz="1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fr-FR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→ </a:t>
            </a:r>
            <a:r>
              <a:rPr lang="fr-FR" sz="1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completion</a:t>
            </a:r>
            <a:r>
              <a:rPr lang="fr-FR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GPD program in the valence </a:t>
            </a:r>
            <a:r>
              <a:rPr lang="fr-FR" sz="1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regime</a:t>
            </a:r>
            <a:endParaRPr lang="fr-FR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762000" eaLnBrk="0" fontAlgn="base" hangingPunct="0">
              <a:spcBef>
                <a:spcPct val="0"/>
              </a:spcBef>
              <a:spcAft>
                <a:spcPts val="1200"/>
              </a:spcAft>
              <a:buFont typeface="Times New Roman" pitchFamily="18" charset="0"/>
              <a:buChar char="→"/>
            </a:pPr>
            <a:r>
              <a:rPr lang="fr-FR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Longer </a:t>
            </a:r>
            <a:r>
              <a:rPr lang="fr-FR" sz="1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</a:t>
            </a:r>
            <a:r>
              <a:rPr lang="fr-FR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perspectives: EIC for </a:t>
            </a:r>
            <a:r>
              <a:rPr lang="fr-FR" sz="1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GPDs</a:t>
            </a:r>
            <a:r>
              <a:rPr lang="fr-FR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fr-FR" sz="1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</a:t>
            </a:r>
            <a:r>
              <a:rPr lang="fr-FR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-quark/gluon </a:t>
            </a:r>
            <a:r>
              <a:rPr lang="fr-FR" sz="1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regime</a:t>
            </a:r>
            <a:endParaRPr lang="fr-FR" sz="1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732" name="Rectangle 10"/>
          <p:cNvSpPr>
            <a:spLocks noChangeArrowheads="1"/>
          </p:cNvSpPr>
          <p:nvPr/>
        </p:nvSpPr>
        <p:spPr bwMode="auto">
          <a:xfrm>
            <a:off x="226033" y="754467"/>
            <a:ext cx="1027711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GPDs are a unique tool to explore the structure of the nucleon: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quark/gluon imaging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nucleon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orbital angular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momentum carried by quarks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pressure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distribution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FC667D2-5F86-46D8-A60D-CFA0FBB870DD}"/>
              </a:ext>
            </a:extLst>
          </p:cNvPr>
          <p:cNvSpPr txBox="1"/>
          <p:nvPr/>
        </p:nvSpPr>
        <p:spPr>
          <a:xfrm>
            <a:off x="11812257" y="651097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625E71-FC7B-4246-9B05-F78423954F97}"/>
              </a:ext>
            </a:extLst>
          </p:cNvPr>
          <p:cNvSpPr/>
          <p:nvPr/>
        </p:nvSpPr>
        <p:spPr>
          <a:xfrm>
            <a:off x="3241964" y="6177282"/>
            <a:ext cx="5380221" cy="338554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https://www.youtube.com/watch?v=G-9I0buDi4s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803BD1-605E-4D6B-859F-6073A1E82BB9}"/>
              </a:ext>
            </a:extLst>
          </p:cNvPr>
          <p:cNvSpPr/>
          <p:nvPr/>
        </p:nvSpPr>
        <p:spPr>
          <a:xfrm>
            <a:off x="1866232" y="0"/>
            <a:ext cx="82481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 </a:t>
            </a:r>
            <a:r>
              <a:rPr lang="fr-FR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Visualizing</a:t>
            </a:r>
            <a:r>
              <a:rPr lang="fr-FR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proton » </a:t>
            </a:r>
            <a:r>
              <a:rPr lang="fr-FR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(R. Milner, R. </a:t>
            </a:r>
            <a:r>
              <a:rPr lang="fr-FR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</a:t>
            </a:r>
            <a:r>
              <a:rPr lang="fr-FR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R. Yoshida) </a:t>
            </a:r>
            <a:endParaRPr lang="fr-FR" sz="2400" b="1" dirty="0">
              <a:solidFill>
                <a:srgbClr val="0000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43F577-5B1D-49DF-A9DA-2F6C725CC431}"/>
              </a:ext>
            </a:extLst>
          </p:cNvPr>
          <p:cNvSpPr/>
          <p:nvPr/>
        </p:nvSpPr>
        <p:spPr>
          <a:xfrm>
            <a:off x="2708737" y="524837"/>
            <a:ext cx="71560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Filmmaking by Chris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Boebel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Joe McMaster, and James LaPlante</a:t>
            </a:r>
            <a:endParaRPr lang="fr-FR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AB9287A3-15EE-4F67-98BB-3B8D863CF9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1264" y="1519647"/>
            <a:ext cx="9047212" cy="426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5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7"/>
          <p:cNvGrpSpPr>
            <a:grpSpLocks/>
          </p:cNvGrpSpPr>
          <p:nvPr/>
        </p:nvGrpSpPr>
        <p:grpSpPr bwMode="auto">
          <a:xfrm>
            <a:off x="564920" y="5163591"/>
            <a:ext cx="2439989" cy="1592262"/>
            <a:chOff x="340" y="2933"/>
            <a:chExt cx="1537" cy="1003"/>
          </a:xfrm>
        </p:grpSpPr>
        <p:grpSp>
          <p:nvGrpSpPr>
            <p:cNvPr id="3" name="Group 60"/>
            <p:cNvGrpSpPr>
              <a:grpSpLocks/>
            </p:cNvGrpSpPr>
            <p:nvPr/>
          </p:nvGrpSpPr>
          <p:grpSpPr bwMode="auto">
            <a:xfrm>
              <a:off x="340" y="2933"/>
              <a:ext cx="1537" cy="1003"/>
              <a:chOff x="3787" y="618"/>
              <a:chExt cx="1537" cy="1003"/>
            </a:xfrm>
          </p:grpSpPr>
          <p:grpSp>
            <p:nvGrpSpPr>
              <p:cNvPr id="4" name="Group 61"/>
              <p:cNvGrpSpPr>
                <a:grpSpLocks/>
              </p:cNvGrpSpPr>
              <p:nvPr/>
            </p:nvGrpSpPr>
            <p:grpSpPr bwMode="auto">
              <a:xfrm>
                <a:off x="3969" y="799"/>
                <a:ext cx="960" cy="758"/>
                <a:chOff x="4060" y="3088"/>
                <a:chExt cx="960" cy="758"/>
              </a:xfrm>
            </p:grpSpPr>
            <p:sp>
              <p:nvSpPr>
                <p:cNvPr id="40011" name="Line 62"/>
                <p:cNvSpPr>
                  <a:spLocks noChangeShapeType="1"/>
                </p:cNvSpPr>
                <p:nvPr/>
              </p:nvSpPr>
              <p:spPr bwMode="auto">
                <a:xfrm flipV="1">
                  <a:off x="4060" y="3677"/>
                  <a:ext cx="432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012" name="Line 63"/>
                <p:cNvSpPr>
                  <a:spLocks noChangeShapeType="1"/>
                </p:cNvSpPr>
                <p:nvPr/>
              </p:nvSpPr>
              <p:spPr bwMode="auto">
                <a:xfrm flipV="1">
                  <a:off x="4061" y="3657"/>
                  <a:ext cx="432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013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4060" y="3702"/>
                  <a:ext cx="432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014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4588" y="3606"/>
                  <a:ext cx="24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015" name="Line 66"/>
                <p:cNvSpPr>
                  <a:spLocks noChangeShapeType="1"/>
                </p:cNvSpPr>
                <p:nvPr/>
              </p:nvSpPr>
              <p:spPr bwMode="auto">
                <a:xfrm>
                  <a:off x="4492" y="3654"/>
                  <a:ext cx="43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016" name="Line 67"/>
                <p:cNvSpPr>
                  <a:spLocks noChangeShapeType="1"/>
                </p:cNvSpPr>
                <p:nvPr/>
              </p:nvSpPr>
              <p:spPr bwMode="auto">
                <a:xfrm>
                  <a:off x="4492" y="3654"/>
                  <a:ext cx="432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017" name="Line 68"/>
                <p:cNvSpPr>
                  <a:spLocks noChangeShapeType="1"/>
                </p:cNvSpPr>
                <p:nvPr/>
              </p:nvSpPr>
              <p:spPr bwMode="auto">
                <a:xfrm>
                  <a:off x="4492" y="3654"/>
                  <a:ext cx="528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018" name="Freeform 69"/>
                <p:cNvSpPr>
                  <a:spLocks/>
                </p:cNvSpPr>
                <p:nvPr/>
              </p:nvSpPr>
              <p:spPr bwMode="auto">
                <a:xfrm>
                  <a:off x="4488" y="3472"/>
                  <a:ext cx="336" cy="144"/>
                </a:xfrm>
                <a:custGeom>
                  <a:avLst/>
                  <a:gdLst>
                    <a:gd name="T0" fmla="*/ 0 w 384"/>
                    <a:gd name="T1" fmla="*/ 7 h 240"/>
                    <a:gd name="T2" fmla="*/ 57 w 384"/>
                    <a:gd name="T3" fmla="*/ 0 h 240"/>
                    <a:gd name="T4" fmla="*/ 151 w 384"/>
                    <a:gd name="T5" fmla="*/ 0 h 240"/>
                    <a:gd name="T6" fmla="*/ 0 60000 65536"/>
                    <a:gd name="T7" fmla="*/ 0 60000 65536"/>
                    <a:gd name="T8" fmla="*/ 0 60000 65536"/>
                    <a:gd name="T9" fmla="*/ 0 w 384"/>
                    <a:gd name="T10" fmla="*/ 0 h 240"/>
                    <a:gd name="T11" fmla="*/ 384 w 384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84" h="240">
                      <a:moveTo>
                        <a:pt x="0" y="240"/>
                      </a:moveTo>
                      <a:lnTo>
                        <a:pt x="144" y="0"/>
                      </a:lnTo>
                      <a:lnTo>
                        <a:pt x="384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019" name="Oval 70"/>
                <p:cNvSpPr>
                  <a:spLocks noChangeArrowheads="1"/>
                </p:cNvSpPr>
                <p:nvPr/>
              </p:nvSpPr>
              <p:spPr bwMode="auto">
                <a:xfrm>
                  <a:off x="4440" y="3568"/>
                  <a:ext cx="192" cy="19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7600"/>
                    </a:gs>
                    <a:gs pos="50000">
                      <a:srgbClr val="00FF00"/>
                    </a:gs>
                    <a:gs pos="100000">
                      <a:srgbClr val="007600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grpSp>
              <p:nvGrpSpPr>
                <p:cNvPr id="5" name="Group 71"/>
                <p:cNvGrpSpPr>
                  <a:grpSpLocks noChangeAspect="1"/>
                </p:cNvGrpSpPr>
                <p:nvPr/>
              </p:nvGrpSpPr>
              <p:grpSpPr bwMode="auto">
                <a:xfrm rot="-46659">
                  <a:off x="4584" y="3184"/>
                  <a:ext cx="62" cy="288"/>
                  <a:chOff x="1324" y="1002"/>
                  <a:chExt cx="146" cy="462"/>
                </a:xfrm>
              </p:grpSpPr>
              <p:sp>
                <p:nvSpPr>
                  <p:cNvPr id="40023" name="Freeform 72"/>
                  <p:cNvSpPr>
                    <a:spLocks noChangeAspect="1"/>
                  </p:cNvSpPr>
                  <p:nvPr/>
                </p:nvSpPr>
                <p:spPr bwMode="auto">
                  <a:xfrm>
                    <a:off x="1326" y="1002"/>
                    <a:ext cx="143" cy="75"/>
                  </a:xfrm>
                  <a:custGeom>
                    <a:avLst/>
                    <a:gdLst>
                      <a:gd name="T0" fmla="*/ 0 w 143"/>
                      <a:gd name="T1" fmla="*/ 0 h 75"/>
                      <a:gd name="T2" fmla="*/ 0 w 143"/>
                      <a:gd name="T3" fmla="*/ 4 h 75"/>
                      <a:gd name="T4" fmla="*/ 4 w 143"/>
                      <a:gd name="T5" fmla="*/ 7 h 75"/>
                      <a:gd name="T6" fmla="*/ 8 w 143"/>
                      <a:gd name="T7" fmla="*/ 9 h 75"/>
                      <a:gd name="T8" fmla="*/ 12 w 143"/>
                      <a:gd name="T9" fmla="*/ 11 h 75"/>
                      <a:gd name="T10" fmla="*/ 129 w 143"/>
                      <a:gd name="T11" fmla="*/ 58 h 75"/>
                      <a:gd name="T12" fmla="*/ 135 w 143"/>
                      <a:gd name="T13" fmla="*/ 60 h 75"/>
                      <a:gd name="T14" fmla="*/ 139 w 143"/>
                      <a:gd name="T15" fmla="*/ 63 h 75"/>
                      <a:gd name="T16" fmla="*/ 142 w 143"/>
                      <a:gd name="T17" fmla="*/ 65 h 75"/>
                      <a:gd name="T18" fmla="*/ 141 w 143"/>
                      <a:gd name="T19" fmla="*/ 69 h 75"/>
                      <a:gd name="T20" fmla="*/ 141 w 143"/>
                      <a:gd name="T21" fmla="*/ 71 h 75"/>
                      <a:gd name="T22" fmla="*/ 138 w 143"/>
                      <a:gd name="T23" fmla="*/ 74 h 75"/>
                      <a:gd name="T24" fmla="*/ 11 w 143"/>
                      <a:gd name="T25" fmla="*/ 60 h 75"/>
                      <a:gd name="T26" fmla="*/ 10 w 143"/>
                      <a:gd name="T27" fmla="*/ 61 h 75"/>
                      <a:gd name="T28" fmla="*/ 4 w 143"/>
                      <a:gd name="T29" fmla="*/ 59 h 75"/>
                      <a:gd name="T30" fmla="*/ 4 w 143"/>
                      <a:gd name="T31" fmla="*/ 60 h 75"/>
                      <a:gd name="T32" fmla="*/ 2 w 143"/>
                      <a:gd name="T33" fmla="*/ 62 h 75"/>
                      <a:gd name="T34" fmla="*/ 0 w 143"/>
                      <a:gd name="T35" fmla="*/ 65 h 75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143"/>
                      <a:gd name="T55" fmla="*/ 0 h 75"/>
                      <a:gd name="T56" fmla="*/ 143 w 143"/>
                      <a:gd name="T57" fmla="*/ 75 h 75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143" h="75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4" y="7"/>
                        </a:lnTo>
                        <a:lnTo>
                          <a:pt x="8" y="9"/>
                        </a:lnTo>
                        <a:lnTo>
                          <a:pt x="12" y="11"/>
                        </a:lnTo>
                        <a:lnTo>
                          <a:pt x="129" y="58"/>
                        </a:lnTo>
                        <a:lnTo>
                          <a:pt x="135" y="60"/>
                        </a:lnTo>
                        <a:lnTo>
                          <a:pt x="139" y="63"/>
                        </a:lnTo>
                        <a:lnTo>
                          <a:pt x="142" y="65"/>
                        </a:lnTo>
                        <a:lnTo>
                          <a:pt x="141" y="69"/>
                        </a:lnTo>
                        <a:lnTo>
                          <a:pt x="141" y="71"/>
                        </a:lnTo>
                        <a:lnTo>
                          <a:pt x="138" y="74"/>
                        </a:lnTo>
                        <a:lnTo>
                          <a:pt x="11" y="60"/>
                        </a:lnTo>
                        <a:lnTo>
                          <a:pt x="10" y="61"/>
                        </a:lnTo>
                        <a:lnTo>
                          <a:pt x="4" y="59"/>
                        </a:lnTo>
                        <a:lnTo>
                          <a:pt x="4" y="60"/>
                        </a:lnTo>
                        <a:lnTo>
                          <a:pt x="2" y="62"/>
                        </a:lnTo>
                        <a:lnTo>
                          <a:pt x="0" y="65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024" name="Freeform 73"/>
                  <p:cNvSpPr>
                    <a:spLocks noChangeAspect="1"/>
                  </p:cNvSpPr>
                  <p:nvPr/>
                </p:nvSpPr>
                <p:spPr bwMode="auto">
                  <a:xfrm>
                    <a:off x="1324" y="1069"/>
                    <a:ext cx="143" cy="72"/>
                  </a:xfrm>
                  <a:custGeom>
                    <a:avLst/>
                    <a:gdLst>
                      <a:gd name="T0" fmla="*/ 0 w 143"/>
                      <a:gd name="T1" fmla="*/ 0 h 72"/>
                      <a:gd name="T2" fmla="*/ 1 w 143"/>
                      <a:gd name="T3" fmla="*/ 2 h 72"/>
                      <a:gd name="T4" fmla="*/ 4 w 143"/>
                      <a:gd name="T5" fmla="*/ 4 h 72"/>
                      <a:gd name="T6" fmla="*/ 6 w 143"/>
                      <a:gd name="T7" fmla="*/ 6 h 72"/>
                      <a:gd name="T8" fmla="*/ 10 w 143"/>
                      <a:gd name="T9" fmla="*/ 7 h 72"/>
                      <a:gd name="T10" fmla="*/ 133 w 143"/>
                      <a:gd name="T11" fmla="*/ 57 h 72"/>
                      <a:gd name="T12" fmla="*/ 137 w 143"/>
                      <a:gd name="T13" fmla="*/ 61 h 72"/>
                      <a:gd name="T14" fmla="*/ 140 w 143"/>
                      <a:gd name="T15" fmla="*/ 61 h 72"/>
                      <a:gd name="T16" fmla="*/ 141 w 143"/>
                      <a:gd name="T17" fmla="*/ 65 h 72"/>
                      <a:gd name="T18" fmla="*/ 141 w 143"/>
                      <a:gd name="T19" fmla="*/ 66 h 72"/>
                      <a:gd name="T20" fmla="*/ 142 w 143"/>
                      <a:gd name="T21" fmla="*/ 71 h 72"/>
                      <a:gd name="T22" fmla="*/ 137 w 143"/>
                      <a:gd name="T23" fmla="*/ 71 h 72"/>
                      <a:gd name="T24" fmla="*/ 12 w 143"/>
                      <a:gd name="T25" fmla="*/ 59 h 72"/>
                      <a:gd name="T26" fmla="*/ 7 w 143"/>
                      <a:gd name="T27" fmla="*/ 59 h 72"/>
                      <a:gd name="T28" fmla="*/ 6 w 143"/>
                      <a:gd name="T29" fmla="*/ 59 h 72"/>
                      <a:gd name="T30" fmla="*/ 4 w 143"/>
                      <a:gd name="T31" fmla="*/ 59 h 72"/>
                      <a:gd name="T32" fmla="*/ 1 w 143"/>
                      <a:gd name="T33" fmla="*/ 59 h 72"/>
                      <a:gd name="T34" fmla="*/ 0 w 143"/>
                      <a:gd name="T35" fmla="*/ 61 h 72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143"/>
                      <a:gd name="T55" fmla="*/ 0 h 72"/>
                      <a:gd name="T56" fmla="*/ 143 w 143"/>
                      <a:gd name="T57" fmla="*/ 72 h 72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143" h="72">
                        <a:moveTo>
                          <a:pt x="0" y="0"/>
                        </a:moveTo>
                        <a:lnTo>
                          <a:pt x="1" y="2"/>
                        </a:lnTo>
                        <a:lnTo>
                          <a:pt x="4" y="4"/>
                        </a:lnTo>
                        <a:lnTo>
                          <a:pt x="6" y="6"/>
                        </a:lnTo>
                        <a:lnTo>
                          <a:pt x="10" y="7"/>
                        </a:lnTo>
                        <a:lnTo>
                          <a:pt x="133" y="57"/>
                        </a:lnTo>
                        <a:lnTo>
                          <a:pt x="137" y="61"/>
                        </a:lnTo>
                        <a:lnTo>
                          <a:pt x="140" y="61"/>
                        </a:lnTo>
                        <a:lnTo>
                          <a:pt x="141" y="65"/>
                        </a:lnTo>
                        <a:lnTo>
                          <a:pt x="141" y="66"/>
                        </a:lnTo>
                        <a:lnTo>
                          <a:pt x="142" y="71"/>
                        </a:lnTo>
                        <a:lnTo>
                          <a:pt x="137" y="71"/>
                        </a:lnTo>
                        <a:lnTo>
                          <a:pt x="12" y="59"/>
                        </a:lnTo>
                        <a:lnTo>
                          <a:pt x="7" y="59"/>
                        </a:lnTo>
                        <a:lnTo>
                          <a:pt x="6" y="59"/>
                        </a:lnTo>
                        <a:lnTo>
                          <a:pt x="4" y="59"/>
                        </a:lnTo>
                        <a:lnTo>
                          <a:pt x="1" y="59"/>
                        </a:lnTo>
                        <a:lnTo>
                          <a:pt x="0" y="61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025" name="Freeform 74"/>
                  <p:cNvSpPr>
                    <a:spLocks noChangeAspect="1"/>
                  </p:cNvSpPr>
                  <p:nvPr/>
                </p:nvSpPr>
                <p:spPr bwMode="auto">
                  <a:xfrm>
                    <a:off x="1326" y="1131"/>
                    <a:ext cx="144" cy="76"/>
                  </a:xfrm>
                  <a:custGeom>
                    <a:avLst/>
                    <a:gdLst>
                      <a:gd name="T0" fmla="*/ 0 w 144"/>
                      <a:gd name="T1" fmla="*/ 0 h 76"/>
                      <a:gd name="T2" fmla="*/ 0 w 144"/>
                      <a:gd name="T3" fmla="*/ 3 h 76"/>
                      <a:gd name="T4" fmla="*/ 2 w 144"/>
                      <a:gd name="T5" fmla="*/ 7 h 76"/>
                      <a:gd name="T6" fmla="*/ 7 w 144"/>
                      <a:gd name="T7" fmla="*/ 9 h 76"/>
                      <a:gd name="T8" fmla="*/ 10 w 144"/>
                      <a:gd name="T9" fmla="*/ 11 h 76"/>
                      <a:gd name="T10" fmla="*/ 133 w 144"/>
                      <a:gd name="T11" fmla="*/ 59 h 76"/>
                      <a:gd name="T12" fmla="*/ 136 w 144"/>
                      <a:gd name="T13" fmla="*/ 63 h 76"/>
                      <a:gd name="T14" fmla="*/ 139 w 144"/>
                      <a:gd name="T15" fmla="*/ 65 h 76"/>
                      <a:gd name="T16" fmla="*/ 143 w 144"/>
                      <a:gd name="T17" fmla="*/ 67 h 76"/>
                      <a:gd name="T18" fmla="*/ 143 w 144"/>
                      <a:gd name="T19" fmla="*/ 71 h 76"/>
                      <a:gd name="T20" fmla="*/ 141 w 144"/>
                      <a:gd name="T21" fmla="*/ 74 h 76"/>
                      <a:gd name="T22" fmla="*/ 138 w 144"/>
                      <a:gd name="T23" fmla="*/ 75 h 76"/>
                      <a:gd name="T24" fmla="*/ 9 w 144"/>
                      <a:gd name="T25" fmla="*/ 63 h 76"/>
                      <a:gd name="T26" fmla="*/ 6 w 144"/>
                      <a:gd name="T27" fmla="*/ 62 h 76"/>
                      <a:gd name="T28" fmla="*/ 6 w 144"/>
                      <a:gd name="T29" fmla="*/ 63 h 76"/>
                      <a:gd name="T30" fmla="*/ 3 w 144"/>
                      <a:gd name="T31" fmla="*/ 62 h 76"/>
                      <a:gd name="T32" fmla="*/ 0 w 144"/>
                      <a:gd name="T33" fmla="*/ 64 h 76"/>
                      <a:gd name="T34" fmla="*/ 0 w 144"/>
                      <a:gd name="T35" fmla="*/ 66 h 7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144"/>
                      <a:gd name="T55" fmla="*/ 0 h 76"/>
                      <a:gd name="T56" fmla="*/ 144 w 144"/>
                      <a:gd name="T57" fmla="*/ 76 h 7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144" h="76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2" y="7"/>
                        </a:lnTo>
                        <a:lnTo>
                          <a:pt x="7" y="9"/>
                        </a:lnTo>
                        <a:lnTo>
                          <a:pt x="10" y="11"/>
                        </a:lnTo>
                        <a:lnTo>
                          <a:pt x="133" y="59"/>
                        </a:lnTo>
                        <a:lnTo>
                          <a:pt x="136" y="63"/>
                        </a:lnTo>
                        <a:lnTo>
                          <a:pt x="139" y="65"/>
                        </a:lnTo>
                        <a:lnTo>
                          <a:pt x="143" y="67"/>
                        </a:lnTo>
                        <a:lnTo>
                          <a:pt x="143" y="71"/>
                        </a:lnTo>
                        <a:lnTo>
                          <a:pt x="141" y="74"/>
                        </a:lnTo>
                        <a:lnTo>
                          <a:pt x="138" y="75"/>
                        </a:lnTo>
                        <a:lnTo>
                          <a:pt x="9" y="63"/>
                        </a:lnTo>
                        <a:lnTo>
                          <a:pt x="6" y="62"/>
                        </a:lnTo>
                        <a:lnTo>
                          <a:pt x="6" y="63"/>
                        </a:lnTo>
                        <a:lnTo>
                          <a:pt x="3" y="62"/>
                        </a:lnTo>
                        <a:lnTo>
                          <a:pt x="0" y="64"/>
                        </a:lnTo>
                        <a:lnTo>
                          <a:pt x="0" y="66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026" name="Freeform 75"/>
                  <p:cNvSpPr>
                    <a:spLocks noChangeAspect="1"/>
                  </p:cNvSpPr>
                  <p:nvPr/>
                </p:nvSpPr>
                <p:spPr bwMode="auto">
                  <a:xfrm>
                    <a:off x="1325" y="1202"/>
                    <a:ext cx="144" cy="70"/>
                  </a:xfrm>
                  <a:custGeom>
                    <a:avLst/>
                    <a:gdLst>
                      <a:gd name="T0" fmla="*/ 0 w 144"/>
                      <a:gd name="T1" fmla="*/ 0 h 70"/>
                      <a:gd name="T2" fmla="*/ 0 w 144"/>
                      <a:gd name="T3" fmla="*/ 0 h 70"/>
                      <a:gd name="T4" fmla="*/ 4 w 144"/>
                      <a:gd name="T5" fmla="*/ 4 h 70"/>
                      <a:gd name="T6" fmla="*/ 6 w 144"/>
                      <a:gd name="T7" fmla="*/ 6 h 70"/>
                      <a:gd name="T8" fmla="*/ 11 w 144"/>
                      <a:gd name="T9" fmla="*/ 7 h 70"/>
                      <a:gd name="T10" fmla="*/ 131 w 144"/>
                      <a:gd name="T11" fmla="*/ 54 h 70"/>
                      <a:gd name="T12" fmla="*/ 136 w 144"/>
                      <a:gd name="T13" fmla="*/ 58 h 70"/>
                      <a:gd name="T14" fmla="*/ 139 w 144"/>
                      <a:gd name="T15" fmla="*/ 59 h 70"/>
                      <a:gd name="T16" fmla="*/ 143 w 144"/>
                      <a:gd name="T17" fmla="*/ 63 h 70"/>
                      <a:gd name="T18" fmla="*/ 143 w 144"/>
                      <a:gd name="T19" fmla="*/ 66 h 70"/>
                      <a:gd name="T20" fmla="*/ 140 w 144"/>
                      <a:gd name="T21" fmla="*/ 69 h 70"/>
                      <a:gd name="T22" fmla="*/ 138 w 144"/>
                      <a:gd name="T23" fmla="*/ 69 h 70"/>
                      <a:gd name="T24" fmla="*/ 11 w 144"/>
                      <a:gd name="T25" fmla="*/ 57 h 70"/>
                      <a:gd name="T26" fmla="*/ 7 w 144"/>
                      <a:gd name="T27" fmla="*/ 58 h 70"/>
                      <a:gd name="T28" fmla="*/ 4 w 144"/>
                      <a:gd name="T29" fmla="*/ 57 h 70"/>
                      <a:gd name="T30" fmla="*/ 1 w 144"/>
                      <a:gd name="T31" fmla="*/ 57 h 70"/>
                      <a:gd name="T32" fmla="*/ 1 w 144"/>
                      <a:gd name="T33" fmla="*/ 59 h 70"/>
                      <a:gd name="T34" fmla="*/ 0 w 144"/>
                      <a:gd name="T35" fmla="*/ 62 h 70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144"/>
                      <a:gd name="T55" fmla="*/ 0 h 70"/>
                      <a:gd name="T56" fmla="*/ 144 w 144"/>
                      <a:gd name="T57" fmla="*/ 70 h 70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144" h="7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4" y="4"/>
                        </a:lnTo>
                        <a:lnTo>
                          <a:pt x="6" y="6"/>
                        </a:lnTo>
                        <a:lnTo>
                          <a:pt x="11" y="7"/>
                        </a:lnTo>
                        <a:lnTo>
                          <a:pt x="131" y="54"/>
                        </a:lnTo>
                        <a:lnTo>
                          <a:pt x="136" y="58"/>
                        </a:lnTo>
                        <a:lnTo>
                          <a:pt x="139" y="59"/>
                        </a:lnTo>
                        <a:lnTo>
                          <a:pt x="143" y="63"/>
                        </a:lnTo>
                        <a:lnTo>
                          <a:pt x="143" y="66"/>
                        </a:lnTo>
                        <a:lnTo>
                          <a:pt x="140" y="69"/>
                        </a:lnTo>
                        <a:lnTo>
                          <a:pt x="138" y="69"/>
                        </a:lnTo>
                        <a:lnTo>
                          <a:pt x="11" y="57"/>
                        </a:lnTo>
                        <a:lnTo>
                          <a:pt x="7" y="58"/>
                        </a:lnTo>
                        <a:lnTo>
                          <a:pt x="4" y="57"/>
                        </a:lnTo>
                        <a:lnTo>
                          <a:pt x="1" y="57"/>
                        </a:lnTo>
                        <a:lnTo>
                          <a:pt x="1" y="59"/>
                        </a:lnTo>
                        <a:lnTo>
                          <a:pt x="0" y="62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027" name="Freeform 76"/>
                  <p:cNvSpPr>
                    <a:spLocks noChangeAspect="1"/>
                  </p:cNvSpPr>
                  <p:nvPr/>
                </p:nvSpPr>
                <p:spPr bwMode="auto">
                  <a:xfrm>
                    <a:off x="1327" y="1260"/>
                    <a:ext cx="142" cy="76"/>
                  </a:xfrm>
                  <a:custGeom>
                    <a:avLst/>
                    <a:gdLst>
                      <a:gd name="T0" fmla="*/ 0 w 142"/>
                      <a:gd name="T1" fmla="*/ 0 h 76"/>
                      <a:gd name="T2" fmla="*/ 0 w 142"/>
                      <a:gd name="T3" fmla="*/ 4 h 76"/>
                      <a:gd name="T4" fmla="*/ 3 w 142"/>
                      <a:gd name="T5" fmla="*/ 7 h 76"/>
                      <a:gd name="T6" fmla="*/ 6 w 142"/>
                      <a:gd name="T7" fmla="*/ 8 h 76"/>
                      <a:gd name="T8" fmla="*/ 11 w 142"/>
                      <a:gd name="T9" fmla="*/ 11 h 76"/>
                      <a:gd name="T10" fmla="*/ 132 w 142"/>
                      <a:gd name="T11" fmla="*/ 61 h 76"/>
                      <a:gd name="T12" fmla="*/ 137 w 142"/>
                      <a:gd name="T13" fmla="*/ 64 h 76"/>
                      <a:gd name="T14" fmla="*/ 137 w 142"/>
                      <a:gd name="T15" fmla="*/ 65 h 76"/>
                      <a:gd name="T16" fmla="*/ 140 w 142"/>
                      <a:gd name="T17" fmla="*/ 68 h 76"/>
                      <a:gd name="T18" fmla="*/ 141 w 142"/>
                      <a:gd name="T19" fmla="*/ 71 h 76"/>
                      <a:gd name="T20" fmla="*/ 139 w 142"/>
                      <a:gd name="T21" fmla="*/ 74 h 76"/>
                      <a:gd name="T22" fmla="*/ 136 w 142"/>
                      <a:gd name="T23" fmla="*/ 75 h 76"/>
                      <a:gd name="T24" fmla="*/ 11 w 142"/>
                      <a:gd name="T25" fmla="*/ 62 h 76"/>
                      <a:gd name="T26" fmla="*/ 8 w 142"/>
                      <a:gd name="T27" fmla="*/ 62 h 76"/>
                      <a:gd name="T28" fmla="*/ 6 w 142"/>
                      <a:gd name="T29" fmla="*/ 62 h 76"/>
                      <a:gd name="T30" fmla="*/ 4 w 142"/>
                      <a:gd name="T31" fmla="*/ 62 h 76"/>
                      <a:gd name="T32" fmla="*/ 2 w 142"/>
                      <a:gd name="T33" fmla="*/ 63 h 76"/>
                      <a:gd name="T34" fmla="*/ 2 w 142"/>
                      <a:gd name="T35" fmla="*/ 66 h 7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142"/>
                      <a:gd name="T55" fmla="*/ 0 h 76"/>
                      <a:gd name="T56" fmla="*/ 142 w 142"/>
                      <a:gd name="T57" fmla="*/ 76 h 7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142" h="76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3" y="7"/>
                        </a:lnTo>
                        <a:lnTo>
                          <a:pt x="6" y="8"/>
                        </a:lnTo>
                        <a:lnTo>
                          <a:pt x="11" y="11"/>
                        </a:lnTo>
                        <a:lnTo>
                          <a:pt x="132" y="61"/>
                        </a:lnTo>
                        <a:lnTo>
                          <a:pt x="137" y="64"/>
                        </a:lnTo>
                        <a:lnTo>
                          <a:pt x="137" y="65"/>
                        </a:lnTo>
                        <a:lnTo>
                          <a:pt x="140" y="68"/>
                        </a:lnTo>
                        <a:lnTo>
                          <a:pt x="141" y="71"/>
                        </a:lnTo>
                        <a:lnTo>
                          <a:pt x="139" y="74"/>
                        </a:lnTo>
                        <a:lnTo>
                          <a:pt x="136" y="75"/>
                        </a:lnTo>
                        <a:lnTo>
                          <a:pt x="11" y="62"/>
                        </a:lnTo>
                        <a:lnTo>
                          <a:pt x="8" y="62"/>
                        </a:lnTo>
                        <a:lnTo>
                          <a:pt x="6" y="62"/>
                        </a:lnTo>
                        <a:lnTo>
                          <a:pt x="4" y="62"/>
                        </a:lnTo>
                        <a:lnTo>
                          <a:pt x="2" y="63"/>
                        </a:lnTo>
                        <a:lnTo>
                          <a:pt x="2" y="66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028" name="Freeform 77"/>
                  <p:cNvSpPr>
                    <a:spLocks noChangeAspect="1"/>
                  </p:cNvSpPr>
                  <p:nvPr/>
                </p:nvSpPr>
                <p:spPr bwMode="auto">
                  <a:xfrm>
                    <a:off x="1326" y="1328"/>
                    <a:ext cx="142" cy="74"/>
                  </a:xfrm>
                  <a:custGeom>
                    <a:avLst/>
                    <a:gdLst>
                      <a:gd name="T0" fmla="*/ 0 w 142"/>
                      <a:gd name="T1" fmla="*/ 0 h 74"/>
                      <a:gd name="T2" fmla="*/ 2 w 142"/>
                      <a:gd name="T3" fmla="*/ 2 h 74"/>
                      <a:gd name="T4" fmla="*/ 4 w 142"/>
                      <a:gd name="T5" fmla="*/ 4 h 74"/>
                      <a:gd name="T6" fmla="*/ 4 w 142"/>
                      <a:gd name="T7" fmla="*/ 5 h 74"/>
                      <a:gd name="T8" fmla="*/ 10 w 142"/>
                      <a:gd name="T9" fmla="*/ 8 h 74"/>
                      <a:gd name="T10" fmla="*/ 129 w 142"/>
                      <a:gd name="T11" fmla="*/ 57 h 74"/>
                      <a:gd name="T12" fmla="*/ 136 w 142"/>
                      <a:gd name="T13" fmla="*/ 59 h 74"/>
                      <a:gd name="T14" fmla="*/ 138 w 142"/>
                      <a:gd name="T15" fmla="*/ 62 h 74"/>
                      <a:gd name="T16" fmla="*/ 139 w 142"/>
                      <a:gd name="T17" fmla="*/ 66 h 74"/>
                      <a:gd name="T18" fmla="*/ 141 w 142"/>
                      <a:gd name="T19" fmla="*/ 68 h 74"/>
                      <a:gd name="T20" fmla="*/ 140 w 142"/>
                      <a:gd name="T21" fmla="*/ 70 h 74"/>
                      <a:gd name="T22" fmla="*/ 136 w 142"/>
                      <a:gd name="T23" fmla="*/ 73 h 74"/>
                      <a:gd name="T24" fmla="*/ 12 w 142"/>
                      <a:gd name="T25" fmla="*/ 59 h 74"/>
                      <a:gd name="T26" fmla="*/ 8 w 142"/>
                      <a:gd name="T27" fmla="*/ 59 h 74"/>
                      <a:gd name="T28" fmla="*/ 4 w 142"/>
                      <a:gd name="T29" fmla="*/ 59 h 74"/>
                      <a:gd name="T30" fmla="*/ 3 w 142"/>
                      <a:gd name="T31" fmla="*/ 59 h 74"/>
                      <a:gd name="T32" fmla="*/ 3 w 142"/>
                      <a:gd name="T33" fmla="*/ 61 h 74"/>
                      <a:gd name="T34" fmla="*/ 2 w 142"/>
                      <a:gd name="T35" fmla="*/ 64 h 74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142"/>
                      <a:gd name="T55" fmla="*/ 0 h 74"/>
                      <a:gd name="T56" fmla="*/ 142 w 142"/>
                      <a:gd name="T57" fmla="*/ 74 h 74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142" h="74">
                        <a:moveTo>
                          <a:pt x="0" y="0"/>
                        </a:moveTo>
                        <a:lnTo>
                          <a:pt x="2" y="2"/>
                        </a:lnTo>
                        <a:lnTo>
                          <a:pt x="4" y="4"/>
                        </a:lnTo>
                        <a:lnTo>
                          <a:pt x="4" y="5"/>
                        </a:lnTo>
                        <a:lnTo>
                          <a:pt x="10" y="8"/>
                        </a:lnTo>
                        <a:lnTo>
                          <a:pt x="129" y="57"/>
                        </a:lnTo>
                        <a:lnTo>
                          <a:pt x="136" y="59"/>
                        </a:lnTo>
                        <a:lnTo>
                          <a:pt x="138" y="62"/>
                        </a:lnTo>
                        <a:lnTo>
                          <a:pt x="139" y="66"/>
                        </a:lnTo>
                        <a:lnTo>
                          <a:pt x="141" y="68"/>
                        </a:lnTo>
                        <a:lnTo>
                          <a:pt x="140" y="70"/>
                        </a:lnTo>
                        <a:lnTo>
                          <a:pt x="136" y="73"/>
                        </a:lnTo>
                        <a:lnTo>
                          <a:pt x="12" y="59"/>
                        </a:lnTo>
                        <a:lnTo>
                          <a:pt x="8" y="59"/>
                        </a:lnTo>
                        <a:lnTo>
                          <a:pt x="4" y="59"/>
                        </a:lnTo>
                        <a:lnTo>
                          <a:pt x="3" y="59"/>
                        </a:lnTo>
                        <a:lnTo>
                          <a:pt x="3" y="61"/>
                        </a:lnTo>
                        <a:lnTo>
                          <a:pt x="2" y="64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029" name="Freeform 78"/>
                  <p:cNvSpPr>
                    <a:spLocks noChangeAspect="1"/>
                  </p:cNvSpPr>
                  <p:nvPr/>
                </p:nvSpPr>
                <p:spPr bwMode="auto">
                  <a:xfrm>
                    <a:off x="1326" y="1391"/>
                    <a:ext cx="142" cy="73"/>
                  </a:xfrm>
                  <a:custGeom>
                    <a:avLst/>
                    <a:gdLst>
                      <a:gd name="T0" fmla="*/ 0 w 142"/>
                      <a:gd name="T1" fmla="*/ 0 h 73"/>
                      <a:gd name="T2" fmla="*/ 0 w 142"/>
                      <a:gd name="T3" fmla="*/ 3 h 73"/>
                      <a:gd name="T4" fmla="*/ 1 w 142"/>
                      <a:gd name="T5" fmla="*/ 7 h 73"/>
                      <a:gd name="T6" fmla="*/ 5 w 142"/>
                      <a:gd name="T7" fmla="*/ 9 h 73"/>
                      <a:gd name="T8" fmla="*/ 11 w 142"/>
                      <a:gd name="T9" fmla="*/ 10 h 73"/>
                      <a:gd name="T10" fmla="*/ 129 w 142"/>
                      <a:gd name="T11" fmla="*/ 59 h 73"/>
                      <a:gd name="T12" fmla="*/ 137 w 142"/>
                      <a:gd name="T13" fmla="*/ 61 h 73"/>
                      <a:gd name="T14" fmla="*/ 138 w 142"/>
                      <a:gd name="T15" fmla="*/ 63 h 73"/>
                      <a:gd name="T16" fmla="*/ 141 w 142"/>
                      <a:gd name="T17" fmla="*/ 67 h 73"/>
                      <a:gd name="T18" fmla="*/ 141 w 142"/>
                      <a:gd name="T19" fmla="*/ 69 h 73"/>
                      <a:gd name="T20" fmla="*/ 140 w 142"/>
                      <a:gd name="T21" fmla="*/ 72 h 73"/>
                      <a:gd name="T22" fmla="*/ 135 w 142"/>
                      <a:gd name="T23" fmla="*/ 72 h 73"/>
                      <a:gd name="T24" fmla="*/ 73 w 142"/>
                      <a:gd name="T25" fmla="*/ 65 h 73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42"/>
                      <a:gd name="T40" fmla="*/ 0 h 73"/>
                      <a:gd name="T41" fmla="*/ 142 w 142"/>
                      <a:gd name="T42" fmla="*/ 73 h 73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42" h="73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1" y="7"/>
                        </a:lnTo>
                        <a:lnTo>
                          <a:pt x="5" y="9"/>
                        </a:lnTo>
                        <a:lnTo>
                          <a:pt x="11" y="10"/>
                        </a:lnTo>
                        <a:lnTo>
                          <a:pt x="129" y="59"/>
                        </a:lnTo>
                        <a:lnTo>
                          <a:pt x="137" y="61"/>
                        </a:lnTo>
                        <a:lnTo>
                          <a:pt x="138" y="63"/>
                        </a:lnTo>
                        <a:lnTo>
                          <a:pt x="141" y="67"/>
                        </a:lnTo>
                        <a:lnTo>
                          <a:pt x="141" y="69"/>
                        </a:lnTo>
                        <a:lnTo>
                          <a:pt x="140" y="72"/>
                        </a:lnTo>
                        <a:lnTo>
                          <a:pt x="135" y="72"/>
                        </a:lnTo>
                        <a:lnTo>
                          <a:pt x="73" y="65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40021" name="Freeform 79"/>
                <p:cNvSpPr>
                  <a:spLocks/>
                </p:cNvSpPr>
                <p:nvPr/>
              </p:nvSpPr>
              <p:spPr bwMode="auto">
                <a:xfrm>
                  <a:off x="4152" y="3088"/>
                  <a:ext cx="864" cy="96"/>
                </a:xfrm>
                <a:custGeom>
                  <a:avLst/>
                  <a:gdLst>
                    <a:gd name="T0" fmla="*/ 0 w 864"/>
                    <a:gd name="T1" fmla="*/ 48 h 96"/>
                    <a:gd name="T2" fmla="*/ 432 w 864"/>
                    <a:gd name="T3" fmla="*/ 96 h 96"/>
                    <a:gd name="T4" fmla="*/ 864 w 864"/>
                    <a:gd name="T5" fmla="*/ 0 h 96"/>
                    <a:gd name="T6" fmla="*/ 0 60000 65536"/>
                    <a:gd name="T7" fmla="*/ 0 60000 65536"/>
                    <a:gd name="T8" fmla="*/ 0 60000 65536"/>
                    <a:gd name="T9" fmla="*/ 0 w 864"/>
                    <a:gd name="T10" fmla="*/ 0 h 96"/>
                    <a:gd name="T11" fmla="*/ 864 w 864"/>
                    <a:gd name="T12" fmla="*/ 96 h 9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64" h="96">
                      <a:moveTo>
                        <a:pt x="0" y="48"/>
                      </a:moveTo>
                      <a:lnTo>
                        <a:pt x="432" y="96"/>
                      </a:lnTo>
                      <a:lnTo>
                        <a:pt x="864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 type="none" w="med" len="med"/>
                  <a:tailEnd type="triangle" w="med" len="med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022" name="Text Box 80"/>
                <p:cNvSpPr txBox="1">
                  <a:spLocks noChangeArrowheads="1"/>
                </p:cNvSpPr>
                <p:nvPr/>
              </p:nvSpPr>
              <p:spPr bwMode="auto">
                <a:xfrm>
                  <a:off x="4425" y="3377"/>
                  <a:ext cx="202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>
                      <a:solidFill>
                        <a:srgbClr val="000000"/>
                      </a:solidFill>
                      <a:latin typeface="Bookman Old Style" pitchFamily="18" charset="0"/>
                    </a:rPr>
                    <a:t>x</a:t>
                  </a:r>
                  <a:endParaRPr lang="en-GB" baseline="-25000">
                    <a:solidFill>
                      <a:srgbClr val="000000"/>
                    </a:solidFill>
                    <a:latin typeface="Bookman Old Style" pitchFamily="18" charset="0"/>
                  </a:endParaRPr>
                </a:p>
              </p:txBody>
            </p:sp>
          </p:grpSp>
          <p:sp>
            <p:nvSpPr>
              <p:cNvPr id="40007" name="Text Box 81"/>
              <p:cNvSpPr txBox="1">
                <a:spLocks noChangeArrowheads="1"/>
              </p:cNvSpPr>
              <p:nvPr/>
            </p:nvSpPr>
            <p:spPr bwMode="auto">
              <a:xfrm>
                <a:off x="3923" y="618"/>
                <a:ext cx="35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dirty="0">
                    <a:solidFill>
                      <a:srgbClr val="000000"/>
                    </a:solidFill>
                    <a:latin typeface="Times New Roman" pitchFamily="18" charset="0"/>
                  </a:rPr>
                  <a:t>e(k)</a:t>
                </a:r>
              </a:p>
            </p:txBody>
          </p:sp>
          <p:sp>
            <p:nvSpPr>
              <p:cNvPr id="40008" name="Text Box 82"/>
              <p:cNvSpPr txBox="1">
                <a:spLocks noChangeArrowheads="1"/>
              </p:cNvSpPr>
              <p:nvPr/>
            </p:nvSpPr>
            <p:spPr bwMode="auto">
              <a:xfrm>
                <a:off x="4876" y="618"/>
                <a:ext cx="44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dirty="0">
                    <a:solidFill>
                      <a:srgbClr val="000000"/>
                    </a:solidFill>
                    <a:latin typeface="Times New Roman" pitchFamily="18" charset="0"/>
                  </a:rPr>
                  <a:t>e’(k’)</a:t>
                </a:r>
              </a:p>
            </p:txBody>
          </p:sp>
          <p:sp>
            <p:nvSpPr>
              <p:cNvPr id="40009" name="Text Box 83"/>
              <p:cNvSpPr txBox="1">
                <a:spLocks noChangeArrowheads="1"/>
              </p:cNvSpPr>
              <p:nvPr/>
            </p:nvSpPr>
            <p:spPr bwMode="auto">
              <a:xfrm>
                <a:off x="4876" y="1253"/>
                <a:ext cx="233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sz="2000">
                    <a:solidFill>
                      <a:srgbClr val="000000"/>
                    </a:solidFill>
                    <a:latin typeface="Times New Roman" pitchFamily="18" charset="0"/>
                  </a:rPr>
                  <a:t>X</a:t>
                </a:r>
              </a:p>
            </p:txBody>
          </p:sp>
          <p:sp>
            <p:nvSpPr>
              <p:cNvPr id="40010" name="Text Box 84"/>
              <p:cNvSpPr txBox="1">
                <a:spLocks noChangeArrowheads="1"/>
              </p:cNvSpPr>
              <p:nvPr/>
            </p:nvSpPr>
            <p:spPr bwMode="auto">
              <a:xfrm>
                <a:off x="3787" y="1388"/>
                <a:ext cx="18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>
                    <a:solidFill>
                      <a:srgbClr val="000000"/>
                    </a:solidFill>
                    <a:latin typeface="Times New Roman" pitchFamily="18" charset="0"/>
                  </a:rPr>
                  <a:t>p</a:t>
                </a:r>
              </a:p>
            </p:txBody>
          </p:sp>
        </p:grpSp>
        <p:sp>
          <p:nvSpPr>
            <p:cNvPr id="40005" name="Rectangle 96"/>
            <p:cNvSpPr>
              <a:spLocks noChangeArrowheads="1"/>
            </p:cNvSpPr>
            <p:nvPr/>
          </p:nvSpPr>
          <p:spPr bwMode="auto">
            <a:xfrm>
              <a:off x="1156" y="3249"/>
              <a:ext cx="54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>
                  <a:solidFill>
                    <a:srgbClr val="000000"/>
                  </a:solidFill>
                  <a:latin typeface="Symbol" pitchFamily="18" charset="2"/>
                </a:rPr>
                <a:t>g* </a:t>
              </a:r>
              <a:r>
                <a:rPr lang="fr-FR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(Q</a:t>
              </a:r>
              <a:r>
                <a:rPr lang="fr-FR" baseline="300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fr-FR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</p:grp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505030" y="2248587"/>
            <a:ext cx="2511426" cy="1665288"/>
            <a:chOff x="431" y="2795"/>
            <a:chExt cx="1582" cy="1049"/>
          </a:xfrm>
        </p:grpSpPr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612" y="2976"/>
              <a:ext cx="1104" cy="768"/>
              <a:chOff x="505" y="3003"/>
              <a:chExt cx="1104" cy="768"/>
            </a:xfrm>
          </p:grpSpPr>
          <p:grpSp>
            <p:nvGrpSpPr>
              <p:cNvPr id="8" name="Group 10"/>
              <p:cNvGrpSpPr>
                <a:grpSpLocks noChangeAspect="1"/>
              </p:cNvGrpSpPr>
              <p:nvPr/>
            </p:nvGrpSpPr>
            <p:grpSpPr bwMode="auto">
              <a:xfrm rot="-46659">
                <a:off x="1032" y="3098"/>
                <a:ext cx="62" cy="288"/>
                <a:chOff x="1324" y="1002"/>
                <a:chExt cx="146" cy="462"/>
              </a:xfrm>
            </p:grpSpPr>
            <p:sp>
              <p:nvSpPr>
                <p:cNvPr id="39997" name="Freeform 11"/>
                <p:cNvSpPr>
                  <a:spLocks noChangeAspect="1"/>
                </p:cNvSpPr>
                <p:nvPr/>
              </p:nvSpPr>
              <p:spPr bwMode="auto">
                <a:xfrm>
                  <a:off x="1326" y="1002"/>
                  <a:ext cx="143" cy="75"/>
                </a:xfrm>
                <a:custGeom>
                  <a:avLst/>
                  <a:gdLst>
                    <a:gd name="T0" fmla="*/ 0 w 143"/>
                    <a:gd name="T1" fmla="*/ 0 h 75"/>
                    <a:gd name="T2" fmla="*/ 0 w 143"/>
                    <a:gd name="T3" fmla="*/ 4 h 75"/>
                    <a:gd name="T4" fmla="*/ 4 w 143"/>
                    <a:gd name="T5" fmla="*/ 7 h 75"/>
                    <a:gd name="T6" fmla="*/ 8 w 143"/>
                    <a:gd name="T7" fmla="*/ 9 h 75"/>
                    <a:gd name="T8" fmla="*/ 12 w 143"/>
                    <a:gd name="T9" fmla="*/ 11 h 75"/>
                    <a:gd name="T10" fmla="*/ 129 w 143"/>
                    <a:gd name="T11" fmla="*/ 58 h 75"/>
                    <a:gd name="T12" fmla="*/ 135 w 143"/>
                    <a:gd name="T13" fmla="*/ 60 h 75"/>
                    <a:gd name="T14" fmla="*/ 139 w 143"/>
                    <a:gd name="T15" fmla="*/ 63 h 75"/>
                    <a:gd name="T16" fmla="*/ 142 w 143"/>
                    <a:gd name="T17" fmla="*/ 65 h 75"/>
                    <a:gd name="T18" fmla="*/ 141 w 143"/>
                    <a:gd name="T19" fmla="*/ 69 h 75"/>
                    <a:gd name="T20" fmla="*/ 141 w 143"/>
                    <a:gd name="T21" fmla="*/ 71 h 75"/>
                    <a:gd name="T22" fmla="*/ 138 w 143"/>
                    <a:gd name="T23" fmla="*/ 74 h 75"/>
                    <a:gd name="T24" fmla="*/ 11 w 143"/>
                    <a:gd name="T25" fmla="*/ 60 h 75"/>
                    <a:gd name="T26" fmla="*/ 10 w 143"/>
                    <a:gd name="T27" fmla="*/ 61 h 75"/>
                    <a:gd name="T28" fmla="*/ 4 w 143"/>
                    <a:gd name="T29" fmla="*/ 59 h 75"/>
                    <a:gd name="T30" fmla="*/ 4 w 143"/>
                    <a:gd name="T31" fmla="*/ 60 h 75"/>
                    <a:gd name="T32" fmla="*/ 2 w 143"/>
                    <a:gd name="T33" fmla="*/ 62 h 75"/>
                    <a:gd name="T34" fmla="*/ 0 w 143"/>
                    <a:gd name="T35" fmla="*/ 65 h 7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3"/>
                    <a:gd name="T55" fmla="*/ 0 h 75"/>
                    <a:gd name="T56" fmla="*/ 143 w 143"/>
                    <a:gd name="T57" fmla="*/ 75 h 75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3" h="75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4" y="7"/>
                      </a:lnTo>
                      <a:lnTo>
                        <a:pt x="8" y="9"/>
                      </a:lnTo>
                      <a:lnTo>
                        <a:pt x="12" y="11"/>
                      </a:lnTo>
                      <a:lnTo>
                        <a:pt x="129" y="58"/>
                      </a:lnTo>
                      <a:lnTo>
                        <a:pt x="135" y="60"/>
                      </a:lnTo>
                      <a:lnTo>
                        <a:pt x="139" y="63"/>
                      </a:lnTo>
                      <a:lnTo>
                        <a:pt x="142" y="65"/>
                      </a:lnTo>
                      <a:lnTo>
                        <a:pt x="141" y="69"/>
                      </a:lnTo>
                      <a:lnTo>
                        <a:pt x="141" y="71"/>
                      </a:lnTo>
                      <a:lnTo>
                        <a:pt x="138" y="74"/>
                      </a:lnTo>
                      <a:lnTo>
                        <a:pt x="11" y="60"/>
                      </a:lnTo>
                      <a:lnTo>
                        <a:pt x="10" y="61"/>
                      </a:lnTo>
                      <a:lnTo>
                        <a:pt x="4" y="59"/>
                      </a:lnTo>
                      <a:lnTo>
                        <a:pt x="4" y="60"/>
                      </a:lnTo>
                      <a:lnTo>
                        <a:pt x="2" y="62"/>
                      </a:lnTo>
                      <a:lnTo>
                        <a:pt x="0" y="65"/>
                      </a:lnTo>
                    </a:path>
                  </a:pathLst>
                </a:custGeom>
                <a:noFill/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998" name="Freeform 12"/>
                <p:cNvSpPr>
                  <a:spLocks noChangeAspect="1"/>
                </p:cNvSpPr>
                <p:nvPr/>
              </p:nvSpPr>
              <p:spPr bwMode="auto">
                <a:xfrm>
                  <a:off x="1324" y="1069"/>
                  <a:ext cx="143" cy="72"/>
                </a:xfrm>
                <a:custGeom>
                  <a:avLst/>
                  <a:gdLst>
                    <a:gd name="T0" fmla="*/ 0 w 143"/>
                    <a:gd name="T1" fmla="*/ 0 h 72"/>
                    <a:gd name="T2" fmla="*/ 1 w 143"/>
                    <a:gd name="T3" fmla="*/ 2 h 72"/>
                    <a:gd name="T4" fmla="*/ 4 w 143"/>
                    <a:gd name="T5" fmla="*/ 4 h 72"/>
                    <a:gd name="T6" fmla="*/ 6 w 143"/>
                    <a:gd name="T7" fmla="*/ 6 h 72"/>
                    <a:gd name="T8" fmla="*/ 10 w 143"/>
                    <a:gd name="T9" fmla="*/ 7 h 72"/>
                    <a:gd name="T10" fmla="*/ 133 w 143"/>
                    <a:gd name="T11" fmla="*/ 57 h 72"/>
                    <a:gd name="T12" fmla="*/ 137 w 143"/>
                    <a:gd name="T13" fmla="*/ 61 h 72"/>
                    <a:gd name="T14" fmla="*/ 140 w 143"/>
                    <a:gd name="T15" fmla="*/ 61 h 72"/>
                    <a:gd name="T16" fmla="*/ 141 w 143"/>
                    <a:gd name="T17" fmla="*/ 65 h 72"/>
                    <a:gd name="T18" fmla="*/ 141 w 143"/>
                    <a:gd name="T19" fmla="*/ 66 h 72"/>
                    <a:gd name="T20" fmla="*/ 142 w 143"/>
                    <a:gd name="T21" fmla="*/ 71 h 72"/>
                    <a:gd name="T22" fmla="*/ 137 w 143"/>
                    <a:gd name="T23" fmla="*/ 71 h 72"/>
                    <a:gd name="T24" fmla="*/ 12 w 143"/>
                    <a:gd name="T25" fmla="*/ 59 h 72"/>
                    <a:gd name="T26" fmla="*/ 7 w 143"/>
                    <a:gd name="T27" fmla="*/ 59 h 72"/>
                    <a:gd name="T28" fmla="*/ 6 w 143"/>
                    <a:gd name="T29" fmla="*/ 59 h 72"/>
                    <a:gd name="T30" fmla="*/ 4 w 143"/>
                    <a:gd name="T31" fmla="*/ 59 h 72"/>
                    <a:gd name="T32" fmla="*/ 1 w 143"/>
                    <a:gd name="T33" fmla="*/ 59 h 72"/>
                    <a:gd name="T34" fmla="*/ 0 w 143"/>
                    <a:gd name="T35" fmla="*/ 61 h 72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3"/>
                    <a:gd name="T55" fmla="*/ 0 h 72"/>
                    <a:gd name="T56" fmla="*/ 143 w 143"/>
                    <a:gd name="T57" fmla="*/ 72 h 72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3" h="7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0" y="7"/>
                      </a:lnTo>
                      <a:lnTo>
                        <a:pt x="133" y="57"/>
                      </a:lnTo>
                      <a:lnTo>
                        <a:pt x="137" y="61"/>
                      </a:lnTo>
                      <a:lnTo>
                        <a:pt x="140" y="61"/>
                      </a:lnTo>
                      <a:lnTo>
                        <a:pt x="141" y="65"/>
                      </a:lnTo>
                      <a:lnTo>
                        <a:pt x="141" y="66"/>
                      </a:lnTo>
                      <a:lnTo>
                        <a:pt x="142" y="71"/>
                      </a:lnTo>
                      <a:lnTo>
                        <a:pt x="137" y="71"/>
                      </a:lnTo>
                      <a:lnTo>
                        <a:pt x="12" y="59"/>
                      </a:lnTo>
                      <a:lnTo>
                        <a:pt x="7" y="59"/>
                      </a:lnTo>
                      <a:lnTo>
                        <a:pt x="6" y="59"/>
                      </a:lnTo>
                      <a:lnTo>
                        <a:pt x="4" y="59"/>
                      </a:lnTo>
                      <a:lnTo>
                        <a:pt x="1" y="59"/>
                      </a:lnTo>
                      <a:lnTo>
                        <a:pt x="0" y="61"/>
                      </a:lnTo>
                    </a:path>
                  </a:pathLst>
                </a:custGeom>
                <a:noFill/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999" name="Freeform 13"/>
                <p:cNvSpPr>
                  <a:spLocks noChangeAspect="1"/>
                </p:cNvSpPr>
                <p:nvPr/>
              </p:nvSpPr>
              <p:spPr bwMode="auto">
                <a:xfrm>
                  <a:off x="1326" y="1131"/>
                  <a:ext cx="144" cy="76"/>
                </a:xfrm>
                <a:custGeom>
                  <a:avLst/>
                  <a:gdLst>
                    <a:gd name="T0" fmla="*/ 0 w 144"/>
                    <a:gd name="T1" fmla="*/ 0 h 76"/>
                    <a:gd name="T2" fmla="*/ 0 w 144"/>
                    <a:gd name="T3" fmla="*/ 3 h 76"/>
                    <a:gd name="T4" fmla="*/ 2 w 144"/>
                    <a:gd name="T5" fmla="*/ 7 h 76"/>
                    <a:gd name="T6" fmla="*/ 7 w 144"/>
                    <a:gd name="T7" fmla="*/ 9 h 76"/>
                    <a:gd name="T8" fmla="*/ 10 w 144"/>
                    <a:gd name="T9" fmla="*/ 11 h 76"/>
                    <a:gd name="T10" fmla="*/ 133 w 144"/>
                    <a:gd name="T11" fmla="*/ 59 h 76"/>
                    <a:gd name="T12" fmla="*/ 136 w 144"/>
                    <a:gd name="T13" fmla="*/ 63 h 76"/>
                    <a:gd name="T14" fmla="*/ 139 w 144"/>
                    <a:gd name="T15" fmla="*/ 65 h 76"/>
                    <a:gd name="T16" fmla="*/ 143 w 144"/>
                    <a:gd name="T17" fmla="*/ 67 h 76"/>
                    <a:gd name="T18" fmla="*/ 143 w 144"/>
                    <a:gd name="T19" fmla="*/ 71 h 76"/>
                    <a:gd name="T20" fmla="*/ 141 w 144"/>
                    <a:gd name="T21" fmla="*/ 74 h 76"/>
                    <a:gd name="T22" fmla="*/ 138 w 144"/>
                    <a:gd name="T23" fmla="*/ 75 h 76"/>
                    <a:gd name="T24" fmla="*/ 9 w 144"/>
                    <a:gd name="T25" fmla="*/ 63 h 76"/>
                    <a:gd name="T26" fmla="*/ 6 w 144"/>
                    <a:gd name="T27" fmla="*/ 62 h 76"/>
                    <a:gd name="T28" fmla="*/ 6 w 144"/>
                    <a:gd name="T29" fmla="*/ 63 h 76"/>
                    <a:gd name="T30" fmla="*/ 3 w 144"/>
                    <a:gd name="T31" fmla="*/ 62 h 76"/>
                    <a:gd name="T32" fmla="*/ 0 w 144"/>
                    <a:gd name="T33" fmla="*/ 64 h 76"/>
                    <a:gd name="T34" fmla="*/ 0 w 144"/>
                    <a:gd name="T35" fmla="*/ 66 h 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4"/>
                    <a:gd name="T55" fmla="*/ 0 h 76"/>
                    <a:gd name="T56" fmla="*/ 144 w 144"/>
                    <a:gd name="T57" fmla="*/ 76 h 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4" h="76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2" y="7"/>
                      </a:lnTo>
                      <a:lnTo>
                        <a:pt x="7" y="9"/>
                      </a:lnTo>
                      <a:lnTo>
                        <a:pt x="10" y="11"/>
                      </a:lnTo>
                      <a:lnTo>
                        <a:pt x="133" y="59"/>
                      </a:lnTo>
                      <a:lnTo>
                        <a:pt x="136" y="63"/>
                      </a:lnTo>
                      <a:lnTo>
                        <a:pt x="139" y="65"/>
                      </a:lnTo>
                      <a:lnTo>
                        <a:pt x="143" y="67"/>
                      </a:lnTo>
                      <a:lnTo>
                        <a:pt x="143" y="71"/>
                      </a:lnTo>
                      <a:lnTo>
                        <a:pt x="141" y="74"/>
                      </a:lnTo>
                      <a:lnTo>
                        <a:pt x="138" y="75"/>
                      </a:lnTo>
                      <a:lnTo>
                        <a:pt x="9" y="63"/>
                      </a:lnTo>
                      <a:lnTo>
                        <a:pt x="6" y="62"/>
                      </a:lnTo>
                      <a:lnTo>
                        <a:pt x="6" y="63"/>
                      </a:lnTo>
                      <a:lnTo>
                        <a:pt x="3" y="62"/>
                      </a:lnTo>
                      <a:lnTo>
                        <a:pt x="0" y="64"/>
                      </a:lnTo>
                      <a:lnTo>
                        <a:pt x="0" y="66"/>
                      </a:lnTo>
                    </a:path>
                  </a:pathLst>
                </a:custGeom>
                <a:noFill/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000" name="Freeform 14"/>
                <p:cNvSpPr>
                  <a:spLocks noChangeAspect="1"/>
                </p:cNvSpPr>
                <p:nvPr/>
              </p:nvSpPr>
              <p:spPr bwMode="auto">
                <a:xfrm>
                  <a:off x="1325" y="1202"/>
                  <a:ext cx="144" cy="70"/>
                </a:xfrm>
                <a:custGeom>
                  <a:avLst/>
                  <a:gdLst>
                    <a:gd name="T0" fmla="*/ 0 w 144"/>
                    <a:gd name="T1" fmla="*/ 0 h 70"/>
                    <a:gd name="T2" fmla="*/ 0 w 144"/>
                    <a:gd name="T3" fmla="*/ 0 h 70"/>
                    <a:gd name="T4" fmla="*/ 4 w 144"/>
                    <a:gd name="T5" fmla="*/ 4 h 70"/>
                    <a:gd name="T6" fmla="*/ 6 w 144"/>
                    <a:gd name="T7" fmla="*/ 6 h 70"/>
                    <a:gd name="T8" fmla="*/ 11 w 144"/>
                    <a:gd name="T9" fmla="*/ 7 h 70"/>
                    <a:gd name="T10" fmla="*/ 131 w 144"/>
                    <a:gd name="T11" fmla="*/ 54 h 70"/>
                    <a:gd name="T12" fmla="*/ 136 w 144"/>
                    <a:gd name="T13" fmla="*/ 58 h 70"/>
                    <a:gd name="T14" fmla="*/ 139 w 144"/>
                    <a:gd name="T15" fmla="*/ 59 h 70"/>
                    <a:gd name="T16" fmla="*/ 143 w 144"/>
                    <a:gd name="T17" fmla="*/ 63 h 70"/>
                    <a:gd name="T18" fmla="*/ 143 w 144"/>
                    <a:gd name="T19" fmla="*/ 66 h 70"/>
                    <a:gd name="T20" fmla="*/ 140 w 144"/>
                    <a:gd name="T21" fmla="*/ 69 h 70"/>
                    <a:gd name="T22" fmla="*/ 138 w 144"/>
                    <a:gd name="T23" fmla="*/ 69 h 70"/>
                    <a:gd name="T24" fmla="*/ 11 w 144"/>
                    <a:gd name="T25" fmla="*/ 57 h 70"/>
                    <a:gd name="T26" fmla="*/ 7 w 144"/>
                    <a:gd name="T27" fmla="*/ 58 h 70"/>
                    <a:gd name="T28" fmla="*/ 4 w 144"/>
                    <a:gd name="T29" fmla="*/ 57 h 70"/>
                    <a:gd name="T30" fmla="*/ 1 w 144"/>
                    <a:gd name="T31" fmla="*/ 57 h 70"/>
                    <a:gd name="T32" fmla="*/ 1 w 144"/>
                    <a:gd name="T33" fmla="*/ 59 h 70"/>
                    <a:gd name="T34" fmla="*/ 0 w 144"/>
                    <a:gd name="T35" fmla="*/ 62 h 7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4"/>
                    <a:gd name="T55" fmla="*/ 0 h 70"/>
                    <a:gd name="T56" fmla="*/ 144 w 144"/>
                    <a:gd name="T57" fmla="*/ 70 h 7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4" h="7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1" y="7"/>
                      </a:lnTo>
                      <a:lnTo>
                        <a:pt x="131" y="54"/>
                      </a:lnTo>
                      <a:lnTo>
                        <a:pt x="136" y="58"/>
                      </a:lnTo>
                      <a:lnTo>
                        <a:pt x="139" y="59"/>
                      </a:lnTo>
                      <a:lnTo>
                        <a:pt x="143" y="63"/>
                      </a:lnTo>
                      <a:lnTo>
                        <a:pt x="143" y="66"/>
                      </a:lnTo>
                      <a:lnTo>
                        <a:pt x="140" y="69"/>
                      </a:lnTo>
                      <a:lnTo>
                        <a:pt x="138" y="69"/>
                      </a:lnTo>
                      <a:lnTo>
                        <a:pt x="11" y="57"/>
                      </a:lnTo>
                      <a:lnTo>
                        <a:pt x="7" y="58"/>
                      </a:lnTo>
                      <a:lnTo>
                        <a:pt x="4" y="57"/>
                      </a:lnTo>
                      <a:lnTo>
                        <a:pt x="1" y="57"/>
                      </a:lnTo>
                      <a:lnTo>
                        <a:pt x="1" y="59"/>
                      </a:lnTo>
                      <a:lnTo>
                        <a:pt x="0" y="62"/>
                      </a:lnTo>
                    </a:path>
                  </a:pathLst>
                </a:custGeom>
                <a:noFill/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001" name="Freeform 15"/>
                <p:cNvSpPr>
                  <a:spLocks noChangeAspect="1"/>
                </p:cNvSpPr>
                <p:nvPr/>
              </p:nvSpPr>
              <p:spPr bwMode="auto">
                <a:xfrm>
                  <a:off x="1327" y="1260"/>
                  <a:ext cx="142" cy="76"/>
                </a:xfrm>
                <a:custGeom>
                  <a:avLst/>
                  <a:gdLst>
                    <a:gd name="T0" fmla="*/ 0 w 142"/>
                    <a:gd name="T1" fmla="*/ 0 h 76"/>
                    <a:gd name="T2" fmla="*/ 0 w 142"/>
                    <a:gd name="T3" fmla="*/ 4 h 76"/>
                    <a:gd name="T4" fmla="*/ 3 w 142"/>
                    <a:gd name="T5" fmla="*/ 7 h 76"/>
                    <a:gd name="T6" fmla="*/ 6 w 142"/>
                    <a:gd name="T7" fmla="*/ 8 h 76"/>
                    <a:gd name="T8" fmla="*/ 11 w 142"/>
                    <a:gd name="T9" fmla="*/ 11 h 76"/>
                    <a:gd name="T10" fmla="*/ 132 w 142"/>
                    <a:gd name="T11" fmla="*/ 61 h 76"/>
                    <a:gd name="T12" fmla="*/ 137 w 142"/>
                    <a:gd name="T13" fmla="*/ 64 h 76"/>
                    <a:gd name="T14" fmla="*/ 137 w 142"/>
                    <a:gd name="T15" fmla="*/ 65 h 76"/>
                    <a:gd name="T16" fmla="*/ 140 w 142"/>
                    <a:gd name="T17" fmla="*/ 68 h 76"/>
                    <a:gd name="T18" fmla="*/ 141 w 142"/>
                    <a:gd name="T19" fmla="*/ 71 h 76"/>
                    <a:gd name="T20" fmla="*/ 139 w 142"/>
                    <a:gd name="T21" fmla="*/ 74 h 76"/>
                    <a:gd name="T22" fmla="*/ 136 w 142"/>
                    <a:gd name="T23" fmla="*/ 75 h 76"/>
                    <a:gd name="T24" fmla="*/ 11 w 142"/>
                    <a:gd name="T25" fmla="*/ 62 h 76"/>
                    <a:gd name="T26" fmla="*/ 8 w 142"/>
                    <a:gd name="T27" fmla="*/ 62 h 76"/>
                    <a:gd name="T28" fmla="*/ 6 w 142"/>
                    <a:gd name="T29" fmla="*/ 62 h 76"/>
                    <a:gd name="T30" fmla="*/ 4 w 142"/>
                    <a:gd name="T31" fmla="*/ 62 h 76"/>
                    <a:gd name="T32" fmla="*/ 2 w 142"/>
                    <a:gd name="T33" fmla="*/ 63 h 76"/>
                    <a:gd name="T34" fmla="*/ 2 w 142"/>
                    <a:gd name="T35" fmla="*/ 66 h 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2"/>
                    <a:gd name="T55" fmla="*/ 0 h 76"/>
                    <a:gd name="T56" fmla="*/ 142 w 142"/>
                    <a:gd name="T57" fmla="*/ 76 h 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2" h="76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1" y="11"/>
                      </a:lnTo>
                      <a:lnTo>
                        <a:pt x="132" y="61"/>
                      </a:lnTo>
                      <a:lnTo>
                        <a:pt x="137" y="64"/>
                      </a:lnTo>
                      <a:lnTo>
                        <a:pt x="137" y="65"/>
                      </a:lnTo>
                      <a:lnTo>
                        <a:pt x="140" y="68"/>
                      </a:lnTo>
                      <a:lnTo>
                        <a:pt x="141" y="71"/>
                      </a:lnTo>
                      <a:lnTo>
                        <a:pt x="139" y="74"/>
                      </a:lnTo>
                      <a:lnTo>
                        <a:pt x="136" y="75"/>
                      </a:lnTo>
                      <a:lnTo>
                        <a:pt x="11" y="62"/>
                      </a:lnTo>
                      <a:lnTo>
                        <a:pt x="8" y="62"/>
                      </a:lnTo>
                      <a:lnTo>
                        <a:pt x="6" y="62"/>
                      </a:lnTo>
                      <a:lnTo>
                        <a:pt x="4" y="62"/>
                      </a:lnTo>
                      <a:lnTo>
                        <a:pt x="2" y="63"/>
                      </a:lnTo>
                      <a:lnTo>
                        <a:pt x="2" y="66"/>
                      </a:lnTo>
                    </a:path>
                  </a:pathLst>
                </a:custGeom>
                <a:noFill/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002" name="Freeform 16"/>
                <p:cNvSpPr>
                  <a:spLocks noChangeAspect="1"/>
                </p:cNvSpPr>
                <p:nvPr/>
              </p:nvSpPr>
              <p:spPr bwMode="auto">
                <a:xfrm>
                  <a:off x="1326" y="1328"/>
                  <a:ext cx="142" cy="74"/>
                </a:xfrm>
                <a:custGeom>
                  <a:avLst/>
                  <a:gdLst>
                    <a:gd name="T0" fmla="*/ 0 w 142"/>
                    <a:gd name="T1" fmla="*/ 0 h 74"/>
                    <a:gd name="T2" fmla="*/ 2 w 142"/>
                    <a:gd name="T3" fmla="*/ 2 h 74"/>
                    <a:gd name="T4" fmla="*/ 4 w 142"/>
                    <a:gd name="T5" fmla="*/ 4 h 74"/>
                    <a:gd name="T6" fmla="*/ 4 w 142"/>
                    <a:gd name="T7" fmla="*/ 5 h 74"/>
                    <a:gd name="T8" fmla="*/ 10 w 142"/>
                    <a:gd name="T9" fmla="*/ 8 h 74"/>
                    <a:gd name="T10" fmla="*/ 129 w 142"/>
                    <a:gd name="T11" fmla="*/ 57 h 74"/>
                    <a:gd name="T12" fmla="*/ 136 w 142"/>
                    <a:gd name="T13" fmla="*/ 59 h 74"/>
                    <a:gd name="T14" fmla="*/ 138 w 142"/>
                    <a:gd name="T15" fmla="*/ 62 h 74"/>
                    <a:gd name="T16" fmla="*/ 139 w 142"/>
                    <a:gd name="T17" fmla="*/ 66 h 74"/>
                    <a:gd name="T18" fmla="*/ 141 w 142"/>
                    <a:gd name="T19" fmla="*/ 68 h 74"/>
                    <a:gd name="T20" fmla="*/ 140 w 142"/>
                    <a:gd name="T21" fmla="*/ 70 h 74"/>
                    <a:gd name="T22" fmla="*/ 136 w 142"/>
                    <a:gd name="T23" fmla="*/ 73 h 74"/>
                    <a:gd name="T24" fmla="*/ 12 w 142"/>
                    <a:gd name="T25" fmla="*/ 59 h 74"/>
                    <a:gd name="T26" fmla="*/ 8 w 142"/>
                    <a:gd name="T27" fmla="*/ 59 h 74"/>
                    <a:gd name="T28" fmla="*/ 4 w 142"/>
                    <a:gd name="T29" fmla="*/ 59 h 74"/>
                    <a:gd name="T30" fmla="*/ 3 w 142"/>
                    <a:gd name="T31" fmla="*/ 59 h 74"/>
                    <a:gd name="T32" fmla="*/ 3 w 142"/>
                    <a:gd name="T33" fmla="*/ 61 h 74"/>
                    <a:gd name="T34" fmla="*/ 2 w 142"/>
                    <a:gd name="T35" fmla="*/ 64 h 7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2"/>
                    <a:gd name="T55" fmla="*/ 0 h 74"/>
                    <a:gd name="T56" fmla="*/ 142 w 142"/>
                    <a:gd name="T57" fmla="*/ 74 h 74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2" h="74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10" y="8"/>
                      </a:lnTo>
                      <a:lnTo>
                        <a:pt x="129" y="57"/>
                      </a:lnTo>
                      <a:lnTo>
                        <a:pt x="136" y="59"/>
                      </a:lnTo>
                      <a:lnTo>
                        <a:pt x="138" y="62"/>
                      </a:lnTo>
                      <a:lnTo>
                        <a:pt x="139" y="66"/>
                      </a:lnTo>
                      <a:lnTo>
                        <a:pt x="141" y="68"/>
                      </a:lnTo>
                      <a:lnTo>
                        <a:pt x="140" y="70"/>
                      </a:lnTo>
                      <a:lnTo>
                        <a:pt x="136" y="73"/>
                      </a:lnTo>
                      <a:lnTo>
                        <a:pt x="12" y="59"/>
                      </a:lnTo>
                      <a:lnTo>
                        <a:pt x="8" y="59"/>
                      </a:lnTo>
                      <a:lnTo>
                        <a:pt x="4" y="59"/>
                      </a:lnTo>
                      <a:lnTo>
                        <a:pt x="3" y="59"/>
                      </a:lnTo>
                      <a:lnTo>
                        <a:pt x="3" y="61"/>
                      </a:lnTo>
                      <a:lnTo>
                        <a:pt x="2" y="64"/>
                      </a:lnTo>
                    </a:path>
                  </a:pathLst>
                </a:custGeom>
                <a:noFill/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003" name="Freeform 17"/>
                <p:cNvSpPr>
                  <a:spLocks noChangeAspect="1"/>
                </p:cNvSpPr>
                <p:nvPr/>
              </p:nvSpPr>
              <p:spPr bwMode="auto">
                <a:xfrm>
                  <a:off x="1326" y="1391"/>
                  <a:ext cx="142" cy="73"/>
                </a:xfrm>
                <a:custGeom>
                  <a:avLst/>
                  <a:gdLst>
                    <a:gd name="T0" fmla="*/ 0 w 142"/>
                    <a:gd name="T1" fmla="*/ 0 h 73"/>
                    <a:gd name="T2" fmla="*/ 0 w 142"/>
                    <a:gd name="T3" fmla="*/ 3 h 73"/>
                    <a:gd name="T4" fmla="*/ 1 w 142"/>
                    <a:gd name="T5" fmla="*/ 7 h 73"/>
                    <a:gd name="T6" fmla="*/ 5 w 142"/>
                    <a:gd name="T7" fmla="*/ 9 h 73"/>
                    <a:gd name="T8" fmla="*/ 11 w 142"/>
                    <a:gd name="T9" fmla="*/ 10 h 73"/>
                    <a:gd name="T10" fmla="*/ 129 w 142"/>
                    <a:gd name="T11" fmla="*/ 59 h 73"/>
                    <a:gd name="T12" fmla="*/ 137 w 142"/>
                    <a:gd name="T13" fmla="*/ 61 h 73"/>
                    <a:gd name="T14" fmla="*/ 138 w 142"/>
                    <a:gd name="T15" fmla="*/ 63 h 73"/>
                    <a:gd name="T16" fmla="*/ 141 w 142"/>
                    <a:gd name="T17" fmla="*/ 67 h 73"/>
                    <a:gd name="T18" fmla="*/ 141 w 142"/>
                    <a:gd name="T19" fmla="*/ 69 h 73"/>
                    <a:gd name="T20" fmla="*/ 140 w 142"/>
                    <a:gd name="T21" fmla="*/ 72 h 73"/>
                    <a:gd name="T22" fmla="*/ 135 w 142"/>
                    <a:gd name="T23" fmla="*/ 72 h 73"/>
                    <a:gd name="T24" fmla="*/ 73 w 142"/>
                    <a:gd name="T25" fmla="*/ 65 h 7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42"/>
                    <a:gd name="T40" fmla="*/ 0 h 73"/>
                    <a:gd name="T41" fmla="*/ 142 w 142"/>
                    <a:gd name="T42" fmla="*/ 73 h 7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42" h="7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1" y="7"/>
                      </a:lnTo>
                      <a:lnTo>
                        <a:pt x="5" y="9"/>
                      </a:lnTo>
                      <a:lnTo>
                        <a:pt x="11" y="10"/>
                      </a:lnTo>
                      <a:lnTo>
                        <a:pt x="129" y="59"/>
                      </a:lnTo>
                      <a:lnTo>
                        <a:pt x="137" y="61"/>
                      </a:lnTo>
                      <a:lnTo>
                        <a:pt x="138" y="63"/>
                      </a:lnTo>
                      <a:lnTo>
                        <a:pt x="141" y="67"/>
                      </a:lnTo>
                      <a:lnTo>
                        <a:pt x="141" y="69"/>
                      </a:lnTo>
                      <a:lnTo>
                        <a:pt x="140" y="72"/>
                      </a:lnTo>
                      <a:lnTo>
                        <a:pt x="135" y="72"/>
                      </a:lnTo>
                      <a:lnTo>
                        <a:pt x="73" y="65"/>
                      </a:lnTo>
                    </a:path>
                  </a:pathLst>
                </a:custGeom>
                <a:noFill/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39988" name="Freeform 18"/>
              <p:cNvSpPr>
                <a:spLocks/>
              </p:cNvSpPr>
              <p:nvPr/>
            </p:nvSpPr>
            <p:spPr bwMode="auto">
              <a:xfrm>
                <a:off x="626" y="3003"/>
                <a:ext cx="864" cy="96"/>
              </a:xfrm>
              <a:custGeom>
                <a:avLst/>
                <a:gdLst>
                  <a:gd name="T0" fmla="*/ 0 w 864"/>
                  <a:gd name="T1" fmla="*/ 48 h 96"/>
                  <a:gd name="T2" fmla="*/ 432 w 864"/>
                  <a:gd name="T3" fmla="*/ 96 h 96"/>
                  <a:gd name="T4" fmla="*/ 864 w 864"/>
                  <a:gd name="T5" fmla="*/ 0 h 96"/>
                  <a:gd name="T6" fmla="*/ 0 60000 65536"/>
                  <a:gd name="T7" fmla="*/ 0 60000 65536"/>
                  <a:gd name="T8" fmla="*/ 0 60000 65536"/>
                  <a:gd name="T9" fmla="*/ 0 w 864"/>
                  <a:gd name="T10" fmla="*/ 0 h 96"/>
                  <a:gd name="T11" fmla="*/ 864 w 864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64" h="96">
                    <a:moveTo>
                      <a:pt x="0" y="48"/>
                    </a:moveTo>
                    <a:lnTo>
                      <a:pt x="432" y="96"/>
                    </a:lnTo>
                    <a:lnTo>
                      <a:pt x="864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989" name="Line 19"/>
              <p:cNvSpPr>
                <a:spLocks noChangeShapeType="1"/>
              </p:cNvSpPr>
              <p:nvPr/>
            </p:nvSpPr>
            <p:spPr bwMode="auto">
              <a:xfrm flipV="1">
                <a:off x="505" y="3602"/>
                <a:ext cx="432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990" name="Line 20"/>
              <p:cNvSpPr>
                <a:spLocks noChangeShapeType="1"/>
              </p:cNvSpPr>
              <p:nvPr/>
            </p:nvSpPr>
            <p:spPr bwMode="auto">
              <a:xfrm flipV="1">
                <a:off x="506" y="3577"/>
                <a:ext cx="432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991" name="Line 21"/>
              <p:cNvSpPr>
                <a:spLocks noChangeShapeType="1"/>
              </p:cNvSpPr>
              <p:nvPr/>
            </p:nvSpPr>
            <p:spPr bwMode="auto">
              <a:xfrm flipV="1">
                <a:off x="505" y="3627"/>
                <a:ext cx="432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992" name="Line 22"/>
              <p:cNvSpPr>
                <a:spLocks noChangeShapeType="1"/>
              </p:cNvSpPr>
              <p:nvPr/>
            </p:nvSpPr>
            <p:spPr bwMode="auto">
              <a:xfrm rot="12777622" flipV="1">
                <a:off x="1177" y="3579"/>
                <a:ext cx="432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993" name="Line 23"/>
              <p:cNvSpPr>
                <a:spLocks noChangeShapeType="1"/>
              </p:cNvSpPr>
              <p:nvPr/>
            </p:nvSpPr>
            <p:spPr bwMode="auto">
              <a:xfrm rot="12777622" flipV="1">
                <a:off x="1173" y="3554"/>
                <a:ext cx="432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994" name="Line 24"/>
              <p:cNvSpPr>
                <a:spLocks noChangeShapeType="1"/>
              </p:cNvSpPr>
              <p:nvPr/>
            </p:nvSpPr>
            <p:spPr bwMode="auto">
              <a:xfrm rot="12777622" flipV="1">
                <a:off x="1177" y="3604"/>
                <a:ext cx="432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995" name="Freeform 25"/>
              <p:cNvSpPr>
                <a:spLocks/>
              </p:cNvSpPr>
              <p:nvPr/>
            </p:nvSpPr>
            <p:spPr bwMode="auto">
              <a:xfrm>
                <a:off x="937" y="3387"/>
                <a:ext cx="288" cy="144"/>
              </a:xfrm>
              <a:custGeom>
                <a:avLst/>
                <a:gdLst>
                  <a:gd name="T0" fmla="*/ 0 w 288"/>
                  <a:gd name="T1" fmla="*/ 144 h 144"/>
                  <a:gd name="T2" fmla="*/ 144 w 288"/>
                  <a:gd name="T3" fmla="*/ 0 h 144"/>
                  <a:gd name="T4" fmla="*/ 288 w 288"/>
                  <a:gd name="T5" fmla="*/ 144 h 144"/>
                  <a:gd name="T6" fmla="*/ 0 60000 65536"/>
                  <a:gd name="T7" fmla="*/ 0 60000 65536"/>
                  <a:gd name="T8" fmla="*/ 0 60000 65536"/>
                  <a:gd name="T9" fmla="*/ 0 w 288"/>
                  <a:gd name="T10" fmla="*/ 0 h 144"/>
                  <a:gd name="T11" fmla="*/ 288 w 288"/>
                  <a:gd name="T12" fmla="*/ 144 h 1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8" h="144">
                    <a:moveTo>
                      <a:pt x="0" y="144"/>
                    </a:moveTo>
                    <a:lnTo>
                      <a:pt x="144" y="0"/>
                    </a:lnTo>
                    <a:lnTo>
                      <a:pt x="288" y="14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996" name="Oval 26"/>
              <p:cNvSpPr>
                <a:spLocks noChangeArrowheads="1"/>
              </p:cNvSpPr>
              <p:nvPr/>
            </p:nvSpPr>
            <p:spPr bwMode="auto">
              <a:xfrm>
                <a:off x="889" y="3483"/>
                <a:ext cx="384" cy="192"/>
              </a:xfrm>
              <a:prstGeom prst="ellipse">
                <a:avLst/>
              </a:prstGeom>
              <a:gradFill rotWithShape="0">
                <a:gsLst>
                  <a:gs pos="0">
                    <a:srgbClr val="007600"/>
                  </a:gs>
                  <a:gs pos="50000">
                    <a:srgbClr val="00FF00"/>
                  </a:gs>
                  <a:gs pos="100000">
                    <a:srgbClr val="0076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9982" name="Text Box 27"/>
            <p:cNvSpPr txBox="1">
              <a:spLocks noChangeArrowheads="1"/>
            </p:cNvSpPr>
            <p:nvPr/>
          </p:nvSpPr>
          <p:spPr bwMode="auto">
            <a:xfrm>
              <a:off x="612" y="2795"/>
              <a:ext cx="35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dirty="0">
                  <a:solidFill>
                    <a:srgbClr val="000000"/>
                  </a:solidFill>
                  <a:latin typeface="Times New Roman" pitchFamily="18" charset="0"/>
                </a:rPr>
                <a:t>e(k)</a:t>
              </a:r>
            </a:p>
          </p:txBody>
        </p:sp>
        <p:sp>
          <p:nvSpPr>
            <p:cNvPr id="39983" name="Text Box 28"/>
            <p:cNvSpPr txBox="1">
              <a:spLocks noChangeArrowheads="1"/>
            </p:cNvSpPr>
            <p:nvPr/>
          </p:nvSpPr>
          <p:spPr bwMode="auto">
            <a:xfrm>
              <a:off x="1565" y="2795"/>
              <a:ext cx="44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dirty="0">
                  <a:solidFill>
                    <a:srgbClr val="000000"/>
                  </a:solidFill>
                  <a:latin typeface="Times New Roman" pitchFamily="18" charset="0"/>
                </a:rPr>
                <a:t>e’(k’)</a:t>
              </a:r>
            </a:p>
          </p:txBody>
        </p:sp>
        <p:sp>
          <p:nvSpPr>
            <p:cNvPr id="39984" name="Text Box 29"/>
            <p:cNvSpPr txBox="1">
              <a:spLocks noChangeArrowheads="1"/>
            </p:cNvSpPr>
            <p:nvPr/>
          </p:nvSpPr>
          <p:spPr bwMode="auto">
            <a:xfrm>
              <a:off x="431" y="3611"/>
              <a:ext cx="18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39985" name="Text Box 30"/>
            <p:cNvSpPr txBox="1">
              <a:spLocks noChangeArrowheads="1"/>
            </p:cNvSpPr>
            <p:nvPr/>
          </p:nvSpPr>
          <p:spPr bwMode="auto">
            <a:xfrm>
              <a:off x="1701" y="3611"/>
              <a:ext cx="2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>
                  <a:solidFill>
                    <a:srgbClr val="000000"/>
                  </a:solidFill>
                  <a:latin typeface="Times New Roman" pitchFamily="18" charset="0"/>
                </a:rPr>
                <a:t>p’</a:t>
              </a:r>
            </a:p>
          </p:txBody>
        </p:sp>
        <p:sp>
          <p:nvSpPr>
            <p:cNvPr id="39986" name="Text Box 31"/>
            <p:cNvSpPr txBox="1">
              <a:spLocks noChangeArrowheads="1"/>
            </p:cNvSpPr>
            <p:nvPr/>
          </p:nvSpPr>
          <p:spPr bwMode="auto">
            <a:xfrm>
              <a:off x="1202" y="3067"/>
              <a:ext cx="68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>
                  <a:solidFill>
                    <a:srgbClr val="000000"/>
                  </a:solidFill>
                  <a:latin typeface="Symbol" pitchFamily="18" charset="2"/>
                </a:rPr>
                <a:t>g* </a:t>
              </a:r>
              <a:r>
                <a:rPr lang="fr-FR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(t=Q</a:t>
              </a:r>
              <a:r>
                <a:rPr lang="fr-FR" baseline="300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fr-FR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</p:grpSp>
      <p:sp>
        <p:nvSpPr>
          <p:cNvPr id="39941" name="Rectangle 53"/>
          <p:cNvSpPr>
            <a:spLocks noChangeArrowheads="1"/>
          </p:cNvSpPr>
          <p:nvPr/>
        </p:nvSpPr>
        <p:spPr bwMode="auto">
          <a:xfrm>
            <a:off x="-118859" y="1721679"/>
            <a:ext cx="81375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Ø"/>
            </a:pP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1956: </a:t>
            </a:r>
            <a:r>
              <a:rPr lang="fr-FR" sz="1600" b="1" dirty="0" err="1">
                <a:solidFill>
                  <a:srgbClr val="FF0000"/>
                </a:solidFill>
                <a:latin typeface="Times New Roman" pitchFamily="18" charset="0"/>
              </a:rPr>
              <a:t>Elastic</a:t>
            </a:r>
            <a:r>
              <a:rPr lang="fr-FR" sz="1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fr-FR" sz="1600" b="1" dirty="0" err="1">
                <a:solidFill>
                  <a:srgbClr val="FF0000"/>
                </a:solidFill>
                <a:latin typeface="Times New Roman" pitchFamily="18" charset="0"/>
              </a:rPr>
              <a:t>scattering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Times New Roman" pitchFamily="18" charset="0"/>
              </a:rPr>
              <a:t>ep</a:t>
            </a:r>
            <a:r>
              <a:rPr lang="fr-FR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→e’p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 (</a:t>
            </a:r>
            <a:r>
              <a:rPr lang="fr-FR" sz="1600" dirty="0" err="1">
                <a:solidFill>
                  <a:srgbClr val="000000"/>
                </a:solidFill>
                <a:latin typeface="Times New Roman" pitchFamily="18" charset="0"/>
              </a:rPr>
              <a:t>Hofstadter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, Nobel </a:t>
            </a:r>
            <a:r>
              <a:rPr lang="fr-FR" sz="1600" dirty="0" err="1">
                <a:solidFill>
                  <a:srgbClr val="000000"/>
                </a:solidFill>
                <a:latin typeface="Times New Roman" pitchFamily="18" charset="0"/>
              </a:rPr>
              <a:t>Prize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 1961) </a:t>
            </a:r>
          </a:p>
        </p:txBody>
      </p:sp>
      <p:sp>
        <p:nvSpPr>
          <p:cNvPr id="39942" name="Rectangle 59"/>
          <p:cNvSpPr>
            <a:spLocks noChangeArrowheads="1"/>
          </p:cNvSpPr>
          <p:nvPr/>
        </p:nvSpPr>
        <p:spPr bwMode="auto">
          <a:xfrm>
            <a:off x="-201050" y="4438336"/>
            <a:ext cx="100091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Ø"/>
            </a:pP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1967: </a:t>
            </a:r>
            <a:r>
              <a:rPr lang="fr-FR" sz="1600" b="1" dirty="0">
                <a:solidFill>
                  <a:srgbClr val="FF0000"/>
                </a:solidFill>
                <a:latin typeface="Times New Roman" pitchFamily="18" charset="0"/>
              </a:rPr>
              <a:t>Deep </a:t>
            </a:r>
            <a:r>
              <a:rPr lang="fr-FR" sz="1600" b="1" dirty="0" err="1">
                <a:solidFill>
                  <a:srgbClr val="FF0000"/>
                </a:solidFill>
                <a:latin typeface="Times New Roman" pitchFamily="18" charset="0"/>
              </a:rPr>
              <a:t>inelastic</a:t>
            </a:r>
            <a:r>
              <a:rPr lang="fr-FR" sz="1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fr-FR" sz="1600" b="1" dirty="0" err="1">
                <a:solidFill>
                  <a:srgbClr val="FF0000"/>
                </a:solidFill>
                <a:latin typeface="Times New Roman" pitchFamily="18" charset="0"/>
              </a:rPr>
              <a:t>scattering</a:t>
            </a:r>
            <a:r>
              <a:rPr lang="fr-FR" sz="1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(DIS) </a:t>
            </a:r>
            <a:r>
              <a:rPr lang="fr-FR" sz="1600" dirty="0" err="1">
                <a:solidFill>
                  <a:srgbClr val="000000"/>
                </a:solidFill>
                <a:latin typeface="Times New Roman" pitchFamily="18" charset="0"/>
              </a:rPr>
              <a:t>ep</a:t>
            </a:r>
            <a:r>
              <a:rPr lang="fr-FR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→e’X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 (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Friedman, Kendall, Taylor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, Nobel </a:t>
            </a:r>
            <a:r>
              <a:rPr lang="fr-FR" sz="1600" dirty="0" err="1">
                <a:solidFill>
                  <a:srgbClr val="000000"/>
                </a:solidFill>
                <a:latin typeface="Times New Roman" pitchFamily="18" charset="0"/>
              </a:rPr>
              <a:t>Prize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 1990) </a:t>
            </a:r>
          </a:p>
        </p:txBody>
      </p:sp>
      <p:sp>
        <p:nvSpPr>
          <p:cNvPr id="39943" name="Text Box 58"/>
          <p:cNvSpPr txBox="1">
            <a:spLocks noChangeArrowheads="1"/>
          </p:cNvSpPr>
          <p:nvPr/>
        </p:nvSpPr>
        <p:spPr bwMode="auto">
          <a:xfrm>
            <a:off x="3348167" y="5389535"/>
            <a:ext cx="5999798" cy="107721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Char char="•"/>
            </a:pP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 Discovery of the </a:t>
            </a:r>
            <a:r>
              <a:rPr lang="fr-FR" sz="1600" b="1" dirty="0">
                <a:solidFill>
                  <a:srgbClr val="000000"/>
                </a:solidFill>
                <a:latin typeface="Times New Roman" pitchFamily="18" charset="0"/>
              </a:rPr>
              <a:t>quarks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 (or “partons”)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Char char="•"/>
            </a:pP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Times New Roman" pitchFamily="18" charset="0"/>
              </a:rPr>
              <a:t>Measurement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 of the </a:t>
            </a:r>
            <a:r>
              <a:rPr lang="fr-FR" sz="1600" dirty="0" err="1">
                <a:solidFill>
                  <a:srgbClr val="000000"/>
                </a:solidFill>
                <a:latin typeface="Times New Roman" pitchFamily="18" charset="0"/>
              </a:rPr>
              <a:t>momentum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 and spin distributions of the partons: </a:t>
            </a:r>
            <a:r>
              <a:rPr lang="fr-FR" sz="1600" b="1" dirty="0">
                <a:solidFill>
                  <a:srgbClr val="000000"/>
                </a:solidFill>
                <a:latin typeface="Times New Roman" pitchFamily="18" charset="0"/>
              </a:rPr>
              <a:t>Parton Distribution </a:t>
            </a:r>
            <a:r>
              <a:rPr lang="fr-FR" sz="1600" b="1" dirty="0" err="1">
                <a:solidFill>
                  <a:srgbClr val="000000"/>
                </a:solidFill>
                <a:latin typeface="Times New Roman" pitchFamily="18" charset="0"/>
              </a:rPr>
              <a:t>Functions</a:t>
            </a:r>
            <a:r>
              <a:rPr lang="fr-FR" sz="1600" b="1" dirty="0">
                <a:solidFill>
                  <a:srgbClr val="000000"/>
                </a:solidFill>
                <a:latin typeface="Times New Roman" pitchFamily="18" charset="0"/>
              </a:rPr>
              <a:t> (PDF)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fr-FR" sz="1600" b="1" dirty="0">
                <a:solidFill>
                  <a:srgbClr val="000000"/>
                </a:solidFill>
                <a:latin typeface="Times New Roman" pitchFamily="18" charset="0"/>
              </a:rPr>
              <a:t>q(x), </a:t>
            </a:r>
            <a:r>
              <a:rPr lang="fr-FR" sz="1600" b="1" dirty="0" err="1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fr-FR" sz="1600" b="1" dirty="0" err="1">
                <a:solidFill>
                  <a:srgbClr val="000000"/>
                </a:solidFill>
                <a:latin typeface="Times New Roman" pitchFamily="18" charset="0"/>
              </a:rPr>
              <a:t>q</a:t>
            </a:r>
            <a:r>
              <a:rPr lang="fr-FR" sz="1600" b="1" dirty="0">
                <a:solidFill>
                  <a:srgbClr val="000000"/>
                </a:solidFill>
                <a:latin typeface="Times New Roman" pitchFamily="18" charset="0"/>
              </a:rPr>
              <a:t>(x)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Times New Roman" panose="02020603050405020304" pitchFamily="18" charset="0"/>
              <a:buChar char="→"/>
            </a:pPr>
            <a:r>
              <a:rPr lang="fr-FR" sz="1600" b="1" dirty="0">
                <a:solidFill>
                  <a:srgbClr val="000000"/>
                </a:solidFill>
                <a:latin typeface="Times New Roman" pitchFamily="18" charset="0"/>
              </a:rPr>
              <a:t>Quark distribution in longitudinal </a:t>
            </a:r>
            <a:r>
              <a:rPr lang="fr-FR" sz="1600" b="1" dirty="0" err="1">
                <a:solidFill>
                  <a:srgbClr val="000000"/>
                </a:solidFill>
                <a:latin typeface="Times New Roman" pitchFamily="18" charset="0"/>
              </a:rPr>
              <a:t>momentum</a:t>
            </a:r>
            <a:endParaRPr lang="fr-FR" sz="16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9944" name="Text Box 101"/>
          <p:cNvSpPr txBox="1">
            <a:spLocks noChangeArrowheads="1"/>
          </p:cNvSpPr>
          <p:nvPr/>
        </p:nvSpPr>
        <p:spPr bwMode="auto">
          <a:xfrm>
            <a:off x="3575708" y="2451188"/>
            <a:ext cx="4561472" cy="107721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 The proton </a:t>
            </a:r>
            <a:r>
              <a:rPr lang="fr-FR" sz="1600" dirty="0" err="1">
                <a:solidFill>
                  <a:srgbClr val="000000"/>
                </a:solidFill>
                <a:latin typeface="Times New Roman" pitchFamily="18" charset="0"/>
              </a:rPr>
              <a:t>is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fr-FR" sz="1600" b="1" dirty="0">
                <a:solidFill>
                  <a:srgbClr val="000000"/>
                </a:solidFill>
                <a:latin typeface="Times New Roman" pitchFamily="18" charset="0"/>
              </a:rPr>
              <a:t>not a point-</a:t>
            </a:r>
            <a:r>
              <a:rPr lang="fr-FR" sz="1600" b="1" dirty="0" err="1">
                <a:solidFill>
                  <a:srgbClr val="000000"/>
                </a:solidFill>
                <a:latin typeface="Times New Roman" pitchFamily="18" charset="0"/>
              </a:rPr>
              <a:t>like</a:t>
            </a:r>
            <a:r>
              <a:rPr lang="fr-FR" sz="1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fr-FR" sz="1600" b="1" dirty="0" err="1">
                <a:solidFill>
                  <a:srgbClr val="000000"/>
                </a:solidFill>
                <a:latin typeface="Times New Roman" pitchFamily="18" charset="0"/>
              </a:rPr>
              <a:t>object</a:t>
            </a:r>
            <a:endParaRPr lang="fr-FR" sz="16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Times New Roman" pitchFamily="18" charset="0"/>
              </a:rPr>
              <a:t>Measurement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 of charge distributions of the proton: </a:t>
            </a:r>
            <a:r>
              <a:rPr lang="fr-FR" sz="1600" b="1" dirty="0" err="1">
                <a:solidFill>
                  <a:srgbClr val="000000"/>
                </a:solidFill>
                <a:latin typeface="Times New Roman" pitchFamily="18" charset="0"/>
              </a:rPr>
              <a:t>Electromagnetic</a:t>
            </a:r>
            <a:r>
              <a:rPr lang="fr-FR" sz="1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fr-FR" sz="1600" b="1" dirty="0" err="1">
                <a:solidFill>
                  <a:srgbClr val="000000"/>
                </a:solidFill>
                <a:latin typeface="Times New Roman" pitchFamily="18" charset="0"/>
              </a:rPr>
              <a:t>form</a:t>
            </a:r>
            <a:r>
              <a:rPr lang="fr-FR" sz="1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fr-FR" sz="1600" b="1" dirty="0" err="1">
                <a:solidFill>
                  <a:srgbClr val="000000"/>
                </a:solidFill>
                <a:latin typeface="Times New Roman" pitchFamily="18" charset="0"/>
              </a:rPr>
              <a:t>factors</a:t>
            </a:r>
            <a:r>
              <a:rPr lang="fr-FR" sz="1600" b="1" dirty="0">
                <a:solidFill>
                  <a:srgbClr val="000000"/>
                </a:solidFill>
                <a:latin typeface="Times New Roman" pitchFamily="18" charset="0"/>
              </a:rPr>
              <a:t> F</a:t>
            </a:r>
            <a:r>
              <a:rPr lang="fr-FR" sz="1600" b="1" baseline="-2500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fr-FR" sz="1600" b="1" dirty="0">
                <a:solidFill>
                  <a:srgbClr val="000000"/>
                </a:solidFill>
                <a:latin typeface="Times New Roman" pitchFamily="18" charset="0"/>
              </a:rPr>
              <a:t>(t), F</a:t>
            </a:r>
            <a:r>
              <a:rPr lang="fr-FR" sz="1600" b="1" baseline="-25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fr-FR" sz="1600" b="1" dirty="0">
                <a:solidFill>
                  <a:srgbClr val="000000"/>
                </a:solidFill>
                <a:latin typeface="Times New Roman" pitchFamily="18" charset="0"/>
              </a:rPr>
              <a:t>(t)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Times New Roman" panose="02020603050405020304" pitchFamily="18" charset="0"/>
              <a:buChar char="→"/>
            </a:pPr>
            <a:r>
              <a:rPr lang="en-US" alt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Quark distribution in transverse position</a:t>
            </a:r>
          </a:p>
        </p:txBody>
      </p:sp>
      <p:sp>
        <p:nvSpPr>
          <p:cNvPr id="39945" name="Oval 47"/>
          <p:cNvSpPr>
            <a:spLocks noChangeArrowheads="1"/>
          </p:cNvSpPr>
          <p:nvPr/>
        </p:nvSpPr>
        <p:spPr bwMode="auto">
          <a:xfrm>
            <a:off x="9748520" y="1674379"/>
            <a:ext cx="1219200" cy="1235075"/>
          </a:xfrm>
          <a:prstGeom prst="ellipse">
            <a:avLst/>
          </a:prstGeom>
          <a:solidFill>
            <a:srgbClr val="CA956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9946" name="Line 56"/>
          <p:cNvSpPr>
            <a:spLocks noChangeShapeType="1"/>
          </p:cNvSpPr>
          <p:nvPr/>
        </p:nvSpPr>
        <p:spPr bwMode="auto">
          <a:xfrm>
            <a:off x="11228070" y="2447491"/>
            <a:ext cx="0" cy="3287712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9947" name="Text Box 59"/>
          <p:cNvSpPr txBox="1">
            <a:spLocks noChangeArrowheads="1"/>
          </p:cNvSpPr>
          <p:nvPr/>
        </p:nvSpPr>
        <p:spPr bwMode="auto">
          <a:xfrm>
            <a:off x="11026458" y="1707716"/>
            <a:ext cx="6080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Low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9948" name="Text Box 60"/>
          <p:cNvSpPr txBox="1">
            <a:spLocks noChangeArrowheads="1"/>
          </p:cNvSpPr>
          <p:nvPr/>
        </p:nvSpPr>
        <p:spPr bwMode="auto">
          <a:xfrm>
            <a:off x="10853420" y="5779654"/>
            <a:ext cx="9667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High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grpSp>
        <p:nvGrpSpPr>
          <p:cNvPr id="9" name="Group 88"/>
          <p:cNvGrpSpPr>
            <a:grpSpLocks/>
          </p:cNvGrpSpPr>
          <p:nvPr/>
        </p:nvGrpSpPr>
        <p:grpSpPr bwMode="auto">
          <a:xfrm>
            <a:off x="9764395" y="5033528"/>
            <a:ext cx="1169988" cy="1233488"/>
            <a:chOff x="4303" y="3024"/>
            <a:chExt cx="737" cy="777"/>
          </a:xfrm>
        </p:grpSpPr>
        <p:sp>
          <p:nvSpPr>
            <p:cNvPr id="39958" name="Oval 22" descr="20%"/>
            <p:cNvSpPr>
              <a:spLocks noChangeArrowheads="1"/>
            </p:cNvSpPr>
            <p:nvPr/>
          </p:nvSpPr>
          <p:spPr bwMode="auto">
            <a:xfrm>
              <a:off x="4303" y="3024"/>
              <a:ext cx="737" cy="777"/>
            </a:xfrm>
            <a:prstGeom prst="ellipse">
              <a:avLst/>
            </a:prstGeom>
            <a:pattFill prst="pct20">
              <a:fgClr>
                <a:srgbClr val="FFCC99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59" name="Oval 24"/>
            <p:cNvSpPr>
              <a:spLocks noChangeArrowheads="1"/>
            </p:cNvSpPr>
            <p:nvPr/>
          </p:nvSpPr>
          <p:spPr bwMode="auto">
            <a:xfrm>
              <a:off x="4549" y="3154"/>
              <a:ext cx="41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60" name="Oval 25"/>
            <p:cNvSpPr>
              <a:spLocks noChangeArrowheads="1"/>
            </p:cNvSpPr>
            <p:nvPr/>
          </p:nvSpPr>
          <p:spPr bwMode="auto">
            <a:xfrm>
              <a:off x="4426" y="3283"/>
              <a:ext cx="41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61" name="Oval 26"/>
            <p:cNvSpPr>
              <a:spLocks noChangeArrowheads="1"/>
            </p:cNvSpPr>
            <p:nvPr/>
          </p:nvSpPr>
          <p:spPr bwMode="auto">
            <a:xfrm>
              <a:off x="4672" y="3283"/>
              <a:ext cx="40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62" name="Oval 29"/>
            <p:cNvSpPr>
              <a:spLocks noChangeArrowheads="1"/>
            </p:cNvSpPr>
            <p:nvPr/>
          </p:nvSpPr>
          <p:spPr bwMode="auto">
            <a:xfrm>
              <a:off x="4835" y="3413"/>
              <a:ext cx="41" cy="43"/>
            </a:xfrm>
            <a:prstGeom prst="ellipse">
              <a:avLst/>
            </a:prstGeom>
            <a:solidFill>
              <a:srgbClr val="3AC73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63" name="Oval 30"/>
            <p:cNvSpPr>
              <a:spLocks noChangeArrowheads="1"/>
            </p:cNvSpPr>
            <p:nvPr/>
          </p:nvSpPr>
          <p:spPr bwMode="auto">
            <a:xfrm>
              <a:off x="4917" y="3499"/>
              <a:ext cx="41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64" name="Oval 33"/>
            <p:cNvSpPr>
              <a:spLocks noChangeArrowheads="1"/>
            </p:cNvSpPr>
            <p:nvPr/>
          </p:nvSpPr>
          <p:spPr bwMode="auto">
            <a:xfrm>
              <a:off x="4753" y="3067"/>
              <a:ext cx="41" cy="4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65" name="Freeform 34"/>
            <p:cNvSpPr>
              <a:spLocks/>
            </p:cNvSpPr>
            <p:nvPr/>
          </p:nvSpPr>
          <p:spPr bwMode="auto">
            <a:xfrm>
              <a:off x="4672" y="3326"/>
              <a:ext cx="81" cy="130"/>
            </a:xfrm>
            <a:custGeom>
              <a:avLst/>
              <a:gdLst>
                <a:gd name="T0" fmla="*/ 0 w 840"/>
                <a:gd name="T1" fmla="*/ 0 h 1184"/>
                <a:gd name="T2" fmla="*/ 0 w 840"/>
                <a:gd name="T3" fmla="*/ 0 h 1184"/>
                <a:gd name="T4" fmla="*/ 0 w 840"/>
                <a:gd name="T5" fmla="*/ 0 h 1184"/>
                <a:gd name="T6" fmla="*/ 0 w 840"/>
                <a:gd name="T7" fmla="*/ 0 h 1184"/>
                <a:gd name="T8" fmla="*/ 0 w 840"/>
                <a:gd name="T9" fmla="*/ 0 h 1184"/>
                <a:gd name="T10" fmla="*/ 0 w 840"/>
                <a:gd name="T11" fmla="*/ 0 h 1184"/>
                <a:gd name="T12" fmla="*/ 0 w 840"/>
                <a:gd name="T13" fmla="*/ 0 h 1184"/>
                <a:gd name="T14" fmla="*/ 0 w 840"/>
                <a:gd name="T15" fmla="*/ 0 h 1184"/>
                <a:gd name="T16" fmla="*/ 0 w 840"/>
                <a:gd name="T17" fmla="*/ 0 h 1184"/>
                <a:gd name="T18" fmla="*/ 0 w 840"/>
                <a:gd name="T19" fmla="*/ 0 h 1184"/>
                <a:gd name="T20" fmla="*/ 0 w 840"/>
                <a:gd name="T21" fmla="*/ 0 h 1184"/>
                <a:gd name="T22" fmla="*/ 0 w 840"/>
                <a:gd name="T23" fmla="*/ 0 h 1184"/>
                <a:gd name="T24" fmla="*/ 0 w 840"/>
                <a:gd name="T25" fmla="*/ 0 h 1184"/>
                <a:gd name="T26" fmla="*/ 0 w 840"/>
                <a:gd name="T27" fmla="*/ 0 h 118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40"/>
                <a:gd name="T43" fmla="*/ 0 h 1184"/>
                <a:gd name="T44" fmla="*/ 840 w 840"/>
                <a:gd name="T45" fmla="*/ 1184 h 118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40" h="1184">
                  <a:moveTo>
                    <a:pt x="104" y="80"/>
                  </a:moveTo>
                  <a:cubicBezTo>
                    <a:pt x="168" y="60"/>
                    <a:pt x="232" y="40"/>
                    <a:pt x="296" y="32"/>
                  </a:cubicBezTo>
                  <a:cubicBezTo>
                    <a:pt x="360" y="24"/>
                    <a:pt x="496" y="0"/>
                    <a:pt x="488" y="32"/>
                  </a:cubicBezTo>
                  <a:cubicBezTo>
                    <a:pt x="480" y="64"/>
                    <a:pt x="328" y="160"/>
                    <a:pt x="248" y="224"/>
                  </a:cubicBezTo>
                  <a:cubicBezTo>
                    <a:pt x="168" y="288"/>
                    <a:pt x="0" y="384"/>
                    <a:pt x="8" y="416"/>
                  </a:cubicBezTo>
                  <a:cubicBezTo>
                    <a:pt x="16" y="448"/>
                    <a:pt x="200" y="416"/>
                    <a:pt x="296" y="416"/>
                  </a:cubicBezTo>
                  <a:cubicBezTo>
                    <a:pt x="392" y="416"/>
                    <a:pt x="536" y="400"/>
                    <a:pt x="584" y="416"/>
                  </a:cubicBezTo>
                  <a:cubicBezTo>
                    <a:pt x="632" y="432"/>
                    <a:pt x="640" y="456"/>
                    <a:pt x="584" y="512"/>
                  </a:cubicBezTo>
                  <a:cubicBezTo>
                    <a:pt x="528" y="568"/>
                    <a:pt x="312" y="688"/>
                    <a:pt x="248" y="752"/>
                  </a:cubicBezTo>
                  <a:cubicBezTo>
                    <a:pt x="184" y="816"/>
                    <a:pt x="128" y="888"/>
                    <a:pt x="200" y="896"/>
                  </a:cubicBezTo>
                  <a:cubicBezTo>
                    <a:pt x="272" y="904"/>
                    <a:pt x="576" y="808"/>
                    <a:pt x="680" y="800"/>
                  </a:cubicBezTo>
                  <a:cubicBezTo>
                    <a:pt x="784" y="792"/>
                    <a:pt x="840" y="800"/>
                    <a:pt x="824" y="848"/>
                  </a:cubicBezTo>
                  <a:cubicBezTo>
                    <a:pt x="808" y="896"/>
                    <a:pt x="624" y="1032"/>
                    <a:pt x="584" y="1088"/>
                  </a:cubicBezTo>
                  <a:cubicBezTo>
                    <a:pt x="544" y="1144"/>
                    <a:pt x="564" y="1164"/>
                    <a:pt x="584" y="1184"/>
                  </a:cubicBezTo>
                </a:path>
              </a:pathLst>
            </a:cu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66" name="Freeform 35"/>
            <p:cNvSpPr>
              <a:spLocks/>
            </p:cNvSpPr>
            <p:nvPr/>
          </p:nvSpPr>
          <p:spPr bwMode="auto">
            <a:xfrm>
              <a:off x="4426" y="3326"/>
              <a:ext cx="82" cy="130"/>
            </a:xfrm>
            <a:custGeom>
              <a:avLst/>
              <a:gdLst>
                <a:gd name="T0" fmla="*/ 0 w 840"/>
                <a:gd name="T1" fmla="*/ 0 h 1184"/>
                <a:gd name="T2" fmla="*/ 0 w 840"/>
                <a:gd name="T3" fmla="*/ 0 h 1184"/>
                <a:gd name="T4" fmla="*/ 0 w 840"/>
                <a:gd name="T5" fmla="*/ 0 h 1184"/>
                <a:gd name="T6" fmla="*/ 0 w 840"/>
                <a:gd name="T7" fmla="*/ 0 h 1184"/>
                <a:gd name="T8" fmla="*/ 0 w 840"/>
                <a:gd name="T9" fmla="*/ 0 h 1184"/>
                <a:gd name="T10" fmla="*/ 0 w 840"/>
                <a:gd name="T11" fmla="*/ 0 h 1184"/>
                <a:gd name="T12" fmla="*/ 0 w 840"/>
                <a:gd name="T13" fmla="*/ 0 h 1184"/>
                <a:gd name="T14" fmla="*/ 0 w 840"/>
                <a:gd name="T15" fmla="*/ 0 h 1184"/>
                <a:gd name="T16" fmla="*/ 0 w 840"/>
                <a:gd name="T17" fmla="*/ 0 h 1184"/>
                <a:gd name="T18" fmla="*/ 0 w 840"/>
                <a:gd name="T19" fmla="*/ 0 h 1184"/>
                <a:gd name="T20" fmla="*/ 0 w 840"/>
                <a:gd name="T21" fmla="*/ 0 h 1184"/>
                <a:gd name="T22" fmla="*/ 0 w 840"/>
                <a:gd name="T23" fmla="*/ 0 h 1184"/>
                <a:gd name="T24" fmla="*/ 0 w 840"/>
                <a:gd name="T25" fmla="*/ 0 h 1184"/>
                <a:gd name="T26" fmla="*/ 0 w 840"/>
                <a:gd name="T27" fmla="*/ 0 h 118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40"/>
                <a:gd name="T43" fmla="*/ 0 h 1184"/>
                <a:gd name="T44" fmla="*/ 840 w 840"/>
                <a:gd name="T45" fmla="*/ 1184 h 118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40" h="1184">
                  <a:moveTo>
                    <a:pt x="104" y="80"/>
                  </a:moveTo>
                  <a:cubicBezTo>
                    <a:pt x="168" y="60"/>
                    <a:pt x="232" y="40"/>
                    <a:pt x="296" y="32"/>
                  </a:cubicBezTo>
                  <a:cubicBezTo>
                    <a:pt x="360" y="24"/>
                    <a:pt x="496" y="0"/>
                    <a:pt x="488" y="32"/>
                  </a:cubicBezTo>
                  <a:cubicBezTo>
                    <a:pt x="480" y="64"/>
                    <a:pt x="328" y="160"/>
                    <a:pt x="248" y="224"/>
                  </a:cubicBezTo>
                  <a:cubicBezTo>
                    <a:pt x="168" y="288"/>
                    <a:pt x="0" y="384"/>
                    <a:pt x="8" y="416"/>
                  </a:cubicBezTo>
                  <a:cubicBezTo>
                    <a:pt x="16" y="448"/>
                    <a:pt x="200" y="416"/>
                    <a:pt x="296" y="416"/>
                  </a:cubicBezTo>
                  <a:cubicBezTo>
                    <a:pt x="392" y="416"/>
                    <a:pt x="536" y="400"/>
                    <a:pt x="584" y="416"/>
                  </a:cubicBezTo>
                  <a:cubicBezTo>
                    <a:pt x="632" y="432"/>
                    <a:pt x="640" y="456"/>
                    <a:pt x="584" y="512"/>
                  </a:cubicBezTo>
                  <a:cubicBezTo>
                    <a:pt x="528" y="568"/>
                    <a:pt x="312" y="688"/>
                    <a:pt x="248" y="752"/>
                  </a:cubicBezTo>
                  <a:cubicBezTo>
                    <a:pt x="184" y="816"/>
                    <a:pt x="128" y="888"/>
                    <a:pt x="200" y="896"/>
                  </a:cubicBezTo>
                  <a:cubicBezTo>
                    <a:pt x="272" y="904"/>
                    <a:pt x="576" y="808"/>
                    <a:pt x="680" y="800"/>
                  </a:cubicBezTo>
                  <a:cubicBezTo>
                    <a:pt x="784" y="792"/>
                    <a:pt x="840" y="800"/>
                    <a:pt x="824" y="848"/>
                  </a:cubicBezTo>
                  <a:cubicBezTo>
                    <a:pt x="808" y="896"/>
                    <a:pt x="624" y="1032"/>
                    <a:pt x="584" y="1088"/>
                  </a:cubicBezTo>
                  <a:cubicBezTo>
                    <a:pt x="544" y="1144"/>
                    <a:pt x="564" y="1164"/>
                    <a:pt x="584" y="1184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67" name="Freeform 37"/>
            <p:cNvSpPr>
              <a:spLocks/>
            </p:cNvSpPr>
            <p:nvPr/>
          </p:nvSpPr>
          <p:spPr bwMode="auto">
            <a:xfrm rot="-7282380">
              <a:off x="4772" y="3509"/>
              <a:ext cx="86" cy="123"/>
            </a:xfrm>
            <a:custGeom>
              <a:avLst/>
              <a:gdLst>
                <a:gd name="T0" fmla="*/ 0 w 840"/>
                <a:gd name="T1" fmla="*/ 0 h 1184"/>
                <a:gd name="T2" fmla="*/ 0 w 840"/>
                <a:gd name="T3" fmla="*/ 0 h 1184"/>
                <a:gd name="T4" fmla="*/ 0 w 840"/>
                <a:gd name="T5" fmla="*/ 0 h 1184"/>
                <a:gd name="T6" fmla="*/ 0 w 840"/>
                <a:gd name="T7" fmla="*/ 0 h 1184"/>
                <a:gd name="T8" fmla="*/ 0 w 840"/>
                <a:gd name="T9" fmla="*/ 0 h 1184"/>
                <a:gd name="T10" fmla="*/ 0 w 840"/>
                <a:gd name="T11" fmla="*/ 0 h 1184"/>
                <a:gd name="T12" fmla="*/ 0 w 840"/>
                <a:gd name="T13" fmla="*/ 0 h 1184"/>
                <a:gd name="T14" fmla="*/ 0 w 840"/>
                <a:gd name="T15" fmla="*/ 0 h 1184"/>
                <a:gd name="T16" fmla="*/ 0 w 840"/>
                <a:gd name="T17" fmla="*/ 0 h 1184"/>
                <a:gd name="T18" fmla="*/ 0 w 840"/>
                <a:gd name="T19" fmla="*/ 0 h 1184"/>
                <a:gd name="T20" fmla="*/ 0 w 840"/>
                <a:gd name="T21" fmla="*/ 0 h 1184"/>
                <a:gd name="T22" fmla="*/ 0 w 840"/>
                <a:gd name="T23" fmla="*/ 0 h 1184"/>
                <a:gd name="T24" fmla="*/ 0 w 840"/>
                <a:gd name="T25" fmla="*/ 0 h 1184"/>
                <a:gd name="T26" fmla="*/ 0 w 840"/>
                <a:gd name="T27" fmla="*/ 0 h 118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40"/>
                <a:gd name="T43" fmla="*/ 0 h 1184"/>
                <a:gd name="T44" fmla="*/ 840 w 840"/>
                <a:gd name="T45" fmla="*/ 1184 h 118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40" h="1184">
                  <a:moveTo>
                    <a:pt x="104" y="80"/>
                  </a:moveTo>
                  <a:cubicBezTo>
                    <a:pt x="168" y="60"/>
                    <a:pt x="232" y="40"/>
                    <a:pt x="296" y="32"/>
                  </a:cubicBezTo>
                  <a:cubicBezTo>
                    <a:pt x="360" y="24"/>
                    <a:pt x="496" y="0"/>
                    <a:pt x="488" y="32"/>
                  </a:cubicBezTo>
                  <a:cubicBezTo>
                    <a:pt x="480" y="64"/>
                    <a:pt x="328" y="160"/>
                    <a:pt x="248" y="224"/>
                  </a:cubicBezTo>
                  <a:cubicBezTo>
                    <a:pt x="168" y="288"/>
                    <a:pt x="0" y="384"/>
                    <a:pt x="8" y="416"/>
                  </a:cubicBezTo>
                  <a:cubicBezTo>
                    <a:pt x="16" y="448"/>
                    <a:pt x="200" y="416"/>
                    <a:pt x="296" y="416"/>
                  </a:cubicBezTo>
                  <a:cubicBezTo>
                    <a:pt x="392" y="416"/>
                    <a:pt x="536" y="400"/>
                    <a:pt x="584" y="416"/>
                  </a:cubicBezTo>
                  <a:cubicBezTo>
                    <a:pt x="632" y="432"/>
                    <a:pt x="640" y="456"/>
                    <a:pt x="584" y="512"/>
                  </a:cubicBezTo>
                  <a:cubicBezTo>
                    <a:pt x="528" y="568"/>
                    <a:pt x="312" y="688"/>
                    <a:pt x="248" y="752"/>
                  </a:cubicBezTo>
                  <a:cubicBezTo>
                    <a:pt x="184" y="816"/>
                    <a:pt x="128" y="888"/>
                    <a:pt x="200" y="896"/>
                  </a:cubicBezTo>
                  <a:cubicBezTo>
                    <a:pt x="272" y="904"/>
                    <a:pt x="576" y="808"/>
                    <a:pt x="680" y="800"/>
                  </a:cubicBezTo>
                  <a:cubicBezTo>
                    <a:pt x="784" y="792"/>
                    <a:pt x="840" y="800"/>
                    <a:pt x="824" y="848"/>
                  </a:cubicBezTo>
                  <a:cubicBezTo>
                    <a:pt x="808" y="896"/>
                    <a:pt x="624" y="1032"/>
                    <a:pt x="584" y="1088"/>
                  </a:cubicBezTo>
                  <a:cubicBezTo>
                    <a:pt x="544" y="1144"/>
                    <a:pt x="564" y="1164"/>
                    <a:pt x="584" y="1184"/>
                  </a:cubicBezTo>
                </a:path>
              </a:pathLst>
            </a:cu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68" name="Freeform 38"/>
            <p:cNvSpPr>
              <a:spLocks/>
            </p:cNvSpPr>
            <p:nvPr/>
          </p:nvSpPr>
          <p:spPr bwMode="auto">
            <a:xfrm>
              <a:off x="4842" y="3456"/>
              <a:ext cx="82" cy="129"/>
            </a:xfrm>
            <a:custGeom>
              <a:avLst/>
              <a:gdLst>
                <a:gd name="T0" fmla="*/ 0 w 840"/>
                <a:gd name="T1" fmla="*/ 0 h 1184"/>
                <a:gd name="T2" fmla="*/ 0 w 840"/>
                <a:gd name="T3" fmla="*/ 0 h 1184"/>
                <a:gd name="T4" fmla="*/ 0 w 840"/>
                <a:gd name="T5" fmla="*/ 0 h 1184"/>
                <a:gd name="T6" fmla="*/ 0 w 840"/>
                <a:gd name="T7" fmla="*/ 0 h 1184"/>
                <a:gd name="T8" fmla="*/ 0 w 840"/>
                <a:gd name="T9" fmla="*/ 0 h 1184"/>
                <a:gd name="T10" fmla="*/ 0 w 840"/>
                <a:gd name="T11" fmla="*/ 0 h 1184"/>
                <a:gd name="T12" fmla="*/ 0 w 840"/>
                <a:gd name="T13" fmla="*/ 0 h 1184"/>
                <a:gd name="T14" fmla="*/ 0 w 840"/>
                <a:gd name="T15" fmla="*/ 0 h 1184"/>
                <a:gd name="T16" fmla="*/ 0 w 840"/>
                <a:gd name="T17" fmla="*/ 0 h 1184"/>
                <a:gd name="T18" fmla="*/ 0 w 840"/>
                <a:gd name="T19" fmla="*/ 0 h 1184"/>
                <a:gd name="T20" fmla="*/ 0 w 840"/>
                <a:gd name="T21" fmla="*/ 0 h 1184"/>
                <a:gd name="T22" fmla="*/ 0 w 840"/>
                <a:gd name="T23" fmla="*/ 0 h 1184"/>
                <a:gd name="T24" fmla="*/ 0 w 840"/>
                <a:gd name="T25" fmla="*/ 0 h 1184"/>
                <a:gd name="T26" fmla="*/ 0 w 840"/>
                <a:gd name="T27" fmla="*/ 0 h 118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40"/>
                <a:gd name="T43" fmla="*/ 0 h 1184"/>
                <a:gd name="T44" fmla="*/ 840 w 840"/>
                <a:gd name="T45" fmla="*/ 1184 h 118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40" h="1184">
                  <a:moveTo>
                    <a:pt x="104" y="80"/>
                  </a:moveTo>
                  <a:cubicBezTo>
                    <a:pt x="168" y="60"/>
                    <a:pt x="232" y="40"/>
                    <a:pt x="296" y="32"/>
                  </a:cubicBezTo>
                  <a:cubicBezTo>
                    <a:pt x="360" y="24"/>
                    <a:pt x="496" y="0"/>
                    <a:pt x="488" y="32"/>
                  </a:cubicBezTo>
                  <a:cubicBezTo>
                    <a:pt x="480" y="64"/>
                    <a:pt x="328" y="160"/>
                    <a:pt x="248" y="224"/>
                  </a:cubicBezTo>
                  <a:cubicBezTo>
                    <a:pt x="168" y="288"/>
                    <a:pt x="0" y="384"/>
                    <a:pt x="8" y="416"/>
                  </a:cubicBezTo>
                  <a:cubicBezTo>
                    <a:pt x="16" y="448"/>
                    <a:pt x="200" y="416"/>
                    <a:pt x="296" y="416"/>
                  </a:cubicBezTo>
                  <a:cubicBezTo>
                    <a:pt x="392" y="416"/>
                    <a:pt x="536" y="400"/>
                    <a:pt x="584" y="416"/>
                  </a:cubicBezTo>
                  <a:cubicBezTo>
                    <a:pt x="632" y="432"/>
                    <a:pt x="640" y="456"/>
                    <a:pt x="584" y="512"/>
                  </a:cubicBezTo>
                  <a:cubicBezTo>
                    <a:pt x="528" y="568"/>
                    <a:pt x="312" y="688"/>
                    <a:pt x="248" y="752"/>
                  </a:cubicBezTo>
                  <a:cubicBezTo>
                    <a:pt x="184" y="816"/>
                    <a:pt x="128" y="888"/>
                    <a:pt x="200" y="896"/>
                  </a:cubicBezTo>
                  <a:cubicBezTo>
                    <a:pt x="272" y="904"/>
                    <a:pt x="576" y="808"/>
                    <a:pt x="680" y="800"/>
                  </a:cubicBezTo>
                  <a:cubicBezTo>
                    <a:pt x="784" y="792"/>
                    <a:pt x="840" y="800"/>
                    <a:pt x="824" y="848"/>
                  </a:cubicBezTo>
                  <a:cubicBezTo>
                    <a:pt x="808" y="896"/>
                    <a:pt x="624" y="1032"/>
                    <a:pt x="584" y="1088"/>
                  </a:cubicBezTo>
                  <a:cubicBezTo>
                    <a:pt x="544" y="1144"/>
                    <a:pt x="564" y="1164"/>
                    <a:pt x="584" y="1184"/>
                  </a:cubicBezTo>
                </a:path>
              </a:pathLst>
            </a:cu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69" name="Freeform 39"/>
            <p:cNvSpPr>
              <a:spLocks/>
            </p:cNvSpPr>
            <p:nvPr/>
          </p:nvSpPr>
          <p:spPr bwMode="auto">
            <a:xfrm rot="-7282380">
              <a:off x="4649" y="3136"/>
              <a:ext cx="86" cy="122"/>
            </a:xfrm>
            <a:custGeom>
              <a:avLst/>
              <a:gdLst>
                <a:gd name="T0" fmla="*/ 0 w 840"/>
                <a:gd name="T1" fmla="*/ 0 h 1184"/>
                <a:gd name="T2" fmla="*/ 0 w 840"/>
                <a:gd name="T3" fmla="*/ 0 h 1184"/>
                <a:gd name="T4" fmla="*/ 0 w 840"/>
                <a:gd name="T5" fmla="*/ 0 h 1184"/>
                <a:gd name="T6" fmla="*/ 0 w 840"/>
                <a:gd name="T7" fmla="*/ 0 h 1184"/>
                <a:gd name="T8" fmla="*/ 0 w 840"/>
                <a:gd name="T9" fmla="*/ 0 h 1184"/>
                <a:gd name="T10" fmla="*/ 0 w 840"/>
                <a:gd name="T11" fmla="*/ 0 h 1184"/>
                <a:gd name="T12" fmla="*/ 0 w 840"/>
                <a:gd name="T13" fmla="*/ 0 h 1184"/>
                <a:gd name="T14" fmla="*/ 0 w 840"/>
                <a:gd name="T15" fmla="*/ 0 h 1184"/>
                <a:gd name="T16" fmla="*/ 0 w 840"/>
                <a:gd name="T17" fmla="*/ 0 h 1184"/>
                <a:gd name="T18" fmla="*/ 0 w 840"/>
                <a:gd name="T19" fmla="*/ 0 h 1184"/>
                <a:gd name="T20" fmla="*/ 0 w 840"/>
                <a:gd name="T21" fmla="*/ 0 h 1184"/>
                <a:gd name="T22" fmla="*/ 0 w 840"/>
                <a:gd name="T23" fmla="*/ 0 h 1184"/>
                <a:gd name="T24" fmla="*/ 0 w 840"/>
                <a:gd name="T25" fmla="*/ 0 h 1184"/>
                <a:gd name="T26" fmla="*/ 0 w 840"/>
                <a:gd name="T27" fmla="*/ 0 h 118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40"/>
                <a:gd name="T43" fmla="*/ 0 h 1184"/>
                <a:gd name="T44" fmla="*/ 840 w 840"/>
                <a:gd name="T45" fmla="*/ 1184 h 118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40" h="1184">
                  <a:moveTo>
                    <a:pt x="104" y="80"/>
                  </a:moveTo>
                  <a:cubicBezTo>
                    <a:pt x="168" y="60"/>
                    <a:pt x="232" y="40"/>
                    <a:pt x="296" y="32"/>
                  </a:cubicBezTo>
                  <a:cubicBezTo>
                    <a:pt x="360" y="24"/>
                    <a:pt x="496" y="0"/>
                    <a:pt x="488" y="32"/>
                  </a:cubicBezTo>
                  <a:cubicBezTo>
                    <a:pt x="480" y="64"/>
                    <a:pt x="328" y="160"/>
                    <a:pt x="248" y="224"/>
                  </a:cubicBezTo>
                  <a:cubicBezTo>
                    <a:pt x="168" y="288"/>
                    <a:pt x="0" y="384"/>
                    <a:pt x="8" y="416"/>
                  </a:cubicBezTo>
                  <a:cubicBezTo>
                    <a:pt x="16" y="448"/>
                    <a:pt x="200" y="416"/>
                    <a:pt x="296" y="416"/>
                  </a:cubicBezTo>
                  <a:cubicBezTo>
                    <a:pt x="392" y="416"/>
                    <a:pt x="536" y="400"/>
                    <a:pt x="584" y="416"/>
                  </a:cubicBezTo>
                  <a:cubicBezTo>
                    <a:pt x="632" y="432"/>
                    <a:pt x="640" y="456"/>
                    <a:pt x="584" y="512"/>
                  </a:cubicBezTo>
                  <a:cubicBezTo>
                    <a:pt x="528" y="568"/>
                    <a:pt x="312" y="688"/>
                    <a:pt x="248" y="752"/>
                  </a:cubicBezTo>
                  <a:cubicBezTo>
                    <a:pt x="184" y="816"/>
                    <a:pt x="128" y="888"/>
                    <a:pt x="200" y="896"/>
                  </a:cubicBezTo>
                  <a:cubicBezTo>
                    <a:pt x="272" y="904"/>
                    <a:pt x="576" y="808"/>
                    <a:pt x="680" y="800"/>
                  </a:cubicBezTo>
                  <a:cubicBezTo>
                    <a:pt x="784" y="792"/>
                    <a:pt x="840" y="800"/>
                    <a:pt x="824" y="848"/>
                  </a:cubicBezTo>
                  <a:cubicBezTo>
                    <a:pt x="808" y="896"/>
                    <a:pt x="624" y="1032"/>
                    <a:pt x="584" y="1088"/>
                  </a:cubicBezTo>
                  <a:cubicBezTo>
                    <a:pt x="544" y="1144"/>
                    <a:pt x="564" y="1164"/>
                    <a:pt x="584" y="1184"/>
                  </a:cubicBezTo>
                </a:path>
              </a:pathLst>
            </a:cu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70" name="Freeform 40"/>
            <p:cNvSpPr>
              <a:spLocks/>
            </p:cNvSpPr>
            <p:nvPr/>
          </p:nvSpPr>
          <p:spPr bwMode="auto">
            <a:xfrm rot="9645446">
              <a:off x="4590" y="3154"/>
              <a:ext cx="82" cy="129"/>
            </a:xfrm>
            <a:custGeom>
              <a:avLst/>
              <a:gdLst>
                <a:gd name="T0" fmla="*/ 0 w 840"/>
                <a:gd name="T1" fmla="*/ 0 h 1184"/>
                <a:gd name="T2" fmla="*/ 0 w 840"/>
                <a:gd name="T3" fmla="*/ 0 h 1184"/>
                <a:gd name="T4" fmla="*/ 0 w 840"/>
                <a:gd name="T5" fmla="*/ 0 h 1184"/>
                <a:gd name="T6" fmla="*/ 0 w 840"/>
                <a:gd name="T7" fmla="*/ 0 h 1184"/>
                <a:gd name="T8" fmla="*/ 0 w 840"/>
                <a:gd name="T9" fmla="*/ 0 h 1184"/>
                <a:gd name="T10" fmla="*/ 0 w 840"/>
                <a:gd name="T11" fmla="*/ 0 h 1184"/>
                <a:gd name="T12" fmla="*/ 0 w 840"/>
                <a:gd name="T13" fmla="*/ 0 h 1184"/>
                <a:gd name="T14" fmla="*/ 0 w 840"/>
                <a:gd name="T15" fmla="*/ 0 h 1184"/>
                <a:gd name="T16" fmla="*/ 0 w 840"/>
                <a:gd name="T17" fmla="*/ 0 h 1184"/>
                <a:gd name="T18" fmla="*/ 0 w 840"/>
                <a:gd name="T19" fmla="*/ 0 h 1184"/>
                <a:gd name="T20" fmla="*/ 0 w 840"/>
                <a:gd name="T21" fmla="*/ 0 h 1184"/>
                <a:gd name="T22" fmla="*/ 0 w 840"/>
                <a:gd name="T23" fmla="*/ 0 h 1184"/>
                <a:gd name="T24" fmla="*/ 0 w 840"/>
                <a:gd name="T25" fmla="*/ 0 h 1184"/>
                <a:gd name="T26" fmla="*/ 0 w 840"/>
                <a:gd name="T27" fmla="*/ 0 h 118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40"/>
                <a:gd name="T43" fmla="*/ 0 h 1184"/>
                <a:gd name="T44" fmla="*/ 840 w 840"/>
                <a:gd name="T45" fmla="*/ 1184 h 118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40" h="1184">
                  <a:moveTo>
                    <a:pt x="104" y="80"/>
                  </a:moveTo>
                  <a:cubicBezTo>
                    <a:pt x="168" y="60"/>
                    <a:pt x="232" y="40"/>
                    <a:pt x="296" y="32"/>
                  </a:cubicBezTo>
                  <a:cubicBezTo>
                    <a:pt x="360" y="24"/>
                    <a:pt x="496" y="0"/>
                    <a:pt x="488" y="32"/>
                  </a:cubicBezTo>
                  <a:cubicBezTo>
                    <a:pt x="480" y="64"/>
                    <a:pt x="328" y="160"/>
                    <a:pt x="248" y="224"/>
                  </a:cubicBezTo>
                  <a:cubicBezTo>
                    <a:pt x="168" y="288"/>
                    <a:pt x="0" y="384"/>
                    <a:pt x="8" y="416"/>
                  </a:cubicBezTo>
                  <a:cubicBezTo>
                    <a:pt x="16" y="448"/>
                    <a:pt x="200" y="416"/>
                    <a:pt x="296" y="416"/>
                  </a:cubicBezTo>
                  <a:cubicBezTo>
                    <a:pt x="392" y="416"/>
                    <a:pt x="536" y="400"/>
                    <a:pt x="584" y="416"/>
                  </a:cubicBezTo>
                  <a:cubicBezTo>
                    <a:pt x="632" y="432"/>
                    <a:pt x="640" y="456"/>
                    <a:pt x="584" y="512"/>
                  </a:cubicBezTo>
                  <a:cubicBezTo>
                    <a:pt x="528" y="568"/>
                    <a:pt x="312" y="688"/>
                    <a:pt x="248" y="752"/>
                  </a:cubicBezTo>
                  <a:cubicBezTo>
                    <a:pt x="184" y="816"/>
                    <a:pt x="128" y="888"/>
                    <a:pt x="200" y="896"/>
                  </a:cubicBezTo>
                  <a:cubicBezTo>
                    <a:pt x="272" y="904"/>
                    <a:pt x="576" y="808"/>
                    <a:pt x="680" y="800"/>
                  </a:cubicBezTo>
                  <a:cubicBezTo>
                    <a:pt x="784" y="792"/>
                    <a:pt x="840" y="800"/>
                    <a:pt x="824" y="848"/>
                  </a:cubicBezTo>
                  <a:cubicBezTo>
                    <a:pt x="808" y="896"/>
                    <a:pt x="624" y="1032"/>
                    <a:pt x="584" y="1088"/>
                  </a:cubicBezTo>
                  <a:cubicBezTo>
                    <a:pt x="544" y="1144"/>
                    <a:pt x="564" y="1164"/>
                    <a:pt x="584" y="1184"/>
                  </a:cubicBezTo>
                </a:path>
              </a:pathLst>
            </a:cu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71" name="Oval 23"/>
            <p:cNvSpPr>
              <a:spLocks noChangeArrowheads="1"/>
            </p:cNvSpPr>
            <p:nvPr/>
          </p:nvSpPr>
          <p:spPr bwMode="auto">
            <a:xfrm>
              <a:off x="4464" y="3437"/>
              <a:ext cx="41" cy="4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72" name="Oval 27"/>
            <p:cNvSpPr>
              <a:spLocks noChangeArrowheads="1"/>
            </p:cNvSpPr>
            <p:nvPr/>
          </p:nvSpPr>
          <p:spPr bwMode="auto">
            <a:xfrm>
              <a:off x="4546" y="3437"/>
              <a:ext cx="41" cy="4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73" name="Oval 28"/>
            <p:cNvSpPr>
              <a:spLocks noChangeArrowheads="1"/>
            </p:cNvSpPr>
            <p:nvPr/>
          </p:nvSpPr>
          <p:spPr bwMode="auto">
            <a:xfrm>
              <a:off x="4709" y="3437"/>
              <a:ext cx="41" cy="4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74" name="Oval 31"/>
            <p:cNvSpPr>
              <a:spLocks noChangeArrowheads="1"/>
            </p:cNvSpPr>
            <p:nvPr/>
          </p:nvSpPr>
          <p:spPr bwMode="auto">
            <a:xfrm>
              <a:off x="4709" y="3566"/>
              <a:ext cx="41" cy="4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75" name="Oval 32"/>
            <p:cNvSpPr>
              <a:spLocks noChangeArrowheads="1"/>
            </p:cNvSpPr>
            <p:nvPr/>
          </p:nvSpPr>
          <p:spPr bwMode="auto">
            <a:xfrm>
              <a:off x="4505" y="3566"/>
              <a:ext cx="41" cy="43"/>
            </a:xfrm>
            <a:prstGeom prst="ellipse">
              <a:avLst/>
            </a:prstGeom>
            <a:solidFill>
              <a:srgbClr val="E53A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76" name="Freeform 41"/>
            <p:cNvSpPr>
              <a:spLocks/>
            </p:cNvSpPr>
            <p:nvPr/>
          </p:nvSpPr>
          <p:spPr bwMode="auto">
            <a:xfrm rot="9645446">
              <a:off x="4546" y="3566"/>
              <a:ext cx="82" cy="130"/>
            </a:xfrm>
            <a:custGeom>
              <a:avLst/>
              <a:gdLst>
                <a:gd name="T0" fmla="*/ 0 w 840"/>
                <a:gd name="T1" fmla="*/ 0 h 1184"/>
                <a:gd name="T2" fmla="*/ 0 w 840"/>
                <a:gd name="T3" fmla="*/ 0 h 1184"/>
                <a:gd name="T4" fmla="*/ 0 w 840"/>
                <a:gd name="T5" fmla="*/ 0 h 1184"/>
                <a:gd name="T6" fmla="*/ 0 w 840"/>
                <a:gd name="T7" fmla="*/ 0 h 1184"/>
                <a:gd name="T8" fmla="*/ 0 w 840"/>
                <a:gd name="T9" fmla="*/ 0 h 1184"/>
                <a:gd name="T10" fmla="*/ 0 w 840"/>
                <a:gd name="T11" fmla="*/ 0 h 1184"/>
                <a:gd name="T12" fmla="*/ 0 w 840"/>
                <a:gd name="T13" fmla="*/ 0 h 1184"/>
                <a:gd name="T14" fmla="*/ 0 w 840"/>
                <a:gd name="T15" fmla="*/ 0 h 1184"/>
                <a:gd name="T16" fmla="*/ 0 w 840"/>
                <a:gd name="T17" fmla="*/ 0 h 1184"/>
                <a:gd name="T18" fmla="*/ 0 w 840"/>
                <a:gd name="T19" fmla="*/ 0 h 1184"/>
                <a:gd name="T20" fmla="*/ 0 w 840"/>
                <a:gd name="T21" fmla="*/ 0 h 1184"/>
                <a:gd name="T22" fmla="*/ 0 w 840"/>
                <a:gd name="T23" fmla="*/ 0 h 1184"/>
                <a:gd name="T24" fmla="*/ 0 w 840"/>
                <a:gd name="T25" fmla="*/ 0 h 1184"/>
                <a:gd name="T26" fmla="*/ 0 w 840"/>
                <a:gd name="T27" fmla="*/ 0 h 118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40"/>
                <a:gd name="T43" fmla="*/ 0 h 1184"/>
                <a:gd name="T44" fmla="*/ 840 w 840"/>
                <a:gd name="T45" fmla="*/ 1184 h 118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40" h="1184">
                  <a:moveTo>
                    <a:pt x="104" y="80"/>
                  </a:moveTo>
                  <a:cubicBezTo>
                    <a:pt x="168" y="60"/>
                    <a:pt x="232" y="40"/>
                    <a:pt x="296" y="32"/>
                  </a:cubicBezTo>
                  <a:cubicBezTo>
                    <a:pt x="360" y="24"/>
                    <a:pt x="496" y="0"/>
                    <a:pt x="488" y="32"/>
                  </a:cubicBezTo>
                  <a:cubicBezTo>
                    <a:pt x="480" y="64"/>
                    <a:pt x="328" y="160"/>
                    <a:pt x="248" y="224"/>
                  </a:cubicBezTo>
                  <a:cubicBezTo>
                    <a:pt x="168" y="288"/>
                    <a:pt x="0" y="384"/>
                    <a:pt x="8" y="416"/>
                  </a:cubicBezTo>
                  <a:cubicBezTo>
                    <a:pt x="16" y="448"/>
                    <a:pt x="200" y="416"/>
                    <a:pt x="296" y="416"/>
                  </a:cubicBezTo>
                  <a:cubicBezTo>
                    <a:pt x="392" y="416"/>
                    <a:pt x="536" y="400"/>
                    <a:pt x="584" y="416"/>
                  </a:cubicBezTo>
                  <a:cubicBezTo>
                    <a:pt x="632" y="432"/>
                    <a:pt x="640" y="456"/>
                    <a:pt x="584" y="512"/>
                  </a:cubicBezTo>
                  <a:cubicBezTo>
                    <a:pt x="528" y="568"/>
                    <a:pt x="312" y="688"/>
                    <a:pt x="248" y="752"/>
                  </a:cubicBezTo>
                  <a:cubicBezTo>
                    <a:pt x="184" y="816"/>
                    <a:pt x="128" y="888"/>
                    <a:pt x="200" y="896"/>
                  </a:cubicBezTo>
                  <a:cubicBezTo>
                    <a:pt x="272" y="904"/>
                    <a:pt x="576" y="808"/>
                    <a:pt x="680" y="800"/>
                  </a:cubicBezTo>
                  <a:cubicBezTo>
                    <a:pt x="784" y="792"/>
                    <a:pt x="840" y="800"/>
                    <a:pt x="824" y="848"/>
                  </a:cubicBezTo>
                  <a:cubicBezTo>
                    <a:pt x="808" y="896"/>
                    <a:pt x="624" y="1032"/>
                    <a:pt x="584" y="1088"/>
                  </a:cubicBezTo>
                  <a:cubicBezTo>
                    <a:pt x="544" y="1144"/>
                    <a:pt x="564" y="1164"/>
                    <a:pt x="584" y="1184"/>
                  </a:cubicBezTo>
                </a:path>
              </a:pathLst>
            </a:cu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77" name="Freeform 42"/>
            <p:cNvSpPr>
              <a:spLocks/>
            </p:cNvSpPr>
            <p:nvPr/>
          </p:nvSpPr>
          <p:spPr bwMode="auto">
            <a:xfrm rot="-3896125">
              <a:off x="4582" y="3372"/>
              <a:ext cx="129" cy="174"/>
            </a:xfrm>
            <a:custGeom>
              <a:avLst/>
              <a:gdLst>
                <a:gd name="T0" fmla="*/ 0 w 840"/>
                <a:gd name="T1" fmla="*/ 0 h 1184"/>
                <a:gd name="T2" fmla="*/ 0 w 840"/>
                <a:gd name="T3" fmla="*/ 0 h 1184"/>
                <a:gd name="T4" fmla="*/ 0 w 840"/>
                <a:gd name="T5" fmla="*/ 0 h 1184"/>
                <a:gd name="T6" fmla="*/ 0 w 840"/>
                <a:gd name="T7" fmla="*/ 0 h 1184"/>
                <a:gd name="T8" fmla="*/ 0 w 840"/>
                <a:gd name="T9" fmla="*/ 0 h 1184"/>
                <a:gd name="T10" fmla="*/ 0 w 840"/>
                <a:gd name="T11" fmla="*/ 0 h 1184"/>
                <a:gd name="T12" fmla="*/ 0 w 840"/>
                <a:gd name="T13" fmla="*/ 0 h 1184"/>
                <a:gd name="T14" fmla="*/ 0 w 840"/>
                <a:gd name="T15" fmla="*/ 0 h 1184"/>
                <a:gd name="T16" fmla="*/ 0 w 840"/>
                <a:gd name="T17" fmla="*/ 0 h 1184"/>
                <a:gd name="T18" fmla="*/ 0 w 840"/>
                <a:gd name="T19" fmla="*/ 0 h 1184"/>
                <a:gd name="T20" fmla="*/ 0 w 840"/>
                <a:gd name="T21" fmla="*/ 0 h 1184"/>
                <a:gd name="T22" fmla="*/ 0 w 840"/>
                <a:gd name="T23" fmla="*/ 0 h 1184"/>
                <a:gd name="T24" fmla="*/ 0 w 840"/>
                <a:gd name="T25" fmla="*/ 0 h 1184"/>
                <a:gd name="T26" fmla="*/ 0 w 840"/>
                <a:gd name="T27" fmla="*/ 0 h 118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40"/>
                <a:gd name="T43" fmla="*/ 0 h 1184"/>
                <a:gd name="T44" fmla="*/ 840 w 840"/>
                <a:gd name="T45" fmla="*/ 1184 h 118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40" h="1184">
                  <a:moveTo>
                    <a:pt x="104" y="80"/>
                  </a:moveTo>
                  <a:cubicBezTo>
                    <a:pt x="168" y="60"/>
                    <a:pt x="232" y="40"/>
                    <a:pt x="296" y="32"/>
                  </a:cubicBezTo>
                  <a:cubicBezTo>
                    <a:pt x="360" y="24"/>
                    <a:pt x="496" y="0"/>
                    <a:pt x="488" y="32"/>
                  </a:cubicBezTo>
                  <a:cubicBezTo>
                    <a:pt x="480" y="64"/>
                    <a:pt x="328" y="160"/>
                    <a:pt x="248" y="224"/>
                  </a:cubicBezTo>
                  <a:cubicBezTo>
                    <a:pt x="168" y="288"/>
                    <a:pt x="0" y="384"/>
                    <a:pt x="8" y="416"/>
                  </a:cubicBezTo>
                  <a:cubicBezTo>
                    <a:pt x="16" y="448"/>
                    <a:pt x="200" y="416"/>
                    <a:pt x="296" y="416"/>
                  </a:cubicBezTo>
                  <a:cubicBezTo>
                    <a:pt x="392" y="416"/>
                    <a:pt x="536" y="400"/>
                    <a:pt x="584" y="416"/>
                  </a:cubicBezTo>
                  <a:cubicBezTo>
                    <a:pt x="632" y="432"/>
                    <a:pt x="640" y="456"/>
                    <a:pt x="584" y="512"/>
                  </a:cubicBezTo>
                  <a:cubicBezTo>
                    <a:pt x="528" y="568"/>
                    <a:pt x="312" y="688"/>
                    <a:pt x="248" y="752"/>
                  </a:cubicBezTo>
                  <a:cubicBezTo>
                    <a:pt x="184" y="816"/>
                    <a:pt x="128" y="888"/>
                    <a:pt x="200" y="896"/>
                  </a:cubicBezTo>
                  <a:cubicBezTo>
                    <a:pt x="272" y="904"/>
                    <a:pt x="576" y="808"/>
                    <a:pt x="680" y="800"/>
                  </a:cubicBezTo>
                  <a:cubicBezTo>
                    <a:pt x="784" y="792"/>
                    <a:pt x="840" y="800"/>
                    <a:pt x="824" y="848"/>
                  </a:cubicBezTo>
                  <a:cubicBezTo>
                    <a:pt x="808" y="896"/>
                    <a:pt x="624" y="1032"/>
                    <a:pt x="584" y="1088"/>
                  </a:cubicBezTo>
                  <a:cubicBezTo>
                    <a:pt x="544" y="1144"/>
                    <a:pt x="564" y="1164"/>
                    <a:pt x="584" y="1184"/>
                  </a:cubicBezTo>
                </a:path>
              </a:pathLst>
            </a:cu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78" name="Freeform 43"/>
            <p:cNvSpPr>
              <a:spLocks/>
            </p:cNvSpPr>
            <p:nvPr/>
          </p:nvSpPr>
          <p:spPr bwMode="auto">
            <a:xfrm rot="-2090744">
              <a:off x="4780" y="3067"/>
              <a:ext cx="130" cy="173"/>
            </a:xfrm>
            <a:custGeom>
              <a:avLst/>
              <a:gdLst>
                <a:gd name="T0" fmla="*/ 0 w 840"/>
                <a:gd name="T1" fmla="*/ 0 h 1184"/>
                <a:gd name="T2" fmla="*/ 0 w 840"/>
                <a:gd name="T3" fmla="*/ 0 h 1184"/>
                <a:gd name="T4" fmla="*/ 0 w 840"/>
                <a:gd name="T5" fmla="*/ 0 h 1184"/>
                <a:gd name="T6" fmla="*/ 0 w 840"/>
                <a:gd name="T7" fmla="*/ 0 h 1184"/>
                <a:gd name="T8" fmla="*/ 0 w 840"/>
                <a:gd name="T9" fmla="*/ 0 h 1184"/>
                <a:gd name="T10" fmla="*/ 0 w 840"/>
                <a:gd name="T11" fmla="*/ 0 h 1184"/>
                <a:gd name="T12" fmla="*/ 0 w 840"/>
                <a:gd name="T13" fmla="*/ 0 h 1184"/>
                <a:gd name="T14" fmla="*/ 0 w 840"/>
                <a:gd name="T15" fmla="*/ 0 h 1184"/>
                <a:gd name="T16" fmla="*/ 0 w 840"/>
                <a:gd name="T17" fmla="*/ 0 h 1184"/>
                <a:gd name="T18" fmla="*/ 0 w 840"/>
                <a:gd name="T19" fmla="*/ 0 h 1184"/>
                <a:gd name="T20" fmla="*/ 0 w 840"/>
                <a:gd name="T21" fmla="*/ 0 h 1184"/>
                <a:gd name="T22" fmla="*/ 0 w 840"/>
                <a:gd name="T23" fmla="*/ 0 h 1184"/>
                <a:gd name="T24" fmla="*/ 0 w 840"/>
                <a:gd name="T25" fmla="*/ 0 h 1184"/>
                <a:gd name="T26" fmla="*/ 0 w 840"/>
                <a:gd name="T27" fmla="*/ 0 h 118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40"/>
                <a:gd name="T43" fmla="*/ 0 h 1184"/>
                <a:gd name="T44" fmla="*/ 840 w 840"/>
                <a:gd name="T45" fmla="*/ 1184 h 118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40" h="1184">
                  <a:moveTo>
                    <a:pt x="104" y="80"/>
                  </a:moveTo>
                  <a:cubicBezTo>
                    <a:pt x="168" y="60"/>
                    <a:pt x="232" y="40"/>
                    <a:pt x="296" y="32"/>
                  </a:cubicBezTo>
                  <a:cubicBezTo>
                    <a:pt x="360" y="24"/>
                    <a:pt x="496" y="0"/>
                    <a:pt x="488" y="32"/>
                  </a:cubicBezTo>
                  <a:cubicBezTo>
                    <a:pt x="480" y="64"/>
                    <a:pt x="328" y="160"/>
                    <a:pt x="248" y="224"/>
                  </a:cubicBezTo>
                  <a:cubicBezTo>
                    <a:pt x="168" y="288"/>
                    <a:pt x="0" y="384"/>
                    <a:pt x="8" y="416"/>
                  </a:cubicBezTo>
                  <a:cubicBezTo>
                    <a:pt x="16" y="448"/>
                    <a:pt x="200" y="416"/>
                    <a:pt x="296" y="416"/>
                  </a:cubicBezTo>
                  <a:cubicBezTo>
                    <a:pt x="392" y="416"/>
                    <a:pt x="536" y="400"/>
                    <a:pt x="584" y="416"/>
                  </a:cubicBezTo>
                  <a:cubicBezTo>
                    <a:pt x="632" y="432"/>
                    <a:pt x="640" y="456"/>
                    <a:pt x="584" y="512"/>
                  </a:cubicBezTo>
                  <a:cubicBezTo>
                    <a:pt x="528" y="568"/>
                    <a:pt x="312" y="688"/>
                    <a:pt x="248" y="752"/>
                  </a:cubicBezTo>
                  <a:cubicBezTo>
                    <a:pt x="184" y="816"/>
                    <a:pt x="128" y="888"/>
                    <a:pt x="200" y="896"/>
                  </a:cubicBezTo>
                  <a:cubicBezTo>
                    <a:pt x="272" y="904"/>
                    <a:pt x="576" y="808"/>
                    <a:pt x="680" y="800"/>
                  </a:cubicBezTo>
                  <a:cubicBezTo>
                    <a:pt x="784" y="792"/>
                    <a:pt x="840" y="800"/>
                    <a:pt x="824" y="848"/>
                  </a:cubicBezTo>
                  <a:cubicBezTo>
                    <a:pt x="808" y="896"/>
                    <a:pt x="624" y="1032"/>
                    <a:pt x="584" y="1088"/>
                  </a:cubicBezTo>
                  <a:cubicBezTo>
                    <a:pt x="544" y="1144"/>
                    <a:pt x="564" y="1164"/>
                    <a:pt x="584" y="1184"/>
                  </a:cubicBezTo>
                </a:path>
              </a:pathLst>
            </a:cu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79" name="Freeform 79"/>
            <p:cNvSpPr>
              <a:spLocks/>
            </p:cNvSpPr>
            <p:nvPr/>
          </p:nvSpPr>
          <p:spPr bwMode="auto">
            <a:xfrm rot="-5400000">
              <a:off x="4632" y="3576"/>
              <a:ext cx="82" cy="130"/>
            </a:xfrm>
            <a:custGeom>
              <a:avLst/>
              <a:gdLst>
                <a:gd name="T0" fmla="*/ 0 w 840"/>
                <a:gd name="T1" fmla="*/ 0 h 1184"/>
                <a:gd name="T2" fmla="*/ 0 w 840"/>
                <a:gd name="T3" fmla="*/ 0 h 1184"/>
                <a:gd name="T4" fmla="*/ 0 w 840"/>
                <a:gd name="T5" fmla="*/ 0 h 1184"/>
                <a:gd name="T6" fmla="*/ 0 w 840"/>
                <a:gd name="T7" fmla="*/ 0 h 1184"/>
                <a:gd name="T8" fmla="*/ 0 w 840"/>
                <a:gd name="T9" fmla="*/ 0 h 1184"/>
                <a:gd name="T10" fmla="*/ 0 w 840"/>
                <a:gd name="T11" fmla="*/ 0 h 1184"/>
                <a:gd name="T12" fmla="*/ 0 w 840"/>
                <a:gd name="T13" fmla="*/ 0 h 1184"/>
                <a:gd name="T14" fmla="*/ 0 w 840"/>
                <a:gd name="T15" fmla="*/ 0 h 1184"/>
                <a:gd name="T16" fmla="*/ 0 w 840"/>
                <a:gd name="T17" fmla="*/ 0 h 1184"/>
                <a:gd name="T18" fmla="*/ 0 w 840"/>
                <a:gd name="T19" fmla="*/ 0 h 1184"/>
                <a:gd name="T20" fmla="*/ 0 w 840"/>
                <a:gd name="T21" fmla="*/ 0 h 1184"/>
                <a:gd name="T22" fmla="*/ 0 w 840"/>
                <a:gd name="T23" fmla="*/ 0 h 1184"/>
                <a:gd name="T24" fmla="*/ 0 w 840"/>
                <a:gd name="T25" fmla="*/ 0 h 1184"/>
                <a:gd name="T26" fmla="*/ 0 w 840"/>
                <a:gd name="T27" fmla="*/ 0 h 118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40"/>
                <a:gd name="T43" fmla="*/ 0 h 1184"/>
                <a:gd name="T44" fmla="*/ 840 w 840"/>
                <a:gd name="T45" fmla="*/ 1184 h 118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40" h="1184">
                  <a:moveTo>
                    <a:pt x="104" y="80"/>
                  </a:moveTo>
                  <a:cubicBezTo>
                    <a:pt x="168" y="60"/>
                    <a:pt x="232" y="40"/>
                    <a:pt x="296" y="32"/>
                  </a:cubicBezTo>
                  <a:cubicBezTo>
                    <a:pt x="360" y="24"/>
                    <a:pt x="496" y="0"/>
                    <a:pt x="488" y="32"/>
                  </a:cubicBezTo>
                  <a:cubicBezTo>
                    <a:pt x="480" y="64"/>
                    <a:pt x="328" y="160"/>
                    <a:pt x="248" y="224"/>
                  </a:cubicBezTo>
                  <a:cubicBezTo>
                    <a:pt x="168" y="288"/>
                    <a:pt x="0" y="384"/>
                    <a:pt x="8" y="416"/>
                  </a:cubicBezTo>
                  <a:cubicBezTo>
                    <a:pt x="16" y="448"/>
                    <a:pt x="200" y="416"/>
                    <a:pt x="296" y="416"/>
                  </a:cubicBezTo>
                  <a:cubicBezTo>
                    <a:pt x="392" y="416"/>
                    <a:pt x="536" y="400"/>
                    <a:pt x="584" y="416"/>
                  </a:cubicBezTo>
                  <a:cubicBezTo>
                    <a:pt x="632" y="432"/>
                    <a:pt x="640" y="456"/>
                    <a:pt x="584" y="512"/>
                  </a:cubicBezTo>
                  <a:cubicBezTo>
                    <a:pt x="528" y="568"/>
                    <a:pt x="312" y="688"/>
                    <a:pt x="248" y="752"/>
                  </a:cubicBezTo>
                  <a:cubicBezTo>
                    <a:pt x="184" y="816"/>
                    <a:pt x="128" y="888"/>
                    <a:pt x="200" y="896"/>
                  </a:cubicBezTo>
                  <a:cubicBezTo>
                    <a:pt x="272" y="904"/>
                    <a:pt x="576" y="808"/>
                    <a:pt x="680" y="800"/>
                  </a:cubicBezTo>
                  <a:cubicBezTo>
                    <a:pt x="784" y="792"/>
                    <a:pt x="840" y="800"/>
                    <a:pt x="824" y="848"/>
                  </a:cubicBezTo>
                  <a:cubicBezTo>
                    <a:pt x="808" y="896"/>
                    <a:pt x="624" y="1032"/>
                    <a:pt x="584" y="1088"/>
                  </a:cubicBezTo>
                  <a:cubicBezTo>
                    <a:pt x="544" y="1144"/>
                    <a:pt x="564" y="1164"/>
                    <a:pt x="584" y="1184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80" name="Freeform 80"/>
            <p:cNvSpPr>
              <a:spLocks/>
            </p:cNvSpPr>
            <p:nvPr/>
          </p:nvSpPr>
          <p:spPr bwMode="auto">
            <a:xfrm rot="-8249373">
              <a:off x="4762" y="3206"/>
              <a:ext cx="179" cy="163"/>
            </a:xfrm>
            <a:custGeom>
              <a:avLst/>
              <a:gdLst>
                <a:gd name="T0" fmla="*/ 0 w 840"/>
                <a:gd name="T1" fmla="*/ 0 h 1184"/>
                <a:gd name="T2" fmla="*/ 0 w 840"/>
                <a:gd name="T3" fmla="*/ 0 h 1184"/>
                <a:gd name="T4" fmla="*/ 0 w 840"/>
                <a:gd name="T5" fmla="*/ 0 h 1184"/>
                <a:gd name="T6" fmla="*/ 0 w 840"/>
                <a:gd name="T7" fmla="*/ 0 h 1184"/>
                <a:gd name="T8" fmla="*/ 0 w 840"/>
                <a:gd name="T9" fmla="*/ 0 h 1184"/>
                <a:gd name="T10" fmla="*/ 0 w 840"/>
                <a:gd name="T11" fmla="*/ 0 h 1184"/>
                <a:gd name="T12" fmla="*/ 0 w 840"/>
                <a:gd name="T13" fmla="*/ 0 h 1184"/>
                <a:gd name="T14" fmla="*/ 0 w 840"/>
                <a:gd name="T15" fmla="*/ 0 h 1184"/>
                <a:gd name="T16" fmla="*/ 0 w 840"/>
                <a:gd name="T17" fmla="*/ 0 h 1184"/>
                <a:gd name="T18" fmla="*/ 0 w 840"/>
                <a:gd name="T19" fmla="*/ 0 h 1184"/>
                <a:gd name="T20" fmla="*/ 0 w 840"/>
                <a:gd name="T21" fmla="*/ 0 h 1184"/>
                <a:gd name="T22" fmla="*/ 0 w 840"/>
                <a:gd name="T23" fmla="*/ 0 h 1184"/>
                <a:gd name="T24" fmla="*/ 0 w 840"/>
                <a:gd name="T25" fmla="*/ 0 h 1184"/>
                <a:gd name="T26" fmla="*/ 0 w 840"/>
                <a:gd name="T27" fmla="*/ 0 h 118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40"/>
                <a:gd name="T43" fmla="*/ 0 h 1184"/>
                <a:gd name="T44" fmla="*/ 840 w 840"/>
                <a:gd name="T45" fmla="*/ 1184 h 118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40" h="1184">
                  <a:moveTo>
                    <a:pt x="104" y="80"/>
                  </a:moveTo>
                  <a:cubicBezTo>
                    <a:pt x="168" y="60"/>
                    <a:pt x="232" y="40"/>
                    <a:pt x="296" y="32"/>
                  </a:cubicBezTo>
                  <a:cubicBezTo>
                    <a:pt x="360" y="24"/>
                    <a:pt x="496" y="0"/>
                    <a:pt x="488" y="32"/>
                  </a:cubicBezTo>
                  <a:cubicBezTo>
                    <a:pt x="480" y="64"/>
                    <a:pt x="328" y="160"/>
                    <a:pt x="248" y="224"/>
                  </a:cubicBezTo>
                  <a:cubicBezTo>
                    <a:pt x="168" y="288"/>
                    <a:pt x="0" y="384"/>
                    <a:pt x="8" y="416"/>
                  </a:cubicBezTo>
                  <a:cubicBezTo>
                    <a:pt x="16" y="448"/>
                    <a:pt x="200" y="416"/>
                    <a:pt x="296" y="416"/>
                  </a:cubicBezTo>
                  <a:cubicBezTo>
                    <a:pt x="392" y="416"/>
                    <a:pt x="536" y="400"/>
                    <a:pt x="584" y="416"/>
                  </a:cubicBezTo>
                  <a:cubicBezTo>
                    <a:pt x="632" y="432"/>
                    <a:pt x="640" y="456"/>
                    <a:pt x="584" y="512"/>
                  </a:cubicBezTo>
                  <a:cubicBezTo>
                    <a:pt x="528" y="568"/>
                    <a:pt x="312" y="688"/>
                    <a:pt x="248" y="752"/>
                  </a:cubicBezTo>
                  <a:cubicBezTo>
                    <a:pt x="184" y="816"/>
                    <a:pt x="128" y="888"/>
                    <a:pt x="200" y="896"/>
                  </a:cubicBezTo>
                  <a:cubicBezTo>
                    <a:pt x="272" y="904"/>
                    <a:pt x="576" y="808"/>
                    <a:pt x="680" y="800"/>
                  </a:cubicBezTo>
                  <a:cubicBezTo>
                    <a:pt x="784" y="792"/>
                    <a:pt x="840" y="800"/>
                    <a:pt x="824" y="848"/>
                  </a:cubicBezTo>
                  <a:cubicBezTo>
                    <a:pt x="808" y="896"/>
                    <a:pt x="624" y="1032"/>
                    <a:pt x="584" y="1088"/>
                  </a:cubicBezTo>
                  <a:cubicBezTo>
                    <a:pt x="544" y="1144"/>
                    <a:pt x="564" y="1164"/>
                    <a:pt x="584" y="1184"/>
                  </a:cubicBezTo>
                </a:path>
              </a:pathLst>
            </a:cu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0" name="Group 91"/>
          <p:cNvGrpSpPr>
            <a:grpSpLocks/>
          </p:cNvGrpSpPr>
          <p:nvPr/>
        </p:nvGrpSpPr>
        <p:grpSpPr bwMode="auto">
          <a:xfrm>
            <a:off x="9750108" y="3347603"/>
            <a:ext cx="1238250" cy="1233488"/>
            <a:chOff x="4405" y="2106"/>
            <a:chExt cx="780" cy="777"/>
          </a:xfrm>
        </p:grpSpPr>
        <p:sp>
          <p:nvSpPr>
            <p:cNvPr id="39951" name="Oval 9" descr="Large confetti"/>
            <p:cNvSpPr>
              <a:spLocks noChangeArrowheads="1"/>
            </p:cNvSpPr>
            <p:nvPr/>
          </p:nvSpPr>
          <p:spPr bwMode="auto">
            <a:xfrm rot="-4429816">
              <a:off x="4406" y="2105"/>
              <a:ext cx="777" cy="780"/>
            </a:xfrm>
            <a:prstGeom prst="ellipse">
              <a:avLst/>
            </a:prstGeom>
            <a:pattFill prst="lgConfetti">
              <a:fgClr>
                <a:srgbClr val="CA9564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52" name="Oval 10"/>
            <p:cNvSpPr>
              <a:spLocks noChangeArrowheads="1"/>
            </p:cNvSpPr>
            <p:nvPr/>
          </p:nvSpPr>
          <p:spPr bwMode="auto">
            <a:xfrm rot="-4429816">
              <a:off x="4440" y="2453"/>
              <a:ext cx="215" cy="21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53" name="Freeform 11"/>
            <p:cNvSpPr>
              <a:spLocks/>
            </p:cNvSpPr>
            <p:nvPr/>
          </p:nvSpPr>
          <p:spPr bwMode="auto">
            <a:xfrm rot="-4429816">
              <a:off x="4636" y="2355"/>
              <a:ext cx="259" cy="173"/>
            </a:xfrm>
            <a:custGeom>
              <a:avLst/>
              <a:gdLst>
                <a:gd name="T0" fmla="*/ 0 w 288"/>
                <a:gd name="T1" fmla="*/ 0 h 192"/>
                <a:gd name="T2" fmla="*/ 22 w 288"/>
                <a:gd name="T3" fmla="*/ 46 h 192"/>
                <a:gd name="T4" fmla="*/ 45 w 288"/>
                <a:gd name="T5" fmla="*/ 69 h 192"/>
                <a:gd name="T6" fmla="*/ 138 w 288"/>
                <a:gd name="T7" fmla="*/ 93 h 1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8"/>
                <a:gd name="T13" fmla="*/ 0 h 192"/>
                <a:gd name="T14" fmla="*/ 288 w 288"/>
                <a:gd name="T15" fmla="*/ 192 h 1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8" h="192">
                  <a:moveTo>
                    <a:pt x="0" y="0"/>
                  </a:moveTo>
                  <a:cubicBezTo>
                    <a:pt x="16" y="36"/>
                    <a:pt x="32" y="72"/>
                    <a:pt x="48" y="96"/>
                  </a:cubicBezTo>
                  <a:cubicBezTo>
                    <a:pt x="64" y="120"/>
                    <a:pt x="56" y="128"/>
                    <a:pt x="96" y="144"/>
                  </a:cubicBezTo>
                  <a:cubicBezTo>
                    <a:pt x="136" y="160"/>
                    <a:pt x="256" y="184"/>
                    <a:pt x="288" y="192"/>
                  </a:cubicBezTo>
                </a:path>
              </a:pathLst>
            </a:custGeom>
            <a:noFill/>
            <a:ln w="76200" cmpd="sng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54" name="Freeform 12"/>
            <p:cNvSpPr>
              <a:spLocks/>
            </p:cNvSpPr>
            <p:nvPr/>
          </p:nvSpPr>
          <p:spPr bwMode="auto">
            <a:xfrm rot="-4429816">
              <a:off x="4752" y="2424"/>
              <a:ext cx="51" cy="260"/>
            </a:xfrm>
            <a:custGeom>
              <a:avLst/>
              <a:gdLst>
                <a:gd name="T0" fmla="*/ 0 w 56"/>
                <a:gd name="T1" fmla="*/ 0 h 288"/>
                <a:gd name="T2" fmla="*/ 25 w 56"/>
                <a:gd name="T3" fmla="*/ 71 h 288"/>
                <a:gd name="T4" fmla="*/ 25 w 56"/>
                <a:gd name="T5" fmla="*/ 94 h 288"/>
                <a:gd name="T6" fmla="*/ 25 w 56"/>
                <a:gd name="T7" fmla="*/ 14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"/>
                <a:gd name="T13" fmla="*/ 0 h 288"/>
                <a:gd name="T14" fmla="*/ 56 w 5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" h="288">
                  <a:moveTo>
                    <a:pt x="0" y="0"/>
                  </a:moveTo>
                  <a:cubicBezTo>
                    <a:pt x="20" y="56"/>
                    <a:pt x="40" y="112"/>
                    <a:pt x="48" y="144"/>
                  </a:cubicBezTo>
                  <a:cubicBezTo>
                    <a:pt x="56" y="176"/>
                    <a:pt x="48" y="168"/>
                    <a:pt x="48" y="192"/>
                  </a:cubicBezTo>
                  <a:cubicBezTo>
                    <a:pt x="48" y="216"/>
                    <a:pt x="48" y="272"/>
                    <a:pt x="48" y="288"/>
                  </a:cubicBezTo>
                </a:path>
              </a:pathLst>
            </a:custGeom>
            <a:noFill/>
            <a:ln w="76200" cmpd="sng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55" name="Freeform 13"/>
            <p:cNvSpPr>
              <a:spLocks/>
            </p:cNvSpPr>
            <p:nvPr/>
          </p:nvSpPr>
          <p:spPr bwMode="auto">
            <a:xfrm rot="-4429816">
              <a:off x="4778" y="2414"/>
              <a:ext cx="259" cy="137"/>
            </a:xfrm>
            <a:custGeom>
              <a:avLst/>
              <a:gdLst>
                <a:gd name="T0" fmla="*/ 138 w 288"/>
                <a:gd name="T1" fmla="*/ 5 h 152"/>
                <a:gd name="T2" fmla="*/ 68 w 288"/>
                <a:gd name="T3" fmla="*/ 5 h 152"/>
                <a:gd name="T4" fmla="*/ 45 w 288"/>
                <a:gd name="T5" fmla="*/ 27 h 152"/>
                <a:gd name="T6" fmla="*/ 0 w 288"/>
                <a:gd name="T7" fmla="*/ 73 h 1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8"/>
                <a:gd name="T13" fmla="*/ 0 h 152"/>
                <a:gd name="T14" fmla="*/ 288 w 288"/>
                <a:gd name="T15" fmla="*/ 152 h 1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8" h="152">
                  <a:moveTo>
                    <a:pt x="288" y="8"/>
                  </a:moveTo>
                  <a:cubicBezTo>
                    <a:pt x="232" y="4"/>
                    <a:pt x="176" y="0"/>
                    <a:pt x="144" y="8"/>
                  </a:cubicBezTo>
                  <a:cubicBezTo>
                    <a:pt x="112" y="16"/>
                    <a:pt x="120" y="32"/>
                    <a:pt x="96" y="56"/>
                  </a:cubicBezTo>
                  <a:cubicBezTo>
                    <a:pt x="72" y="80"/>
                    <a:pt x="36" y="116"/>
                    <a:pt x="0" y="152"/>
                  </a:cubicBezTo>
                </a:path>
              </a:pathLst>
            </a:custGeom>
            <a:noFill/>
            <a:ln w="76200" cmpd="sng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56" name="Oval 14"/>
            <p:cNvSpPr>
              <a:spLocks noChangeArrowheads="1"/>
            </p:cNvSpPr>
            <p:nvPr/>
          </p:nvSpPr>
          <p:spPr bwMode="auto">
            <a:xfrm rot="-4429816">
              <a:off x="4844" y="2545"/>
              <a:ext cx="216" cy="216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57" name="Oval 15"/>
            <p:cNvSpPr>
              <a:spLocks noChangeArrowheads="1"/>
            </p:cNvSpPr>
            <p:nvPr/>
          </p:nvSpPr>
          <p:spPr bwMode="auto">
            <a:xfrm rot="-4429816">
              <a:off x="4815" y="2178"/>
              <a:ext cx="216" cy="216"/>
            </a:xfrm>
            <a:prstGeom prst="ellipse">
              <a:avLst/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94" name="Rectangle 117"/>
          <p:cNvSpPr>
            <a:spLocks noChangeArrowheads="1"/>
          </p:cNvSpPr>
          <p:nvPr/>
        </p:nvSpPr>
        <p:spPr bwMode="auto">
          <a:xfrm>
            <a:off x="1401524" y="1"/>
            <a:ext cx="9387378" cy="4801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fr-FR" sz="2800" b="1" dirty="0">
                <a:solidFill>
                  <a:srgbClr val="0000FF"/>
                </a:solidFill>
                <a:latin typeface="Times New Roman" pitchFamily="18" charset="0"/>
              </a:rPr>
              <a:t>Electron </a:t>
            </a:r>
            <a:r>
              <a:rPr lang="fr-FR" sz="2800" b="1" dirty="0" err="1">
                <a:solidFill>
                  <a:srgbClr val="0000FF"/>
                </a:solidFill>
                <a:latin typeface="Times New Roman" pitchFamily="18" charset="0"/>
              </a:rPr>
              <a:t>scattering</a:t>
            </a:r>
            <a:r>
              <a:rPr lang="fr-FR" sz="2800" b="1" dirty="0">
                <a:solidFill>
                  <a:srgbClr val="0000FF"/>
                </a:solidFill>
                <a:latin typeface="Times New Roman" pitchFamily="18" charset="0"/>
              </a:rPr>
              <a:t>: the </a:t>
            </a:r>
            <a:r>
              <a:rPr lang="fr-FR" sz="2800" b="1" dirty="0" err="1">
                <a:solidFill>
                  <a:srgbClr val="0000FF"/>
                </a:solidFill>
                <a:latin typeface="Times New Roman" pitchFamily="18" charset="0"/>
              </a:rPr>
              <a:t>ideal</a:t>
            </a:r>
            <a:r>
              <a:rPr lang="fr-FR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fr-FR" sz="2800" b="1" dirty="0" err="1">
                <a:solidFill>
                  <a:srgbClr val="0000FF"/>
                </a:solidFill>
                <a:latin typeface="Times New Roman" pitchFamily="18" charset="0"/>
              </a:rPr>
              <a:t>tool</a:t>
            </a:r>
            <a:r>
              <a:rPr lang="fr-FR" sz="2800" b="1" dirty="0">
                <a:solidFill>
                  <a:srgbClr val="0000FF"/>
                </a:solidFill>
                <a:latin typeface="Times New Roman" pitchFamily="18" charset="0"/>
              </a:rPr>
              <a:t> to </a:t>
            </a:r>
            <a:r>
              <a:rPr lang="fr-FR" sz="2800" b="1" dirty="0" err="1">
                <a:solidFill>
                  <a:srgbClr val="0000FF"/>
                </a:solidFill>
                <a:latin typeface="Times New Roman" pitchFamily="18" charset="0"/>
              </a:rPr>
              <a:t>study</a:t>
            </a:r>
            <a:r>
              <a:rPr lang="fr-FR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fr-FR" sz="2800" b="1" dirty="0" err="1">
                <a:solidFill>
                  <a:srgbClr val="0000FF"/>
                </a:solidFill>
                <a:latin typeface="Times New Roman" pitchFamily="18" charset="0"/>
              </a:rPr>
              <a:t>nucleon</a:t>
            </a:r>
            <a:r>
              <a:rPr lang="fr-FR" sz="2800" b="1" dirty="0">
                <a:solidFill>
                  <a:srgbClr val="0000FF"/>
                </a:solidFill>
                <a:latin typeface="Times New Roman" pitchFamily="18" charset="0"/>
              </a:rPr>
              <a:t> structure</a:t>
            </a:r>
          </a:p>
        </p:txBody>
      </p:sp>
      <p:sp>
        <p:nvSpPr>
          <p:cNvPr id="95" name="ZoneTexte 94"/>
          <p:cNvSpPr txBox="1"/>
          <p:nvPr/>
        </p:nvSpPr>
        <p:spPr>
          <a:xfrm>
            <a:off x="355722" y="829459"/>
            <a:ext cx="86795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Electrons are </a:t>
            </a:r>
            <a:r>
              <a:rPr lang="fr-FR" sz="1600" b="1" dirty="0" err="1">
                <a:solidFill>
                  <a:srgbClr val="000000"/>
                </a:solidFill>
                <a:latin typeface="Times New Roman" pitchFamily="18" charset="0"/>
              </a:rPr>
              <a:t>structureless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 and </a:t>
            </a:r>
            <a:r>
              <a:rPr lang="fr-FR" sz="1600" dirty="0" err="1">
                <a:solidFill>
                  <a:srgbClr val="000000"/>
                </a:solidFill>
                <a:latin typeface="Times New Roman" pitchFamily="18" charset="0"/>
              </a:rPr>
              <a:t>interact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Times New Roman" pitchFamily="18" charset="0"/>
              </a:rPr>
              <a:t>only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fr-FR" sz="1600" b="1" dirty="0" err="1">
                <a:solidFill>
                  <a:srgbClr val="000000"/>
                </a:solidFill>
                <a:latin typeface="Times New Roman" pitchFamily="18" charset="0"/>
              </a:rPr>
              <a:t>electromagnetically</a:t>
            </a:r>
            <a:r>
              <a:rPr lang="fr-FR" sz="1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via the exchange of </a:t>
            </a:r>
            <a:r>
              <a:rPr lang="fr-FR" sz="1600" b="1" dirty="0" err="1">
                <a:solidFill>
                  <a:srgbClr val="000000"/>
                </a:solidFill>
                <a:latin typeface="Times New Roman" pitchFamily="18" charset="0"/>
              </a:rPr>
              <a:t>virtual</a:t>
            </a:r>
            <a:r>
              <a:rPr lang="fr-FR" sz="1600" b="1" dirty="0">
                <a:solidFill>
                  <a:srgbClr val="000000"/>
                </a:solidFill>
                <a:latin typeface="Times New Roman" pitchFamily="18" charset="0"/>
              </a:rPr>
              <a:t> photons</a:t>
            </a:r>
            <a:endParaRPr lang="en-US" sz="16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0527CFF-E1AF-41E2-ADB2-9573A29A4A97}"/>
              </a:ext>
            </a:extLst>
          </p:cNvPr>
          <p:cNvSpPr txBox="1"/>
          <p:nvPr/>
        </p:nvSpPr>
        <p:spPr>
          <a:xfrm>
            <a:off x="341930" y="1150523"/>
            <a:ext cx="3284874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probe: </a:t>
            </a:r>
            <a:r>
              <a:rPr lang="fr-F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fr-FR" sz="16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-(k-k’)</a:t>
            </a:r>
            <a:r>
              <a:rPr lang="fr-FR" sz="16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CE4BB894-8B8E-446B-BA81-8539F9B3E941}"/>
              </a:ext>
            </a:extLst>
          </p:cNvPr>
          <p:cNvSpPr txBox="1"/>
          <p:nvPr/>
        </p:nvSpPr>
        <p:spPr>
          <a:xfrm>
            <a:off x="11901465" y="651097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7">
            <a:extLst>
              <a:ext uri="{FF2B5EF4-FFF2-40B4-BE49-F238E27FC236}">
                <a16:creationId xmlns:a16="http://schemas.microsoft.com/office/drawing/2014/main" id="{78BBF3F7-17D9-4193-9F92-CD8261028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360" y="1"/>
            <a:ext cx="10031721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fr-FR" altLang="fr-FR" sz="2800" b="1" dirty="0">
                <a:solidFill>
                  <a:srgbClr val="0000FF"/>
                </a:solidFill>
              </a:rPr>
              <a:t>Electron-proton </a:t>
            </a:r>
            <a:r>
              <a:rPr lang="fr-FR" altLang="fr-FR" sz="2800" b="1" dirty="0" err="1">
                <a:solidFill>
                  <a:srgbClr val="0000FF"/>
                </a:solidFill>
              </a:rPr>
              <a:t>scattering</a:t>
            </a:r>
            <a:r>
              <a:rPr lang="fr-FR" altLang="fr-FR" sz="2800" b="1" dirty="0">
                <a:solidFill>
                  <a:srgbClr val="0000FF"/>
                </a:solidFill>
              </a:rPr>
              <a:t>: </a:t>
            </a:r>
            <a:r>
              <a:rPr lang="fr-FR" altLang="fr-FR" sz="2800" b="1" dirty="0" err="1">
                <a:solidFill>
                  <a:srgbClr val="0000FF"/>
                </a:solidFill>
              </a:rPr>
              <a:t>towards</a:t>
            </a:r>
            <a:r>
              <a:rPr lang="fr-FR" altLang="fr-FR" sz="2800" b="1" dirty="0">
                <a:solidFill>
                  <a:srgbClr val="0000FF"/>
                </a:solidFill>
              </a:rPr>
              <a:t> a multi-</a:t>
            </a:r>
            <a:r>
              <a:rPr lang="fr-FR" altLang="fr-FR" sz="2800" b="1" dirty="0" err="1">
                <a:solidFill>
                  <a:srgbClr val="0000FF"/>
                </a:solidFill>
              </a:rPr>
              <a:t>dimensional</a:t>
            </a:r>
            <a:r>
              <a:rPr lang="fr-FR" altLang="fr-FR" sz="2800" b="1" dirty="0">
                <a:solidFill>
                  <a:srgbClr val="0000FF"/>
                </a:solidFill>
              </a:rPr>
              <a:t> </a:t>
            </a:r>
            <a:r>
              <a:rPr lang="fr-FR" altLang="fr-FR" sz="2800" b="1" dirty="0" err="1">
                <a:solidFill>
                  <a:srgbClr val="0000FF"/>
                </a:solidFill>
              </a:rPr>
              <a:t>picture</a:t>
            </a:r>
            <a:endParaRPr lang="fr-FR" altLang="fr-FR" sz="2800" b="1" dirty="0">
              <a:solidFill>
                <a:srgbClr val="0000FF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3DC0249-4855-47CC-963F-6DF5AE92DD88}"/>
              </a:ext>
            </a:extLst>
          </p:cNvPr>
          <p:cNvGrpSpPr/>
          <p:nvPr/>
        </p:nvGrpSpPr>
        <p:grpSpPr>
          <a:xfrm>
            <a:off x="2818617" y="719618"/>
            <a:ext cx="6553199" cy="6573811"/>
            <a:chOff x="3385458" y="859971"/>
            <a:chExt cx="5617028" cy="5584372"/>
          </a:xfrm>
        </p:grpSpPr>
        <p:pic>
          <p:nvPicPr>
            <p:cNvPr id="12290" name="Picture 2" descr="Image">
              <a:extLst>
                <a:ext uri="{FF2B5EF4-FFF2-40B4-BE49-F238E27FC236}">
                  <a16:creationId xmlns:a16="http://schemas.microsoft.com/office/drawing/2014/main" id="{876BA2E7-972C-491A-8F4A-56CAFC0885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6083" y="859971"/>
              <a:ext cx="5355774" cy="5355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9163244-EF77-41D2-A29E-34BE317D6F23}"/>
                </a:ext>
              </a:extLst>
            </p:cNvPr>
            <p:cNvSpPr/>
            <p:nvPr/>
          </p:nvSpPr>
          <p:spPr>
            <a:xfrm>
              <a:off x="3385458" y="5812971"/>
              <a:ext cx="5617028" cy="6313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D07352CF-D40D-4CA9-B747-0926D31FA963}"/>
              </a:ext>
            </a:extLst>
          </p:cNvPr>
          <p:cNvSpPr txBox="1"/>
          <p:nvPr/>
        </p:nvSpPr>
        <p:spPr>
          <a:xfrm>
            <a:off x="11901465" y="651097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12616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86" name="Picture 5" descr="E:\Physique\Talks\QCD_EVOLUTION2012\Wig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698" y="310629"/>
            <a:ext cx="1776412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87" name="Picture 6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766" r="47266" b="6572"/>
          <a:stretch>
            <a:fillRect/>
          </a:stretch>
        </p:blipFill>
        <p:spPr bwMode="auto">
          <a:xfrm>
            <a:off x="1583699" y="607492"/>
            <a:ext cx="179387" cy="16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88" name="Picture 5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0882" b="6572"/>
          <a:stretch>
            <a:fillRect/>
          </a:stretch>
        </p:blipFill>
        <p:spPr bwMode="auto">
          <a:xfrm>
            <a:off x="1872841" y="986904"/>
            <a:ext cx="14287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89" name="Picture 6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0273" y="767828"/>
            <a:ext cx="546100" cy="14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90" name="Rectangle à coins arrondis 54"/>
          <p:cNvSpPr>
            <a:spLocks noChangeArrowheads="1"/>
          </p:cNvSpPr>
          <p:nvPr/>
        </p:nvSpPr>
        <p:spPr bwMode="auto">
          <a:xfrm>
            <a:off x="440698" y="1140891"/>
            <a:ext cx="838200" cy="381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5091" name="Text Box 55"/>
          <p:cNvSpPr txBox="1">
            <a:spLocks noChangeArrowheads="1"/>
          </p:cNvSpPr>
          <p:nvPr/>
        </p:nvSpPr>
        <p:spPr bwMode="auto">
          <a:xfrm>
            <a:off x="288298" y="1129778"/>
            <a:ext cx="114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BE" sz="1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Impact parameter</a:t>
            </a:r>
          </a:p>
        </p:txBody>
      </p:sp>
      <p:cxnSp>
        <p:nvCxnSpPr>
          <p:cNvPr id="45092" name="Connecteur droit avec flèche 40"/>
          <p:cNvCxnSpPr>
            <a:cxnSpLocks noChangeShapeType="1"/>
          </p:cNvCxnSpPr>
          <p:nvPr/>
        </p:nvCxnSpPr>
        <p:spPr bwMode="auto">
          <a:xfrm flipV="1">
            <a:off x="1323348" y="1148828"/>
            <a:ext cx="260350" cy="152400"/>
          </a:xfrm>
          <a:prstGeom prst="straightConnector1">
            <a:avLst/>
          </a:prstGeom>
          <a:noFill/>
          <a:ln w="25400" algn="ctr">
            <a:solidFill>
              <a:srgbClr val="0033CC"/>
            </a:solidFill>
            <a:round/>
            <a:headEnd/>
            <a:tailEnd type="stealth" w="med" len="med"/>
          </a:ln>
        </p:spPr>
      </p:cxnSp>
      <p:sp>
        <p:nvSpPr>
          <p:cNvPr id="45093" name="Rectangle à coins arrondis 54"/>
          <p:cNvSpPr>
            <a:spLocks noChangeArrowheads="1"/>
          </p:cNvSpPr>
          <p:nvPr/>
        </p:nvSpPr>
        <p:spPr bwMode="auto">
          <a:xfrm>
            <a:off x="440698" y="302691"/>
            <a:ext cx="838200" cy="381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5094" name="Text Box 55"/>
          <p:cNvSpPr txBox="1">
            <a:spLocks noChangeArrowheads="1"/>
          </p:cNvSpPr>
          <p:nvPr/>
        </p:nvSpPr>
        <p:spPr bwMode="auto">
          <a:xfrm>
            <a:off x="302585" y="291578"/>
            <a:ext cx="114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BE" sz="1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Transverse </a:t>
            </a:r>
            <a:r>
              <a:rPr lang="fr-BE" sz="1000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momentum</a:t>
            </a:r>
            <a:endParaRPr lang="fr-BE" sz="1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45095" name="Connecteur droit avec flèche 40"/>
          <p:cNvCxnSpPr>
            <a:cxnSpLocks noChangeShapeType="1"/>
          </p:cNvCxnSpPr>
          <p:nvPr/>
        </p:nvCxnSpPr>
        <p:spPr bwMode="auto">
          <a:xfrm>
            <a:off x="1323348" y="520178"/>
            <a:ext cx="228600" cy="147638"/>
          </a:xfrm>
          <a:prstGeom prst="straightConnector1">
            <a:avLst/>
          </a:prstGeom>
          <a:noFill/>
          <a:ln w="25400" algn="ctr">
            <a:solidFill>
              <a:srgbClr val="0033CC"/>
            </a:solidFill>
            <a:round/>
            <a:headEnd/>
            <a:tailEnd type="stealth" w="med" len="med"/>
          </a:ln>
        </p:spPr>
      </p:cxnSp>
      <p:sp>
        <p:nvSpPr>
          <p:cNvPr id="45096" name="Rectangle à coins arrondis 54"/>
          <p:cNvSpPr>
            <a:spLocks noChangeArrowheads="1"/>
          </p:cNvSpPr>
          <p:nvPr/>
        </p:nvSpPr>
        <p:spPr bwMode="auto">
          <a:xfrm>
            <a:off x="2574298" y="93141"/>
            <a:ext cx="990600" cy="381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5097" name="Text Box 55"/>
          <p:cNvSpPr txBox="1">
            <a:spLocks noChangeArrowheads="1"/>
          </p:cNvSpPr>
          <p:nvPr/>
        </p:nvSpPr>
        <p:spPr bwMode="auto">
          <a:xfrm>
            <a:off x="2498098" y="82028"/>
            <a:ext cx="114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BE" sz="1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Longitudinal </a:t>
            </a:r>
            <a:r>
              <a:rPr lang="fr-BE" sz="1000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momentum</a:t>
            </a:r>
            <a:endParaRPr lang="fr-BE" sz="1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45098" name="Connecteur droit avec flèche 40"/>
          <p:cNvCxnSpPr>
            <a:cxnSpLocks noChangeShapeType="1"/>
          </p:cNvCxnSpPr>
          <p:nvPr/>
        </p:nvCxnSpPr>
        <p:spPr bwMode="auto">
          <a:xfrm flipH="1">
            <a:off x="2269498" y="463028"/>
            <a:ext cx="304800" cy="300038"/>
          </a:xfrm>
          <a:prstGeom prst="straightConnector1">
            <a:avLst/>
          </a:prstGeom>
          <a:noFill/>
          <a:ln w="25400" algn="ctr">
            <a:solidFill>
              <a:srgbClr val="0033CC"/>
            </a:solidFill>
            <a:round/>
            <a:headEnd/>
            <a:tailEnd type="stealth" w="med" len="med"/>
          </a:ln>
        </p:spPr>
      </p:cxn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A83A7F30-7D6D-4D13-A7C3-05DF190204E3}"/>
              </a:ext>
            </a:extLst>
          </p:cNvPr>
          <p:cNvGrpSpPr/>
          <p:nvPr/>
        </p:nvGrpSpPr>
        <p:grpSpPr>
          <a:xfrm>
            <a:off x="1752601" y="1066375"/>
            <a:ext cx="9708714" cy="5566673"/>
            <a:chOff x="1752601" y="1688834"/>
            <a:chExt cx="8631620" cy="4944214"/>
          </a:xfrm>
        </p:grpSpPr>
        <p:grpSp>
          <p:nvGrpSpPr>
            <p:cNvPr id="2" name="Groupe 53"/>
            <p:cNvGrpSpPr>
              <a:grpSpLocks/>
            </p:cNvGrpSpPr>
            <p:nvPr/>
          </p:nvGrpSpPr>
          <p:grpSpPr bwMode="auto">
            <a:xfrm>
              <a:off x="7696201" y="4071938"/>
              <a:ext cx="1844675" cy="1871662"/>
              <a:chOff x="609600" y="4725988"/>
              <a:chExt cx="1844675" cy="1871662"/>
            </a:xfrm>
          </p:grpSpPr>
          <p:pic>
            <p:nvPicPr>
              <p:cNvPr id="45133" name="Picture 30" descr="E:\Physique\Talks\QCD_EVOLUTION2012\PDF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09600" y="4725988"/>
                <a:ext cx="1776413" cy="18716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134" name="Picture 6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908175" y="5181600"/>
                <a:ext cx="546100" cy="141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" name="Groupe 43"/>
            <p:cNvGrpSpPr>
              <a:grpSpLocks/>
            </p:cNvGrpSpPr>
            <p:nvPr/>
          </p:nvGrpSpPr>
          <p:grpSpPr bwMode="auto">
            <a:xfrm>
              <a:off x="1752601" y="2395538"/>
              <a:ext cx="1844675" cy="1871662"/>
              <a:chOff x="228600" y="3429000"/>
              <a:chExt cx="1844675" cy="1871663"/>
            </a:xfrm>
          </p:grpSpPr>
          <p:pic>
            <p:nvPicPr>
              <p:cNvPr id="45129" name="Picture 5" descr="E:\Physique\Talks\QCD_EVOLUTION2012\Wigner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28600" y="3429000"/>
                <a:ext cx="1776413" cy="1871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130" name="Picture 64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8766" r="47266" b="6572"/>
              <a:stretch>
                <a:fillRect/>
              </a:stretch>
            </p:blipFill>
            <p:spPr bwMode="auto">
              <a:xfrm>
                <a:off x="990600" y="3725863"/>
                <a:ext cx="179388" cy="1603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131" name="Picture 57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80882" b="6572"/>
              <a:stretch>
                <a:fillRect/>
              </a:stretch>
            </p:blipFill>
            <p:spPr bwMode="auto">
              <a:xfrm>
                <a:off x="1066800" y="4105275"/>
                <a:ext cx="142875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132" name="Picture 6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527175" y="3886200"/>
                <a:ext cx="546100" cy="141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" name="Groupe 42"/>
            <p:cNvGrpSpPr>
              <a:grpSpLocks/>
            </p:cNvGrpSpPr>
            <p:nvPr/>
          </p:nvGrpSpPr>
          <p:grpSpPr bwMode="auto">
            <a:xfrm>
              <a:off x="4724401" y="4071938"/>
              <a:ext cx="1844675" cy="1871662"/>
              <a:chOff x="2667000" y="2362200"/>
              <a:chExt cx="1844675" cy="1871662"/>
            </a:xfrm>
          </p:grpSpPr>
          <p:pic>
            <p:nvPicPr>
              <p:cNvPr id="45126" name="Picture 6" descr="E:\Physique\Talks\QCD_EVOLUTION2012\TMD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667000" y="2362200"/>
                <a:ext cx="1776413" cy="18716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127" name="Picture 64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8766" r="47266" b="6572"/>
              <a:stretch>
                <a:fillRect/>
              </a:stretch>
            </p:blipFill>
            <p:spPr bwMode="auto">
              <a:xfrm>
                <a:off x="3429000" y="2657475"/>
                <a:ext cx="179388" cy="1603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128" name="Picture 6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965575" y="2817812"/>
                <a:ext cx="546100" cy="141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" name="Groupe 47"/>
            <p:cNvGrpSpPr>
              <a:grpSpLocks/>
            </p:cNvGrpSpPr>
            <p:nvPr/>
          </p:nvGrpSpPr>
          <p:grpSpPr bwMode="auto">
            <a:xfrm>
              <a:off x="4724401" y="2395538"/>
              <a:ext cx="1844675" cy="1871662"/>
              <a:chOff x="609600" y="4725988"/>
              <a:chExt cx="1844675" cy="1871662"/>
            </a:xfrm>
          </p:grpSpPr>
          <p:pic>
            <p:nvPicPr>
              <p:cNvPr id="45123" name="Picture 42" descr="E:\Physique\Talks\QCD_EVOLUTION2012\GPD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09600" y="4725988"/>
                <a:ext cx="1776413" cy="18716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124" name="Picture 57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80882" b="6572"/>
              <a:stretch>
                <a:fillRect/>
              </a:stretch>
            </p:blipFill>
            <p:spPr bwMode="auto">
              <a:xfrm>
                <a:off x="1447800" y="5400675"/>
                <a:ext cx="142875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125" name="Picture 68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908175" y="5181600"/>
                <a:ext cx="546100" cy="141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" name="Groupe 50"/>
            <p:cNvGrpSpPr>
              <a:grpSpLocks/>
            </p:cNvGrpSpPr>
            <p:nvPr/>
          </p:nvGrpSpPr>
          <p:grpSpPr bwMode="auto">
            <a:xfrm>
              <a:off x="7696201" y="2395538"/>
              <a:ext cx="1776413" cy="1871662"/>
              <a:chOff x="609600" y="4725988"/>
              <a:chExt cx="1776413" cy="1871662"/>
            </a:xfrm>
          </p:grpSpPr>
          <p:pic>
            <p:nvPicPr>
              <p:cNvPr id="45121" name="Picture 118" descr="E:\Physique\Talks\QCD_EVOLUTION2012\FF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09600" y="4725988"/>
                <a:ext cx="1776413" cy="18716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122" name="Picture 57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80882" b="6572"/>
              <a:stretch>
                <a:fillRect/>
              </a:stretch>
            </p:blipFill>
            <p:spPr bwMode="auto">
              <a:xfrm>
                <a:off x="1447800" y="5400675"/>
                <a:ext cx="142875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5063" name="AutoShape 144"/>
            <p:cNvSpPr>
              <a:spLocks noChangeArrowheads="1"/>
            </p:cNvSpPr>
            <p:nvPr/>
          </p:nvSpPr>
          <p:spPr bwMode="auto">
            <a:xfrm>
              <a:off x="3810000" y="3233738"/>
              <a:ext cx="914400" cy="152400"/>
            </a:xfrm>
            <a:prstGeom prst="rightArrow">
              <a:avLst>
                <a:gd name="adj1" fmla="val 50000"/>
                <a:gd name="adj2" fmla="val 150000"/>
              </a:avLst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064" name="AutoShape 145"/>
            <p:cNvSpPr>
              <a:spLocks noChangeArrowheads="1"/>
            </p:cNvSpPr>
            <p:nvPr/>
          </p:nvSpPr>
          <p:spPr bwMode="auto">
            <a:xfrm>
              <a:off x="6781800" y="3233738"/>
              <a:ext cx="914400" cy="152400"/>
            </a:xfrm>
            <a:prstGeom prst="rightArrow">
              <a:avLst>
                <a:gd name="adj1" fmla="val 50000"/>
                <a:gd name="adj2" fmla="val 150000"/>
              </a:avLst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065" name="AutoShape 146"/>
            <p:cNvSpPr>
              <a:spLocks noChangeArrowheads="1"/>
            </p:cNvSpPr>
            <p:nvPr/>
          </p:nvSpPr>
          <p:spPr bwMode="auto">
            <a:xfrm rot="2100000">
              <a:off x="3770313" y="4168775"/>
              <a:ext cx="914400" cy="152400"/>
            </a:xfrm>
            <a:prstGeom prst="rightArrow">
              <a:avLst>
                <a:gd name="adj1" fmla="val 50000"/>
                <a:gd name="adj2" fmla="val 150000"/>
              </a:avLst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45066" name="Picture 152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0855"/>
            <a:stretch>
              <a:fillRect/>
            </a:stretch>
          </p:blipFill>
          <p:spPr bwMode="auto">
            <a:xfrm>
              <a:off x="6934200" y="2852738"/>
              <a:ext cx="427038" cy="398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67" name="Picture 155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71852"/>
            <a:stretch>
              <a:fillRect/>
            </a:stretch>
          </p:blipFill>
          <p:spPr bwMode="auto">
            <a:xfrm>
              <a:off x="3886200" y="2852738"/>
              <a:ext cx="628650" cy="398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68" name="Picture 156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1026" r="31624" b="-7349"/>
            <a:stretch>
              <a:fillRect/>
            </a:stretch>
          </p:blipFill>
          <p:spPr bwMode="auto">
            <a:xfrm>
              <a:off x="4114800" y="3690939"/>
              <a:ext cx="609600" cy="427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69" name="AutoShape 146"/>
            <p:cNvSpPr>
              <a:spLocks noChangeArrowheads="1"/>
            </p:cNvSpPr>
            <p:nvPr/>
          </p:nvSpPr>
          <p:spPr bwMode="auto">
            <a:xfrm rot="2100000">
              <a:off x="6742113" y="4168775"/>
              <a:ext cx="914400" cy="152400"/>
            </a:xfrm>
            <a:prstGeom prst="rightArrow">
              <a:avLst>
                <a:gd name="adj1" fmla="val 50000"/>
                <a:gd name="adj2" fmla="val 150000"/>
              </a:avLst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45070" name="Picture 156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1026" r="31624" b="-7349"/>
            <a:stretch>
              <a:fillRect/>
            </a:stretch>
          </p:blipFill>
          <p:spPr bwMode="auto">
            <a:xfrm>
              <a:off x="7086600" y="3690939"/>
              <a:ext cx="609600" cy="427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26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8778920" y="5666096"/>
              <a:ext cx="1492550" cy="9669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8915400" y="1715736"/>
              <a:ext cx="1468821" cy="9576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943600" y="1688834"/>
              <a:ext cx="1508234" cy="9845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" name="Picture 63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5945188" y="5638800"/>
              <a:ext cx="1516883" cy="9827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7" name="Group 58"/>
            <p:cNvGrpSpPr>
              <a:grpSpLocks/>
            </p:cNvGrpSpPr>
            <p:nvPr/>
          </p:nvGrpSpPr>
          <p:grpSpPr bwMode="auto">
            <a:xfrm>
              <a:off x="2057400" y="3810000"/>
              <a:ext cx="922338" cy="338138"/>
              <a:chOff x="4005" y="768"/>
              <a:chExt cx="581" cy="213"/>
            </a:xfrm>
          </p:grpSpPr>
          <p:sp>
            <p:nvSpPr>
              <p:cNvPr id="45119" name="Rectangle 20"/>
              <p:cNvSpPr>
                <a:spLocks noChangeArrowheads="1"/>
              </p:cNvSpPr>
              <p:nvPr/>
            </p:nvSpPr>
            <p:spPr bwMode="auto">
              <a:xfrm>
                <a:off x="4042" y="783"/>
                <a:ext cx="544" cy="193"/>
              </a:xfrm>
              <a:prstGeom prst="rect">
                <a:avLst/>
              </a:prstGeom>
              <a:solidFill>
                <a:srgbClr val="00CC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5120" name="Text Box 21"/>
              <p:cNvSpPr txBox="1">
                <a:spLocks noChangeArrowheads="1"/>
              </p:cNvSpPr>
              <p:nvPr/>
            </p:nvSpPr>
            <p:spPr bwMode="auto">
              <a:xfrm>
                <a:off x="4005" y="768"/>
                <a:ext cx="576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BE" sz="1600">
                    <a:solidFill>
                      <a:srgbClr val="000000"/>
                    </a:solidFill>
                    <a:latin typeface="Tahoma" pitchFamily="34" charset="0"/>
                    <a:cs typeface="Tahoma" pitchFamily="34" charset="0"/>
                  </a:rPr>
                  <a:t>GTMDs</a:t>
                </a:r>
              </a:p>
            </p:txBody>
          </p:sp>
        </p:grpSp>
        <p:grpSp>
          <p:nvGrpSpPr>
            <p:cNvPr id="8" name="Group 59"/>
            <p:cNvGrpSpPr>
              <a:grpSpLocks/>
            </p:cNvGrpSpPr>
            <p:nvPr/>
          </p:nvGrpSpPr>
          <p:grpSpPr bwMode="auto">
            <a:xfrm>
              <a:off x="5084764" y="5159375"/>
              <a:ext cx="706437" cy="338138"/>
              <a:chOff x="3016" y="2238"/>
              <a:chExt cx="445" cy="213"/>
            </a:xfrm>
          </p:grpSpPr>
          <p:sp>
            <p:nvSpPr>
              <p:cNvPr id="45117" name="Rectangle 60"/>
              <p:cNvSpPr>
                <a:spLocks noChangeArrowheads="1"/>
              </p:cNvSpPr>
              <p:nvPr/>
            </p:nvSpPr>
            <p:spPr bwMode="auto">
              <a:xfrm>
                <a:off x="3016" y="2256"/>
                <a:ext cx="440" cy="192"/>
              </a:xfrm>
              <a:prstGeom prst="rect">
                <a:avLst/>
              </a:prstGeom>
              <a:solidFill>
                <a:srgbClr val="00CC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5118" name="Text Box 61"/>
              <p:cNvSpPr txBox="1">
                <a:spLocks noChangeArrowheads="1"/>
              </p:cNvSpPr>
              <p:nvPr/>
            </p:nvSpPr>
            <p:spPr bwMode="auto">
              <a:xfrm>
                <a:off x="3024" y="2238"/>
                <a:ext cx="437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BE" sz="1600">
                    <a:solidFill>
                      <a:srgbClr val="000000"/>
                    </a:solidFill>
                    <a:latin typeface="Tahoma" pitchFamily="34" charset="0"/>
                    <a:cs typeface="Tahoma" pitchFamily="34" charset="0"/>
                  </a:rPr>
                  <a:t>TMDs</a:t>
                </a:r>
              </a:p>
            </p:txBody>
          </p:sp>
        </p:grpSp>
        <p:grpSp>
          <p:nvGrpSpPr>
            <p:cNvPr id="9" name="Group 10"/>
            <p:cNvGrpSpPr>
              <a:grpSpLocks/>
            </p:cNvGrpSpPr>
            <p:nvPr/>
          </p:nvGrpSpPr>
          <p:grpSpPr bwMode="auto">
            <a:xfrm>
              <a:off x="8180389" y="5180014"/>
              <a:ext cx="636587" cy="346075"/>
              <a:chOff x="1451" y="2455"/>
              <a:chExt cx="401" cy="264"/>
            </a:xfrm>
          </p:grpSpPr>
          <p:sp>
            <p:nvSpPr>
              <p:cNvPr id="45115" name="Rectangle 11"/>
              <p:cNvSpPr>
                <a:spLocks noChangeArrowheads="1"/>
              </p:cNvSpPr>
              <p:nvPr/>
            </p:nvSpPr>
            <p:spPr bwMode="auto">
              <a:xfrm>
                <a:off x="1460" y="2455"/>
                <a:ext cx="386" cy="234"/>
              </a:xfrm>
              <a:prstGeom prst="rect">
                <a:avLst/>
              </a:prstGeom>
              <a:solidFill>
                <a:srgbClr val="00CC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5116" name="Text Box 12"/>
              <p:cNvSpPr txBox="1">
                <a:spLocks noChangeArrowheads="1"/>
              </p:cNvSpPr>
              <p:nvPr/>
            </p:nvSpPr>
            <p:spPr bwMode="auto">
              <a:xfrm>
                <a:off x="1451" y="2460"/>
                <a:ext cx="401" cy="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BE" sz="1600">
                    <a:solidFill>
                      <a:srgbClr val="000000"/>
                    </a:solidFill>
                    <a:latin typeface="Tahoma" pitchFamily="34" charset="0"/>
                    <a:cs typeface="Tahoma" pitchFamily="34" charset="0"/>
                  </a:rPr>
                  <a:t>PDFs</a:t>
                </a:r>
              </a:p>
            </p:txBody>
          </p:sp>
        </p:grpSp>
        <p:grpSp>
          <p:nvGrpSpPr>
            <p:cNvPr id="10" name="Group 13"/>
            <p:cNvGrpSpPr>
              <a:grpSpLocks/>
            </p:cNvGrpSpPr>
            <p:nvPr/>
          </p:nvGrpSpPr>
          <p:grpSpPr bwMode="auto">
            <a:xfrm>
              <a:off x="5121276" y="3509963"/>
              <a:ext cx="669925" cy="341312"/>
              <a:chOff x="286" y="3388"/>
              <a:chExt cx="380" cy="194"/>
            </a:xfrm>
          </p:grpSpPr>
          <p:sp>
            <p:nvSpPr>
              <p:cNvPr id="45113" name="Rectangle 14"/>
              <p:cNvSpPr>
                <a:spLocks noChangeArrowheads="1"/>
              </p:cNvSpPr>
              <p:nvPr/>
            </p:nvSpPr>
            <p:spPr bwMode="auto">
              <a:xfrm>
                <a:off x="286" y="3408"/>
                <a:ext cx="367" cy="174"/>
              </a:xfrm>
              <a:prstGeom prst="rect">
                <a:avLst/>
              </a:prstGeom>
              <a:solidFill>
                <a:srgbClr val="00CC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5114" name="Text Box 15"/>
              <p:cNvSpPr txBox="1">
                <a:spLocks noChangeArrowheads="1"/>
              </p:cNvSpPr>
              <p:nvPr/>
            </p:nvSpPr>
            <p:spPr bwMode="auto">
              <a:xfrm>
                <a:off x="289" y="3388"/>
                <a:ext cx="37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BE" sz="1600">
                    <a:solidFill>
                      <a:srgbClr val="000000"/>
                    </a:solidFill>
                    <a:latin typeface="Tahoma" pitchFamily="34" charset="0"/>
                    <a:cs typeface="Tahoma" pitchFamily="34" charset="0"/>
                  </a:rPr>
                  <a:t>GPDs</a:t>
                </a:r>
              </a:p>
            </p:txBody>
          </p:sp>
        </p:grpSp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8178800" y="3522664"/>
              <a:ext cx="508000" cy="338137"/>
              <a:chOff x="3716" y="2778"/>
              <a:chExt cx="320" cy="213"/>
            </a:xfrm>
          </p:grpSpPr>
          <p:sp>
            <p:nvSpPr>
              <p:cNvPr id="45111" name="Rectangle 8"/>
              <p:cNvSpPr>
                <a:spLocks noChangeArrowheads="1"/>
              </p:cNvSpPr>
              <p:nvPr/>
            </p:nvSpPr>
            <p:spPr bwMode="auto">
              <a:xfrm>
                <a:off x="3716" y="2799"/>
                <a:ext cx="317" cy="192"/>
              </a:xfrm>
              <a:prstGeom prst="rect">
                <a:avLst/>
              </a:prstGeom>
              <a:solidFill>
                <a:srgbClr val="00CC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5112" name="Text Box 9"/>
              <p:cNvSpPr txBox="1">
                <a:spLocks noChangeArrowheads="1"/>
              </p:cNvSpPr>
              <p:nvPr/>
            </p:nvSpPr>
            <p:spPr bwMode="auto">
              <a:xfrm>
                <a:off x="3727" y="2778"/>
                <a:ext cx="309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BE" sz="1600">
                    <a:solidFill>
                      <a:srgbClr val="000000"/>
                    </a:solidFill>
                    <a:latin typeface="Tahoma" pitchFamily="34" charset="0"/>
                    <a:cs typeface="Tahoma" pitchFamily="34" charset="0"/>
                  </a:rPr>
                  <a:t>FFs</a:t>
                </a:r>
              </a:p>
            </p:txBody>
          </p:sp>
        </p:grpSp>
        <p:sp>
          <p:nvSpPr>
            <p:cNvPr id="45080" name="Text Box 53"/>
            <p:cNvSpPr txBox="1">
              <a:spLocks noChangeArrowheads="1"/>
            </p:cNvSpPr>
            <p:nvPr/>
          </p:nvSpPr>
          <p:spPr bwMode="auto">
            <a:xfrm>
              <a:off x="4443414" y="2014184"/>
              <a:ext cx="142398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BE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DVCS et al.</a:t>
              </a:r>
            </a:p>
          </p:txBody>
        </p:sp>
        <p:sp>
          <p:nvSpPr>
            <p:cNvPr id="45081" name="Text Box 53"/>
            <p:cNvSpPr txBox="1">
              <a:spLocks noChangeArrowheads="1"/>
            </p:cNvSpPr>
            <p:nvPr/>
          </p:nvSpPr>
          <p:spPr bwMode="auto">
            <a:xfrm>
              <a:off x="7751379" y="1841937"/>
              <a:ext cx="120869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BE" dirty="0" err="1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Elastic</a:t>
              </a:r>
              <a:r>
                <a:rPr lang="fr-BE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fr-BE" dirty="0" err="1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Scattering</a:t>
              </a:r>
              <a:endParaRPr lang="fr-BE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082" name="Text Box 53"/>
            <p:cNvSpPr txBox="1">
              <a:spLocks noChangeArrowheads="1"/>
            </p:cNvSpPr>
            <p:nvPr/>
          </p:nvSpPr>
          <p:spPr bwMode="auto">
            <a:xfrm>
              <a:off x="4929352" y="6172200"/>
              <a:ext cx="93804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BE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SIDIS</a:t>
              </a:r>
            </a:p>
          </p:txBody>
        </p:sp>
        <p:sp>
          <p:nvSpPr>
            <p:cNvPr id="45083" name="Text Box 53"/>
            <p:cNvSpPr txBox="1">
              <a:spLocks noChangeArrowheads="1"/>
            </p:cNvSpPr>
            <p:nvPr/>
          </p:nvSpPr>
          <p:spPr bwMode="auto">
            <a:xfrm>
              <a:off x="8150770" y="6169025"/>
              <a:ext cx="762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BE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DIS</a:t>
              </a:r>
            </a:p>
          </p:txBody>
        </p:sp>
        <p:sp>
          <p:nvSpPr>
            <p:cNvPr id="45084" name="AutoShape 144"/>
            <p:cNvSpPr>
              <a:spLocks noChangeArrowheads="1"/>
            </p:cNvSpPr>
            <p:nvPr/>
          </p:nvSpPr>
          <p:spPr bwMode="auto">
            <a:xfrm>
              <a:off x="6781800" y="4932363"/>
              <a:ext cx="914400" cy="152400"/>
            </a:xfrm>
            <a:prstGeom prst="rightArrow">
              <a:avLst>
                <a:gd name="adj1" fmla="val 50000"/>
                <a:gd name="adj2" fmla="val 150000"/>
              </a:avLst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45085" name="Picture 155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71852"/>
            <a:stretch>
              <a:fillRect/>
            </a:stretch>
          </p:blipFill>
          <p:spPr bwMode="auto">
            <a:xfrm>
              <a:off x="6858000" y="4549776"/>
              <a:ext cx="628650" cy="398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99" name="Rectangle à coins arrondis 54"/>
            <p:cNvSpPr>
              <a:spLocks noChangeArrowheads="1"/>
            </p:cNvSpPr>
            <p:nvPr/>
          </p:nvSpPr>
          <p:spPr bwMode="auto">
            <a:xfrm>
              <a:off x="1847851" y="4321176"/>
              <a:ext cx="1547813" cy="238125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45100" name="Picture 32"/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1543" b="-11812"/>
            <a:stretch>
              <a:fillRect/>
            </a:stretch>
          </p:blipFill>
          <p:spPr bwMode="auto">
            <a:xfrm>
              <a:off x="1909763" y="4292600"/>
              <a:ext cx="1447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101" name="Rectangle à coins arrondis 54"/>
            <p:cNvSpPr>
              <a:spLocks noChangeArrowheads="1"/>
            </p:cNvSpPr>
            <p:nvPr/>
          </p:nvSpPr>
          <p:spPr bwMode="auto">
            <a:xfrm>
              <a:off x="5845175" y="5202238"/>
              <a:ext cx="522288" cy="22860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45102" name="Picture 30"/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6642" r="25505" b="-11627"/>
            <a:stretch>
              <a:fillRect/>
            </a:stretch>
          </p:blipFill>
          <p:spPr bwMode="auto">
            <a:xfrm>
              <a:off x="5868988" y="5167313"/>
              <a:ext cx="5334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103" name="Rectangle à coins arrondis 54"/>
            <p:cNvSpPr>
              <a:spLocks noChangeArrowheads="1"/>
            </p:cNvSpPr>
            <p:nvPr/>
          </p:nvSpPr>
          <p:spPr bwMode="auto">
            <a:xfrm>
              <a:off x="5880100" y="3590925"/>
              <a:ext cx="539750" cy="22860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45104" name="Picture 28"/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4697"/>
            <a:stretch>
              <a:fillRect/>
            </a:stretch>
          </p:blipFill>
          <p:spPr bwMode="auto">
            <a:xfrm>
              <a:off x="5916613" y="3563938"/>
              <a:ext cx="457200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105" name="Rectangle à coins arrondis 54"/>
            <p:cNvSpPr>
              <a:spLocks noChangeArrowheads="1"/>
            </p:cNvSpPr>
            <p:nvPr/>
          </p:nvSpPr>
          <p:spPr bwMode="auto">
            <a:xfrm>
              <a:off x="8832850" y="3592513"/>
              <a:ext cx="228600" cy="22860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45106" name="Picture 26"/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96916"/>
            <a:stretch>
              <a:fillRect/>
            </a:stretch>
          </p:blipFill>
          <p:spPr bwMode="auto">
            <a:xfrm>
              <a:off x="8909051" y="3573463"/>
              <a:ext cx="92075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107" name="Rectangle à coins arrondis 54"/>
            <p:cNvSpPr>
              <a:spLocks noChangeArrowheads="1"/>
            </p:cNvSpPr>
            <p:nvPr/>
          </p:nvSpPr>
          <p:spPr bwMode="auto">
            <a:xfrm>
              <a:off x="8920163" y="5213350"/>
              <a:ext cx="228600" cy="22860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45108" name="Picture 24"/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8661" r="36586" b="16280"/>
            <a:stretch>
              <a:fillRect/>
            </a:stretch>
          </p:blipFill>
          <p:spPr bwMode="auto">
            <a:xfrm>
              <a:off x="8953501" y="5170489"/>
              <a:ext cx="142875" cy="230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9" name="Rettangolo 12"/>
          <p:cNvSpPr/>
          <p:nvPr/>
        </p:nvSpPr>
        <p:spPr>
          <a:xfrm>
            <a:off x="3717298" y="24401"/>
            <a:ext cx="84672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Multi-dimensional mapping of the nucleon</a:t>
            </a:r>
          </a:p>
        </p:txBody>
      </p:sp>
      <p:sp>
        <p:nvSpPr>
          <p:cNvPr id="80" name="ZoneTexte 79"/>
          <p:cNvSpPr txBox="1"/>
          <p:nvPr/>
        </p:nvSpPr>
        <p:spPr>
          <a:xfrm>
            <a:off x="288098" y="5130650"/>
            <a:ext cx="4485564" cy="58477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fr-FR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complete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picture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fr-FR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nucleon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structure </a:t>
            </a:r>
            <a:r>
              <a:rPr lang="fr-FR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requires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the </a:t>
            </a:r>
            <a:r>
              <a:rPr lang="fr-FR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measurement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of all </a:t>
            </a:r>
            <a:r>
              <a:rPr lang="fr-FR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these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distributions</a:t>
            </a:r>
            <a:endParaRPr lang="en-US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D1901A8C-F733-4ADA-9E0C-8085D27CC7BA}"/>
              </a:ext>
            </a:extLst>
          </p:cNvPr>
          <p:cNvSpPr txBox="1"/>
          <p:nvPr/>
        </p:nvSpPr>
        <p:spPr>
          <a:xfrm>
            <a:off x="11901465" y="651097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6935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86" name="Picture 5" descr="E:\Physique\Talks\QCD_EVOLUTION2012\Wig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698" y="310629"/>
            <a:ext cx="1776412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87" name="Picture 6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766" r="47266" b="6572"/>
          <a:stretch>
            <a:fillRect/>
          </a:stretch>
        </p:blipFill>
        <p:spPr bwMode="auto">
          <a:xfrm>
            <a:off x="1583699" y="607492"/>
            <a:ext cx="179387" cy="16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88" name="Picture 5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0882" b="6572"/>
          <a:stretch>
            <a:fillRect/>
          </a:stretch>
        </p:blipFill>
        <p:spPr bwMode="auto">
          <a:xfrm>
            <a:off x="1872841" y="986904"/>
            <a:ext cx="14287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89" name="Picture 6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0273" y="767828"/>
            <a:ext cx="546100" cy="14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90" name="Rectangle à coins arrondis 54"/>
          <p:cNvSpPr>
            <a:spLocks noChangeArrowheads="1"/>
          </p:cNvSpPr>
          <p:nvPr/>
        </p:nvSpPr>
        <p:spPr bwMode="auto">
          <a:xfrm>
            <a:off x="440698" y="1140891"/>
            <a:ext cx="838200" cy="381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5091" name="Text Box 55"/>
          <p:cNvSpPr txBox="1">
            <a:spLocks noChangeArrowheads="1"/>
          </p:cNvSpPr>
          <p:nvPr/>
        </p:nvSpPr>
        <p:spPr bwMode="auto">
          <a:xfrm>
            <a:off x="288298" y="1129778"/>
            <a:ext cx="114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Impact parameter</a:t>
            </a:r>
          </a:p>
        </p:txBody>
      </p:sp>
      <p:cxnSp>
        <p:nvCxnSpPr>
          <p:cNvPr id="45092" name="Connecteur droit avec flèche 40"/>
          <p:cNvCxnSpPr>
            <a:cxnSpLocks noChangeShapeType="1"/>
          </p:cNvCxnSpPr>
          <p:nvPr/>
        </p:nvCxnSpPr>
        <p:spPr bwMode="auto">
          <a:xfrm flipV="1">
            <a:off x="1323348" y="1148828"/>
            <a:ext cx="260350" cy="152400"/>
          </a:xfrm>
          <a:prstGeom prst="straightConnector1">
            <a:avLst/>
          </a:prstGeom>
          <a:noFill/>
          <a:ln w="25400" algn="ctr">
            <a:solidFill>
              <a:srgbClr val="0033CC"/>
            </a:solidFill>
            <a:round/>
            <a:headEnd/>
            <a:tailEnd type="stealth" w="med" len="med"/>
          </a:ln>
        </p:spPr>
      </p:cxnSp>
      <p:sp>
        <p:nvSpPr>
          <p:cNvPr id="45093" name="Rectangle à coins arrondis 54"/>
          <p:cNvSpPr>
            <a:spLocks noChangeArrowheads="1"/>
          </p:cNvSpPr>
          <p:nvPr/>
        </p:nvSpPr>
        <p:spPr bwMode="auto">
          <a:xfrm>
            <a:off x="440698" y="302691"/>
            <a:ext cx="838200" cy="381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5094" name="Text Box 55"/>
          <p:cNvSpPr txBox="1">
            <a:spLocks noChangeArrowheads="1"/>
          </p:cNvSpPr>
          <p:nvPr/>
        </p:nvSpPr>
        <p:spPr bwMode="auto">
          <a:xfrm>
            <a:off x="302585" y="291578"/>
            <a:ext cx="114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Transverse </a:t>
            </a:r>
            <a:r>
              <a:rPr kumimoji="0" lang="fr-B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momentum</a:t>
            </a:r>
            <a:endParaRPr kumimoji="0" lang="fr-B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cxnSp>
        <p:nvCxnSpPr>
          <p:cNvPr id="45095" name="Connecteur droit avec flèche 40"/>
          <p:cNvCxnSpPr>
            <a:cxnSpLocks noChangeShapeType="1"/>
          </p:cNvCxnSpPr>
          <p:nvPr/>
        </p:nvCxnSpPr>
        <p:spPr bwMode="auto">
          <a:xfrm>
            <a:off x="1323348" y="520178"/>
            <a:ext cx="228600" cy="147638"/>
          </a:xfrm>
          <a:prstGeom prst="straightConnector1">
            <a:avLst/>
          </a:prstGeom>
          <a:noFill/>
          <a:ln w="25400" algn="ctr">
            <a:solidFill>
              <a:srgbClr val="0033CC"/>
            </a:solidFill>
            <a:round/>
            <a:headEnd/>
            <a:tailEnd type="stealth" w="med" len="med"/>
          </a:ln>
        </p:spPr>
      </p:cxnSp>
      <p:sp>
        <p:nvSpPr>
          <p:cNvPr id="45096" name="Rectangle à coins arrondis 54"/>
          <p:cNvSpPr>
            <a:spLocks noChangeArrowheads="1"/>
          </p:cNvSpPr>
          <p:nvPr/>
        </p:nvSpPr>
        <p:spPr bwMode="auto">
          <a:xfrm>
            <a:off x="2574298" y="93141"/>
            <a:ext cx="990600" cy="381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5097" name="Text Box 55"/>
          <p:cNvSpPr txBox="1">
            <a:spLocks noChangeArrowheads="1"/>
          </p:cNvSpPr>
          <p:nvPr/>
        </p:nvSpPr>
        <p:spPr bwMode="auto">
          <a:xfrm>
            <a:off x="2498098" y="82028"/>
            <a:ext cx="114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Longitudinal </a:t>
            </a:r>
            <a:r>
              <a:rPr kumimoji="0" lang="fr-B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momentum</a:t>
            </a:r>
            <a:endParaRPr kumimoji="0" lang="fr-B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cxnSp>
        <p:nvCxnSpPr>
          <p:cNvPr id="45098" name="Connecteur droit avec flèche 40"/>
          <p:cNvCxnSpPr>
            <a:cxnSpLocks noChangeShapeType="1"/>
          </p:cNvCxnSpPr>
          <p:nvPr/>
        </p:nvCxnSpPr>
        <p:spPr bwMode="auto">
          <a:xfrm flipH="1">
            <a:off x="2269498" y="463028"/>
            <a:ext cx="304800" cy="300038"/>
          </a:xfrm>
          <a:prstGeom prst="straightConnector1">
            <a:avLst/>
          </a:prstGeom>
          <a:noFill/>
          <a:ln w="25400" algn="ctr">
            <a:solidFill>
              <a:srgbClr val="0033CC"/>
            </a:solidFill>
            <a:round/>
            <a:headEnd/>
            <a:tailEnd type="stealth" w="med" len="med"/>
          </a:ln>
        </p:spPr>
      </p:cxn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A83A7F30-7D6D-4D13-A7C3-05DF190204E3}"/>
              </a:ext>
            </a:extLst>
          </p:cNvPr>
          <p:cNvGrpSpPr/>
          <p:nvPr/>
        </p:nvGrpSpPr>
        <p:grpSpPr>
          <a:xfrm>
            <a:off x="1754469" y="1069379"/>
            <a:ext cx="6410409" cy="3274744"/>
            <a:chOff x="1752601" y="1688834"/>
            <a:chExt cx="5699233" cy="2908566"/>
          </a:xfrm>
        </p:grpSpPr>
        <p:grpSp>
          <p:nvGrpSpPr>
            <p:cNvPr id="3" name="Groupe 43"/>
            <p:cNvGrpSpPr>
              <a:grpSpLocks/>
            </p:cNvGrpSpPr>
            <p:nvPr/>
          </p:nvGrpSpPr>
          <p:grpSpPr bwMode="auto">
            <a:xfrm>
              <a:off x="1752601" y="2395538"/>
              <a:ext cx="1844675" cy="1871662"/>
              <a:chOff x="228600" y="3429000"/>
              <a:chExt cx="1844675" cy="1871663"/>
            </a:xfrm>
          </p:grpSpPr>
          <p:pic>
            <p:nvPicPr>
              <p:cNvPr id="45129" name="Picture 5" descr="E:\Physique\Talks\QCD_EVOLUTION2012\Wigner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28600" y="3429000"/>
                <a:ext cx="1776413" cy="1871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130" name="Picture 64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8766" r="47266" b="6572"/>
              <a:stretch>
                <a:fillRect/>
              </a:stretch>
            </p:blipFill>
            <p:spPr bwMode="auto">
              <a:xfrm>
                <a:off x="990600" y="3725863"/>
                <a:ext cx="179388" cy="1603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131" name="Picture 57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80882" b="6572"/>
              <a:stretch>
                <a:fillRect/>
              </a:stretch>
            </p:blipFill>
            <p:spPr bwMode="auto">
              <a:xfrm>
                <a:off x="1066800" y="4105275"/>
                <a:ext cx="142875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132" name="Picture 6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527175" y="3886200"/>
                <a:ext cx="546100" cy="141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" name="Groupe 47"/>
            <p:cNvGrpSpPr>
              <a:grpSpLocks/>
            </p:cNvGrpSpPr>
            <p:nvPr/>
          </p:nvGrpSpPr>
          <p:grpSpPr bwMode="auto">
            <a:xfrm>
              <a:off x="4724401" y="2395538"/>
              <a:ext cx="1844675" cy="1871662"/>
              <a:chOff x="609600" y="4725988"/>
              <a:chExt cx="1844675" cy="1871662"/>
            </a:xfrm>
          </p:grpSpPr>
          <p:pic>
            <p:nvPicPr>
              <p:cNvPr id="45123" name="Picture 42" descr="E:\Physique\Talks\QCD_EVOLUTION2012\GPD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09600" y="4725988"/>
                <a:ext cx="1776413" cy="18716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124" name="Picture 57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80882" b="6572"/>
              <a:stretch>
                <a:fillRect/>
              </a:stretch>
            </p:blipFill>
            <p:spPr bwMode="auto">
              <a:xfrm>
                <a:off x="1447800" y="5400675"/>
                <a:ext cx="142875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125" name="Picture 68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908175" y="5181600"/>
                <a:ext cx="546100" cy="141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5063" name="AutoShape 144"/>
            <p:cNvSpPr>
              <a:spLocks noChangeArrowheads="1"/>
            </p:cNvSpPr>
            <p:nvPr/>
          </p:nvSpPr>
          <p:spPr bwMode="auto">
            <a:xfrm>
              <a:off x="3810000" y="3233738"/>
              <a:ext cx="914400" cy="152400"/>
            </a:xfrm>
            <a:prstGeom prst="rightArrow">
              <a:avLst>
                <a:gd name="adj1" fmla="val 50000"/>
                <a:gd name="adj2" fmla="val 150000"/>
              </a:avLst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pic>
          <p:nvPicPr>
            <p:cNvPr id="45067" name="Picture 155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71852"/>
            <a:stretch>
              <a:fillRect/>
            </a:stretch>
          </p:blipFill>
          <p:spPr bwMode="auto">
            <a:xfrm>
              <a:off x="3886200" y="2852738"/>
              <a:ext cx="628650" cy="398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943600" y="1688834"/>
              <a:ext cx="1508234" cy="9845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7" name="Group 58"/>
            <p:cNvGrpSpPr>
              <a:grpSpLocks/>
            </p:cNvGrpSpPr>
            <p:nvPr/>
          </p:nvGrpSpPr>
          <p:grpSpPr bwMode="auto">
            <a:xfrm>
              <a:off x="2057400" y="3810000"/>
              <a:ext cx="922338" cy="338138"/>
              <a:chOff x="4005" y="768"/>
              <a:chExt cx="581" cy="213"/>
            </a:xfrm>
          </p:grpSpPr>
          <p:sp>
            <p:nvSpPr>
              <p:cNvPr id="45119" name="Rectangle 20"/>
              <p:cNvSpPr>
                <a:spLocks noChangeArrowheads="1"/>
              </p:cNvSpPr>
              <p:nvPr/>
            </p:nvSpPr>
            <p:spPr bwMode="auto">
              <a:xfrm>
                <a:off x="4042" y="783"/>
                <a:ext cx="544" cy="193"/>
              </a:xfrm>
              <a:prstGeom prst="rect">
                <a:avLst/>
              </a:prstGeom>
              <a:solidFill>
                <a:srgbClr val="00CC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Tahoma" pitchFamily="34" charset="0"/>
                </a:endParaRPr>
              </a:p>
            </p:txBody>
          </p:sp>
          <p:sp>
            <p:nvSpPr>
              <p:cNvPr id="45120" name="Text Box 21"/>
              <p:cNvSpPr txBox="1">
                <a:spLocks noChangeArrowheads="1"/>
              </p:cNvSpPr>
              <p:nvPr/>
            </p:nvSpPr>
            <p:spPr bwMode="auto">
              <a:xfrm>
                <a:off x="4005" y="768"/>
                <a:ext cx="576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BE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Tahoma" pitchFamily="34" charset="0"/>
                  </a:rPr>
                  <a:t>GTMDs</a:t>
                </a:r>
              </a:p>
            </p:txBody>
          </p:sp>
        </p:grpSp>
        <p:grpSp>
          <p:nvGrpSpPr>
            <p:cNvPr id="10" name="Group 13"/>
            <p:cNvGrpSpPr>
              <a:grpSpLocks/>
            </p:cNvGrpSpPr>
            <p:nvPr/>
          </p:nvGrpSpPr>
          <p:grpSpPr bwMode="auto">
            <a:xfrm>
              <a:off x="5121276" y="3509963"/>
              <a:ext cx="647007" cy="341312"/>
              <a:chOff x="286" y="3388"/>
              <a:chExt cx="367" cy="194"/>
            </a:xfrm>
          </p:grpSpPr>
          <p:sp>
            <p:nvSpPr>
              <p:cNvPr id="45113" name="Rectangle 14"/>
              <p:cNvSpPr>
                <a:spLocks noChangeArrowheads="1"/>
              </p:cNvSpPr>
              <p:nvPr/>
            </p:nvSpPr>
            <p:spPr bwMode="auto">
              <a:xfrm>
                <a:off x="286" y="3408"/>
                <a:ext cx="367" cy="174"/>
              </a:xfrm>
              <a:prstGeom prst="rect">
                <a:avLst/>
              </a:prstGeom>
              <a:solidFill>
                <a:srgbClr val="00CC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Tahoma" pitchFamily="34" charset="0"/>
                </a:endParaRPr>
              </a:p>
            </p:txBody>
          </p:sp>
          <p:sp>
            <p:nvSpPr>
              <p:cNvPr id="45114" name="Text Box 15"/>
              <p:cNvSpPr txBox="1">
                <a:spLocks noChangeArrowheads="1"/>
              </p:cNvSpPr>
              <p:nvPr/>
            </p:nvSpPr>
            <p:spPr bwMode="auto">
              <a:xfrm>
                <a:off x="289" y="3388"/>
                <a:ext cx="336" cy="1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BE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Tahoma" pitchFamily="34" charset="0"/>
                  </a:rPr>
                  <a:t>GPDs</a:t>
                </a:r>
                <a:endParaRPr kumimoji="0" lang="fr-B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Tahoma" pitchFamily="34" charset="0"/>
                </a:endParaRPr>
              </a:p>
            </p:txBody>
          </p:sp>
        </p:grpSp>
        <p:sp>
          <p:nvSpPr>
            <p:cNvPr id="45080" name="Text Box 53"/>
            <p:cNvSpPr txBox="1">
              <a:spLocks noChangeArrowheads="1"/>
            </p:cNvSpPr>
            <p:nvPr/>
          </p:nvSpPr>
          <p:spPr bwMode="auto">
            <a:xfrm>
              <a:off x="4443414" y="2014184"/>
              <a:ext cx="142398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DVCS et al.</a:t>
              </a:r>
            </a:p>
          </p:txBody>
        </p:sp>
        <p:sp>
          <p:nvSpPr>
            <p:cNvPr id="45099" name="Rectangle à coins arrondis 54"/>
            <p:cNvSpPr>
              <a:spLocks noChangeArrowheads="1"/>
            </p:cNvSpPr>
            <p:nvPr/>
          </p:nvSpPr>
          <p:spPr bwMode="auto">
            <a:xfrm>
              <a:off x="1847851" y="4321176"/>
              <a:ext cx="1547813" cy="238125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pic>
          <p:nvPicPr>
            <p:cNvPr id="45100" name="Picture 32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1543" b="-11812"/>
            <a:stretch>
              <a:fillRect/>
            </a:stretch>
          </p:blipFill>
          <p:spPr bwMode="auto">
            <a:xfrm>
              <a:off x="1909763" y="4292600"/>
              <a:ext cx="1447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103" name="Rectangle à coins arrondis 54"/>
            <p:cNvSpPr>
              <a:spLocks noChangeArrowheads="1"/>
            </p:cNvSpPr>
            <p:nvPr/>
          </p:nvSpPr>
          <p:spPr bwMode="auto">
            <a:xfrm>
              <a:off x="5880100" y="3590925"/>
              <a:ext cx="539750" cy="22860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pic>
          <p:nvPicPr>
            <p:cNvPr id="45104" name="Picture 28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4697"/>
            <a:stretch>
              <a:fillRect/>
            </a:stretch>
          </p:blipFill>
          <p:spPr bwMode="auto">
            <a:xfrm>
              <a:off x="5916613" y="3563938"/>
              <a:ext cx="457200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9" name="Rettangolo 12"/>
          <p:cNvSpPr/>
          <p:nvPr/>
        </p:nvSpPr>
        <p:spPr>
          <a:xfrm>
            <a:off x="3717298" y="24401"/>
            <a:ext cx="84672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Multi-dimensional mapping of the nucleon</a:t>
            </a:r>
          </a:p>
        </p:txBody>
      </p:sp>
      <p:sp>
        <p:nvSpPr>
          <p:cNvPr id="81" name="ZoneTexte 135">
            <a:extLst>
              <a:ext uri="{FF2B5EF4-FFF2-40B4-BE49-F238E27FC236}">
                <a16:creationId xmlns:a16="http://schemas.microsoft.com/office/drawing/2014/main" id="{3CF0D91B-DC54-4CB4-9E87-72283B9D2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4843" y="4394845"/>
            <a:ext cx="4320478" cy="3693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Quark </a:t>
            </a:r>
            <a:r>
              <a:rPr lang="fr-FR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angular</a:t>
            </a:r>
            <a:r>
              <a:rPr lang="fr-F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momentum</a:t>
            </a:r>
            <a:r>
              <a:rPr lang="fr-F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Ji’s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sum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rule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3" name="Object 117">
            <a:extLst>
              <a:ext uri="{FF2B5EF4-FFF2-40B4-BE49-F238E27FC236}">
                <a16:creationId xmlns:a16="http://schemas.microsoft.com/office/drawing/2014/main" id="{4851049F-432E-47C2-B1E4-0104EF5D48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1819378"/>
              </p:ext>
            </p:extLst>
          </p:nvPr>
        </p:nvGraphicFramePr>
        <p:xfrm>
          <a:off x="6578759" y="4846555"/>
          <a:ext cx="5096362" cy="610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11" imgW="3352680" imgH="393480" progId="Equation.3">
                  <p:embed/>
                </p:oleObj>
              </mc:Choice>
              <mc:Fallback>
                <p:oleObj name="Équation" r:id="rId11" imgW="3352680" imgH="393480" progId="Equation.3">
                  <p:embed/>
                  <p:pic>
                    <p:nvPicPr>
                      <p:cNvPr id="83" name="Object 117">
                        <a:extLst>
                          <a:ext uri="{FF2B5EF4-FFF2-40B4-BE49-F238E27FC236}">
                            <a16:creationId xmlns:a16="http://schemas.microsoft.com/office/drawing/2014/main" id="{4851049F-432E-47C2-B1E4-0104EF5D489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8759" y="4846555"/>
                        <a:ext cx="5096362" cy="61091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" name="ZoneTexte 129">
            <a:extLst>
              <a:ext uri="{FF2B5EF4-FFF2-40B4-BE49-F238E27FC236}">
                <a16:creationId xmlns:a16="http://schemas.microsoft.com/office/drawing/2014/main" id="{8ABCE285-C6B8-4E52-A47D-E473141FC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5021" y="2167770"/>
            <a:ext cx="2255746" cy="3693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Nucleon tomography</a:t>
            </a:r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5" name="Object 115">
            <a:extLst>
              <a:ext uri="{FF2B5EF4-FFF2-40B4-BE49-F238E27FC236}">
                <a16:creationId xmlns:a16="http://schemas.microsoft.com/office/drawing/2014/main" id="{CFD8FE27-C345-46B4-BAB1-73FC0F021B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0216419"/>
              </p:ext>
            </p:extLst>
          </p:nvPr>
        </p:nvGraphicFramePr>
        <p:xfrm>
          <a:off x="8164878" y="2604127"/>
          <a:ext cx="3368287" cy="14196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13" imgW="2286000" imgH="965160" progId="Equation.3">
                  <p:embed/>
                </p:oleObj>
              </mc:Choice>
              <mc:Fallback>
                <p:oleObj name="Équation" r:id="rId13" imgW="2286000" imgH="965160" progId="Equation.3">
                  <p:embed/>
                  <p:pic>
                    <p:nvPicPr>
                      <p:cNvPr id="85" name="Object 115">
                        <a:extLst>
                          <a:ext uri="{FF2B5EF4-FFF2-40B4-BE49-F238E27FC236}">
                            <a16:creationId xmlns:a16="http://schemas.microsoft.com/office/drawing/2014/main" id="{CFD8FE27-C345-46B4-BAB1-73FC0F021B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64878" y="2604127"/>
                        <a:ext cx="3368287" cy="14196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" name="ZoneTexte 85">
            <a:extLst>
              <a:ext uri="{FF2B5EF4-FFF2-40B4-BE49-F238E27FC236}">
                <a16:creationId xmlns:a16="http://schemas.microsoft.com/office/drawing/2014/main" id="{1848D14A-6F4B-4162-A6EF-0A018A491E8E}"/>
              </a:ext>
            </a:extLst>
          </p:cNvPr>
          <p:cNvSpPr txBox="1"/>
          <p:nvPr/>
        </p:nvSpPr>
        <p:spPr>
          <a:xfrm>
            <a:off x="260731" y="4797131"/>
            <a:ext cx="5447570" cy="1348061"/>
          </a:xfrm>
          <a:prstGeom prst="rect">
            <a:avLst/>
          </a:prstGeom>
          <a:solidFill>
            <a:srgbClr val="CDF7FD"/>
          </a:solidFill>
          <a:ln>
            <a:solidFill>
              <a:srgbClr val="CDF7FD">
                <a:alpha val="87059"/>
              </a:srgb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Generalized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Parton Distributions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fully correlated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parton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distributions in both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coordinate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longitudinal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momentum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space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linked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FFs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PDFs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Accessible in exclusive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reactions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F41FD190-7B05-4360-BF12-8EB04D895CA6}"/>
              </a:ext>
            </a:extLst>
          </p:cNvPr>
          <p:cNvSpPr txBox="1"/>
          <p:nvPr/>
        </p:nvSpPr>
        <p:spPr>
          <a:xfrm>
            <a:off x="11901465" y="651097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762D732-3D85-733F-E97D-ECB958DA3389}"/>
              </a:ext>
            </a:extLst>
          </p:cNvPr>
          <p:cNvGrpSpPr/>
          <p:nvPr/>
        </p:nvGrpSpPr>
        <p:grpSpPr>
          <a:xfrm>
            <a:off x="6251516" y="5466164"/>
            <a:ext cx="5933017" cy="1063549"/>
            <a:chOff x="5330104" y="4988795"/>
            <a:chExt cx="5933017" cy="1063549"/>
          </a:xfrm>
        </p:grpSpPr>
        <p:sp>
          <p:nvSpPr>
            <p:cNvPr id="6" name="Text Box 98">
              <a:extLst>
                <a:ext uri="{FF2B5EF4-FFF2-40B4-BE49-F238E27FC236}">
                  <a16:creationId xmlns:a16="http://schemas.microsoft.com/office/drawing/2014/main" id="{E911E446-DFCC-54DA-ABF2-CBC5E58970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22517" y="4988795"/>
              <a:ext cx="485986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1214936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fr-FR" sz="16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Nucleon</a:t>
              </a:r>
              <a:r>
                <a:rPr lang="fr-FR" sz="16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spin: ½ = </a:t>
              </a:r>
              <a:r>
                <a:rPr lang="fr-FR" sz="1600" b="1" dirty="0">
                  <a:solidFill>
                    <a:srgbClr val="333399"/>
                  </a:solidFill>
                  <a:latin typeface="Times New Roman" pitchFamily="18" charset="0"/>
                  <a:cs typeface="Times New Roman" pitchFamily="18" charset="0"/>
                </a:rPr>
                <a:t>½ </a:t>
              </a:r>
              <a:r>
                <a:rPr lang="fr-FR" sz="1600" b="1" dirty="0">
                  <a:solidFill>
                    <a:srgbClr val="333399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 </a:t>
              </a:r>
              <a:r>
                <a:rPr lang="fr-FR" sz="16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+</a:t>
              </a:r>
              <a:r>
                <a:rPr lang="fr-FR" sz="1600" b="1" dirty="0">
                  <a:solidFill>
                    <a:srgbClr val="333399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</a:t>
              </a:r>
              <a:r>
                <a:rPr lang="fr-FR" sz="1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L</a:t>
              </a:r>
              <a:r>
                <a:rPr lang="fr-FR" sz="16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+ </a:t>
              </a:r>
              <a:r>
                <a:rPr lang="fr-FR" sz="1600" b="1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G</a:t>
              </a:r>
              <a:r>
                <a:rPr lang="fr-FR" sz="16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</a:t>
              </a:r>
            </a:p>
          </p:txBody>
        </p:sp>
        <p:sp>
          <p:nvSpPr>
            <p:cNvPr id="11" name="Text Box 102">
              <a:extLst>
                <a:ext uri="{FF2B5EF4-FFF2-40B4-BE49-F238E27FC236}">
                  <a16:creationId xmlns:a16="http://schemas.microsoft.com/office/drawing/2014/main" id="{1D1780CF-371A-819C-EBD2-50922860F7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0104" y="5313680"/>
              <a:ext cx="5933017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1214936" eaLnBrk="0" fontAlgn="base" hangingPunct="0">
                <a:spcAft>
                  <a:spcPct val="0"/>
                </a:spcAft>
              </a:pPr>
              <a:r>
                <a:rPr lang="fr-FR" sz="1400" b="1" dirty="0" err="1">
                  <a:solidFill>
                    <a:srgbClr val="333399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Intrinsic</a:t>
              </a:r>
              <a:r>
                <a:rPr lang="fr-FR" sz="1400" b="1" dirty="0">
                  <a:solidFill>
                    <a:srgbClr val="333399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spin of the quarks ½  ≈ 30%     </a:t>
              </a:r>
            </a:p>
            <a:p>
              <a:pPr algn="ctr" defTabSz="1214936" eaLnBrk="0" fontAlgn="base" hangingPunct="0">
                <a:spcAft>
                  <a:spcPct val="0"/>
                </a:spcAft>
              </a:pPr>
              <a:r>
                <a:rPr lang="fr-FR" sz="1400" b="1" dirty="0" err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Intrinsic</a:t>
              </a:r>
              <a:r>
                <a:rPr lang="fr-FR" sz="1400" b="1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spin on the gluons G ≈ 20%      </a:t>
              </a:r>
            </a:p>
            <a:p>
              <a:pPr algn="ctr" defTabSz="1214936" eaLnBrk="0" fontAlgn="base" hangingPunct="0">
                <a:spcAft>
                  <a:spcPct val="0"/>
                </a:spcAft>
              </a:pPr>
              <a:r>
                <a:rPr lang="fr-FR" sz="1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Orbital </a:t>
              </a:r>
              <a:r>
                <a:rPr lang="fr-FR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angular</a:t>
              </a:r>
              <a:r>
                <a:rPr lang="fr-FR" sz="1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</a:t>
              </a:r>
              <a:r>
                <a:rPr lang="fr-FR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momentum</a:t>
              </a:r>
              <a:r>
                <a:rPr lang="fr-FR" sz="1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of the quarks L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1173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/>
          <p:cNvGrpSpPr/>
          <p:nvPr/>
        </p:nvGrpSpPr>
        <p:grpSpPr>
          <a:xfrm>
            <a:off x="9015677" y="720120"/>
            <a:ext cx="5847690" cy="4987527"/>
            <a:chOff x="6239076" y="811560"/>
            <a:chExt cx="5847690" cy="4987527"/>
          </a:xfrm>
        </p:grpSpPr>
        <p:grpSp>
          <p:nvGrpSpPr>
            <p:cNvPr id="23" name="Groupe 22"/>
            <p:cNvGrpSpPr/>
            <p:nvPr/>
          </p:nvGrpSpPr>
          <p:grpSpPr>
            <a:xfrm>
              <a:off x="6239076" y="811560"/>
              <a:ext cx="5847690" cy="4987527"/>
              <a:chOff x="4729234" y="668740"/>
              <a:chExt cx="4762500" cy="3753135"/>
            </a:xfrm>
          </p:grpSpPr>
          <p:grpSp>
            <p:nvGrpSpPr>
              <p:cNvPr id="24" name="Groupe 12"/>
              <p:cNvGrpSpPr/>
              <p:nvPr/>
            </p:nvGrpSpPr>
            <p:grpSpPr>
              <a:xfrm>
                <a:off x="4729234" y="668740"/>
                <a:ext cx="4762500" cy="3753135"/>
                <a:chOff x="4729234" y="668740"/>
                <a:chExt cx="4762500" cy="3753135"/>
              </a:xfrm>
            </p:grpSpPr>
            <p:pic>
              <p:nvPicPr>
                <p:cNvPr id="26" name="Image 25" descr="ddvcs_guidal.png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29234" y="672791"/>
                  <a:ext cx="4762500" cy="3629025"/>
                </a:xfrm>
                <a:prstGeom prst="rect">
                  <a:avLst/>
                </a:prstGeom>
              </p:spPr>
            </p:pic>
            <p:sp>
              <p:nvSpPr>
                <p:cNvPr id="27" name="Rectangle 26"/>
                <p:cNvSpPr/>
                <p:nvPr/>
              </p:nvSpPr>
              <p:spPr>
                <a:xfrm>
                  <a:off x="6987654" y="668740"/>
                  <a:ext cx="2497540" cy="37531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sp>
            <p:nvSpPr>
              <p:cNvPr id="25" name="Rectangle 24"/>
              <p:cNvSpPr/>
              <p:nvPr/>
            </p:nvSpPr>
            <p:spPr>
              <a:xfrm>
                <a:off x="4899546" y="2838734"/>
                <a:ext cx="1719618" cy="13784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sp>
          <p:nvSpPr>
            <p:cNvPr id="28" name="Rectangle à coins arrondis 27"/>
            <p:cNvSpPr/>
            <p:nvPr/>
          </p:nvSpPr>
          <p:spPr>
            <a:xfrm>
              <a:off x="6854522" y="2397380"/>
              <a:ext cx="1478920" cy="458045"/>
            </a:xfrm>
            <a:prstGeom prst="round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6895747" y="2342376"/>
              <a:ext cx="1478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000000"/>
                  </a:solidFill>
                  <a:latin typeface="Arial"/>
                </a:rPr>
                <a:t>Quark </a:t>
              </a:r>
              <a:r>
                <a:rPr lang="fr-FR" sz="1600" dirty="0" err="1">
                  <a:solidFill>
                    <a:srgbClr val="000000"/>
                  </a:solidFill>
                  <a:latin typeface="Arial"/>
                </a:rPr>
                <a:t>GPDs</a:t>
              </a:r>
              <a:endParaRPr lang="fr-FR" sz="1600" dirty="0">
                <a:solidFill>
                  <a:srgbClr val="000000"/>
                </a:solidFill>
                <a:latin typeface="Arial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000000"/>
                  </a:solidFill>
                  <a:latin typeface="Arial"/>
                </a:rPr>
                <a:t>x </a:t>
              </a:r>
              <a:r>
                <a:rPr lang="fr-FR" sz="1600" dirty="0" err="1">
                  <a:solidFill>
                    <a:srgbClr val="000000"/>
                  </a:solidFill>
                  <a:latin typeface="Arial"/>
                </a:rPr>
                <a:t>dependence</a:t>
              </a:r>
              <a:endParaRPr lang="fr-FR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6442823" y="1361452"/>
              <a:ext cx="433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b="1" dirty="0">
                  <a:solidFill>
                    <a:srgbClr val="000000"/>
                  </a:solidFill>
                  <a:latin typeface="Symbol" panose="05050102010706020507" pitchFamily="18" charset="2"/>
                </a:rPr>
                <a:t>(g)</a:t>
              </a: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6468765" y="3436524"/>
              <a:ext cx="22060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2400" b="1" dirty="0">
                  <a:solidFill>
                    <a:srgbClr val="FF0000"/>
                  </a:solidFill>
                  <a:latin typeface="Times New Roman" pitchFamily="18" charset="0"/>
                </a:rPr>
                <a:t>(TCS), DDVCS</a:t>
              </a:r>
            </a:p>
          </p:txBody>
        </p:sp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564" y="617220"/>
            <a:ext cx="3039951" cy="280876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2697" y="617221"/>
            <a:ext cx="2990368" cy="284369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036" y="3788323"/>
            <a:ext cx="3371850" cy="2891580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1151980" y="5772150"/>
            <a:ext cx="1725930" cy="569327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066371" y="5785754"/>
            <a:ext cx="1898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>
                <a:solidFill>
                  <a:srgbClr val="000000"/>
                </a:solidFill>
                <a:latin typeface="Arial"/>
              </a:rPr>
              <a:t>Quark </a:t>
            </a:r>
            <a:r>
              <a:rPr lang="fr-FR" sz="1600" dirty="0" err="1">
                <a:solidFill>
                  <a:srgbClr val="000000"/>
                </a:solidFill>
                <a:latin typeface="Arial"/>
              </a:rPr>
              <a:t>GPDs</a:t>
            </a:r>
            <a:r>
              <a:rPr lang="fr-FR" sz="1600" dirty="0">
                <a:solidFill>
                  <a:srgbClr val="000000"/>
                </a:solidFill>
                <a:latin typeface="Arial"/>
              </a:rPr>
              <a:t>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>
                <a:solidFill>
                  <a:srgbClr val="000000"/>
                </a:solidFill>
                <a:latin typeface="Arial"/>
              </a:rPr>
              <a:t>Transversity</a:t>
            </a:r>
            <a:r>
              <a:rPr lang="fr-FR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Arial"/>
              </a:rPr>
              <a:t>GPDs</a:t>
            </a:r>
            <a:endParaRPr lang="fr-FR" sz="1600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0" name="Groupe 19"/>
          <p:cNvGrpSpPr/>
          <p:nvPr/>
        </p:nvGrpSpPr>
        <p:grpSpPr>
          <a:xfrm>
            <a:off x="5250180" y="3678805"/>
            <a:ext cx="3794760" cy="3110616"/>
            <a:chOff x="4297680" y="3678805"/>
            <a:chExt cx="3794760" cy="3110616"/>
          </a:xfrm>
        </p:grpSpPr>
        <p:grpSp>
          <p:nvGrpSpPr>
            <p:cNvPr id="19" name="Groupe 18"/>
            <p:cNvGrpSpPr/>
            <p:nvPr/>
          </p:nvGrpSpPr>
          <p:grpSpPr>
            <a:xfrm>
              <a:off x="4297680" y="3678805"/>
              <a:ext cx="3794760" cy="3110616"/>
              <a:chOff x="4297680" y="3678805"/>
              <a:chExt cx="3794760" cy="3110616"/>
            </a:xfrm>
          </p:grpSpPr>
          <p:pic>
            <p:nvPicPr>
              <p:cNvPr id="11" name="Image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77690" y="3678805"/>
                <a:ext cx="3714750" cy="3110616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4297680" y="4640580"/>
                <a:ext cx="331368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sp>
          <p:nvSpPr>
            <p:cNvPr id="12" name="Rectangle à coins arrondis 11"/>
            <p:cNvSpPr/>
            <p:nvPr/>
          </p:nvSpPr>
          <p:spPr>
            <a:xfrm>
              <a:off x="5741670" y="5955030"/>
              <a:ext cx="1725930" cy="434340"/>
            </a:xfrm>
            <a:prstGeom prst="round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6894310" y="6002923"/>
            <a:ext cx="1335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>
                <a:solidFill>
                  <a:srgbClr val="000000"/>
                </a:solidFill>
                <a:latin typeface="Arial"/>
              </a:rPr>
              <a:t>Gluon </a:t>
            </a:r>
            <a:r>
              <a:rPr lang="fr-FR" sz="1600" dirty="0" err="1">
                <a:solidFill>
                  <a:srgbClr val="000000"/>
                </a:solidFill>
                <a:latin typeface="Arial"/>
              </a:rPr>
              <a:t>GPDs</a:t>
            </a:r>
            <a:endParaRPr lang="fr-FR" sz="16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5604510" y="2480310"/>
            <a:ext cx="1335520" cy="666750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604408" y="2644408"/>
            <a:ext cx="1335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>
                <a:solidFill>
                  <a:srgbClr val="000000"/>
                </a:solidFill>
                <a:latin typeface="Arial"/>
              </a:rPr>
              <a:t>Gluon </a:t>
            </a:r>
            <a:r>
              <a:rPr lang="fr-FR" sz="1600" dirty="0" err="1">
                <a:solidFill>
                  <a:srgbClr val="000000"/>
                </a:solidFill>
                <a:latin typeface="Arial"/>
              </a:rPr>
              <a:t>GPDs</a:t>
            </a:r>
            <a:endParaRPr lang="fr-FR" sz="16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1164506" y="2480310"/>
            <a:ext cx="1371204" cy="666750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174738" y="2644408"/>
            <a:ext cx="1348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>
                <a:solidFill>
                  <a:srgbClr val="000000"/>
                </a:solidFill>
                <a:latin typeface="Arial"/>
              </a:rPr>
              <a:t>Quark </a:t>
            </a:r>
            <a:r>
              <a:rPr lang="fr-FR" sz="1600" dirty="0" err="1">
                <a:solidFill>
                  <a:srgbClr val="000000"/>
                </a:solidFill>
                <a:latin typeface="Arial"/>
              </a:rPr>
              <a:t>GPDs</a:t>
            </a:r>
            <a:endParaRPr lang="fr-FR" sz="16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644881" y="5582"/>
            <a:ext cx="6545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b="1" dirty="0">
                <a:solidFill>
                  <a:srgbClr val="0000FF"/>
                </a:solidFill>
                <a:latin typeface="Times New Roman" pitchFamily="18" charset="0"/>
              </a:rPr>
              <a:t>Exclusive </a:t>
            </a:r>
            <a:r>
              <a:rPr lang="fr-FR" sz="2800" b="1" dirty="0" err="1">
                <a:solidFill>
                  <a:srgbClr val="0000FF"/>
                </a:solidFill>
                <a:latin typeface="Times New Roman" pitchFamily="18" charset="0"/>
              </a:rPr>
              <a:t>reactions</a:t>
            </a:r>
            <a:r>
              <a:rPr lang="fr-FR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fr-FR" sz="2800" b="1" dirty="0" err="1">
                <a:solidFill>
                  <a:srgbClr val="0000FF"/>
                </a:solidFill>
                <a:latin typeface="Times New Roman" pitchFamily="18" charset="0"/>
              </a:rPr>
              <a:t>giving</a:t>
            </a:r>
            <a:r>
              <a:rPr lang="fr-FR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fr-FR" sz="2800" b="1" dirty="0" err="1">
                <a:solidFill>
                  <a:srgbClr val="0000FF"/>
                </a:solidFill>
                <a:latin typeface="Times New Roman" pitchFamily="18" charset="0"/>
              </a:rPr>
              <a:t>access</a:t>
            </a:r>
            <a:r>
              <a:rPr lang="fr-FR" sz="2800" b="1" dirty="0">
                <a:solidFill>
                  <a:srgbClr val="0000FF"/>
                </a:solidFill>
                <a:latin typeface="Times New Roman" pitchFamily="18" charset="0"/>
              </a:rPr>
              <a:t> to </a:t>
            </a:r>
            <a:r>
              <a:rPr lang="fr-FR" sz="2800" b="1" dirty="0" err="1">
                <a:solidFill>
                  <a:srgbClr val="0000FF"/>
                </a:solidFill>
                <a:latin typeface="Times New Roman" pitchFamily="18" charset="0"/>
              </a:rPr>
              <a:t>GPDs</a:t>
            </a:r>
            <a:endParaRPr lang="fr-FR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726258" y="4114801"/>
            <a:ext cx="33374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400" i="1" dirty="0">
                <a:solidFill>
                  <a:srgbClr val="000000"/>
                </a:solidFill>
                <a:latin typeface="Times New Roman" pitchFamily="18" charset="0"/>
              </a:rPr>
              <a:t>M</a:t>
            </a:r>
            <a:endParaRPr lang="fr-FR" sz="1400" i="1" baseline="-25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3428494" y="1968500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>
                <a:solidFill>
                  <a:srgbClr val="FF0000"/>
                </a:solidFill>
                <a:latin typeface="Times New Roman" pitchFamily="18" charset="0"/>
              </a:rPr>
              <a:t>DVCS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3960718" y="521953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>
                <a:solidFill>
                  <a:srgbClr val="FF0000"/>
                </a:solidFill>
                <a:latin typeface="Times New Roman" pitchFamily="18" charset="0"/>
              </a:rPr>
              <a:t>DVMP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3B5F0D0-20FC-4717-8E68-1EDE6A062E1D}"/>
              </a:ext>
            </a:extLst>
          </p:cNvPr>
          <p:cNvSpPr txBox="1"/>
          <p:nvPr/>
        </p:nvSpPr>
        <p:spPr>
          <a:xfrm>
            <a:off x="9529250" y="4769700"/>
            <a:ext cx="1878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Universality</a:t>
            </a:r>
            <a:r>
              <a:rPr lang="fr-FR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GPDs</a:t>
            </a:r>
            <a:endParaRPr lang="fr-FR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6F51A845-E8EF-4AFE-9B6B-D703705FEF99}"/>
              </a:ext>
            </a:extLst>
          </p:cNvPr>
          <p:cNvSpPr txBox="1"/>
          <p:nvPr/>
        </p:nvSpPr>
        <p:spPr>
          <a:xfrm>
            <a:off x="11899526" y="651097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19615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40"/>
          <p:cNvSpPr txBox="1">
            <a:spLocks noChangeArrowheads="1"/>
          </p:cNvSpPr>
          <p:nvPr/>
        </p:nvSpPr>
        <p:spPr bwMode="auto">
          <a:xfrm>
            <a:off x="2598588" y="-32248"/>
            <a:ext cx="72805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Deeply Virtual Compton Scattering and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GPDs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063" name="Text Box 90"/>
          <p:cNvSpPr txBox="1">
            <a:spLocks noChangeArrowheads="1"/>
          </p:cNvSpPr>
          <p:nvPr/>
        </p:nvSpPr>
        <p:spPr bwMode="auto">
          <a:xfrm>
            <a:off x="8188966" y="2125216"/>
            <a:ext cx="3243196" cy="923330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« Handbag »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factorization, valid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in the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Bjorken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regime</a:t>
            </a:r>
            <a:endParaRPr lang="en-US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high Q</a:t>
            </a:r>
            <a:r>
              <a:rPr lang="en-US" b="1" baseline="30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and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,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fixed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x</a:t>
            </a:r>
            <a:r>
              <a:rPr lang="en-US" baseline="-25000" dirty="0" err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B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)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, t&lt;&lt;Q</a:t>
            </a:r>
            <a:r>
              <a:rPr lang="en-US" b="1" baseline="30000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2</a:t>
            </a:r>
          </a:p>
        </p:txBody>
      </p:sp>
      <p:sp>
        <p:nvSpPr>
          <p:cNvPr id="2064" name="Text Box 91"/>
          <p:cNvSpPr txBox="1">
            <a:spLocks noChangeArrowheads="1"/>
          </p:cNvSpPr>
          <p:nvPr/>
        </p:nvSpPr>
        <p:spPr bwMode="auto">
          <a:xfrm>
            <a:off x="5677465" y="795603"/>
            <a:ext cx="428675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 Q</a:t>
            </a:r>
            <a:r>
              <a:rPr lang="en-US" baseline="30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= - (e-e’)</a:t>
            </a:r>
            <a:r>
              <a:rPr lang="en-US" baseline="30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baseline="-25000" dirty="0" err="1">
                <a:solidFill>
                  <a:srgbClr val="000000"/>
                </a:solidFill>
                <a:latin typeface="Times New Roman" pitchFamily="18" charset="0"/>
              </a:rPr>
              <a:t>B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 = Q</a:t>
            </a:r>
            <a:r>
              <a:rPr lang="en-US" baseline="30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/2M</a:t>
            </a:r>
            <a:r>
              <a:rPr lang="en-US" dirty="0">
                <a:solidFill>
                  <a:srgbClr val="000000"/>
                </a:solidFill>
                <a:latin typeface="Symbol" pitchFamily="18" charset="2"/>
              </a:rPr>
              <a:t>n   n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=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baseline="-25000" dirty="0" err="1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</a:rPr>
              <a:t>-E</a:t>
            </a:r>
            <a:r>
              <a:rPr lang="en-US" baseline="-25000" dirty="0" err="1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baseline="-25000" dirty="0">
                <a:solidFill>
                  <a:srgbClr val="000000"/>
                </a:solidFill>
                <a:latin typeface="Times New Roman" pitchFamily="18" charset="0"/>
              </a:rPr>
              <a:t>’</a:t>
            </a:r>
            <a:endParaRPr lang="en-US" dirty="0">
              <a:solidFill>
                <a:srgbClr val="000000"/>
              </a:solidFill>
              <a:latin typeface="Symbol" pitchFamily="18" charset="2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x+ξ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x-ξ  longitudinal momentum fractions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 t = </a:t>
            </a:r>
            <a:r>
              <a:rPr lang="en-US" dirty="0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D</a:t>
            </a:r>
            <a:r>
              <a:rPr lang="en-US" baseline="30000" dirty="0">
                <a:solidFill>
                  <a:srgbClr val="000000"/>
                </a:solidFill>
                <a:latin typeface="Times New Roman" pitchFamily="18" charset="0"/>
              </a:rPr>
              <a:t>2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= (p-p’)</a:t>
            </a:r>
            <a:r>
              <a:rPr lang="en-US" baseline="30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x </a:t>
            </a:r>
            <a:r>
              <a:rPr lang="en-US" dirty="0">
                <a:solidFill>
                  <a:srgbClr val="000000"/>
                </a:solidFill>
                <a:latin typeface="Symbol" pitchFamily="18" charset="2"/>
                <a:cs typeface="Times New Roman" pitchFamily="18" charset="0"/>
                <a:sym typeface="Symbol" pitchFamily="18" charset="2"/>
              </a:rPr>
              <a:t>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x</a:t>
            </a:r>
            <a:r>
              <a:rPr lang="en-US" baseline="-25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B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/(2-x</a:t>
            </a:r>
            <a:r>
              <a:rPr lang="en-US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B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</a:t>
            </a:r>
          </a:p>
        </p:txBody>
      </p:sp>
      <p:sp>
        <p:nvSpPr>
          <p:cNvPr id="2065" name="ZoneTexte 113"/>
          <p:cNvSpPr txBox="1">
            <a:spLocks noChangeArrowheads="1"/>
          </p:cNvSpPr>
          <p:nvPr/>
        </p:nvSpPr>
        <p:spPr bwMode="auto">
          <a:xfrm>
            <a:off x="635988" y="4097190"/>
            <a:ext cx="4380020" cy="64633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fr-FR" i="1">
                <a:solidFill>
                  <a:srgbClr val="000000"/>
                </a:solidFill>
                <a:latin typeface="Times New Roman" pitchFamily="18" charset="0"/>
              </a:rPr>
              <a:t>GPDs: Fourier transforms of </a:t>
            </a:r>
            <a:r>
              <a:rPr lang="fr-FR" b="1" i="1">
                <a:solidFill>
                  <a:srgbClr val="000000"/>
                </a:solidFill>
                <a:latin typeface="Times New Roman" pitchFamily="18" charset="0"/>
              </a:rPr>
              <a:t>non-local</a:t>
            </a:r>
            <a:r>
              <a:rPr lang="fr-FR" i="1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fr-FR" b="1" i="1">
                <a:solidFill>
                  <a:srgbClr val="000000"/>
                </a:solidFill>
                <a:latin typeface="Times New Roman" pitchFamily="18" charset="0"/>
              </a:rPr>
              <a:t>non-diagonal</a:t>
            </a:r>
            <a:r>
              <a:rPr lang="fr-FR" i="1">
                <a:solidFill>
                  <a:srgbClr val="000000"/>
                </a:solidFill>
                <a:latin typeface="Times New Roman" pitchFamily="18" charset="0"/>
              </a:rPr>
              <a:t> QCD operators</a:t>
            </a:r>
            <a:endParaRPr lang="en-US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9" name="Rectangle 111"/>
          <p:cNvSpPr>
            <a:spLocks noChangeArrowheads="1"/>
          </p:cNvSpPr>
          <p:nvPr/>
        </p:nvSpPr>
        <p:spPr bwMode="auto">
          <a:xfrm>
            <a:off x="407084" y="5096853"/>
            <a:ext cx="5044776" cy="61555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4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</a:rPr>
              <a:t>GPDs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 for each quark flavor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fr-FR" sz="1600" dirty="0" err="1">
                <a:solidFill>
                  <a:srgbClr val="000000"/>
                </a:solidFill>
                <a:latin typeface="Times New Roman" pitchFamily="18" charset="0"/>
              </a:rPr>
              <a:t>leading-order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fr-FR" sz="1600" dirty="0" err="1">
                <a:solidFill>
                  <a:srgbClr val="000000"/>
                </a:solidFill>
                <a:latin typeface="Times New Roman" pitchFamily="18" charset="0"/>
              </a:rPr>
              <a:t>leading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 twist, quark-</a:t>
            </a:r>
            <a:r>
              <a:rPr lang="fr-FR" sz="1600" dirty="0" err="1">
                <a:solidFill>
                  <a:srgbClr val="000000"/>
                </a:solidFill>
                <a:latin typeface="Times New Roman" pitchFamily="18" charset="0"/>
              </a:rPr>
              <a:t>helicity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Times New Roman" pitchFamily="18" charset="0"/>
              </a:rPr>
              <a:t>is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Times New Roman" pitchFamily="18" charset="0"/>
              </a:rPr>
              <a:t>conserved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5" name="Text Box 150"/>
          <p:cNvSpPr txBox="1">
            <a:spLocks noChangeArrowheads="1"/>
          </p:cNvSpPr>
          <p:nvPr/>
        </p:nvSpPr>
        <p:spPr bwMode="auto">
          <a:xfrm>
            <a:off x="504830" y="6106832"/>
            <a:ext cx="23391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conserve nucleon spin</a:t>
            </a:r>
          </a:p>
        </p:txBody>
      </p:sp>
      <p:sp>
        <p:nvSpPr>
          <p:cNvPr id="66" name="Text Box 151"/>
          <p:cNvSpPr txBox="1">
            <a:spLocks noChangeArrowheads="1"/>
          </p:cNvSpPr>
          <p:nvPr/>
        </p:nvSpPr>
        <p:spPr bwMode="auto">
          <a:xfrm>
            <a:off x="3412666" y="6120922"/>
            <a:ext cx="18133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flip nucleon spin</a:t>
            </a:r>
          </a:p>
        </p:txBody>
      </p:sp>
      <p:grpSp>
        <p:nvGrpSpPr>
          <p:cNvPr id="68" name="Groupe 67"/>
          <p:cNvGrpSpPr/>
          <p:nvPr/>
        </p:nvGrpSpPr>
        <p:grpSpPr>
          <a:xfrm>
            <a:off x="-6791" y="646057"/>
            <a:ext cx="6028840" cy="2941985"/>
            <a:chOff x="-5094" y="702909"/>
            <a:chExt cx="4521630" cy="2206489"/>
          </a:xfrm>
        </p:grpSpPr>
        <p:grpSp>
          <p:nvGrpSpPr>
            <p:cNvPr id="69" name="Group 41"/>
            <p:cNvGrpSpPr>
              <a:grpSpLocks noChangeAspect="1"/>
            </p:cNvGrpSpPr>
            <p:nvPr/>
          </p:nvGrpSpPr>
          <p:grpSpPr bwMode="auto">
            <a:xfrm rot="-2865258">
              <a:off x="1467644" y="1142207"/>
              <a:ext cx="128587" cy="546100"/>
              <a:chOff x="1324" y="1002"/>
              <a:chExt cx="146" cy="462"/>
            </a:xfrm>
          </p:grpSpPr>
          <p:sp>
            <p:nvSpPr>
              <p:cNvPr id="112" name="Freeform 42"/>
              <p:cNvSpPr>
                <a:spLocks noChangeAspect="1"/>
              </p:cNvSpPr>
              <p:nvPr/>
            </p:nvSpPr>
            <p:spPr bwMode="auto">
              <a:xfrm>
                <a:off x="1326" y="1002"/>
                <a:ext cx="143" cy="75"/>
              </a:xfrm>
              <a:custGeom>
                <a:avLst/>
                <a:gdLst>
                  <a:gd name="T0" fmla="*/ 0 w 143"/>
                  <a:gd name="T1" fmla="*/ 0 h 75"/>
                  <a:gd name="T2" fmla="*/ 0 w 143"/>
                  <a:gd name="T3" fmla="*/ 4 h 75"/>
                  <a:gd name="T4" fmla="*/ 4 w 143"/>
                  <a:gd name="T5" fmla="*/ 7 h 75"/>
                  <a:gd name="T6" fmla="*/ 8 w 143"/>
                  <a:gd name="T7" fmla="*/ 9 h 75"/>
                  <a:gd name="T8" fmla="*/ 12 w 143"/>
                  <a:gd name="T9" fmla="*/ 11 h 75"/>
                  <a:gd name="T10" fmla="*/ 129 w 143"/>
                  <a:gd name="T11" fmla="*/ 58 h 75"/>
                  <a:gd name="T12" fmla="*/ 135 w 143"/>
                  <a:gd name="T13" fmla="*/ 60 h 75"/>
                  <a:gd name="T14" fmla="*/ 139 w 143"/>
                  <a:gd name="T15" fmla="*/ 63 h 75"/>
                  <a:gd name="T16" fmla="*/ 142 w 143"/>
                  <a:gd name="T17" fmla="*/ 65 h 75"/>
                  <a:gd name="T18" fmla="*/ 141 w 143"/>
                  <a:gd name="T19" fmla="*/ 69 h 75"/>
                  <a:gd name="T20" fmla="*/ 141 w 143"/>
                  <a:gd name="T21" fmla="*/ 71 h 75"/>
                  <a:gd name="T22" fmla="*/ 138 w 143"/>
                  <a:gd name="T23" fmla="*/ 74 h 75"/>
                  <a:gd name="T24" fmla="*/ 11 w 143"/>
                  <a:gd name="T25" fmla="*/ 60 h 75"/>
                  <a:gd name="T26" fmla="*/ 10 w 143"/>
                  <a:gd name="T27" fmla="*/ 61 h 75"/>
                  <a:gd name="T28" fmla="*/ 4 w 143"/>
                  <a:gd name="T29" fmla="*/ 59 h 75"/>
                  <a:gd name="T30" fmla="*/ 4 w 143"/>
                  <a:gd name="T31" fmla="*/ 60 h 75"/>
                  <a:gd name="T32" fmla="*/ 2 w 143"/>
                  <a:gd name="T33" fmla="*/ 62 h 75"/>
                  <a:gd name="T34" fmla="*/ 0 w 143"/>
                  <a:gd name="T35" fmla="*/ 65 h 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3"/>
                  <a:gd name="T55" fmla="*/ 0 h 75"/>
                  <a:gd name="T56" fmla="*/ 143 w 143"/>
                  <a:gd name="T57" fmla="*/ 75 h 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3" h="75">
                    <a:moveTo>
                      <a:pt x="0" y="0"/>
                    </a:moveTo>
                    <a:lnTo>
                      <a:pt x="0" y="4"/>
                    </a:lnTo>
                    <a:lnTo>
                      <a:pt x="4" y="7"/>
                    </a:lnTo>
                    <a:lnTo>
                      <a:pt x="8" y="9"/>
                    </a:lnTo>
                    <a:lnTo>
                      <a:pt x="12" y="11"/>
                    </a:lnTo>
                    <a:lnTo>
                      <a:pt x="129" y="58"/>
                    </a:lnTo>
                    <a:lnTo>
                      <a:pt x="135" y="60"/>
                    </a:lnTo>
                    <a:lnTo>
                      <a:pt x="139" y="63"/>
                    </a:lnTo>
                    <a:lnTo>
                      <a:pt x="142" y="65"/>
                    </a:lnTo>
                    <a:lnTo>
                      <a:pt x="141" y="69"/>
                    </a:lnTo>
                    <a:lnTo>
                      <a:pt x="141" y="71"/>
                    </a:lnTo>
                    <a:lnTo>
                      <a:pt x="138" y="74"/>
                    </a:lnTo>
                    <a:lnTo>
                      <a:pt x="11" y="60"/>
                    </a:lnTo>
                    <a:lnTo>
                      <a:pt x="10" y="61"/>
                    </a:lnTo>
                    <a:lnTo>
                      <a:pt x="4" y="59"/>
                    </a:lnTo>
                    <a:lnTo>
                      <a:pt x="4" y="60"/>
                    </a:lnTo>
                    <a:lnTo>
                      <a:pt x="2" y="62"/>
                    </a:lnTo>
                    <a:lnTo>
                      <a:pt x="0" y="65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3" name="Freeform 43"/>
              <p:cNvSpPr>
                <a:spLocks noChangeAspect="1"/>
              </p:cNvSpPr>
              <p:nvPr/>
            </p:nvSpPr>
            <p:spPr bwMode="auto">
              <a:xfrm>
                <a:off x="1324" y="1069"/>
                <a:ext cx="143" cy="72"/>
              </a:xfrm>
              <a:custGeom>
                <a:avLst/>
                <a:gdLst>
                  <a:gd name="T0" fmla="*/ 0 w 143"/>
                  <a:gd name="T1" fmla="*/ 0 h 72"/>
                  <a:gd name="T2" fmla="*/ 1 w 143"/>
                  <a:gd name="T3" fmla="*/ 2 h 72"/>
                  <a:gd name="T4" fmla="*/ 4 w 143"/>
                  <a:gd name="T5" fmla="*/ 4 h 72"/>
                  <a:gd name="T6" fmla="*/ 6 w 143"/>
                  <a:gd name="T7" fmla="*/ 6 h 72"/>
                  <a:gd name="T8" fmla="*/ 10 w 143"/>
                  <a:gd name="T9" fmla="*/ 7 h 72"/>
                  <a:gd name="T10" fmla="*/ 133 w 143"/>
                  <a:gd name="T11" fmla="*/ 57 h 72"/>
                  <a:gd name="T12" fmla="*/ 137 w 143"/>
                  <a:gd name="T13" fmla="*/ 61 h 72"/>
                  <a:gd name="T14" fmla="*/ 140 w 143"/>
                  <a:gd name="T15" fmla="*/ 61 h 72"/>
                  <a:gd name="T16" fmla="*/ 141 w 143"/>
                  <a:gd name="T17" fmla="*/ 65 h 72"/>
                  <a:gd name="T18" fmla="*/ 141 w 143"/>
                  <a:gd name="T19" fmla="*/ 66 h 72"/>
                  <a:gd name="T20" fmla="*/ 142 w 143"/>
                  <a:gd name="T21" fmla="*/ 71 h 72"/>
                  <a:gd name="T22" fmla="*/ 137 w 143"/>
                  <a:gd name="T23" fmla="*/ 71 h 72"/>
                  <a:gd name="T24" fmla="*/ 12 w 143"/>
                  <a:gd name="T25" fmla="*/ 59 h 72"/>
                  <a:gd name="T26" fmla="*/ 7 w 143"/>
                  <a:gd name="T27" fmla="*/ 59 h 72"/>
                  <a:gd name="T28" fmla="*/ 6 w 143"/>
                  <a:gd name="T29" fmla="*/ 59 h 72"/>
                  <a:gd name="T30" fmla="*/ 4 w 143"/>
                  <a:gd name="T31" fmla="*/ 59 h 72"/>
                  <a:gd name="T32" fmla="*/ 1 w 143"/>
                  <a:gd name="T33" fmla="*/ 59 h 72"/>
                  <a:gd name="T34" fmla="*/ 0 w 143"/>
                  <a:gd name="T35" fmla="*/ 61 h 7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3"/>
                  <a:gd name="T55" fmla="*/ 0 h 72"/>
                  <a:gd name="T56" fmla="*/ 143 w 143"/>
                  <a:gd name="T57" fmla="*/ 72 h 7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3" h="72">
                    <a:moveTo>
                      <a:pt x="0" y="0"/>
                    </a:moveTo>
                    <a:lnTo>
                      <a:pt x="1" y="2"/>
                    </a:lnTo>
                    <a:lnTo>
                      <a:pt x="4" y="4"/>
                    </a:lnTo>
                    <a:lnTo>
                      <a:pt x="6" y="6"/>
                    </a:lnTo>
                    <a:lnTo>
                      <a:pt x="10" y="7"/>
                    </a:lnTo>
                    <a:lnTo>
                      <a:pt x="133" y="57"/>
                    </a:lnTo>
                    <a:lnTo>
                      <a:pt x="137" y="61"/>
                    </a:lnTo>
                    <a:lnTo>
                      <a:pt x="140" y="61"/>
                    </a:lnTo>
                    <a:lnTo>
                      <a:pt x="141" y="65"/>
                    </a:lnTo>
                    <a:lnTo>
                      <a:pt x="141" y="66"/>
                    </a:lnTo>
                    <a:lnTo>
                      <a:pt x="142" y="71"/>
                    </a:lnTo>
                    <a:lnTo>
                      <a:pt x="137" y="71"/>
                    </a:lnTo>
                    <a:lnTo>
                      <a:pt x="12" y="59"/>
                    </a:lnTo>
                    <a:lnTo>
                      <a:pt x="7" y="59"/>
                    </a:lnTo>
                    <a:lnTo>
                      <a:pt x="6" y="59"/>
                    </a:lnTo>
                    <a:lnTo>
                      <a:pt x="4" y="59"/>
                    </a:lnTo>
                    <a:lnTo>
                      <a:pt x="1" y="59"/>
                    </a:lnTo>
                    <a:lnTo>
                      <a:pt x="0" y="61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4" name="Freeform 44"/>
              <p:cNvSpPr>
                <a:spLocks noChangeAspect="1"/>
              </p:cNvSpPr>
              <p:nvPr/>
            </p:nvSpPr>
            <p:spPr bwMode="auto">
              <a:xfrm>
                <a:off x="1326" y="1131"/>
                <a:ext cx="144" cy="76"/>
              </a:xfrm>
              <a:custGeom>
                <a:avLst/>
                <a:gdLst>
                  <a:gd name="T0" fmla="*/ 0 w 144"/>
                  <a:gd name="T1" fmla="*/ 0 h 76"/>
                  <a:gd name="T2" fmla="*/ 0 w 144"/>
                  <a:gd name="T3" fmla="*/ 3 h 76"/>
                  <a:gd name="T4" fmla="*/ 2 w 144"/>
                  <a:gd name="T5" fmla="*/ 7 h 76"/>
                  <a:gd name="T6" fmla="*/ 7 w 144"/>
                  <a:gd name="T7" fmla="*/ 9 h 76"/>
                  <a:gd name="T8" fmla="*/ 10 w 144"/>
                  <a:gd name="T9" fmla="*/ 11 h 76"/>
                  <a:gd name="T10" fmla="*/ 133 w 144"/>
                  <a:gd name="T11" fmla="*/ 59 h 76"/>
                  <a:gd name="T12" fmla="*/ 136 w 144"/>
                  <a:gd name="T13" fmla="*/ 63 h 76"/>
                  <a:gd name="T14" fmla="*/ 139 w 144"/>
                  <a:gd name="T15" fmla="*/ 65 h 76"/>
                  <a:gd name="T16" fmla="*/ 143 w 144"/>
                  <a:gd name="T17" fmla="*/ 67 h 76"/>
                  <a:gd name="T18" fmla="*/ 143 w 144"/>
                  <a:gd name="T19" fmla="*/ 71 h 76"/>
                  <a:gd name="T20" fmla="*/ 141 w 144"/>
                  <a:gd name="T21" fmla="*/ 74 h 76"/>
                  <a:gd name="T22" fmla="*/ 138 w 144"/>
                  <a:gd name="T23" fmla="*/ 75 h 76"/>
                  <a:gd name="T24" fmla="*/ 9 w 144"/>
                  <a:gd name="T25" fmla="*/ 63 h 76"/>
                  <a:gd name="T26" fmla="*/ 6 w 144"/>
                  <a:gd name="T27" fmla="*/ 62 h 76"/>
                  <a:gd name="T28" fmla="*/ 6 w 144"/>
                  <a:gd name="T29" fmla="*/ 63 h 76"/>
                  <a:gd name="T30" fmla="*/ 3 w 144"/>
                  <a:gd name="T31" fmla="*/ 62 h 76"/>
                  <a:gd name="T32" fmla="*/ 0 w 144"/>
                  <a:gd name="T33" fmla="*/ 64 h 76"/>
                  <a:gd name="T34" fmla="*/ 0 w 144"/>
                  <a:gd name="T35" fmla="*/ 66 h 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76"/>
                  <a:gd name="T56" fmla="*/ 144 w 144"/>
                  <a:gd name="T57" fmla="*/ 76 h 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76">
                    <a:moveTo>
                      <a:pt x="0" y="0"/>
                    </a:moveTo>
                    <a:lnTo>
                      <a:pt x="0" y="3"/>
                    </a:lnTo>
                    <a:lnTo>
                      <a:pt x="2" y="7"/>
                    </a:lnTo>
                    <a:lnTo>
                      <a:pt x="7" y="9"/>
                    </a:lnTo>
                    <a:lnTo>
                      <a:pt x="10" y="11"/>
                    </a:lnTo>
                    <a:lnTo>
                      <a:pt x="133" y="59"/>
                    </a:lnTo>
                    <a:lnTo>
                      <a:pt x="136" y="63"/>
                    </a:lnTo>
                    <a:lnTo>
                      <a:pt x="139" y="65"/>
                    </a:lnTo>
                    <a:lnTo>
                      <a:pt x="143" y="67"/>
                    </a:lnTo>
                    <a:lnTo>
                      <a:pt x="143" y="71"/>
                    </a:lnTo>
                    <a:lnTo>
                      <a:pt x="141" y="74"/>
                    </a:lnTo>
                    <a:lnTo>
                      <a:pt x="138" y="75"/>
                    </a:lnTo>
                    <a:lnTo>
                      <a:pt x="9" y="63"/>
                    </a:lnTo>
                    <a:lnTo>
                      <a:pt x="6" y="62"/>
                    </a:lnTo>
                    <a:lnTo>
                      <a:pt x="6" y="63"/>
                    </a:lnTo>
                    <a:lnTo>
                      <a:pt x="3" y="62"/>
                    </a:lnTo>
                    <a:lnTo>
                      <a:pt x="0" y="64"/>
                    </a:lnTo>
                    <a:lnTo>
                      <a:pt x="0" y="66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5" name="Freeform 45"/>
              <p:cNvSpPr>
                <a:spLocks noChangeAspect="1"/>
              </p:cNvSpPr>
              <p:nvPr/>
            </p:nvSpPr>
            <p:spPr bwMode="auto">
              <a:xfrm>
                <a:off x="1325" y="1202"/>
                <a:ext cx="144" cy="70"/>
              </a:xfrm>
              <a:custGeom>
                <a:avLst/>
                <a:gdLst>
                  <a:gd name="T0" fmla="*/ 0 w 144"/>
                  <a:gd name="T1" fmla="*/ 0 h 70"/>
                  <a:gd name="T2" fmla="*/ 0 w 144"/>
                  <a:gd name="T3" fmla="*/ 0 h 70"/>
                  <a:gd name="T4" fmla="*/ 4 w 144"/>
                  <a:gd name="T5" fmla="*/ 4 h 70"/>
                  <a:gd name="T6" fmla="*/ 6 w 144"/>
                  <a:gd name="T7" fmla="*/ 6 h 70"/>
                  <a:gd name="T8" fmla="*/ 11 w 144"/>
                  <a:gd name="T9" fmla="*/ 7 h 70"/>
                  <a:gd name="T10" fmla="*/ 131 w 144"/>
                  <a:gd name="T11" fmla="*/ 54 h 70"/>
                  <a:gd name="T12" fmla="*/ 136 w 144"/>
                  <a:gd name="T13" fmla="*/ 58 h 70"/>
                  <a:gd name="T14" fmla="*/ 139 w 144"/>
                  <a:gd name="T15" fmla="*/ 59 h 70"/>
                  <a:gd name="T16" fmla="*/ 143 w 144"/>
                  <a:gd name="T17" fmla="*/ 63 h 70"/>
                  <a:gd name="T18" fmla="*/ 143 w 144"/>
                  <a:gd name="T19" fmla="*/ 66 h 70"/>
                  <a:gd name="T20" fmla="*/ 140 w 144"/>
                  <a:gd name="T21" fmla="*/ 69 h 70"/>
                  <a:gd name="T22" fmla="*/ 138 w 144"/>
                  <a:gd name="T23" fmla="*/ 69 h 70"/>
                  <a:gd name="T24" fmla="*/ 11 w 144"/>
                  <a:gd name="T25" fmla="*/ 57 h 70"/>
                  <a:gd name="T26" fmla="*/ 7 w 144"/>
                  <a:gd name="T27" fmla="*/ 58 h 70"/>
                  <a:gd name="T28" fmla="*/ 4 w 144"/>
                  <a:gd name="T29" fmla="*/ 57 h 70"/>
                  <a:gd name="T30" fmla="*/ 1 w 144"/>
                  <a:gd name="T31" fmla="*/ 57 h 70"/>
                  <a:gd name="T32" fmla="*/ 1 w 144"/>
                  <a:gd name="T33" fmla="*/ 59 h 70"/>
                  <a:gd name="T34" fmla="*/ 0 w 144"/>
                  <a:gd name="T35" fmla="*/ 62 h 7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70"/>
                  <a:gd name="T56" fmla="*/ 144 w 144"/>
                  <a:gd name="T57" fmla="*/ 70 h 7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70">
                    <a:moveTo>
                      <a:pt x="0" y="0"/>
                    </a:moveTo>
                    <a:lnTo>
                      <a:pt x="0" y="0"/>
                    </a:lnTo>
                    <a:lnTo>
                      <a:pt x="4" y="4"/>
                    </a:lnTo>
                    <a:lnTo>
                      <a:pt x="6" y="6"/>
                    </a:lnTo>
                    <a:lnTo>
                      <a:pt x="11" y="7"/>
                    </a:lnTo>
                    <a:lnTo>
                      <a:pt x="131" y="54"/>
                    </a:lnTo>
                    <a:lnTo>
                      <a:pt x="136" y="58"/>
                    </a:lnTo>
                    <a:lnTo>
                      <a:pt x="139" y="59"/>
                    </a:lnTo>
                    <a:lnTo>
                      <a:pt x="143" y="63"/>
                    </a:lnTo>
                    <a:lnTo>
                      <a:pt x="143" y="66"/>
                    </a:lnTo>
                    <a:lnTo>
                      <a:pt x="140" y="69"/>
                    </a:lnTo>
                    <a:lnTo>
                      <a:pt x="138" y="69"/>
                    </a:lnTo>
                    <a:lnTo>
                      <a:pt x="11" y="57"/>
                    </a:lnTo>
                    <a:lnTo>
                      <a:pt x="7" y="58"/>
                    </a:lnTo>
                    <a:lnTo>
                      <a:pt x="4" y="57"/>
                    </a:lnTo>
                    <a:lnTo>
                      <a:pt x="1" y="57"/>
                    </a:lnTo>
                    <a:lnTo>
                      <a:pt x="1" y="59"/>
                    </a:lnTo>
                    <a:lnTo>
                      <a:pt x="0" y="62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6" name="Freeform 46"/>
              <p:cNvSpPr>
                <a:spLocks noChangeAspect="1"/>
              </p:cNvSpPr>
              <p:nvPr/>
            </p:nvSpPr>
            <p:spPr bwMode="auto">
              <a:xfrm>
                <a:off x="1327" y="1260"/>
                <a:ext cx="142" cy="76"/>
              </a:xfrm>
              <a:custGeom>
                <a:avLst/>
                <a:gdLst>
                  <a:gd name="T0" fmla="*/ 0 w 142"/>
                  <a:gd name="T1" fmla="*/ 0 h 76"/>
                  <a:gd name="T2" fmla="*/ 0 w 142"/>
                  <a:gd name="T3" fmla="*/ 4 h 76"/>
                  <a:gd name="T4" fmla="*/ 3 w 142"/>
                  <a:gd name="T5" fmla="*/ 7 h 76"/>
                  <a:gd name="T6" fmla="*/ 6 w 142"/>
                  <a:gd name="T7" fmla="*/ 8 h 76"/>
                  <a:gd name="T8" fmla="*/ 11 w 142"/>
                  <a:gd name="T9" fmla="*/ 11 h 76"/>
                  <a:gd name="T10" fmla="*/ 132 w 142"/>
                  <a:gd name="T11" fmla="*/ 61 h 76"/>
                  <a:gd name="T12" fmla="*/ 137 w 142"/>
                  <a:gd name="T13" fmla="*/ 64 h 76"/>
                  <a:gd name="T14" fmla="*/ 137 w 142"/>
                  <a:gd name="T15" fmla="*/ 65 h 76"/>
                  <a:gd name="T16" fmla="*/ 140 w 142"/>
                  <a:gd name="T17" fmla="*/ 68 h 76"/>
                  <a:gd name="T18" fmla="*/ 141 w 142"/>
                  <a:gd name="T19" fmla="*/ 71 h 76"/>
                  <a:gd name="T20" fmla="*/ 139 w 142"/>
                  <a:gd name="T21" fmla="*/ 74 h 76"/>
                  <a:gd name="T22" fmla="*/ 136 w 142"/>
                  <a:gd name="T23" fmla="*/ 75 h 76"/>
                  <a:gd name="T24" fmla="*/ 11 w 142"/>
                  <a:gd name="T25" fmla="*/ 62 h 76"/>
                  <a:gd name="T26" fmla="*/ 8 w 142"/>
                  <a:gd name="T27" fmla="*/ 62 h 76"/>
                  <a:gd name="T28" fmla="*/ 6 w 142"/>
                  <a:gd name="T29" fmla="*/ 62 h 76"/>
                  <a:gd name="T30" fmla="*/ 4 w 142"/>
                  <a:gd name="T31" fmla="*/ 62 h 76"/>
                  <a:gd name="T32" fmla="*/ 2 w 142"/>
                  <a:gd name="T33" fmla="*/ 63 h 76"/>
                  <a:gd name="T34" fmla="*/ 2 w 142"/>
                  <a:gd name="T35" fmla="*/ 66 h 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2"/>
                  <a:gd name="T55" fmla="*/ 0 h 76"/>
                  <a:gd name="T56" fmla="*/ 142 w 142"/>
                  <a:gd name="T57" fmla="*/ 76 h 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2" h="76">
                    <a:moveTo>
                      <a:pt x="0" y="0"/>
                    </a:moveTo>
                    <a:lnTo>
                      <a:pt x="0" y="4"/>
                    </a:lnTo>
                    <a:lnTo>
                      <a:pt x="3" y="7"/>
                    </a:lnTo>
                    <a:lnTo>
                      <a:pt x="6" y="8"/>
                    </a:lnTo>
                    <a:lnTo>
                      <a:pt x="11" y="11"/>
                    </a:lnTo>
                    <a:lnTo>
                      <a:pt x="132" y="61"/>
                    </a:lnTo>
                    <a:lnTo>
                      <a:pt x="137" y="64"/>
                    </a:lnTo>
                    <a:lnTo>
                      <a:pt x="137" y="65"/>
                    </a:lnTo>
                    <a:lnTo>
                      <a:pt x="140" y="68"/>
                    </a:lnTo>
                    <a:lnTo>
                      <a:pt x="141" y="71"/>
                    </a:lnTo>
                    <a:lnTo>
                      <a:pt x="139" y="74"/>
                    </a:lnTo>
                    <a:lnTo>
                      <a:pt x="136" y="75"/>
                    </a:lnTo>
                    <a:lnTo>
                      <a:pt x="11" y="62"/>
                    </a:lnTo>
                    <a:lnTo>
                      <a:pt x="8" y="62"/>
                    </a:lnTo>
                    <a:lnTo>
                      <a:pt x="6" y="62"/>
                    </a:lnTo>
                    <a:lnTo>
                      <a:pt x="4" y="62"/>
                    </a:lnTo>
                    <a:lnTo>
                      <a:pt x="2" y="63"/>
                    </a:lnTo>
                    <a:lnTo>
                      <a:pt x="2" y="66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7" name="Freeform 47"/>
              <p:cNvSpPr>
                <a:spLocks noChangeAspect="1"/>
              </p:cNvSpPr>
              <p:nvPr/>
            </p:nvSpPr>
            <p:spPr bwMode="auto">
              <a:xfrm>
                <a:off x="1326" y="1328"/>
                <a:ext cx="142" cy="74"/>
              </a:xfrm>
              <a:custGeom>
                <a:avLst/>
                <a:gdLst>
                  <a:gd name="T0" fmla="*/ 0 w 142"/>
                  <a:gd name="T1" fmla="*/ 0 h 74"/>
                  <a:gd name="T2" fmla="*/ 2 w 142"/>
                  <a:gd name="T3" fmla="*/ 2 h 74"/>
                  <a:gd name="T4" fmla="*/ 4 w 142"/>
                  <a:gd name="T5" fmla="*/ 4 h 74"/>
                  <a:gd name="T6" fmla="*/ 4 w 142"/>
                  <a:gd name="T7" fmla="*/ 5 h 74"/>
                  <a:gd name="T8" fmla="*/ 10 w 142"/>
                  <a:gd name="T9" fmla="*/ 8 h 74"/>
                  <a:gd name="T10" fmla="*/ 129 w 142"/>
                  <a:gd name="T11" fmla="*/ 57 h 74"/>
                  <a:gd name="T12" fmla="*/ 136 w 142"/>
                  <a:gd name="T13" fmla="*/ 59 h 74"/>
                  <a:gd name="T14" fmla="*/ 138 w 142"/>
                  <a:gd name="T15" fmla="*/ 62 h 74"/>
                  <a:gd name="T16" fmla="*/ 139 w 142"/>
                  <a:gd name="T17" fmla="*/ 66 h 74"/>
                  <a:gd name="T18" fmla="*/ 141 w 142"/>
                  <a:gd name="T19" fmla="*/ 68 h 74"/>
                  <a:gd name="T20" fmla="*/ 140 w 142"/>
                  <a:gd name="T21" fmla="*/ 70 h 74"/>
                  <a:gd name="T22" fmla="*/ 136 w 142"/>
                  <a:gd name="T23" fmla="*/ 73 h 74"/>
                  <a:gd name="T24" fmla="*/ 12 w 142"/>
                  <a:gd name="T25" fmla="*/ 59 h 74"/>
                  <a:gd name="T26" fmla="*/ 8 w 142"/>
                  <a:gd name="T27" fmla="*/ 59 h 74"/>
                  <a:gd name="T28" fmla="*/ 4 w 142"/>
                  <a:gd name="T29" fmla="*/ 59 h 74"/>
                  <a:gd name="T30" fmla="*/ 3 w 142"/>
                  <a:gd name="T31" fmla="*/ 59 h 74"/>
                  <a:gd name="T32" fmla="*/ 3 w 142"/>
                  <a:gd name="T33" fmla="*/ 61 h 74"/>
                  <a:gd name="T34" fmla="*/ 2 w 142"/>
                  <a:gd name="T35" fmla="*/ 64 h 7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2"/>
                  <a:gd name="T55" fmla="*/ 0 h 74"/>
                  <a:gd name="T56" fmla="*/ 142 w 142"/>
                  <a:gd name="T57" fmla="*/ 74 h 7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2" h="74">
                    <a:moveTo>
                      <a:pt x="0" y="0"/>
                    </a:moveTo>
                    <a:lnTo>
                      <a:pt x="2" y="2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10" y="8"/>
                    </a:lnTo>
                    <a:lnTo>
                      <a:pt x="129" y="57"/>
                    </a:lnTo>
                    <a:lnTo>
                      <a:pt x="136" y="59"/>
                    </a:lnTo>
                    <a:lnTo>
                      <a:pt x="138" y="62"/>
                    </a:lnTo>
                    <a:lnTo>
                      <a:pt x="139" y="66"/>
                    </a:lnTo>
                    <a:lnTo>
                      <a:pt x="141" y="68"/>
                    </a:lnTo>
                    <a:lnTo>
                      <a:pt x="140" y="70"/>
                    </a:lnTo>
                    <a:lnTo>
                      <a:pt x="136" y="73"/>
                    </a:lnTo>
                    <a:lnTo>
                      <a:pt x="12" y="59"/>
                    </a:lnTo>
                    <a:lnTo>
                      <a:pt x="8" y="59"/>
                    </a:lnTo>
                    <a:lnTo>
                      <a:pt x="4" y="59"/>
                    </a:lnTo>
                    <a:lnTo>
                      <a:pt x="3" y="59"/>
                    </a:lnTo>
                    <a:lnTo>
                      <a:pt x="3" y="61"/>
                    </a:lnTo>
                    <a:lnTo>
                      <a:pt x="2" y="64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8" name="Freeform 48"/>
              <p:cNvSpPr>
                <a:spLocks noChangeAspect="1"/>
              </p:cNvSpPr>
              <p:nvPr/>
            </p:nvSpPr>
            <p:spPr bwMode="auto">
              <a:xfrm>
                <a:off x="1326" y="1391"/>
                <a:ext cx="142" cy="73"/>
              </a:xfrm>
              <a:custGeom>
                <a:avLst/>
                <a:gdLst>
                  <a:gd name="T0" fmla="*/ 0 w 142"/>
                  <a:gd name="T1" fmla="*/ 0 h 73"/>
                  <a:gd name="T2" fmla="*/ 0 w 142"/>
                  <a:gd name="T3" fmla="*/ 3 h 73"/>
                  <a:gd name="T4" fmla="*/ 1 w 142"/>
                  <a:gd name="T5" fmla="*/ 7 h 73"/>
                  <a:gd name="T6" fmla="*/ 5 w 142"/>
                  <a:gd name="T7" fmla="*/ 9 h 73"/>
                  <a:gd name="T8" fmla="*/ 11 w 142"/>
                  <a:gd name="T9" fmla="*/ 10 h 73"/>
                  <a:gd name="T10" fmla="*/ 129 w 142"/>
                  <a:gd name="T11" fmla="*/ 59 h 73"/>
                  <a:gd name="T12" fmla="*/ 137 w 142"/>
                  <a:gd name="T13" fmla="*/ 61 h 73"/>
                  <a:gd name="T14" fmla="*/ 138 w 142"/>
                  <a:gd name="T15" fmla="*/ 63 h 73"/>
                  <a:gd name="T16" fmla="*/ 141 w 142"/>
                  <a:gd name="T17" fmla="*/ 67 h 73"/>
                  <a:gd name="T18" fmla="*/ 141 w 142"/>
                  <a:gd name="T19" fmla="*/ 69 h 73"/>
                  <a:gd name="T20" fmla="*/ 140 w 142"/>
                  <a:gd name="T21" fmla="*/ 72 h 73"/>
                  <a:gd name="T22" fmla="*/ 135 w 142"/>
                  <a:gd name="T23" fmla="*/ 72 h 73"/>
                  <a:gd name="T24" fmla="*/ 73 w 142"/>
                  <a:gd name="T25" fmla="*/ 65 h 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42"/>
                  <a:gd name="T40" fmla="*/ 0 h 73"/>
                  <a:gd name="T41" fmla="*/ 142 w 142"/>
                  <a:gd name="T42" fmla="*/ 73 h 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42" h="73">
                    <a:moveTo>
                      <a:pt x="0" y="0"/>
                    </a:moveTo>
                    <a:lnTo>
                      <a:pt x="0" y="3"/>
                    </a:lnTo>
                    <a:lnTo>
                      <a:pt x="1" y="7"/>
                    </a:lnTo>
                    <a:lnTo>
                      <a:pt x="5" y="9"/>
                    </a:lnTo>
                    <a:lnTo>
                      <a:pt x="11" y="10"/>
                    </a:lnTo>
                    <a:lnTo>
                      <a:pt x="129" y="59"/>
                    </a:lnTo>
                    <a:lnTo>
                      <a:pt x="137" y="61"/>
                    </a:lnTo>
                    <a:lnTo>
                      <a:pt x="138" y="63"/>
                    </a:lnTo>
                    <a:lnTo>
                      <a:pt x="141" y="67"/>
                    </a:lnTo>
                    <a:lnTo>
                      <a:pt x="141" y="69"/>
                    </a:lnTo>
                    <a:lnTo>
                      <a:pt x="140" y="72"/>
                    </a:lnTo>
                    <a:lnTo>
                      <a:pt x="135" y="72"/>
                    </a:lnTo>
                    <a:lnTo>
                      <a:pt x="73" y="65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70" name="Line 49"/>
            <p:cNvSpPr>
              <a:spLocks noChangeShapeType="1"/>
            </p:cNvSpPr>
            <p:nvPr/>
          </p:nvSpPr>
          <p:spPr bwMode="auto">
            <a:xfrm flipV="1">
              <a:off x="1477963" y="1604963"/>
              <a:ext cx="3048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" name="Line 50"/>
            <p:cNvSpPr>
              <a:spLocks noChangeShapeType="1"/>
            </p:cNvSpPr>
            <p:nvPr/>
          </p:nvSpPr>
          <p:spPr bwMode="auto">
            <a:xfrm rot="18742695" flipV="1">
              <a:off x="2767013" y="1598613"/>
              <a:ext cx="303212" cy="61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" name="Line 51"/>
            <p:cNvSpPr>
              <a:spLocks noChangeShapeType="1"/>
            </p:cNvSpPr>
            <p:nvPr/>
          </p:nvSpPr>
          <p:spPr bwMode="auto">
            <a:xfrm rot="12777622" flipV="1">
              <a:off x="3529013" y="2390775"/>
              <a:ext cx="6858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3" name="Freeform 52"/>
            <p:cNvSpPr>
              <a:spLocks/>
            </p:cNvSpPr>
            <p:nvPr/>
          </p:nvSpPr>
          <p:spPr bwMode="auto">
            <a:xfrm>
              <a:off x="415925" y="954088"/>
              <a:ext cx="1439863" cy="441325"/>
            </a:xfrm>
            <a:custGeom>
              <a:avLst/>
              <a:gdLst>
                <a:gd name="T0" fmla="*/ 0 w 672"/>
                <a:gd name="T1" fmla="*/ 2147483647 h 144"/>
                <a:gd name="T2" fmla="*/ 2147483647 w 672"/>
                <a:gd name="T3" fmla="*/ 2147483647 h 144"/>
                <a:gd name="T4" fmla="*/ 2147483647 w 672"/>
                <a:gd name="T5" fmla="*/ 0 h 144"/>
                <a:gd name="T6" fmla="*/ 0 60000 65536"/>
                <a:gd name="T7" fmla="*/ 0 60000 65536"/>
                <a:gd name="T8" fmla="*/ 0 60000 65536"/>
                <a:gd name="T9" fmla="*/ 0 w 672"/>
                <a:gd name="T10" fmla="*/ 0 h 144"/>
                <a:gd name="T11" fmla="*/ 672 w 672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144">
                  <a:moveTo>
                    <a:pt x="0" y="144"/>
                  </a:moveTo>
                  <a:lnTo>
                    <a:pt x="432" y="96"/>
                  </a:lnTo>
                  <a:lnTo>
                    <a:pt x="672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" name="Text Box 53"/>
            <p:cNvSpPr txBox="1">
              <a:spLocks noChangeArrowheads="1"/>
            </p:cNvSpPr>
            <p:nvPr/>
          </p:nvSpPr>
          <p:spPr bwMode="auto">
            <a:xfrm>
              <a:off x="1568450" y="702909"/>
              <a:ext cx="298400" cy="315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33" dirty="0">
                  <a:solidFill>
                    <a:srgbClr val="000000"/>
                  </a:solidFill>
                  <a:latin typeface="Times New Roman" pitchFamily="18" charset="0"/>
                </a:rPr>
                <a:t>e’</a:t>
              </a:r>
            </a:p>
          </p:txBody>
        </p:sp>
        <p:sp>
          <p:nvSpPr>
            <p:cNvPr id="75" name="Line 54"/>
            <p:cNvSpPr>
              <a:spLocks noChangeShapeType="1"/>
            </p:cNvSpPr>
            <p:nvPr/>
          </p:nvSpPr>
          <p:spPr bwMode="auto">
            <a:xfrm flipV="1">
              <a:off x="487363" y="2489200"/>
              <a:ext cx="6858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6" name="Line 55"/>
            <p:cNvSpPr>
              <a:spLocks noChangeShapeType="1"/>
            </p:cNvSpPr>
            <p:nvPr/>
          </p:nvSpPr>
          <p:spPr bwMode="auto">
            <a:xfrm rot="12777622" flipV="1">
              <a:off x="3513138" y="2425700"/>
              <a:ext cx="6858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7" name="Group 56"/>
            <p:cNvGrpSpPr>
              <a:grpSpLocks/>
            </p:cNvGrpSpPr>
            <p:nvPr/>
          </p:nvGrpSpPr>
          <p:grpSpPr bwMode="auto">
            <a:xfrm>
              <a:off x="263528" y="900115"/>
              <a:ext cx="3948115" cy="1868489"/>
              <a:chOff x="166" y="765"/>
              <a:chExt cx="2487" cy="1177"/>
            </a:xfrm>
          </p:grpSpPr>
          <p:sp>
            <p:nvSpPr>
              <p:cNvPr id="81" name="Freeform 57"/>
              <p:cNvSpPr>
                <a:spLocks/>
              </p:cNvSpPr>
              <p:nvPr/>
            </p:nvSpPr>
            <p:spPr bwMode="auto">
              <a:xfrm>
                <a:off x="1027" y="1017"/>
                <a:ext cx="714" cy="56"/>
              </a:xfrm>
              <a:custGeom>
                <a:avLst/>
                <a:gdLst>
                  <a:gd name="T0" fmla="*/ 0 w 1200"/>
                  <a:gd name="T1" fmla="*/ 124910 h 48"/>
                  <a:gd name="T2" fmla="*/ 1 w 1200"/>
                  <a:gd name="T3" fmla="*/ 0 h 48"/>
                  <a:gd name="T4" fmla="*/ 1 w 1200"/>
                  <a:gd name="T5" fmla="*/ 124910 h 48"/>
                  <a:gd name="T6" fmla="*/ 0 60000 65536"/>
                  <a:gd name="T7" fmla="*/ 0 60000 65536"/>
                  <a:gd name="T8" fmla="*/ 0 60000 65536"/>
                  <a:gd name="T9" fmla="*/ 0 w 1200"/>
                  <a:gd name="T10" fmla="*/ 0 h 48"/>
                  <a:gd name="T11" fmla="*/ 1200 w 1200"/>
                  <a:gd name="T12" fmla="*/ 48 h 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00" h="48">
                    <a:moveTo>
                      <a:pt x="0" y="48"/>
                    </a:moveTo>
                    <a:cubicBezTo>
                      <a:pt x="212" y="24"/>
                      <a:pt x="424" y="0"/>
                      <a:pt x="624" y="0"/>
                    </a:cubicBezTo>
                    <a:cubicBezTo>
                      <a:pt x="824" y="0"/>
                      <a:pt x="1012" y="24"/>
                      <a:pt x="1200" y="48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 type="none" w="med" len="med"/>
                <a:tailEnd type="arrow" w="med" len="med"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2" name="Text Box 58"/>
              <p:cNvSpPr txBox="1">
                <a:spLocks noChangeArrowheads="1"/>
              </p:cNvSpPr>
              <p:nvPr/>
            </p:nvSpPr>
            <p:spPr bwMode="auto">
              <a:xfrm>
                <a:off x="1299" y="833"/>
                <a:ext cx="192" cy="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defTabSz="1219170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133" dirty="0">
                    <a:solidFill>
                      <a:srgbClr val="000000"/>
                    </a:solidFill>
                    <a:latin typeface="Times New Roman" pitchFamily="18" charset="0"/>
                  </a:rPr>
                  <a:t>t</a:t>
                </a:r>
              </a:p>
            </p:txBody>
          </p:sp>
          <p:sp>
            <p:nvSpPr>
              <p:cNvPr id="83" name="Line 59"/>
              <p:cNvSpPr>
                <a:spLocks noChangeShapeType="1"/>
              </p:cNvSpPr>
              <p:nvPr/>
            </p:nvSpPr>
            <p:spPr bwMode="auto">
              <a:xfrm flipV="1">
                <a:off x="1123" y="1207"/>
                <a:ext cx="623" cy="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84" name="Group 60"/>
              <p:cNvGrpSpPr>
                <a:grpSpLocks/>
              </p:cNvGrpSpPr>
              <p:nvPr/>
            </p:nvGrpSpPr>
            <p:grpSpPr bwMode="auto">
              <a:xfrm>
                <a:off x="166" y="899"/>
                <a:ext cx="2487" cy="1043"/>
                <a:chOff x="23" y="841"/>
                <a:chExt cx="2487" cy="1043"/>
              </a:xfrm>
            </p:grpSpPr>
            <p:sp>
              <p:nvSpPr>
                <p:cNvPr id="94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476" y="1026"/>
                  <a:ext cx="388" cy="1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defTabSz="1219170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133" dirty="0">
                      <a:solidFill>
                        <a:srgbClr val="000000"/>
                      </a:solidFill>
                      <a:latin typeface="Times New Roman" pitchFamily="18" charset="0"/>
                    </a:rPr>
                    <a:t>(Q</a:t>
                  </a:r>
                  <a:r>
                    <a:rPr lang="en-US" sz="2133" baseline="30000" dirty="0">
                      <a:solidFill>
                        <a:srgbClr val="000000"/>
                      </a:solidFill>
                      <a:latin typeface="Times New Roman" pitchFamily="18" charset="0"/>
                    </a:rPr>
                    <a:t>2</a:t>
                  </a:r>
                  <a:r>
                    <a:rPr lang="en-US" sz="2133" dirty="0">
                      <a:solidFill>
                        <a:srgbClr val="000000"/>
                      </a:solidFill>
                      <a:latin typeface="Times New Roman" pitchFamily="18" charset="0"/>
                    </a:rPr>
                    <a:t>)</a:t>
                  </a:r>
                </a:p>
              </p:txBody>
            </p:sp>
            <p:sp>
              <p:nvSpPr>
                <p:cNvPr id="95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23" y="841"/>
                  <a:ext cx="145" cy="1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133" dirty="0">
                      <a:solidFill>
                        <a:srgbClr val="000000"/>
                      </a:solidFill>
                      <a:latin typeface="Times New Roman" pitchFamily="18" charset="0"/>
                    </a:rPr>
                    <a:t>e</a:t>
                  </a:r>
                </a:p>
              </p:txBody>
            </p:sp>
            <p:sp>
              <p:nvSpPr>
                <p:cNvPr id="96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381" y="1024"/>
                  <a:ext cx="205" cy="1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133" dirty="0">
                      <a:solidFill>
                        <a:srgbClr val="000000"/>
                      </a:solidFill>
                      <a:latin typeface="Symbol" pitchFamily="18" charset="2"/>
                    </a:rPr>
                    <a:t>g</a:t>
                  </a:r>
                  <a:r>
                    <a:rPr lang="en-US" sz="2133" dirty="0">
                      <a:solidFill>
                        <a:srgbClr val="000000"/>
                      </a:solidFill>
                      <a:latin typeface="Times New Roman" pitchFamily="18" charset="0"/>
                    </a:rPr>
                    <a:t>*</a:t>
                  </a:r>
                </a:p>
              </p:txBody>
            </p:sp>
            <p:grpSp>
              <p:nvGrpSpPr>
                <p:cNvPr id="97" name="Group 64"/>
                <p:cNvGrpSpPr>
                  <a:grpSpLocks/>
                </p:cNvGrpSpPr>
                <p:nvPr/>
              </p:nvGrpSpPr>
              <p:grpSpPr bwMode="auto">
                <a:xfrm>
                  <a:off x="159" y="1253"/>
                  <a:ext cx="2351" cy="631"/>
                  <a:chOff x="159" y="1253"/>
                  <a:chExt cx="2351" cy="631"/>
                </a:xfrm>
              </p:grpSpPr>
              <p:sp>
                <p:nvSpPr>
                  <p:cNvPr id="98" name="Text Box 6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6" y="1253"/>
                    <a:ext cx="388" cy="1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defTabSz="1219170" fontAlgn="base">
                      <a:spcBef>
                        <a:spcPct val="50000"/>
                      </a:spcBef>
                      <a:spcAft>
                        <a:spcPct val="0"/>
                      </a:spcAft>
                    </a:pPr>
                    <a:r>
                      <a:rPr lang="en-US" sz="2133">
                        <a:solidFill>
                          <a:srgbClr val="000000"/>
                        </a:solidFill>
                        <a:latin typeface="Times New Roman" pitchFamily="18" charset="0"/>
                      </a:rPr>
                      <a:t>x+ξ </a:t>
                    </a:r>
                  </a:p>
                </p:txBody>
              </p:sp>
              <p:sp>
                <p:nvSpPr>
                  <p:cNvPr id="99" name="Text Box 6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98" y="1260"/>
                    <a:ext cx="476" cy="1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defTabSz="1219170" fontAlgn="base">
                      <a:spcBef>
                        <a:spcPct val="50000"/>
                      </a:spcBef>
                      <a:spcAft>
                        <a:spcPct val="0"/>
                      </a:spcAft>
                    </a:pPr>
                    <a:r>
                      <a:rPr lang="en-US" sz="2133">
                        <a:solidFill>
                          <a:srgbClr val="000000"/>
                        </a:solidFill>
                        <a:latin typeface="Times New Roman" pitchFamily="18" charset="0"/>
                      </a:rPr>
                      <a:t>x-ξ </a:t>
                    </a:r>
                  </a:p>
                </p:txBody>
              </p:sp>
              <p:sp>
                <p:nvSpPr>
                  <p:cNvPr id="100" name="Line 67"/>
                  <p:cNvSpPr>
                    <a:spLocks noChangeShapeType="1"/>
                  </p:cNvSpPr>
                  <p:nvPr/>
                </p:nvSpPr>
                <p:spPr bwMode="auto">
                  <a:xfrm rot="12777622" flipV="1">
                    <a:off x="2078" y="1692"/>
                    <a:ext cx="432" cy="1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121917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01" name="Line 68"/>
                  <p:cNvSpPr>
                    <a:spLocks noChangeShapeType="1"/>
                  </p:cNvSpPr>
                  <p:nvPr/>
                </p:nvSpPr>
                <p:spPr bwMode="auto">
                  <a:xfrm>
                    <a:off x="431" y="1298"/>
                    <a:ext cx="1723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121917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grpSp>
                <p:nvGrpSpPr>
                  <p:cNvPr id="102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159" y="1472"/>
                    <a:ext cx="1967" cy="412"/>
                    <a:chOff x="159" y="1472"/>
                    <a:chExt cx="1967" cy="412"/>
                  </a:xfrm>
                </p:grpSpPr>
                <p:grpSp>
                  <p:nvGrpSpPr>
                    <p:cNvPr id="103" name="Group 7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9" y="1478"/>
                      <a:ext cx="1967" cy="406"/>
                      <a:chOff x="241" y="724"/>
                      <a:chExt cx="1967" cy="406"/>
                    </a:xfrm>
                  </p:grpSpPr>
                  <p:grpSp>
                    <p:nvGrpSpPr>
                      <p:cNvPr id="105" name="Group 7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1" y="724"/>
                        <a:ext cx="1967" cy="406"/>
                        <a:chOff x="241" y="724"/>
                        <a:chExt cx="1967" cy="406"/>
                      </a:xfrm>
                    </p:grpSpPr>
                    <p:grpSp>
                      <p:nvGrpSpPr>
                        <p:cNvPr id="107" name="Group 7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672" y="724"/>
                          <a:ext cx="1536" cy="406"/>
                          <a:chOff x="672" y="724"/>
                          <a:chExt cx="1536" cy="406"/>
                        </a:xfrm>
                      </p:grpSpPr>
                      <p:sp>
                        <p:nvSpPr>
                          <p:cNvPr id="109" name="Oval 7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72" y="746"/>
                            <a:ext cx="1492" cy="384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0000"/>
                              </a:gs>
                              <a:gs pos="100000">
                                <a:srgbClr val="760000"/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defTabSz="121917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fr-FR" sz="2400">
                              <a:solidFill>
                                <a:srgbClr val="000000"/>
                              </a:solidFill>
                              <a:latin typeface="Times New Roman" pitchFamily="18" charset="0"/>
                            </a:endParaRPr>
                          </a:p>
                        </p:txBody>
                      </p:sp>
                      <p:sp>
                        <p:nvSpPr>
                          <p:cNvPr id="110" name="Text Box 74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72" y="822"/>
                            <a:ext cx="1536" cy="199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>
                            <a:spAutoFit/>
                          </a:bodyPr>
                          <a:lstStyle/>
                          <a:p>
                            <a:pPr algn="ctr" defTabSz="1219170" fontAlgn="base">
                              <a:spcBef>
                                <a:spcPct val="50000"/>
                              </a:spcBef>
                              <a:spcAft>
                                <a:spcPct val="0"/>
                              </a:spcAft>
                            </a:pPr>
                            <a:r>
                              <a:rPr lang="en-US" sz="2133" b="1" dirty="0">
                                <a:solidFill>
                                  <a:srgbClr val="FFFFFF"/>
                                </a:solidFill>
                                <a:latin typeface="Bookman Old Style" pitchFamily="18" charset="0"/>
                              </a:rPr>
                              <a:t>H, E, H, E (</a:t>
                            </a:r>
                            <a:r>
                              <a:rPr lang="en-US" sz="2133" b="1" dirty="0" err="1">
                                <a:solidFill>
                                  <a:srgbClr val="FFFFFF"/>
                                </a:solidFill>
                                <a:latin typeface="Bookman Old Style" pitchFamily="18" charset="0"/>
                              </a:rPr>
                              <a:t>x,ξ,t</a:t>
                            </a:r>
                            <a:r>
                              <a:rPr lang="en-US" sz="2133" b="1" dirty="0">
                                <a:solidFill>
                                  <a:srgbClr val="FFFFFF"/>
                                </a:solidFill>
                                <a:latin typeface="Bookman Old Style" pitchFamily="18" charset="0"/>
                              </a:rPr>
                              <a:t>)</a:t>
                            </a:r>
                          </a:p>
                        </p:txBody>
                      </p:sp>
                      <p:sp>
                        <p:nvSpPr>
                          <p:cNvPr id="111" name="Text Box 75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16" y="724"/>
                            <a:ext cx="192" cy="21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>
                            <a:spAutoFit/>
                          </a:bodyPr>
                          <a:lstStyle/>
                          <a:p>
                            <a:pPr algn="ctr" defTabSz="1219170" fontAlgn="base">
                              <a:spcBef>
                                <a:spcPct val="50000"/>
                              </a:spcBef>
                              <a:spcAft>
                                <a:spcPct val="0"/>
                              </a:spcAft>
                            </a:pPr>
                            <a:r>
                              <a:rPr lang="en-US" sz="2400" b="1">
                                <a:solidFill>
                                  <a:srgbClr val="FFFFFF"/>
                                </a:solidFill>
                                <a:latin typeface="Times New Roman" pitchFamily="18" charset="0"/>
                              </a:rPr>
                              <a:t>~</a:t>
                            </a:r>
                          </a:p>
                        </p:txBody>
                      </p:sp>
                    </p:grpSp>
                    <p:sp>
                      <p:nvSpPr>
                        <p:cNvPr id="108" name="Line 7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41" y="927"/>
                          <a:ext cx="432" cy="14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121917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2400">
                            <a:solidFill>
                              <a:srgbClr val="000000"/>
                            </a:solidFill>
                            <a:latin typeface="Times New Roman" pitchFamily="18" charset="0"/>
                          </a:endParaRPr>
                        </a:p>
                      </p:txBody>
                    </p:sp>
                  </p:grpSp>
                  <p:sp>
                    <p:nvSpPr>
                      <p:cNvPr id="106" name="Line 77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54" y="977"/>
                        <a:ext cx="432" cy="144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121917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2400">
                          <a:solidFill>
                            <a:srgbClr val="000000"/>
                          </a:solidFill>
                          <a:latin typeface="Times New Roman" pitchFamily="18" charset="0"/>
                        </a:endParaRPr>
                      </a:p>
                    </p:txBody>
                  </p:sp>
                </p:grpSp>
                <p:sp>
                  <p:nvSpPr>
                    <p:cNvPr id="104" name="Text Box 7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4" y="1472"/>
                      <a:ext cx="163" cy="21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defTabSz="121917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~</a:t>
                      </a:r>
                    </a:p>
                  </p:txBody>
                </p:sp>
              </p:grpSp>
            </p:grpSp>
          </p:grpSp>
          <p:grpSp>
            <p:nvGrpSpPr>
              <p:cNvPr id="85" name="Group 79"/>
              <p:cNvGrpSpPr>
                <a:grpSpLocks noChangeAspect="1"/>
              </p:cNvGrpSpPr>
              <p:nvPr/>
            </p:nvGrpSpPr>
            <p:grpSpPr bwMode="auto">
              <a:xfrm rot="2775006">
                <a:off x="1832" y="895"/>
                <a:ext cx="81" cy="344"/>
                <a:chOff x="1324" y="1002"/>
                <a:chExt cx="146" cy="462"/>
              </a:xfrm>
            </p:grpSpPr>
            <p:sp>
              <p:nvSpPr>
                <p:cNvPr id="87" name="Freeform 80"/>
                <p:cNvSpPr>
                  <a:spLocks noChangeAspect="1"/>
                </p:cNvSpPr>
                <p:nvPr/>
              </p:nvSpPr>
              <p:spPr bwMode="auto">
                <a:xfrm>
                  <a:off x="1326" y="1002"/>
                  <a:ext cx="143" cy="75"/>
                </a:xfrm>
                <a:custGeom>
                  <a:avLst/>
                  <a:gdLst>
                    <a:gd name="T0" fmla="*/ 0 w 143"/>
                    <a:gd name="T1" fmla="*/ 0 h 75"/>
                    <a:gd name="T2" fmla="*/ 0 w 143"/>
                    <a:gd name="T3" fmla="*/ 4 h 75"/>
                    <a:gd name="T4" fmla="*/ 4 w 143"/>
                    <a:gd name="T5" fmla="*/ 7 h 75"/>
                    <a:gd name="T6" fmla="*/ 8 w 143"/>
                    <a:gd name="T7" fmla="*/ 9 h 75"/>
                    <a:gd name="T8" fmla="*/ 12 w 143"/>
                    <a:gd name="T9" fmla="*/ 11 h 75"/>
                    <a:gd name="T10" fmla="*/ 129 w 143"/>
                    <a:gd name="T11" fmla="*/ 58 h 75"/>
                    <a:gd name="T12" fmla="*/ 135 w 143"/>
                    <a:gd name="T13" fmla="*/ 60 h 75"/>
                    <a:gd name="T14" fmla="*/ 139 w 143"/>
                    <a:gd name="T15" fmla="*/ 63 h 75"/>
                    <a:gd name="T16" fmla="*/ 142 w 143"/>
                    <a:gd name="T17" fmla="*/ 65 h 75"/>
                    <a:gd name="T18" fmla="*/ 141 w 143"/>
                    <a:gd name="T19" fmla="*/ 69 h 75"/>
                    <a:gd name="T20" fmla="*/ 141 w 143"/>
                    <a:gd name="T21" fmla="*/ 71 h 75"/>
                    <a:gd name="T22" fmla="*/ 138 w 143"/>
                    <a:gd name="T23" fmla="*/ 74 h 75"/>
                    <a:gd name="T24" fmla="*/ 11 w 143"/>
                    <a:gd name="T25" fmla="*/ 60 h 75"/>
                    <a:gd name="T26" fmla="*/ 10 w 143"/>
                    <a:gd name="T27" fmla="*/ 61 h 75"/>
                    <a:gd name="T28" fmla="*/ 4 w 143"/>
                    <a:gd name="T29" fmla="*/ 59 h 75"/>
                    <a:gd name="T30" fmla="*/ 4 w 143"/>
                    <a:gd name="T31" fmla="*/ 60 h 75"/>
                    <a:gd name="T32" fmla="*/ 2 w 143"/>
                    <a:gd name="T33" fmla="*/ 62 h 75"/>
                    <a:gd name="T34" fmla="*/ 0 w 143"/>
                    <a:gd name="T35" fmla="*/ 65 h 7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3"/>
                    <a:gd name="T55" fmla="*/ 0 h 75"/>
                    <a:gd name="T56" fmla="*/ 143 w 143"/>
                    <a:gd name="T57" fmla="*/ 75 h 75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3" h="75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4" y="7"/>
                      </a:lnTo>
                      <a:lnTo>
                        <a:pt x="8" y="9"/>
                      </a:lnTo>
                      <a:lnTo>
                        <a:pt x="12" y="11"/>
                      </a:lnTo>
                      <a:lnTo>
                        <a:pt x="129" y="58"/>
                      </a:lnTo>
                      <a:lnTo>
                        <a:pt x="135" y="60"/>
                      </a:lnTo>
                      <a:lnTo>
                        <a:pt x="139" y="63"/>
                      </a:lnTo>
                      <a:lnTo>
                        <a:pt x="142" y="65"/>
                      </a:lnTo>
                      <a:lnTo>
                        <a:pt x="141" y="69"/>
                      </a:lnTo>
                      <a:lnTo>
                        <a:pt x="141" y="71"/>
                      </a:lnTo>
                      <a:lnTo>
                        <a:pt x="138" y="74"/>
                      </a:lnTo>
                      <a:lnTo>
                        <a:pt x="11" y="60"/>
                      </a:lnTo>
                      <a:lnTo>
                        <a:pt x="10" y="61"/>
                      </a:lnTo>
                      <a:lnTo>
                        <a:pt x="4" y="59"/>
                      </a:lnTo>
                      <a:lnTo>
                        <a:pt x="4" y="60"/>
                      </a:lnTo>
                      <a:lnTo>
                        <a:pt x="2" y="62"/>
                      </a:lnTo>
                      <a:lnTo>
                        <a:pt x="0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8" name="Freeform 81"/>
                <p:cNvSpPr>
                  <a:spLocks noChangeAspect="1"/>
                </p:cNvSpPr>
                <p:nvPr/>
              </p:nvSpPr>
              <p:spPr bwMode="auto">
                <a:xfrm>
                  <a:off x="1324" y="1069"/>
                  <a:ext cx="143" cy="72"/>
                </a:xfrm>
                <a:custGeom>
                  <a:avLst/>
                  <a:gdLst>
                    <a:gd name="T0" fmla="*/ 0 w 143"/>
                    <a:gd name="T1" fmla="*/ 0 h 72"/>
                    <a:gd name="T2" fmla="*/ 1 w 143"/>
                    <a:gd name="T3" fmla="*/ 2 h 72"/>
                    <a:gd name="T4" fmla="*/ 4 w 143"/>
                    <a:gd name="T5" fmla="*/ 4 h 72"/>
                    <a:gd name="T6" fmla="*/ 6 w 143"/>
                    <a:gd name="T7" fmla="*/ 6 h 72"/>
                    <a:gd name="T8" fmla="*/ 10 w 143"/>
                    <a:gd name="T9" fmla="*/ 7 h 72"/>
                    <a:gd name="T10" fmla="*/ 133 w 143"/>
                    <a:gd name="T11" fmla="*/ 57 h 72"/>
                    <a:gd name="T12" fmla="*/ 137 w 143"/>
                    <a:gd name="T13" fmla="*/ 61 h 72"/>
                    <a:gd name="T14" fmla="*/ 140 w 143"/>
                    <a:gd name="T15" fmla="*/ 61 h 72"/>
                    <a:gd name="T16" fmla="*/ 141 w 143"/>
                    <a:gd name="T17" fmla="*/ 65 h 72"/>
                    <a:gd name="T18" fmla="*/ 141 w 143"/>
                    <a:gd name="T19" fmla="*/ 66 h 72"/>
                    <a:gd name="T20" fmla="*/ 142 w 143"/>
                    <a:gd name="T21" fmla="*/ 71 h 72"/>
                    <a:gd name="T22" fmla="*/ 137 w 143"/>
                    <a:gd name="T23" fmla="*/ 71 h 72"/>
                    <a:gd name="T24" fmla="*/ 12 w 143"/>
                    <a:gd name="T25" fmla="*/ 59 h 72"/>
                    <a:gd name="T26" fmla="*/ 7 w 143"/>
                    <a:gd name="T27" fmla="*/ 59 h 72"/>
                    <a:gd name="T28" fmla="*/ 6 w 143"/>
                    <a:gd name="T29" fmla="*/ 59 h 72"/>
                    <a:gd name="T30" fmla="*/ 4 w 143"/>
                    <a:gd name="T31" fmla="*/ 59 h 72"/>
                    <a:gd name="T32" fmla="*/ 1 w 143"/>
                    <a:gd name="T33" fmla="*/ 59 h 72"/>
                    <a:gd name="T34" fmla="*/ 0 w 143"/>
                    <a:gd name="T35" fmla="*/ 61 h 72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3"/>
                    <a:gd name="T55" fmla="*/ 0 h 72"/>
                    <a:gd name="T56" fmla="*/ 143 w 143"/>
                    <a:gd name="T57" fmla="*/ 72 h 72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3" h="7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0" y="7"/>
                      </a:lnTo>
                      <a:lnTo>
                        <a:pt x="133" y="57"/>
                      </a:lnTo>
                      <a:lnTo>
                        <a:pt x="137" y="61"/>
                      </a:lnTo>
                      <a:lnTo>
                        <a:pt x="140" y="61"/>
                      </a:lnTo>
                      <a:lnTo>
                        <a:pt x="141" y="65"/>
                      </a:lnTo>
                      <a:lnTo>
                        <a:pt x="141" y="66"/>
                      </a:lnTo>
                      <a:lnTo>
                        <a:pt x="142" y="71"/>
                      </a:lnTo>
                      <a:lnTo>
                        <a:pt x="137" y="71"/>
                      </a:lnTo>
                      <a:lnTo>
                        <a:pt x="12" y="59"/>
                      </a:lnTo>
                      <a:lnTo>
                        <a:pt x="7" y="59"/>
                      </a:lnTo>
                      <a:lnTo>
                        <a:pt x="6" y="59"/>
                      </a:lnTo>
                      <a:lnTo>
                        <a:pt x="4" y="59"/>
                      </a:lnTo>
                      <a:lnTo>
                        <a:pt x="1" y="59"/>
                      </a:lnTo>
                      <a:lnTo>
                        <a:pt x="0" y="61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9" name="Freeform 82"/>
                <p:cNvSpPr>
                  <a:spLocks noChangeAspect="1"/>
                </p:cNvSpPr>
                <p:nvPr/>
              </p:nvSpPr>
              <p:spPr bwMode="auto">
                <a:xfrm>
                  <a:off x="1326" y="1131"/>
                  <a:ext cx="144" cy="76"/>
                </a:xfrm>
                <a:custGeom>
                  <a:avLst/>
                  <a:gdLst>
                    <a:gd name="T0" fmla="*/ 0 w 144"/>
                    <a:gd name="T1" fmla="*/ 0 h 76"/>
                    <a:gd name="T2" fmla="*/ 0 w 144"/>
                    <a:gd name="T3" fmla="*/ 3 h 76"/>
                    <a:gd name="T4" fmla="*/ 2 w 144"/>
                    <a:gd name="T5" fmla="*/ 7 h 76"/>
                    <a:gd name="T6" fmla="*/ 7 w 144"/>
                    <a:gd name="T7" fmla="*/ 9 h 76"/>
                    <a:gd name="T8" fmla="*/ 10 w 144"/>
                    <a:gd name="T9" fmla="*/ 11 h 76"/>
                    <a:gd name="T10" fmla="*/ 133 w 144"/>
                    <a:gd name="T11" fmla="*/ 59 h 76"/>
                    <a:gd name="T12" fmla="*/ 136 w 144"/>
                    <a:gd name="T13" fmla="*/ 63 h 76"/>
                    <a:gd name="T14" fmla="*/ 139 w 144"/>
                    <a:gd name="T15" fmla="*/ 65 h 76"/>
                    <a:gd name="T16" fmla="*/ 143 w 144"/>
                    <a:gd name="T17" fmla="*/ 67 h 76"/>
                    <a:gd name="T18" fmla="*/ 143 w 144"/>
                    <a:gd name="T19" fmla="*/ 71 h 76"/>
                    <a:gd name="T20" fmla="*/ 141 w 144"/>
                    <a:gd name="T21" fmla="*/ 74 h 76"/>
                    <a:gd name="T22" fmla="*/ 138 w 144"/>
                    <a:gd name="T23" fmla="*/ 75 h 76"/>
                    <a:gd name="T24" fmla="*/ 9 w 144"/>
                    <a:gd name="T25" fmla="*/ 63 h 76"/>
                    <a:gd name="T26" fmla="*/ 6 w 144"/>
                    <a:gd name="T27" fmla="*/ 62 h 76"/>
                    <a:gd name="T28" fmla="*/ 6 w 144"/>
                    <a:gd name="T29" fmla="*/ 63 h 76"/>
                    <a:gd name="T30" fmla="*/ 3 w 144"/>
                    <a:gd name="T31" fmla="*/ 62 h 76"/>
                    <a:gd name="T32" fmla="*/ 0 w 144"/>
                    <a:gd name="T33" fmla="*/ 64 h 76"/>
                    <a:gd name="T34" fmla="*/ 0 w 144"/>
                    <a:gd name="T35" fmla="*/ 66 h 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4"/>
                    <a:gd name="T55" fmla="*/ 0 h 76"/>
                    <a:gd name="T56" fmla="*/ 144 w 144"/>
                    <a:gd name="T57" fmla="*/ 76 h 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4" h="76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2" y="7"/>
                      </a:lnTo>
                      <a:lnTo>
                        <a:pt x="7" y="9"/>
                      </a:lnTo>
                      <a:lnTo>
                        <a:pt x="10" y="11"/>
                      </a:lnTo>
                      <a:lnTo>
                        <a:pt x="133" y="59"/>
                      </a:lnTo>
                      <a:lnTo>
                        <a:pt x="136" y="63"/>
                      </a:lnTo>
                      <a:lnTo>
                        <a:pt x="139" y="65"/>
                      </a:lnTo>
                      <a:lnTo>
                        <a:pt x="143" y="67"/>
                      </a:lnTo>
                      <a:lnTo>
                        <a:pt x="143" y="71"/>
                      </a:lnTo>
                      <a:lnTo>
                        <a:pt x="141" y="74"/>
                      </a:lnTo>
                      <a:lnTo>
                        <a:pt x="138" y="75"/>
                      </a:lnTo>
                      <a:lnTo>
                        <a:pt x="9" y="63"/>
                      </a:lnTo>
                      <a:lnTo>
                        <a:pt x="6" y="62"/>
                      </a:lnTo>
                      <a:lnTo>
                        <a:pt x="6" y="63"/>
                      </a:lnTo>
                      <a:lnTo>
                        <a:pt x="3" y="62"/>
                      </a:lnTo>
                      <a:lnTo>
                        <a:pt x="0" y="64"/>
                      </a:lnTo>
                      <a:lnTo>
                        <a:pt x="0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0" name="Freeform 83"/>
                <p:cNvSpPr>
                  <a:spLocks noChangeAspect="1"/>
                </p:cNvSpPr>
                <p:nvPr/>
              </p:nvSpPr>
              <p:spPr bwMode="auto">
                <a:xfrm>
                  <a:off x="1325" y="1202"/>
                  <a:ext cx="144" cy="70"/>
                </a:xfrm>
                <a:custGeom>
                  <a:avLst/>
                  <a:gdLst>
                    <a:gd name="T0" fmla="*/ 0 w 144"/>
                    <a:gd name="T1" fmla="*/ 0 h 70"/>
                    <a:gd name="T2" fmla="*/ 0 w 144"/>
                    <a:gd name="T3" fmla="*/ 0 h 70"/>
                    <a:gd name="T4" fmla="*/ 4 w 144"/>
                    <a:gd name="T5" fmla="*/ 4 h 70"/>
                    <a:gd name="T6" fmla="*/ 6 w 144"/>
                    <a:gd name="T7" fmla="*/ 6 h 70"/>
                    <a:gd name="T8" fmla="*/ 11 w 144"/>
                    <a:gd name="T9" fmla="*/ 7 h 70"/>
                    <a:gd name="T10" fmla="*/ 131 w 144"/>
                    <a:gd name="T11" fmla="*/ 54 h 70"/>
                    <a:gd name="T12" fmla="*/ 136 w 144"/>
                    <a:gd name="T13" fmla="*/ 58 h 70"/>
                    <a:gd name="T14" fmla="*/ 139 w 144"/>
                    <a:gd name="T15" fmla="*/ 59 h 70"/>
                    <a:gd name="T16" fmla="*/ 143 w 144"/>
                    <a:gd name="T17" fmla="*/ 63 h 70"/>
                    <a:gd name="T18" fmla="*/ 143 w 144"/>
                    <a:gd name="T19" fmla="*/ 66 h 70"/>
                    <a:gd name="T20" fmla="*/ 140 w 144"/>
                    <a:gd name="T21" fmla="*/ 69 h 70"/>
                    <a:gd name="T22" fmla="*/ 138 w 144"/>
                    <a:gd name="T23" fmla="*/ 69 h 70"/>
                    <a:gd name="T24" fmla="*/ 11 w 144"/>
                    <a:gd name="T25" fmla="*/ 57 h 70"/>
                    <a:gd name="T26" fmla="*/ 7 w 144"/>
                    <a:gd name="T27" fmla="*/ 58 h 70"/>
                    <a:gd name="T28" fmla="*/ 4 w 144"/>
                    <a:gd name="T29" fmla="*/ 57 h 70"/>
                    <a:gd name="T30" fmla="*/ 1 w 144"/>
                    <a:gd name="T31" fmla="*/ 57 h 70"/>
                    <a:gd name="T32" fmla="*/ 1 w 144"/>
                    <a:gd name="T33" fmla="*/ 59 h 70"/>
                    <a:gd name="T34" fmla="*/ 0 w 144"/>
                    <a:gd name="T35" fmla="*/ 62 h 7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4"/>
                    <a:gd name="T55" fmla="*/ 0 h 70"/>
                    <a:gd name="T56" fmla="*/ 144 w 144"/>
                    <a:gd name="T57" fmla="*/ 70 h 7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4" h="7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1" y="7"/>
                      </a:lnTo>
                      <a:lnTo>
                        <a:pt x="131" y="54"/>
                      </a:lnTo>
                      <a:lnTo>
                        <a:pt x="136" y="58"/>
                      </a:lnTo>
                      <a:lnTo>
                        <a:pt x="139" y="59"/>
                      </a:lnTo>
                      <a:lnTo>
                        <a:pt x="143" y="63"/>
                      </a:lnTo>
                      <a:lnTo>
                        <a:pt x="143" y="66"/>
                      </a:lnTo>
                      <a:lnTo>
                        <a:pt x="140" y="69"/>
                      </a:lnTo>
                      <a:lnTo>
                        <a:pt x="138" y="69"/>
                      </a:lnTo>
                      <a:lnTo>
                        <a:pt x="11" y="57"/>
                      </a:lnTo>
                      <a:lnTo>
                        <a:pt x="7" y="58"/>
                      </a:lnTo>
                      <a:lnTo>
                        <a:pt x="4" y="57"/>
                      </a:lnTo>
                      <a:lnTo>
                        <a:pt x="1" y="57"/>
                      </a:lnTo>
                      <a:lnTo>
                        <a:pt x="1" y="59"/>
                      </a:lnTo>
                      <a:lnTo>
                        <a:pt x="0" y="62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1" name="Freeform 84"/>
                <p:cNvSpPr>
                  <a:spLocks noChangeAspect="1"/>
                </p:cNvSpPr>
                <p:nvPr/>
              </p:nvSpPr>
              <p:spPr bwMode="auto">
                <a:xfrm>
                  <a:off x="1327" y="1260"/>
                  <a:ext cx="142" cy="76"/>
                </a:xfrm>
                <a:custGeom>
                  <a:avLst/>
                  <a:gdLst>
                    <a:gd name="T0" fmla="*/ 0 w 142"/>
                    <a:gd name="T1" fmla="*/ 0 h 76"/>
                    <a:gd name="T2" fmla="*/ 0 w 142"/>
                    <a:gd name="T3" fmla="*/ 4 h 76"/>
                    <a:gd name="T4" fmla="*/ 3 w 142"/>
                    <a:gd name="T5" fmla="*/ 7 h 76"/>
                    <a:gd name="T6" fmla="*/ 6 w 142"/>
                    <a:gd name="T7" fmla="*/ 8 h 76"/>
                    <a:gd name="T8" fmla="*/ 11 w 142"/>
                    <a:gd name="T9" fmla="*/ 11 h 76"/>
                    <a:gd name="T10" fmla="*/ 132 w 142"/>
                    <a:gd name="T11" fmla="*/ 61 h 76"/>
                    <a:gd name="T12" fmla="*/ 137 w 142"/>
                    <a:gd name="T13" fmla="*/ 64 h 76"/>
                    <a:gd name="T14" fmla="*/ 137 w 142"/>
                    <a:gd name="T15" fmla="*/ 65 h 76"/>
                    <a:gd name="T16" fmla="*/ 140 w 142"/>
                    <a:gd name="T17" fmla="*/ 68 h 76"/>
                    <a:gd name="T18" fmla="*/ 141 w 142"/>
                    <a:gd name="T19" fmla="*/ 71 h 76"/>
                    <a:gd name="T20" fmla="*/ 139 w 142"/>
                    <a:gd name="T21" fmla="*/ 74 h 76"/>
                    <a:gd name="T22" fmla="*/ 136 w 142"/>
                    <a:gd name="T23" fmla="*/ 75 h 76"/>
                    <a:gd name="T24" fmla="*/ 11 w 142"/>
                    <a:gd name="T25" fmla="*/ 62 h 76"/>
                    <a:gd name="T26" fmla="*/ 8 w 142"/>
                    <a:gd name="T27" fmla="*/ 62 h 76"/>
                    <a:gd name="T28" fmla="*/ 6 w 142"/>
                    <a:gd name="T29" fmla="*/ 62 h 76"/>
                    <a:gd name="T30" fmla="*/ 4 w 142"/>
                    <a:gd name="T31" fmla="*/ 62 h 76"/>
                    <a:gd name="T32" fmla="*/ 2 w 142"/>
                    <a:gd name="T33" fmla="*/ 63 h 76"/>
                    <a:gd name="T34" fmla="*/ 2 w 142"/>
                    <a:gd name="T35" fmla="*/ 66 h 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2"/>
                    <a:gd name="T55" fmla="*/ 0 h 76"/>
                    <a:gd name="T56" fmla="*/ 142 w 142"/>
                    <a:gd name="T57" fmla="*/ 76 h 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2" h="76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1" y="11"/>
                      </a:lnTo>
                      <a:lnTo>
                        <a:pt x="132" y="61"/>
                      </a:lnTo>
                      <a:lnTo>
                        <a:pt x="137" y="64"/>
                      </a:lnTo>
                      <a:lnTo>
                        <a:pt x="137" y="65"/>
                      </a:lnTo>
                      <a:lnTo>
                        <a:pt x="140" y="68"/>
                      </a:lnTo>
                      <a:lnTo>
                        <a:pt x="141" y="71"/>
                      </a:lnTo>
                      <a:lnTo>
                        <a:pt x="139" y="74"/>
                      </a:lnTo>
                      <a:lnTo>
                        <a:pt x="136" y="75"/>
                      </a:lnTo>
                      <a:lnTo>
                        <a:pt x="11" y="62"/>
                      </a:lnTo>
                      <a:lnTo>
                        <a:pt x="8" y="62"/>
                      </a:lnTo>
                      <a:lnTo>
                        <a:pt x="6" y="62"/>
                      </a:lnTo>
                      <a:lnTo>
                        <a:pt x="4" y="62"/>
                      </a:lnTo>
                      <a:lnTo>
                        <a:pt x="2" y="63"/>
                      </a:lnTo>
                      <a:lnTo>
                        <a:pt x="2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2" name="Freeform 85"/>
                <p:cNvSpPr>
                  <a:spLocks noChangeAspect="1"/>
                </p:cNvSpPr>
                <p:nvPr/>
              </p:nvSpPr>
              <p:spPr bwMode="auto">
                <a:xfrm>
                  <a:off x="1326" y="1328"/>
                  <a:ext cx="142" cy="74"/>
                </a:xfrm>
                <a:custGeom>
                  <a:avLst/>
                  <a:gdLst>
                    <a:gd name="T0" fmla="*/ 0 w 142"/>
                    <a:gd name="T1" fmla="*/ 0 h 74"/>
                    <a:gd name="T2" fmla="*/ 2 w 142"/>
                    <a:gd name="T3" fmla="*/ 2 h 74"/>
                    <a:gd name="T4" fmla="*/ 4 w 142"/>
                    <a:gd name="T5" fmla="*/ 4 h 74"/>
                    <a:gd name="T6" fmla="*/ 4 w 142"/>
                    <a:gd name="T7" fmla="*/ 5 h 74"/>
                    <a:gd name="T8" fmla="*/ 10 w 142"/>
                    <a:gd name="T9" fmla="*/ 8 h 74"/>
                    <a:gd name="T10" fmla="*/ 129 w 142"/>
                    <a:gd name="T11" fmla="*/ 57 h 74"/>
                    <a:gd name="T12" fmla="*/ 136 w 142"/>
                    <a:gd name="T13" fmla="*/ 59 h 74"/>
                    <a:gd name="T14" fmla="*/ 138 w 142"/>
                    <a:gd name="T15" fmla="*/ 62 h 74"/>
                    <a:gd name="T16" fmla="*/ 139 w 142"/>
                    <a:gd name="T17" fmla="*/ 66 h 74"/>
                    <a:gd name="T18" fmla="*/ 141 w 142"/>
                    <a:gd name="T19" fmla="*/ 68 h 74"/>
                    <a:gd name="T20" fmla="*/ 140 w 142"/>
                    <a:gd name="T21" fmla="*/ 70 h 74"/>
                    <a:gd name="T22" fmla="*/ 136 w 142"/>
                    <a:gd name="T23" fmla="*/ 73 h 74"/>
                    <a:gd name="T24" fmla="*/ 12 w 142"/>
                    <a:gd name="T25" fmla="*/ 59 h 74"/>
                    <a:gd name="T26" fmla="*/ 8 w 142"/>
                    <a:gd name="T27" fmla="*/ 59 h 74"/>
                    <a:gd name="T28" fmla="*/ 4 w 142"/>
                    <a:gd name="T29" fmla="*/ 59 h 74"/>
                    <a:gd name="T30" fmla="*/ 3 w 142"/>
                    <a:gd name="T31" fmla="*/ 59 h 74"/>
                    <a:gd name="T32" fmla="*/ 3 w 142"/>
                    <a:gd name="T33" fmla="*/ 61 h 74"/>
                    <a:gd name="T34" fmla="*/ 2 w 142"/>
                    <a:gd name="T35" fmla="*/ 64 h 7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2"/>
                    <a:gd name="T55" fmla="*/ 0 h 74"/>
                    <a:gd name="T56" fmla="*/ 142 w 142"/>
                    <a:gd name="T57" fmla="*/ 74 h 74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2" h="74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10" y="8"/>
                      </a:lnTo>
                      <a:lnTo>
                        <a:pt x="129" y="57"/>
                      </a:lnTo>
                      <a:lnTo>
                        <a:pt x="136" y="59"/>
                      </a:lnTo>
                      <a:lnTo>
                        <a:pt x="138" y="62"/>
                      </a:lnTo>
                      <a:lnTo>
                        <a:pt x="139" y="66"/>
                      </a:lnTo>
                      <a:lnTo>
                        <a:pt x="141" y="68"/>
                      </a:lnTo>
                      <a:lnTo>
                        <a:pt x="140" y="70"/>
                      </a:lnTo>
                      <a:lnTo>
                        <a:pt x="136" y="73"/>
                      </a:lnTo>
                      <a:lnTo>
                        <a:pt x="12" y="59"/>
                      </a:lnTo>
                      <a:lnTo>
                        <a:pt x="8" y="59"/>
                      </a:lnTo>
                      <a:lnTo>
                        <a:pt x="4" y="59"/>
                      </a:lnTo>
                      <a:lnTo>
                        <a:pt x="3" y="59"/>
                      </a:lnTo>
                      <a:lnTo>
                        <a:pt x="3" y="61"/>
                      </a:lnTo>
                      <a:lnTo>
                        <a:pt x="2" y="64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3" name="Freeform 86"/>
                <p:cNvSpPr>
                  <a:spLocks noChangeAspect="1"/>
                </p:cNvSpPr>
                <p:nvPr/>
              </p:nvSpPr>
              <p:spPr bwMode="auto">
                <a:xfrm>
                  <a:off x="1326" y="1391"/>
                  <a:ext cx="142" cy="73"/>
                </a:xfrm>
                <a:custGeom>
                  <a:avLst/>
                  <a:gdLst>
                    <a:gd name="T0" fmla="*/ 0 w 142"/>
                    <a:gd name="T1" fmla="*/ 0 h 73"/>
                    <a:gd name="T2" fmla="*/ 0 w 142"/>
                    <a:gd name="T3" fmla="*/ 3 h 73"/>
                    <a:gd name="T4" fmla="*/ 1 w 142"/>
                    <a:gd name="T5" fmla="*/ 7 h 73"/>
                    <a:gd name="T6" fmla="*/ 5 w 142"/>
                    <a:gd name="T7" fmla="*/ 9 h 73"/>
                    <a:gd name="T8" fmla="*/ 11 w 142"/>
                    <a:gd name="T9" fmla="*/ 10 h 73"/>
                    <a:gd name="T10" fmla="*/ 129 w 142"/>
                    <a:gd name="T11" fmla="*/ 59 h 73"/>
                    <a:gd name="T12" fmla="*/ 137 w 142"/>
                    <a:gd name="T13" fmla="*/ 61 h 73"/>
                    <a:gd name="T14" fmla="*/ 138 w 142"/>
                    <a:gd name="T15" fmla="*/ 63 h 73"/>
                    <a:gd name="T16" fmla="*/ 141 w 142"/>
                    <a:gd name="T17" fmla="*/ 67 h 73"/>
                    <a:gd name="T18" fmla="*/ 141 w 142"/>
                    <a:gd name="T19" fmla="*/ 69 h 73"/>
                    <a:gd name="T20" fmla="*/ 140 w 142"/>
                    <a:gd name="T21" fmla="*/ 72 h 73"/>
                    <a:gd name="T22" fmla="*/ 135 w 142"/>
                    <a:gd name="T23" fmla="*/ 72 h 73"/>
                    <a:gd name="T24" fmla="*/ 73 w 142"/>
                    <a:gd name="T25" fmla="*/ 65 h 7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42"/>
                    <a:gd name="T40" fmla="*/ 0 h 73"/>
                    <a:gd name="T41" fmla="*/ 142 w 142"/>
                    <a:gd name="T42" fmla="*/ 73 h 7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42" h="7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1" y="7"/>
                      </a:lnTo>
                      <a:lnTo>
                        <a:pt x="5" y="9"/>
                      </a:lnTo>
                      <a:lnTo>
                        <a:pt x="11" y="10"/>
                      </a:lnTo>
                      <a:lnTo>
                        <a:pt x="129" y="59"/>
                      </a:lnTo>
                      <a:lnTo>
                        <a:pt x="137" y="61"/>
                      </a:lnTo>
                      <a:lnTo>
                        <a:pt x="138" y="63"/>
                      </a:lnTo>
                      <a:lnTo>
                        <a:pt x="141" y="67"/>
                      </a:lnTo>
                      <a:lnTo>
                        <a:pt x="141" y="69"/>
                      </a:lnTo>
                      <a:lnTo>
                        <a:pt x="140" y="72"/>
                      </a:lnTo>
                      <a:lnTo>
                        <a:pt x="135" y="72"/>
                      </a:lnTo>
                      <a:lnTo>
                        <a:pt x="73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86" name="Text Box 87"/>
              <p:cNvSpPr txBox="1">
                <a:spLocks noChangeArrowheads="1"/>
              </p:cNvSpPr>
              <p:nvPr/>
            </p:nvSpPr>
            <p:spPr bwMode="auto">
              <a:xfrm>
                <a:off x="1984" y="765"/>
                <a:ext cx="140" cy="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133" dirty="0">
                    <a:solidFill>
                      <a:srgbClr val="000000"/>
                    </a:solidFill>
                    <a:latin typeface="Symbol" pitchFamily="18" charset="2"/>
                  </a:rPr>
                  <a:t>g</a:t>
                </a:r>
              </a:p>
            </p:txBody>
          </p:sp>
        </p:grpSp>
        <p:sp>
          <p:nvSpPr>
            <p:cNvPr id="78" name="Text Box 88"/>
            <p:cNvSpPr txBox="1">
              <a:spLocks noChangeArrowheads="1"/>
            </p:cNvSpPr>
            <p:nvPr/>
          </p:nvSpPr>
          <p:spPr bwMode="auto">
            <a:xfrm>
              <a:off x="-5094" y="2574617"/>
              <a:ext cx="525625" cy="315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33" dirty="0">
                  <a:solidFill>
                    <a:srgbClr val="000000"/>
                  </a:solidFill>
                  <a:latin typeface="Times New Roman" pitchFamily="18" charset="0"/>
                </a:rPr>
                <a:t>N(p)</a:t>
              </a:r>
            </a:p>
          </p:txBody>
        </p:sp>
        <p:sp>
          <p:nvSpPr>
            <p:cNvPr id="79" name="Text Box 89"/>
            <p:cNvSpPr txBox="1">
              <a:spLocks noChangeArrowheads="1"/>
            </p:cNvSpPr>
            <p:nvPr/>
          </p:nvSpPr>
          <p:spPr bwMode="auto">
            <a:xfrm>
              <a:off x="3922382" y="2593975"/>
              <a:ext cx="594154" cy="315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33" dirty="0">
                  <a:solidFill>
                    <a:srgbClr val="000000"/>
                  </a:solidFill>
                  <a:latin typeface="Times New Roman" pitchFamily="18" charset="0"/>
                </a:rPr>
                <a:t>N(p’)</a:t>
              </a:r>
            </a:p>
          </p:txBody>
        </p:sp>
        <p:sp>
          <p:nvSpPr>
            <p:cNvPr id="80" name="ZoneTexte 116"/>
            <p:cNvSpPr txBox="1">
              <a:spLocks noChangeArrowheads="1"/>
            </p:cNvSpPr>
            <p:nvPr/>
          </p:nvSpPr>
          <p:spPr bwMode="auto">
            <a:xfrm>
              <a:off x="2811463" y="1570038"/>
              <a:ext cx="928379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i="1">
                  <a:solidFill>
                    <a:srgbClr val="000000"/>
                  </a:solidFill>
                  <a:latin typeface="Times New Roman" pitchFamily="18" charset="0"/>
                </a:rPr>
                <a:t>factorization</a:t>
              </a:r>
              <a:endParaRPr lang="en-US" sz="1600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119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3404" y="3425560"/>
            <a:ext cx="5802632" cy="243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" name="ZoneTexte 119"/>
          <p:cNvSpPr txBox="1"/>
          <p:nvPr/>
        </p:nvSpPr>
        <p:spPr>
          <a:xfrm>
            <a:off x="6368383" y="5843987"/>
            <a:ext cx="94981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fr-FR" sz="2133" b="1" dirty="0" err="1">
                <a:solidFill>
                  <a:srgbClr val="FF0000"/>
                </a:solidFill>
                <a:latin typeface="Times New Roman" pitchFamily="18" charset="0"/>
              </a:rPr>
              <a:t>Vector</a:t>
            </a:r>
            <a:endParaRPr lang="en-US" sz="2133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21" name="ZoneTexte 120"/>
          <p:cNvSpPr txBox="1"/>
          <p:nvPr/>
        </p:nvSpPr>
        <p:spPr>
          <a:xfrm>
            <a:off x="7812276" y="5843987"/>
            <a:ext cx="98026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fr-FR" sz="2133" b="1" dirty="0" err="1">
                <a:solidFill>
                  <a:srgbClr val="0000FF"/>
                </a:solidFill>
                <a:latin typeface="Times New Roman" pitchFamily="18" charset="0"/>
              </a:rPr>
              <a:t>Tensor</a:t>
            </a:r>
            <a:endParaRPr lang="en-US" sz="2133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22" name="ZoneTexte 121"/>
          <p:cNvSpPr txBox="1"/>
          <p:nvPr/>
        </p:nvSpPr>
        <p:spPr>
          <a:xfrm>
            <a:off x="9049955" y="5866827"/>
            <a:ext cx="162576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fr-FR" sz="2133" b="1" dirty="0">
                <a:solidFill>
                  <a:srgbClr val="FF0000"/>
                </a:solidFill>
                <a:latin typeface="Times New Roman" pitchFamily="18" charset="0"/>
              </a:rPr>
              <a:t>Axial-</a:t>
            </a:r>
            <a:r>
              <a:rPr lang="fr-FR" sz="2133" b="1" dirty="0" err="1">
                <a:solidFill>
                  <a:srgbClr val="FF0000"/>
                </a:solidFill>
                <a:latin typeface="Times New Roman" pitchFamily="18" charset="0"/>
              </a:rPr>
              <a:t>vector</a:t>
            </a:r>
            <a:endParaRPr lang="en-US" sz="2133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23" name="ZoneTexte 122"/>
          <p:cNvSpPr txBox="1"/>
          <p:nvPr/>
        </p:nvSpPr>
        <p:spPr>
          <a:xfrm>
            <a:off x="10697036" y="5885024"/>
            <a:ext cx="122341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fr-FR" sz="2133" b="1" dirty="0" err="1">
                <a:solidFill>
                  <a:srgbClr val="0000FF"/>
                </a:solidFill>
                <a:latin typeface="Times New Roman" pitchFamily="18" charset="0"/>
              </a:rPr>
              <a:t>Ps.scalar</a:t>
            </a:r>
            <a:endParaRPr lang="en-US" sz="2133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24" name="ZoneTexte 123">
            <a:extLst>
              <a:ext uri="{FF2B5EF4-FFF2-40B4-BE49-F238E27FC236}">
                <a16:creationId xmlns:a16="http://schemas.microsoft.com/office/drawing/2014/main" id="{320954E0-2B18-4DD6-91AA-A4A79E939386}"/>
              </a:ext>
            </a:extLst>
          </p:cNvPr>
          <p:cNvSpPr txBox="1"/>
          <p:nvPr/>
        </p:nvSpPr>
        <p:spPr>
          <a:xfrm>
            <a:off x="11896133" y="6515411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22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6317499"/>
              </p:ext>
            </p:extLst>
          </p:nvPr>
        </p:nvGraphicFramePr>
        <p:xfrm>
          <a:off x="494662" y="643675"/>
          <a:ext cx="4575538" cy="67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3" imgW="3174840" imgH="469800" progId="Equation.3">
                  <p:embed/>
                </p:oleObj>
              </mc:Choice>
              <mc:Fallback>
                <p:oleObj name="Équation" r:id="rId3" imgW="3174840" imgH="469800" progId="Equation.3">
                  <p:embed/>
                  <p:pic>
                    <p:nvPicPr>
                      <p:cNvPr id="2222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662" y="643675"/>
                        <a:ext cx="4575538" cy="6761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Text Box 2"/>
          <p:cNvSpPr txBox="1">
            <a:spLocks noChangeArrowheads="1"/>
          </p:cNvSpPr>
          <p:nvPr/>
        </p:nvSpPr>
        <p:spPr bwMode="auto">
          <a:xfrm>
            <a:off x="289297" y="-2104"/>
            <a:ext cx="115581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21917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Accessing GPDs through DVCS: from GPDs to Compton Form Factors</a:t>
            </a:r>
          </a:p>
        </p:txBody>
      </p:sp>
      <p:sp>
        <p:nvSpPr>
          <p:cNvPr id="4105" name="Ellipse 96"/>
          <p:cNvSpPr>
            <a:spLocks noChangeArrowheads="1"/>
          </p:cNvSpPr>
          <p:nvPr/>
        </p:nvSpPr>
        <p:spPr bwMode="auto">
          <a:xfrm>
            <a:off x="1304434" y="645396"/>
            <a:ext cx="1775974" cy="664782"/>
          </a:xfrm>
          <a:prstGeom prst="ellipse">
            <a:avLst/>
          </a:prstGeom>
          <a:noFill/>
          <a:ln w="28575" algn="ctr">
            <a:solidFill>
              <a:srgbClr val="FF3399"/>
            </a:solidFill>
            <a:round/>
            <a:headEnd/>
            <a:tailEnd/>
          </a:ln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fr-FR" sz="24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06" name="Ellipse 97"/>
          <p:cNvSpPr>
            <a:spLocks noChangeArrowheads="1"/>
          </p:cNvSpPr>
          <p:nvPr/>
        </p:nvSpPr>
        <p:spPr bwMode="auto">
          <a:xfrm>
            <a:off x="3213655" y="690026"/>
            <a:ext cx="1552306" cy="609523"/>
          </a:xfrm>
          <a:prstGeom prst="ellipse">
            <a:avLst/>
          </a:prstGeom>
          <a:noFill/>
          <a:ln w="28575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fr-FR" sz="2400" b="1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222215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579809"/>
              </p:ext>
            </p:extLst>
          </p:nvPr>
        </p:nvGraphicFramePr>
        <p:xfrm>
          <a:off x="383975" y="1390111"/>
          <a:ext cx="4621336" cy="64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5" imgW="3479760" imgH="482400" progId="Equation.3">
                  <p:embed/>
                </p:oleObj>
              </mc:Choice>
              <mc:Fallback>
                <p:oleObj name="Équation" r:id="rId5" imgW="3479760" imgH="482400" progId="Equation.3">
                  <p:embed/>
                  <p:pic>
                    <p:nvPicPr>
                      <p:cNvPr id="222215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975" y="1390111"/>
                        <a:ext cx="4621336" cy="643176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FF00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221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6477744"/>
              </p:ext>
            </p:extLst>
          </p:nvPr>
        </p:nvGraphicFramePr>
        <p:xfrm>
          <a:off x="371221" y="2170327"/>
          <a:ext cx="3427367" cy="373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7" imgW="2311200" imgH="253800" progId="Equation.3">
                  <p:embed/>
                </p:oleObj>
              </mc:Choice>
              <mc:Fallback>
                <p:oleObj name="Équation" r:id="rId7" imgW="2311200" imgH="253800" progId="Equation.3">
                  <p:embed/>
                  <p:pic>
                    <p:nvPicPr>
                      <p:cNvPr id="22221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221" y="2170327"/>
                        <a:ext cx="3427367" cy="37362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Rectangle 7"/>
          <p:cNvSpPr>
            <a:spLocks noChangeArrowheads="1"/>
          </p:cNvSpPr>
          <p:nvPr/>
        </p:nvSpPr>
        <p:spPr bwMode="auto">
          <a:xfrm>
            <a:off x="445824" y="3962400"/>
            <a:ext cx="54864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5" name="Group 82"/>
          <p:cNvGrpSpPr>
            <a:grpSpLocks/>
          </p:cNvGrpSpPr>
          <p:nvPr/>
        </p:nvGrpSpPr>
        <p:grpSpPr bwMode="auto">
          <a:xfrm>
            <a:off x="252177" y="2873393"/>
            <a:ext cx="6705607" cy="669925"/>
            <a:chOff x="361" y="932"/>
            <a:chExt cx="3168" cy="422"/>
          </a:xfrm>
        </p:grpSpPr>
        <p:sp>
          <p:nvSpPr>
            <p:cNvPr id="46" name="Text Box 3"/>
            <p:cNvSpPr txBox="1">
              <a:spLocks noChangeArrowheads="1"/>
            </p:cNvSpPr>
            <p:nvPr/>
          </p:nvSpPr>
          <p:spPr bwMode="auto">
            <a:xfrm>
              <a:off x="361" y="1141"/>
              <a:ext cx="172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err="1">
                  <a:solidFill>
                    <a:srgbClr val="000000"/>
                  </a:solidFill>
                  <a:latin typeface="Symbol" pitchFamily="18" charset="2"/>
                  <a:cs typeface="Times New Roman" pitchFamily="18" charset="0"/>
                </a:rPr>
                <a:t>Ds</a:t>
              </a:r>
              <a:r>
                <a:rPr lang="en-US" sz="1600" baseline="-25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LU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~ </a:t>
              </a:r>
              <a:r>
                <a:rPr lang="en-US" sz="1600" dirty="0" err="1">
                  <a:solidFill>
                    <a:srgbClr val="FF3300"/>
                  </a:solidFill>
                  <a:latin typeface="Times New Roman" pitchFamily="18" charset="0"/>
                </a:rPr>
                <a:t>sin</a:t>
              </a:r>
              <a:r>
                <a:rPr lang="en-US" sz="1600" dirty="0" err="1">
                  <a:solidFill>
                    <a:srgbClr val="FF3300"/>
                  </a:solidFill>
                  <a:latin typeface="Symbol" pitchFamily="18" charset="2"/>
                </a:rPr>
                <a:t>f</a:t>
              </a:r>
              <a:r>
                <a:rPr lang="en-US" sz="1600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Times New Roman" pitchFamily="18" charset="0"/>
                </a:rPr>
                <a:t>Im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{F</a:t>
              </a:r>
              <a:r>
                <a:rPr lang="en-US" sz="1600" baseline="-25000" dirty="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r>
                <a:rPr lang="en-US" sz="1600" dirty="0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sz="1600" dirty="0">
                  <a:solidFill>
                    <a:srgbClr val="009999"/>
                  </a:solidFill>
                  <a:latin typeface="Times New Roman" pitchFamily="18" charset="0"/>
                </a:rPr>
                <a:t> 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+ </a:t>
              </a:r>
              <a:r>
                <a:rPr lang="en-US" sz="1600" dirty="0">
                  <a:solidFill>
                    <a:srgbClr val="000000"/>
                  </a:solidFill>
                  <a:latin typeface="Symbol" pitchFamily="18" charset="2"/>
                </a:rPr>
                <a:t>x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(F</a:t>
              </a:r>
              <a:r>
                <a:rPr lang="en-US" sz="1600" baseline="-25000" dirty="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+F</a:t>
              </a:r>
              <a:r>
                <a:rPr lang="en-US" sz="1600" baseline="-25000" dirty="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  <a:r>
                <a:rPr lang="en-US" sz="1600" dirty="0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sz="1600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-kF</a:t>
              </a:r>
              <a:r>
                <a:rPr lang="en-US" sz="1600" baseline="-25000" dirty="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r>
                <a:rPr lang="en-US" sz="1600" dirty="0">
                  <a:solidFill>
                    <a:srgbClr val="0000FF"/>
                  </a:solidFill>
                  <a:latin typeface="Monotype Corsiva" pitchFamily="66" charset="0"/>
                </a:rPr>
                <a:t>E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}</a:t>
              </a:r>
              <a:endParaRPr lang="en-US" sz="1600" dirty="0">
                <a:solidFill>
                  <a:srgbClr val="000000"/>
                </a:solidFill>
                <a:latin typeface="Symbol" pitchFamily="18" charset="2"/>
              </a:endParaRPr>
            </a:p>
          </p:txBody>
        </p:sp>
        <p:sp>
          <p:nvSpPr>
            <p:cNvPr id="48" name="Text Box 5"/>
            <p:cNvSpPr txBox="1">
              <a:spLocks noChangeArrowheads="1"/>
            </p:cNvSpPr>
            <p:nvPr/>
          </p:nvSpPr>
          <p:spPr bwMode="auto">
            <a:xfrm>
              <a:off x="560" y="937"/>
              <a:ext cx="151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Times New Roman" pitchFamily="18" charset="0"/>
                </a:rPr>
                <a:t>Polarized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1600" b="1" dirty="0">
                  <a:solidFill>
                    <a:srgbClr val="000000"/>
                  </a:solidFill>
                  <a:latin typeface="Times New Roman" pitchFamily="18" charset="0"/>
                </a:rPr>
                <a:t>beam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, </a:t>
              </a:r>
              <a:r>
                <a:rPr lang="en-US" sz="1600" dirty="0" err="1">
                  <a:solidFill>
                    <a:srgbClr val="000000"/>
                  </a:solidFill>
                  <a:latin typeface="Times New Roman" pitchFamily="18" charset="0"/>
                </a:rPr>
                <a:t>unpolarized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 target:</a:t>
              </a:r>
            </a:p>
          </p:txBody>
        </p:sp>
        <p:sp>
          <p:nvSpPr>
            <p:cNvPr id="49" name="AutoShape 51"/>
            <p:cNvSpPr>
              <a:spLocks noChangeArrowheads="1"/>
            </p:cNvSpPr>
            <p:nvPr/>
          </p:nvSpPr>
          <p:spPr bwMode="auto">
            <a:xfrm>
              <a:off x="2590" y="1088"/>
              <a:ext cx="374" cy="186"/>
            </a:xfrm>
            <a:prstGeom prst="rightArrow">
              <a:avLst>
                <a:gd name="adj1" fmla="val 50000"/>
                <a:gd name="adj2" fmla="val 85985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fr-FR" dirty="0">
                <a:solidFill>
                  <a:srgbClr val="00FF00"/>
                </a:solidFill>
                <a:latin typeface="Times New Roman" pitchFamily="18" charset="0"/>
              </a:endParaRPr>
            </a:p>
          </p:txBody>
        </p:sp>
        <p:sp>
          <p:nvSpPr>
            <p:cNvPr id="50" name="Text Box 70"/>
            <p:cNvSpPr txBox="1">
              <a:spLocks noChangeArrowheads="1"/>
            </p:cNvSpPr>
            <p:nvPr/>
          </p:nvSpPr>
          <p:spPr bwMode="auto">
            <a:xfrm>
              <a:off x="2954" y="932"/>
              <a:ext cx="57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FF"/>
                  </a:solidFill>
                  <a:latin typeface="Times New Roman" pitchFamily="18" charset="0"/>
                </a:rPr>
                <a:t>          </a:t>
              </a:r>
              <a:r>
                <a:rPr lang="en-US" sz="1600" b="1" dirty="0" err="1">
                  <a:solidFill>
                    <a:srgbClr val="0000FF"/>
                  </a:solidFill>
                  <a:latin typeface="Times New Roman" pitchFamily="18" charset="0"/>
                </a:rPr>
                <a:t>Im</a:t>
              </a:r>
              <a:r>
                <a:rPr lang="en-US" sz="1600" b="1" dirty="0" err="1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sz="1600" b="1" baseline="-25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  <a:endParaRPr lang="en-US" sz="1600" dirty="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2" name="Group 83"/>
          <p:cNvGrpSpPr>
            <a:grpSpLocks/>
          </p:cNvGrpSpPr>
          <p:nvPr/>
        </p:nvGrpSpPr>
        <p:grpSpPr bwMode="auto">
          <a:xfrm>
            <a:off x="321225" y="4401336"/>
            <a:ext cx="7090842" cy="719142"/>
            <a:chOff x="485" y="1322"/>
            <a:chExt cx="3350" cy="453"/>
          </a:xfrm>
        </p:grpSpPr>
        <p:sp>
          <p:nvSpPr>
            <p:cNvPr id="53" name="Text Box 6"/>
            <p:cNvSpPr txBox="1">
              <a:spLocks noChangeArrowheads="1"/>
            </p:cNvSpPr>
            <p:nvPr/>
          </p:nvSpPr>
          <p:spPr bwMode="auto">
            <a:xfrm>
              <a:off x="620" y="1357"/>
              <a:ext cx="158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Times New Roman" pitchFamily="18" charset="0"/>
                </a:rPr>
                <a:t>Polarized beam, longitudinal target:</a:t>
              </a:r>
            </a:p>
          </p:txBody>
        </p:sp>
        <p:sp>
          <p:nvSpPr>
            <p:cNvPr id="54" name="Text Box 8"/>
            <p:cNvSpPr txBox="1">
              <a:spLocks noChangeArrowheads="1"/>
            </p:cNvSpPr>
            <p:nvPr/>
          </p:nvSpPr>
          <p:spPr bwMode="auto">
            <a:xfrm>
              <a:off x="485" y="1562"/>
              <a:ext cx="335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err="1">
                  <a:solidFill>
                    <a:srgbClr val="000000"/>
                  </a:solidFill>
                  <a:latin typeface="Symbol" pitchFamily="18" charset="2"/>
                  <a:cs typeface="Times New Roman" pitchFamily="18" charset="0"/>
                </a:rPr>
                <a:t>Ds</a:t>
              </a:r>
              <a:r>
                <a:rPr lang="en-US" sz="1600" baseline="-25000" dirty="0" err="1">
                  <a:solidFill>
                    <a:srgbClr val="000000"/>
                  </a:solidFill>
                  <a:latin typeface="Times New Roman" pitchFamily="18" charset="0"/>
                </a:rPr>
                <a:t>LL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 ~ </a:t>
              </a:r>
              <a:r>
                <a:rPr lang="en-US" sz="1600" dirty="0">
                  <a:solidFill>
                    <a:srgbClr val="FF0000"/>
                  </a:solidFill>
                  <a:latin typeface="Times New Roman" pitchFamily="18" charset="0"/>
                </a:rPr>
                <a:t>(</a:t>
              </a:r>
              <a:r>
                <a:rPr lang="en-US" sz="1600" dirty="0" err="1">
                  <a:solidFill>
                    <a:srgbClr val="FF0000"/>
                  </a:solidFill>
                  <a:latin typeface="Times New Roman" pitchFamily="18" charset="0"/>
                </a:rPr>
                <a:t>A+B</a:t>
              </a:r>
              <a:r>
                <a:rPr lang="en-US" sz="1600" dirty="0" err="1">
                  <a:solidFill>
                    <a:srgbClr val="FF3300"/>
                  </a:solidFill>
                  <a:latin typeface="Times New Roman" pitchFamily="18" charset="0"/>
                </a:rPr>
                <a:t>cos</a:t>
              </a:r>
              <a:r>
                <a:rPr lang="en-US" sz="1600" dirty="0" err="1">
                  <a:solidFill>
                    <a:srgbClr val="FF3300"/>
                  </a:solidFill>
                  <a:latin typeface="Symbol" pitchFamily="18" charset="2"/>
                </a:rPr>
                <a:t>f</a:t>
              </a:r>
              <a:r>
                <a:rPr lang="en-US" sz="1600" dirty="0">
                  <a:solidFill>
                    <a:srgbClr val="FF3300"/>
                  </a:solidFill>
                  <a:latin typeface="Symbol" pitchFamily="18" charset="2"/>
                </a:rPr>
                <a:t>) 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Re{F</a:t>
              </a:r>
              <a:r>
                <a:rPr lang="en-US" sz="1600" baseline="-25000" dirty="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r>
                <a:rPr lang="en-US" sz="1600" dirty="0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  <a:r>
                <a:rPr lang="en-US" sz="1600" dirty="0">
                  <a:solidFill>
                    <a:srgbClr val="000000"/>
                  </a:solidFill>
                  <a:latin typeface="Symbol" pitchFamily="18" charset="2"/>
                </a:rPr>
                <a:t>x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(F</a:t>
              </a:r>
              <a:r>
                <a:rPr lang="en-US" sz="1600" baseline="-25000" dirty="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+F</a:t>
              </a:r>
              <a:r>
                <a:rPr lang="en-US" sz="1600" baseline="-25000" dirty="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)(</a:t>
              </a:r>
              <a:r>
                <a:rPr lang="en-US" sz="1600" dirty="0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sz="1600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+ </a:t>
              </a:r>
              <a:r>
                <a:rPr lang="en-US" sz="1600" dirty="0" err="1">
                  <a:solidFill>
                    <a:srgbClr val="000000"/>
                  </a:solidFill>
                  <a:latin typeface="Times New Roman" pitchFamily="18" charset="0"/>
                </a:rPr>
                <a:t>x</a:t>
              </a:r>
              <a:r>
                <a:rPr lang="en-US" sz="1600" baseline="-25000" dirty="0" err="1">
                  <a:solidFill>
                    <a:srgbClr val="000000"/>
                  </a:solidFill>
                  <a:latin typeface="Times New Roman" pitchFamily="18" charset="0"/>
                </a:rPr>
                <a:t>B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/2</a:t>
              </a:r>
              <a:r>
                <a:rPr lang="en-US" sz="1600" dirty="0">
                  <a:solidFill>
                    <a:srgbClr val="0000FF"/>
                  </a:solidFill>
                  <a:latin typeface="Monotype Corsiva" pitchFamily="66" charset="0"/>
                </a:rPr>
                <a:t>E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}</a:t>
              </a:r>
              <a:endParaRPr lang="en-US" sz="1600" dirty="0">
                <a:solidFill>
                  <a:srgbClr val="000000"/>
                </a:solidFill>
                <a:latin typeface="Symbol" pitchFamily="18" charset="2"/>
              </a:endParaRPr>
            </a:p>
          </p:txBody>
        </p:sp>
        <p:sp>
          <p:nvSpPr>
            <p:cNvPr id="55" name="Rectangle 9"/>
            <p:cNvSpPr>
              <a:spLocks noChangeArrowheads="1"/>
            </p:cNvSpPr>
            <p:nvPr/>
          </p:nvSpPr>
          <p:spPr bwMode="auto">
            <a:xfrm>
              <a:off x="1527" y="1505"/>
              <a:ext cx="5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FF"/>
                  </a:solidFill>
                  <a:latin typeface="Times New Roman" pitchFamily="18" charset="0"/>
                </a:rPr>
                <a:t>~</a:t>
              </a:r>
              <a:endParaRPr lang="en-US" dirty="0">
                <a:solidFill>
                  <a:srgbClr val="0000FF"/>
                </a:solidFill>
                <a:latin typeface="Tahoma" pitchFamily="34" charset="0"/>
              </a:endParaRPr>
            </a:p>
          </p:txBody>
        </p:sp>
        <p:sp>
          <p:nvSpPr>
            <p:cNvPr id="56" name="Text Box 17"/>
            <p:cNvSpPr txBox="1">
              <a:spLocks noChangeArrowheads="1"/>
            </p:cNvSpPr>
            <p:nvPr/>
          </p:nvSpPr>
          <p:spPr bwMode="auto">
            <a:xfrm>
              <a:off x="2570" y="1366"/>
              <a:ext cx="113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FF"/>
                  </a:solidFill>
                  <a:latin typeface="Times New Roman" pitchFamily="18" charset="0"/>
                </a:rPr>
                <a:t>                     </a:t>
              </a:r>
              <a:r>
                <a:rPr lang="en-US" sz="1600" b="1" dirty="0" err="1">
                  <a:solidFill>
                    <a:srgbClr val="0000FF"/>
                  </a:solidFill>
                  <a:latin typeface="Times New Roman" pitchFamily="18" charset="0"/>
                </a:rPr>
                <a:t>Re</a:t>
              </a:r>
              <a:r>
                <a:rPr lang="en-US" sz="1600" b="1" dirty="0" err="1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sz="1600" b="1" baseline="-25000" dirty="0" err="1">
                  <a:solidFill>
                    <a:srgbClr val="0000FF"/>
                  </a:solidFill>
                  <a:latin typeface="Times New Roman" pitchFamily="18" charset="0"/>
                </a:rPr>
                <a:t>p</a:t>
              </a:r>
              <a:r>
                <a:rPr lang="en-US" sz="1600" b="1" dirty="0">
                  <a:solidFill>
                    <a:srgbClr val="0000FF"/>
                  </a:solidFill>
                  <a:latin typeface="Times New Roman" pitchFamily="18" charset="0"/>
                </a:rPr>
                <a:t>, </a:t>
              </a:r>
              <a:r>
                <a:rPr lang="en-US" sz="1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</a:t>
              </a:r>
              <a:r>
                <a:rPr lang="en-US" sz="1600" b="1" dirty="0" err="1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sz="1600" b="1" baseline="-25000" dirty="0" err="1">
                  <a:solidFill>
                    <a:srgbClr val="0000FF"/>
                  </a:solidFill>
                  <a:latin typeface="Times New Roman" pitchFamily="18" charset="0"/>
                </a:rPr>
                <a:t>p</a:t>
              </a:r>
              <a:endParaRPr lang="en-US" sz="1600" b="1" dirty="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sp>
          <p:nvSpPr>
            <p:cNvPr id="57" name="Rectangle 18"/>
            <p:cNvSpPr>
              <a:spLocks noChangeArrowheads="1"/>
            </p:cNvSpPr>
            <p:nvPr/>
          </p:nvSpPr>
          <p:spPr bwMode="auto">
            <a:xfrm>
              <a:off x="3578" y="1322"/>
              <a:ext cx="5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00FF"/>
                  </a:solidFill>
                  <a:latin typeface="Times New Roman" pitchFamily="18" charset="0"/>
                </a:rPr>
                <a:t>~</a:t>
              </a:r>
              <a:endParaRPr lang="en-US" b="1" dirty="0">
                <a:solidFill>
                  <a:srgbClr val="0000FF"/>
                </a:solidFill>
                <a:latin typeface="Tahoma" pitchFamily="34" charset="0"/>
              </a:endParaRPr>
            </a:p>
          </p:txBody>
        </p:sp>
      </p:grpSp>
      <p:sp>
        <p:nvSpPr>
          <p:cNvPr id="59" name="Text Box 70"/>
          <p:cNvSpPr txBox="1">
            <a:spLocks noChangeArrowheads="1"/>
          </p:cNvSpPr>
          <p:nvPr/>
        </p:nvSpPr>
        <p:spPr bwMode="auto">
          <a:xfrm>
            <a:off x="5541489" y="3090620"/>
            <a:ext cx="13965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        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</a:rPr>
              <a:t>Im</a:t>
            </a:r>
            <a:r>
              <a:rPr lang="en-US" sz="1600" b="1" dirty="0" err="1">
                <a:solidFill>
                  <a:srgbClr val="FF0000"/>
                </a:solidFill>
                <a:latin typeface="Monotype Corsiva" pitchFamily="66" charset="0"/>
              </a:rPr>
              <a:t>E</a:t>
            </a:r>
            <a:r>
              <a:rPr lang="en-US" sz="1600" b="1" baseline="-25000" dirty="0" err="1">
                <a:solidFill>
                  <a:srgbClr val="FF0000"/>
                </a:solidFill>
                <a:latin typeface="Times New Roman" pitchFamily="18" charset="0"/>
              </a:rPr>
              <a:t>n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0" name="ZoneTexte 56"/>
          <p:cNvSpPr txBox="1">
            <a:spLocks noChangeArrowheads="1"/>
          </p:cNvSpPr>
          <p:nvPr/>
        </p:nvSpPr>
        <p:spPr bwMode="auto">
          <a:xfrm>
            <a:off x="6204188" y="2185713"/>
            <a:ext cx="9103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Proton</a:t>
            </a:r>
            <a:r>
              <a:rPr lang="fr-FR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Neutron</a:t>
            </a:r>
          </a:p>
        </p:txBody>
      </p:sp>
      <p:sp>
        <p:nvSpPr>
          <p:cNvPr id="61" name="Rectangle 9"/>
          <p:cNvSpPr>
            <a:spLocks noChangeArrowheads="1"/>
          </p:cNvSpPr>
          <p:nvPr/>
        </p:nvSpPr>
        <p:spPr bwMode="auto">
          <a:xfrm>
            <a:off x="2941098" y="3108844"/>
            <a:ext cx="1250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~</a:t>
            </a:r>
            <a:endParaRPr lang="en-US" dirty="0">
              <a:solidFill>
                <a:srgbClr val="0000FF"/>
              </a:solidFill>
              <a:latin typeface="Tahoma" pitchFamily="34" charset="0"/>
            </a:endParaRPr>
          </a:p>
        </p:txBody>
      </p:sp>
      <p:sp>
        <p:nvSpPr>
          <p:cNvPr id="62" name="Text Box 17"/>
          <p:cNvSpPr txBox="1">
            <a:spLocks noChangeArrowheads="1"/>
          </p:cNvSpPr>
          <p:nvPr/>
        </p:nvSpPr>
        <p:spPr bwMode="auto">
          <a:xfrm>
            <a:off x="6279936" y="4795822"/>
            <a:ext cx="6383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</a:rPr>
              <a:t>Re</a:t>
            </a:r>
            <a:r>
              <a:rPr lang="en-US" sz="1600" b="1" dirty="0" err="1">
                <a:solidFill>
                  <a:srgbClr val="FF0000"/>
                </a:solidFill>
                <a:latin typeface="Monotype Corsiva" pitchFamily="66" charset="0"/>
              </a:rPr>
              <a:t>H</a:t>
            </a:r>
            <a:r>
              <a:rPr lang="en-US" sz="1600" b="1" baseline="-25000" dirty="0" err="1">
                <a:solidFill>
                  <a:srgbClr val="FF0000"/>
                </a:solidFill>
                <a:latin typeface="Times New Roman" pitchFamily="18" charset="0"/>
              </a:rPr>
              <a:t>n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64" name="Group 84"/>
          <p:cNvGrpSpPr>
            <a:grpSpLocks/>
          </p:cNvGrpSpPr>
          <p:nvPr/>
        </p:nvGrpSpPr>
        <p:grpSpPr bwMode="auto">
          <a:xfrm>
            <a:off x="350285" y="5199776"/>
            <a:ext cx="6796621" cy="681031"/>
            <a:chOff x="519" y="1744"/>
            <a:chExt cx="3211" cy="429"/>
          </a:xfrm>
        </p:grpSpPr>
        <p:sp>
          <p:nvSpPr>
            <p:cNvPr id="65" name="Text Box 76"/>
            <p:cNvSpPr txBox="1">
              <a:spLocks noChangeArrowheads="1"/>
            </p:cNvSpPr>
            <p:nvPr/>
          </p:nvSpPr>
          <p:spPr bwMode="auto">
            <a:xfrm>
              <a:off x="645" y="1744"/>
              <a:ext cx="158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err="1">
                  <a:solidFill>
                    <a:srgbClr val="000000"/>
                  </a:solidFill>
                  <a:latin typeface="Times New Roman" pitchFamily="18" charset="0"/>
                </a:rPr>
                <a:t>Unpolarized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 beam, </a:t>
              </a:r>
              <a:r>
                <a:rPr lang="en-US" sz="1600" b="1" dirty="0">
                  <a:solidFill>
                    <a:srgbClr val="000000"/>
                  </a:solidFill>
                  <a:latin typeface="Times New Roman" pitchFamily="18" charset="0"/>
                </a:rPr>
                <a:t>transverse target:</a:t>
              </a:r>
            </a:p>
          </p:txBody>
        </p:sp>
        <p:sp>
          <p:nvSpPr>
            <p:cNvPr id="66" name="Text Box 77"/>
            <p:cNvSpPr txBox="1">
              <a:spLocks noChangeArrowheads="1"/>
            </p:cNvSpPr>
            <p:nvPr/>
          </p:nvSpPr>
          <p:spPr bwMode="auto">
            <a:xfrm>
              <a:off x="519" y="1960"/>
              <a:ext cx="168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err="1">
                  <a:solidFill>
                    <a:srgbClr val="000000"/>
                  </a:solidFill>
                  <a:latin typeface="Symbol" pitchFamily="18" charset="2"/>
                </a:rPr>
                <a:t>Ds</a:t>
              </a:r>
              <a:r>
                <a:rPr lang="en-US" sz="1600" baseline="-25000" dirty="0" err="1">
                  <a:solidFill>
                    <a:srgbClr val="000000"/>
                  </a:solidFill>
                  <a:latin typeface="Times New Roman" pitchFamily="18" charset="0"/>
                </a:rPr>
                <a:t>UT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 ~ </a:t>
              </a:r>
              <a:r>
                <a:rPr lang="en-US" sz="1600" dirty="0" err="1">
                  <a:solidFill>
                    <a:srgbClr val="FF0000"/>
                  </a:solidFill>
                  <a:latin typeface="Times New Roman" pitchFamily="18" charset="0"/>
                </a:rPr>
                <a:t>cos</a:t>
              </a:r>
              <a:r>
                <a:rPr lang="en-US" sz="1600" dirty="0" err="1">
                  <a:solidFill>
                    <a:srgbClr val="FF0000"/>
                  </a:solidFill>
                  <a:latin typeface="Symbol" pitchFamily="18" charset="2"/>
                </a:rPr>
                <a:t>f</a:t>
              </a:r>
              <a:r>
                <a:rPr lang="en-US" sz="1600" dirty="0">
                  <a:solidFill>
                    <a:srgbClr val="FF0000"/>
                  </a:solidFill>
                  <a:latin typeface="Symbol" pitchFamily="18" charset="2"/>
                </a:rPr>
                <a:t> 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sin</a:t>
              </a:r>
              <a:r>
                <a:rPr lang="en-US" sz="1600" dirty="0">
                  <a:solidFill>
                    <a:srgbClr val="000000"/>
                  </a:solidFill>
                  <a:latin typeface="Symbol" pitchFamily="18" charset="2"/>
                </a:rPr>
                <a:t>(f</a:t>
              </a:r>
              <a:r>
                <a:rPr lang="en-US" sz="1600" baseline="-25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1600" dirty="0">
                  <a:solidFill>
                    <a:srgbClr val="000000"/>
                  </a:solidFill>
                  <a:latin typeface="Symbol" pitchFamily="18" charset="2"/>
                </a:rPr>
                <a:t>-f)</a:t>
              </a:r>
              <a:r>
                <a:rPr lang="en-US" sz="1600" dirty="0" err="1">
                  <a:solidFill>
                    <a:srgbClr val="000000"/>
                  </a:solidFill>
                  <a:latin typeface="Times New Roman" pitchFamily="18" charset="0"/>
                </a:rPr>
                <a:t>Im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{k(F</a:t>
              </a:r>
              <a:r>
                <a:rPr lang="en-US" sz="1600" baseline="-25000" dirty="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r>
                <a:rPr lang="en-US" sz="1600" dirty="0">
                  <a:solidFill>
                    <a:srgbClr val="0000FF"/>
                  </a:solidFill>
                  <a:latin typeface="Monotype Corsiva" pitchFamily="66" charset="0"/>
                  <a:ea typeface="Arial Unicode MS" pitchFamily="34" charset="-128"/>
                  <a:cs typeface="Arial Unicode MS" pitchFamily="34" charset="-128"/>
                </a:rPr>
                <a:t>H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 – F</a:t>
              </a:r>
              <a:r>
                <a:rPr lang="en-US" sz="1600" baseline="-25000" dirty="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r>
                <a:rPr lang="en-US" sz="1600" dirty="0">
                  <a:solidFill>
                    <a:srgbClr val="0000FF"/>
                  </a:solidFill>
                  <a:latin typeface="Monotype Corsiva" pitchFamily="66" charset="0"/>
                </a:rPr>
                <a:t>E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) }</a:t>
              </a:r>
              <a:endParaRPr lang="en-US" sz="1600" dirty="0">
                <a:solidFill>
                  <a:srgbClr val="000000"/>
                </a:solidFill>
                <a:latin typeface="Symbol" pitchFamily="18" charset="2"/>
              </a:endParaRPr>
            </a:p>
          </p:txBody>
        </p:sp>
        <p:sp>
          <p:nvSpPr>
            <p:cNvPr id="67" name="Text Box 78"/>
            <p:cNvSpPr txBox="1">
              <a:spLocks noChangeArrowheads="1"/>
            </p:cNvSpPr>
            <p:nvPr/>
          </p:nvSpPr>
          <p:spPr bwMode="auto">
            <a:xfrm>
              <a:off x="2941" y="1755"/>
              <a:ext cx="78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FF"/>
                  </a:solidFill>
                  <a:latin typeface="Times New Roman" pitchFamily="18" charset="0"/>
                </a:rPr>
                <a:t>        </a:t>
              </a:r>
              <a:r>
                <a:rPr lang="en-US" sz="1600" b="1" dirty="0" err="1">
                  <a:solidFill>
                    <a:srgbClr val="0000FF"/>
                  </a:solidFill>
                  <a:latin typeface="Times New Roman" pitchFamily="18" charset="0"/>
                </a:rPr>
                <a:t>Im</a:t>
              </a:r>
              <a:r>
                <a:rPr lang="en-US" sz="1600" b="1" dirty="0" err="1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sz="1600" b="1" baseline="-25000" dirty="0" err="1">
                  <a:solidFill>
                    <a:srgbClr val="0000FF"/>
                  </a:solidFill>
                  <a:latin typeface="Times New Roman" pitchFamily="18" charset="0"/>
                </a:rPr>
                <a:t>p</a:t>
              </a:r>
              <a:r>
                <a:rPr lang="en-US" sz="1600" b="1" dirty="0">
                  <a:solidFill>
                    <a:srgbClr val="0000FF"/>
                  </a:solidFill>
                  <a:latin typeface="Times New Roman" pitchFamily="18" charset="0"/>
                </a:rPr>
                <a:t>, </a:t>
              </a:r>
              <a:r>
                <a:rPr lang="en-US" sz="1600" b="1" dirty="0" err="1">
                  <a:solidFill>
                    <a:srgbClr val="0000FF"/>
                  </a:solidFill>
                  <a:latin typeface="Times New Roman" pitchFamily="18" charset="0"/>
                </a:rPr>
                <a:t>Im</a:t>
              </a:r>
              <a:r>
                <a:rPr lang="en-US" sz="1600" b="1" dirty="0" err="1">
                  <a:solidFill>
                    <a:srgbClr val="0000FF"/>
                  </a:solidFill>
                  <a:latin typeface="Monotype Corsiva" pitchFamily="66" charset="0"/>
                </a:rPr>
                <a:t>E</a:t>
              </a:r>
              <a:r>
                <a:rPr lang="en-US" sz="1600" b="1" baseline="-25000" dirty="0" err="1">
                  <a:solidFill>
                    <a:srgbClr val="0000FF"/>
                  </a:solidFill>
                  <a:latin typeface="Times New Roman" pitchFamily="18" charset="0"/>
                </a:rPr>
                <a:t>p</a:t>
              </a:r>
              <a:endParaRPr lang="en-US" sz="1600" b="1" dirty="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</p:grpSp>
      <p:sp>
        <p:nvSpPr>
          <p:cNvPr id="69" name="Text Box 17"/>
          <p:cNvSpPr txBox="1">
            <a:spLocks noChangeArrowheads="1"/>
          </p:cNvSpPr>
          <p:nvPr/>
        </p:nvSpPr>
        <p:spPr bwMode="auto">
          <a:xfrm>
            <a:off x="6237873" y="5524445"/>
            <a:ext cx="6511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</a:rPr>
              <a:t>Im</a:t>
            </a:r>
            <a:r>
              <a:rPr lang="en-US" sz="1600" b="1" dirty="0" err="1">
                <a:solidFill>
                  <a:srgbClr val="FF0000"/>
                </a:solidFill>
                <a:latin typeface="Monotype Corsiva" pitchFamily="66" charset="0"/>
              </a:rPr>
              <a:t>H</a:t>
            </a:r>
            <a:r>
              <a:rPr lang="en-US" sz="1600" b="1" baseline="-25000" dirty="0" err="1">
                <a:solidFill>
                  <a:srgbClr val="FF0000"/>
                </a:solidFill>
                <a:latin typeface="Times New Roman" pitchFamily="18" charset="0"/>
              </a:rPr>
              <a:t>n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70" name="Group 83"/>
          <p:cNvGrpSpPr>
            <a:grpSpLocks/>
          </p:cNvGrpSpPr>
          <p:nvPr/>
        </p:nvGrpSpPr>
        <p:grpSpPr bwMode="auto">
          <a:xfrm>
            <a:off x="264332" y="3588703"/>
            <a:ext cx="7548038" cy="766768"/>
            <a:chOff x="449" y="1425"/>
            <a:chExt cx="3566" cy="483"/>
          </a:xfrm>
        </p:grpSpPr>
        <p:sp>
          <p:nvSpPr>
            <p:cNvPr id="71" name="Text Box 6"/>
            <p:cNvSpPr txBox="1">
              <a:spLocks noChangeArrowheads="1"/>
            </p:cNvSpPr>
            <p:nvPr/>
          </p:nvSpPr>
          <p:spPr bwMode="auto">
            <a:xfrm>
              <a:off x="631" y="1497"/>
              <a:ext cx="165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err="1">
                  <a:solidFill>
                    <a:srgbClr val="000000"/>
                  </a:solidFill>
                  <a:latin typeface="Times New Roman" pitchFamily="18" charset="0"/>
                </a:rPr>
                <a:t>Unpolarized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 beam, </a:t>
              </a:r>
              <a:r>
                <a:rPr lang="en-US" sz="1600" b="1" dirty="0">
                  <a:solidFill>
                    <a:srgbClr val="000000"/>
                  </a:solidFill>
                  <a:latin typeface="Times New Roman" pitchFamily="18" charset="0"/>
                </a:rPr>
                <a:t>longitudinal target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:</a:t>
              </a:r>
            </a:p>
          </p:txBody>
        </p:sp>
        <p:sp>
          <p:nvSpPr>
            <p:cNvPr id="72" name="Text Box 8"/>
            <p:cNvSpPr txBox="1">
              <a:spLocks noChangeArrowheads="1"/>
            </p:cNvSpPr>
            <p:nvPr/>
          </p:nvSpPr>
          <p:spPr bwMode="auto">
            <a:xfrm>
              <a:off x="449" y="1695"/>
              <a:ext cx="3566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err="1">
                  <a:solidFill>
                    <a:srgbClr val="000000"/>
                  </a:solidFill>
                  <a:latin typeface="Symbol" pitchFamily="18" charset="2"/>
                  <a:cs typeface="Times New Roman" pitchFamily="18" charset="0"/>
                </a:rPr>
                <a:t>Ds</a:t>
              </a:r>
              <a:r>
                <a:rPr lang="en-US" sz="1600" baseline="-25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UL</a:t>
              </a:r>
              <a:r>
                <a:rPr lang="en-US" sz="1600" baseline="-25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~ </a:t>
              </a:r>
              <a:r>
                <a:rPr lang="en-US" sz="1600" dirty="0" err="1">
                  <a:solidFill>
                    <a:srgbClr val="FF3300"/>
                  </a:solidFill>
                  <a:latin typeface="Times New Roman" pitchFamily="18" charset="0"/>
                </a:rPr>
                <a:t>sin</a:t>
              </a:r>
              <a:r>
                <a:rPr lang="en-US" sz="1600" dirty="0" err="1">
                  <a:solidFill>
                    <a:srgbClr val="FF3300"/>
                  </a:solidFill>
                  <a:latin typeface="Symbol" pitchFamily="18" charset="2"/>
                </a:rPr>
                <a:t>f</a:t>
              </a:r>
              <a:r>
                <a:rPr lang="en-US" sz="1600" dirty="0">
                  <a:solidFill>
                    <a:srgbClr val="FF3300"/>
                  </a:solidFill>
                  <a:latin typeface="Symbol" pitchFamily="18" charset="2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Times New Roman" pitchFamily="18" charset="0"/>
                </a:rPr>
                <a:t>Im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{F</a:t>
              </a:r>
              <a:r>
                <a:rPr lang="en-US" sz="1600" baseline="-25000" dirty="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r>
                <a:rPr lang="en-US" sz="1600" dirty="0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  <a:r>
                <a:rPr lang="en-US" sz="1600" dirty="0">
                  <a:solidFill>
                    <a:srgbClr val="000000"/>
                  </a:solidFill>
                  <a:latin typeface="Symbol" pitchFamily="18" charset="2"/>
                </a:rPr>
                <a:t>x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(F</a:t>
              </a:r>
              <a:r>
                <a:rPr lang="en-US" sz="1600" baseline="-25000" dirty="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+F</a:t>
              </a:r>
              <a:r>
                <a:rPr lang="en-US" sz="1600" baseline="-25000" dirty="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)(</a:t>
              </a:r>
              <a:r>
                <a:rPr lang="en-US" sz="1600" dirty="0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sz="1600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+ </a:t>
              </a:r>
              <a:r>
                <a:rPr lang="en-US" sz="1600" dirty="0" err="1">
                  <a:solidFill>
                    <a:srgbClr val="000000"/>
                  </a:solidFill>
                  <a:latin typeface="Times New Roman" pitchFamily="18" charset="0"/>
                </a:rPr>
                <a:t>x</a:t>
              </a:r>
              <a:r>
                <a:rPr lang="en-US" sz="1600" baseline="-25000" dirty="0" err="1">
                  <a:solidFill>
                    <a:srgbClr val="000000"/>
                  </a:solidFill>
                  <a:latin typeface="Times New Roman" pitchFamily="18" charset="0"/>
                </a:rPr>
                <a:t>B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/2</a:t>
              </a:r>
              <a:r>
                <a:rPr lang="en-US" sz="1600" dirty="0">
                  <a:solidFill>
                    <a:srgbClr val="0000FF"/>
                  </a:solidFill>
                  <a:latin typeface="Monotype Corsiva" pitchFamily="66" charset="0"/>
                </a:rPr>
                <a:t>E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)}</a:t>
              </a:r>
              <a:endParaRPr lang="en-US" sz="1600" dirty="0">
                <a:solidFill>
                  <a:srgbClr val="000000"/>
                </a:solidFill>
                <a:latin typeface="Symbol" pitchFamily="18" charset="2"/>
              </a:endParaRPr>
            </a:p>
          </p:txBody>
        </p:sp>
        <p:sp>
          <p:nvSpPr>
            <p:cNvPr id="73" name="Rectangle 9"/>
            <p:cNvSpPr>
              <a:spLocks noChangeArrowheads="1"/>
            </p:cNvSpPr>
            <p:nvPr/>
          </p:nvSpPr>
          <p:spPr bwMode="auto">
            <a:xfrm>
              <a:off x="1229" y="1639"/>
              <a:ext cx="5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FF"/>
                  </a:solidFill>
                  <a:latin typeface="Times New Roman" pitchFamily="18" charset="0"/>
                </a:rPr>
                <a:t>~</a:t>
              </a:r>
              <a:endParaRPr lang="en-US" dirty="0">
                <a:solidFill>
                  <a:srgbClr val="0000FF"/>
                </a:solidFill>
                <a:latin typeface="Tahoma" pitchFamily="34" charset="0"/>
              </a:endParaRPr>
            </a:p>
          </p:txBody>
        </p:sp>
        <p:sp>
          <p:nvSpPr>
            <p:cNvPr id="74" name="Text Box 17"/>
            <p:cNvSpPr txBox="1">
              <a:spLocks noChangeArrowheads="1"/>
            </p:cNvSpPr>
            <p:nvPr/>
          </p:nvSpPr>
          <p:spPr bwMode="auto">
            <a:xfrm>
              <a:off x="3144" y="1489"/>
              <a:ext cx="576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 err="1">
                  <a:solidFill>
                    <a:srgbClr val="0000FF"/>
                  </a:solidFill>
                  <a:latin typeface="Times New Roman" pitchFamily="18" charset="0"/>
                </a:rPr>
                <a:t>Im</a:t>
              </a:r>
              <a:r>
                <a:rPr lang="en-US" sz="1600" b="1" dirty="0" err="1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sz="1600" b="1" baseline="-25000" dirty="0" err="1">
                  <a:solidFill>
                    <a:srgbClr val="0000FF"/>
                  </a:solidFill>
                  <a:latin typeface="Times New Roman" pitchFamily="18" charset="0"/>
                </a:rPr>
                <a:t>p</a:t>
              </a:r>
              <a:r>
                <a:rPr lang="en-US" sz="1600" b="1" dirty="0">
                  <a:solidFill>
                    <a:srgbClr val="0000FF"/>
                  </a:solidFill>
                  <a:latin typeface="Times New Roman" pitchFamily="18" charset="0"/>
                </a:rPr>
                <a:t>, </a:t>
              </a:r>
              <a:r>
                <a:rPr lang="en-US" sz="1600" b="1" dirty="0" err="1">
                  <a:solidFill>
                    <a:srgbClr val="0000FF"/>
                  </a:solidFill>
                  <a:latin typeface="Times New Roman" pitchFamily="18" charset="0"/>
                </a:rPr>
                <a:t>Im</a:t>
              </a:r>
              <a:r>
                <a:rPr lang="en-US" sz="1600" b="1" dirty="0" err="1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sz="1600" b="1" baseline="-25000" dirty="0" err="1">
                  <a:solidFill>
                    <a:srgbClr val="0000FF"/>
                  </a:solidFill>
                  <a:latin typeface="Times New Roman" pitchFamily="18" charset="0"/>
                </a:rPr>
                <a:t>p</a:t>
              </a:r>
              <a:endParaRPr lang="en-US" sz="1600" b="1" dirty="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sp>
          <p:nvSpPr>
            <p:cNvPr id="75" name="Rectangle 18"/>
            <p:cNvSpPr>
              <a:spLocks noChangeArrowheads="1"/>
            </p:cNvSpPr>
            <p:nvPr/>
          </p:nvSpPr>
          <p:spPr bwMode="auto">
            <a:xfrm>
              <a:off x="3598" y="1425"/>
              <a:ext cx="5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00FF"/>
                  </a:solidFill>
                  <a:latin typeface="Times New Roman" pitchFamily="18" charset="0"/>
                </a:rPr>
                <a:t>~</a:t>
              </a:r>
              <a:endParaRPr lang="en-US" b="1" dirty="0">
                <a:solidFill>
                  <a:srgbClr val="0000FF"/>
                </a:solidFill>
                <a:latin typeface="Tahoma" pitchFamily="34" charset="0"/>
              </a:endParaRPr>
            </a:p>
          </p:txBody>
        </p:sp>
      </p:grpSp>
      <p:sp>
        <p:nvSpPr>
          <p:cNvPr id="78" name="Text Box 17"/>
          <p:cNvSpPr txBox="1">
            <a:spLocks noChangeArrowheads="1"/>
          </p:cNvSpPr>
          <p:nvPr/>
        </p:nvSpPr>
        <p:spPr bwMode="auto">
          <a:xfrm>
            <a:off x="6294674" y="4001759"/>
            <a:ext cx="6511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</a:rPr>
              <a:t>Im</a:t>
            </a:r>
            <a:r>
              <a:rPr lang="en-US" sz="1600" b="1" dirty="0" err="1">
                <a:solidFill>
                  <a:srgbClr val="FF0000"/>
                </a:solidFill>
                <a:latin typeface="Monotype Corsiva" pitchFamily="66" charset="0"/>
              </a:rPr>
              <a:t>H</a:t>
            </a:r>
            <a:r>
              <a:rPr lang="en-US" sz="1600" b="1" baseline="-25000" dirty="0" err="1">
                <a:solidFill>
                  <a:srgbClr val="FF0000"/>
                </a:solidFill>
                <a:latin typeface="Times New Roman" pitchFamily="18" charset="0"/>
              </a:rPr>
              <a:t>n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79" name="Group 29"/>
          <p:cNvGrpSpPr>
            <a:grpSpLocks/>
          </p:cNvGrpSpPr>
          <p:nvPr/>
        </p:nvGrpSpPr>
        <p:grpSpPr bwMode="auto">
          <a:xfrm>
            <a:off x="8169397" y="3416319"/>
            <a:ext cx="3553271" cy="1604067"/>
            <a:chOff x="3061" y="665"/>
            <a:chExt cx="2499" cy="1307"/>
          </a:xfrm>
        </p:grpSpPr>
        <p:grpSp>
          <p:nvGrpSpPr>
            <p:cNvPr id="80" name="Group 30"/>
            <p:cNvGrpSpPr>
              <a:grpSpLocks/>
            </p:cNvGrpSpPr>
            <p:nvPr/>
          </p:nvGrpSpPr>
          <p:grpSpPr bwMode="auto">
            <a:xfrm>
              <a:off x="3061" y="754"/>
              <a:ext cx="2392" cy="1085"/>
              <a:chOff x="3061" y="754"/>
              <a:chExt cx="2392" cy="1085"/>
            </a:xfrm>
          </p:grpSpPr>
          <p:sp>
            <p:nvSpPr>
              <p:cNvPr id="98" name="AutoShape 31"/>
              <p:cNvSpPr>
                <a:spLocks noChangeArrowheads="1"/>
              </p:cNvSpPr>
              <p:nvPr/>
            </p:nvSpPr>
            <p:spPr bwMode="auto">
              <a:xfrm>
                <a:off x="4061" y="1297"/>
                <a:ext cx="1065" cy="542"/>
              </a:xfrm>
              <a:prstGeom prst="parallelogram">
                <a:avLst>
                  <a:gd name="adj" fmla="val 49124"/>
                </a:avLst>
              </a:prstGeom>
              <a:solidFill>
                <a:srgbClr val="FFFF99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9" name="AutoShape 32"/>
              <p:cNvSpPr>
                <a:spLocks noChangeArrowheads="1"/>
              </p:cNvSpPr>
              <p:nvPr/>
            </p:nvSpPr>
            <p:spPr bwMode="auto">
              <a:xfrm>
                <a:off x="3061" y="1047"/>
                <a:ext cx="2392" cy="566"/>
              </a:xfrm>
              <a:prstGeom prst="parallelogram">
                <a:avLst>
                  <a:gd name="adj" fmla="val 105654"/>
                </a:avLst>
              </a:prstGeom>
              <a:solidFill>
                <a:srgbClr val="66FFFF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0" name="AutoShape 33"/>
              <p:cNvSpPr>
                <a:spLocks noChangeArrowheads="1"/>
              </p:cNvSpPr>
              <p:nvPr/>
            </p:nvSpPr>
            <p:spPr bwMode="auto">
              <a:xfrm>
                <a:off x="4337" y="754"/>
                <a:ext cx="1066" cy="542"/>
              </a:xfrm>
              <a:prstGeom prst="parallelogram">
                <a:avLst>
                  <a:gd name="adj" fmla="val 49170"/>
                </a:avLst>
              </a:prstGeom>
              <a:solidFill>
                <a:srgbClr val="FFFF99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81" name="Group 34"/>
            <p:cNvGrpSpPr>
              <a:grpSpLocks/>
            </p:cNvGrpSpPr>
            <p:nvPr/>
          </p:nvGrpSpPr>
          <p:grpSpPr bwMode="auto">
            <a:xfrm>
              <a:off x="3381" y="665"/>
              <a:ext cx="2179" cy="1307"/>
              <a:chOff x="3381" y="665"/>
              <a:chExt cx="2179" cy="1307"/>
            </a:xfrm>
          </p:grpSpPr>
          <p:sp>
            <p:nvSpPr>
              <p:cNvPr id="82" name="Text Box 35"/>
              <p:cNvSpPr txBox="1">
                <a:spLocks noChangeArrowheads="1"/>
              </p:cNvSpPr>
              <p:nvPr/>
            </p:nvSpPr>
            <p:spPr bwMode="auto">
              <a:xfrm>
                <a:off x="4598" y="665"/>
                <a:ext cx="219" cy="34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just" defTabSz="1219170" fontAlgn="base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</a:pPr>
                <a:r>
                  <a:rPr lang="en-US" sz="2400" dirty="0">
                    <a:solidFill>
                      <a:srgbClr val="000000"/>
                    </a:solidFill>
                    <a:latin typeface="Symbol" pitchFamily="18" charset="2"/>
                  </a:rPr>
                  <a:t>g</a:t>
                </a:r>
                <a:endParaRPr lang="en-US" sz="2400" baseline="30000" dirty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83" name="Group 36"/>
              <p:cNvGrpSpPr>
                <a:grpSpLocks/>
              </p:cNvGrpSpPr>
              <p:nvPr/>
            </p:nvGrpSpPr>
            <p:grpSpPr bwMode="auto">
              <a:xfrm>
                <a:off x="3381" y="845"/>
                <a:ext cx="2179" cy="1127"/>
                <a:chOff x="3381" y="845"/>
                <a:chExt cx="2179" cy="1127"/>
              </a:xfrm>
            </p:grpSpPr>
            <p:sp>
              <p:nvSpPr>
                <p:cNvPr id="84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5280" y="1065"/>
                  <a:ext cx="280" cy="436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just" defTabSz="1219170" fontAlgn="base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</a:pPr>
                  <a:r>
                    <a:rPr lang="en-US" sz="3200" dirty="0">
                      <a:solidFill>
                        <a:srgbClr val="FF0000"/>
                      </a:solidFill>
                      <a:latin typeface="Symbol" pitchFamily="18" charset="2"/>
                    </a:rPr>
                    <a:t>f</a:t>
                  </a:r>
                </a:p>
              </p:txBody>
            </p:sp>
            <p:sp>
              <p:nvSpPr>
                <p:cNvPr id="87" name="Line 40"/>
                <p:cNvSpPr>
                  <a:spLocks noChangeShapeType="1"/>
                </p:cNvSpPr>
                <p:nvPr/>
              </p:nvSpPr>
              <p:spPr bwMode="auto">
                <a:xfrm>
                  <a:off x="4375" y="1311"/>
                  <a:ext cx="473" cy="39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8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4864" y="1626"/>
                  <a:ext cx="359" cy="346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just" defTabSz="1219170" fontAlgn="base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</a:pPr>
                  <a:r>
                    <a:rPr lang="en-US" sz="2400" dirty="0">
                      <a:solidFill>
                        <a:srgbClr val="000000"/>
                      </a:solidFill>
                      <a:latin typeface="Times New Roman" pitchFamily="18" charset="0"/>
                    </a:rPr>
                    <a:t>N’</a:t>
                  </a:r>
                </a:p>
              </p:txBody>
            </p:sp>
            <p:sp>
              <p:nvSpPr>
                <p:cNvPr id="89" name="Arc 42"/>
                <p:cNvSpPr>
                  <a:spLocks/>
                </p:cNvSpPr>
                <p:nvPr/>
              </p:nvSpPr>
              <p:spPr bwMode="auto">
                <a:xfrm>
                  <a:off x="5270" y="921"/>
                  <a:ext cx="154" cy="446"/>
                </a:xfrm>
                <a:custGeom>
                  <a:avLst/>
                  <a:gdLst>
                    <a:gd name="T0" fmla="*/ 0 w 18415"/>
                    <a:gd name="T1" fmla="*/ 0 h 21600"/>
                    <a:gd name="T2" fmla="*/ 0 w 18415"/>
                    <a:gd name="T3" fmla="*/ 0 h 21600"/>
                    <a:gd name="T4" fmla="*/ 0 w 1841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8415"/>
                    <a:gd name="T10" fmla="*/ 0 h 21600"/>
                    <a:gd name="T11" fmla="*/ 18415 w 1841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415" h="21600" fill="none" extrusionOk="0">
                      <a:moveTo>
                        <a:pt x="0" y="28"/>
                      </a:moveTo>
                      <a:cubicBezTo>
                        <a:pt x="368" y="9"/>
                        <a:pt x="737" y="-1"/>
                        <a:pt x="1106" y="0"/>
                      </a:cubicBezTo>
                      <a:cubicBezTo>
                        <a:pt x="7921" y="0"/>
                        <a:pt x="14337" y="3217"/>
                        <a:pt x="18415" y="8678"/>
                      </a:cubicBezTo>
                    </a:path>
                    <a:path w="18415" h="21600" stroke="0" extrusionOk="0">
                      <a:moveTo>
                        <a:pt x="0" y="28"/>
                      </a:moveTo>
                      <a:cubicBezTo>
                        <a:pt x="368" y="9"/>
                        <a:pt x="737" y="-1"/>
                        <a:pt x="1106" y="0"/>
                      </a:cubicBezTo>
                      <a:cubicBezTo>
                        <a:pt x="7921" y="0"/>
                        <a:pt x="14337" y="3217"/>
                        <a:pt x="18415" y="8678"/>
                      </a:cubicBezTo>
                      <a:lnTo>
                        <a:pt x="1106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 type="triangle" w="med" len="med"/>
                  <a:tailEnd/>
                </a:ln>
              </p:spPr>
              <p:txBody>
                <a:bodyPr wrap="none" anchor="ctr"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grpSp>
              <p:nvGrpSpPr>
                <p:cNvPr id="90" name="Group 43"/>
                <p:cNvGrpSpPr>
                  <a:grpSpLocks/>
                </p:cNvGrpSpPr>
                <p:nvPr/>
              </p:nvGrpSpPr>
              <p:grpSpPr bwMode="auto">
                <a:xfrm>
                  <a:off x="3381" y="845"/>
                  <a:ext cx="1552" cy="816"/>
                  <a:chOff x="3381" y="845"/>
                  <a:chExt cx="1552" cy="816"/>
                </a:xfrm>
              </p:grpSpPr>
              <p:sp>
                <p:nvSpPr>
                  <p:cNvPr id="91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3665" y="1078"/>
                    <a:ext cx="201" cy="209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 type="triangle" w="med" len="med"/>
                    <a:tailEnd/>
                  </a:ln>
                </p:spPr>
                <p:txBody>
                  <a:bodyPr/>
                  <a:lstStyle/>
                  <a:p>
                    <a:pPr defTabSz="121917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2" name="Line 4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81" y="1289"/>
                    <a:ext cx="495" cy="141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 type="triangle" w="med" len="med"/>
                    <a:tailEnd/>
                  </a:ln>
                </p:spPr>
                <p:txBody>
                  <a:bodyPr/>
                  <a:lstStyle/>
                  <a:p>
                    <a:pPr defTabSz="121917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3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4278" y="1221"/>
                    <a:ext cx="93" cy="91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121917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fr-FR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4" name="Text Box 4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47" y="974"/>
                    <a:ext cx="298" cy="346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just" defTabSz="1219170" fontAlgn="base">
                      <a:lnSpc>
                        <a:spcPct val="9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</a:pPr>
                    <a:r>
                      <a:rPr lang="en-US" sz="2400" dirty="0">
                        <a:solidFill>
                          <a:srgbClr val="000000"/>
                        </a:solidFill>
                        <a:latin typeface="Times New Roman" pitchFamily="18" charset="0"/>
                      </a:rPr>
                      <a:t>e’</a:t>
                    </a:r>
                  </a:p>
                </p:txBody>
              </p:sp>
              <p:sp>
                <p:nvSpPr>
                  <p:cNvPr id="95" name="Text Box 4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81" y="1315"/>
                    <a:ext cx="226" cy="346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just" defTabSz="1219170" fontAlgn="base">
                      <a:lnSpc>
                        <a:spcPct val="9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</a:pPr>
                    <a:r>
                      <a:rPr lang="en-US" sz="2400" dirty="0">
                        <a:solidFill>
                          <a:srgbClr val="000000"/>
                        </a:solidFill>
                        <a:latin typeface="Times New Roman" pitchFamily="18" charset="0"/>
                      </a:rPr>
                      <a:t>e</a:t>
                    </a:r>
                  </a:p>
                </p:txBody>
              </p:sp>
              <p:sp>
                <p:nvSpPr>
                  <p:cNvPr id="96" name="Freeform 49"/>
                  <p:cNvSpPr>
                    <a:spLocks/>
                  </p:cNvSpPr>
                  <p:nvPr/>
                </p:nvSpPr>
                <p:spPr bwMode="auto">
                  <a:xfrm rot="2686378">
                    <a:off x="3935" y="1136"/>
                    <a:ext cx="276" cy="302"/>
                  </a:xfrm>
                  <a:custGeom>
                    <a:avLst/>
                    <a:gdLst>
                      <a:gd name="T0" fmla="*/ 11 w 289"/>
                      <a:gd name="T1" fmla="*/ 4405 h 289"/>
                      <a:gd name="T2" fmla="*/ 0 w 289"/>
                      <a:gd name="T3" fmla="*/ 3837 h 289"/>
                      <a:gd name="T4" fmla="*/ 11 w 289"/>
                      <a:gd name="T5" fmla="*/ 3811 h 289"/>
                      <a:gd name="T6" fmla="*/ 11 w 289"/>
                      <a:gd name="T7" fmla="*/ 3206 h 289"/>
                      <a:gd name="T8" fmla="*/ 11 w 289"/>
                      <a:gd name="T9" fmla="*/ 3112 h 289"/>
                      <a:gd name="T10" fmla="*/ 11 w 289"/>
                      <a:gd name="T11" fmla="*/ 2573 h 289"/>
                      <a:gd name="T12" fmla="*/ 11 w 289"/>
                      <a:gd name="T13" fmla="*/ 2486 h 289"/>
                      <a:gd name="T14" fmla="*/ 11 w 289"/>
                      <a:gd name="T15" fmla="*/ 1909 h 289"/>
                      <a:gd name="T16" fmla="*/ 11 w 289"/>
                      <a:gd name="T17" fmla="*/ 1827 h 289"/>
                      <a:gd name="T18" fmla="*/ 11 w 289"/>
                      <a:gd name="T19" fmla="*/ 1274 h 289"/>
                      <a:gd name="T20" fmla="*/ 14 w 289"/>
                      <a:gd name="T21" fmla="*/ 1212 h 289"/>
                      <a:gd name="T22" fmla="*/ 13 w 289"/>
                      <a:gd name="T23" fmla="*/ 626 h 289"/>
                      <a:gd name="T24" fmla="*/ 18 w 289"/>
                      <a:gd name="T25" fmla="*/ 553 h 289"/>
                      <a:gd name="T26" fmla="*/ 17 w 289"/>
                      <a:gd name="T27" fmla="*/ 0 h 289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289"/>
                      <a:gd name="T43" fmla="*/ 0 h 289"/>
                      <a:gd name="T44" fmla="*/ 289 w 289"/>
                      <a:gd name="T45" fmla="*/ 289 h 289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289" h="289">
                        <a:moveTo>
                          <a:pt x="11" y="288"/>
                        </a:moveTo>
                        <a:lnTo>
                          <a:pt x="0" y="252"/>
                        </a:lnTo>
                        <a:lnTo>
                          <a:pt x="55" y="247"/>
                        </a:lnTo>
                        <a:lnTo>
                          <a:pt x="45" y="210"/>
                        </a:lnTo>
                        <a:lnTo>
                          <a:pt x="103" y="204"/>
                        </a:lnTo>
                        <a:lnTo>
                          <a:pt x="93" y="168"/>
                        </a:lnTo>
                        <a:lnTo>
                          <a:pt x="150" y="163"/>
                        </a:lnTo>
                        <a:lnTo>
                          <a:pt x="138" y="125"/>
                        </a:lnTo>
                        <a:lnTo>
                          <a:pt x="195" y="120"/>
                        </a:lnTo>
                        <a:lnTo>
                          <a:pt x="185" y="84"/>
                        </a:lnTo>
                        <a:lnTo>
                          <a:pt x="243" y="78"/>
                        </a:lnTo>
                        <a:lnTo>
                          <a:pt x="233" y="41"/>
                        </a:lnTo>
                        <a:lnTo>
                          <a:pt x="288" y="36"/>
                        </a:lnTo>
                        <a:lnTo>
                          <a:pt x="277" y="0"/>
                        </a:lnTo>
                      </a:path>
                    </a:pathLst>
                  </a:custGeom>
                  <a:solidFill>
                    <a:srgbClr val="FF3300"/>
                  </a:solidFill>
                  <a:ln w="28575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pPr defTabSz="121917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7" name="Freeform 50"/>
                  <p:cNvSpPr>
                    <a:spLocks/>
                  </p:cNvSpPr>
                  <p:nvPr/>
                </p:nvSpPr>
                <p:spPr bwMode="auto">
                  <a:xfrm rot="854228">
                    <a:off x="4422" y="845"/>
                    <a:ext cx="511" cy="516"/>
                  </a:xfrm>
                  <a:custGeom>
                    <a:avLst/>
                    <a:gdLst>
                      <a:gd name="T0" fmla="*/ 2147483647 w 289"/>
                      <a:gd name="T1" fmla="*/ 2147483647 h 289"/>
                      <a:gd name="T2" fmla="*/ 0 w 289"/>
                      <a:gd name="T3" fmla="*/ 2147483647 h 289"/>
                      <a:gd name="T4" fmla="*/ 2147483647 w 289"/>
                      <a:gd name="T5" fmla="*/ 2147483647 h 289"/>
                      <a:gd name="T6" fmla="*/ 2147483647 w 289"/>
                      <a:gd name="T7" fmla="*/ 2147483647 h 289"/>
                      <a:gd name="T8" fmla="*/ 2147483647 w 289"/>
                      <a:gd name="T9" fmla="*/ 2147483647 h 289"/>
                      <a:gd name="T10" fmla="*/ 2147483647 w 289"/>
                      <a:gd name="T11" fmla="*/ 2147483647 h 289"/>
                      <a:gd name="T12" fmla="*/ 2147483647 w 289"/>
                      <a:gd name="T13" fmla="*/ 2147483647 h 289"/>
                      <a:gd name="T14" fmla="*/ 2147483647 w 289"/>
                      <a:gd name="T15" fmla="*/ 2147483647 h 289"/>
                      <a:gd name="T16" fmla="*/ 2147483647 w 289"/>
                      <a:gd name="T17" fmla="*/ 2147483647 h 289"/>
                      <a:gd name="T18" fmla="*/ 2147483647 w 289"/>
                      <a:gd name="T19" fmla="*/ 2147483647 h 289"/>
                      <a:gd name="T20" fmla="*/ 2147483647 w 289"/>
                      <a:gd name="T21" fmla="*/ 2147483647 h 289"/>
                      <a:gd name="T22" fmla="*/ 2147483647 w 289"/>
                      <a:gd name="T23" fmla="*/ 2147483647 h 289"/>
                      <a:gd name="T24" fmla="*/ 2147483647 w 289"/>
                      <a:gd name="T25" fmla="*/ 2147483647 h 289"/>
                      <a:gd name="T26" fmla="*/ 2147483647 w 289"/>
                      <a:gd name="T27" fmla="*/ 0 h 289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289"/>
                      <a:gd name="T43" fmla="*/ 0 h 289"/>
                      <a:gd name="T44" fmla="*/ 289 w 289"/>
                      <a:gd name="T45" fmla="*/ 289 h 289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289" h="289">
                        <a:moveTo>
                          <a:pt x="11" y="288"/>
                        </a:moveTo>
                        <a:lnTo>
                          <a:pt x="0" y="252"/>
                        </a:lnTo>
                        <a:lnTo>
                          <a:pt x="55" y="247"/>
                        </a:lnTo>
                        <a:lnTo>
                          <a:pt x="45" y="210"/>
                        </a:lnTo>
                        <a:lnTo>
                          <a:pt x="103" y="204"/>
                        </a:lnTo>
                        <a:lnTo>
                          <a:pt x="93" y="168"/>
                        </a:lnTo>
                        <a:lnTo>
                          <a:pt x="150" y="163"/>
                        </a:lnTo>
                        <a:lnTo>
                          <a:pt x="138" y="125"/>
                        </a:lnTo>
                        <a:lnTo>
                          <a:pt x="195" y="120"/>
                        </a:lnTo>
                        <a:lnTo>
                          <a:pt x="185" y="84"/>
                        </a:lnTo>
                        <a:lnTo>
                          <a:pt x="243" y="78"/>
                        </a:lnTo>
                        <a:lnTo>
                          <a:pt x="233" y="41"/>
                        </a:lnTo>
                        <a:lnTo>
                          <a:pt x="288" y="36"/>
                        </a:lnTo>
                        <a:lnTo>
                          <a:pt x="277" y="0"/>
                        </a:lnTo>
                      </a:path>
                    </a:pathLst>
                  </a:custGeom>
                  <a:noFill/>
                  <a:ln w="28575" cap="rnd" cmpd="sng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pPr defTabSz="121917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</p:grpSp>
      </p:grpSp>
      <p:pic>
        <p:nvPicPr>
          <p:cNvPr id="101" name="Picture 84" descr="diagbh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72053" y="680316"/>
            <a:ext cx="5014630" cy="130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2217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5395725"/>
              </p:ext>
            </p:extLst>
          </p:nvPr>
        </p:nvGraphicFramePr>
        <p:xfrm>
          <a:off x="8601002" y="2353726"/>
          <a:ext cx="2969525" cy="831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10" imgW="1993680" imgH="558720" progId="Equation.3">
                  <p:embed/>
                </p:oleObj>
              </mc:Choice>
              <mc:Fallback>
                <p:oleObj name="Équation" r:id="rId10" imgW="1993680" imgH="558720" progId="Equation.3">
                  <p:embed/>
                  <p:pic>
                    <p:nvPicPr>
                      <p:cNvPr id="222217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01002" y="2353726"/>
                        <a:ext cx="2969525" cy="8310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AutoShape 51"/>
          <p:cNvSpPr>
            <a:spLocks noChangeArrowheads="1"/>
          </p:cNvSpPr>
          <p:nvPr/>
        </p:nvSpPr>
        <p:spPr bwMode="auto">
          <a:xfrm>
            <a:off x="4961112" y="3905493"/>
            <a:ext cx="791633" cy="295275"/>
          </a:xfrm>
          <a:prstGeom prst="rightArrow">
            <a:avLst>
              <a:gd name="adj1" fmla="val 50000"/>
              <a:gd name="adj2" fmla="val 8598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srgbClr val="00FF00"/>
              </a:solidFill>
              <a:latin typeface="Times New Roman" pitchFamily="18" charset="0"/>
            </a:endParaRPr>
          </a:p>
        </p:txBody>
      </p:sp>
      <p:sp>
        <p:nvSpPr>
          <p:cNvPr id="86" name="AutoShape 51"/>
          <p:cNvSpPr>
            <a:spLocks noChangeArrowheads="1"/>
          </p:cNvSpPr>
          <p:nvPr/>
        </p:nvSpPr>
        <p:spPr bwMode="auto">
          <a:xfrm>
            <a:off x="4978751" y="5471389"/>
            <a:ext cx="791633" cy="295275"/>
          </a:xfrm>
          <a:prstGeom prst="rightArrow">
            <a:avLst>
              <a:gd name="adj1" fmla="val 50000"/>
              <a:gd name="adj2" fmla="val 8598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srgbClr val="00FF00"/>
              </a:solidFill>
              <a:latin typeface="Times New Roman" pitchFamily="18" charset="0"/>
            </a:endParaRPr>
          </a:p>
        </p:txBody>
      </p:sp>
      <p:sp>
        <p:nvSpPr>
          <p:cNvPr id="102" name="AutoShape 51"/>
          <p:cNvSpPr>
            <a:spLocks noChangeArrowheads="1"/>
          </p:cNvSpPr>
          <p:nvPr/>
        </p:nvSpPr>
        <p:spPr bwMode="auto">
          <a:xfrm>
            <a:off x="4969680" y="4659608"/>
            <a:ext cx="791633" cy="295275"/>
          </a:xfrm>
          <a:prstGeom prst="rightArrow">
            <a:avLst>
              <a:gd name="adj1" fmla="val 50000"/>
              <a:gd name="adj2" fmla="val 8598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srgbClr val="00FF00"/>
              </a:solidFill>
              <a:latin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BE9417-BF88-4A65-94CD-7FA13DC31F1F}"/>
              </a:ext>
            </a:extLst>
          </p:cNvPr>
          <p:cNvSpPr/>
          <p:nvPr/>
        </p:nvSpPr>
        <p:spPr>
          <a:xfrm>
            <a:off x="608431" y="6003558"/>
            <a:ext cx="417242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Unpolarized b. and t., </a:t>
            </a:r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</a:rPr>
              <a:t>different lepton charges:</a:t>
            </a:r>
          </a:p>
        </p:txBody>
      </p:sp>
      <p:sp>
        <p:nvSpPr>
          <p:cNvPr id="68" name="Text Box 3">
            <a:extLst>
              <a:ext uri="{FF2B5EF4-FFF2-40B4-BE49-F238E27FC236}">
                <a16:creationId xmlns:a16="http://schemas.microsoft.com/office/drawing/2014/main" id="{D7EE37A9-2098-4D4C-8F2C-44E27C21F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896" y="6358145"/>
            <a:ext cx="35076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Ds</a:t>
            </a:r>
            <a:r>
              <a:rPr lang="en-US" sz="1600" baseline="-25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1600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~ </a:t>
            </a:r>
            <a:r>
              <a:rPr lang="en-US" sz="1600" dirty="0" err="1">
                <a:solidFill>
                  <a:srgbClr val="FF3300"/>
                </a:solidFill>
                <a:latin typeface="Times New Roman" pitchFamily="18" charset="0"/>
              </a:rPr>
              <a:t>cos</a:t>
            </a:r>
            <a:r>
              <a:rPr lang="en-US" sz="1600" dirty="0" err="1">
                <a:solidFill>
                  <a:srgbClr val="FF3300"/>
                </a:solidFill>
                <a:latin typeface="Symbol" pitchFamily="18" charset="2"/>
              </a:rPr>
              <a:t>f</a:t>
            </a:r>
            <a:r>
              <a:rPr lang="en-US" sz="1600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Re{F</a:t>
            </a:r>
            <a:r>
              <a:rPr lang="en-US" sz="1600" baseline="-2500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en-US" sz="1600" dirty="0">
                <a:solidFill>
                  <a:srgbClr val="0000FF"/>
                </a:solidFill>
                <a:latin typeface="Monotype Corsiva" pitchFamily="66" charset="0"/>
              </a:rPr>
              <a:t>H</a:t>
            </a:r>
            <a:r>
              <a:rPr lang="en-US" sz="1600" dirty="0">
                <a:solidFill>
                  <a:srgbClr val="009999"/>
                </a:solidFill>
                <a:latin typeface="Times New Roman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+ </a:t>
            </a:r>
            <a:r>
              <a:rPr lang="en-US" sz="1600" dirty="0">
                <a:solidFill>
                  <a:srgbClr val="000000"/>
                </a:solidFill>
                <a:latin typeface="Symbol" pitchFamily="18" charset="2"/>
              </a:rPr>
              <a:t>x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(F</a:t>
            </a:r>
            <a:r>
              <a:rPr lang="en-US" sz="1600" baseline="-2500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+F</a:t>
            </a:r>
            <a:r>
              <a:rPr lang="en-US" sz="1600" baseline="-25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  <a:r>
              <a:rPr lang="en-US" sz="1600" dirty="0">
                <a:solidFill>
                  <a:srgbClr val="0000FF"/>
                </a:solidFill>
                <a:latin typeface="Monotype Corsiva" pitchFamily="66" charset="0"/>
              </a:rPr>
              <a:t>H</a:t>
            </a:r>
            <a:r>
              <a:rPr lang="en-US" sz="1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-kF</a:t>
            </a:r>
            <a:r>
              <a:rPr lang="en-US" sz="1600" baseline="-25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1600" dirty="0">
                <a:solidFill>
                  <a:srgbClr val="0000FF"/>
                </a:solidFill>
                <a:latin typeface="Monotype Corsiva" pitchFamily="66" charset="0"/>
              </a:rPr>
              <a:t>E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}</a:t>
            </a:r>
            <a:endParaRPr lang="en-US" sz="1600" dirty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104" name="Text Box 70">
            <a:extLst>
              <a:ext uri="{FF2B5EF4-FFF2-40B4-BE49-F238E27FC236}">
                <a16:creationId xmlns:a16="http://schemas.microsoft.com/office/drawing/2014/main" id="{EF68AD78-EF52-4119-A268-423324D1D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5935" y="6079569"/>
            <a:ext cx="1204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         </a:t>
            </a:r>
            <a:r>
              <a:rPr lang="en-US" sz="1600" b="1" dirty="0" err="1">
                <a:solidFill>
                  <a:srgbClr val="0000FF"/>
                </a:solidFill>
                <a:latin typeface="Times New Roman" pitchFamily="18" charset="0"/>
              </a:rPr>
              <a:t>Re</a:t>
            </a:r>
            <a:r>
              <a:rPr lang="en-US" sz="1600" b="1" dirty="0" err="1">
                <a:solidFill>
                  <a:srgbClr val="0000FF"/>
                </a:solidFill>
                <a:latin typeface="Monotype Corsiva" pitchFamily="66" charset="0"/>
              </a:rPr>
              <a:t>H</a:t>
            </a:r>
            <a:r>
              <a:rPr lang="en-US" sz="1600" b="1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endParaRPr lang="en-US" sz="1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06" name="Text Box 70">
            <a:extLst>
              <a:ext uri="{FF2B5EF4-FFF2-40B4-BE49-F238E27FC236}">
                <a16:creationId xmlns:a16="http://schemas.microsoft.com/office/drawing/2014/main" id="{CCDAC3E2-3D0D-499B-ACBA-8C513E1F7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2923" y="6291699"/>
            <a:ext cx="1383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        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</a:rPr>
              <a:t>Re</a:t>
            </a:r>
            <a:r>
              <a:rPr lang="en-US" sz="1600" b="1" dirty="0" err="1">
                <a:solidFill>
                  <a:srgbClr val="FF0000"/>
                </a:solidFill>
                <a:latin typeface="Monotype Corsiva" pitchFamily="66" charset="0"/>
              </a:rPr>
              <a:t>E</a:t>
            </a:r>
            <a:r>
              <a:rPr lang="en-US" sz="1600" b="1" baseline="-25000" dirty="0" err="1">
                <a:solidFill>
                  <a:srgbClr val="FF0000"/>
                </a:solidFill>
                <a:latin typeface="Times New Roman" pitchFamily="18" charset="0"/>
              </a:rPr>
              <a:t>n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08" name="AutoShape 51">
            <a:extLst>
              <a:ext uri="{FF2B5EF4-FFF2-40B4-BE49-F238E27FC236}">
                <a16:creationId xmlns:a16="http://schemas.microsoft.com/office/drawing/2014/main" id="{0D338ECC-72B0-4EA3-B2DA-4C63AD4AC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2285" y="6277293"/>
            <a:ext cx="791633" cy="295275"/>
          </a:xfrm>
          <a:prstGeom prst="rightArrow">
            <a:avLst>
              <a:gd name="adj1" fmla="val 50000"/>
              <a:gd name="adj2" fmla="val 8598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srgbClr val="00FF00"/>
              </a:solidFill>
              <a:latin typeface="Times New Roman" pitchFamily="18" charset="0"/>
            </a:endParaRPr>
          </a:p>
        </p:txBody>
      </p:sp>
      <p:sp>
        <p:nvSpPr>
          <p:cNvPr id="109" name="ZoneTexte 108">
            <a:extLst>
              <a:ext uri="{FF2B5EF4-FFF2-40B4-BE49-F238E27FC236}">
                <a16:creationId xmlns:a16="http://schemas.microsoft.com/office/drawing/2014/main" id="{9703BF7B-FDCE-40AB-9F45-53AD2A4685FA}"/>
              </a:ext>
            </a:extLst>
          </p:cNvPr>
          <p:cNvSpPr txBox="1"/>
          <p:nvPr/>
        </p:nvSpPr>
        <p:spPr>
          <a:xfrm>
            <a:off x="11896133" y="6515411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1F5A4ED-45C2-07AB-C59C-E55404A8405E}"/>
              </a:ext>
            </a:extLst>
          </p:cNvPr>
          <p:cNvSpPr txBox="1"/>
          <p:nvPr/>
        </p:nvSpPr>
        <p:spPr>
          <a:xfrm>
            <a:off x="7916780" y="5511115"/>
            <a:ext cx="3906364" cy="830997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extraction of 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quark CFF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requires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several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DVCS observables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both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targets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64FED028-0F82-8A10-52EC-33F4B5CF9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7435" y="6251208"/>
            <a:ext cx="1250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~</a:t>
            </a:r>
            <a:endParaRPr lang="en-US" dirty="0">
              <a:solidFill>
                <a:srgbClr val="0000FF"/>
              </a:solidFill>
              <a:latin typeface="Tahoma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17404</TotalTime>
  <Words>2871</Words>
  <Application>Microsoft Office PowerPoint</Application>
  <PresentationFormat>Grand écran</PresentationFormat>
  <Paragraphs>427</Paragraphs>
  <Slides>27</Slides>
  <Notes>16</Notes>
  <HiddenSlides>0</HiddenSlides>
  <MMClips>1</MMClips>
  <ScaleCrop>false</ScaleCrop>
  <HeadingPairs>
    <vt:vector size="8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42" baseType="lpstr">
      <vt:lpstr>Arial</vt:lpstr>
      <vt:lpstr>Bookman Old Style</vt:lpstr>
      <vt:lpstr>Calibri</vt:lpstr>
      <vt:lpstr>Calibri Light</vt:lpstr>
      <vt:lpstr>Monotype Corsiva</vt:lpstr>
      <vt:lpstr>Symbol</vt:lpstr>
      <vt:lpstr>Tahoma</vt:lpstr>
      <vt:lpstr>Times</vt:lpstr>
      <vt:lpstr>Times New Roman</vt:lpstr>
      <vt:lpstr>Times-Bold</vt:lpstr>
      <vt:lpstr>Times-Roman</vt:lpstr>
      <vt:lpstr>Wingdings</vt:lpstr>
      <vt:lpstr>Diseño predeterminado</vt:lpstr>
      <vt:lpstr>Thème Office</vt:lpstr>
      <vt:lpstr>Équation</vt:lpstr>
      <vt:lpstr>Unveiling nucleon structure through measurements of Generalized Parton Distributions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First-time measurement of BSA for nDVCS with detection of the active neutron (CLAS12)</vt:lpstr>
      <vt:lpstr>Flavor separation of CFFs using the CLAS12 p,n DVCS data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$silvia</dc:creator>
  <cp:lastModifiedBy>Silvia NICCOLAI</cp:lastModifiedBy>
  <cp:revision>297</cp:revision>
  <dcterms:created xsi:type="dcterms:W3CDTF">2019-07-02T09:25:33Z</dcterms:created>
  <dcterms:modified xsi:type="dcterms:W3CDTF">2026-04-15T08:43:29Z</dcterms:modified>
</cp:coreProperties>
</file>