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8"/>
  </p:notesMasterIdLst>
  <p:sldIdLst>
    <p:sldId id="256" r:id="rId2"/>
    <p:sldId id="291" r:id="rId3"/>
    <p:sldId id="294" r:id="rId4"/>
    <p:sldId id="293" r:id="rId5"/>
    <p:sldId id="257" r:id="rId6"/>
    <p:sldId id="258" r:id="rId7"/>
    <p:sldId id="259" r:id="rId8"/>
    <p:sldId id="260" r:id="rId9"/>
    <p:sldId id="261" r:id="rId10"/>
    <p:sldId id="262" r:id="rId11"/>
    <p:sldId id="264" r:id="rId12"/>
    <p:sldId id="265" r:id="rId13"/>
    <p:sldId id="266" r:id="rId14"/>
    <p:sldId id="267" r:id="rId15"/>
    <p:sldId id="268" r:id="rId16"/>
    <p:sldId id="269" r:id="rId17"/>
    <p:sldId id="270" r:id="rId18"/>
    <p:sldId id="271" r:id="rId19"/>
    <p:sldId id="273" r:id="rId20"/>
    <p:sldId id="275" r:id="rId21"/>
    <p:sldId id="290" r:id="rId22"/>
    <p:sldId id="287" r:id="rId23"/>
    <p:sldId id="276" r:id="rId24"/>
    <p:sldId id="288" r:id="rId25"/>
    <p:sldId id="272" r:id="rId26"/>
    <p:sldId id="263" r:id="rId27"/>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09"/>
    <p:restoredTop sz="94800"/>
  </p:normalViewPr>
  <p:slideViewPr>
    <p:cSldViewPr snapToGrid="0">
      <p:cViewPr varScale="1">
        <p:scale>
          <a:sx n="51" d="100"/>
          <a:sy n="51" d="100"/>
        </p:scale>
        <p:origin x="304" y="6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0" name="Shape 250"/>
          <p:cNvSpPr>
            <a:spLocks noGrp="1" noRot="1" noChangeAspect="1"/>
          </p:cNvSpPr>
          <p:nvPr>
            <p:ph type="sldImg"/>
          </p:nvPr>
        </p:nvSpPr>
        <p:spPr>
          <a:xfrm>
            <a:off x="1143000" y="685800"/>
            <a:ext cx="4572000" cy="3429000"/>
          </a:xfrm>
          <a:prstGeom prst="rect">
            <a:avLst/>
          </a:prstGeom>
        </p:spPr>
        <p:txBody>
          <a:bodyPr/>
          <a:lstStyle/>
          <a:p>
            <a:endParaRPr/>
          </a:p>
        </p:txBody>
      </p:sp>
      <p:sp>
        <p:nvSpPr>
          <p:cNvPr id="251" name="Shape 25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Shape 303"/>
          <p:cNvSpPr>
            <a:spLocks noGrp="1" noRot="1" noChangeAspect="1"/>
          </p:cNvSpPr>
          <p:nvPr>
            <p:ph type="sldImg"/>
          </p:nvPr>
        </p:nvSpPr>
        <p:spPr>
          <a:xfrm>
            <a:off x="381000" y="685800"/>
            <a:ext cx="6096000" cy="3429000"/>
          </a:xfrm>
          <a:prstGeom prst="rect">
            <a:avLst/>
          </a:prstGeom>
        </p:spPr>
        <p:txBody>
          <a:bodyPr/>
          <a:lstStyle/>
          <a:p>
            <a:endParaRPr/>
          </a:p>
        </p:txBody>
      </p:sp>
      <p:sp>
        <p:nvSpPr>
          <p:cNvPr id="304" name="Shape 304"/>
          <p:cNvSpPr>
            <a:spLocks noGrp="1"/>
          </p:cNvSpPr>
          <p:nvPr>
            <p:ph type="body" sz="quarter" idx="1"/>
          </p:nvPr>
        </p:nvSpPr>
        <p:spPr>
          <a:prstGeom prst="rect">
            <a:avLst/>
          </a:prstGeom>
        </p:spPr>
        <p:txBody>
          <a:bodyPr/>
          <a:lstStyle>
            <a:lvl1pPr>
              <a:lnSpc>
                <a:spcPct val="100000"/>
              </a:lnSpc>
              <a:defRPr sz="1200">
                <a:latin typeface="Calibri"/>
                <a:ea typeface="Calibri"/>
                <a:cs typeface="Calibri"/>
                <a:sym typeface="Calibri"/>
              </a:defRPr>
            </a:lvl1pPr>
          </a:lstStyle>
          <a:p>
            <a:r>
              <a:t>shift between the peaks would require additional MC simulations for data analysis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5" name="Shape 365"/>
          <p:cNvSpPr>
            <a:spLocks noGrp="1" noRot="1" noChangeAspect="1"/>
          </p:cNvSpPr>
          <p:nvPr>
            <p:ph type="sldImg"/>
          </p:nvPr>
        </p:nvSpPr>
        <p:spPr>
          <a:prstGeom prst="rect">
            <a:avLst/>
          </a:prstGeom>
        </p:spPr>
        <p:txBody>
          <a:bodyPr/>
          <a:lstStyle/>
          <a:p>
            <a:endParaRPr/>
          </a:p>
        </p:txBody>
      </p:sp>
      <p:sp>
        <p:nvSpPr>
          <p:cNvPr id="366" name="Shape 366"/>
          <p:cNvSpPr>
            <a:spLocks noGrp="1"/>
          </p:cNvSpPr>
          <p:nvPr>
            <p:ph type="body" sz="quarter" idx="1"/>
          </p:nvPr>
        </p:nvSpPr>
        <p:spPr>
          <a:prstGeom prst="rect">
            <a:avLst/>
          </a:prstGeom>
        </p:spPr>
        <p:txBody>
          <a:bodyPr/>
          <a:lstStyle>
            <a:lvl1pPr>
              <a:lnSpc>
                <a:spcPct val="100000"/>
              </a:lnSpc>
              <a:defRPr sz="1200">
                <a:latin typeface="Calibri"/>
                <a:ea typeface="Calibri"/>
                <a:cs typeface="Calibri"/>
                <a:sym typeface="Calibri"/>
              </a:defRPr>
            </a:lvl1pPr>
          </a:lstStyle>
          <a:p>
            <a:r>
              <a:t>Probably to be updated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9" name="Shape 469"/>
          <p:cNvSpPr>
            <a:spLocks noGrp="1" noRot="1" noChangeAspect="1"/>
          </p:cNvSpPr>
          <p:nvPr>
            <p:ph type="sldImg"/>
          </p:nvPr>
        </p:nvSpPr>
        <p:spPr>
          <a:prstGeom prst="rect">
            <a:avLst/>
          </a:prstGeom>
        </p:spPr>
        <p:txBody>
          <a:bodyPr/>
          <a:lstStyle/>
          <a:p>
            <a:endParaRPr/>
          </a:p>
        </p:txBody>
      </p:sp>
      <p:sp>
        <p:nvSpPr>
          <p:cNvPr id="470" name="Shape 470"/>
          <p:cNvSpPr>
            <a:spLocks noGrp="1"/>
          </p:cNvSpPr>
          <p:nvPr>
            <p:ph type="body" sz="quarter" idx="1"/>
          </p:nvPr>
        </p:nvSpPr>
        <p:spPr>
          <a:prstGeom prst="rect">
            <a:avLst/>
          </a:prstGeom>
        </p:spPr>
        <p:txBody>
          <a:bodyPr/>
          <a:lstStyle>
            <a:lvl1pPr>
              <a:lnSpc>
                <a:spcPct val="100000"/>
              </a:lnSpc>
              <a:defRPr sz="1200">
                <a:latin typeface="Calibri"/>
                <a:ea typeface="Calibri"/>
                <a:cs typeface="Calibri"/>
                <a:sym typeface="Calibri"/>
              </a:defRPr>
            </a:lvl1pPr>
          </a:lstStyle>
          <a:p>
            <a:r>
              <a:t>Probably to be updated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 name="Shape 494"/>
          <p:cNvSpPr>
            <a:spLocks noGrp="1" noRot="1" noChangeAspect="1"/>
          </p:cNvSpPr>
          <p:nvPr>
            <p:ph type="sldImg"/>
          </p:nvPr>
        </p:nvSpPr>
        <p:spPr>
          <a:prstGeom prst="rect">
            <a:avLst/>
          </a:prstGeom>
        </p:spPr>
        <p:txBody>
          <a:bodyPr/>
          <a:lstStyle/>
          <a:p>
            <a:endParaRPr/>
          </a:p>
        </p:txBody>
      </p:sp>
      <p:sp>
        <p:nvSpPr>
          <p:cNvPr id="495" name="Shape 495"/>
          <p:cNvSpPr>
            <a:spLocks noGrp="1"/>
          </p:cNvSpPr>
          <p:nvPr>
            <p:ph type="body" sz="quarter" idx="1"/>
          </p:nvPr>
        </p:nvSpPr>
        <p:spPr>
          <a:prstGeom prst="rect">
            <a:avLst/>
          </a:prstGeom>
        </p:spPr>
        <p:txBody>
          <a:bodyPr/>
          <a:lstStyle/>
          <a:p>
            <a:pPr>
              <a:lnSpc>
                <a:spcPct val="117999"/>
              </a:lnSpc>
            </a:pPr>
            <a:r>
              <a:t>A spherical high-resolution PET scanner developed at LMU within the SIRMIO project was used for in-beam imaging.</a:t>
            </a:r>
          </a:p>
          <a:p>
            <a:pPr>
              <a:lnSpc>
                <a:spcPct val="117999"/>
              </a:lnSpc>
            </a:pPr>
            <a:r>
              <a:t>The scanner consists of 56 depth-of-interaction detectors arranged in a sphere with 72 mm inner diameter, achieving sub-millimetre resolution.</a:t>
            </a:r>
          </a:p>
          <a:p>
            <a:pPr>
              <a:lnSpc>
                <a:spcPct val="117999"/>
              </a:lnSpc>
            </a:pPr>
            <a:r>
              <a:t>The acquisition and reconstruction software were optimized for online imaging, producing reconstructed images every 60 seconds during irradiation.</a:t>
            </a:r>
          </a:p>
          <a:p>
            <a:pPr>
              <a:lnSpc>
                <a:spcPct val="117999"/>
              </a:lnSpc>
            </a:pPr>
            <a:r>
              <a:t>This enabled real-time visualization of the beam stopping position and PET signal build-up during treatment.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0" name="Shape 510"/>
          <p:cNvSpPr>
            <a:spLocks noGrp="1" noRot="1" noChangeAspect="1"/>
          </p:cNvSpPr>
          <p:nvPr>
            <p:ph type="sldImg"/>
          </p:nvPr>
        </p:nvSpPr>
        <p:spPr>
          <a:prstGeom prst="rect">
            <a:avLst/>
          </a:prstGeom>
        </p:spPr>
        <p:txBody>
          <a:bodyPr/>
          <a:lstStyle/>
          <a:p>
            <a:endParaRPr/>
          </a:p>
        </p:txBody>
      </p:sp>
      <p:sp>
        <p:nvSpPr>
          <p:cNvPr id="511" name="Shape 511"/>
          <p:cNvSpPr>
            <a:spLocks noGrp="1"/>
          </p:cNvSpPr>
          <p:nvPr>
            <p:ph type="body" sz="quarter" idx="1"/>
          </p:nvPr>
        </p:nvSpPr>
        <p:spPr>
          <a:prstGeom prst="rect">
            <a:avLst/>
          </a:prstGeom>
        </p:spPr>
        <p:txBody>
          <a:bodyPr/>
          <a:lstStyle>
            <a:lvl1pPr>
              <a:lnSpc>
                <a:spcPct val="100000"/>
              </a:lnSpc>
              <a:defRPr sz="1200">
                <a:latin typeface="Calibri"/>
                <a:ea typeface="Calibri"/>
                <a:cs typeface="Calibri"/>
                <a:sym typeface="Calibri"/>
              </a:defRPr>
            </a:lvl1pPr>
          </a:lstStyle>
          <a:p>
            <a:r>
              <a:t>Probably to be updated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animal model were female C#H mice and we used a osteosarcoma tumor model implanted in the neck area. this area was chosen because there is a little space, the tumor can be placed just before a organ at rick (in this case the spine) and it is still superficial enough to be seen and somehow positioned in the irradiation field.</a:t>
            </a:r>
          </a:p>
          <a:p>
            <a:r>
              <a:rPr lang="en-US" dirty="0"/>
              <a:t>since the kin is still relatively soft and the tumor had all slightly different position and size we used as a CTV the pink area which was defined by the sum off all the possible location where we observed tumors in all the preparatory studies.</a:t>
            </a:r>
          </a:p>
          <a:p>
            <a:endParaRPr lang="en-US" dirty="0"/>
          </a:p>
          <a:p>
            <a:endParaRPr lang="en-US" dirty="0"/>
          </a:p>
        </p:txBody>
      </p:sp>
    </p:spTree>
    <p:extLst>
      <p:ext uri="{BB962C8B-B14F-4D97-AF65-F5344CB8AC3E}">
        <p14:creationId xmlns:p14="http://schemas.microsoft.com/office/powerpoint/2010/main" val="3249909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mice where then </a:t>
            </a:r>
            <a:r>
              <a:rPr lang="en-US" dirty="0" err="1"/>
              <a:t>anestetized</a:t>
            </a:r>
            <a:r>
              <a:rPr lang="en-US" dirty="0"/>
              <a:t> and placed inside this dedicated mice holder which can be inserted directly in a </a:t>
            </a:r>
            <a:r>
              <a:rPr lang="en-US" dirty="0" err="1"/>
              <a:t>sSAARP</a:t>
            </a:r>
            <a:r>
              <a:rPr lang="en-US" dirty="0"/>
              <a:t> for CT imaging right before the treatment and then on the PET. The mice was irradiated vertically and the beam was shaped to be as conformal as possible in the </a:t>
            </a:r>
            <a:r>
              <a:rPr lang="en-US" dirty="0" err="1"/>
              <a:t>ctv</a:t>
            </a:r>
            <a:r>
              <a:rPr lang="en-US" dirty="0"/>
              <a:t> with a </a:t>
            </a:r>
            <a:r>
              <a:rPr lang="en-US" dirty="0" err="1"/>
              <a:t>fullpassive</a:t>
            </a:r>
            <a:r>
              <a:rPr lang="en-US" dirty="0"/>
              <a:t> beamline </a:t>
            </a:r>
            <a:r>
              <a:rPr lang="en-US" dirty="0" err="1"/>
              <a:t>cosisting</a:t>
            </a:r>
            <a:r>
              <a:rPr lang="en-US" dirty="0"/>
              <a:t> in a series of collimators and energy degraders,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90343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With this set up we then performed a first proof of concept experiment with the aim to demonstrate that the PET images reconstructed where able to predict the outcome of the treatment in terms of toxicity</a:t>
            </a:r>
          </a:p>
          <a:p>
            <a:endParaRPr lang="en-US" dirty="0"/>
          </a:p>
          <a:p>
            <a:r>
              <a:rPr lang="en-US" dirty="0"/>
              <a:t>the strategy was to irradiate the CTV as good as we could, acquire PET images during the irradiation and then correlate the activity measured in the OARs with the actual outcome of the mice long term toxicity.</a:t>
            </a:r>
          </a:p>
          <a:p>
            <a:endParaRPr lang="en-US" dirty="0"/>
          </a:p>
          <a:p>
            <a:r>
              <a:rPr lang="en-US" dirty="0"/>
              <a:t>As to be expected we did not see acute toxicity because we never aimed at giving a high dose to the spine, but we saw a significative correlation between the signal measured in the spine volume with a loss of strength in the mice upper limb.</a:t>
            </a:r>
          </a:p>
          <a:p>
            <a:r>
              <a:rPr lang="en-US" dirty="0"/>
              <a:t> </a:t>
            </a:r>
          </a:p>
        </p:txBody>
      </p:sp>
    </p:spTree>
    <p:extLst>
      <p:ext uri="{BB962C8B-B14F-4D97-AF65-F5344CB8AC3E}">
        <p14:creationId xmlns:p14="http://schemas.microsoft.com/office/powerpoint/2010/main" val="3881035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This was a very nice result already but here the next question come up naturally:</a:t>
            </a:r>
            <a:br>
              <a:rPr lang="en-US" dirty="0"/>
            </a:br>
            <a:br>
              <a:rPr lang="en-US" dirty="0"/>
            </a:br>
            <a:r>
              <a:rPr lang="en-US" dirty="0"/>
              <a:t>Can we then go for real adaptive?</a:t>
            </a:r>
          </a:p>
          <a:p>
            <a:endParaRPr lang="en-US" dirty="0"/>
          </a:p>
          <a:p>
            <a:r>
              <a:rPr lang="en-US" dirty="0"/>
              <a:t>Is there a way that I can </a:t>
            </a:r>
            <a:r>
              <a:rPr lang="en-US" dirty="0" err="1"/>
              <a:t>demontrate</a:t>
            </a:r>
            <a:r>
              <a:rPr lang="en-US" dirty="0"/>
              <a:t> that I would actually be able to see the range and correct directly during the treatment?</a:t>
            </a:r>
            <a:br>
              <a:rPr lang="en-US" dirty="0"/>
            </a:br>
            <a:endParaRPr lang="en-US" dirty="0"/>
          </a:p>
          <a:p>
            <a:r>
              <a:rPr lang="en-US" dirty="0"/>
              <a:t>then we come up with a possible </a:t>
            </a:r>
            <a:r>
              <a:rPr lang="en-US" dirty="0" err="1"/>
              <a:t>whay</a:t>
            </a:r>
            <a:r>
              <a:rPr lang="en-US" dirty="0"/>
              <a:t> to </a:t>
            </a:r>
            <a:r>
              <a:rPr lang="en-US" dirty="0" err="1"/>
              <a:t>dempontrate</a:t>
            </a:r>
            <a:r>
              <a:rPr lang="en-US" dirty="0"/>
              <a:t> it:</a:t>
            </a:r>
            <a:br>
              <a:rPr lang="en-US" dirty="0"/>
            </a:br>
            <a:r>
              <a:rPr lang="en-US" dirty="0"/>
              <a:t>we thought of doing a possible scenario where we give a first imaging probe beam to look at the range and then correct or proceed to the full treatment with a SOBP and full dose.</a:t>
            </a:r>
          </a:p>
          <a:p>
            <a:endParaRPr lang="en-US" dirty="0"/>
          </a:p>
          <a:p>
            <a:r>
              <a:rPr lang="en-US" dirty="0"/>
              <a:t>And we test it by shooting at three different ranges one a bit too short one too long and one of course right.</a:t>
            </a:r>
          </a:p>
          <a:p>
            <a:r>
              <a:rPr lang="en-US" dirty="0"/>
              <a:t>In our case however it would not have made sense to actually correct after the probe beam because we needed to </a:t>
            </a:r>
            <a:r>
              <a:rPr lang="en-US" dirty="0" err="1"/>
              <a:t>dempnstrate</a:t>
            </a:r>
            <a:r>
              <a:rPr lang="en-US" dirty="0"/>
              <a:t> that the probe beam position was actually trustable and we did the full irradiation at the </a:t>
            </a:r>
            <a:r>
              <a:rPr lang="en-US" dirty="0" err="1"/>
              <a:t>correspective</a:t>
            </a:r>
            <a:r>
              <a:rPr lang="en-US" dirty="0"/>
              <a:t> position. with the expected outcome that is the probe beams were where we wanted in the S range we would not see toxicity but also no </a:t>
            </a:r>
            <a:r>
              <a:rPr lang="en-US" dirty="0" err="1"/>
              <a:t>tumo</a:t>
            </a:r>
            <a:r>
              <a:rPr lang="en-US" dirty="0"/>
              <a:t> control, in the </a:t>
            </a:r>
            <a:r>
              <a:rPr lang="en-US" dirty="0" err="1"/>
              <a:t>righ</a:t>
            </a:r>
            <a:r>
              <a:rPr lang="en-US" dirty="0"/>
              <a:t> all ok and in the long tumor control but toxicity</a:t>
            </a:r>
          </a:p>
          <a:p>
            <a:endParaRPr lang="en-US" dirty="0"/>
          </a:p>
          <a:p>
            <a:r>
              <a:rPr lang="en-US" dirty="0"/>
              <a:t>here a video of the three irradiations </a:t>
            </a:r>
          </a:p>
        </p:txBody>
      </p:sp>
    </p:spTree>
    <p:extLst>
      <p:ext uri="{BB962C8B-B14F-4D97-AF65-F5344CB8AC3E}">
        <p14:creationId xmlns:p14="http://schemas.microsoft.com/office/powerpoint/2010/main" val="1342576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12" name="Presentation Title"/>
          <p:cNvSpPr txBox="1">
            <a:spLocks noGrp="1"/>
          </p:cNvSpPr>
          <p:nvPr>
            <p:ph type="title" hasCustomPrompt="1"/>
          </p:nvPr>
        </p:nvSpPr>
        <p:spPr>
          <a:xfrm>
            <a:off x="1206496" y="2574991"/>
            <a:ext cx="21971004" cy="4648201"/>
          </a:xfrm>
          <a:prstGeom prst="rect">
            <a:avLst/>
          </a:prstGeom>
        </p:spPr>
        <p:txBody>
          <a:bodyPr anchor="b"/>
          <a:lstStyle>
            <a:lvl1pPr>
              <a:defRPr sz="11600" spc="-232"/>
            </a:lvl1pPr>
          </a:lstStyle>
          <a:p>
            <a:r>
              <a:t>Presentation Title</a:t>
            </a:r>
          </a:p>
        </p:txBody>
      </p:sp>
      <p:sp>
        <p:nvSpPr>
          <p:cNvPr id="13" name="Body Level One…"/>
          <p:cNvSpPr txBox="1">
            <a:spLocks noGrp="1"/>
          </p:cNvSpPr>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spTree>
      <p:nvGrpSpPr>
        <p:cNvPr id="1" name=""/>
        <p:cNvGrpSpPr/>
        <p:nvPr/>
      </p:nvGrpSpPr>
      <p:grpSpPr>
        <a:xfrm>
          <a:off x="0" y="0"/>
          <a:ext cx="0" cy="0"/>
          <a:chOff x="0" y="0"/>
          <a:chExt cx="0" cy="0"/>
        </a:xfrm>
      </p:grpSpPr>
      <p:sp>
        <p:nvSpPr>
          <p:cNvPr id="21" name="Avocados and limes"/>
          <p:cNvSpPr>
            <a:spLocks noGrp="1"/>
          </p:cNvSpPr>
          <p:nvPr>
            <p:ph type="pic" idx="21"/>
          </p:nvPr>
        </p:nvSpPr>
        <p:spPr>
          <a:xfrm>
            <a:off x="-1155700" y="-1295400"/>
            <a:ext cx="26746200" cy="16018933"/>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Presentation Title</a:t>
            </a:r>
          </a:p>
        </p:txBody>
      </p:sp>
      <p:sp>
        <p:nvSpPr>
          <p:cNvPr id="23" name="Author and Date"/>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Bowl with salmon cakes, salad, and hummus"/>
          <p:cNvSpPr>
            <a:spLocks noGrp="1"/>
          </p:cNvSpPr>
          <p:nvPr>
            <p:ph type="pic" idx="21"/>
          </p:nvPr>
        </p:nvSpPr>
        <p:spPr>
          <a:xfrm>
            <a:off x="10972800" y="-203200"/>
            <a:ext cx="12144837" cy="14135100"/>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0"/>
            <a:ext cx="9779000" cy="5882273"/>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Bowl of pappardelle pasta with parsley butter, roasted hazelnuts, and shaved parmesan cheese"/>
          <p:cNvSpPr>
            <a:spLocks noGrp="1"/>
          </p:cNvSpPr>
          <p:nvPr>
            <p:ph type="pic" idx="22"/>
          </p:nvPr>
        </p:nvSpPr>
        <p:spPr>
          <a:xfrm>
            <a:off x="12192000" y="-407266"/>
            <a:ext cx="10916874" cy="14555832"/>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7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7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8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Section Title</a:t>
            </a:r>
          </a:p>
        </p:txBody>
      </p:sp>
      <p:sp>
        <p:nvSpPr>
          <p:cNvPr id="92"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xfrm>
            <a:off x="1206500" y="1079500"/>
            <a:ext cx="21971000" cy="1434949"/>
          </a:xfrm>
          <a:prstGeom prst="rect">
            <a:avLst/>
          </a:prstGeom>
        </p:spPr>
        <p:txBody>
          <a:bodyPr/>
          <a:lstStyle/>
          <a:p>
            <a:r>
              <a:t>Slide Title</a:t>
            </a:r>
          </a:p>
        </p:txBody>
      </p:sp>
      <p:sp>
        <p:nvSpPr>
          <p:cNvPr id="10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10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10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11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Agenda Topics</a:t>
            </a:r>
          </a:p>
          <a:p>
            <a:pPr lvl="1"/>
            <a:endParaRPr/>
          </a:p>
          <a:p>
            <a:pPr lvl="2"/>
            <a:endParaRPr/>
          </a:p>
          <a:p>
            <a:pPr lvl="3"/>
            <a:endParaRPr/>
          </a:p>
          <a:p>
            <a:pPr lvl="4"/>
            <a:endParaRP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Body Level One…"/>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2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36" name="Body Level One…"/>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Bowl of salad with fried rice, boiled eggs, and chopsticks"/>
          <p:cNvSpPr>
            <a:spLocks noGrp="1"/>
          </p:cNvSpPr>
          <p:nvPr>
            <p:ph type="pic" sz="quarter" idx="21"/>
          </p:nvPr>
        </p:nvSpPr>
        <p:spPr>
          <a:xfrm>
            <a:off x="15760700" y="1016000"/>
            <a:ext cx="7439099" cy="5949678"/>
          </a:xfrm>
          <a:prstGeom prst="rect">
            <a:avLst/>
          </a:prstGeom>
        </p:spPr>
        <p:txBody>
          <a:bodyPr lIns="91439" tIns="45719" rIns="91439" bIns="45719">
            <a:noAutofit/>
          </a:bodyPr>
          <a:lstStyle/>
          <a:p>
            <a:endParaRPr/>
          </a:p>
        </p:txBody>
      </p:sp>
      <p:sp>
        <p:nvSpPr>
          <p:cNvPr id="145" name="Bowl with salmon cakes, salad, and hummus "/>
          <p:cNvSpPr>
            <a:spLocks noGrp="1"/>
          </p:cNvSpPr>
          <p:nvPr>
            <p:ph type="pic" sz="half" idx="22"/>
          </p:nvPr>
        </p:nvSpPr>
        <p:spPr>
          <a:xfrm>
            <a:off x="13500100" y="3978275"/>
            <a:ext cx="10439400" cy="12150181"/>
          </a:xfrm>
          <a:prstGeom prst="rect">
            <a:avLst/>
          </a:prstGeom>
        </p:spPr>
        <p:txBody>
          <a:bodyPr lIns="91439" tIns="45719" rIns="91439" bIns="45719">
            <a:noAutofit/>
          </a:bodyPr>
          <a:lstStyle/>
          <a:p>
            <a:endParaRPr/>
          </a:p>
        </p:txBody>
      </p:sp>
      <p:sp>
        <p:nvSpPr>
          <p:cNvPr id="146" name="Bowl of pappardelle pasta with parsley butter, roasted hazelnuts, and shaved parmesan cheese"/>
          <p:cNvSpPr>
            <a:spLocks noGrp="1"/>
          </p:cNvSpPr>
          <p:nvPr>
            <p:ph type="pic" idx="23"/>
          </p:nvPr>
        </p:nvSpPr>
        <p:spPr>
          <a:xfrm>
            <a:off x="-139700" y="495300"/>
            <a:ext cx="16611600" cy="12458700"/>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54" name="bowl of salad with fried rice, boiled eggs, and chopsticks"/>
          <p:cNvSpPr>
            <a:spLocks noGrp="1"/>
          </p:cNvSpPr>
          <p:nvPr>
            <p:ph type="pic" idx="21"/>
          </p:nvPr>
        </p:nvSpPr>
        <p:spPr>
          <a:xfrm>
            <a:off x="-1333500" y="-5524500"/>
            <a:ext cx="27051000" cy="21640800"/>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elfolie">
    <p:spTree>
      <p:nvGrpSpPr>
        <p:cNvPr id="1" name=""/>
        <p:cNvGrpSpPr/>
        <p:nvPr/>
      </p:nvGrpSpPr>
      <p:grpSpPr>
        <a:xfrm>
          <a:off x="0" y="0"/>
          <a:ext cx="0" cy="0"/>
          <a:chOff x="0" y="0"/>
          <a:chExt cx="0" cy="0"/>
        </a:xfrm>
      </p:grpSpPr>
      <p:sp>
        <p:nvSpPr>
          <p:cNvPr id="169" name="Gerade Verbindung 26"/>
          <p:cNvSpPr/>
          <p:nvPr/>
        </p:nvSpPr>
        <p:spPr>
          <a:xfrm>
            <a:off x="-2" y="13465553"/>
            <a:ext cx="24384004" cy="1"/>
          </a:xfrm>
          <a:prstGeom prst="line">
            <a:avLst/>
          </a:prstGeom>
          <a:ln w="533400">
            <a:solidFill>
              <a:srgbClr val="EAEAEA"/>
            </a:solidFill>
          </a:ln>
        </p:spPr>
        <p:txBody>
          <a:bodyPr lIns="45718" tIns="45718" rIns="45718" bIns="45718"/>
          <a:lstStyle/>
          <a:p>
            <a:pPr defTabSz="2438337">
              <a:defRPr sz="3500"/>
            </a:pPr>
            <a:endParaRPr/>
          </a:p>
        </p:txBody>
      </p:sp>
      <p:pic>
        <p:nvPicPr>
          <p:cNvPr id="170" name="Bild 6" descr="Bild 6"/>
          <p:cNvPicPr>
            <a:picLocks noChangeAspect="1"/>
          </p:cNvPicPr>
          <p:nvPr/>
        </p:nvPicPr>
        <p:blipFill>
          <a:blip r:embed="rId2"/>
          <a:stretch>
            <a:fillRect/>
          </a:stretch>
        </p:blipFill>
        <p:spPr>
          <a:xfrm>
            <a:off x="20292905" y="970333"/>
            <a:ext cx="3010887" cy="1003631"/>
          </a:xfrm>
          <a:prstGeom prst="rect">
            <a:avLst/>
          </a:prstGeom>
          <a:ln w="12700">
            <a:miter lim="400000"/>
          </a:ln>
        </p:spPr>
      </p:pic>
      <p:sp>
        <p:nvSpPr>
          <p:cNvPr id="171" name="Gerade Verbindung 22"/>
          <p:cNvSpPr/>
          <p:nvPr/>
        </p:nvSpPr>
        <p:spPr>
          <a:xfrm>
            <a:off x="-2" y="2203262"/>
            <a:ext cx="24384004" cy="1"/>
          </a:xfrm>
          <a:prstGeom prst="line">
            <a:avLst/>
          </a:prstGeom>
          <a:ln w="533400">
            <a:solidFill>
              <a:srgbClr val="EAEAEA"/>
            </a:solidFill>
          </a:ln>
        </p:spPr>
        <p:txBody>
          <a:bodyPr lIns="45718" tIns="45718" rIns="45718" bIns="45718"/>
          <a:lstStyle/>
          <a:p>
            <a:pPr defTabSz="2438337">
              <a:defRPr sz="3500"/>
            </a:pPr>
            <a:endParaRPr/>
          </a:p>
        </p:txBody>
      </p:sp>
      <p:sp>
        <p:nvSpPr>
          <p:cNvPr id="172" name="Rechteck 23"/>
          <p:cNvSpPr/>
          <p:nvPr/>
        </p:nvSpPr>
        <p:spPr>
          <a:xfrm>
            <a:off x="-6" y="1938860"/>
            <a:ext cx="537606" cy="537605"/>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173" name="Rechteck 24"/>
          <p:cNvSpPr/>
          <p:nvPr/>
        </p:nvSpPr>
        <p:spPr>
          <a:xfrm>
            <a:off x="-7" y="13199527"/>
            <a:ext cx="542080" cy="542077"/>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174" name="Textfeld 10"/>
          <p:cNvSpPr txBox="1"/>
          <p:nvPr/>
        </p:nvSpPr>
        <p:spPr>
          <a:xfrm>
            <a:off x="1282635" y="13219960"/>
            <a:ext cx="9161855" cy="5168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spAutoFit/>
          </a:bodyPr>
          <a:lstStyle>
            <a:lvl1pPr defTabSz="914400">
              <a:lnSpc>
                <a:spcPct val="100000"/>
              </a:lnSpc>
              <a:spcBef>
                <a:spcPts val="0"/>
              </a:spcBef>
              <a:defRPr sz="1800" i="1">
                <a:solidFill>
                  <a:srgbClr val="333333"/>
                </a:solidFill>
              </a:defRPr>
            </a:lvl1pPr>
          </a:lstStyle>
          <a:p>
            <a:r>
              <a:t>FAIR GmbH | GSI GmbH</a:t>
            </a:r>
          </a:p>
        </p:txBody>
      </p:sp>
      <p:pic>
        <p:nvPicPr>
          <p:cNvPr id="175" name="Bild 12" descr="Bild 12"/>
          <p:cNvPicPr>
            <a:picLocks noChangeAspect="1"/>
          </p:cNvPicPr>
          <p:nvPr/>
        </p:nvPicPr>
        <p:blipFill>
          <a:blip r:embed="rId3"/>
          <a:stretch>
            <a:fillRect/>
          </a:stretch>
        </p:blipFill>
        <p:spPr>
          <a:xfrm>
            <a:off x="17708874" y="551529"/>
            <a:ext cx="2066818" cy="1722349"/>
          </a:xfrm>
          <a:prstGeom prst="rect">
            <a:avLst/>
          </a:prstGeom>
          <a:ln w="12700">
            <a:miter lim="400000"/>
          </a:ln>
        </p:spPr>
      </p:pic>
      <p:pic>
        <p:nvPicPr>
          <p:cNvPr id="176" name="Grafik 7" descr="Grafik 7"/>
          <p:cNvPicPr>
            <a:picLocks noChangeAspect="1"/>
          </p:cNvPicPr>
          <p:nvPr/>
        </p:nvPicPr>
        <p:blipFill>
          <a:blip r:embed="rId4">
            <a:alphaModFix amt="40465"/>
          </a:blip>
          <a:stretch>
            <a:fillRect/>
          </a:stretch>
        </p:blipFill>
        <p:spPr>
          <a:xfrm>
            <a:off x="4006874" y="2603196"/>
            <a:ext cx="16265332" cy="1034050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10799"/>
                </a:lnTo>
                <a:lnTo>
                  <a:pt x="0" y="21600"/>
                </a:lnTo>
                <a:lnTo>
                  <a:pt x="21600" y="21600"/>
                </a:lnTo>
                <a:lnTo>
                  <a:pt x="21600" y="10799"/>
                </a:lnTo>
                <a:lnTo>
                  <a:pt x="21600" y="0"/>
                </a:lnTo>
                <a:lnTo>
                  <a:pt x="0" y="0"/>
                </a:lnTo>
                <a:close/>
                <a:moveTo>
                  <a:pt x="9190" y="5266"/>
                </a:moveTo>
                <a:cubicBezTo>
                  <a:pt x="10041" y="5267"/>
                  <a:pt x="10423" y="5299"/>
                  <a:pt x="11394" y="5449"/>
                </a:cubicBezTo>
                <a:cubicBezTo>
                  <a:pt x="12513" y="5622"/>
                  <a:pt x="13628" y="5948"/>
                  <a:pt x="14323" y="6305"/>
                </a:cubicBezTo>
                <a:cubicBezTo>
                  <a:pt x="15536" y="6929"/>
                  <a:pt x="16939" y="8341"/>
                  <a:pt x="17975" y="9977"/>
                </a:cubicBezTo>
                <a:cubicBezTo>
                  <a:pt x="18310" y="10504"/>
                  <a:pt x="18418" y="10703"/>
                  <a:pt x="18495" y="10947"/>
                </a:cubicBezTo>
                <a:cubicBezTo>
                  <a:pt x="18588" y="11238"/>
                  <a:pt x="18592" y="11273"/>
                  <a:pt x="18577" y="11610"/>
                </a:cubicBezTo>
                <a:cubicBezTo>
                  <a:pt x="18539" y="12485"/>
                  <a:pt x="18019" y="13696"/>
                  <a:pt x="16999" y="15291"/>
                </a:cubicBezTo>
                <a:cubicBezTo>
                  <a:pt x="15751" y="17241"/>
                  <a:pt x="14736" y="18282"/>
                  <a:pt x="13786" y="18585"/>
                </a:cubicBezTo>
                <a:cubicBezTo>
                  <a:pt x="13198" y="18772"/>
                  <a:pt x="12685" y="18745"/>
                  <a:pt x="10670" y="18428"/>
                </a:cubicBezTo>
                <a:cubicBezTo>
                  <a:pt x="8245" y="18046"/>
                  <a:pt x="5356" y="17097"/>
                  <a:pt x="3873" y="16193"/>
                </a:cubicBezTo>
                <a:cubicBezTo>
                  <a:pt x="2457" y="15330"/>
                  <a:pt x="1940" y="14398"/>
                  <a:pt x="1893" y="12623"/>
                </a:cubicBezTo>
                <a:cubicBezTo>
                  <a:pt x="1862" y="11437"/>
                  <a:pt x="2115" y="9851"/>
                  <a:pt x="2497" y="8856"/>
                </a:cubicBezTo>
                <a:cubicBezTo>
                  <a:pt x="2637" y="8493"/>
                  <a:pt x="2990" y="7914"/>
                  <a:pt x="3183" y="7731"/>
                </a:cubicBezTo>
                <a:cubicBezTo>
                  <a:pt x="3863" y="7085"/>
                  <a:pt x="6558" y="5742"/>
                  <a:pt x="7929" y="5367"/>
                </a:cubicBezTo>
                <a:cubicBezTo>
                  <a:pt x="8266" y="5275"/>
                  <a:pt x="8401" y="5265"/>
                  <a:pt x="9190" y="5266"/>
                </a:cubicBezTo>
                <a:close/>
              </a:path>
            </a:pathLst>
          </a:custGeom>
          <a:ln w="12700">
            <a:miter lim="400000"/>
          </a:ln>
        </p:spPr>
      </p:pic>
      <p:sp>
        <p:nvSpPr>
          <p:cNvPr id="177" name="Title Text"/>
          <p:cNvSpPr txBox="1">
            <a:spLocks noGrp="1"/>
          </p:cNvSpPr>
          <p:nvPr>
            <p:ph type="title"/>
          </p:nvPr>
        </p:nvSpPr>
        <p:spPr>
          <a:xfrm>
            <a:off x="5737407" y="7301527"/>
            <a:ext cx="11474829" cy="1559739"/>
          </a:xfrm>
          <a:prstGeom prst="rect">
            <a:avLst/>
          </a:prstGeom>
        </p:spPr>
        <p:txBody>
          <a:bodyPr lIns="121917" tIns="121917" rIns="121917" bIns="121917" anchor="b"/>
          <a:lstStyle>
            <a:lvl1pPr algn="ctr" defTabSz="914400">
              <a:lnSpc>
                <a:spcPct val="100000"/>
              </a:lnSpc>
              <a:defRPr sz="6400" spc="0">
                <a:solidFill>
                  <a:srgbClr val="666666"/>
                </a:solidFill>
                <a:latin typeface="Arial"/>
                <a:ea typeface="Arial"/>
                <a:cs typeface="Arial"/>
                <a:sym typeface="Arial"/>
              </a:defRPr>
            </a:lvl1pPr>
          </a:lstStyle>
          <a:p>
            <a:r>
              <a:t>Title Text</a:t>
            </a:r>
          </a:p>
        </p:txBody>
      </p:sp>
      <p:sp>
        <p:nvSpPr>
          <p:cNvPr id="178" name="Body Level One…"/>
          <p:cNvSpPr txBox="1">
            <a:spLocks noGrp="1"/>
          </p:cNvSpPr>
          <p:nvPr>
            <p:ph type="body" sz="quarter" idx="1"/>
          </p:nvPr>
        </p:nvSpPr>
        <p:spPr>
          <a:xfrm>
            <a:off x="5737407" y="8861260"/>
            <a:ext cx="11474832" cy="1418274"/>
          </a:xfrm>
          <a:prstGeom prst="rect">
            <a:avLst/>
          </a:prstGeom>
        </p:spPr>
        <p:txBody>
          <a:bodyPr lIns="121917" tIns="121917" rIns="121917" bIns="121917"/>
          <a:lstStyle>
            <a:lvl1pPr marL="0" indent="0" algn="ctr" defTabSz="914400">
              <a:lnSpc>
                <a:spcPct val="100000"/>
              </a:lnSpc>
              <a:spcBef>
                <a:spcPts val="800"/>
              </a:spcBef>
              <a:buSzTx/>
              <a:buNone/>
              <a:defRPr sz="4000">
                <a:solidFill>
                  <a:srgbClr val="A6A6A6"/>
                </a:solidFill>
                <a:latin typeface="Arial"/>
                <a:ea typeface="Arial"/>
                <a:cs typeface="Arial"/>
                <a:sym typeface="Arial"/>
              </a:defRPr>
            </a:lvl1pPr>
            <a:lvl2pPr marL="0" indent="0" algn="ctr" defTabSz="914400">
              <a:lnSpc>
                <a:spcPct val="100000"/>
              </a:lnSpc>
              <a:spcBef>
                <a:spcPts val="800"/>
              </a:spcBef>
              <a:buSzTx/>
              <a:buNone/>
              <a:defRPr sz="4000">
                <a:solidFill>
                  <a:srgbClr val="A6A6A6"/>
                </a:solidFill>
                <a:latin typeface="Arial"/>
                <a:ea typeface="Arial"/>
                <a:cs typeface="Arial"/>
                <a:sym typeface="Arial"/>
              </a:defRPr>
            </a:lvl2pPr>
            <a:lvl3pPr marL="0" indent="0" algn="ctr" defTabSz="914400">
              <a:lnSpc>
                <a:spcPct val="100000"/>
              </a:lnSpc>
              <a:spcBef>
                <a:spcPts val="800"/>
              </a:spcBef>
              <a:buSzTx/>
              <a:buNone/>
              <a:defRPr sz="4000">
                <a:solidFill>
                  <a:srgbClr val="A6A6A6"/>
                </a:solidFill>
                <a:latin typeface="Arial"/>
                <a:ea typeface="Arial"/>
                <a:cs typeface="Arial"/>
                <a:sym typeface="Arial"/>
              </a:defRPr>
            </a:lvl3pPr>
            <a:lvl4pPr marL="0" indent="0" algn="ctr" defTabSz="914400">
              <a:lnSpc>
                <a:spcPct val="100000"/>
              </a:lnSpc>
              <a:spcBef>
                <a:spcPts val="800"/>
              </a:spcBef>
              <a:buSzTx/>
              <a:buNone/>
              <a:defRPr sz="4000">
                <a:solidFill>
                  <a:srgbClr val="A6A6A6"/>
                </a:solidFill>
                <a:latin typeface="Arial"/>
                <a:ea typeface="Arial"/>
                <a:cs typeface="Arial"/>
                <a:sym typeface="Arial"/>
              </a:defRPr>
            </a:lvl4pPr>
            <a:lvl5pPr marL="0" indent="0" algn="ctr" defTabSz="914400">
              <a:lnSpc>
                <a:spcPct val="100000"/>
              </a:lnSpc>
              <a:spcBef>
                <a:spcPts val="800"/>
              </a:spcBef>
              <a:buSzTx/>
              <a:buNone/>
              <a:defRPr sz="4000">
                <a:solidFill>
                  <a:srgbClr val="A6A6A6"/>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179" name="Rechteck 12"/>
          <p:cNvSpPr/>
          <p:nvPr/>
        </p:nvSpPr>
        <p:spPr>
          <a:xfrm>
            <a:off x="1077575" y="13300360"/>
            <a:ext cx="8990064" cy="415642"/>
          </a:xfrm>
          <a:prstGeom prst="rect">
            <a:avLst/>
          </a:prstGeom>
          <a:solidFill>
            <a:srgbClr val="EAEAEA"/>
          </a:solidFill>
          <a:ln w="12700">
            <a:miter lim="400000"/>
          </a:ln>
        </p:spPr>
        <p:txBody>
          <a:bodyPr lIns="50800" tIns="50800" rIns="50800" bIns="50800" anchor="ctr"/>
          <a:lstStyle/>
          <a:p>
            <a:pPr algn="ctr" defTabSz="1219200">
              <a:lnSpc>
                <a:spcPct val="100000"/>
              </a:lnSpc>
              <a:spcBef>
                <a:spcPts val="0"/>
              </a:spcBef>
              <a:defRPr sz="3400">
                <a:solidFill>
                  <a:srgbClr val="FFFFFF"/>
                </a:solidFill>
                <a:latin typeface="Arial"/>
                <a:ea typeface="Arial"/>
                <a:cs typeface="Arial"/>
                <a:sym typeface="Arial"/>
              </a:defRPr>
            </a:pPr>
            <a:endParaRPr/>
          </a:p>
        </p:txBody>
      </p:sp>
      <p:sp>
        <p:nvSpPr>
          <p:cNvPr id="180" name="Slide Number"/>
          <p:cNvSpPr txBox="1">
            <a:spLocks noGrp="1"/>
          </p:cNvSpPr>
          <p:nvPr>
            <p:ph type="sldNum" sz="quarter" idx="2"/>
          </p:nvPr>
        </p:nvSpPr>
        <p:spPr>
          <a:xfrm>
            <a:off x="16964464" y="12454283"/>
            <a:ext cx="510738" cy="516834"/>
          </a:xfrm>
          <a:prstGeom prst="rect">
            <a:avLst/>
          </a:prstGeom>
        </p:spPr>
        <p:txBody>
          <a:bodyPr lIns="121917" tIns="121917" rIns="121917" bIns="121917" anchor="ctr"/>
          <a:lstStyle>
            <a:lvl1pPr algn="r" defTabSz="1219200">
              <a:defRPr i="1">
                <a:solidFill>
                  <a:srgbClr val="333333"/>
                </a:solidFill>
              </a:defRPr>
            </a:lvl1p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el und Inhalt">
    <p:spTree>
      <p:nvGrpSpPr>
        <p:cNvPr id="1" name=""/>
        <p:cNvGrpSpPr/>
        <p:nvPr/>
      </p:nvGrpSpPr>
      <p:grpSpPr>
        <a:xfrm>
          <a:off x="0" y="0"/>
          <a:ext cx="0" cy="0"/>
          <a:chOff x="0" y="0"/>
          <a:chExt cx="0" cy="0"/>
        </a:xfrm>
      </p:grpSpPr>
      <p:sp>
        <p:nvSpPr>
          <p:cNvPr id="187" name="Gerade Verbindung 26"/>
          <p:cNvSpPr/>
          <p:nvPr/>
        </p:nvSpPr>
        <p:spPr>
          <a:xfrm>
            <a:off x="-2" y="13465553"/>
            <a:ext cx="24384004" cy="1"/>
          </a:xfrm>
          <a:prstGeom prst="line">
            <a:avLst/>
          </a:prstGeom>
          <a:ln w="533400">
            <a:solidFill>
              <a:srgbClr val="EAEAEA"/>
            </a:solidFill>
          </a:ln>
        </p:spPr>
        <p:txBody>
          <a:bodyPr lIns="45718" tIns="45718" rIns="45718" bIns="45718"/>
          <a:lstStyle/>
          <a:p>
            <a:pPr defTabSz="2438337">
              <a:defRPr sz="3500"/>
            </a:pPr>
            <a:endParaRPr/>
          </a:p>
        </p:txBody>
      </p:sp>
      <p:pic>
        <p:nvPicPr>
          <p:cNvPr id="188" name="Bild 6" descr="Bild 6"/>
          <p:cNvPicPr>
            <a:picLocks noChangeAspect="1"/>
          </p:cNvPicPr>
          <p:nvPr/>
        </p:nvPicPr>
        <p:blipFill>
          <a:blip r:embed="rId2"/>
          <a:stretch>
            <a:fillRect/>
          </a:stretch>
        </p:blipFill>
        <p:spPr>
          <a:xfrm>
            <a:off x="20292905" y="970333"/>
            <a:ext cx="3010887" cy="1003631"/>
          </a:xfrm>
          <a:prstGeom prst="rect">
            <a:avLst/>
          </a:prstGeom>
          <a:ln w="12700">
            <a:miter lim="400000"/>
          </a:ln>
        </p:spPr>
      </p:pic>
      <p:sp>
        <p:nvSpPr>
          <p:cNvPr id="189" name="Gerade Verbindung 22"/>
          <p:cNvSpPr/>
          <p:nvPr/>
        </p:nvSpPr>
        <p:spPr>
          <a:xfrm>
            <a:off x="-2" y="2203262"/>
            <a:ext cx="24384004" cy="1"/>
          </a:xfrm>
          <a:prstGeom prst="line">
            <a:avLst/>
          </a:prstGeom>
          <a:ln w="533400">
            <a:solidFill>
              <a:srgbClr val="EAEAEA"/>
            </a:solidFill>
          </a:ln>
        </p:spPr>
        <p:txBody>
          <a:bodyPr lIns="45718" tIns="45718" rIns="45718" bIns="45718"/>
          <a:lstStyle/>
          <a:p>
            <a:pPr defTabSz="2438337">
              <a:defRPr sz="3500"/>
            </a:pPr>
            <a:endParaRPr/>
          </a:p>
        </p:txBody>
      </p:sp>
      <p:sp>
        <p:nvSpPr>
          <p:cNvPr id="190" name="Rechteck 23"/>
          <p:cNvSpPr/>
          <p:nvPr/>
        </p:nvSpPr>
        <p:spPr>
          <a:xfrm>
            <a:off x="-6" y="1938860"/>
            <a:ext cx="537606" cy="537605"/>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191" name="Rechteck 24"/>
          <p:cNvSpPr/>
          <p:nvPr/>
        </p:nvSpPr>
        <p:spPr>
          <a:xfrm>
            <a:off x="-7" y="13199527"/>
            <a:ext cx="542080" cy="542077"/>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192" name="Textfeld 10"/>
          <p:cNvSpPr txBox="1"/>
          <p:nvPr/>
        </p:nvSpPr>
        <p:spPr>
          <a:xfrm>
            <a:off x="1282635" y="13219959"/>
            <a:ext cx="9161855" cy="5168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spAutoFit/>
          </a:bodyPr>
          <a:lstStyle>
            <a:lvl1pPr defTabSz="914400">
              <a:lnSpc>
                <a:spcPct val="100000"/>
              </a:lnSpc>
              <a:spcBef>
                <a:spcPts val="0"/>
              </a:spcBef>
              <a:defRPr sz="1800" i="1">
                <a:solidFill>
                  <a:srgbClr val="333333"/>
                </a:solidFill>
              </a:defRPr>
            </a:lvl1pPr>
          </a:lstStyle>
          <a:p>
            <a:r>
              <a:t>FAIR GmbH | GSI GmbH</a:t>
            </a:r>
          </a:p>
        </p:txBody>
      </p:sp>
      <p:pic>
        <p:nvPicPr>
          <p:cNvPr id="193" name="Bild 12" descr="Bild 12"/>
          <p:cNvPicPr>
            <a:picLocks noChangeAspect="1"/>
          </p:cNvPicPr>
          <p:nvPr/>
        </p:nvPicPr>
        <p:blipFill>
          <a:blip r:embed="rId3"/>
          <a:stretch>
            <a:fillRect/>
          </a:stretch>
        </p:blipFill>
        <p:spPr>
          <a:xfrm>
            <a:off x="17708874" y="551529"/>
            <a:ext cx="2066818" cy="1722349"/>
          </a:xfrm>
          <a:prstGeom prst="rect">
            <a:avLst/>
          </a:prstGeom>
          <a:ln w="12700">
            <a:miter lim="400000"/>
          </a:ln>
        </p:spPr>
      </p:pic>
      <p:sp>
        <p:nvSpPr>
          <p:cNvPr id="194" name="Body Level One…"/>
          <p:cNvSpPr txBox="1">
            <a:spLocks noGrp="1"/>
          </p:cNvSpPr>
          <p:nvPr>
            <p:ph type="body" idx="1"/>
          </p:nvPr>
        </p:nvSpPr>
        <p:spPr>
          <a:xfrm>
            <a:off x="847023" y="2901369"/>
            <a:ext cx="22453807" cy="9807180"/>
          </a:xfrm>
          <a:prstGeom prst="rect">
            <a:avLst/>
          </a:prstGeom>
        </p:spPr>
        <p:txBody>
          <a:bodyPr lIns="121917" tIns="121917" rIns="121917" bIns="121917"/>
          <a:lstStyle>
            <a:lvl1pPr marL="6858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1pPr>
            <a:lvl2pPr marL="10287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2pPr>
            <a:lvl3pPr marL="1318844" indent="-633044"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3pPr>
            <a:lvl4pPr marL="17145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4pPr>
            <a:lvl5pPr marL="2194560" indent="-82296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195" name="Textplatzhalter 12"/>
          <p:cNvSpPr>
            <a:spLocks noGrp="1"/>
          </p:cNvSpPr>
          <p:nvPr>
            <p:ph type="body" sz="quarter" idx="21" hasCustomPrompt="1"/>
          </p:nvPr>
        </p:nvSpPr>
        <p:spPr>
          <a:xfrm>
            <a:off x="847021" y="348343"/>
            <a:ext cx="16190116" cy="1870095"/>
          </a:xfrm>
          <a:prstGeom prst="rect">
            <a:avLst/>
          </a:prstGeom>
        </p:spPr>
        <p:txBody>
          <a:bodyPr lIns="121917" tIns="121917" rIns="121917" bIns="121917" anchor="b"/>
          <a:lstStyle>
            <a:lvl1pPr marL="0" indent="0" defTabSz="914400">
              <a:lnSpc>
                <a:spcPct val="100000"/>
              </a:lnSpc>
              <a:spcBef>
                <a:spcPts val="1000"/>
              </a:spcBef>
              <a:buSzTx/>
              <a:buNone/>
              <a:defRPr sz="5200" b="1">
                <a:solidFill>
                  <a:srgbClr val="333333"/>
                </a:solidFill>
                <a:latin typeface="Arial"/>
                <a:ea typeface="Arial"/>
                <a:cs typeface="Arial"/>
                <a:sym typeface="Arial"/>
              </a:defRPr>
            </a:lvl1pPr>
          </a:lstStyle>
          <a:p>
            <a:r>
              <a:t>Titel hinzufügen</a:t>
            </a:r>
          </a:p>
        </p:txBody>
      </p:sp>
      <p:sp>
        <p:nvSpPr>
          <p:cNvPr id="196" name="Slide Number"/>
          <p:cNvSpPr txBox="1">
            <a:spLocks noGrp="1"/>
          </p:cNvSpPr>
          <p:nvPr>
            <p:ph type="sldNum" sz="quarter" idx="2"/>
          </p:nvPr>
        </p:nvSpPr>
        <p:spPr>
          <a:xfrm>
            <a:off x="22851106" y="13211993"/>
            <a:ext cx="510738" cy="516834"/>
          </a:xfrm>
          <a:prstGeom prst="rect">
            <a:avLst/>
          </a:prstGeom>
        </p:spPr>
        <p:txBody>
          <a:bodyPr lIns="121917" tIns="121917" rIns="121917" bIns="121917" anchor="ctr"/>
          <a:lstStyle>
            <a:lvl1pPr algn="r" defTabSz="1219200">
              <a:defRPr i="1">
                <a:solidFill>
                  <a:srgbClr val="333333"/>
                </a:solidFill>
              </a:defRPr>
            </a:lvl1pPr>
          </a:lstStyle>
          <a:p>
            <a:fld id="{86CB4B4D-7CA3-9044-876B-883B54F8677D}" type="slidenum">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Titel und Inhalt">
    <p:spTree>
      <p:nvGrpSpPr>
        <p:cNvPr id="1" name=""/>
        <p:cNvGrpSpPr/>
        <p:nvPr/>
      </p:nvGrpSpPr>
      <p:grpSpPr>
        <a:xfrm>
          <a:off x="0" y="0"/>
          <a:ext cx="0" cy="0"/>
          <a:chOff x="0" y="0"/>
          <a:chExt cx="0" cy="0"/>
        </a:xfrm>
      </p:grpSpPr>
      <p:sp>
        <p:nvSpPr>
          <p:cNvPr id="203" name="Gerade Verbindung 26"/>
          <p:cNvSpPr/>
          <p:nvPr/>
        </p:nvSpPr>
        <p:spPr>
          <a:xfrm>
            <a:off x="-2" y="13465553"/>
            <a:ext cx="24384004" cy="1"/>
          </a:xfrm>
          <a:prstGeom prst="line">
            <a:avLst/>
          </a:prstGeom>
          <a:ln w="533400">
            <a:solidFill>
              <a:srgbClr val="EAEAEA"/>
            </a:solidFill>
          </a:ln>
        </p:spPr>
        <p:txBody>
          <a:bodyPr lIns="45718" tIns="45718" rIns="45718" bIns="45718"/>
          <a:lstStyle/>
          <a:p>
            <a:pPr defTabSz="2438337">
              <a:defRPr sz="3500"/>
            </a:pPr>
            <a:endParaRPr/>
          </a:p>
        </p:txBody>
      </p:sp>
      <p:pic>
        <p:nvPicPr>
          <p:cNvPr id="204" name="Bild 6" descr="Bild 6"/>
          <p:cNvPicPr>
            <a:picLocks noChangeAspect="1"/>
          </p:cNvPicPr>
          <p:nvPr/>
        </p:nvPicPr>
        <p:blipFill>
          <a:blip r:embed="rId2"/>
          <a:stretch>
            <a:fillRect/>
          </a:stretch>
        </p:blipFill>
        <p:spPr>
          <a:xfrm>
            <a:off x="20292905" y="970333"/>
            <a:ext cx="3010887" cy="1003631"/>
          </a:xfrm>
          <a:prstGeom prst="rect">
            <a:avLst/>
          </a:prstGeom>
          <a:ln w="12700">
            <a:miter lim="400000"/>
          </a:ln>
        </p:spPr>
      </p:pic>
      <p:sp>
        <p:nvSpPr>
          <p:cNvPr id="205" name="Gerade Verbindung 22"/>
          <p:cNvSpPr/>
          <p:nvPr/>
        </p:nvSpPr>
        <p:spPr>
          <a:xfrm>
            <a:off x="-2" y="2203262"/>
            <a:ext cx="24384004" cy="1"/>
          </a:xfrm>
          <a:prstGeom prst="line">
            <a:avLst/>
          </a:prstGeom>
          <a:ln w="533400">
            <a:solidFill>
              <a:srgbClr val="EAEAEA"/>
            </a:solidFill>
          </a:ln>
        </p:spPr>
        <p:txBody>
          <a:bodyPr lIns="45718" tIns="45718" rIns="45718" bIns="45718"/>
          <a:lstStyle/>
          <a:p>
            <a:pPr defTabSz="2438337">
              <a:defRPr sz="3500"/>
            </a:pPr>
            <a:endParaRPr/>
          </a:p>
        </p:txBody>
      </p:sp>
      <p:sp>
        <p:nvSpPr>
          <p:cNvPr id="206" name="Rechteck 23"/>
          <p:cNvSpPr/>
          <p:nvPr/>
        </p:nvSpPr>
        <p:spPr>
          <a:xfrm>
            <a:off x="-6" y="1938860"/>
            <a:ext cx="537606" cy="537605"/>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207" name="Rechteck 24"/>
          <p:cNvSpPr/>
          <p:nvPr/>
        </p:nvSpPr>
        <p:spPr>
          <a:xfrm>
            <a:off x="-7" y="13199527"/>
            <a:ext cx="542080" cy="542077"/>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208" name="Textfeld 10"/>
          <p:cNvSpPr txBox="1"/>
          <p:nvPr/>
        </p:nvSpPr>
        <p:spPr>
          <a:xfrm>
            <a:off x="1282635" y="13226848"/>
            <a:ext cx="9161855" cy="5030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spAutoFit/>
          </a:bodyPr>
          <a:lstStyle>
            <a:lvl1pPr defTabSz="914400">
              <a:lnSpc>
                <a:spcPct val="100000"/>
              </a:lnSpc>
              <a:spcBef>
                <a:spcPts val="0"/>
              </a:spcBef>
              <a:defRPr sz="1800" i="1">
                <a:solidFill>
                  <a:srgbClr val="333333"/>
                </a:solidFill>
                <a:latin typeface="Arial"/>
                <a:ea typeface="Arial"/>
                <a:cs typeface="Arial"/>
                <a:sym typeface="Arial"/>
              </a:defRPr>
            </a:lvl1pPr>
          </a:lstStyle>
          <a:p>
            <a:r>
              <a:t>FAIR GmbH | GSI GmbH</a:t>
            </a:r>
          </a:p>
        </p:txBody>
      </p:sp>
      <p:pic>
        <p:nvPicPr>
          <p:cNvPr id="209" name="Bild 12" descr="Bild 12"/>
          <p:cNvPicPr>
            <a:picLocks noChangeAspect="1"/>
          </p:cNvPicPr>
          <p:nvPr/>
        </p:nvPicPr>
        <p:blipFill>
          <a:blip r:embed="rId3"/>
          <a:stretch>
            <a:fillRect/>
          </a:stretch>
        </p:blipFill>
        <p:spPr>
          <a:xfrm>
            <a:off x="17708874" y="551529"/>
            <a:ext cx="2066818" cy="1722349"/>
          </a:xfrm>
          <a:prstGeom prst="rect">
            <a:avLst/>
          </a:prstGeom>
          <a:ln w="12700">
            <a:miter lim="400000"/>
          </a:ln>
        </p:spPr>
      </p:pic>
      <p:sp>
        <p:nvSpPr>
          <p:cNvPr id="210" name="Body Level One…"/>
          <p:cNvSpPr txBox="1">
            <a:spLocks noGrp="1"/>
          </p:cNvSpPr>
          <p:nvPr>
            <p:ph type="body" idx="1"/>
          </p:nvPr>
        </p:nvSpPr>
        <p:spPr>
          <a:xfrm>
            <a:off x="847023" y="2901369"/>
            <a:ext cx="22453807" cy="9807180"/>
          </a:xfrm>
          <a:prstGeom prst="rect">
            <a:avLst/>
          </a:prstGeom>
        </p:spPr>
        <p:txBody>
          <a:bodyPr lIns="121917" tIns="121917" rIns="121917" bIns="121917"/>
          <a:lstStyle>
            <a:lvl1pPr marL="6858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1pPr>
            <a:lvl2pPr marL="10287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2pPr>
            <a:lvl3pPr marL="1318844" indent="-633044"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3pPr>
            <a:lvl4pPr marL="17145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4pPr>
            <a:lvl5pPr marL="2194560" indent="-82296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11" name="Textplatzhalter 12"/>
          <p:cNvSpPr>
            <a:spLocks noGrp="1"/>
          </p:cNvSpPr>
          <p:nvPr>
            <p:ph type="body" sz="quarter" idx="21" hasCustomPrompt="1"/>
          </p:nvPr>
        </p:nvSpPr>
        <p:spPr>
          <a:xfrm>
            <a:off x="847021" y="348343"/>
            <a:ext cx="16190116" cy="1870095"/>
          </a:xfrm>
          <a:prstGeom prst="rect">
            <a:avLst/>
          </a:prstGeom>
        </p:spPr>
        <p:txBody>
          <a:bodyPr lIns="121917" tIns="121917" rIns="121917" bIns="121917" anchor="b"/>
          <a:lstStyle>
            <a:lvl1pPr marL="0" indent="0" defTabSz="914400">
              <a:lnSpc>
                <a:spcPct val="100000"/>
              </a:lnSpc>
              <a:spcBef>
                <a:spcPts val="1000"/>
              </a:spcBef>
              <a:buSzTx/>
              <a:buNone/>
              <a:defRPr sz="5200" b="1">
                <a:solidFill>
                  <a:srgbClr val="333333"/>
                </a:solidFill>
                <a:latin typeface="Arial"/>
                <a:ea typeface="Arial"/>
                <a:cs typeface="Arial"/>
                <a:sym typeface="Arial"/>
              </a:defRPr>
            </a:lvl1pPr>
          </a:lstStyle>
          <a:p>
            <a:r>
              <a:t>Titel hinzufügen</a:t>
            </a:r>
          </a:p>
        </p:txBody>
      </p:sp>
      <p:sp>
        <p:nvSpPr>
          <p:cNvPr id="212" name="Slide Number"/>
          <p:cNvSpPr txBox="1">
            <a:spLocks noGrp="1"/>
          </p:cNvSpPr>
          <p:nvPr>
            <p:ph type="sldNum" sz="quarter" idx="2"/>
          </p:nvPr>
        </p:nvSpPr>
        <p:spPr>
          <a:xfrm>
            <a:off x="22851036" y="13218882"/>
            <a:ext cx="510808" cy="503057"/>
          </a:xfrm>
          <a:prstGeom prst="rect">
            <a:avLst/>
          </a:prstGeom>
        </p:spPr>
        <p:txBody>
          <a:bodyPr lIns="121917" tIns="121917" rIns="121917" bIns="121917" anchor="ctr"/>
          <a:lstStyle>
            <a:lvl1pPr algn="r" defTabSz="1219200">
              <a:defRPr i="1">
                <a:solidFill>
                  <a:srgbClr val="333333"/>
                </a:solid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Titel und Inhalt">
    <p:spTree>
      <p:nvGrpSpPr>
        <p:cNvPr id="1" name=""/>
        <p:cNvGrpSpPr/>
        <p:nvPr/>
      </p:nvGrpSpPr>
      <p:grpSpPr>
        <a:xfrm>
          <a:off x="0" y="0"/>
          <a:ext cx="0" cy="0"/>
          <a:chOff x="0" y="0"/>
          <a:chExt cx="0" cy="0"/>
        </a:xfrm>
      </p:grpSpPr>
      <p:sp>
        <p:nvSpPr>
          <p:cNvPr id="219" name="Gerade Verbindung 26"/>
          <p:cNvSpPr/>
          <p:nvPr/>
        </p:nvSpPr>
        <p:spPr>
          <a:xfrm>
            <a:off x="-2" y="13465553"/>
            <a:ext cx="24384004" cy="1"/>
          </a:xfrm>
          <a:prstGeom prst="line">
            <a:avLst/>
          </a:prstGeom>
          <a:ln w="533400">
            <a:solidFill>
              <a:srgbClr val="EAEAEA"/>
            </a:solidFill>
          </a:ln>
        </p:spPr>
        <p:txBody>
          <a:bodyPr lIns="45718" tIns="45718" rIns="45718" bIns="45718"/>
          <a:lstStyle/>
          <a:p>
            <a:pPr defTabSz="2438337">
              <a:defRPr sz="3500"/>
            </a:pPr>
            <a:endParaRPr/>
          </a:p>
        </p:txBody>
      </p:sp>
      <p:pic>
        <p:nvPicPr>
          <p:cNvPr id="220" name="Bild 6" descr="Bild 6"/>
          <p:cNvPicPr>
            <a:picLocks noChangeAspect="1"/>
          </p:cNvPicPr>
          <p:nvPr/>
        </p:nvPicPr>
        <p:blipFill>
          <a:blip r:embed="rId2"/>
          <a:stretch>
            <a:fillRect/>
          </a:stretch>
        </p:blipFill>
        <p:spPr>
          <a:xfrm>
            <a:off x="20292905" y="970333"/>
            <a:ext cx="3010887" cy="1003631"/>
          </a:xfrm>
          <a:prstGeom prst="rect">
            <a:avLst/>
          </a:prstGeom>
          <a:ln w="12700">
            <a:miter lim="400000"/>
          </a:ln>
        </p:spPr>
      </p:pic>
      <p:sp>
        <p:nvSpPr>
          <p:cNvPr id="221" name="Gerade Verbindung 22"/>
          <p:cNvSpPr/>
          <p:nvPr/>
        </p:nvSpPr>
        <p:spPr>
          <a:xfrm>
            <a:off x="-2" y="2203262"/>
            <a:ext cx="24384004" cy="1"/>
          </a:xfrm>
          <a:prstGeom prst="line">
            <a:avLst/>
          </a:prstGeom>
          <a:ln w="533400">
            <a:solidFill>
              <a:srgbClr val="EAEAEA"/>
            </a:solidFill>
          </a:ln>
        </p:spPr>
        <p:txBody>
          <a:bodyPr lIns="45718" tIns="45718" rIns="45718" bIns="45718"/>
          <a:lstStyle/>
          <a:p>
            <a:pPr defTabSz="2438337">
              <a:defRPr sz="3500"/>
            </a:pPr>
            <a:endParaRPr/>
          </a:p>
        </p:txBody>
      </p:sp>
      <p:sp>
        <p:nvSpPr>
          <p:cNvPr id="222" name="Rechteck 23"/>
          <p:cNvSpPr/>
          <p:nvPr/>
        </p:nvSpPr>
        <p:spPr>
          <a:xfrm>
            <a:off x="-6" y="1938860"/>
            <a:ext cx="537606" cy="537605"/>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223" name="Rechteck 24"/>
          <p:cNvSpPr/>
          <p:nvPr/>
        </p:nvSpPr>
        <p:spPr>
          <a:xfrm>
            <a:off x="-7" y="13199527"/>
            <a:ext cx="542080" cy="542077"/>
          </a:xfrm>
          <a:prstGeom prst="rect">
            <a:avLst/>
          </a:prstGeom>
          <a:solidFill>
            <a:srgbClr val="FDBB63"/>
          </a:solidFill>
          <a:ln w="12700">
            <a:miter lim="400000"/>
          </a:ln>
        </p:spPr>
        <p:txBody>
          <a:bodyPr lIns="50800" tIns="50800" rIns="50800" bIns="50800"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224" name="Textfeld 10"/>
          <p:cNvSpPr txBox="1"/>
          <p:nvPr/>
        </p:nvSpPr>
        <p:spPr>
          <a:xfrm>
            <a:off x="1282635" y="13226848"/>
            <a:ext cx="9161855" cy="5030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spAutoFit/>
          </a:bodyPr>
          <a:lstStyle>
            <a:lvl1pPr defTabSz="914400">
              <a:lnSpc>
                <a:spcPct val="100000"/>
              </a:lnSpc>
              <a:spcBef>
                <a:spcPts val="0"/>
              </a:spcBef>
              <a:defRPr sz="1800">
                <a:solidFill>
                  <a:srgbClr val="333333"/>
                </a:solidFill>
                <a:latin typeface="Arial"/>
                <a:ea typeface="Arial"/>
                <a:cs typeface="Arial"/>
                <a:sym typeface="Arial"/>
              </a:defRPr>
            </a:lvl1pPr>
          </a:lstStyle>
          <a:p>
            <a:r>
              <a:t>FAIR GmbH | GSI GmbH</a:t>
            </a:r>
          </a:p>
        </p:txBody>
      </p:sp>
      <p:pic>
        <p:nvPicPr>
          <p:cNvPr id="225" name="Bild 12" descr="Bild 12"/>
          <p:cNvPicPr>
            <a:picLocks noChangeAspect="1"/>
          </p:cNvPicPr>
          <p:nvPr/>
        </p:nvPicPr>
        <p:blipFill>
          <a:blip r:embed="rId3"/>
          <a:stretch>
            <a:fillRect/>
          </a:stretch>
        </p:blipFill>
        <p:spPr>
          <a:xfrm>
            <a:off x="17708874" y="551529"/>
            <a:ext cx="2066818" cy="1722349"/>
          </a:xfrm>
          <a:prstGeom prst="rect">
            <a:avLst/>
          </a:prstGeom>
          <a:ln w="12700">
            <a:miter lim="400000"/>
          </a:ln>
        </p:spPr>
      </p:pic>
      <p:sp>
        <p:nvSpPr>
          <p:cNvPr id="226" name="Body Level One…"/>
          <p:cNvSpPr txBox="1">
            <a:spLocks noGrp="1"/>
          </p:cNvSpPr>
          <p:nvPr>
            <p:ph type="body" idx="1"/>
          </p:nvPr>
        </p:nvSpPr>
        <p:spPr>
          <a:xfrm>
            <a:off x="847023" y="2901369"/>
            <a:ext cx="22453807" cy="9807180"/>
          </a:xfrm>
          <a:prstGeom prst="rect">
            <a:avLst/>
          </a:prstGeom>
        </p:spPr>
        <p:txBody>
          <a:bodyPr lIns="121917" tIns="121917" rIns="121917" bIns="121917"/>
          <a:lstStyle>
            <a:lvl1pPr marL="6858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1pPr>
            <a:lvl2pPr marL="10287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2pPr>
            <a:lvl3pPr marL="1318844" indent="-633044"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3pPr>
            <a:lvl4pPr marL="17145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4pPr>
            <a:lvl5pPr marL="2194560" indent="-82296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27" name="Textplatzhalter 12"/>
          <p:cNvSpPr>
            <a:spLocks noGrp="1"/>
          </p:cNvSpPr>
          <p:nvPr>
            <p:ph type="body" sz="quarter" idx="21" hasCustomPrompt="1"/>
          </p:nvPr>
        </p:nvSpPr>
        <p:spPr>
          <a:xfrm>
            <a:off x="847021" y="348343"/>
            <a:ext cx="16190116" cy="1870095"/>
          </a:xfrm>
          <a:prstGeom prst="rect">
            <a:avLst/>
          </a:prstGeom>
        </p:spPr>
        <p:txBody>
          <a:bodyPr lIns="121917" tIns="121917" rIns="121917" bIns="121917" anchor="b"/>
          <a:lstStyle>
            <a:lvl1pPr marL="0" indent="0" defTabSz="914400">
              <a:lnSpc>
                <a:spcPct val="100000"/>
              </a:lnSpc>
              <a:spcBef>
                <a:spcPts val="1000"/>
              </a:spcBef>
              <a:buSzTx/>
              <a:buNone/>
              <a:defRPr sz="5200" b="1">
                <a:solidFill>
                  <a:srgbClr val="333333"/>
                </a:solidFill>
                <a:latin typeface="Arial"/>
                <a:ea typeface="Arial"/>
                <a:cs typeface="Arial"/>
                <a:sym typeface="Arial"/>
              </a:defRPr>
            </a:lvl1pPr>
          </a:lstStyle>
          <a:p>
            <a:r>
              <a:t>Titel hinzufügen</a:t>
            </a:r>
          </a:p>
        </p:txBody>
      </p:sp>
      <p:sp>
        <p:nvSpPr>
          <p:cNvPr id="228" name="Slide Number"/>
          <p:cNvSpPr txBox="1">
            <a:spLocks noGrp="1"/>
          </p:cNvSpPr>
          <p:nvPr>
            <p:ph type="sldNum" sz="quarter" idx="2"/>
          </p:nvPr>
        </p:nvSpPr>
        <p:spPr>
          <a:xfrm>
            <a:off x="22851036" y="13218882"/>
            <a:ext cx="510808" cy="503057"/>
          </a:xfrm>
          <a:prstGeom prst="rect">
            <a:avLst/>
          </a:prstGeom>
        </p:spPr>
        <p:txBody>
          <a:bodyPr lIns="121917" tIns="121917" rIns="121917" bIns="121917" anchor="ctr"/>
          <a:lstStyle>
            <a:lvl1pPr algn="r" defTabSz="1219200">
              <a:defRPr>
                <a:solidFill>
                  <a:srgbClr val="333333"/>
                </a:solid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Titel und Inhalt">
    <p:spTree>
      <p:nvGrpSpPr>
        <p:cNvPr id="1" name=""/>
        <p:cNvGrpSpPr/>
        <p:nvPr/>
      </p:nvGrpSpPr>
      <p:grpSpPr>
        <a:xfrm>
          <a:off x="0" y="0"/>
          <a:ext cx="0" cy="0"/>
          <a:chOff x="0" y="0"/>
          <a:chExt cx="0" cy="0"/>
        </a:xfrm>
      </p:grpSpPr>
      <p:sp>
        <p:nvSpPr>
          <p:cNvPr id="235" name="Gerade Verbindung 26"/>
          <p:cNvSpPr/>
          <p:nvPr/>
        </p:nvSpPr>
        <p:spPr>
          <a:xfrm>
            <a:off x="-1" y="13465553"/>
            <a:ext cx="24384002" cy="1"/>
          </a:xfrm>
          <a:prstGeom prst="line">
            <a:avLst/>
          </a:prstGeom>
          <a:ln w="533400">
            <a:solidFill>
              <a:srgbClr val="EAEAEA"/>
            </a:solidFill>
          </a:ln>
        </p:spPr>
        <p:txBody>
          <a:bodyPr lIns="121917" tIns="121917" rIns="121917" bIns="121917"/>
          <a:lstStyle/>
          <a:p>
            <a:pPr defTabSz="1219200">
              <a:lnSpc>
                <a:spcPct val="100000"/>
              </a:lnSpc>
              <a:spcBef>
                <a:spcPts val="0"/>
              </a:spcBef>
              <a:defRPr>
                <a:latin typeface="Helvetica"/>
                <a:ea typeface="Helvetica"/>
                <a:cs typeface="Helvetica"/>
                <a:sym typeface="Helvetica"/>
              </a:defRPr>
            </a:pPr>
            <a:endParaRPr/>
          </a:p>
        </p:txBody>
      </p:sp>
      <p:pic>
        <p:nvPicPr>
          <p:cNvPr id="236" name="Bild 6" descr="Bild 6"/>
          <p:cNvPicPr>
            <a:picLocks noChangeAspect="1"/>
          </p:cNvPicPr>
          <p:nvPr/>
        </p:nvPicPr>
        <p:blipFill>
          <a:blip r:embed="rId2"/>
          <a:stretch>
            <a:fillRect/>
          </a:stretch>
        </p:blipFill>
        <p:spPr>
          <a:xfrm>
            <a:off x="20292905" y="970333"/>
            <a:ext cx="3010886" cy="1003630"/>
          </a:xfrm>
          <a:prstGeom prst="rect">
            <a:avLst/>
          </a:prstGeom>
          <a:ln w="12700">
            <a:miter lim="400000"/>
          </a:ln>
        </p:spPr>
      </p:pic>
      <p:sp>
        <p:nvSpPr>
          <p:cNvPr id="237" name="Gerade Verbindung 22"/>
          <p:cNvSpPr/>
          <p:nvPr/>
        </p:nvSpPr>
        <p:spPr>
          <a:xfrm>
            <a:off x="-1" y="2203262"/>
            <a:ext cx="24384002" cy="1"/>
          </a:xfrm>
          <a:prstGeom prst="line">
            <a:avLst/>
          </a:prstGeom>
          <a:ln w="533400">
            <a:solidFill>
              <a:srgbClr val="EAEAEA"/>
            </a:solidFill>
          </a:ln>
        </p:spPr>
        <p:txBody>
          <a:bodyPr lIns="121917" tIns="121917" rIns="121917" bIns="121917"/>
          <a:lstStyle/>
          <a:p>
            <a:pPr defTabSz="1219200">
              <a:lnSpc>
                <a:spcPct val="100000"/>
              </a:lnSpc>
              <a:spcBef>
                <a:spcPts val="0"/>
              </a:spcBef>
              <a:defRPr>
                <a:latin typeface="Helvetica"/>
                <a:ea typeface="Helvetica"/>
                <a:cs typeface="Helvetica"/>
                <a:sym typeface="Helvetica"/>
              </a:defRPr>
            </a:pPr>
            <a:endParaRPr/>
          </a:p>
        </p:txBody>
      </p:sp>
      <p:sp>
        <p:nvSpPr>
          <p:cNvPr id="238" name="Rechteck 23"/>
          <p:cNvSpPr/>
          <p:nvPr/>
        </p:nvSpPr>
        <p:spPr>
          <a:xfrm>
            <a:off x="-6" y="1938861"/>
            <a:ext cx="537606" cy="537604"/>
          </a:xfrm>
          <a:prstGeom prst="rect">
            <a:avLst/>
          </a:prstGeom>
          <a:solidFill>
            <a:srgbClr val="FDBB63"/>
          </a:solidFill>
          <a:ln w="12700">
            <a:miter lim="400000"/>
          </a:ln>
        </p:spPr>
        <p:txBody>
          <a:bodyPr lIns="121917" tIns="121917" rIns="121917" bIns="121917"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239" name="Rechteck 24"/>
          <p:cNvSpPr/>
          <p:nvPr/>
        </p:nvSpPr>
        <p:spPr>
          <a:xfrm>
            <a:off x="-6" y="13199527"/>
            <a:ext cx="542078" cy="542076"/>
          </a:xfrm>
          <a:prstGeom prst="rect">
            <a:avLst/>
          </a:prstGeom>
          <a:solidFill>
            <a:srgbClr val="FDBB63"/>
          </a:solidFill>
          <a:ln w="12700">
            <a:miter lim="400000"/>
          </a:ln>
        </p:spPr>
        <p:txBody>
          <a:bodyPr lIns="121917" tIns="121917" rIns="121917" bIns="121917" anchor="ctr"/>
          <a:lstStyle/>
          <a:p>
            <a:pPr algn="ctr" defTabSz="1219200">
              <a:lnSpc>
                <a:spcPct val="100000"/>
              </a:lnSpc>
              <a:spcBef>
                <a:spcPts val="0"/>
              </a:spcBef>
              <a:defRPr>
                <a:solidFill>
                  <a:srgbClr val="FFFFFF"/>
                </a:solidFill>
                <a:latin typeface="Arial"/>
                <a:ea typeface="Arial"/>
                <a:cs typeface="Arial"/>
                <a:sym typeface="Arial"/>
              </a:defRPr>
            </a:pPr>
            <a:endParaRPr/>
          </a:p>
        </p:txBody>
      </p:sp>
      <p:sp>
        <p:nvSpPr>
          <p:cNvPr id="240" name="Textfeld 10"/>
          <p:cNvSpPr txBox="1"/>
          <p:nvPr/>
        </p:nvSpPr>
        <p:spPr>
          <a:xfrm>
            <a:off x="1282636" y="13219960"/>
            <a:ext cx="9161853" cy="5168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spAutoFit/>
          </a:bodyPr>
          <a:lstStyle>
            <a:lvl1pPr defTabSz="914400">
              <a:lnSpc>
                <a:spcPct val="100000"/>
              </a:lnSpc>
              <a:spcBef>
                <a:spcPts val="0"/>
              </a:spcBef>
              <a:defRPr sz="1800" i="1">
                <a:solidFill>
                  <a:srgbClr val="333333"/>
                </a:solidFill>
              </a:defRPr>
            </a:lvl1pPr>
          </a:lstStyle>
          <a:p>
            <a:r>
              <a:t>FAIR GmbH | GSI GmbH</a:t>
            </a:r>
          </a:p>
        </p:txBody>
      </p:sp>
      <p:pic>
        <p:nvPicPr>
          <p:cNvPr id="241" name="Bild 12" descr="Bild 12"/>
          <p:cNvPicPr>
            <a:picLocks noChangeAspect="1"/>
          </p:cNvPicPr>
          <p:nvPr/>
        </p:nvPicPr>
        <p:blipFill>
          <a:blip r:embed="rId3"/>
          <a:stretch>
            <a:fillRect/>
          </a:stretch>
        </p:blipFill>
        <p:spPr>
          <a:xfrm>
            <a:off x="17708874" y="551530"/>
            <a:ext cx="2066817" cy="1722348"/>
          </a:xfrm>
          <a:prstGeom prst="rect">
            <a:avLst/>
          </a:prstGeom>
          <a:ln w="12700">
            <a:miter lim="400000"/>
          </a:ln>
        </p:spPr>
      </p:pic>
      <p:sp>
        <p:nvSpPr>
          <p:cNvPr id="242" name="Body Level One…"/>
          <p:cNvSpPr txBox="1">
            <a:spLocks noGrp="1"/>
          </p:cNvSpPr>
          <p:nvPr>
            <p:ph type="body" idx="1"/>
          </p:nvPr>
        </p:nvSpPr>
        <p:spPr>
          <a:xfrm>
            <a:off x="847023" y="2901370"/>
            <a:ext cx="22453806" cy="9807178"/>
          </a:xfrm>
          <a:prstGeom prst="rect">
            <a:avLst/>
          </a:prstGeom>
        </p:spPr>
        <p:txBody>
          <a:bodyPr lIns="121917" tIns="121917" rIns="121917" bIns="121917"/>
          <a:lstStyle>
            <a:lvl1pPr marL="6858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1pPr>
            <a:lvl2pPr marL="10287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2pPr>
            <a:lvl3pPr marL="1318845" indent="-633045"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3pPr>
            <a:lvl4pPr marL="1714500" indent="-68580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4pPr>
            <a:lvl5pPr marL="2194560" indent="-822960" defTabSz="914400">
              <a:lnSpc>
                <a:spcPct val="100000"/>
              </a:lnSpc>
              <a:spcBef>
                <a:spcPts val="1000"/>
              </a:spcBef>
              <a:buClr>
                <a:srgbClr val="FDBB63"/>
              </a:buClr>
              <a:buSzPct val="100000"/>
              <a:buChar char="▪"/>
              <a:defRPr>
                <a:solidFill>
                  <a:srgbClr val="333333"/>
                </a:solid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243" name="Textplatzhalter 12"/>
          <p:cNvSpPr>
            <a:spLocks noGrp="1"/>
          </p:cNvSpPr>
          <p:nvPr>
            <p:ph type="body" sz="quarter" idx="21" hasCustomPrompt="1"/>
          </p:nvPr>
        </p:nvSpPr>
        <p:spPr>
          <a:xfrm>
            <a:off x="847021" y="348343"/>
            <a:ext cx="16190116" cy="1870095"/>
          </a:xfrm>
          <a:prstGeom prst="rect">
            <a:avLst/>
          </a:prstGeom>
        </p:spPr>
        <p:txBody>
          <a:bodyPr lIns="121917" tIns="121917" rIns="121917" bIns="121917" anchor="b"/>
          <a:lstStyle>
            <a:lvl1pPr marL="0" indent="0" defTabSz="914400">
              <a:lnSpc>
                <a:spcPct val="100000"/>
              </a:lnSpc>
              <a:spcBef>
                <a:spcPts val="1000"/>
              </a:spcBef>
              <a:buSzTx/>
              <a:buNone/>
              <a:defRPr sz="5200" b="1">
                <a:solidFill>
                  <a:srgbClr val="333333"/>
                </a:solidFill>
                <a:latin typeface="Arial"/>
                <a:ea typeface="Arial"/>
                <a:cs typeface="Arial"/>
                <a:sym typeface="Arial"/>
              </a:defRPr>
            </a:lvl1pPr>
          </a:lstStyle>
          <a:p>
            <a:r>
              <a:t>Titel hinzufügen</a:t>
            </a:r>
          </a:p>
        </p:txBody>
      </p:sp>
      <p:sp>
        <p:nvSpPr>
          <p:cNvPr id="244" name="Slide Number"/>
          <p:cNvSpPr txBox="1">
            <a:spLocks noGrp="1"/>
          </p:cNvSpPr>
          <p:nvPr>
            <p:ph type="sldNum" sz="quarter" idx="2"/>
          </p:nvPr>
        </p:nvSpPr>
        <p:spPr>
          <a:xfrm>
            <a:off x="22851104" y="13211993"/>
            <a:ext cx="510739" cy="516835"/>
          </a:xfrm>
          <a:prstGeom prst="rect">
            <a:avLst/>
          </a:prstGeom>
        </p:spPr>
        <p:txBody>
          <a:bodyPr lIns="121917" tIns="121917" rIns="121917" bIns="121917" anchor="ctr"/>
          <a:lstStyle>
            <a:lvl1pPr algn="r" defTabSz="1219200">
              <a:defRPr i="1">
                <a:solidFill>
                  <a:srgbClr val="333333"/>
                </a:solidFill>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tif"/><Relationship Id="rId3" Type="http://schemas.openxmlformats.org/officeDocument/2006/relationships/image" Target="../media/image5.png"/><Relationship Id="rId7" Type="http://schemas.openxmlformats.org/officeDocument/2006/relationships/image" Target="../media/image9.tif"/><Relationship Id="rId2" Type="http://schemas.openxmlformats.org/officeDocument/2006/relationships/image" Target="../media/image4.tif"/><Relationship Id="rId1" Type="http://schemas.openxmlformats.org/officeDocument/2006/relationships/slideLayout" Target="../slideLayouts/slideLayout18.xml"/><Relationship Id="rId6" Type="http://schemas.openxmlformats.org/officeDocument/2006/relationships/image" Target="../media/image8.tif"/><Relationship Id="rId5" Type="http://schemas.openxmlformats.org/officeDocument/2006/relationships/image" Target="../media/image7.tif"/><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12.tif"/><Relationship Id="rId2" Type="http://schemas.openxmlformats.org/officeDocument/2006/relationships/image" Target="../media/image11.png"/><Relationship Id="rId1" Type="http://schemas.openxmlformats.org/officeDocument/2006/relationships/slideLayout" Target="../slideLayouts/slideLayout19.xm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0.tif"/><Relationship Id="rId2" Type="http://schemas.openxmlformats.org/officeDocument/2006/relationships/notesSlide" Target="../notesSlides/notesSlide1.xml"/><Relationship Id="rId1" Type="http://schemas.openxmlformats.org/officeDocument/2006/relationships/slideLayout" Target="../slideLayouts/slideLayout19.xml"/><Relationship Id="rId4" Type="http://schemas.openxmlformats.org/officeDocument/2006/relationships/image" Target="../media/image21.tif"/></Relationships>
</file>

<file path=ppt/slides/_rels/slide7.xml.rels><?xml version="1.0" encoding="UTF-8" standalone="yes"?>
<Relationships xmlns="http://schemas.openxmlformats.org/package/2006/relationships"><Relationship Id="rId3" Type="http://schemas.openxmlformats.org/officeDocument/2006/relationships/image" Target="../media/image20.tif"/><Relationship Id="rId2" Type="http://schemas.openxmlformats.org/officeDocument/2006/relationships/slideLayout" Target="../slideLayouts/slideLayout19.xml"/><Relationship Id="rId1" Type="http://schemas.openxmlformats.org/officeDocument/2006/relationships/tags" Target="../tags/tag1.xml"/><Relationship Id="rId5" Type="http://schemas.openxmlformats.org/officeDocument/2006/relationships/image" Target="../media/image23.jpe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tif"/><Relationship Id="rId2" Type="http://schemas.openxmlformats.org/officeDocument/2006/relationships/slideLayout" Target="../slideLayouts/slideLayout19.xml"/><Relationship Id="rId1" Type="http://schemas.openxmlformats.org/officeDocument/2006/relationships/tags" Target="../tags/tag2.xml"/><Relationship Id="rId6" Type="http://schemas.openxmlformats.org/officeDocument/2006/relationships/image" Target="../media/image27.png"/><Relationship Id="rId5" Type="http://schemas.openxmlformats.org/officeDocument/2006/relationships/image" Target="../media/image26.png"/><Relationship Id="rId10" Type="http://schemas.openxmlformats.org/officeDocument/2006/relationships/image" Target="../media/image31.tif"/><Relationship Id="rId4" Type="http://schemas.openxmlformats.org/officeDocument/2006/relationships/image" Target="../media/image25.png"/><Relationship Id="rId9" Type="http://schemas.openxmlformats.org/officeDocument/2006/relationships/image" Target="../media/image30.tif"/></Relationships>
</file>

<file path=ppt/slides/_rels/slide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notesSlide" Target="../notesSlides/notesSlide2.xml"/><Relationship Id="rId7" Type="http://schemas.openxmlformats.org/officeDocument/2006/relationships/image" Target="../media/image35.png"/><Relationship Id="rId2" Type="http://schemas.openxmlformats.org/officeDocument/2006/relationships/slideLayout" Target="../slideLayouts/slideLayout20.xml"/><Relationship Id="rId1" Type="http://schemas.openxmlformats.org/officeDocument/2006/relationships/tags" Target="../tags/tag3.xml"/><Relationship Id="rId6" Type="http://schemas.openxmlformats.org/officeDocument/2006/relationships/image" Target="../media/image34.tif"/><Relationship Id="rId5" Type="http://schemas.openxmlformats.org/officeDocument/2006/relationships/image" Target="../media/image33.tif"/><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40.tif"/><Relationship Id="rId2" Type="http://schemas.openxmlformats.org/officeDocument/2006/relationships/image" Target="../media/image39.tif"/><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21.xml"/><Relationship Id="rId1" Type="http://schemas.openxmlformats.org/officeDocument/2006/relationships/tags" Target="../tags/tag4.xml"/><Relationship Id="rId5" Type="http://schemas.openxmlformats.org/officeDocument/2006/relationships/image" Target="../media/image43.png"/><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image" Target="../media/image35.png"/><Relationship Id="rId5" Type="http://schemas.openxmlformats.org/officeDocument/2006/relationships/image" Target="../media/image34.tif"/><Relationship Id="rId4" Type="http://schemas.openxmlformats.org/officeDocument/2006/relationships/image" Target="../media/image33.tif"/><Relationship Id="rId9"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44.tif"/><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47.tif"/><Relationship Id="rId5" Type="http://schemas.openxmlformats.org/officeDocument/2006/relationships/image" Target="../media/image46.tif"/><Relationship Id="rId4" Type="http://schemas.openxmlformats.org/officeDocument/2006/relationships/image" Target="../media/image45.tif"/></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0.xml"/><Relationship Id="rId6" Type="http://schemas.openxmlformats.org/officeDocument/2006/relationships/image" Target="../media/image35.png"/><Relationship Id="rId5" Type="http://schemas.openxmlformats.org/officeDocument/2006/relationships/image" Target="../media/image34.tif"/><Relationship Id="rId4" Type="http://schemas.openxmlformats.org/officeDocument/2006/relationships/image" Target="../media/image33.tif"/><Relationship Id="rId9"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xml"/><Relationship Id="rId1" Type="http://schemas.openxmlformats.org/officeDocument/2006/relationships/slideLayout" Target="../slideLayouts/slideLayout22.xml"/><Relationship Id="rId5" Type="http://schemas.openxmlformats.org/officeDocument/2006/relationships/image" Target="../media/image50.png"/><Relationship Id="rId4" Type="http://schemas.openxmlformats.org/officeDocument/2006/relationships/image" Target="../media/image49.png"/></Relationships>
</file>

<file path=ppt/slides/_rels/slide16.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jpeg"/><Relationship Id="rId7" Type="http://schemas.openxmlformats.org/officeDocument/2006/relationships/image" Target="../media/image55.png"/><Relationship Id="rId2" Type="http://schemas.openxmlformats.org/officeDocument/2006/relationships/notesSlide" Target="../notesSlides/notesSlide7.xml"/><Relationship Id="rId1" Type="http://schemas.openxmlformats.org/officeDocument/2006/relationships/slideLayout" Target="../slideLayouts/slideLayout21.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notesSlide" Target="../notesSlides/notesSlide8.xml"/><Relationship Id="rId7" Type="http://schemas.openxmlformats.org/officeDocument/2006/relationships/image" Target="../media/image60.jpeg"/><Relationship Id="rId2" Type="http://schemas.openxmlformats.org/officeDocument/2006/relationships/slideLayout" Target="../slideLayouts/slideLayout21.xml"/><Relationship Id="rId1" Type="http://schemas.openxmlformats.org/officeDocument/2006/relationships/tags" Target="../tags/tag5.xml"/><Relationship Id="rId6" Type="http://schemas.openxmlformats.org/officeDocument/2006/relationships/image" Target="../media/image59.png"/><Relationship Id="rId5" Type="http://schemas.openxmlformats.org/officeDocument/2006/relationships/image" Target="../media/image58.pn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png"/></Relationships>
</file>

<file path=ppt/slides/_rels/slide18.xml.rels><?xml version="1.0" encoding="UTF-8" standalone="yes"?>
<Relationships xmlns="http://schemas.openxmlformats.org/package/2006/relationships"><Relationship Id="rId8" Type="http://schemas.openxmlformats.org/officeDocument/2006/relationships/notesSlide" Target="../notesSlides/notesSlide9.xml"/><Relationship Id="rId3" Type="http://schemas.microsoft.com/office/2007/relationships/media" Target="../media/media2.mp4"/><Relationship Id="rId7" Type="http://schemas.openxmlformats.org/officeDocument/2006/relationships/slideLayout" Target="../slideLayouts/slideLayout21.xml"/><Relationship Id="rId12" Type="http://schemas.openxmlformats.org/officeDocument/2006/relationships/image" Target="../media/image67.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video" Target="../media/media3.mp4"/><Relationship Id="rId11" Type="http://schemas.openxmlformats.org/officeDocument/2006/relationships/image" Target="../media/image66.png"/><Relationship Id="rId5" Type="http://schemas.microsoft.com/office/2007/relationships/media" Target="../media/media3.mp4"/><Relationship Id="rId10" Type="http://schemas.openxmlformats.org/officeDocument/2006/relationships/image" Target="../media/image65.png"/><Relationship Id="rId4" Type="http://schemas.openxmlformats.org/officeDocument/2006/relationships/video" Target="../media/media2.mp4"/><Relationship Id="rId9" Type="http://schemas.openxmlformats.org/officeDocument/2006/relationships/image" Target="../media/image64.png"/></Relationships>
</file>

<file path=ppt/slides/_rels/slide19.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image" Target="../media/image71.png"/><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image" Target="../media/image70.png"/><Relationship Id="rId17" Type="http://schemas.openxmlformats.org/officeDocument/2006/relationships/image" Target="../media/image75.png"/><Relationship Id="rId2" Type="http://schemas.openxmlformats.org/officeDocument/2006/relationships/tags" Target="../tags/tag7.xml"/><Relationship Id="rId16" Type="http://schemas.openxmlformats.org/officeDocument/2006/relationships/image" Target="../media/image74.png"/><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image" Target="../media/image69.png"/><Relationship Id="rId5" Type="http://schemas.openxmlformats.org/officeDocument/2006/relationships/tags" Target="../tags/tag10.xml"/><Relationship Id="rId15" Type="http://schemas.openxmlformats.org/officeDocument/2006/relationships/image" Target="../media/image73.png"/><Relationship Id="rId10" Type="http://schemas.openxmlformats.org/officeDocument/2006/relationships/image" Target="../media/image68.png"/><Relationship Id="rId4" Type="http://schemas.openxmlformats.org/officeDocument/2006/relationships/tags" Target="../tags/tag9.xml"/><Relationship Id="rId9" Type="http://schemas.openxmlformats.org/officeDocument/2006/relationships/slideLayout" Target="../slideLayouts/slideLayout22.xml"/><Relationship Id="rId14" Type="http://schemas.openxmlformats.org/officeDocument/2006/relationships/image" Target="../media/image72.png"/></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png"/><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hyperlink" Target="https://www.midjourney.com/" TargetMode="External"/><Relationship Id="rId2" Type="http://schemas.openxmlformats.org/officeDocument/2006/relationships/image" Target="../media/image78.tif"/><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79.tif"/><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1.png"/><Relationship Id="rId4" Type="http://schemas.openxmlformats.org/officeDocument/2006/relationships/image" Target="../media/image80.png"/></Relationships>
</file>

<file path=ppt/slides/_rels/slide26.xml.rels><?xml version="1.0" encoding="UTF-8" standalone="yes"?>
<Relationships xmlns="http://schemas.openxmlformats.org/package/2006/relationships"><Relationship Id="rId3" Type="http://schemas.openxmlformats.org/officeDocument/2006/relationships/image" Target="../media/image82.tif"/><Relationship Id="rId2" Type="http://schemas.openxmlformats.org/officeDocument/2006/relationships/image" Target="../media/image37.png"/><Relationship Id="rId1" Type="http://schemas.openxmlformats.org/officeDocument/2006/relationships/slideLayout" Target="../slideLayouts/slideLayout19.xml"/><Relationship Id="rId5" Type="http://schemas.openxmlformats.org/officeDocument/2006/relationships/image" Target="../media/image84.tif"/><Relationship Id="rId4" Type="http://schemas.openxmlformats.org/officeDocument/2006/relationships/image" Target="../media/image8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Titel 1"/>
          <p:cNvSpPr txBox="1">
            <a:spLocks noGrp="1"/>
          </p:cNvSpPr>
          <p:nvPr>
            <p:ph type="title"/>
          </p:nvPr>
        </p:nvSpPr>
        <p:spPr>
          <a:xfrm>
            <a:off x="3339052" y="3561957"/>
            <a:ext cx="17601169" cy="3651588"/>
          </a:xfrm>
          <a:prstGeom prst="rect">
            <a:avLst/>
          </a:prstGeom>
        </p:spPr>
        <p:txBody>
          <a:bodyPr/>
          <a:lstStyle>
            <a:lvl1pPr defTabSz="402549">
              <a:defRPr sz="6700" b="0">
                <a:solidFill>
                  <a:schemeClr val="accent1">
                    <a:hueOff val="114395"/>
                    <a:lumOff val="-24975"/>
                  </a:schemeClr>
                </a:solidFill>
                <a:latin typeface="Helvetica Neue Medium"/>
                <a:ea typeface="Helvetica Neue Medium"/>
                <a:cs typeface="Helvetica Neue Medium"/>
                <a:sym typeface="Helvetica Neue Medium"/>
              </a:defRPr>
            </a:lvl1pPr>
          </a:lstStyle>
          <a:p>
            <a:r>
              <a:t>Radioactive ion beams for real-time PET-guided adaptive particle therapy</a:t>
            </a:r>
          </a:p>
        </p:txBody>
      </p:sp>
      <p:sp>
        <p:nvSpPr>
          <p:cNvPr id="254" name="Untertitel 2"/>
          <p:cNvSpPr txBox="1">
            <a:spLocks noGrp="1"/>
          </p:cNvSpPr>
          <p:nvPr>
            <p:ph type="body" sz="quarter" idx="1"/>
          </p:nvPr>
        </p:nvSpPr>
        <p:spPr>
          <a:xfrm>
            <a:off x="4994241" y="7894324"/>
            <a:ext cx="14290791" cy="2797626"/>
          </a:xfrm>
          <a:prstGeom prst="rect">
            <a:avLst/>
          </a:prstGeom>
        </p:spPr>
        <p:txBody>
          <a:bodyPr/>
          <a:lstStyle/>
          <a:p>
            <a:pPr defTabSz="821530">
              <a:spcBef>
                <a:spcPts val="0"/>
              </a:spcBef>
              <a:defRPr sz="4400">
                <a:solidFill>
                  <a:srgbClr val="000000"/>
                </a:solidFill>
                <a:latin typeface="+mn-lt"/>
                <a:ea typeface="+mn-ea"/>
                <a:cs typeface="+mn-cs"/>
                <a:sym typeface="Helvetica Neue"/>
              </a:defRPr>
            </a:pPr>
            <a:r>
              <a:rPr u="sng"/>
              <a:t>Daria Boscolo </a:t>
            </a:r>
            <a:r>
              <a:t>on behalf of the BARB collaboration.</a:t>
            </a:r>
            <a:br/>
            <a:r>
              <a:rPr i="1"/>
              <a:t>GSI Helmholtzzentrum für Schwerionenforschung</a:t>
            </a:r>
          </a:p>
        </p:txBody>
      </p:sp>
      <p:pic>
        <p:nvPicPr>
          <p:cNvPr id="255" name="Image" descr="Image"/>
          <p:cNvPicPr>
            <a:picLocks noChangeAspect="1"/>
          </p:cNvPicPr>
          <p:nvPr/>
        </p:nvPicPr>
        <p:blipFill>
          <a:blip r:embed="rId2"/>
          <a:srcRect b="12989"/>
          <a:stretch>
            <a:fillRect/>
          </a:stretch>
        </p:blipFill>
        <p:spPr>
          <a:xfrm>
            <a:off x="-110393" y="11694931"/>
            <a:ext cx="2392336" cy="1361019"/>
          </a:xfrm>
          <a:prstGeom prst="rect">
            <a:avLst/>
          </a:prstGeom>
          <a:ln w="12700">
            <a:miter lim="400000"/>
          </a:ln>
        </p:spPr>
      </p:pic>
      <p:pic>
        <p:nvPicPr>
          <p:cNvPr id="256" name="Image" descr="Image"/>
          <p:cNvPicPr>
            <a:picLocks noChangeAspect="1"/>
          </p:cNvPicPr>
          <p:nvPr/>
        </p:nvPicPr>
        <p:blipFill>
          <a:blip r:embed="rId3"/>
          <a:srcRect l="3099" t="12508" b="12507"/>
          <a:stretch>
            <a:fillRect/>
          </a:stretch>
        </p:blipFill>
        <p:spPr>
          <a:xfrm>
            <a:off x="829945" y="359649"/>
            <a:ext cx="4964522" cy="1563920"/>
          </a:xfrm>
          <a:prstGeom prst="rect">
            <a:avLst/>
          </a:prstGeom>
          <a:ln w="12700">
            <a:miter lim="400000"/>
          </a:ln>
        </p:spPr>
      </p:pic>
      <p:pic>
        <p:nvPicPr>
          <p:cNvPr id="257" name="Image" descr="Image"/>
          <p:cNvPicPr>
            <a:picLocks noChangeAspect="1"/>
          </p:cNvPicPr>
          <p:nvPr/>
        </p:nvPicPr>
        <p:blipFill>
          <a:blip r:embed="rId4"/>
          <a:stretch>
            <a:fillRect/>
          </a:stretch>
        </p:blipFill>
        <p:spPr>
          <a:xfrm>
            <a:off x="2440470" y="11938213"/>
            <a:ext cx="1743462" cy="1117604"/>
          </a:xfrm>
          <a:prstGeom prst="rect">
            <a:avLst/>
          </a:prstGeom>
          <a:ln w="12700">
            <a:miter lim="400000"/>
          </a:ln>
        </p:spPr>
      </p:pic>
      <p:pic>
        <p:nvPicPr>
          <p:cNvPr id="258" name="Image" descr="Image"/>
          <p:cNvPicPr>
            <a:picLocks noChangeAspect="1"/>
          </p:cNvPicPr>
          <p:nvPr/>
        </p:nvPicPr>
        <p:blipFill>
          <a:blip r:embed="rId5"/>
          <a:stretch>
            <a:fillRect/>
          </a:stretch>
        </p:blipFill>
        <p:spPr>
          <a:xfrm>
            <a:off x="21699281" y="2894491"/>
            <a:ext cx="2391840" cy="1251733"/>
          </a:xfrm>
          <a:prstGeom prst="rect">
            <a:avLst/>
          </a:prstGeom>
          <a:ln w="12700">
            <a:miter lim="400000"/>
          </a:ln>
        </p:spPr>
      </p:pic>
      <p:pic>
        <p:nvPicPr>
          <p:cNvPr id="259" name="Image" descr="Image"/>
          <p:cNvPicPr>
            <a:picLocks noChangeAspect="1"/>
          </p:cNvPicPr>
          <p:nvPr/>
        </p:nvPicPr>
        <p:blipFill>
          <a:blip r:embed="rId6"/>
          <a:stretch>
            <a:fillRect/>
          </a:stretch>
        </p:blipFill>
        <p:spPr>
          <a:xfrm>
            <a:off x="21727126" y="4224754"/>
            <a:ext cx="2336149" cy="1117604"/>
          </a:xfrm>
          <a:prstGeom prst="rect">
            <a:avLst/>
          </a:prstGeom>
          <a:ln w="12700">
            <a:miter lim="400000"/>
          </a:ln>
        </p:spPr>
      </p:pic>
      <p:pic>
        <p:nvPicPr>
          <p:cNvPr id="260" name="Image" descr="Image"/>
          <p:cNvPicPr>
            <a:picLocks noChangeAspect="1"/>
          </p:cNvPicPr>
          <p:nvPr/>
        </p:nvPicPr>
        <p:blipFill>
          <a:blip r:embed="rId7"/>
          <a:srcRect b="20564"/>
          <a:stretch>
            <a:fillRect/>
          </a:stretch>
        </p:blipFill>
        <p:spPr>
          <a:xfrm>
            <a:off x="21727126" y="5420886"/>
            <a:ext cx="2053511" cy="1003818"/>
          </a:xfrm>
          <a:prstGeom prst="rect">
            <a:avLst/>
          </a:prstGeom>
          <a:ln w="12700">
            <a:miter lim="400000"/>
          </a:ln>
        </p:spPr>
      </p:pic>
      <p:pic>
        <p:nvPicPr>
          <p:cNvPr id="261" name="Image" descr="Image"/>
          <p:cNvPicPr>
            <a:picLocks noChangeAspect="1"/>
          </p:cNvPicPr>
          <p:nvPr/>
        </p:nvPicPr>
        <p:blipFill>
          <a:blip r:embed="rId8"/>
          <a:srcRect t="5134" b="16030"/>
          <a:stretch>
            <a:fillRect/>
          </a:stretch>
        </p:blipFill>
        <p:spPr>
          <a:xfrm>
            <a:off x="22201077" y="6503114"/>
            <a:ext cx="1684635" cy="1117605"/>
          </a:xfrm>
          <a:prstGeom prst="rect">
            <a:avLst/>
          </a:prstGeom>
          <a:ln w="12700">
            <a:miter lim="400000"/>
          </a:ln>
        </p:spPr>
      </p:pic>
      <p:sp>
        <p:nvSpPr>
          <p:cNvPr id="262" name="DPG conference in Erlangen 2026"/>
          <p:cNvSpPr txBox="1"/>
          <p:nvPr/>
        </p:nvSpPr>
        <p:spPr>
          <a:xfrm>
            <a:off x="8112274" y="10439012"/>
            <a:ext cx="7596631" cy="19364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355600">
              <a:lnSpc>
                <a:spcPct val="100000"/>
              </a:lnSpc>
              <a:spcBef>
                <a:spcPts val="4700"/>
              </a:spcBef>
              <a:defRPr sz="4000">
                <a:solidFill>
                  <a:srgbClr val="53585F"/>
                </a:solidFill>
                <a:latin typeface="Graphik-Light"/>
                <a:ea typeface="Graphik-Light"/>
                <a:cs typeface="Graphik-Light"/>
                <a:sym typeface="Graphik Light"/>
              </a:defRPr>
            </a:lvl1pPr>
          </a:lstStyle>
          <a:p>
            <a:r>
              <a:rPr lang="en-US" dirty="0"/>
              <a:t>IOP Nuclear Physics Conference</a:t>
            </a:r>
          </a:p>
          <a:p>
            <a:pPr algn="ctr"/>
            <a:r>
              <a:rPr lang="en-US" dirty="0"/>
              <a:t>Brighton 13-15 April.</a:t>
            </a:r>
            <a:endParaRPr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Textplatzhalter 12"/>
          <p:cNvSpPr/>
          <p:nvPr/>
        </p:nvSpPr>
        <p:spPr>
          <a:xfrm>
            <a:off x="1001543" y="22014"/>
            <a:ext cx="16190117" cy="1870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b">
            <a:normAutofit/>
          </a:bodyPr>
          <a:lstStyle>
            <a:lvl1pPr defTabSz="825500">
              <a:spcBef>
                <a:spcPts val="0"/>
              </a:spcBef>
              <a:defRPr sz="5500" b="1">
                <a:solidFill>
                  <a:srgbClr val="000000"/>
                </a:solidFill>
                <a:latin typeface="Helvetica Neue"/>
                <a:ea typeface="Helvetica Neue"/>
                <a:cs typeface="Helvetica Neue"/>
                <a:sym typeface="Helvetica Neue"/>
              </a:defRPr>
            </a:lvl1pPr>
          </a:lstStyle>
          <a:p>
            <a:r>
              <a:t>Bragg peak in therapy</a:t>
            </a:r>
          </a:p>
        </p:txBody>
      </p:sp>
      <p:pic>
        <p:nvPicPr>
          <p:cNvPr id="295" name="pasted-movie.png" descr="pasted-movie.png"/>
          <p:cNvPicPr>
            <a:picLocks noChangeAspect="1"/>
          </p:cNvPicPr>
          <p:nvPr/>
        </p:nvPicPr>
        <p:blipFill>
          <a:blip r:embed="rId2"/>
          <a:srcRect b="31305"/>
          <a:stretch>
            <a:fillRect/>
          </a:stretch>
        </p:blipFill>
        <p:spPr>
          <a:xfrm>
            <a:off x="15401439" y="2633757"/>
            <a:ext cx="8265629" cy="8643843"/>
          </a:xfrm>
          <a:prstGeom prst="rect">
            <a:avLst/>
          </a:prstGeom>
          <a:ln w="12700">
            <a:miter lim="400000"/>
          </a:ln>
        </p:spPr>
      </p:pic>
      <p:sp>
        <p:nvSpPr>
          <p:cNvPr id="296" name="Durante et al., Phys. Rep. 2019"/>
          <p:cNvSpPr txBox="1"/>
          <p:nvPr/>
        </p:nvSpPr>
        <p:spPr>
          <a:xfrm>
            <a:off x="16541477" y="12483750"/>
            <a:ext cx="5386579" cy="736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2438337">
              <a:spcBef>
                <a:spcPts val="0"/>
              </a:spcBef>
              <a:defRPr sz="3000" i="1">
                <a:solidFill>
                  <a:srgbClr val="5E5E5E"/>
                </a:solidFill>
                <a:latin typeface="Helvetica Neue"/>
                <a:ea typeface="Helvetica Neue"/>
                <a:cs typeface="Helvetica Neue"/>
                <a:sym typeface="Helvetica Neue"/>
              </a:defRPr>
            </a:pPr>
            <a:r>
              <a:rPr i="0" dirty="0"/>
              <a:t>Durante </a:t>
            </a:r>
            <a:r>
              <a:rPr dirty="0"/>
              <a:t>et al., Phys. Rep</a:t>
            </a:r>
            <a:r>
              <a:rPr i="0" dirty="0"/>
              <a:t>. 2019</a:t>
            </a:r>
            <a:endParaRPr sz="1200" i="0" dirty="0">
              <a:latin typeface="Times Roman"/>
              <a:ea typeface="Times Roman"/>
              <a:cs typeface="Times Roman"/>
              <a:sym typeface="Times Roman"/>
            </a:endParaRPr>
          </a:p>
        </p:txBody>
      </p:sp>
      <p:grpSp>
        <p:nvGrpSpPr>
          <p:cNvPr id="299" name="Group"/>
          <p:cNvGrpSpPr/>
          <p:nvPr/>
        </p:nvGrpSpPr>
        <p:grpSpPr>
          <a:xfrm>
            <a:off x="2455944" y="7755425"/>
            <a:ext cx="9121450" cy="5960575"/>
            <a:chOff x="0" y="0"/>
            <a:chExt cx="9161851" cy="6346275"/>
          </a:xfrm>
        </p:grpSpPr>
        <p:pic>
          <p:nvPicPr>
            <p:cNvPr id="297" name="Image" descr="Image"/>
            <p:cNvPicPr>
              <a:picLocks noChangeAspect="1"/>
            </p:cNvPicPr>
            <p:nvPr/>
          </p:nvPicPr>
          <p:blipFill>
            <a:blip r:embed="rId3"/>
            <a:stretch>
              <a:fillRect/>
            </a:stretch>
          </p:blipFill>
          <p:spPr>
            <a:xfrm>
              <a:off x="0" y="0"/>
              <a:ext cx="9161852" cy="5697881"/>
            </a:xfrm>
            <a:prstGeom prst="rect">
              <a:avLst/>
            </a:prstGeom>
            <a:ln w="12700" cap="flat">
              <a:noFill/>
              <a:miter lim="400000"/>
            </a:ln>
            <a:effectLst/>
          </p:spPr>
        </p:pic>
        <p:sp>
          <p:nvSpPr>
            <p:cNvPr id="298" name="TextBox 2"/>
            <p:cNvSpPr txBox="1"/>
            <p:nvPr/>
          </p:nvSpPr>
          <p:spPr>
            <a:xfrm>
              <a:off x="1151016" y="5711768"/>
              <a:ext cx="6859819" cy="63450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Autofit/>
            </a:bodyPr>
            <a:lstStyle>
              <a:lvl1pPr algn="ctr" defTabSz="2438337">
                <a:spcBef>
                  <a:spcPts val="0"/>
                </a:spcBef>
                <a:defRPr sz="3000" i="1">
                  <a:solidFill>
                    <a:srgbClr val="5E5E5E"/>
                  </a:solidFill>
                  <a:latin typeface="Helvetica Neue"/>
                  <a:ea typeface="Helvetica Neue"/>
                  <a:cs typeface="Helvetica Neue"/>
                  <a:sym typeface="Helvetica Neue"/>
                </a:defRPr>
              </a:lvl1pPr>
            </a:lstStyle>
            <a:p>
              <a:r>
                <a:t>Durante, Br. J. Cancer 2019</a:t>
              </a:r>
            </a:p>
          </p:txBody>
        </p:sp>
      </p:grpSp>
      <p:grpSp>
        <p:nvGrpSpPr>
          <p:cNvPr id="303" name="Group"/>
          <p:cNvGrpSpPr/>
          <p:nvPr/>
        </p:nvGrpSpPr>
        <p:grpSpPr>
          <a:xfrm>
            <a:off x="2234061" y="2920402"/>
            <a:ext cx="10189390" cy="4625092"/>
            <a:chOff x="0" y="63495"/>
            <a:chExt cx="10189389" cy="4625091"/>
          </a:xfrm>
        </p:grpSpPr>
        <p:pic>
          <p:nvPicPr>
            <p:cNvPr id="300" name="pasted-movie.png" descr="pasted-movie.png"/>
            <p:cNvPicPr>
              <a:picLocks noChangeAspect="1"/>
            </p:cNvPicPr>
            <p:nvPr/>
          </p:nvPicPr>
          <p:blipFill>
            <a:blip r:embed="rId4"/>
            <a:srcRect r="29971"/>
            <a:stretch>
              <a:fillRect/>
            </a:stretch>
          </p:blipFill>
          <p:spPr>
            <a:xfrm>
              <a:off x="0" y="63495"/>
              <a:ext cx="10189389" cy="3666602"/>
            </a:xfrm>
            <a:prstGeom prst="rect">
              <a:avLst/>
            </a:prstGeom>
            <a:ln w="12700" cap="flat">
              <a:noFill/>
              <a:miter lim="400000"/>
            </a:ln>
            <a:effectLst/>
          </p:spPr>
        </p:pic>
        <p:sp>
          <p:nvSpPr>
            <p:cNvPr id="301" name="Wilkinson B, Int J Mol Sci. 2023"/>
            <p:cNvSpPr txBox="1"/>
            <p:nvPr/>
          </p:nvSpPr>
          <p:spPr>
            <a:xfrm>
              <a:off x="17784" y="3951985"/>
              <a:ext cx="5484496" cy="7366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ctr" defTabSz="2438337">
                <a:spcBef>
                  <a:spcPts val="0"/>
                </a:spcBef>
                <a:defRPr sz="3000" i="1">
                  <a:solidFill>
                    <a:srgbClr val="5E5E5E"/>
                  </a:solidFill>
                  <a:latin typeface="Helvetica Neue"/>
                  <a:ea typeface="Helvetica Neue"/>
                  <a:cs typeface="Helvetica Neue"/>
                  <a:sym typeface="Helvetica Neue"/>
                </a:defRPr>
              </a:lvl1pPr>
            </a:lstStyle>
            <a:p>
              <a:r>
                <a:rPr dirty="0"/>
                <a:t>Wilkinson B, Int J Mol Sci. 2023</a:t>
              </a:r>
              <a:endParaRPr sz="1200" dirty="0">
                <a:latin typeface="Times Roman"/>
                <a:ea typeface="Times Roman"/>
                <a:cs typeface="Times Roman"/>
                <a:sym typeface="Times Roman"/>
              </a:endParaRPr>
            </a:p>
          </p:txBody>
        </p:sp>
      </p:gr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Textplatzhalter 12"/>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defRPr sz="5500">
                <a:solidFill>
                  <a:srgbClr val="000000"/>
                </a:solidFill>
                <a:latin typeface="Helvetica Neue"/>
                <a:ea typeface="Helvetica Neue"/>
                <a:cs typeface="Helvetica Neue"/>
                <a:sym typeface="Helvetica Neue"/>
              </a:defRPr>
            </a:lvl1pPr>
          </a:lstStyle>
          <a:p>
            <a:r>
              <a:t>The growth of particle therapy</a:t>
            </a:r>
          </a:p>
        </p:txBody>
      </p:sp>
      <p:pic>
        <p:nvPicPr>
          <p:cNvPr id="306" name="pasted-movie.png" descr="pasted-movie.png"/>
          <p:cNvPicPr>
            <a:picLocks noChangeAspect="1"/>
          </p:cNvPicPr>
          <p:nvPr/>
        </p:nvPicPr>
        <p:blipFill>
          <a:blip r:embed="rId2"/>
          <a:stretch>
            <a:fillRect/>
          </a:stretch>
        </p:blipFill>
        <p:spPr>
          <a:xfrm>
            <a:off x="16870523" y="3507372"/>
            <a:ext cx="6697216" cy="7054192"/>
          </a:xfrm>
          <a:prstGeom prst="rect">
            <a:avLst/>
          </a:prstGeom>
          <a:ln w="12700">
            <a:miter lim="400000"/>
          </a:ln>
        </p:spPr>
      </p:pic>
      <p:sp>
        <p:nvSpPr>
          <p:cNvPr id="307" name="Locations of the 135 particle therapy facilities in clinical operation.  Last update: September 2025, source PTCOG website"/>
          <p:cNvSpPr txBox="1"/>
          <p:nvPr/>
        </p:nvSpPr>
        <p:spPr>
          <a:xfrm>
            <a:off x="835596" y="10548950"/>
            <a:ext cx="15304009" cy="21158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Locations of the 135 particle therapy facilities in clinical operation.</a:t>
            </a:r>
            <a:br/>
            <a:br/>
            <a:r>
              <a:t>Last update: September 2025, source PTCOG website</a:t>
            </a:r>
          </a:p>
        </p:txBody>
      </p:sp>
      <p:grpSp>
        <p:nvGrpSpPr>
          <p:cNvPr id="315" name="Group"/>
          <p:cNvGrpSpPr/>
          <p:nvPr/>
        </p:nvGrpSpPr>
        <p:grpSpPr>
          <a:xfrm>
            <a:off x="835595" y="2939569"/>
            <a:ext cx="15304010" cy="7054192"/>
            <a:chOff x="0" y="0"/>
            <a:chExt cx="15304008" cy="7054191"/>
          </a:xfrm>
        </p:grpSpPr>
        <p:pic>
          <p:nvPicPr>
            <p:cNvPr id="308" name="pasted-movie.png" descr="pasted-movie.png"/>
            <p:cNvPicPr>
              <a:picLocks noChangeAspect="1"/>
            </p:cNvPicPr>
            <p:nvPr/>
          </p:nvPicPr>
          <p:blipFill>
            <a:blip r:embed="rId3"/>
            <a:stretch>
              <a:fillRect/>
            </a:stretch>
          </p:blipFill>
          <p:spPr>
            <a:xfrm>
              <a:off x="0" y="0"/>
              <a:ext cx="15304009" cy="7054192"/>
            </a:xfrm>
            <a:prstGeom prst="rect">
              <a:avLst/>
            </a:prstGeom>
            <a:ln w="12700" cap="flat">
              <a:noFill/>
              <a:miter lim="400000"/>
            </a:ln>
            <a:effectLst/>
          </p:spPr>
        </p:pic>
        <p:grpSp>
          <p:nvGrpSpPr>
            <p:cNvPr id="314" name="Group"/>
            <p:cNvGrpSpPr/>
            <p:nvPr/>
          </p:nvGrpSpPr>
          <p:grpSpPr>
            <a:xfrm>
              <a:off x="153952" y="5345699"/>
              <a:ext cx="3798439" cy="1003630"/>
              <a:chOff x="0" y="0"/>
              <a:chExt cx="3798437" cy="1003629"/>
            </a:xfrm>
          </p:grpSpPr>
          <p:sp>
            <p:nvSpPr>
              <p:cNvPr id="309" name="Rectangle"/>
              <p:cNvSpPr/>
              <p:nvPr/>
            </p:nvSpPr>
            <p:spPr>
              <a:xfrm>
                <a:off x="0" y="-1"/>
                <a:ext cx="3798438" cy="1003631"/>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spcBef>
                    <a:spcPts val="0"/>
                  </a:spcBef>
                  <a:defRPr sz="3200"/>
                </a:pPr>
                <a:endParaRPr/>
              </a:p>
            </p:txBody>
          </p:sp>
          <p:sp>
            <p:nvSpPr>
              <p:cNvPr id="310" name="Oval"/>
              <p:cNvSpPr/>
              <p:nvPr/>
            </p:nvSpPr>
            <p:spPr>
              <a:xfrm>
                <a:off x="110406" y="130083"/>
                <a:ext cx="247942" cy="242213"/>
              </a:xfrm>
              <a:prstGeom prst="ellipse">
                <a:avLst/>
              </a:prstGeom>
              <a:solidFill>
                <a:srgbClr val="FF2600"/>
              </a:solidFill>
              <a:ln w="12700" cap="flat">
                <a:noFill/>
                <a:miter lim="400000"/>
              </a:ln>
              <a:effectLst/>
            </p:spPr>
            <p:txBody>
              <a:bodyPr wrap="square" lIns="50800" tIns="50800" rIns="50800" bIns="50800" numCol="1" anchor="ctr">
                <a:noAutofit/>
              </a:bodyPr>
              <a:lstStyle/>
              <a:p>
                <a:pPr algn="ctr" defTabSz="825500">
                  <a:spcBef>
                    <a:spcPts val="0"/>
                  </a:spcBef>
                  <a:defRPr sz="3200">
                    <a:solidFill>
                      <a:srgbClr val="FFFFFF"/>
                    </a:solidFill>
                  </a:defRPr>
                </a:pPr>
                <a:endParaRPr/>
              </a:p>
            </p:txBody>
          </p:sp>
          <p:sp>
            <p:nvSpPr>
              <p:cNvPr id="311" name="Oval"/>
              <p:cNvSpPr/>
              <p:nvPr/>
            </p:nvSpPr>
            <p:spPr>
              <a:xfrm>
                <a:off x="110406" y="635619"/>
                <a:ext cx="247942" cy="242213"/>
              </a:xfrm>
              <a:prstGeom prst="ellipse">
                <a:avLst/>
              </a:prstGeom>
              <a:solidFill>
                <a:srgbClr val="9437FF"/>
              </a:solidFill>
              <a:ln w="12700" cap="flat">
                <a:noFill/>
                <a:miter lim="400000"/>
              </a:ln>
              <a:effectLst/>
            </p:spPr>
            <p:txBody>
              <a:bodyPr wrap="square" lIns="50800" tIns="50800" rIns="50800" bIns="50800" numCol="1" anchor="ctr">
                <a:noAutofit/>
              </a:bodyPr>
              <a:lstStyle/>
              <a:p>
                <a:pPr algn="ctr" defTabSz="825500">
                  <a:spcBef>
                    <a:spcPts val="0"/>
                  </a:spcBef>
                  <a:defRPr sz="3200">
                    <a:solidFill>
                      <a:srgbClr val="FFFFFF"/>
                    </a:solidFill>
                  </a:defRPr>
                </a:pPr>
                <a:endParaRPr/>
              </a:p>
            </p:txBody>
          </p:sp>
          <p:sp>
            <p:nvSpPr>
              <p:cNvPr id="312" name="Proton therapy centers"/>
              <p:cNvSpPr txBox="1"/>
              <p:nvPr/>
            </p:nvSpPr>
            <p:spPr>
              <a:xfrm>
                <a:off x="437644" y="5063"/>
                <a:ext cx="3279649" cy="49225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2400"/>
                </a:lvl1pPr>
              </a:lstStyle>
              <a:p>
                <a:r>
                  <a:t>Proton therapy centers</a:t>
                </a:r>
              </a:p>
            </p:txBody>
          </p:sp>
          <p:sp>
            <p:nvSpPr>
              <p:cNvPr id="313" name="C-ions therapy centers"/>
              <p:cNvSpPr txBox="1"/>
              <p:nvPr/>
            </p:nvSpPr>
            <p:spPr>
              <a:xfrm>
                <a:off x="437644" y="501792"/>
                <a:ext cx="3256484" cy="49225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2400"/>
                </a:lvl1pPr>
              </a:lstStyle>
              <a:p>
                <a:r>
                  <a:t>C-ions therapy centers</a:t>
                </a:r>
              </a:p>
            </p:txBody>
          </p:sp>
        </p:grpSp>
      </p:gr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 name="Textplatzhalter 12"/>
          <p:cNvSpPr txBox="1"/>
          <p:nvPr/>
        </p:nvSpPr>
        <p:spPr>
          <a:xfrm>
            <a:off x="546824" y="-49752"/>
            <a:ext cx="16456870" cy="19991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b">
            <a:normAutofit/>
          </a:bodyPr>
          <a:lstStyle>
            <a:lvl1pPr defTabSz="825500">
              <a:spcBef>
                <a:spcPts val="0"/>
              </a:spcBef>
              <a:defRPr sz="5500" b="1">
                <a:solidFill>
                  <a:srgbClr val="000000"/>
                </a:solidFill>
                <a:latin typeface="Helvetica Neue"/>
                <a:ea typeface="Helvetica Neue"/>
                <a:cs typeface="Helvetica Neue"/>
                <a:sym typeface="Helvetica Neue"/>
              </a:defRPr>
            </a:lvl1pPr>
          </a:lstStyle>
          <a:p>
            <a:r>
              <a:t>Bragg peak and range uncertainty in radiotherapy</a:t>
            </a:r>
          </a:p>
        </p:txBody>
      </p:sp>
      <p:sp>
        <p:nvSpPr>
          <p:cNvPr id="318" name="Slide Number"/>
          <p:cNvSpPr txBox="1">
            <a:spLocks noGrp="1"/>
          </p:cNvSpPr>
          <p:nvPr>
            <p:ph type="sldNum" sz="quarter" idx="4294967295"/>
          </p:nvPr>
        </p:nvSpPr>
        <p:spPr>
          <a:xfrm>
            <a:off x="22978205" y="13211992"/>
            <a:ext cx="383637" cy="51683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lstStyle>
            <a:lvl1pPr defTabSz="1219200">
              <a:defRPr sz="1800" i="1">
                <a:solidFill>
                  <a:srgbClr val="333333"/>
                </a:solidFill>
                <a:latin typeface="Helvetica Neue"/>
                <a:ea typeface="Helvetica Neue"/>
                <a:cs typeface="Helvetica Neue"/>
                <a:sym typeface="Helvetica Neue"/>
              </a:defRPr>
            </a:lvl1pPr>
          </a:lstStyle>
          <a:p>
            <a:fld id="{86CB4B4D-7CA3-9044-876B-883B54F8677D}" type="slidenum">
              <a:rPr/>
              <a:t>4</a:t>
            </a:fld>
            <a:endParaRPr/>
          </a:p>
        </p:txBody>
      </p:sp>
      <p:grpSp>
        <p:nvGrpSpPr>
          <p:cNvPr id="321" name="Group"/>
          <p:cNvGrpSpPr/>
          <p:nvPr/>
        </p:nvGrpSpPr>
        <p:grpSpPr>
          <a:xfrm>
            <a:off x="223003" y="2384624"/>
            <a:ext cx="23676954" cy="3568217"/>
            <a:chOff x="0" y="0"/>
            <a:chExt cx="23676953" cy="3568215"/>
          </a:xfrm>
        </p:grpSpPr>
        <p:pic>
          <p:nvPicPr>
            <p:cNvPr id="319" name="Screenshot 2021-09-06 at 17.15.04.png" descr="Screenshot 2021-09-06 at 17.15.04.png"/>
            <p:cNvPicPr>
              <a:picLocks noChangeAspect="1"/>
            </p:cNvPicPr>
            <p:nvPr/>
          </p:nvPicPr>
          <p:blipFill>
            <a:blip r:embed="rId2"/>
            <a:srcRect l="16869" r="5307" b="43087"/>
            <a:stretch>
              <a:fillRect/>
            </a:stretch>
          </p:blipFill>
          <p:spPr>
            <a:xfrm>
              <a:off x="16872688" y="-1"/>
              <a:ext cx="6804266" cy="3568217"/>
            </a:xfrm>
            <a:prstGeom prst="rect">
              <a:avLst/>
            </a:prstGeom>
            <a:ln w="12700" cap="flat">
              <a:noFill/>
              <a:miter lim="400000"/>
            </a:ln>
            <a:effectLst/>
          </p:spPr>
        </p:pic>
        <p:sp>
          <p:nvSpPr>
            <p:cNvPr id="320" name="Uncertainties in conversion of CT numbers to stopping power…"/>
            <p:cNvSpPr txBox="1"/>
            <p:nvPr/>
          </p:nvSpPr>
          <p:spPr>
            <a:xfrm>
              <a:off x="0" y="264316"/>
              <a:ext cx="14707446" cy="162669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17" tIns="121917" rIns="121917" bIns="121917" numCol="1" anchor="t">
              <a:spAutoFit/>
            </a:bodyPr>
            <a:lstStyle/>
            <a:p>
              <a:pPr defTabSz="2438337">
                <a:lnSpc>
                  <a:spcPct val="90000"/>
                </a:lnSpc>
                <a:spcBef>
                  <a:spcPts val="4500"/>
                </a:spcBef>
                <a:defRPr sz="3500">
                  <a:solidFill>
                    <a:srgbClr val="000000"/>
                  </a:solidFill>
                  <a:latin typeface="Helvetica Neue Light"/>
                  <a:ea typeface="Helvetica Neue Light"/>
                  <a:cs typeface="Helvetica Neue Light"/>
                  <a:sym typeface="Helvetica Neue Light"/>
                </a:defRPr>
              </a:pPr>
              <a:r>
                <a:t>ION THERAPY IS A CORNERSTONE FOR TUMOR TREATMENT</a:t>
              </a:r>
            </a:p>
            <a:p>
              <a:pPr marL="444500" indent="-444500" defTabSz="2438337">
                <a:lnSpc>
                  <a:spcPct val="90000"/>
                </a:lnSpc>
                <a:spcBef>
                  <a:spcPts val="3000"/>
                </a:spcBef>
                <a:buSzPct val="100000"/>
                <a:buChar char="•"/>
                <a:defRPr sz="3500">
                  <a:solidFill>
                    <a:srgbClr val="000000"/>
                  </a:solidFill>
                  <a:latin typeface="Helvetica Neue Light"/>
                  <a:ea typeface="Helvetica Neue Light"/>
                  <a:cs typeface="Helvetica Neue Light"/>
                  <a:sym typeface="Helvetica Neue Light"/>
                </a:defRPr>
              </a:pPr>
              <a:r>
                <a:t>defined range and Bragg peak —&gt; spare normal tissues</a:t>
              </a:r>
            </a:p>
          </p:txBody>
        </p:sp>
      </p:grpSp>
      <p:grpSp>
        <p:nvGrpSpPr>
          <p:cNvPr id="328" name="Group"/>
          <p:cNvGrpSpPr/>
          <p:nvPr/>
        </p:nvGrpSpPr>
        <p:grpSpPr>
          <a:xfrm>
            <a:off x="460743" y="4975152"/>
            <a:ext cx="23874812" cy="5280793"/>
            <a:chOff x="-4" y="0"/>
            <a:chExt cx="23874810" cy="5280792"/>
          </a:xfrm>
        </p:grpSpPr>
        <p:sp>
          <p:nvSpPr>
            <p:cNvPr id="322" name="Arrow"/>
            <p:cNvSpPr/>
            <p:nvPr/>
          </p:nvSpPr>
          <p:spPr>
            <a:xfrm rot="5400000">
              <a:off x="5669208" y="103929"/>
              <a:ext cx="722638" cy="514778"/>
            </a:xfrm>
            <a:prstGeom prst="rightArrow">
              <a:avLst>
                <a:gd name="adj1" fmla="val 34463"/>
                <a:gd name="adj2" fmla="val 60857"/>
              </a:avLst>
            </a:prstGeom>
            <a:solidFill>
              <a:srgbClr val="D07C79"/>
            </a:solidFill>
            <a:ln w="12700" cap="flat">
              <a:noFill/>
              <a:miter lim="400000"/>
            </a:ln>
            <a:effectLst/>
          </p:spPr>
          <p:txBody>
            <a:bodyPr wrap="square" lIns="50800" tIns="50800" rIns="50800" bIns="50800" numCol="1" anchor="ctr">
              <a:noAutofit/>
            </a:bodyPr>
            <a:lstStyle/>
            <a:p>
              <a:pPr defTabSz="1219200">
                <a:spcBef>
                  <a:spcPts val="0"/>
                </a:spcBef>
                <a:defRPr sz="4800">
                  <a:solidFill>
                    <a:srgbClr val="000000"/>
                  </a:solidFill>
                  <a:latin typeface="Arial"/>
                  <a:ea typeface="Arial"/>
                  <a:cs typeface="Arial"/>
                  <a:sym typeface="Arial"/>
                </a:defRPr>
              </a:pPr>
              <a:endParaRPr/>
            </a:p>
          </p:txBody>
        </p:sp>
        <p:grpSp>
          <p:nvGrpSpPr>
            <p:cNvPr id="327" name="Group"/>
            <p:cNvGrpSpPr/>
            <p:nvPr/>
          </p:nvGrpSpPr>
          <p:grpSpPr>
            <a:xfrm>
              <a:off x="-5" y="851949"/>
              <a:ext cx="23874812" cy="4428843"/>
              <a:chOff x="-2" y="-2"/>
              <a:chExt cx="23874810" cy="4428842"/>
            </a:xfrm>
          </p:grpSpPr>
          <p:grpSp>
            <p:nvGrpSpPr>
              <p:cNvPr id="325" name="Group"/>
              <p:cNvGrpSpPr/>
              <p:nvPr/>
            </p:nvGrpSpPr>
            <p:grpSpPr>
              <a:xfrm>
                <a:off x="-3" y="-3"/>
                <a:ext cx="23746449" cy="3917188"/>
                <a:chOff x="0" y="-1"/>
                <a:chExt cx="23746448" cy="3917186"/>
              </a:xfrm>
            </p:grpSpPr>
            <p:sp>
              <p:nvSpPr>
                <p:cNvPr id="323" name="Uncertainties in conversion of CT numbers to stopping power…"/>
                <p:cNvSpPr txBox="1"/>
                <p:nvPr/>
              </p:nvSpPr>
              <p:spPr>
                <a:xfrm>
                  <a:off x="-1" y="-2"/>
                  <a:ext cx="13079826" cy="343298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17" tIns="121917" rIns="121917" bIns="121917" numCol="1" anchor="t">
                  <a:spAutoFit/>
                </a:bodyPr>
                <a:lstStyle/>
                <a:p>
                  <a:pPr defTabSz="2438337">
                    <a:lnSpc>
                      <a:spcPct val="90000"/>
                    </a:lnSpc>
                    <a:spcBef>
                      <a:spcPts val="4500"/>
                    </a:spcBef>
                    <a:defRPr sz="3500">
                      <a:solidFill>
                        <a:srgbClr val="000000"/>
                      </a:solidFill>
                      <a:latin typeface="Helvetica Neue Light"/>
                      <a:ea typeface="Helvetica Neue Light"/>
                      <a:cs typeface="Helvetica Neue Light"/>
                      <a:sym typeface="Helvetica Neue Light"/>
                    </a:defRPr>
                  </a:pPr>
                  <a:r>
                    <a:t>RANGE UNCERTAINTY </a:t>
                  </a:r>
                </a:p>
                <a:p>
                  <a:pPr marL="486171" indent="-486171" defTabSz="2438337">
                    <a:lnSpc>
                      <a:spcPct val="10000"/>
                    </a:lnSpc>
                    <a:spcBef>
                      <a:spcPts val="3000"/>
                    </a:spcBef>
                    <a:buSzPct val="100000"/>
                    <a:buChar char="•"/>
                    <a:defRPr sz="3500">
                      <a:solidFill>
                        <a:srgbClr val="000000"/>
                      </a:solidFill>
                      <a:latin typeface="Helvetica Neue Light"/>
                      <a:ea typeface="Helvetica Neue Light"/>
                      <a:cs typeface="Helvetica Neue Light"/>
                      <a:sym typeface="Helvetica Neue Light"/>
                    </a:defRPr>
                  </a:pPr>
                  <a:r>
                    <a:t>Uncertainties in conversion of CT numbers to stopping power</a:t>
                  </a:r>
                </a:p>
                <a:p>
                  <a:pPr marL="486171" indent="-486171" defTabSz="2438337">
                    <a:lnSpc>
                      <a:spcPct val="10000"/>
                    </a:lnSpc>
                    <a:spcBef>
                      <a:spcPts val="4500"/>
                    </a:spcBef>
                    <a:buSzPct val="100000"/>
                    <a:buChar char="•"/>
                    <a:defRPr sz="3500">
                      <a:solidFill>
                        <a:srgbClr val="000000"/>
                      </a:solidFill>
                      <a:latin typeface="Helvetica Neue Light"/>
                      <a:ea typeface="Helvetica Neue Light"/>
                      <a:cs typeface="Helvetica Neue Light"/>
                      <a:sym typeface="Helvetica Neue Light"/>
                    </a:defRPr>
                  </a:pPr>
                  <a:r>
                    <a:t>Quality of the CT</a:t>
                  </a:r>
                </a:p>
                <a:p>
                  <a:pPr marL="486171" indent="-486171" defTabSz="2438337">
                    <a:spcBef>
                      <a:spcPts val="4500"/>
                    </a:spcBef>
                    <a:buSzPct val="100000"/>
                    <a:buChar char="•"/>
                    <a:defRPr sz="3500">
                      <a:solidFill>
                        <a:srgbClr val="000000"/>
                      </a:solidFill>
                      <a:latin typeface="Helvetica Neue Light"/>
                      <a:ea typeface="Helvetica Neue Light"/>
                      <a:cs typeface="Helvetica Neue Light"/>
                      <a:sym typeface="Helvetica Neue Light"/>
                    </a:defRPr>
                  </a:pPr>
                  <a:r>
                    <a:t>Daily errors: patient setup and alignment, tumor shrinkage, anatomical changes…</a:t>
                  </a:r>
                </a:p>
              </p:txBody>
            </p:sp>
            <p:pic>
              <p:nvPicPr>
                <p:cNvPr id="324" name="Screenshot 2021-09-06 at 17.15.04.png" descr="Screenshot 2021-09-06 at 17.15.04.png"/>
                <p:cNvPicPr>
                  <a:picLocks noChangeAspect="1"/>
                </p:cNvPicPr>
                <p:nvPr/>
              </p:nvPicPr>
              <p:blipFill>
                <a:blip r:embed="rId2"/>
                <a:srcRect l="5606" t="57219" r="5605"/>
                <a:stretch>
                  <a:fillRect/>
                </a:stretch>
              </p:blipFill>
              <p:spPr>
                <a:xfrm>
                  <a:off x="13211422" y="277136"/>
                  <a:ext cx="10535026" cy="3640050"/>
                </a:xfrm>
                <a:prstGeom prst="rect">
                  <a:avLst/>
                </a:prstGeom>
                <a:ln w="12700" cap="flat">
                  <a:noFill/>
                  <a:miter lim="400000"/>
                </a:ln>
                <a:effectLst/>
              </p:spPr>
            </p:pic>
          </p:grpSp>
          <p:sp>
            <p:nvSpPr>
              <p:cNvPr id="326" name="Knopf &amp; Lomax, Phys Med Biol 2013"/>
              <p:cNvSpPr txBox="1"/>
              <p:nvPr/>
            </p:nvSpPr>
            <p:spPr>
              <a:xfrm>
                <a:off x="17131314" y="3853483"/>
                <a:ext cx="6743494" cy="57535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numCol="1" anchor="t">
                <a:spAutoFit/>
              </a:bodyPr>
              <a:lstStyle>
                <a:lvl1pPr algn="ctr" defTabSz="821530">
                  <a:spcBef>
                    <a:spcPts val="0"/>
                  </a:spcBef>
                  <a:defRPr sz="3200" i="1">
                    <a:solidFill>
                      <a:srgbClr val="929292"/>
                    </a:solidFill>
                    <a:latin typeface="Helvetica Neue"/>
                    <a:ea typeface="Helvetica Neue"/>
                    <a:cs typeface="Helvetica Neue"/>
                    <a:sym typeface="Helvetica Neue"/>
                  </a:defRPr>
                </a:lvl1pPr>
              </a:lstStyle>
              <a:p>
                <a:r>
                  <a:t>Knopf &amp; Lomax, Phys Med Biol 2013</a:t>
                </a:r>
              </a:p>
            </p:txBody>
          </p:sp>
        </p:grpSp>
      </p:grpSp>
      <p:grpSp>
        <p:nvGrpSpPr>
          <p:cNvPr id="333" name="Group"/>
          <p:cNvGrpSpPr/>
          <p:nvPr/>
        </p:nvGrpSpPr>
        <p:grpSpPr>
          <a:xfrm>
            <a:off x="450799" y="9968267"/>
            <a:ext cx="13221367" cy="2963224"/>
            <a:chOff x="0" y="0"/>
            <a:chExt cx="13221366" cy="2963223"/>
          </a:xfrm>
        </p:grpSpPr>
        <p:sp>
          <p:nvSpPr>
            <p:cNvPr id="329" name="☹️"/>
            <p:cNvSpPr/>
            <p:nvPr/>
          </p:nvSpPr>
          <p:spPr>
            <a:xfrm>
              <a:off x="10495412" y="1712088"/>
              <a:ext cx="1227971"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6" tIns="71436" rIns="71436" bIns="71436" numCol="1" anchor="ctr">
              <a:spAutoFit/>
            </a:bodyPr>
            <a:lstStyle>
              <a:lvl1pPr algn="ctr" defTabSz="821530">
                <a:spcBef>
                  <a:spcPts val="0"/>
                </a:spcBef>
                <a:defRPr sz="5500" i="1">
                  <a:solidFill>
                    <a:srgbClr val="000000"/>
                  </a:solidFill>
                  <a:latin typeface="Helvetica Neue"/>
                  <a:ea typeface="Helvetica Neue"/>
                  <a:cs typeface="Helvetica Neue"/>
                  <a:sym typeface="Helvetica Neue"/>
                </a:defRPr>
              </a:lvl1pPr>
            </a:lstStyle>
            <a:p>
              <a:r>
                <a:t>☹️</a:t>
              </a:r>
            </a:p>
          </p:txBody>
        </p:sp>
        <p:grpSp>
          <p:nvGrpSpPr>
            <p:cNvPr id="332" name="Group"/>
            <p:cNvGrpSpPr/>
            <p:nvPr/>
          </p:nvGrpSpPr>
          <p:grpSpPr>
            <a:xfrm>
              <a:off x="0" y="-1"/>
              <a:ext cx="13221367" cy="2963225"/>
              <a:chOff x="0" y="0"/>
              <a:chExt cx="13221366" cy="2963223"/>
            </a:xfrm>
          </p:grpSpPr>
          <p:sp>
            <p:nvSpPr>
              <p:cNvPr id="330" name="Uncertainties in conversion of CT numbers to stopping power…"/>
              <p:cNvSpPr txBox="1"/>
              <p:nvPr/>
            </p:nvSpPr>
            <p:spPr>
              <a:xfrm>
                <a:off x="0" y="677384"/>
                <a:ext cx="13221367" cy="228584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17" tIns="121917" rIns="121917" bIns="121917" numCol="1" anchor="t">
                <a:spAutoFit/>
              </a:bodyPr>
              <a:lstStyle/>
              <a:p>
                <a:pPr defTabSz="2438337">
                  <a:lnSpc>
                    <a:spcPct val="90000"/>
                  </a:lnSpc>
                  <a:spcBef>
                    <a:spcPts val="4500"/>
                  </a:spcBef>
                  <a:defRPr sz="3500">
                    <a:solidFill>
                      <a:srgbClr val="000000"/>
                    </a:solidFill>
                    <a:latin typeface="Helvetica Neue Light"/>
                    <a:ea typeface="Helvetica Neue Light"/>
                    <a:cs typeface="Helvetica Neue Light"/>
                    <a:sym typeface="Helvetica Neue Light"/>
                  </a:defRPr>
                </a:pPr>
                <a:r>
                  <a:rPr dirty="0"/>
                  <a:t>Margins have to be added to ensure tumor coverage</a:t>
                </a:r>
              </a:p>
              <a:p>
                <a:pPr marL="486171" indent="-486171" defTabSz="2438337">
                  <a:lnSpc>
                    <a:spcPct val="90000"/>
                  </a:lnSpc>
                  <a:spcBef>
                    <a:spcPts val="3000"/>
                  </a:spcBef>
                  <a:buSzPct val="100000"/>
                  <a:buChar char="•"/>
                  <a:defRPr sz="3500">
                    <a:solidFill>
                      <a:srgbClr val="000000"/>
                    </a:solidFill>
                    <a:latin typeface="Helvetica Neue Light"/>
                    <a:ea typeface="Helvetica Neue Light"/>
                    <a:cs typeface="Helvetica Neue Light"/>
                    <a:sym typeface="Helvetica Neue Light"/>
                  </a:defRPr>
                </a:pPr>
                <a:r>
                  <a:rPr dirty="0"/>
                  <a:t>Advantage of Bragg peak is jeopardized </a:t>
                </a:r>
              </a:p>
              <a:p>
                <a:pPr marL="486171" indent="-486171" defTabSz="2438337">
                  <a:lnSpc>
                    <a:spcPct val="70000"/>
                  </a:lnSpc>
                  <a:spcBef>
                    <a:spcPts val="1400"/>
                  </a:spcBef>
                  <a:buSzPct val="100000"/>
                  <a:buChar char="•"/>
                  <a:defRPr sz="3500">
                    <a:solidFill>
                      <a:srgbClr val="000000"/>
                    </a:solidFill>
                    <a:latin typeface="Helvetica Neue Light"/>
                    <a:ea typeface="Helvetica Neue Light"/>
                    <a:cs typeface="Helvetica Neue Light"/>
                    <a:sym typeface="Helvetica Neue Light"/>
                  </a:defRPr>
                </a:pPr>
                <a:r>
                  <a:rPr dirty="0"/>
                  <a:t>More damage to normal tissue</a:t>
                </a:r>
              </a:p>
            </p:txBody>
          </p:sp>
          <p:sp>
            <p:nvSpPr>
              <p:cNvPr id="331" name="Arrow"/>
              <p:cNvSpPr/>
              <p:nvPr/>
            </p:nvSpPr>
            <p:spPr>
              <a:xfrm rot="5400000">
                <a:off x="5536842" y="103929"/>
                <a:ext cx="722637" cy="514778"/>
              </a:xfrm>
              <a:prstGeom prst="rightArrow">
                <a:avLst>
                  <a:gd name="adj1" fmla="val 34463"/>
                  <a:gd name="adj2" fmla="val 60857"/>
                </a:avLst>
              </a:prstGeom>
              <a:solidFill>
                <a:srgbClr val="D07C79"/>
              </a:solidFill>
              <a:ln w="12700" cap="flat">
                <a:noFill/>
                <a:miter lim="400000"/>
              </a:ln>
              <a:effectLst/>
            </p:spPr>
            <p:txBody>
              <a:bodyPr wrap="square" lIns="50800" tIns="50800" rIns="50800" bIns="50800" numCol="1" anchor="ctr">
                <a:noAutofit/>
              </a:bodyPr>
              <a:lstStyle/>
              <a:p>
                <a:pPr defTabSz="1219200">
                  <a:spcBef>
                    <a:spcPts val="0"/>
                  </a:spcBef>
                  <a:defRPr sz="4800">
                    <a:solidFill>
                      <a:srgbClr val="000000"/>
                    </a:solidFill>
                    <a:latin typeface="Arial"/>
                    <a:ea typeface="Arial"/>
                    <a:cs typeface="Arial"/>
                    <a:sym typeface="Arial"/>
                  </a:defRPr>
                </a:pPr>
                <a:endParaRPr/>
              </a:p>
            </p:txBody>
          </p:sp>
        </p:grpSp>
      </p:gr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3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p:tmAbs val="0"/>
                                  </p:iterate>
                                  <p:childTnLst>
                                    <p:set>
                                      <p:cBhvr>
                                        <p:cTn id="10" fill="hold"/>
                                        <p:tgtEl>
                                          <p:spTgt spid="3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 grpId="0" animBg="1" advAuto="0"/>
      <p:bldP spid="333" grpId="0"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Textplatzhalter 12"/>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Range Uncertainties in CPT</a:t>
            </a:r>
          </a:p>
        </p:txBody>
      </p:sp>
      <p:grpSp>
        <p:nvGrpSpPr>
          <p:cNvPr id="272" name="Group"/>
          <p:cNvGrpSpPr/>
          <p:nvPr/>
        </p:nvGrpSpPr>
        <p:grpSpPr>
          <a:xfrm>
            <a:off x="17001812" y="4430310"/>
            <a:ext cx="7104063" cy="8840111"/>
            <a:chOff x="164569" y="-274102"/>
            <a:chExt cx="7104061" cy="8840109"/>
          </a:xfrm>
        </p:grpSpPr>
        <p:sp>
          <p:nvSpPr>
            <p:cNvPr id="265" name="A.C.Kraan, et al., Phys Med (2024)"/>
            <p:cNvSpPr txBox="1"/>
            <p:nvPr/>
          </p:nvSpPr>
          <p:spPr>
            <a:xfrm>
              <a:off x="599264" y="7900596"/>
              <a:ext cx="6669368" cy="66541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2438337">
                <a:lnSpc>
                  <a:spcPct val="100000"/>
                </a:lnSpc>
                <a:spcBef>
                  <a:spcPts val="0"/>
                </a:spcBef>
                <a:defRPr sz="3000" i="1">
                  <a:solidFill>
                    <a:srgbClr val="5E5E5E"/>
                  </a:solidFill>
                </a:defRPr>
              </a:lvl1pPr>
            </a:lstStyle>
            <a:p>
              <a:r>
                <a:t>A.C.Kraan, et al., Phys Med (2024)</a:t>
              </a:r>
            </a:p>
          </p:txBody>
        </p:sp>
        <p:grpSp>
          <p:nvGrpSpPr>
            <p:cNvPr id="271" name="Group"/>
            <p:cNvGrpSpPr/>
            <p:nvPr/>
          </p:nvGrpSpPr>
          <p:grpSpPr>
            <a:xfrm>
              <a:off x="164569" y="-274103"/>
              <a:ext cx="5323924" cy="7784273"/>
              <a:chOff x="0" y="0"/>
              <a:chExt cx="5323922" cy="7784272"/>
            </a:xfrm>
          </p:grpSpPr>
          <p:pic>
            <p:nvPicPr>
              <p:cNvPr id="266" name="Image" descr="Image"/>
              <p:cNvPicPr>
                <a:picLocks noChangeAspect="1"/>
              </p:cNvPicPr>
              <p:nvPr/>
            </p:nvPicPr>
            <p:blipFill>
              <a:blip r:embed="rId2"/>
              <a:srcRect/>
              <a:stretch>
                <a:fillRect/>
              </a:stretch>
            </p:blipFill>
            <p:spPr>
              <a:xfrm>
                <a:off x="0" y="860663"/>
                <a:ext cx="4999968" cy="3313103"/>
              </a:xfrm>
              <a:prstGeom prst="rect">
                <a:avLst/>
              </a:prstGeom>
              <a:ln w="12700" cap="flat">
                <a:noFill/>
                <a:miter lim="400000"/>
              </a:ln>
              <a:effectLst/>
            </p:spPr>
          </p:pic>
          <p:pic>
            <p:nvPicPr>
              <p:cNvPr id="267" name="Image" descr="Image"/>
              <p:cNvPicPr>
                <a:picLocks noChangeAspect="1"/>
              </p:cNvPicPr>
              <p:nvPr/>
            </p:nvPicPr>
            <p:blipFill>
              <a:blip r:embed="rId3"/>
              <a:srcRect r="52338"/>
              <a:stretch>
                <a:fillRect/>
              </a:stretch>
            </p:blipFill>
            <p:spPr>
              <a:xfrm>
                <a:off x="64736" y="4068873"/>
                <a:ext cx="2475310" cy="3668780"/>
              </a:xfrm>
              <a:prstGeom prst="rect">
                <a:avLst/>
              </a:prstGeom>
              <a:ln w="12700" cap="flat">
                <a:noFill/>
                <a:miter lim="400000"/>
              </a:ln>
              <a:effectLst/>
            </p:spPr>
          </p:pic>
          <p:pic>
            <p:nvPicPr>
              <p:cNvPr id="268" name="Image" descr="Image"/>
              <p:cNvPicPr>
                <a:picLocks noChangeAspect="1"/>
              </p:cNvPicPr>
              <p:nvPr/>
            </p:nvPicPr>
            <p:blipFill>
              <a:blip r:embed="rId3"/>
              <a:srcRect l="51522" r="814"/>
              <a:stretch>
                <a:fillRect/>
              </a:stretch>
            </p:blipFill>
            <p:spPr>
              <a:xfrm>
                <a:off x="2568237" y="4175235"/>
                <a:ext cx="2435004" cy="3609038"/>
              </a:xfrm>
              <a:prstGeom prst="rect">
                <a:avLst/>
              </a:prstGeom>
              <a:ln w="12700" cap="flat">
                <a:noFill/>
                <a:miter lim="400000"/>
              </a:ln>
              <a:effectLst/>
            </p:spPr>
          </p:pic>
          <p:sp>
            <p:nvSpPr>
              <p:cNvPr id="269" name="Planning CT"/>
              <p:cNvSpPr txBox="1"/>
              <p:nvPr/>
            </p:nvSpPr>
            <p:spPr>
              <a:xfrm>
                <a:off x="435572" y="81669"/>
                <a:ext cx="2021993" cy="81976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defTabSz="2438337">
                  <a:defRPr sz="2700">
                    <a:latin typeface="Helvetica Neue Light"/>
                    <a:ea typeface="Helvetica Neue Light"/>
                    <a:cs typeface="Helvetica Neue Light"/>
                    <a:sym typeface="Helvetica Neue Light"/>
                  </a:defRPr>
                </a:lvl1pPr>
              </a:lstStyle>
              <a:p>
                <a:r>
                  <a:t>Planning CT</a:t>
                </a:r>
              </a:p>
            </p:txBody>
          </p:sp>
          <p:sp>
            <p:nvSpPr>
              <p:cNvPr id="270" name="2nd control CT"/>
              <p:cNvSpPr txBox="1"/>
              <p:nvPr/>
            </p:nvSpPr>
            <p:spPr>
              <a:xfrm>
                <a:off x="2930254" y="0"/>
                <a:ext cx="2393669" cy="98309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defTabSz="2438337">
                  <a:defRPr sz="2700">
                    <a:latin typeface="Helvetica Neue Light"/>
                    <a:ea typeface="Helvetica Neue Light"/>
                    <a:cs typeface="Helvetica Neue Light"/>
                    <a:sym typeface="Helvetica Neue Light"/>
                  </a:defRPr>
                </a:lvl1pPr>
              </a:lstStyle>
              <a:p>
                <a:r>
                  <a:t>2nd control CT</a:t>
                </a:r>
              </a:p>
            </p:txBody>
          </p:sp>
        </p:grpSp>
      </p:grpSp>
      <p:grpSp>
        <p:nvGrpSpPr>
          <p:cNvPr id="280" name="Group"/>
          <p:cNvGrpSpPr/>
          <p:nvPr/>
        </p:nvGrpSpPr>
        <p:grpSpPr>
          <a:xfrm>
            <a:off x="2358355" y="7298350"/>
            <a:ext cx="11157166" cy="6303004"/>
            <a:chOff x="-250931" y="0"/>
            <a:chExt cx="11157165" cy="6303003"/>
          </a:xfrm>
        </p:grpSpPr>
        <p:sp>
          <p:nvSpPr>
            <p:cNvPr id="273" name="TextBox 1"/>
            <p:cNvSpPr txBox="1"/>
            <p:nvPr/>
          </p:nvSpPr>
          <p:spPr>
            <a:xfrm>
              <a:off x="1043604" y="5776892"/>
              <a:ext cx="7933785" cy="52611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t">
              <a:noAutofit/>
            </a:bodyPr>
            <a:lstStyle/>
            <a:p>
              <a:pPr algn="ctr" defTabSz="2438337">
                <a:lnSpc>
                  <a:spcPct val="100000"/>
                </a:lnSpc>
                <a:spcBef>
                  <a:spcPts val="0"/>
                </a:spcBef>
                <a:defRPr sz="3000" i="1">
                  <a:solidFill>
                    <a:srgbClr val="5E5E5E"/>
                  </a:solidFill>
                </a:defRPr>
              </a:pPr>
              <a:r>
                <a:t>Durante &amp; Flanz, </a:t>
              </a:r>
              <a:r>
                <a:rPr>
                  <a:latin typeface="Arial"/>
                  <a:ea typeface="Arial"/>
                  <a:cs typeface="Arial"/>
                  <a:sym typeface="Arial"/>
                </a:rPr>
                <a:t>Semin. Oncol</a:t>
              </a:r>
              <a:r>
                <a:t>. 2019</a:t>
              </a:r>
            </a:p>
          </p:txBody>
        </p:sp>
        <p:grpSp>
          <p:nvGrpSpPr>
            <p:cNvPr id="279" name="Group"/>
            <p:cNvGrpSpPr/>
            <p:nvPr/>
          </p:nvGrpSpPr>
          <p:grpSpPr>
            <a:xfrm>
              <a:off x="-250932" y="-1"/>
              <a:ext cx="11157166" cy="5561068"/>
              <a:chOff x="-250931" y="0"/>
              <a:chExt cx="11157165" cy="5561066"/>
            </a:xfrm>
          </p:grpSpPr>
          <p:pic>
            <p:nvPicPr>
              <p:cNvPr id="274" name="Picture 2" descr="Picture 2"/>
              <p:cNvPicPr>
                <a:picLocks noChangeAspect="1"/>
              </p:cNvPicPr>
              <p:nvPr/>
            </p:nvPicPr>
            <p:blipFill>
              <a:blip r:embed="rId4"/>
              <a:srcRect l="3700" r="50190" b="2313"/>
              <a:stretch>
                <a:fillRect/>
              </a:stretch>
            </p:blipFill>
            <p:spPr>
              <a:xfrm>
                <a:off x="117170" y="1185244"/>
                <a:ext cx="4241040" cy="4360435"/>
              </a:xfrm>
              <a:prstGeom prst="rect">
                <a:avLst/>
              </a:prstGeom>
              <a:ln w="12700" cap="flat">
                <a:noFill/>
                <a:miter lim="400000"/>
              </a:ln>
              <a:effectLst/>
            </p:spPr>
          </p:pic>
          <p:pic>
            <p:nvPicPr>
              <p:cNvPr id="275" name="Picture 2" descr="Picture 2"/>
              <p:cNvPicPr>
                <a:picLocks noChangeAspect="1"/>
              </p:cNvPicPr>
              <p:nvPr/>
            </p:nvPicPr>
            <p:blipFill>
              <a:blip r:embed="rId4"/>
              <a:srcRect l="52582" t="524" r="1308" b="1788"/>
              <a:stretch>
                <a:fillRect/>
              </a:stretch>
            </p:blipFill>
            <p:spPr>
              <a:xfrm>
                <a:off x="5667175" y="1170107"/>
                <a:ext cx="4270729" cy="4390960"/>
              </a:xfrm>
              <a:prstGeom prst="rect">
                <a:avLst/>
              </a:prstGeom>
              <a:ln w="12700" cap="flat">
                <a:noFill/>
                <a:miter lim="400000"/>
              </a:ln>
              <a:effectLst/>
            </p:spPr>
          </p:pic>
          <p:sp>
            <p:nvSpPr>
              <p:cNvPr id="276" name="Proton treatment plan with margin ~1 cm (in total)"/>
              <p:cNvSpPr txBox="1"/>
              <p:nvPr/>
            </p:nvSpPr>
            <p:spPr>
              <a:xfrm>
                <a:off x="-250932" y="253903"/>
                <a:ext cx="4726329" cy="97455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6" tIns="71436" rIns="71436" bIns="71436" numCol="1" anchor="ctr">
                <a:noAutofit/>
              </a:bodyPr>
              <a:lstStyle/>
              <a:p>
                <a:pPr defTabSz="1219200">
                  <a:lnSpc>
                    <a:spcPct val="100000"/>
                  </a:lnSpc>
                  <a:spcBef>
                    <a:spcPts val="0"/>
                  </a:spcBef>
                  <a:defRPr sz="2800"/>
                </a:pPr>
                <a:br/>
                <a:r>
                  <a:t>With margin ~1 cm (in total)</a:t>
                </a:r>
              </a:p>
            </p:txBody>
          </p:sp>
          <p:sp>
            <p:nvSpPr>
              <p:cNvPr id="277" name="Proton treatment plan No margin (proton penumbra ~2 mm)"/>
              <p:cNvSpPr txBox="1"/>
              <p:nvPr/>
            </p:nvSpPr>
            <p:spPr>
              <a:xfrm>
                <a:off x="4808915" y="693458"/>
                <a:ext cx="6097319" cy="55227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6" tIns="71436" rIns="71436" bIns="71436" numCol="1" anchor="ctr">
                <a:noAutofit/>
              </a:bodyPr>
              <a:lstStyle>
                <a:lvl1pPr defTabSz="1219200">
                  <a:lnSpc>
                    <a:spcPct val="100000"/>
                  </a:lnSpc>
                  <a:spcBef>
                    <a:spcPts val="0"/>
                  </a:spcBef>
                  <a:defRPr sz="2800"/>
                </a:lvl1pPr>
              </a:lstStyle>
              <a:p>
                <a:r>
                  <a:t>No margin (proton penumbra ~2 mm)</a:t>
                </a:r>
              </a:p>
            </p:txBody>
          </p:sp>
          <p:sp>
            <p:nvSpPr>
              <p:cNvPr id="278" name="Proton treatment plan"/>
              <p:cNvSpPr txBox="1"/>
              <p:nvPr/>
            </p:nvSpPr>
            <p:spPr>
              <a:xfrm>
                <a:off x="3142746" y="-1"/>
                <a:ext cx="3590784" cy="51190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defTabSz="1219200">
                  <a:lnSpc>
                    <a:spcPct val="100000"/>
                  </a:lnSpc>
                  <a:spcBef>
                    <a:spcPts val="0"/>
                  </a:spcBef>
                  <a:defRPr sz="2800"/>
                </a:lvl1pPr>
              </a:lstStyle>
              <a:p>
                <a:r>
                  <a:t>Proton treatment plan </a:t>
                </a:r>
              </a:p>
            </p:txBody>
          </p:sp>
        </p:grpSp>
      </p:grpSp>
      <p:sp>
        <p:nvSpPr>
          <p:cNvPr id="281" name="ANATOMICAL CHANGES…"/>
          <p:cNvSpPr txBox="1"/>
          <p:nvPr/>
        </p:nvSpPr>
        <p:spPr>
          <a:xfrm>
            <a:off x="16479964" y="2221588"/>
            <a:ext cx="6468022" cy="223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457200">
              <a:lnSpc>
                <a:spcPts val="5100"/>
              </a:lnSpc>
              <a:spcBef>
                <a:spcPts val="0"/>
              </a:spcBef>
              <a:defRPr sz="3400">
                <a:latin typeface="Times Roman"/>
                <a:ea typeface="Times Roman"/>
                <a:cs typeface="Times Roman"/>
                <a:sym typeface="Times Roman"/>
              </a:defRPr>
            </a:pPr>
            <a:endParaRPr/>
          </a:p>
          <a:p>
            <a:pPr algn="ctr" defTabSz="457200">
              <a:lnSpc>
                <a:spcPts val="5100"/>
              </a:lnSpc>
              <a:spcBef>
                <a:spcPts val="0"/>
              </a:spcBef>
              <a:defRPr sz="3400">
                <a:latin typeface="Times Roman"/>
                <a:ea typeface="Times Roman"/>
                <a:cs typeface="Times Roman"/>
                <a:sym typeface="Times Roman"/>
              </a:defRPr>
            </a:pPr>
            <a:r>
              <a:rPr>
                <a:solidFill>
                  <a:srgbClr val="FF0000"/>
                </a:solidFill>
              </a:rPr>
              <a:t>ANATOMICAL CHANGES </a:t>
            </a:r>
            <a:endParaRPr b="1">
              <a:solidFill>
                <a:srgbClr val="FF0000"/>
              </a:solidFill>
            </a:endParaRPr>
          </a:p>
          <a:p>
            <a:pPr marL="1041400" lvl="1" indent="-431800" defTabSz="457200">
              <a:lnSpc>
                <a:spcPts val="5100"/>
              </a:lnSpc>
              <a:spcBef>
                <a:spcPts val="0"/>
              </a:spcBef>
              <a:buSzPct val="123000"/>
              <a:buChar char="-"/>
              <a:defRPr sz="3400">
                <a:latin typeface="Times Roman"/>
                <a:ea typeface="Times Roman"/>
                <a:cs typeface="Times Roman"/>
                <a:sym typeface="Times Roman"/>
              </a:defRPr>
            </a:pPr>
            <a:r>
              <a:rPr>
                <a:solidFill>
                  <a:srgbClr val="FF0000"/>
                </a:solidFill>
              </a:rPr>
              <a:t> </a:t>
            </a:r>
            <a:r>
              <a:t>Severe dose deviations </a:t>
            </a:r>
          </a:p>
          <a:p>
            <a:pPr marL="1041400" lvl="1" indent="-431800" defTabSz="457200">
              <a:lnSpc>
                <a:spcPts val="5100"/>
              </a:lnSpc>
              <a:spcBef>
                <a:spcPts val="0"/>
              </a:spcBef>
              <a:buSzPct val="123000"/>
              <a:buChar char="-"/>
              <a:defRPr sz="3400">
                <a:latin typeface="Times Roman"/>
                <a:ea typeface="Times Roman"/>
                <a:cs typeface="Times Roman"/>
                <a:sym typeface="Times Roman"/>
              </a:defRPr>
            </a:pPr>
            <a:r>
              <a:t>Range monitoring is necessary</a:t>
            </a:r>
          </a:p>
        </p:txBody>
      </p:sp>
      <p:sp>
        <p:nvSpPr>
          <p:cNvPr id="282" name="RANGE UNCERTAINTIES…"/>
          <p:cNvSpPr txBox="1"/>
          <p:nvPr/>
        </p:nvSpPr>
        <p:spPr>
          <a:xfrm>
            <a:off x="281477" y="2468623"/>
            <a:ext cx="12223528" cy="2235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457200">
              <a:lnSpc>
                <a:spcPts val="5100"/>
              </a:lnSpc>
              <a:spcBef>
                <a:spcPts val="0"/>
              </a:spcBef>
              <a:defRPr sz="3400">
                <a:latin typeface="Times Roman"/>
                <a:ea typeface="Times Roman"/>
                <a:cs typeface="Times Roman"/>
                <a:sym typeface="Times Roman"/>
              </a:defRPr>
            </a:pPr>
            <a:r>
              <a:rPr>
                <a:solidFill>
                  <a:srgbClr val="FF0000"/>
                </a:solidFill>
              </a:rPr>
              <a:t>RANGE UNCERTAINTIES</a:t>
            </a:r>
            <a:r>
              <a:t> </a:t>
            </a:r>
            <a:endParaRPr b="1">
              <a:solidFill>
                <a:srgbClr val="FF0000"/>
              </a:solidFill>
            </a:endParaRPr>
          </a:p>
          <a:p>
            <a:pPr marL="1041400" lvl="1" indent="-431800" algn="ctr" defTabSz="457200">
              <a:lnSpc>
                <a:spcPts val="5100"/>
              </a:lnSpc>
              <a:spcBef>
                <a:spcPts val="0"/>
              </a:spcBef>
              <a:buSzPct val="123000"/>
              <a:buChar char="-"/>
              <a:defRPr sz="3400">
                <a:latin typeface="Times Roman"/>
                <a:ea typeface="Times Roman"/>
                <a:cs typeface="Times Roman"/>
                <a:sym typeface="Times Roman"/>
              </a:defRPr>
            </a:pPr>
            <a:r>
              <a:t>Small range deviations can result in not optimal tumor coverage</a:t>
            </a:r>
          </a:p>
          <a:p>
            <a:pPr marL="1041400" lvl="1" indent="-431800" defTabSz="457200">
              <a:lnSpc>
                <a:spcPts val="5100"/>
              </a:lnSpc>
              <a:spcBef>
                <a:spcPts val="0"/>
              </a:spcBef>
              <a:buSzPct val="123000"/>
              <a:buChar char="-"/>
              <a:defRPr sz="3400">
                <a:latin typeface="Times Roman"/>
                <a:ea typeface="Times Roman"/>
                <a:cs typeface="Times Roman"/>
                <a:sym typeface="Times Roman"/>
              </a:defRPr>
            </a:pPr>
            <a:r>
              <a:t> Safety Margin (at the cost of lower conformality)</a:t>
            </a:r>
          </a:p>
        </p:txBody>
      </p:sp>
      <p:pic>
        <p:nvPicPr>
          <p:cNvPr id="283" name="Screenshot 2021-09-06 at 17.15.04.png" descr="Screenshot 2021-09-06 at 17.15.04.png"/>
          <p:cNvPicPr>
            <a:picLocks noChangeAspect="1"/>
          </p:cNvPicPr>
          <p:nvPr/>
        </p:nvPicPr>
        <p:blipFill>
          <a:blip r:embed="rId5"/>
          <a:srcRect l="35978" t="57219" r="5605"/>
          <a:stretch>
            <a:fillRect/>
          </a:stretch>
        </p:blipFill>
        <p:spPr>
          <a:xfrm>
            <a:off x="3839721" y="4516563"/>
            <a:ext cx="6931271" cy="3640050"/>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Rectangle"/>
          <p:cNvSpPr/>
          <p:nvPr/>
        </p:nvSpPr>
        <p:spPr>
          <a:xfrm>
            <a:off x="7077207" y="7026616"/>
            <a:ext cx="6704614" cy="5590122"/>
          </a:xfrm>
          <a:prstGeom prst="rect">
            <a:avLst/>
          </a:prstGeom>
          <a:ln w="25400">
            <a:solidFill>
              <a:srgbClr val="000000"/>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286" name="Rectangle"/>
          <p:cNvSpPr/>
          <p:nvPr/>
        </p:nvSpPr>
        <p:spPr>
          <a:xfrm>
            <a:off x="138393" y="7021215"/>
            <a:ext cx="6704613" cy="5600924"/>
          </a:xfrm>
          <a:prstGeom prst="rect">
            <a:avLst/>
          </a:prstGeom>
          <a:ln w="25400">
            <a:solidFill>
              <a:srgbClr val="000000"/>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pic>
        <p:nvPicPr>
          <p:cNvPr id="287" name="Image" descr="Image"/>
          <p:cNvPicPr>
            <a:picLocks noChangeAspect="1"/>
          </p:cNvPicPr>
          <p:nvPr/>
        </p:nvPicPr>
        <p:blipFill>
          <a:blip r:embed="rId3"/>
          <a:srcRect b="66780"/>
          <a:stretch>
            <a:fillRect/>
          </a:stretch>
        </p:blipFill>
        <p:spPr>
          <a:xfrm>
            <a:off x="198224" y="7406332"/>
            <a:ext cx="6284291" cy="4968736"/>
          </a:xfrm>
          <a:prstGeom prst="rect">
            <a:avLst/>
          </a:prstGeom>
          <a:ln w="12700">
            <a:miter lim="400000"/>
          </a:ln>
        </p:spPr>
      </p:pic>
      <p:pic>
        <p:nvPicPr>
          <p:cNvPr id="288" name="Image" descr="Image"/>
          <p:cNvPicPr>
            <a:picLocks noChangeAspect="1"/>
          </p:cNvPicPr>
          <p:nvPr/>
        </p:nvPicPr>
        <p:blipFill>
          <a:blip r:embed="rId3"/>
          <a:srcRect t="33390" b="33389"/>
          <a:stretch>
            <a:fillRect/>
          </a:stretch>
        </p:blipFill>
        <p:spPr>
          <a:xfrm>
            <a:off x="7252578" y="7407486"/>
            <a:ext cx="6106962" cy="4828528"/>
          </a:xfrm>
          <a:prstGeom prst="rect">
            <a:avLst/>
          </a:prstGeom>
          <a:ln w="12700">
            <a:miter lim="400000"/>
          </a:ln>
        </p:spPr>
      </p:pic>
      <p:sp>
        <p:nvSpPr>
          <p:cNvPr id="289" name="Slide Number"/>
          <p:cNvSpPr txBox="1">
            <a:spLocks noGrp="1"/>
          </p:cNvSpPr>
          <p:nvPr>
            <p:ph type="sldNum" sz="quarter" idx="4294967295"/>
          </p:nvPr>
        </p:nvSpPr>
        <p:spPr>
          <a:xfrm>
            <a:off x="22978205" y="13211992"/>
            <a:ext cx="383637" cy="51683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ctr"/>
          <a:lstStyle>
            <a:lvl1pPr algn="r" defTabSz="1219200">
              <a:defRPr i="1">
                <a:solidFill>
                  <a:srgbClr val="333333"/>
                </a:solidFill>
              </a:defRPr>
            </a:lvl1pPr>
          </a:lstStyle>
          <a:p>
            <a:fld id="{86CB4B4D-7CA3-9044-876B-883B54F8677D}" type="slidenum">
              <a:rPr/>
              <a:t>6</a:t>
            </a:fld>
            <a:endParaRPr/>
          </a:p>
        </p:txBody>
      </p:sp>
      <p:sp>
        <p:nvSpPr>
          <p:cNvPr id="290" name="Textplatzhalter 12"/>
          <p:cNvSpPr txBox="1"/>
          <p:nvPr/>
        </p:nvSpPr>
        <p:spPr>
          <a:xfrm>
            <a:off x="588430" y="24396"/>
            <a:ext cx="16552432" cy="19495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b">
            <a:normAutofit/>
          </a:bodyPr>
          <a:lstStyle>
            <a:lvl1pPr defTabSz="825500">
              <a:lnSpc>
                <a:spcPct val="100000"/>
              </a:lnSpc>
              <a:spcBef>
                <a:spcPts val="0"/>
              </a:spcBef>
              <a:defRPr sz="5500" b="1"/>
            </a:lvl1pPr>
          </a:lstStyle>
          <a:p>
            <a:r>
              <a:t>In-beam PET monitoring</a:t>
            </a:r>
          </a:p>
        </p:txBody>
      </p:sp>
      <p:grpSp>
        <p:nvGrpSpPr>
          <p:cNvPr id="297" name="Group"/>
          <p:cNvGrpSpPr/>
          <p:nvPr/>
        </p:nvGrpSpPr>
        <p:grpSpPr>
          <a:xfrm>
            <a:off x="623344" y="2154775"/>
            <a:ext cx="12484662" cy="4678329"/>
            <a:chOff x="0" y="0"/>
            <a:chExt cx="12484661" cy="4678327"/>
          </a:xfrm>
        </p:grpSpPr>
        <p:sp>
          <p:nvSpPr>
            <p:cNvPr id="291" name="Rectangle"/>
            <p:cNvSpPr/>
            <p:nvPr/>
          </p:nvSpPr>
          <p:spPr>
            <a:xfrm>
              <a:off x="0" y="-1"/>
              <a:ext cx="12484662" cy="4620465"/>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nvGrpSpPr>
            <p:cNvPr id="296" name="Group"/>
            <p:cNvGrpSpPr/>
            <p:nvPr/>
          </p:nvGrpSpPr>
          <p:grpSpPr>
            <a:xfrm>
              <a:off x="1319964" y="36437"/>
              <a:ext cx="10656316" cy="4641890"/>
              <a:chOff x="0" y="0"/>
              <a:chExt cx="10656314" cy="4641889"/>
            </a:xfrm>
          </p:grpSpPr>
          <p:grpSp>
            <p:nvGrpSpPr>
              <p:cNvPr id="294" name="Group"/>
              <p:cNvGrpSpPr/>
              <p:nvPr/>
            </p:nvGrpSpPr>
            <p:grpSpPr>
              <a:xfrm>
                <a:off x="-1" y="-1"/>
                <a:ext cx="10656316" cy="4641891"/>
                <a:chOff x="0" y="0"/>
                <a:chExt cx="10656314" cy="4641889"/>
              </a:xfrm>
            </p:grpSpPr>
            <p:pic>
              <p:nvPicPr>
                <p:cNvPr id="292" name="Image" descr="Image"/>
                <p:cNvPicPr>
                  <a:picLocks noChangeAspect="1"/>
                </p:cNvPicPr>
                <p:nvPr/>
              </p:nvPicPr>
              <p:blipFill>
                <a:blip r:embed="rId4"/>
                <a:srcRect l="50528"/>
                <a:stretch>
                  <a:fillRect/>
                </a:stretch>
              </p:blipFill>
              <p:spPr>
                <a:xfrm>
                  <a:off x="4207906" y="2458545"/>
                  <a:ext cx="6448409" cy="2183345"/>
                </a:xfrm>
                <a:prstGeom prst="rect">
                  <a:avLst/>
                </a:prstGeom>
                <a:ln w="12700" cap="flat">
                  <a:noFill/>
                  <a:miter lim="400000"/>
                </a:ln>
                <a:effectLst/>
              </p:spPr>
            </p:pic>
            <p:pic>
              <p:nvPicPr>
                <p:cNvPr id="293" name="Image" descr="Image"/>
                <p:cNvPicPr>
                  <a:picLocks noChangeAspect="1"/>
                </p:cNvPicPr>
                <p:nvPr/>
              </p:nvPicPr>
              <p:blipFill>
                <a:blip r:embed="rId4"/>
                <a:srcRect r="50617"/>
                <a:stretch>
                  <a:fillRect/>
                </a:stretch>
              </p:blipFill>
              <p:spPr>
                <a:xfrm>
                  <a:off x="-1" y="-1"/>
                  <a:ext cx="6437014" cy="2183345"/>
                </a:xfrm>
                <a:prstGeom prst="rect">
                  <a:avLst/>
                </a:prstGeom>
                <a:ln w="12700" cap="flat">
                  <a:noFill/>
                  <a:miter lim="400000"/>
                </a:ln>
                <a:effectLst/>
              </p:spPr>
            </p:pic>
          </p:grpSp>
          <p:sp>
            <p:nvSpPr>
              <p:cNvPr id="295" name="Line"/>
              <p:cNvSpPr/>
              <p:nvPr/>
            </p:nvSpPr>
            <p:spPr>
              <a:xfrm>
                <a:off x="5328157" y="2158915"/>
                <a:ext cx="2" cy="324058"/>
              </a:xfrm>
              <a:prstGeom prst="line">
                <a:avLst/>
              </a:prstGeom>
              <a:noFill/>
              <a:ln w="25400" cap="flat">
                <a:solidFill>
                  <a:srgbClr val="EE230C"/>
                </a:solidFill>
                <a:prstDash val="solid"/>
                <a:miter lim="400000"/>
                <a:tailEnd type="triangle" w="med" len="med"/>
              </a:ln>
              <a:effectLst/>
            </p:spPr>
            <p:txBody>
              <a:bodyPr wrap="square" lIns="45718" tIns="45718" rIns="45718" bIns="45718" numCol="1" anchor="t">
                <a:noAutofit/>
              </a:bodyPr>
              <a:lstStyle/>
              <a:p>
                <a:pPr defTabSz="2438337">
                  <a:defRPr sz="3500"/>
                </a:pPr>
                <a:endParaRPr/>
              </a:p>
            </p:txBody>
          </p:sp>
        </p:grpSp>
      </p:grpSp>
      <p:sp>
        <p:nvSpPr>
          <p:cNvPr id="298" name="No additional dose…"/>
          <p:cNvSpPr txBox="1"/>
          <p:nvPr/>
        </p:nvSpPr>
        <p:spPr>
          <a:xfrm>
            <a:off x="14203542" y="3025125"/>
            <a:ext cx="8644256" cy="30555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t>No additional dose</a:t>
            </a:r>
          </a:p>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t>Non invasive</a:t>
            </a:r>
          </a:p>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t>No repositioning</a:t>
            </a:r>
          </a:p>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t>Relatively easy to integrate in the beamline</a:t>
            </a:r>
          </a:p>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t>Can work online and offline</a:t>
            </a:r>
          </a:p>
        </p:txBody>
      </p:sp>
      <p:sp>
        <p:nvSpPr>
          <p:cNvPr id="299" name="Long measurement time after treatment end.…"/>
          <p:cNvSpPr txBox="1"/>
          <p:nvPr/>
        </p:nvSpPr>
        <p:spPr>
          <a:xfrm>
            <a:off x="14003321" y="7371936"/>
            <a:ext cx="10213179" cy="48996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rPr b="1">
                <a:latin typeface="+mn-lt"/>
                <a:ea typeface="+mn-ea"/>
                <a:cs typeface="+mn-cs"/>
                <a:sym typeface="Helvetica Neue"/>
              </a:rPr>
              <a:t>Low Signal to noise ratio:</a:t>
            </a:r>
            <a:br>
              <a:rPr b="1">
                <a:latin typeface="+mn-lt"/>
                <a:ea typeface="+mn-ea"/>
                <a:cs typeface="+mn-cs"/>
                <a:sym typeface="Helvetica Neue"/>
              </a:rPr>
            </a:br>
            <a:r>
              <a:t>Long measurement time / Signal Washout</a:t>
            </a:r>
            <a:br/>
            <a:endParaRPr/>
          </a:p>
          <a:p>
            <a:pPr marL="444500" indent="-444500" defTabSz="2438337">
              <a:spcBef>
                <a:spcPts val="1000"/>
              </a:spcBef>
              <a:buSzPct val="123000"/>
              <a:buChar char="-"/>
              <a:defRPr sz="3500" b="1"/>
            </a:pPr>
            <a:r>
              <a:t>Contribution from different radioisotopes</a:t>
            </a:r>
            <a:br/>
            <a:r>
              <a:rPr b="0">
                <a:latin typeface="Helvetica Neue Light"/>
                <a:ea typeface="Helvetica Neue Light"/>
                <a:cs typeface="Helvetica Neue Light"/>
                <a:sym typeface="Helvetica Neue Light"/>
              </a:rPr>
              <a:t>Multiple field? Signal contamination</a:t>
            </a:r>
          </a:p>
          <a:p>
            <a:pPr defTabSz="2438337">
              <a:spcBef>
                <a:spcPts val="1000"/>
              </a:spcBef>
              <a:defRPr sz="3500" b="1"/>
            </a:pPr>
            <a:endParaRPr b="0">
              <a:latin typeface="Helvetica Neue Light"/>
              <a:ea typeface="Helvetica Neue Light"/>
              <a:cs typeface="Helvetica Neue Light"/>
              <a:sym typeface="Helvetica Neue Light"/>
            </a:endParaRPr>
          </a:p>
          <a:p>
            <a:pPr marL="444500" indent="-444500" defTabSz="2438337">
              <a:spcBef>
                <a:spcPts val="1000"/>
              </a:spcBef>
              <a:buSzPct val="123000"/>
              <a:buChar char="-"/>
              <a:defRPr sz="3500">
                <a:latin typeface="Helvetica Neue Light"/>
                <a:ea typeface="Helvetica Neue Light"/>
                <a:cs typeface="Helvetica Neue Light"/>
                <a:sym typeface="Helvetica Neue Light"/>
              </a:defRPr>
            </a:pPr>
            <a:r>
              <a:rPr b="1">
                <a:latin typeface="+mn-lt"/>
                <a:ea typeface="+mn-ea"/>
                <a:cs typeface="+mn-cs"/>
                <a:sym typeface="Helvetica Neue"/>
              </a:rPr>
              <a:t>Activity map does not exactly match dose map.</a:t>
            </a:r>
            <a:br>
              <a:rPr b="1">
                <a:latin typeface="+mn-lt"/>
                <a:ea typeface="+mn-ea"/>
                <a:cs typeface="+mn-cs"/>
                <a:sym typeface="Helvetica Neue"/>
              </a:rPr>
            </a:br>
            <a:r>
              <a:t>Additional comparison with simulation is required</a:t>
            </a:r>
          </a:p>
        </p:txBody>
      </p:sp>
      <p:sp>
        <p:nvSpPr>
          <p:cNvPr id="300" name="PRO"/>
          <p:cNvSpPr txBox="1"/>
          <p:nvPr/>
        </p:nvSpPr>
        <p:spPr>
          <a:xfrm>
            <a:off x="14309180" y="2306140"/>
            <a:ext cx="1077533" cy="6348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b="1" i="1">
                <a:solidFill>
                  <a:srgbClr val="1EB001"/>
                </a:solidFill>
              </a:defRPr>
            </a:lvl1pPr>
          </a:lstStyle>
          <a:p>
            <a:r>
              <a:t>PRO</a:t>
            </a:r>
          </a:p>
        </p:txBody>
      </p:sp>
      <p:sp>
        <p:nvSpPr>
          <p:cNvPr id="301" name="CONS"/>
          <p:cNvSpPr txBox="1"/>
          <p:nvPr/>
        </p:nvSpPr>
        <p:spPr>
          <a:xfrm>
            <a:off x="14376376" y="6724226"/>
            <a:ext cx="1406907" cy="6348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b="1" i="1">
                <a:solidFill>
                  <a:srgbClr val="EE230C"/>
                </a:solidFill>
              </a:defRPr>
            </a:lvl1pPr>
          </a:lstStyle>
          <a:p>
            <a:r>
              <a:t>CONS</a:t>
            </a:r>
          </a:p>
        </p:txBody>
      </p:sp>
      <p:sp>
        <p:nvSpPr>
          <p:cNvPr id="302" name="Image Courtesy  of M.Moglioni"/>
          <p:cNvSpPr txBox="1"/>
          <p:nvPr/>
        </p:nvSpPr>
        <p:spPr>
          <a:xfrm>
            <a:off x="3624861" y="12624745"/>
            <a:ext cx="5317237" cy="571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2438337">
              <a:lnSpc>
                <a:spcPct val="100000"/>
              </a:lnSpc>
              <a:spcBef>
                <a:spcPts val="0"/>
              </a:spcBef>
              <a:defRPr sz="3000" i="1">
                <a:solidFill>
                  <a:srgbClr val="5E5E5E"/>
                </a:solidFill>
              </a:defRPr>
            </a:pPr>
            <a:r>
              <a:t>Image Courtesy</a:t>
            </a:r>
            <a:r>
              <a:rPr i="0">
                <a:solidFill>
                  <a:srgbClr val="000000"/>
                </a:solidFill>
                <a:latin typeface="Times Roman"/>
                <a:ea typeface="Times Roman"/>
                <a:cs typeface="Times Roman"/>
                <a:sym typeface="Times Roman"/>
              </a:rPr>
              <a:t> </a:t>
            </a:r>
            <a:r>
              <a:t> of M.Moglioni</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6" name="Image" descr="Image"/>
          <p:cNvPicPr>
            <a:picLocks noChangeAspect="1"/>
          </p:cNvPicPr>
          <p:nvPr/>
        </p:nvPicPr>
        <p:blipFill>
          <a:blip r:embed="rId3"/>
          <a:srcRect t="33389" b="33390"/>
          <a:stretch>
            <a:fillRect/>
          </a:stretch>
        </p:blipFill>
        <p:spPr>
          <a:xfrm>
            <a:off x="18105451" y="3453292"/>
            <a:ext cx="4183017" cy="3307343"/>
          </a:xfrm>
          <a:prstGeom prst="rect">
            <a:avLst/>
          </a:prstGeom>
          <a:ln w="12700">
            <a:miter lim="400000"/>
          </a:ln>
        </p:spPr>
      </p:pic>
      <p:pic>
        <p:nvPicPr>
          <p:cNvPr id="307" name="Image" descr="Image"/>
          <p:cNvPicPr>
            <a:picLocks noChangeAspect="1"/>
          </p:cNvPicPr>
          <p:nvPr/>
        </p:nvPicPr>
        <p:blipFill>
          <a:blip r:embed="rId3"/>
          <a:srcRect t="68194" b="651"/>
          <a:stretch>
            <a:fillRect/>
          </a:stretch>
        </p:blipFill>
        <p:spPr>
          <a:xfrm>
            <a:off x="14324350" y="6707542"/>
            <a:ext cx="7742153" cy="5740586"/>
          </a:xfrm>
          <a:prstGeom prst="rect">
            <a:avLst/>
          </a:prstGeom>
          <a:ln w="12700">
            <a:miter lim="400000"/>
          </a:ln>
        </p:spPr>
      </p:pic>
      <p:pic>
        <p:nvPicPr>
          <p:cNvPr id="308" name="Image" descr="Image"/>
          <p:cNvPicPr>
            <a:picLocks noChangeAspect="1"/>
          </p:cNvPicPr>
          <p:nvPr/>
        </p:nvPicPr>
        <p:blipFill>
          <a:blip r:embed="rId3"/>
          <a:srcRect b="66780"/>
          <a:stretch>
            <a:fillRect/>
          </a:stretch>
        </p:blipFill>
        <p:spPr>
          <a:xfrm>
            <a:off x="13137731" y="3453293"/>
            <a:ext cx="4183017" cy="3307343"/>
          </a:xfrm>
          <a:prstGeom prst="rect">
            <a:avLst/>
          </a:prstGeom>
          <a:ln w="12700">
            <a:miter lim="400000"/>
          </a:ln>
        </p:spPr>
      </p:pic>
      <p:sp>
        <p:nvSpPr>
          <p:cNvPr id="309" name="Textplatzhalter 12"/>
          <p:cNvSpPr txBox="1">
            <a:spLocks noGrp="1"/>
          </p:cNvSpPr>
          <p:nvPr>
            <p:ph type="body" sz="quarter" idx="1"/>
          </p:nvPr>
        </p:nvSpPr>
        <p:spPr>
          <a:xfrm>
            <a:off x="847021" y="348343"/>
            <a:ext cx="16190116" cy="1870095"/>
          </a:xfrm>
          <a:prstGeom prst="rect">
            <a:avLst/>
          </a:prstGeom>
        </p:spPr>
        <p:txBody>
          <a:bodyPr anchor="b"/>
          <a:lstStyle>
            <a:lvl1pPr marL="0" indent="0" defTabSz="792479">
              <a:spcBef>
                <a:spcPts val="0"/>
              </a:spcBef>
              <a:buSzTx/>
              <a:buNone/>
              <a:defRPr sz="5280" b="1">
                <a:solidFill>
                  <a:srgbClr val="000000"/>
                </a:solidFill>
                <a:latin typeface="+mn-lt"/>
                <a:ea typeface="+mn-ea"/>
                <a:cs typeface="+mn-cs"/>
                <a:sym typeface="Helvetica Neue"/>
              </a:defRPr>
            </a:lvl1pPr>
          </a:lstStyle>
          <a:p>
            <a:r>
              <a:t>Radioactive Ion Beams (RIB) for simultaneous treatment and range verification</a:t>
            </a:r>
          </a:p>
        </p:txBody>
      </p:sp>
      <p:sp>
        <p:nvSpPr>
          <p:cNvPr id="310" name="Improved count rate ( one order of magnitude larger than for stable ions)…"/>
          <p:cNvSpPr txBox="1"/>
          <p:nvPr/>
        </p:nvSpPr>
        <p:spPr>
          <a:xfrm>
            <a:off x="366561" y="6211626"/>
            <a:ext cx="12890642" cy="371826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3" tIns="71433" rIns="71433" bIns="71433" anchor="ctr">
            <a:spAutoFit/>
          </a:bodyPr>
          <a:lstStyle/>
          <a:p>
            <a:pPr marL="397710" indent="-397710" defTabSz="2438337">
              <a:buSzPct val="123000"/>
              <a:buChar char="•"/>
              <a:defRPr sz="4300">
                <a:latin typeface="Helvetica Neue Light"/>
                <a:ea typeface="Helvetica Neue Light"/>
                <a:cs typeface="Helvetica Neue Light"/>
                <a:sym typeface="Helvetica Neue Light"/>
              </a:defRPr>
            </a:pPr>
            <a:r>
              <a:rPr dirty="0"/>
              <a:t>Improved count rate (one order of magnitude larger than for stable ions)</a:t>
            </a:r>
          </a:p>
          <a:p>
            <a:pPr marL="397710" indent="-397710" defTabSz="2438337">
              <a:buSzPct val="123000"/>
              <a:buChar char="•"/>
              <a:defRPr sz="4300">
                <a:latin typeface="Helvetica Neue Light"/>
                <a:ea typeface="Helvetica Neue Light"/>
                <a:cs typeface="Helvetica Neue Light"/>
                <a:sym typeface="Helvetica Neue Light"/>
              </a:defRPr>
            </a:pPr>
            <a:r>
              <a:rPr dirty="0"/>
              <a:t>Improved </a:t>
            </a:r>
            <a:r>
              <a:rPr dirty="0">
                <a:solidFill>
                  <a:schemeClr val="accent1">
                    <a:lumOff val="-13575"/>
                  </a:schemeClr>
                </a:solidFill>
              </a:rPr>
              <a:t>correlation</a:t>
            </a:r>
            <a:r>
              <a:rPr dirty="0"/>
              <a:t> between </a:t>
            </a:r>
            <a:r>
              <a:rPr dirty="0">
                <a:solidFill>
                  <a:schemeClr val="accent1">
                    <a:lumOff val="-13575"/>
                  </a:schemeClr>
                </a:solidFill>
              </a:rPr>
              <a:t>activity</a:t>
            </a:r>
            <a:r>
              <a:rPr dirty="0"/>
              <a:t> and </a:t>
            </a:r>
            <a:r>
              <a:rPr dirty="0">
                <a:solidFill>
                  <a:schemeClr val="accent1">
                    <a:lumOff val="-13575"/>
                  </a:schemeClr>
                </a:solidFill>
              </a:rPr>
              <a:t>dose</a:t>
            </a:r>
          </a:p>
          <a:p>
            <a:pPr marL="397710" indent="-397710" defTabSz="2438337">
              <a:buSzPct val="123000"/>
              <a:buChar char="•"/>
              <a:defRPr sz="4300">
                <a:latin typeface="Helvetica Neue Light"/>
                <a:ea typeface="Helvetica Neue Light"/>
                <a:cs typeface="Helvetica Neue Light"/>
                <a:sym typeface="Helvetica Neue Light"/>
              </a:defRPr>
            </a:pPr>
            <a:r>
              <a:rPr dirty="0"/>
              <a:t>Reduced washout blur thanks to short lived isotopes</a:t>
            </a:r>
          </a:p>
        </p:txBody>
      </p:sp>
      <p:sp>
        <p:nvSpPr>
          <p:cNvPr id="311" name="Respect to conventional PET imaging in C-ion, RIBs show:"/>
          <p:cNvSpPr txBox="1"/>
          <p:nvPr/>
        </p:nvSpPr>
        <p:spPr>
          <a:xfrm>
            <a:off x="938201" y="3261857"/>
            <a:ext cx="10461096" cy="13833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3" tIns="71433" rIns="71433" bIns="71433" anchor="ctr">
            <a:spAutoFit/>
          </a:bodyPr>
          <a:lstStyle/>
          <a:p>
            <a:pPr defTabSz="2438337">
              <a:defRPr sz="4300">
                <a:latin typeface="Helvetica Neue Light"/>
                <a:ea typeface="Helvetica Neue Light"/>
                <a:cs typeface="Helvetica Neue Light"/>
                <a:sym typeface="Helvetica Neue Light"/>
              </a:defRPr>
            </a:pPr>
            <a:r>
              <a:t>Compared to conventional PET imaging in heavy ion therapy, RIBs, e.g. </a:t>
            </a:r>
            <a:r>
              <a:rPr baseline="31999"/>
              <a:t>11</a:t>
            </a:r>
            <a:r>
              <a:t>C, show:</a:t>
            </a:r>
          </a:p>
        </p:txBody>
      </p:sp>
      <p:sp>
        <p:nvSpPr>
          <p:cNvPr id="312" name="Image Courtesy  of M.Moglioni"/>
          <p:cNvSpPr txBox="1"/>
          <p:nvPr/>
        </p:nvSpPr>
        <p:spPr>
          <a:xfrm>
            <a:off x="18860677" y="12537647"/>
            <a:ext cx="5317237" cy="571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2438337">
              <a:lnSpc>
                <a:spcPct val="100000"/>
              </a:lnSpc>
              <a:spcBef>
                <a:spcPts val="0"/>
              </a:spcBef>
              <a:defRPr sz="3000" i="1">
                <a:solidFill>
                  <a:srgbClr val="5E5E5E"/>
                </a:solidFill>
              </a:defRPr>
            </a:pPr>
            <a:r>
              <a:t>Image Courtesy</a:t>
            </a:r>
            <a:r>
              <a:rPr i="0">
                <a:solidFill>
                  <a:srgbClr val="000000"/>
                </a:solidFill>
                <a:latin typeface="Times Roman"/>
                <a:ea typeface="Times Roman"/>
                <a:cs typeface="Times Roman"/>
                <a:sym typeface="Times Roman"/>
              </a:rPr>
              <a:t> </a:t>
            </a:r>
            <a:r>
              <a:t> of M.Moglioni</a:t>
            </a:r>
          </a:p>
        </p:txBody>
      </p:sp>
      <p:grpSp>
        <p:nvGrpSpPr>
          <p:cNvPr id="324" name="Group"/>
          <p:cNvGrpSpPr/>
          <p:nvPr/>
        </p:nvGrpSpPr>
        <p:grpSpPr>
          <a:xfrm>
            <a:off x="13089168" y="1889488"/>
            <a:ext cx="11269938" cy="11520946"/>
            <a:chOff x="0" y="0"/>
            <a:chExt cx="11269936" cy="11520944"/>
          </a:xfrm>
        </p:grpSpPr>
        <p:sp>
          <p:nvSpPr>
            <p:cNvPr id="313" name="Rectangle"/>
            <p:cNvSpPr/>
            <p:nvPr/>
          </p:nvSpPr>
          <p:spPr>
            <a:xfrm>
              <a:off x="0" y="25252"/>
              <a:ext cx="11269937" cy="11435094"/>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Graphik-Light"/>
                  <a:ea typeface="Graphik-Light"/>
                  <a:cs typeface="Graphik-Light"/>
                  <a:sym typeface="Graphik Light"/>
                </a:defRPr>
              </a:pPr>
              <a:endParaRPr/>
            </a:p>
          </p:txBody>
        </p:sp>
        <p:grpSp>
          <p:nvGrpSpPr>
            <p:cNvPr id="323" name="Group"/>
            <p:cNvGrpSpPr/>
            <p:nvPr/>
          </p:nvGrpSpPr>
          <p:grpSpPr>
            <a:xfrm>
              <a:off x="560386" y="-1"/>
              <a:ext cx="10142464" cy="11520945"/>
              <a:chOff x="0" y="0"/>
              <a:chExt cx="10142463" cy="11520943"/>
            </a:xfrm>
          </p:grpSpPr>
          <p:sp>
            <p:nvSpPr>
              <p:cNvPr id="314" name="D. Boscolo, et al., Front. Oncol.  2021"/>
              <p:cNvSpPr txBox="1"/>
              <p:nvPr/>
            </p:nvSpPr>
            <p:spPr>
              <a:xfrm>
                <a:off x="775018" y="10979101"/>
                <a:ext cx="9012792" cy="54184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2438337">
                  <a:lnSpc>
                    <a:spcPct val="100000"/>
                  </a:lnSpc>
                  <a:spcBef>
                    <a:spcPts val="0"/>
                  </a:spcBef>
                  <a:defRPr sz="3000" i="1">
                    <a:solidFill>
                      <a:srgbClr val="5E5E5E"/>
                    </a:solidFill>
                  </a:defRPr>
                </a:lvl1pPr>
              </a:lstStyle>
              <a:p>
                <a:r>
                  <a:t>Adapted from Sokol et. al. Scientific Reports 2022</a:t>
                </a:r>
              </a:p>
            </p:txBody>
          </p:sp>
          <p:grpSp>
            <p:nvGrpSpPr>
              <p:cNvPr id="322" name="Group"/>
              <p:cNvGrpSpPr/>
              <p:nvPr/>
            </p:nvGrpSpPr>
            <p:grpSpPr>
              <a:xfrm>
                <a:off x="0" y="-1"/>
                <a:ext cx="10142464" cy="10606933"/>
                <a:chOff x="0" y="0"/>
                <a:chExt cx="10142463" cy="10606931"/>
              </a:xfrm>
            </p:grpSpPr>
            <p:pic>
              <p:nvPicPr>
                <p:cNvPr id="315" name="pasted-movie.png" descr="pasted-movie.png"/>
                <p:cNvPicPr>
                  <a:picLocks noChangeAspect="1"/>
                </p:cNvPicPr>
                <p:nvPr/>
              </p:nvPicPr>
              <p:blipFill>
                <a:blip r:embed="rId4"/>
                <a:srcRect r="71536"/>
                <a:stretch>
                  <a:fillRect/>
                </a:stretch>
              </p:blipFill>
              <p:spPr>
                <a:xfrm>
                  <a:off x="3089692" y="0"/>
                  <a:ext cx="3588821" cy="5124970"/>
                </a:xfrm>
                <a:prstGeom prst="rect">
                  <a:avLst/>
                </a:prstGeom>
                <a:ln w="12700" cap="flat">
                  <a:noFill/>
                  <a:miter lim="400000"/>
                </a:ln>
                <a:effectLst/>
              </p:spPr>
            </p:pic>
            <p:pic>
              <p:nvPicPr>
                <p:cNvPr id="316" name="pasted-movie.heic" descr="pasted-movie.heic"/>
                <p:cNvPicPr>
                  <a:picLocks noChangeAspect="1"/>
                </p:cNvPicPr>
                <p:nvPr/>
              </p:nvPicPr>
              <p:blipFill>
                <a:blip r:embed="rId5"/>
                <a:srcRect l="15187" t="5020" r="19395" b="5020"/>
                <a:stretch>
                  <a:fillRect/>
                </a:stretch>
              </p:blipFill>
              <p:spPr>
                <a:xfrm>
                  <a:off x="0" y="6112167"/>
                  <a:ext cx="3189079" cy="4409386"/>
                </a:xfrm>
                <a:prstGeom prst="rect">
                  <a:avLst/>
                </a:prstGeom>
                <a:ln w="12700" cap="flat">
                  <a:noFill/>
                  <a:miter lim="400000"/>
                </a:ln>
                <a:effectLst/>
              </p:spPr>
            </p:pic>
            <p:pic>
              <p:nvPicPr>
                <p:cNvPr id="317" name="pasted-movie.png" descr="pasted-movie.png"/>
                <p:cNvPicPr>
                  <a:picLocks noChangeAspect="1"/>
                </p:cNvPicPr>
                <p:nvPr/>
              </p:nvPicPr>
              <p:blipFill>
                <a:blip r:embed="rId4"/>
                <a:srcRect l="29253" t="11996" r="45066"/>
                <a:stretch>
                  <a:fillRect/>
                </a:stretch>
              </p:blipFill>
              <p:spPr>
                <a:xfrm>
                  <a:off x="3403843" y="6096792"/>
                  <a:ext cx="3237830" cy="4510140"/>
                </a:xfrm>
                <a:prstGeom prst="rect">
                  <a:avLst/>
                </a:prstGeom>
                <a:ln w="12700" cap="flat">
                  <a:noFill/>
                  <a:miter lim="400000"/>
                </a:ln>
                <a:effectLst/>
              </p:spPr>
            </p:pic>
            <p:pic>
              <p:nvPicPr>
                <p:cNvPr id="318" name="pasted-movie.png" descr="pasted-movie.png"/>
                <p:cNvPicPr>
                  <a:picLocks noChangeAspect="1"/>
                </p:cNvPicPr>
                <p:nvPr/>
              </p:nvPicPr>
              <p:blipFill>
                <a:blip r:embed="rId4"/>
                <a:srcRect l="64116" t="12592" r="9821"/>
                <a:stretch>
                  <a:fillRect/>
                </a:stretch>
              </p:blipFill>
              <p:spPr>
                <a:xfrm>
                  <a:off x="6856373" y="6112167"/>
                  <a:ext cx="3286091" cy="4479590"/>
                </a:xfrm>
                <a:prstGeom prst="rect">
                  <a:avLst/>
                </a:prstGeom>
                <a:ln w="12700" cap="flat">
                  <a:noFill/>
                  <a:miter lim="400000"/>
                </a:ln>
                <a:effectLst/>
              </p:spPr>
            </p:pic>
            <p:sp>
              <p:nvSpPr>
                <p:cNvPr id="319" name="Proton Activity"/>
                <p:cNvSpPr txBox="1"/>
                <p:nvPr/>
              </p:nvSpPr>
              <p:spPr>
                <a:xfrm>
                  <a:off x="283609" y="5245449"/>
                  <a:ext cx="2621673" cy="73818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nSpc>
                      <a:spcPct val="80000"/>
                    </a:lnSpc>
                    <a:spcBef>
                      <a:spcPts val="0"/>
                    </a:spcBef>
                    <a:defRPr sz="2833" spc="-56">
                      <a:latin typeface="Helvetica Neue Medium"/>
                      <a:ea typeface="Helvetica Neue Medium"/>
                      <a:cs typeface="Helvetica Neue Medium"/>
                      <a:sym typeface="Helvetica Neue Medium"/>
                    </a:defRPr>
                  </a:lvl1pPr>
                </a:lstStyle>
                <a:p>
                  <a:r>
                    <a:t>Proton Activity</a:t>
                  </a:r>
                </a:p>
              </p:txBody>
            </p:sp>
            <p:sp>
              <p:nvSpPr>
                <p:cNvPr id="320" name="12C Activity"/>
                <p:cNvSpPr txBox="1"/>
                <p:nvPr/>
              </p:nvSpPr>
              <p:spPr>
                <a:xfrm>
                  <a:off x="3912761" y="5249413"/>
                  <a:ext cx="1942804" cy="73026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a:lnSpc>
                      <a:spcPct val="80000"/>
                    </a:lnSpc>
                    <a:spcBef>
                      <a:spcPts val="0"/>
                    </a:spcBef>
                    <a:defRPr sz="2833" spc="-56">
                      <a:latin typeface="Helvetica Neue Medium"/>
                      <a:ea typeface="Helvetica Neue Medium"/>
                      <a:cs typeface="Helvetica Neue Medium"/>
                      <a:sym typeface="Helvetica Neue Medium"/>
                    </a:defRPr>
                  </a:pPr>
                  <a:r>
                    <a:rPr baseline="31999"/>
                    <a:t>12</a:t>
                  </a:r>
                  <a:r>
                    <a:t>C Activity</a:t>
                  </a:r>
                </a:p>
              </p:txBody>
            </p:sp>
            <p:sp>
              <p:nvSpPr>
                <p:cNvPr id="321" name="11C Activity"/>
                <p:cNvSpPr txBox="1"/>
                <p:nvPr/>
              </p:nvSpPr>
              <p:spPr>
                <a:xfrm>
                  <a:off x="7556453" y="5244221"/>
                  <a:ext cx="1885966" cy="74857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a:lnSpc>
                      <a:spcPct val="80000"/>
                    </a:lnSpc>
                    <a:spcBef>
                      <a:spcPts val="0"/>
                    </a:spcBef>
                    <a:defRPr sz="2833" spc="-56">
                      <a:latin typeface="Helvetica Neue Medium"/>
                      <a:ea typeface="Helvetica Neue Medium"/>
                      <a:cs typeface="Helvetica Neue Medium"/>
                      <a:sym typeface="Helvetica Neue Medium"/>
                    </a:defRPr>
                  </a:pPr>
                  <a:r>
                    <a:rPr baseline="31999"/>
                    <a:t>11</a:t>
                  </a:r>
                  <a:r>
                    <a:t>C Activity</a:t>
                  </a:r>
                </a:p>
              </p:txBody>
            </p:sp>
          </p:grpSp>
        </p:grpSp>
      </p:grpSp>
    </p:spTree>
    <p:custDataLst>
      <p:tags r:id="rId1"/>
    </p:custData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 grpId="1" animBg="1"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6" name="Rectangle"/>
          <p:cNvSpPr/>
          <p:nvPr/>
        </p:nvSpPr>
        <p:spPr>
          <a:xfrm>
            <a:off x="906517" y="8070947"/>
            <a:ext cx="22887098" cy="4632376"/>
          </a:xfrm>
          <a:prstGeom prst="rect">
            <a:avLst/>
          </a:prstGeom>
          <a:ln w="12700">
            <a:solidFill>
              <a:srgbClr val="000000"/>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327" name="Textplatzhalter 12"/>
          <p:cNvSpPr txBox="1">
            <a:spLocks noGrp="1"/>
          </p:cNvSpPr>
          <p:nvPr>
            <p:ph type="body" sz="quarter" idx="1"/>
          </p:nvPr>
        </p:nvSpPr>
        <p:spPr>
          <a:xfrm>
            <a:off x="847021" y="348343"/>
            <a:ext cx="16190116" cy="1870095"/>
          </a:xfrm>
          <a:prstGeom prst="rect">
            <a:avLst/>
          </a:prstGeom>
        </p:spPr>
        <p:txBody>
          <a:bodyPr anchor="b"/>
          <a:lstStyle>
            <a:lvl1pPr marL="0" indent="0" defTabSz="825500">
              <a:spcBef>
                <a:spcPts val="0"/>
              </a:spcBef>
              <a:buSzTx/>
              <a:buNone/>
              <a:defRPr sz="5500" b="1">
                <a:solidFill>
                  <a:srgbClr val="000000"/>
                </a:solidFill>
                <a:latin typeface="+mn-lt"/>
                <a:ea typeface="+mn-ea"/>
                <a:cs typeface="+mn-cs"/>
                <a:sym typeface="Helvetica Neue"/>
              </a:defRPr>
            </a:lvl1pPr>
          </a:lstStyle>
          <a:p>
            <a:r>
              <a:t>RIB in radiotherapy</a:t>
            </a:r>
          </a:p>
        </p:txBody>
      </p:sp>
      <p:grpSp>
        <p:nvGrpSpPr>
          <p:cNvPr id="332" name="Group"/>
          <p:cNvGrpSpPr/>
          <p:nvPr/>
        </p:nvGrpSpPr>
        <p:grpSpPr>
          <a:xfrm>
            <a:off x="1554115" y="2355363"/>
            <a:ext cx="10248319" cy="5269387"/>
            <a:chOff x="0" y="0"/>
            <a:chExt cx="10248318" cy="5269386"/>
          </a:xfrm>
        </p:grpSpPr>
        <p:grpSp>
          <p:nvGrpSpPr>
            <p:cNvPr id="330" name="Group"/>
            <p:cNvGrpSpPr/>
            <p:nvPr/>
          </p:nvGrpSpPr>
          <p:grpSpPr>
            <a:xfrm>
              <a:off x="0" y="83313"/>
              <a:ext cx="10248319" cy="5186074"/>
              <a:chOff x="0" y="0"/>
              <a:chExt cx="10248318" cy="5186073"/>
            </a:xfrm>
          </p:grpSpPr>
          <p:pic>
            <p:nvPicPr>
              <p:cNvPr id="328" name="pasted-movie.png" descr="pasted-movie.png"/>
              <p:cNvPicPr>
                <a:picLocks noChangeAspect="1"/>
              </p:cNvPicPr>
              <p:nvPr/>
            </p:nvPicPr>
            <p:blipFill>
              <a:blip r:embed="rId3"/>
              <a:srcRect l="7881" t="11358"/>
              <a:stretch>
                <a:fillRect/>
              </a:stretch>
            </p:blipFill>
            <p:spPr>
              <a:xfrm>
                <a:off x="0" y="-1"/>
                <a:ext cx="10248319" cy="2332605"/>
              </a:xfrm>
              <a:prstGeom prst="rect">
                <a:avLst/>
              </a:prstGeom>
              <a:ln w="12700" cap="flat">
                <a:noFill/>
                <a:miter lim="400000"/>
              </a:ln>
              <a:effectLst/>
            </p:spPr>
          </p:pic>
          <p:pic>
            <p:nvPicPr>
              <p:cNvPr id="329" name="pasted-movie.png" descr="pasted-movie.png"/>
              <p:cNvPicPr>
                <a:picLocks noChangeAspect="1"/>
              </p:cNvPicPr>
              <p:nvPr/>
            </p:nvPicPr>
            <p:blipFill>
              <a:blip r:embed="rId4"/>
              <a:stretch>
                <a:fillRect/>
              </a:stretch>
            </p:blipFill>
            <p:spPr>
              <a:xfrm>
                <a:off x="2870815" y="2101483"/>
                <a:ext cx="5970172" cy="3084590"/>
              </a:xfrm>
              <a:prstGeom prst="rect">
                <a:avLst/>
              </a:prstGeom>
              <a:ln w="12700" cap="flat">
                <a:noFill/>
                <a:miter lim="400000"/>
              </a:ln>
              <a:effectLst/>
            </p:spPr>
          </p:pic>
        </p:grpSp>
        <p:sp>
          <p:nvSpPr>
            <p:cNvPr id="331" name="Rectangle"/>
            <p:cNvSpPr/>
            <p:nvPr/>
          </p:nvSpPr>
          <p:spPr>
            <a:xfrm>
              <a:off x="8599582" y="0"/>
              <a:ext cx="1329386" cy="541002"/>
            </a:xfrm>
            <a:prstGeom prst="rect">
              <a:avLst/>
            </a:prstGeom>
            <a:solidFill>
              <a:schemeClr val="accent4">
                <a:hueOff val="348544"/>
                <a:lumOff val="7139"/>
                <a:alpha val="51722"/>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grpSp>
        <p:nvGrpSpPr>
          <p:cNvPr id="340" name="Group"/>
          <p:cNvGrpSpPr/>
          <p:nvPr/>
        </p:nvGrpSpPr>
        <p:grpSpPr>
          <a:xfrm>
            <a:off x="14048655" y="2776395"/>
            <a:ext cx="10127432" cy="4427322"/>
            <a:chOff x="-1" y="0"/>
            <a:chExt cx="10127430" cy="4427321"/>
          </a:xfrm>
        </p:grpSpPr>
        <p:grpSp>
          <p:nvGrpSpPr>
            <p:cNvPr id="337" name="Group"/>
            <p:cNvGrpSpPr/>
            <p:nvPr/>
          </p:nvGrpSpPr>
          <p:grpSpPr>
            <a:xfrm>
              <a:off x="-2" y="0"/>
              <a:ext cx="10127431" cy="4427322"/>
              <a:chOff x="0" y="0"/>
              <a:chExt cx="10127430" cy="4427321"/>
            </a:xfrm>
          </p:grpSpPr>
          <p:grpSp>
            <p:nvGrpSpPr>
              <p:cNvPr id="335" name="Group"/>
              <p:cNvGrpSpPr/>
              <p:nvPr/>
            </p:nvGrpSpPr>
            <p:grpSpPr>
              <a:xfrm>
                <a:off x="-1" y="0"/>
                <a:ext cx="8857902" cy="1647100"/>
                <a:chOff x="0" y="0"/>
                <a:chExt cx="8857900" cy="1647099"/>
              </a:xfrm>
            </p:grpSpPr>
            <p:pic>
              <p:nvPicPr>
                <p:cNvPr id="333" name="pasted-movie.png" descr="pasted-movie.png"/>
                <p:cNvPicPr>
                  <a:picLocks noChangeAspect="1"/>
                </p:cNvPicPr>
                <p:nvPr/>
              </p:nvPicPr>
              <p:blipFill>
                <a:blip r:embed="rId5"/>
                <a:srcRect t="71231"/>
                <a:stretch>
                  <a:fillRect/>
                </a:stretch>
              </p:blipFill>
              <p:spPr>
                <a:xfrm>
                  <a:off x="-1" y="710026"/>
                  <a:ext cx="8857902" cy="937074"/>
                </a:xfrm>
                <a:prstGeom prst="rect">
                  <a:avLst/>
                </a:prstGeom>
                <a:ln w="12700" cap="flat">
                  <a:noFill/>
                  <a:miter lim="400000"/>
                </a:ln>
                <a:effectLst/>
              </p:spPr>
            </p:pic>
            <p:pic>
              <p:nvPicPr>
                <p:cNvPr id="334" name="pasted-movie.png" descr="pasted-movie.png"/>
                <p:cNvPicPr>
                  <a:picLocks noChangeAspect="1"/>
                </p:cNvPicPr>
                <p:nvPr/>
              </p:nvPicPr>
              <p:blipFill>
                <a:blip r:embed="rId5"/>
                <a:srcRect t="15276" b="67181"/>
                <a:stretch>
                  <a:fillRect/>
                </a:stretch>
              </p:blipFill>
              <p:spPr>
                <a:xfrm>
                  <a:off x="-1" y="0"/>
                  <a:ext cx="8857902" cy="571405"/>
                </a:xfrm>
                <a:prstGeom prst="rect">
                  <a:avLst/>
                </a:prstGeom>
                <a:ln w="12700" cap="flat">
                  <a:noFill/>
                  <a:miter lim="400000"/>
                </a:ln>
                <a:effectLst/>
              </p:spPr>
            </p:pic>
          </p:grpSp>
          <p:pic>
            <p:nvPicPr>
              <p:cNvPr id="336" name="pasted-movie.png" descr="pasted-movie.png"/>
              <p:cNvPicPr>
                <a:picLocks noChangeAspect="1"/>
              </p:cNvPicPr>
              <p:nvPr/>
            </p:nvPicPr>
            <p:blipFill>
              <a:blip r:embed="rId6"/>
              <a:srcRect b="27146"/>
              <a:stretch>
                <a:fillRect/>
              </a:stretch>
            </p:blipFill>
            <p:spPr>
              <a:xfrm>
                <a:off x="172163" y="1810607"/>
                <a:ext cx="9955267" cy="2616715"/>
              </a:xfrm>
              <a:prstGeom prst="rect">
                <a:avLst/>
              </a:prstGeom>
              <a:ln w="12700" cap="flat">
                <a:noFill/>
                <a:miter lim="400000"/>
              </a:ln>
              <a:effectLst/>
            </p:spPr>
          </p:pic>
        </p:grpSp>
        <p:sp>
          <p:nvSpPr>
            <p:cNvPr id="338" name="Rectangle"/>
            <p:cNvSpPr/>
            <p:nvPr/>
          </p:nvSpPr>
          <p:spPr>
            <a:xfrm>
              <a:off x="196950" y="2913293"/>
              <a:ext cx="9866339" cy="542076"/>
            </a:xfrm>
            <a:prstGeom prst="rect">
              <a:avLst/>
            </a:prstGeom>
            <a:solidFill>
              <a:schemeClr val="accent4">
                <a:hueOff val="348544"/>
                <a:lumOff val="7139"/>
                <a:alpha val="58585"/>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endParaRPr/>
            </a:p>
          </p:txBody>
        </p:sp>
        <p:sp>
          <p:nvSpPr>
            <p:cNvPr id="339" name="Rectangle"/>
            <p:cNvSpPr/>
            <p:nvPr/>
          </p:nvSpPr>
          <p:spPr>
            <a:xfrm>
              <a:off x="196949" y="3435613"/>
              <a:ext cx="2962846" cy="347598"/>
            </a:xfrm>
            <a:prstGeom prst="rect">
              <a:avLst/>
            </a:prstGeom>
            <a:solidFill>
              <a:schemeClr val="accent4">
                <a:hueOff val="348544"/>
                <a:lumOff val="7139"/>
                <a:alpha val="58585"/>
              </a:schemeClr>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latin typeface="Helvetica Neue Medium"/>
                  <a:ea typeface="Helvetica Neue Medium"/>
                  <a:cs typeface="Helvetica Neue Medium"/>
                  <a:sym typeface="Helvetica Neue Medium"/>
                </a:defRPr>
              </a:pPr>
              <a:endParaRPr/>
            </a:p>
          </p:txBody>
        </p:sp>
      </p:grpSp>
      <p:grpSp>
        <p:nvGrpSpPr>
          <p:cNvPr id="343" name="Group"/>
          <p:cNvGrpSpPr/>
          <p:nvPr/>
        </p:nvGrpSpPr>
        <p:grpSpPr>
          <a:xfrm>
            <a:off x="12362825" y="8338018"/>
            <a:ext cx="4484264" cy="4300279"/>
            <a:chOff x="0" y="0"/>
            <a:chExt cx="4484263" cy="4300278"/>
          </a:xfrm>
        </p:grpSpPr>
        <p:pic>
          <p:nvPicPr>
            <p:cNvPr id="341" name="Image" descr="Image"/>
            <p:cNvPicPr>
              <a:picLocks noChangeAspect="1"/>
            </p:cNvPicPr>
            <p:nvPr/>
          </p:nvPicPr>
          <p:blipFill>
            <a:blip r:embed="rId7"/>
            <a:srcRect r="47036"/>
            <a:stretch>
              <a:fillRect/>
            </a:stretch>
          </p:blipFill>
          <p:spPr>
            <a:xfrm>
              <a:off x="22931" y="2430592"/>
              <a:ext cx="4438461" cy="1869687"/>
            </a:xfrm>
            <a:prstGeom prst="rect">
              <a:avLst/>
            </a:prstGeom>
            <a:ln w="12700" cap="flat">
              <a:noFill/>
              <a:miter lim="400000"/>
            </a:ln>
            <a:effectLst/>
          </p:spPr>
        </p:pic>
        <p:pic>
          <p:nvPicPr>
            <p:cNvPr id="342" name="Image" descr="Image"/>
            <p:cNvPicPr>
              <a:picLocks noChangeAspect="1"/>
            </p:cNvPicPr>
            <p:nvPr/>
          </p:nvPicPr>
          <p:blipFill>
            <a:blip r:embed="rId7"/>
            <a:srcRect l="56558" r="334"/>
            <a:stretch>
              <a:fillRect/>
            </a:stretch>
          </p:blipFill>
          <p:spPr>
            <a:xfrm>
              <a:off x="0" y="0"/>
              <a:ext cx="4484264" cy="2320896"/>
            </a:xfrm>
            <a:prstGeom prst="rect">
              <a:avLst/>
            </a:prstGeom>
            <a:ln w="12700" cap="flat">
              <a:noFill/>
              <a:miter lim="400000"/>
            </a:ln>
            <a:effectLst/>
          </p:spPr>
        </p:pic>
      </p:grpSp>
      <p:pic>
        <p:nvPicPr>
          <p:cNvPr id="344" name="pasted-movie.png" descr="pasted-movie.png"/>
          <p:cNvPicPr>
            <a:picLocks noChangeAspect="1"/>
          </p:cNvPicPr>
          <p:nvPr/>
        </p:nvPicPr>
        <p:blipFill>
          <a:blip r:embed="rId8"/>
          <a:stretch>
            <a:fillRect/>
          </a:stretch>
        </p:blipFill>
        <p:spPr>
          <a:xfrm>
            <a:off x="1291561" y="8571034"/>
            <a:ext cx="9144002" cy="3632202"/>
          </a:xfrm>
          <a:prstGeom prst="rect">
            <a:avLst/>
          </a:prstGeom>
          <a:ln w="12700">
            <a:miter lim="400000"/>
          </a:ln>
        </p:spPr>
      </p:pic>
      <p:sp>
        <p:nvSpPr>
          <p:cNvPr id="345" name="@Lawrence Berkeley Laboratory"/>
          <p:cNvSpPr txBox="1"/>
          <p:nvPr/>
        </p:nvSpPr>
        <p:spPr>
          <a:xfrm>
            <a:off x="93107" y="6553072"/>
            <a:ext cx="6267959" cy="6098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i="1">
                <a:solidFill>
                  <a:srgbClr val="EE230C"/>
                </a:solidFill>
              </a:defRPr>
            </a:lvl1pPr>
          </a:lstStyle>
          <a:p>
            <a:r>
              <a:t>@Lawrence Berkeley Laboratory</a:t>
            </a:r>
          </a:p>
        </p:txBody>
      </p:sp>
      <p:sp>
        <p:nvSpPr>
          <p:cNvPr id="346" name="@GSI"/>
          <p:cNvSpPr txBox="1"/>
          <p:nvPr/>
        </p:nvSpPr>
        <p:spPr>
          <a:xfrm>
            <a:off x="22875740" y="3976097"/>
            <a:ext cx="1177989" cy="6098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i="1">
                <a:solidFill>
                  <a:srgbClr val="EE230C"/>
                </a:solidFill>
              </a:defRPr>
            </a:lvl1pPr>
          </a:lstStyle>
          <a:p>
            <a:r>
              <a:t>@GSI</a:t>
            </a:r>
          </a:p>
        </p:txBody>
      </p:sp>
      <p:sp>
        <p:nvSpPr>
          <p:cNvPr id="347" name="@NIRS -HIMAC"/>
          <p:cNvSpPr txBox="1"/>
          <p:nvPr/>
        </p:nvSpPr>
        <p:spPr>
          <a:xfrm>
            <a:off x="8272480" y="8207998"/>
            <a:ext cx="3342260" cy="6348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b="1" i="1">
                <a:solidFill>
                  <a:srgbClr val="EE230C"/>
                </a:solidFill>
              </a:defRPr>
            </a:lvl1pPr>
          </a:lstStyle>
          <a:p>
            <a:r>
              <a:t>@NIRS -HIMAC</a:t>
            </a:r>
          </a:p>
        </p:txBody>
      </p:sp>
      <p:pic>
        <p:nvPicPr>
          <p:cNvPr id="348" name="Image" descr="Image"/>
          <p:cNvPicPr>
            <a:picLocks noChangeAspect="1"/>
          </p:cNvPicPr>
          <p:nvPr/>
        </p:nvPicPr>
        <p:blipFill>
          <a:blip r:embed="rId9"/>
          <a:srcRect l="72338" t="48424"/>
          <a:stretch>
            <a:fillRect/>
          </a:stretch>
        </p:blipFill>
        <p:spPr>
          <a:xfrm>
            <a:off x="20325156" y="8177816"/>
            <a:ext cx="3341664" cy="4047011"/>
          </a:xfrm>
          <a:prstGeom prst="rect">
            <a:avLst/>
          </a:prstGeom>
          <a:ln w="12700">
            <a:miter lim="400000"/>
          </a:ln>
        </p:spPr>
      </p:pic>
      <p:pic>
        <p:nvPicPr>
          <p:cNvPr id="349" name="Image" descr="Image"/>
          <p:cNvPicPr>
            <a:picLocks noChangeAspect="1"/>
          </p:cNvPicPr>
          <p:nvPr/>
        </p:nvPicPr>
        <p:blipFill>
          <a:blip r:embed="rId10"/>
          <a:srcRect r="51971"/>
          <a:stretch>
            <a:fillRect/>
          </a:stretch>
        </p:blipFill>
        <p:spPr>
          <a:xfrm>
            <a:off x="17162882" y="8177817"/>
            <a:ext cx="2427894" cy="4460412"/>
          </a:xfrm>
          <a:prstGeom prst="rect">
            <a:avLst/>
          </a:prstGeom>
          <a:ln w="12700">
            <a:miter lim="400000"/>
          </a:ln>
        </p:spPr>
      </p:pic>
      <p:sp>
        <p:nvSpPr>
          <p:cNvPr id="350" name="Hampered by the low intensities achievable RIB therapy is now revived thanks to the construction of  therapy compatible high-intensity accelerators, e.g. FAIR Phase 0 at GSI (Darmstadt, Germany)"/>
          <p:cNvSpPr txBox="1"/>
          <p:nvPr/>
        </p:nvSpPr>
        <p:spPr>
          <a:xfrm>
            <a:off x="2051766" y="5137615"/>
            <a:ext cx="20280468" cy="3440770"/>
          </a:xfrm>
          <a:prstGeom prst="rect">
            <a:avLst/>
          </a:prstGeom>
          <a:solidFill>
            <a:srgbClr val="FEAD00"/>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ctr" defTabSz="825500">
              <a:lnSpc>
                <a:spcPct val="100000"/>
              </a:lnSpc>
              <a:spcBef>
                <a:spcPts val="0"/>
              </a:spcBef>
              <a:defRPr sz="3200" i="1"/>
            </a:pPr>
            <a:endParaRPr/>
          </a:p>
          <a:p>
            <a:pPr algn="ctr" defTabSz="825500">
              <a:lnSpc>
                <a:spcPct val="100000"/>
              </a:lnSpc>
              <a:spcBef>
                <a:spcPts val="0"/>
              </a:spcBef>
              <a:defRPr sz="3700">
                <a:latin typeface="Helvetica Neue Medium"/>
                <a:ea typeface="Helvetica Neue Medium"/>
                <a:cs typeface="Helvetica Neue Medium"/>
                <a:sym typeface="Helvetica Neue Medium"/>
              </a:defRPr>
            </a:pPr>
            <a:r>
              <a:t>Hampered by the low intensities achievable.</a:t>
            </a:r>
            <a:br/>
            <a:br/>
            <a:r>
              <a:t>RIB therapy is now revived thanks to the construction of  therapy compatible high-intensity accelerators, e.g. FAIR Phase 0 at GSI (Darmstadt, Germany)</a:t>
            </a:r>
          </a:p>
        </p:txBody>
      </p:sp>
    </p:spTree>
    <p:custDataLst>
      <p:tags r:id="rId1"/>
    </p:custData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0" grpId="1" animBg="1" advAuto="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 name="Textplatzhalter 12"/>
          <p:cNvSpPr txBox="1"/>
          <p:nvPr/>
        </p:nvSpPr>
        <p:spPr>
          <a:xfrm>
            <a:off x="847020" y="348346"/>
            <a:ext cx="16552432" cy="18700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b">
            <a:normAutofit/>
          </a:bodyPr>
          <a:lstStyle>
            <a:lvl1pPr defTabSz="825500">
              <a:lnSpc>
                <a:spcPct val="100000"/>
              </a:lnSpc>
              <a:spcBef>
                <a:spcPts val="0"/>
              </a:spcBef>
              <a:defRPr sz="5500" b="1"/>
            </a:lvl1pPr>
          </a:lstStyle>
          <a:p>
            <a:r>
              <a:t>First mice irradiation with RIB</a:t>
            </a:r>
          </a:p>
        </p:txBody>
      </p:sp>
      <p:sp>
        <p:nvSpPr>
          <p:cNvPr id="353" name="https://www.gsi.de/work/forschung/biophysik/erc_barb"/>
          <p:cNvSpPr txBox="1"/>
          <p:nvPr/>
        </p:nvSpPr>
        <p:spPr>
          <a:xfrm>
            <a:off x="7893741" y="12879794"/>
            <a:ext cx="10391826" cy="6387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6" tIns="71436" rIns="71436" bIns="71436" anchor="ctr">
            <a:spAutoFit/>
          </a:bodyPr>
          <a:lstStyle>
            <a:lvl1pPr defTabSz="1219200">
              <a:lnSpc>
                <a:spcPct val="100000"/>
              </a:lnSpc>
              <a:spcBef>
                <a:spcPts val="0"/>
              </a:spcBef>
              <a:defRPr sz="3400" i="1"/>
            </a:lvl1pPr>
          </a:lstStyle>
          <a:p>
            <a:r>
              <a:t>https://www.gsi.de/work/forschung/biophysik/erc_barb</a:t>
            </a:r>
          </a:p>
        </p:txBody>
      </p:sp>
      <p:pic>
        <p:nvPicPr>
          <p:cNvPr id="354" name="pasted-movie.png" descr="pasted-movie.png"/>
          <p:cNvPicPr>
            <a:picLocks noChangeAspect="1"/>
          </p:cNvPicPr>
          <p:nvPr/>
        </p:nvPicPr>
        <p:blipFill>
          <a:blip r:embed="rId4"/>
          <a:stretch>
            <a:fillRect/>
          </a:stretch>
        </p:blipFill>
        <p:spPr>
          <a:xfrm>
            <a:off x="382833" y="2859296"/>
            <a:ext cx="3526053" cy="9950223"/>
          </a:xfrm>
          <a:prstGeom prst="rect">
            <a:avLst/>
          </a:prstGeom>
          <a:ln w="12700">
            <a:miter lim="400000"/>
          </a:ln>
        </p:spPr>
      </p:pic>
      <p:grpSp>
        <p:nvGrpSpPr>
          <p:cNvPr id="363" name="Group"/>
          <p:cNvGrpSpPr/>
          <p:nvPr/>
        </p:nvGrpSpPr>
        <p:grpSpPr>
          <a:xfrm>
            <a:off x="4277234" y="2859296"/>
            <a:ext cx="19634190" cy="10409267"/>
            <a:chOff x="0" y="0"/>
            <a:chExt cx="19634189" cy="10409266"/>
          </a:xfrm>
        </p:grpSpPr>
        <p:pic>
          <p:nvPicPr>
            <p:cNvPr id="355" name="Image" descr="Image"/>
            <p:cNvPicPr>
              <a:picLocks noChangeAspect="1"/>
            </p:cNvPicPr>
            <p:nvPr/>
          </p:nvPicPr>
          <p:blipFill>
            <a:blip r:embed="rId5"/>
            <a:stretch>
              <a:fillRect/>
            </a:stretch>
          </p:blipFill>
          <p:spPr>
            <a:xfrm>
              <a:off x="0" y="0"/>
              <a:ext cx="19634190" cy="10409267"/>
            </a:xfrm>
            <a:prstGeom prst="rect">
              <a:avLst/>
            </a:prstGeom>
            <a:ln w="12700" cap="flat">
              <a:noFill/>
              <a:miter lim="400000"/>
            </a:ln>
            <a:effectLst/>
          </p:spPr>
        </p:pic>
        <p:sp>
          <p:nvSpPr>
            <p:cNvPr id="356" name="Rectangle"/>
            <p:cNvSpPr/>
            <p:nvPr/>
          </p:nvSpPr>
          <p:spPr>
            <a:xfrm>
              <a:off x="951327" y="4410761"/>
              <a:ext cx="18408904" cy="2345735"/>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pic>
          <p:nvPicPr>
            <p:cNvPr id="357" name="Image" descr="Image"/>
            <p:cNvPicPr>
              <a:picLocks noChangeAspect="1"/>
            </p:cNvPicPr>
            <p:nvPr/>
          </p:nvPicPr>
          <p:blipFill>
            <a:blip r:embed="rId6"/>
            <a:stretch>
              <a:fillRect/>
            </a:stretch>
          </p:blipFill>
          <p:spPr>
            <a:xfrm>
              <a:off x="9122370" y="4539455"/>
              <a:ext cx="2066818" cy="2088347"/>
            </a:xfrm>
            <a:prstGeom prst="rect">
              <a:avLst/>
            </a:prstGeom>
            <a:ln w="12700" cap="flat">
              <a:noFill/>
              <a:miter lim="400000"/>
            </a:ln>
            <a:effectLst/>
          </p:spPr>
        </p:pic>
        <p:pic>
          <p:nvPicPr>
            <p:cNvPr id="358" name="pasted-movie.png" descr="pasted-movie.png"/>
            <p:cNvPicPr>
              <a:picLocks noChangeAspect="1"/>
            </p:cNvPicPr>
            <p:nvPr/>
          </p:nvPicPr>
          <p:blipFill>
            <a:blip r:embed="rId7"/>
            <a:stretch>
              <a:fillRect/>
            </a:stretch>
          </p:blipFill>
          <p:spPr>
            <a:xfrm>
              <a:off x="16506028" y="4258398"/>
              <a:ext cx="3010887" cy="2432797"/>
            </a:xfrm>
            <a:prstGeom prst="rect">
              <a:avLst/>
            </a:prstGeom>
            <a:ln w="12700" cap="flat">
              <a:noFill/>
              <a:miter lim="400000"/>
            </a:ln>
            <a:effectLst/>
          </p:spPr>
        </p:pic>
        <p:pic>
          <p:nvPicPr>
            <p:cNvPr id="359" name="pasted-movie.png" descr="pasted-movie.png"/>
            <p:cNvPicPr>
              <a:picLocks noChangeAspect="1"/>
            </p:cNvPicPr>
            <p:nvPr/>
          </p:nvPicPr>
          <p:blipFill>
            <a:blip r:embed="rId8"/>
            <a:stretch>
              <a:fillRect/>
            </a:stretch>
          </p:blipFill>
          <p:spPr>
            <a:xfrm>
              <a:off x="11865011" y="4202017"/>
              <a:ext cx="3965194" cy="2545558"/>
            </a:xfrm>
            <a:prstGeom prst="rect">
              <a:avLst/>
            </a:prstGeom>
            <a:ln w="12700" cap="flat">
              <a:noFill/>
              <a:miter lim="400000"/>
            </a:ln>
            <a:effectLst/>
          </p:spPr>
        </p:pic>
        <p:pic>
          <p:nvPicPr>
            <p:cNvPr id="360" name="Image" descr="Image"/>
            <p:cNvPicPr>
              <a:picLocks noChangeAspect="1"/>
            </p:cNvPicPr>
            <p:nvPr/>
          </p:nvPicPr>
          <p:blipFill>
            <a:blip r:embed="rId9"/>
            <a:srcRect t="2392" r="50738"/>
            <a:stretch>
              <a:fillRect/>
            </a:stretch>
          </p:blipFill>
          <p:spPr>
            <a:xfrm>
              <a:off x="4885997" y="4202018"/>
              <a:ext cx="2839487" cy="2545409"/>
            </a:xfrm>
            <a:prstGeom prst="rect">
              <a:avLst/>
            </a:prstGeom>
            <a:ln w="12700" cap="flat">
              <a:noFill/>
              <a:miter lim="400000"/>
            </a:ln>
            <a:effectLst/>
          </p:spPr>
        </p:pic>
        <p:pic>
          <p:nvPicPr>
            <p:cNvPr id="361" name="pasted-movie.png" descr="pasted-movie.png"/>
            <p:cNvPicPr>
              <a:picLocks noChangeAspect="1"/>
            </p:cNvPicPr>
            <p:nvPr/>
          </p:nvPicPr>
          <p:blipFill>
            <a:blip r:embed="rId10"/>
            <a:stretch>
              <a:fillRect/>
            </a:stretch>
          </p:blipFill>
          <p:spPr>
            <a:xfrm>
              <a:off x="994118" y="4819250"/>
              <a:ext cx="3672682" cy="1311091"/>
            </a:xfrm>
            <a:prstGeom prst="rect">
              <a:avLst/>
            </a:prstGeom>
            <a:ln w="12700" cap="flat">
              <a:noFill/>
              <a:miter lim="400000"/>
            </a:ln>
            <a:effectLst/>
          </p:spPr>
        </p:pic>
        <p:sp>
          <p:nvSpPr>
            <p:cNvPr id="362" name="Rectangle"/>
            <p:cNvSpPr/>
            <p:nvPr/>
          </p:nvSpPr>
          <p:spPr>
            <a:xfrm>
              <a:off x="786707" y="8992577"/>
              <a:ext cx="18597747" cy="397772"/>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sp>
        <p:nvSpPr>
          <p:cNvPr id="364" name="Rectangle"/>
          <p:cNvSpPr/>
          <p:nvPr/>
        </p:nvSpPr>
        <p:spPr>
          <a:xfrm>
            <a:off x="4321851" y="2613568"/>
            <a:ext cx="8187614" cy="10218147"/>
          </a:xfrm>
          <a:prstGeom prst="rect">
            <a:avLst/>
          </a:prstGeom>
          <a:ln w="152400">
            <a:solidFill>
              <a:schemeClr val="accent6"/>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ustDataLst>
      <p:tags r:id="rId1"/>
    </p:custData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 grpId="1"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6" name="Group"/>
          <p:cNvGrpSpPr/>
          <p:nvPr/>
        </p:nvGrpSpPr>
        <p:grpSpPr>
          <a:xfrm>
            <a:off x="11681140" y="705904"/>
            <a:ext cx="12790888" cy="9496988"/>
            <a:chOff x="0" y="0"/>
            <a:chExt cx="12790886" cy="9496986"/>
          </a:xfrm>
        </p:grpSpPr>
        <p:grpSp>
          <p:nvGrpSpPr>
            <p:cNvPr id="375" name="Group"/>
            <p:cNvGrpSpPr/>
            <p:nvPr/>
          </p:nvGrpSpPr>
          <p:grpSpPr>
            <a:xfrm>
              <a:off x="0" y="0"/>
              <a:ext cx="12790886" cy="9070833"/>
              <a:chOff x="0" y="0"/>
              <a:chExt cx="12790885" cy="9070832"/>
            </a:xfrm>
          </p:grpSpPr>
          <p:grpSp>
            <p:nvGrpSpPr>
              <p:cNvPr id="373" name="Group"/>
              <p:cNvGrpSpPr/>
              <p:nvPr/>
            </p:nvGrpSpPr>
            <p:grpSpPr>
              <a:xfrm>
                <a:off x="-1" y="-1"/>
                <a:ext cx="12790887" cy="9070834"/>
                <a:chOff x="0" y="0"/>
                <a:chExt cx="12790885" cy="9070832"/>
              </a:xfrm>
            </p:grpSpPr>
            <p:grpSp>
              <p:nvGrpSpPr>
                <p:cNvPr id="371" name="Group"/>
                <p:cNvGrpSpPr/>
                <p:nvPr/>
              </p:nvGrpSpPr>
              <p:grpSpPr>
                <a:xfrm>
                  <a:off x="-1" y="-1"/>
                  <a:ext cx="12790887" cy="9070833"/>
                  <a:chOff x="0" y="0"/>
                  <a:chExt cx="12790885" cy="9070832"/>
                </a:xfrm>
              </p:grpSpPr>
              <p:pic>
                <p:nvPicPr>
                  <p:cNvPr id="368" name="Image" descr="Image"/>
                  <p:cNvPicPr>
                    <a:picLocks noChangeAspect="1"/>
                  </p:cNvPicPr>
                  <p:nvPr/>
                </p:nvPicPr>
                <p:blipFill>
                  <a:blip r:embed="rId2"/>
                  <a:srcRect/>
                  <a:stretch>
                    <a:fillRect/>
                  </a:stretch>
                </p:blipFill>
                <p:spPr>
                  <a:xfrm>
                    <a:off x="-1" y="-1"/>
                    <a:ext cx="12790887" cy="9070834"/>
                  </a:xfrm>
                  <a:prstGeom prst="rect">
                    <a:avLst/>
                  </a:prstGeom>
                  <a:ln w="12700" cap="flat">
                    <a:noFill/>
                    <a:miter lim="400000"/>
                  </a:ln>
                  <a:effectLst/>
                </p:spPr>
              </p:pic>
              <p:pic>
                <p:nvPicPr>
                  <p:cNvPr id="369" name="Image" descr="Image"/>
                  <p:cNvPicPr>
                    <a:picLocks noChangeAspect="1"/>
                  </p:cNvPicPr>
                  <p:nvPr/>
                </p:nvPicPr>
                <p:blipFill>
                  <a:blip r:embed="rId2"/>
                  <a:srcRect t="85014" r="79791"/>
                  <a:stretch>
                    <a:fillRect/>
                  </a:stretch>
                </p:blipFill>
                <p:spPr>
                  <a:xfrm>
                    <a:off x="4814175" y="6343214"/>
                    <a:ext cx="2584795" cy="1359274"/>
                  </a:xfrm>
                  <a:prstGeom prst="rect">
                    <a:avLst/>
                  </a:prstGeom>
                  <a:ln w="12700" cap="flat">
                    <a:noFill/>
                    <a:miter lim="400000"/>
                  </a:ln>
                  <a:effectLst/>
                </p:spPr>
              </p:pic>
              <p:sp>
                <p:nvSpPr>
                  <p:cNvPr id="370" name="Rectangle"/>
                  <p:cNvSpPr/>
                  <p:nvPr/>
                </p:nvSpPr>
                <p:spPr>
                  <a:xfrm>
                    <a:off x="323202" y="7064264"/>
                    <a:ext cx="3523507" cy="1779234"/>
                  </a:xfrm>
                  <a:prstGeom prst="rect">
                    <a:avLst/>
                  </a:prstGeom>
                  <a:solidFill>
                    <a:srgbClr val="FFFFFF"/>
                  </a:solidFill>
                  <a:ln w="12700" cap="flat">
                    <a:noFill/>
                    <a:miter lim="400000"/>
                  </a:ln>
                  <a:effectLst/>
                </p:spPr>
                <p:txBody>
                  <a:bodyPr wrap="square" lIns="50800" tIns="50800" rIns="50800" bIns="50800" numCol="1" anchor="ctr">
                    <a:noAutofit/>
                  </a:bodyPr>
                  <a:lstStyle/>
                  <a:p>
                    <a:pPr defTabSz="1219200">
                      <a:lnSpc>
                        <a:spcPct val="100000"/>
                      </a:lnSpc>
                      <a:spcBef>
                        <a:spcPts val="0"/>
                      </a:spcBef>
                      <a:defRPr>
                        <a:latin typeface="Arial"/>
                        <a:ea typeface="Arial"/>
                        <a:cs typeface="Arial"/>
                        <a:sym typeface="Arial"/>
                      </a:defRPr>
                    </a:pPr>
                    <a:endParaRPr/>
                  </a:p>
                </p:txBody>
              </p:sp>
            </p:grpSp>
            <p:sp>
              <p:nvSpPr>
                <p:cNvPr id="372" name="Rectangle"/>
                <p:cNvSpPr/>
                <p:nvPr/>
              </p:nvSpPr>
              <p:spPr>
                <a:xfrm>
                  <a:off x="4632795" y="6508451"/>
                  <a:ext cx="3057492" cy="1165253"/>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1530">
                    <a:lnSpc>
                      <a:spcPct val="100000"/>
                    </a:lnSpc>
                    <a:spcBef>
                      <a:spcPts val="0"/>
                    </a:spcBef>
                    <a:defRPr sz="3000">
                      <a:solidFill>
                        <a:srgbClr val="FFFFFF"/>
                      </a:solidFill>
                      <a:latin typeface="Helvetica Neue Medium"/>
                      <a:ea typeface="Helvetica Neue Medium"/>
                      <a:cs typeface="Helvetica Neue Medium"/>
                      <a:sym typeface="Helvetica Neue Medium"/>
                    </a:defRPr>
                  </a:pPr>
                  <a:endParaRPr/>
                </a:p>
              </p:txBody>
            </p:sp>
          </p:grpSp>
          <p:sp>
            <p:nvSpPr>
              <p:cNvPr id="374" name="Line"/>
              <p:cNvSpPr/>
              <p:nvPr/>
            </p:nvSpPr>
            <p:spPr>
              <a:xfrm>
                <a:off x="9538614" y="1894434"/>
                <a:ext cx="683471" cy="4562295"/>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16722" y="1790"/>
                    </a:lnTo>
                    <a:lnTo>
                      <a:pt x="3492" y="4180"/>
                    </a:lnTo>
                    <a:lnTo>
                      <a:pt x="0" y="6960"/>
                    </a:lnTo>
                    <a:lnTo>
                      <a:pt x="2958" y="9285"/>
                    </a:lnTo>
                    <a:lnTo>
                      <a:pt x="9348" y="12078"/>
                    </a:lnTo>
                    <a:lnTo>
                      <a:pt x="13970" y="13489"/>
                    </a:lnTo>
                    <a:lnTo>
                      <a:pt x="19748" y="17093"/>
                    </a:lnTo>
                    <a:lnTo>
                      <a:pt x="16623" y="19901"/>
                    </a:lnTo>
                    <a:lnTo>
                      <a:pt x="10391" y="21600"/>
                    </a:lnTo>
                  </a:path>
                </a:pathLst>
              </a:custGeom>
              <a:noFill/>
              <a:ln w="101600" cap="flat">
                <a:solidFill>
                  <a:srgbClr val="FF2600"/>
                </a:solidFill>
                <a:prstDash val="solid"/>
                <a:miter lim="400000"/>
              </a:ln>
              <a:effectLst/>
            </p:spPr>
            <p:txBody>
              <a:bodyPr wrap="square" lIns="50800" tIns="50800" rIns="50800" bIns="50800" numCol="1" anchor="ctr">
                <a:noAutofit/>
              </a:bodyPr>
              <a:lstStyle/>
              <a:p>
                <a:pPr defTabSz="2438337">
                  <a:defRPr sz="3500">
                    <a:latin typeface="Helvetica Neue Light"/>
                    <a:ea typeface="Helvetica Neue Light"/>
                    <a:cs typeface="Helvetica Neue Light"/>
                    <a:sym typeface="Helvetica Neue Light"/>
                  </a:defRPr>
                </a:pPr>
                <a:endParaRPr/>
              </a:p>
            </p:txBody>
          </p:sp>
        </p:grpSp>
        <p:grpSp>
          <p:nvGrpSpPr>
            <p:cNvPr id="378" name="Group"/>
            <p:cNvGrpSpPr/>
            <p:nvPr/>
          </p:nvGrpSpPr>
          <p:grpSpPr>
            <a:xfrm>
              <a:off x="1487772" y="242376"/>
              <a:ext cx="8829471" cy="6215700"/>
              <a:chOff x="0" y="0"/>
              <a:chExt cx="8829469" cy="6215699"/>
            </a:xfrm>
          </p:grpSpPr>
          <p:sp>
            <p:nvSpPr>
              <p:cNvPr id="376" name="Line"/>
              <p:cNvSpPr/>
              <p:nvPr/>
            </p:nvSpPr>
            <p:spPr>
              <a:xfrm>
                <a:off x="0" y="0"/>
                <a:ext cx="8781465" cy="4770823"/>
              </a:xfrm>
              <a:custGeom>
                <a:avLst/>
                <a:gdLst/>
                <a:ahLst/>
                <a:cxnLst>
                  <a:cxn ang="0">
                    <a:pos x="wd2" y="hd2"/>
                  </a:cxn>
                  <a:cxn ang="5400000">
                    <a:pos x="wd2" y="hd2"/>
                  </a:cxn>
                  <a:cxn ang="10800000">
                    <a:pos x="wd2" y="hd2"/>
                  </a:cxn>
                  <a:cxn ang="16200000">
                    <a:pos x="wd2" y="hd2"/>
                  </a:cxn>
                </a:cxnLst>
                <a:rect l="0" t="0" r="r" b="b"/>
                <a:pathLst>
                  <a:path w="21594" h="21600" extrusionOk="0">
                    <a:moveTo>
                      <a:pt x="0" y="21600"/>
                    </a:moveTo>
                    <a:lnTo>
                      <a:pt x="10884" y="21481"/>
                    </a:lnTo>
                    <a:lnTo>
                      <a:pt x="13275" y="17418"/>
                    </a:lnTo>
                    <a:cubicBezTo>
                      <a:pt x="13658" y="15411"/>
                      <a:pt x="14092" y="13444"/>
                      <a:pt x="14575" y="11522"/>
                    </a:cubicBezTo>
                    <a:cubicBezTo>
                      <a:pt x="14842" y="10461"/>
                      <a:pt x="15126" y="9405"/>
                      <a:pt x="15392" y="8342"/>
                    </a:cubicBezTo>
                    <a:cubicBezTo>
                      <a:pt x="15518" y="7841"/>
                      <a:pt x="15640" y="7336"/>
                      <a:pt x="15756" y="6829"/>
                    </a:cubicBezTo>
                    <a:cubicBezTo>
                      <a:pt x="15871" y="6326"/>
                      <a:pt x="15980" y="5820"/>
                      <a:pt x="16062" y="5290"/>
                    </a:cubicBezTo>
                    <a:cubicBezTo>
                      <a:pt x="16138" y="4795"/>
                      <a:pt x="16189" y="4289"/>
                      <a:pt x="16271" y="3797"/>
                    </a:cubicBezTo>
                    <a:cubicBezTo>
                      <a:pt x="16360" y="3262"/>
                      <a:pt x="16484" y="2750"/>
                      <a:pt x="16641" y="2271"/>
                    </a:cubicBezTo>
                    <a:cubicBezTo>
                      <a:pt x="16785" y="1947"/>
                      <a:pt x="16942" y="1644"/>
                      <a:pt x="17112" y="1365"/>
                    </a:cubicBezTo>
                    <a:cubicBezTo>
                      <a:pt x="17259" y="1122"/>
                      <a:pt x="17414" y="897"/>
                      <a:pt x="17577" y="692"/>
                    </a:cubicBezTo>
                    <a:cubicBezTo>
                      <a:pt x="17782" y="514"/>
                      <a:pt x="17992" y="364"/>
                      <a:pt x="18208" y="242"/>
                    </a:cubicBezTo>
                    <a:cubicBezTo>
                      <a:pt x="18385" y="142"/>
                      <a:pt x="18565" y="61"/>
                      <a:pt x="18747" y="0"/>
                    </a:cubicBezTo>
                    <a:cubicBezTo>
                      <a:pt x="18947" y="21"/>
                      <a:pt x="19147" y="68"/>
                      <a:pt x="19343" y="140"/>
                    </a:cubicBezTo>
                    <a:cubicBezTo>
                      <a:pt x="19552" y="216"/>
                      <a:pt x="19757" y="320"/>
                      <a:pt x="19957" y="451"/>
                    </a:cubicBezTo>
                    <a:cubicBezTo>
                      <a:pt x="20157" y="656"/>
                      <a:pt x="20349" y="883"/>
                      <a:pt x="20532" y="1133"/>
                    </a:cubicBezTo>
                    <a:cubicBezTo>
                      <a:pt x="20718" y="1386"/>
                      <a:pt x="20895" y="1661"/>
                      <a:pt x="21062" y="1956"/>
                    </a:cubicBezTo>
                    <a:cubicBezTo>
                      <a:pt x="21181" y="2275"/>
                      <a:pt x="21282" y="2614"/>
                      <a:pt x="21364" y="2970"/>
                    </a:cubicBezTo>
                    <a:cubicBezTo>
                      <a:pt x="21443" y="3313"/>
                      <a:pt x="21504" y="3669"/>
                      <a:pt x="21546" y="4033"/>
                    </a:cubicBezTo>
                    <a:cubicBezTo>
                      <a:pt x="21585" y="4413"/>
                      <a:pt x="21600" y="4799"/>
                      <a:pt x="21591" y="5186"/>
                    </a:cubicBezTo>
                    <a:cubicBezTo>
                      <a:pt x="21582" y="5576"/>
                      <a:pt x="21548" y="5962"/>
                      <a:pt x="21491" y="6338"/>
                    </a:cubicBezTo>
                    <a:cubicBezTo>
                      <a:pt x="21430" y="6683"/>
                      <a:pt x="21353" y="7016"/>
                      <a:pt x="21259" y="7335"/>
                    </a:cubicBezTo>
                    <a:cubicBezTo>
                      <a:pt x="21149" y="7712"/>
                      <a:pt x="21017" y="8066"/>
                      <a:pt x="20866" y="8391"/>
                    </a:cubicBezTo>
                    <a:cubicBezTo>
                      <a:pt x="20770" y="8607"/>
                      <a:pt x="20665" y="8806"/>
                      <a:pt x="20549" y="8986"/>
                    </a:cubicBezTo>
                    <a:cubicBezTo>
                      <a:pt x="20422" y="9185"/>
                      <a:pt x="20284" y="9360"/>
                      <a:pt x="20137" y="9507"/>
                    </a:cubicBezTo>
                    <a:cubicBezTo>
                      <a:pt x="19975" y="9627"/>
                      <a:pt x="19809" y="9724"/>
                      <a:pt x="19639" y="9797"/>
                    </a:cubicBezTo>
                    <a:cubicBezTo>
                      <a:pt x="19463" y="9873"/>
                      <a:pt x="19284" y="9924"/>
                      <a:pt x="19104" y="9949"/>
                    </a:cubicBezTo>
                    <a:cubicBezTo>
                      <a:pt x="18887" y="9933"/>
                      <a:pt x="18670" y="9898"/>
                      <a:pt x="18455" y="9841"/>
                    </a:cubicBezTo>
                    <a:cubicBezTo>
                      <a:pt x="18235" y="9783"/>
                      <a:pt x="18017" y="9704"/>
                      <a:pt x="17801" y="9604"/>
                    </a:cubicBezTo>
                    <a:cubicBezTo>
                      <a:pt x="17631" y="9475"/>
                      <a:pt x="17469" y="9315"/>
                      <a:pt x="17316" y="9125"/>
                    </a:cubicBezTo>
                    <a:cubicBezTo>
                      <a:pt x="17150" y="8919"/>
                      <a:pt x="16997" y="8679"/>
                      <a:pt x="16860" y="8411"/>
                    </a:cubicBezTo>
                    <a:cubicBezTo>
                      <a:pt x="16682" y="7993"/>
                      <a:pt x="16535" y="7534"/>
                      <a:pt x="16422" y="7046"/>
                    </a:cubicBezTo>
                    <a:cubicBezTo>
                      <a:pt x="16292" y="6485"/>
                      <a:pt x="16208" y="5892"/>
                      <a:pt x="16173" y="5287"/>
                    </a:cubicBezTo>
                  </a:path>
                </a:pathLst>
              </a:custGeom>
              <a:noFill/>
              <a:ln w="88900" cap="flat">
                <a:solidFill>
                  <a:srgbClr val="0433FF"/>
                </a:solidFill>
                <a:prstDash val="solid"/>
                <a:round/>
              </a:ln>
              <a:effectLst/>
            </p:spPr>
            <p:txBody>
              <a:bodyPr wrap="square" lIns="45718" tIns="45718" rIns="45718" bIns="45718" numCol="1" anchor="t">
                <a:noAutofit/>
              </a:bodyPr>
              <a:lstStyle/>
              <a:p>
                <a:pPr defTabSz="2438337">
                  <a:defRPr sz="3500"/>
                </a:pPr>
                <a:endParaRPr/>
              </a:p>
            </p:txBody>
          </p:sp>
          <p:sp>
            <p:nvSpPr>
              <p:cNvPr id="377" name="Line"/>
              <p:cNvSpPr/>
              <p:nvPr/>
            </p:nvSpPr>
            <p:spPr>
              <a:xfrm>
                <a:off x="8449183" y="1192516"/>
                <a:ext cx="380287" cy="5023184"/>
              </a:xfrm>
              <a:custGeom>
                <a:avLst/>
                <a:gdLst/>
                <a:ahLst/>
                <a:cxnLst>
                  <a:cxn ang="0">
                    <a:pos x="wd2" y="hd2"/>
                  </a:cxn>
                  <a:cxn ang="5400000">
                    <a:pos x="wd2" y="hd2"/>
                  </a:cxn>
                  <a:cxn ang="10800000">
                    <a:pos x="wd2" y="hd2"/>
                  </a:cxn>
                  <a:cxn ang="16200000">
                    <a:pos x="wd2" y="hd2"/>
                  </a:cxn>
                </a:cxnLst>
                <a:rect l="0" t="0" r="r" b="b"/>
                <a:pathLst>
                  <a:path w="21600" h="21600" extrusionOk="0">
                    <a:moveTo>
                      <a:pt x="20903" y="0"/>
                    </a:moveTo>
                    <a:lnTo>
                      <a:pt x="21600" y="13818"/>
                    </a:lnTo>
                    <a:lnTo>
                      <a:pt x="17497" y="15507"/>
                    </a:lnTo>
                    <a:lnTo>
                      <a:pt x="15631" y="16719"/>
                    </a:lnTo>
                    <a:lnTo>
                      <a:pt x="12050" y="18813"/>
                    </a:lnTo>
                    <a:lnTo>
                      <a:pt x="2533" y="20691"/>
                    </a:lnTo>
                    <a:lnTo>
                      <a:pt x="0" y="21600"/>
                    </a:lnTo>
                  </a:path>
                </a:pathLst>
              </a:custGeom>
              <a:noFill/>
              <a:ln w="88900" cap="flat">
                <a:solidFill>
                  <a:srgbClr val="0433FF"/>
                </a:solidFill>
                <a:prstDash val="solid"/>
                <a:round/>
              </a:ln>
              <a:effectLst/>
            </p:spPr>
            <p:txBody>
              <a:bodyPr wrap="square" lIns="45718" tIns="45718" rIns="45718" bIns="45718" numCol="1" anchor="t">
                <a:noAutofit/>
              </a:bodyPr>
              <a:lstStyle/>
              <a:p>
                <a:pPr defTabSz="2438337">
                  <a:defRPr sz="3500"/>
                </a:pPr>
                <a:endParaRPr/>
              </a:p>
            </p:txBody>
          </p:sp>
        </p:grpSp>
        <p:sp>
          <p:nvSpPr>
            <p:cNvPr id="379" name="Rectangle"/>
            <p:cNvSpPr/>
            <p:nvPr/>
          </p:nvSpPr>
          <p:spPr>
            <a:xfrm>
              <a:off x="6818410" y="7304397"/>
              <a:ext cx="5776902" cy="1270001"/>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nvGrpSpPr>
            <p:cNvPr id="384" name="Group"/>
            <p:cNvGrpSpPr/>
            <p:nvPr/>
          </p:nvGrpSpPr>
          <p:grpSpPr>
            <a:xfrm>
              <a:off x="6975501" y="7651809"/>
              <a:ext cx="1882694" cy="1845177"/>
              <a:chOff x="0" y="304927"/>
              <a:chExt cx="1882693" cy="1845176"/>
            </a:xfrm>
          </p:grpSpPr>
          <p:sp>
            <p:nvSpPr>
              <p:cNvPr id="380" name="Stable Beam Pattern"/>
              <p:cNvSpPr/>
              <p:nvPr/>
            </p:nvSpPr>
            <p:spPr>
              <a:xfrm>
                <a:off x="627202" y="880102"/>
                <a:ext cx="521792" cy="1270001"/>
              </a:xfrm>
              <a:prstGeom prst="line">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defTabSz="2438337">
                  <a:defRPr sz="3500"/>
                </a:lvl1pPr>
              </a:lstStyle>
              <a:p>
                <a:r>
                  <a:rPr dirty="0"/>
                  <a:t>Stable Beam Pattern</a:t>
                </a:r>
              </a:p>
            </p:txBody>
          </p:sp>
          <p:sp>
            <p:nvSpPr>
              <p:cNvPr id="381" name="RIB production pattern"/>
              <p:cNvSpPr/>
              <p:nvPr/>
            </p:nvSpPr>
            <p:spPr>
              <a:xfrm>
                <a:off x="612692" y="304927"/>
                <a:ext cx="1270001" cy="1270001"/>
              </a:xfrm>
              <a:prstGeom prst="line">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defTabSz="2438337">
                  <a:defRPr sz="3500"/>
                </a:lvl1pPr>
              </a:lstStyle>
              <a:p>
                <a:r>
                  <a:rPr dirty="0"/>
                  <a:t>RIB production pattern</a:t>
                </a:r>
              </a:p>
            </p:txBody>
          </p:sp>
          <p:sp>
            <p:nvSpPr>
              <p:cNvPr id="382" name="Line"/>
              <p:cNvSpPr/>
              <p:nvPr/>
            </p:nvSpPr>
            <p:spPr>
              <a:xfrm flipV="1">
                <a:off x="0" y="880102"/>
                <a:ext cx="542078" cy="1"/>
              </a:xfrm>
              <a:prstGeom prst="line">
                <a:avLst/>
              </a:prstGeom>
              <a:noFill/>
              <a:ln w="88900" cap="flat">
                <a:solidFill>
                  <a:srgbClr val="0433FF"/>
                </a:solidFill>
                <a:prstDash val="solid"/>
                <a:round/>
              </a:ln>
              <a:effectLst/>
            </p:spPr>
            <p:txBody>
              <a:bodyPr wrap="square" lIns="45718" tIns="45718" rIns="45718" bIns="45718" numCol="1" anchor="t">
                <a:noAutofit/>
              </a:bodyPr>
              <a:lstStyle/>
              <a:p>
                <a:pPr defTabSz="2438337">
                  <a:defRPr sz="3500"/>
                </a:pPr>
                <a:endParaRPr/>
              </a:p>
            </p:txBody>
          </p:sp>
          <p:sp>
            <p:nvSpPr>
              <p:cNvPr id="383" name="Line"/>
              <p:cNvSpPr/>
              <p:nvPr/>
            </p:nvSpPr>
            <p:spPr>
              <a:xfrm flipV="1">
                <a:off x="0" y="304927"/>
                <a:ext cx="542078" cy="1"/>
              </a:xfrm>
              <a:prstGeom prst="line">
                <a:avLst/>
              </a:prstGeom>
              <a:noFill/>
              <a:ln w="88900" cap="flat">
                <a:solidFill>
                  <a:srgbClr val="FF2600"/>
                </a:solidFill>
                <a:prstDash val="solid"/>
                <a:round/>
              </a:ln>
              <a:effectLst/>
            </p:spPr>
            <p:txBody>
              <a:bodyPr wrap="square" lIns="45718" tIns="45718" rIns="45718" bIns="45718" numCol="1" anchor="t">
                <a:noAutofit/>
              </a:bodyPr>
              <a:lstStyle/>
              <a:p>
                <a:pPr defTabSz="2438337">
                  <a:defRPr sz="3500"/>
                </a:pPr>
                <a:endParaRPr/>
              </a:p>
            </p:txBody>
          </p:sp>
        </p:grpSp>
        <p:sp>
          <p:nvSpPr>
            <p:cNvPr id="385" name="Line"/>
            <p:cNvSpPr/>
            <p:nvPr/>
          </p:nvSpPr>
          <p:spPr>
            <a:xfrm flipV="1">
              <a:off x="6376728" y="3510776"/>
              <a:ext cx="2932735" cy="2932736"/>
            </a:xfrm>
            <a:prstGeom prst="line">
              <a:avLst/>
            </a:prstGeom>
            <a:noFill/>
            <a:ln w="88900" cap="flat">
              <a:solidFill>
                <a:schemeClr val="accent5">
                  <a:hueOff val="-82419"/>
                  <a:satOff val="-9513"/>
                  <a:lumOff val="-16343"/>
                </a:schemeClr>
              </a:solidFill>
              <a:prstDash val="solid"/>
              <a:round/>
              <a:tailEnd type="triangle" w="med" len="med"/>
            </a:ln>
            <a:effectLst/>
          </p:spPr>
          <p:txBody>
            <a:bodyPr wrap="square" lIns="45718" tIns="45718" rIns="45718" bIns="45718" numCol="1" anchor="t">
              <a:noAutofit/>
            </a:bodyPr>
            <a:lstStyle/>
            <a:p>
              <a:pPr defTabSz="2438337">
                <a:defRPr sz="3500"/>
              </a:pPr>
              <a:endParaRPr/>
            </a:p>
          </p:txBody>
        </p:sp>
      </p:grpSp>
      <p:sp>
        <p:nvSpPr>
          <p:cNvPr id="387" name="Textplatzhalter 12"/>
          <p:cNvSpPr txBox="1">
            <a:spLocks noGrp="1"/>
          </p:cNvSpPr>
          <p:nvPr>
            <p:ph type="body" sz="quarter" idx="1"/>
          </p:nvPr>
        </p:nvSpPr>
        <p:spPr>
          <a:xfrm>
            <a:off x="847021" y="348343"/>
            <a:ext cx="16190116" cy="1870095"/>
          </a:xfrm>
          <a:prstGeom prst="rect">
            <a:avLst/>
          </a:prstGeom>
        </p:spPr>
        <p:txBody>
          <a:bodyPr anchor="b"/>
          <a:lstStyle>
            <a:lvl1pPr marL="0" indent="0" defTabSz="825500">
              <a:spcBef>
                <a:spcPts val="0"/>
              </a:spcBef>
              <a:buSzTx/>
              <a:buNone/>
              <a:defRPr sz="5500" b="1">
                <a:solidFill>
                  <a:srgbClr val="000000"/>
                </a:solidFill>
                <a:latin typeface="+mn-lt"/>
                <a:ea typeface="+mn-ea"/>
                <a:cs typeface="+mn-cs"/>
                <a:sym typeface="Helvetica Neue"/>
              </a:defRPr>
            </a:lvl1pPr>
          </a:lstStyle>
          <a:p>
            <a:r>
              <a:t>RIBs at GSI-FAIR</a:t>
            </a:r>
          </a:p>
        </p:txBody>
      </p:sp>
      <p:grpSp>
        <p:nvGrpSpPr>
          <p:cNvPr id="403" name="Group"/>
          <p:cNvGrpSpPr/>
          <p:nvPr/>
        </p:nvGrpSpPr>
        <p:grpSpPr>
          <a:xfrm>
            <a:off x="107546" y="7152347"/>
            <a:ext cx="18024451" cy="3507551"/>
            <a:chOff x="-224700" y="0"/>
            <a:chExt cx="18024449" cy="3507550"/>
          </a:xfrm>
        </p:grpSpPr>
        <p:grpSp>
          <p:nvGrpSpPr>
            <p:cNvPr id="401" name="Group"/>
            <p:cNvGrpSpPr/>
            <p:nvPr/>
          </p:nvGrpSpPr>
          <p:grpSpPr>
            <a:xfrm>
              <a:off x="0" y="90848"/>
              <a:ext cx="17569517" cy="3325853"/>
              <a:chOff x="0" y="0"/>
              <a:chExt cx="17569516" cy="3325851"/>
            </a:xfrm>
          </p:grpSpPr>
          <p:grpSp>
            <p:nvGrpSpPr>
              <p:cNvPr id="398" name="Group"/>
              <p:cNvGrpSpPr/>
              <p:nvPr/>
            </p:nvGrpSpPr>
            <p:grpSpPr>
              <a:xfrm>
                <a:off x="-1" y="-1"/>
                <a:ext cx="17569518" cy="3325852"/>
                <a:chOff x="0" y="0"/>
                <a:chExt cx="17569517" cy="3325851"/>
              </a:xfrm>
            </p:grpSpPr>
            <p:pic>
              <p:nvPicPr>
                <p:cNvPr id="388" name="Image" descr="Image"/>
                <p:cNvPicPr>
                  <a:picLocks noChangeAspect="1"/>
                </p:cNvPicPr>
                <p:nvPr/>
              </p:nvPicPr>
              <p:blipFill>
                <a:blip r:embed="rId3"/>
                <a:srcRect t="15455" b="32811"/>
                <a:stretch>
                  <a:fillRect/>
                </a:stretch>
              </p:blipFill>
              <p:spPr>
                <a:xfrm>
                  <a:off x="3208169" y="496901"/>
                  <a:ext cx="10290111" cy="2728345"/>
                </a:xfrm>
                <a:prstGeom prst="rect">
                  <a:avLst/>
                </a:prstGeom>
                <a:ln w="12700" cap="flat">
                  <a:noFill/>
                  <a:miter lim="400000"/>
                </a:ln>
                <a:effectLst/>
              </p:spPr>
            </p:pic>
            <p:sp>
              <p:nvSpPr>
                <p:cNvPr id="389" name="Rectangle"/>
                <p:cNvSpPr/>
                <p:nvPr/>
              </p:nvSpPr>
              <p:spPr>
                <a:xfrm>
                  <a:off x="3508961" y="2518094"/>
                  <a:ext cx="3386284" cy="807758"/>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1530">
                    <a:lnSpc>
                      <a:spcPct val="100000"/>
                    </a:lnSpc>
                    <a:spcBef>
                      <a:spcPts val="0"/>
                    </a:spcBef>
                    <a:defRPr sz="3000">
                      <a:solidFill>
                        <a:srgbClr val="FFFFFF"/>
                      </a:solidFill>
                      <a:latin typeface="Helvetica Neue Medium"/>
                      <a:ea typeface="Helvetica Neue Medium"/>
                      <a:cs typeface="Helvetica Neue Medium"/>
                      <a:sym typeface="Helvetica Neue Medium"/>
                    </a:defRPr>
                  </a:pPr>
                  <a:endParaRPr/>
                </a:p>
              </p:txBody>
            </p:sp>
            <p:sp>
              <p:nvSpPr>
                <p:cNvPr id="390" name="Rectangle"/>
                <p:cNvSpPr/>
                <p:nvPr/>
              </p:nvSpPr>
              <p:spPr>
                <a:xfrm>
                  <a:off x="10741974" y="1839302"/>
                  <a:ext cx="3386284" cy="1486550"/>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1530">
                    <a:lnSpc>
                      <a:spcPct val="100000"/>
                    </a:lnSpc>
                    <a:spcBef>
                      <a:spcPts val="0"/>
                    </a:spcBef>
                    <a:defRPr sz="3000">
                      <a:solidFill>
                        <a:srgbClr val="FFFFFF"/>
                      </a:solidFill>
                      <a:latin typeface="Helvetica Neue Medium"/>
                      <a:ea typeface="Helvetica Neue Medium"/>
                      <a:cs typeface="Helvetica Neue Medium"/>
                      <a:sym typeface="Helvetica Neue Medium"/>
                    </a:defRPr>
                  </a:pPr>
                  <a:endParaRPr/>
                </a:p>
              </p:txBody>
            </p:sp>
            <p:sp>
              <p:nvSpPr>
                <p:cNvPr id="391" name="Rectangle"/>
                <p:cNvSpPr/>
                <p:nvPr/>
              </p:nvSpPr>
              <p:spPr>
                <a:xfrm>
                  <a:off x="12241638" y="483456"/>
                  <a:ext cx="1223278" cy="1320105"/>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1530">
                    <a:lnSpc>
                      <a:spcPct val="100000"/>
                    </a:lnSpc>
                    <a:spcBef>
                      <a:spcPts val="0"/>
                    </a:spcBef>
                    <a:defRPr sz="3000">
                      <a:solidFill>
                        <a:srgbClr val="FFFFFF"/>
                      </a:solidFill>
                      <a:latin typeface="Helvetica Neue Medium"/>
                      <a:ea typeface="Helvetica Neue Medium"/>
                      <a:cs typeface="Helvetica Neue Medium"/>
                      <a:sym typeface="Helvetica Neue Medium"/>
                    </a:defRPr>
                  </a:pPr>
                  <a:endParaRPr/>
                </a:p>
              </p:txBody>
            </p:sp>
            <p:grpSp>
              <p:nvGrpSpPr>
                <p:cNvPr id="394" name="11C RIB  to FRS final focal plane or to Cave M"/>
                <p:cNvGrpSpPr/>
                <p:nvPr/>
              </p:nvGrpSpPr>
              <p:grpSpPr>
                <a:xfrm>
                  <a:off x="13572625" y="13602"/>
                  <a:ext cx="3996892" cy="2259813"/>
                  <a:chOff x="0" y="0"/>
                  <a:chExt cx="3996890" cy="2259812"/>
                </a:xfrm>
              </p:grpSpPr>
              <p:sp>
                <p:nvSpPr>
                  <p:cNvPr id="392" name="Rectangle"/>
                  <p:cNvSpPr/>
                  <p:nvPr/>
                </p:nvSpPr>
                <p:spPr>
                  <a:xfrm>
                    <a:off x="0" y="-1"/>
                    <a:ext cx="3996891" cy="2259814"/>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1530">
                      <a:lnSpc>
                        <a:spcPct val="100000"/>
                      </a:lnSpc>
                      <a:spcBef>
                        <a:spcPts val="0"/>
                      </a:spcBef>
                      <a:defRPr sz="3200">
                        <a:solidFill>
                          <a:srgbClr val="1EB001"/>
                        </a:solidFill>
                        <a:latin typeface="Helvetica Neue Medium"/>
                        <a:ea typeface="Helvetica Neue Medium"/>
                        <a:cs typeface="Helvetica Neue Medium"/>
                        <a:sym typeface="Helvetica Neue Medium"/>
                      </a:defRPr>
                    </a:pPr>
                    <a:endParaRPr/>
                  </a:p>
                </p:txBody>
              </p:sp>
              <p:sp>
                <p:nvSpPr>
                  <p:cNvPr id="393" name="11C RIB  to FRS final focal plane or to Cave M"/>
                  <p:cNvSpPr txBox="1"/>
                  <p:nvPr/>
                </p:nvSpPr>
                <p:spPr>
                  <a:xfrm>
                    <a:off x="0" y="321413"/>
                    <a:ext cx="3996891" cy="161698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6" tIns="71436" rIns="71436" bIns="71436" numCol="1" anchor="ctr">
                    <a:spAutoFit/>
                  </a:bodyPr>
                  <a:lstStyle/>
                  <a:p>
                    <a:pPr algn="ctr" defTabSz="821530">
                      <a:lnSpc>
                        <a:spcPct val="100000"/>
                      </a:lnSpc>
                      <a:spcBef>
                        <a:spcPts val="0"/>
                      </a:spcBef>
                      <a:defRPr sz="3200" i="1" baseline="31999">
                        <a:solidFill>
                          <a:srgbClr val="1EB001"/>
                        </a:solidFill>
                      </a:defRPr>
                    </a:pPr>
                    <a:r>
                      <a:rPr dirty="0">
                        <a:solidFill>
                          <a:srgbClr val="FF0000"/>
                        </a:solidFill>
                      </a:rPr>
                      <a:t>11</a:t>
                    </a:r>
                    <a:r>
                      <a:rPr baseline="0" dirty="0">
                        <a:solidFill>
                          <a:srgbClr val="FF0000"/>
                        </a:solidFill>
                      </a:rPr>
                      <a:t>C RIB </a:t>
                    </a:r>
                    <a:br>
                      <a:rPr baseline="0" dirty="0">
                        <a:solidFill>
                          <a:srgbClr val="FF0000"/>
                        </a:solidFill>
                      </a:rPr>
                    </a:br>
                    <a:r>
                      <a:rPr baseline="0" dirty="0">
                        <a:solidFill>
                          <a:srgbClr val="FF0000"/>
                        </a:solidFill>
                      </a:rPr>
                      <a:t>to FRS final focal plane or to Cave M</a:t>
                    </a:r>
                  </a:p>
                </p:txBody>
              </p:sp>
            </p:grpSp>
            <p:grpSp>
              <p:nvGrpSpPr>
                <p:cNvPr id="397" name="12C stable beam from the SIS18"/>
                <p:cNvGrpSpPr/>
                <p:nvPr/>
              </p:nvGrpSpPr>
              <p:grpSpPr>
                <a:xfrm>
                  <a:off x="-1" y="-1"/>
                  <a:ext cx="4056310" cy="1251393"/>
                  <a:chOff x="0" y="0"/>
                  <a:chExt cx="4056308" cy="1251391"/>
                </a:xfrm>
              </p:grpSpPr>
              <p:sp>
                <p:nvSpPr>
                  <p:cNvPr id="395" name="Rectangle"/>
                  <p:cNvSpPr/>
                  <p:nvPr/>
                </p:nvSpPr>
                <p:spPr>
                  <a:xfrm>
                    <a:off x="0" y="-1"/>
                    <a:ext cx="4056309" cy="1251393"/>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1530">
                      <a:lnSpc>
                        <a:spcPct val="100000"/>
                      </a:lnSpc>
                      <a:spcBef>
                        <a:spcPts val="0"/>
                      </a:spcBef>
                      <a:defRPr sz="3200">
                        <a:solidFill>
                          <a:schemeClr val="accent1">
                            <a:lumOff val="-13575"/>
                          </a:schemeClr>
                        </a:solidFill>
                        <a:latin typeface="Helvetica Neue Medium"/>
                        <a:ea typeface="Helvetica Neue Medium"/>
                        <a:cs typeface="Helvetica Neue Medium"/>
                        <a:sym typeface="Helvetica Neue Medium"/>
                      </a:defRPr>
                    </a:pPr>
                    <a:endParaRPr/>
                  </a:p>
                </p:txBody>
              </p:sp>
              <p:sp>
                <p:nvSpPr>
                  <p:cNvPr id="396" name="12C stable beam from the SIS18"/>
                  <p:cNvSpPr txBox="1"/>
                  <p:nvPr/>
                </p:nvSpPr>
                <p:spPr>
                  <a:xfrm>
                    <a:off x="0" y="64852"/>
                    <a:ext cx="4056309" cy="112168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6" tIns="71436" rIns="71436" bIns="71436" numCol="1" anchor="ctr">
                    <a:spAutoFit/>
                  </a:bodyPr>
                  <a:lstStyle/>
                  <a:p>
                    <a:pPr algn="ctr" defTabSz="821530">
                      <a:lnSpc>
                        <a:spcPct val="100000"/>
                      </a:lnSpc>
                      <a:spcBef>
                        <a:spcPts val="0"/>
                      </a:spcBef>
                      <a:defRPr sz="3200" i="1" baseline="31999">
                        <a:solidFill>
                          <a:schemeClr val="accent1">
                            <a:lumOff val="-13575"/>
                          </a:schemeClr>
                        </a:solidFill>
                      </a:defRPr>
                    </a:pPr>
                    <a:r>
                      <a:t>12</a:t>
                    </a:r>
                    <a:r>
                      <a:rPr baseline="0"/>
                      <a:t>C stable beam from the SIS18</a:t>
                    </a:r>
                  </a:p>
                </p:txBody>
              </p:sp>
            </p:grpSp>
          </p:grpSp>
          <p:sp>
            <p:nvSpPr>
              <p:cNvPr id="399" name="Line"/>
              <p:cNvSpPr/>
              <p:nvPr/>
            </p:nvSpPr>
            <p:spPr>
              <a:xfrm>
                <a:off x="1470748" y="1275228"/>
                <a:ext cx="2066818" cy="2"/>
              </a:xfrm>
              <a:prstGeom prst="line">
                <a:avLst/>
              </a:prstGeom>
              <a:noFill/>
              <a:ln w="63500" cap="flat">
                <a:solidFill>
                  <a:srgbClr val="000000"/>
                </a:solidFill>
                <a:prstDash val="solid"/>
                <a:miter lim="400000"/>
                <a:tailEnd type="triangle" w="med" len="med"/>
              </a:ln>
              <a:effectLst/>
            </p:spPr>
            <p:txBody>
              <a:bodyPr wrap="square" lIns="45718" tIns="45718" rIns="45718" bIns="45718" numCol="1" anchor="t">
                <a:noAutofit/>
              </a:bodyPr>
              <a:lstStyle/>
              <a:p>
                <a:pPr defTabSz="2438337">
                  <a:defRPr sz="3500"/>
                </a:pPr>
                <a:endParaRPr/>
              </a:p>
            </p:txBody>
          </p:sp>
          <p:sp>
            <p:nvSpPr>
              <p:cNvPr id="400" name="Line"/>
              <p:cNvSpPr/>
              <p:nvPr/>
            </p:nvSpPr>
            <p:spPr>
              <a:xfrm>
                <a:off x="12474081" y="1075686"/>
                <a:ext cx="1159859" cy="2"/>
              </a:xfrm>
              <a:prstGeom prst="line">
                <a:avLst/>
              </a:prstGeom>
              <a:noFill/>
              <a:ln w="63500" cap="flat">
                <a:solidFill>
                  <a:srgbClr val="000000"/>
                </a:solidFill>
                <a:prstDash val="solid"/>
                <a:miter lim="400000"/>
                <a:tailEnd type="triangle" w="med" len="med"/>
              </a:ln>
              <a:effectLst/>
            </p:spPr>
            <p:txBody>
              <a:bodyPr wrap="square" lIns="45718" tIns="45718" rIns="45718" bIns="45718" numCol="1" anchor="t">
                <a:noAutofit/>
              </a:bodyPr>
              <a:lstStyle/>
              <a:p>
                <a:pPr defTabSz="2438337">
                  <a:defRPr sz="3500"/>
                </a:pPr>
                <a:endParaRPr/>
              </a:p>
            </p:txBody>
          </p:sp>
        </p:grpSp>
        <p:sp>
          <p:nvSpPr>
            <p:cNvPr id="402" name="Rectangle"/>
            <p:cNvSpPr/>
            <p:nvPr/>
          </p:nvSpPr>
          <p:spPr>
            <a:xfrm>
              <a:off x="-224700" y="0"/>
              <a:ext cx="18024449" cy="3507550"/>
            </a:xfrm>
            <a:prstGeom prst="rect">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sp>
        <p:nvSpPr>
          <p:cNvPr id="404" name="Line"/>
          <p:cNvSpPr/>
          <p:nvPr/>
        </p:nvSpPr>
        <p:spPr>
          <a:xfrm flipV="1">
            <a:off x="18167169" y="4509143"/>
            <a:ext cx="2519499" cy="2519499"/>
          </a:xfrm>
          <a:prstGeom prst="line">
            <a:avLst/>
          </a:prstGeom>
          <a:ln w="25400">
            <a:solidFill>
              <a:srgbClr val="000000"/>
            </a:solidFill>
            <a:miter lim="400000"/>
            <a:tailEnd type="triangle"/>
          </a:ln>
        </p:spPr>
        <p:txBody>
          <a:bodyPr lIns="45718" tIns="45718" rIns="45718" bIns="45718"/>
          <a:lstStyle/>
          <a:p>
            <a:pPr defTabSz="2438337">
              <a:defRPr sz="3500"/>
            </a:pPr>
            <a:endParaRPr/>
          </a:p>
        </p:txBody>
      </p:sp>
      <p:sp>
        <p:nvSpPr>
          <p:cNvPr id="405" name="Group"/>
          <p:cNvSpPr/>
          <p:nvPr/>
        </p:nvSpPr>
        <p:spPr>
          <a:xfrm>
            <a:off x="425183" y="3747651"/>
            <a:ext cx="12086056" cy="2606480"/>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6" tIns="71436" rIns="71436" bIns="71436" anchor="ctr">
            <a:spAutoFit/>
          </a:bodyPr>
          <a:lstStyle/>
          <a:p>
            <a:pPr defTabSz="355600">
              <a:lnSpc>
                <a:spcPct val="100000"/>
              </a:lnSpc>
              <a:spcBef>
                <a:spcPts val="4700"/>
              </a:spcBef>
              <a:defRPr sz="4000">
                <a:solidFill>
                  <a:srgbClr val="53585F"/>
                </a:solidFill>
                <a:latin typeface="Graphik-Light"/>
                <a:ea typeface="Graphik-Light"/>
                <a:cs typeface="Graphik-Light"/>
                <a:sym typeface="Graphik Light"/>
              </a:defRPr>
            </a:pPr>
            <a:r>
              <a:rPr dirty="0"/>
              <a:t>R</a:t>
            </a:r>
            <a:r>
              <a:rPr lang="en-US" dirty="0"/>
              <a:t>I</a:t>
            </a:r>
            <a:r>
              <a:rPr dirty="0"/>
              <a:t>B produced at </a:t>
            </a:r>
            <a:r>
              <a:rPr b="1" dirty="0">
                <a:latin typeface="+mn-lt"/>
                <a:ea typeface="+mn-ea"/>
                <a:cs typeface="+mn-cs"/>
                <a:sym typeface="Helvetica Neue"/>
              </a:rPr>
              <a:t>fragment separator FRS</a:t>
            </a:r>
            <a:br>
              <a:rPr dirty="0"/>
            </a:br>
            <a:br>
              <a:rPr dirty="0"/>
            </a:br>
            <a:r>
              <a:rPr dirty="0"/>
              <a:t>In flight separation: </a:t>
            </a:r>
            <a:br>
              <a:rPr dirty="0"/>
            </a:br>
            <a:r>
              <a:rPr dirty="0"/>
              <a:t>Using a beryllium target  </a:t>
            </a:r>
            <a:r>
              <a:rPr dirty="0" err="1"/>
              <a:t>Bρ</a:t>
            </a:r>
            <a:r>
              <a:rPr dirty="0"/>
              <a:t>-ΔE-</a:t>
            </a:r>
            <a:r>
              <a:rPr dirty="0" err="1"/>
              <a:t>Bρ</a:t>
            </a:r>
            <a:r>
              <a:rPr dirty="0"/>
              <a:t> separation.</a:t>
            </a:r>
          </a:p>
        </p:txBody>
      </p:sp>
      <p:sp>
        <p:nvSpPr>
          <p:cNvPr id="406" name="FAIR Phase 0: upgrade of the SIS-18 accelerator at GSI"/>
          <p:cNvSpPr txBox="1"/>
          <p:nvPr/>
        </p:nvSpPr>
        <p:spPr>
          <a:xfrm>
            <a:off x="575823" y="2632380"/>
            <a:ext cx="13808959" cy="9118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121917" tIns="121917" rIns="121917" bIns="121917">
            <a:spAutoFit/>
          </a:bodyPr>
          <a:lstStyle>
            <a:lvl1pPr defTabSz="355600">
              <a:lnSpc>
                <a:spcPct val="100000"/>
              </a:lnSpc>
              <a:spcBef>
                <a:spcPts val="4700"/>
              </a:spcBef>
              <a:defRPr sz="4000" b="1">
                <a:solidFill>
                  <a:srgbClr val="E38300"/>
                </a:solidFill>
                <a:latin typeface="Graphik"/>
                <a:ea typeface="Graphik"/>
                <a:cs typeface="Graphik"/>
                <a:sym typeface="Graphik"/>
              </a:defRPr>
            </a:lvl1pPr>
          </a:lstStyle>
          <a:p>
            <a:r>
              <a:t>FAIR Phase 0: upgrade of the SIS-18 accelerator at GSI</a:t>
            </a:r>
          </a:p>
        </p:txBody>
      </p:sp>
      <p:graphicFrame>
        <p:nvGraphicFramePr>
          <p:cNvPr id="408" name="Table"/>
          <p:cNvGraphicFramePr/>
          <p:nvPr/>
        </p:nvGraphicFramePr>
        <p:xfrm>
          <a:off x="1750244" y="10941100"/>
          <a:ext cx="15286893" cy="1579068"/>
        </p:xfrm>
        <a:graphic>
          <a:graphicData uri="http://schemas.openxmlformats.org/drawingml/2006/table">
            <a:tbl>
              <a:tblPr firstRow="1" firstCol="1">
                <a:tableStyleId>{4C3C2611-4C71-4FC5-86AE-919BDF0F9419}</a:tableStyleId>
              </a:tblPr>
              <a:tblGrid>
                <a:gridCol w="3167742">
                  <a:extLst>
                    <a:ext uri="{9D8B030D-6E8A-4147-A177-3AD203B41FA5}">
                      <a16:colId xmlns:a16="http://schemas.microsoft.com/office/drawing/2014/main" val="20000"/>
                    </a:ext>
                  </a:extLst>
                </a:gridCol>
                <a:gridCol w="3093655">
                  <a:extLst>
                    <a:ext uri="{9D8B030D-6E8A-4147-A177-3AD203B41FA5}">
                      <a16:colId xmlns:a16="http://schemas.microsoft.com/office/drawing/2014/main" val="20001"/>
                    </a:ext>
                  </a:extLst>
                </a:gridCol>
                <a:gridCol w="2848623">
                  <a:extLst>
                    <a:ext uri="{9D8B030D-6E8A-4147-A177-3AD203B41FA5}">
                      <a16:colId xmlns:a16="http://schemas.microsoft.com/office/drawing/2014/main" val="20002"/>
                    </a:ext>
                  </a:extLst>
                </a:gridCol>
                <a:gridCol w="3465351">
                  <a:extLst>
                    <a:ext uri="{9D8B030D-6E8A-4147-A177-3AD203B41FA5}">
                      <a16:colId xmlns:a16="http://schemas.microsoft.com/office/drawing/2014/main" val="20003"/>
                    </a:ext>
                  </a:extLst>
                </a:gridCol>
                <a:gridCol w="2711522">
                  <a:extLst>
                    <a:ext uri="{9D8B030D-6E8A-4147-A177-3AD203B41FA5}">
                      <a16:colId xmlns:a16="http://schemas.microsoft.com/office/drawing/2014/main" val="20004"/>
                    </a:ext>
                  </a:extLst>
                </a:gridCol>
              </a:tblGrid>
              <a:tr h="789534">
                <a:tc>
                  <a:txBody>
                    <a:bodyPr/>
                    <a:lstStyle/>
                    <a:p>
                      <a:pPr algn="ctr">
                        <a:lnSpc>
                          <a:spcPct val="100000"/>
                        </a:lnSpc>
                        <a:spcBef>
                          <a:spcPts val="0"/>
                        </a:spcBef>
                        <a:defRPr sz="1800" b="0"/>
                      </a:pPr>
                      <a:r>
                        <a:rPr sz="2800" b="1" dirty="0"/>
                        <a:t>Isotope</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FD1BB"/>
                        </a:gs>
                        <a:gs pos="100000">
                          <a:srgbClr val="FFF2ED"/>
                        </a:gs>
                      </a:gsLst>
                      <a:lin ang="16200000" scaled="0"/>
                    </a:gradFill>
                  </a:tcPr>
                </a:tc>
                <a:tc>
                  <a:txBody>
                    <a:bodyPr/>
                    <a:lstStyle/>
                    <a:p>
                      <a:pPr algn="ctr">
                        <a:lnSpc>
                          <a:spcPct val="100000"/>
                        </a:lnSpc>
                        <a:spcBef>
                          <a:spcPts val="0"/>
                        </a:spcBef>
                        <a:defRPr sz="3000" baseline="31999">
                          <a:solidFill>
                            <a:srgbClr val="B51600"/>
                          </a:solidFill>
                        </a:defRPr>
                      </a:pPr>
                      <a:r>
                        <a:rPr dirty="0"/>
                        <a:t>11</a:t>
                      </a:r>
                      <a:r>
                        <a:rPr baseline="0" dirty="0"/>
                        <a:t>C</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0000"/>
                        </a:lnSpc>
                        <a:spcBef>
                          <a:spcPts val="0"/>
                        </a:spcBef>
                        <a:defRPr sz="3000" baseline="31999">
                          <a:solidFill>
                            <a:srgbClr val="B51600"/>
                          </a:solidFill>
                        </a:defRPr>
                      </a:pPr>
                      <a:r>
                        <a:t>10</a:t>
                      </a:r>
                      <a:r>
                        <a:rPr baseline="0"/>
                        <a:t>C</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0000"/>
                        </a:lnSpc>
                        <a:spcBef>
                          <a:spcPts val="0"/>
                        </a:spcBef>
                        <a:defRPr sz="3000" baseline="31999">
                          <a:solidFill>
                            <a:schemeClr val="accent1">
                              <a:lumOff val="-13575"/>
                            </a:schemeClr>
                          </a:solidFill>
                        </a:defRPr>
                      </a:pPr>
                      <a:r>
                        <a:rPr dirty="0"/>
                        <a:t>15</a:t>
                      </a:r>
                      <a:r>
                        <a:rPr baseline="0" dirty="0"/>
                        <a:t>O</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0000"/>
                        </a:lnSpc>
                        <a:spcBef>
                          <a:spcPts val="0"/>
                        </a:spcBef>
                        <a:defRPr sz="3000" baseline="31999">
                          <a:solidFill>
                            <a:schemeClr val="accent1">
                              <a:lumOff val="-13575"/>
                            </a:schemeClr>
                          </a:solidFill>
                        </a:defRPr>
                      </a:pPr>
                      <a:r>
                        <a:t>14</a:t>
                      </a:r>
                      <a:r>
                        <a:rPr baseline="0"/>
                        <a:t>O</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0"/>
                  </a:ext>
                </a:extLst>
              </a:tr>
              <a:tr h="789534">
                <a:tc>
                  <a:txBody>
                    <a:bodyPr/>
                    <a:lstStyle/>
                    <a:p>
                      <a:pPr algn="ctr">
                        <a:lnSpc>
                          <a:spcPct val="100000"/>
                        </a:lnSpc>
                        <a:spcBef>
                          <a:spcPts val="0"/>
                        </a:spcBef>
                        <a:defRPr sz="1800" b="0"/>
                      </a:pPr>
                      <a:r>
                        <a:rPr sz="2800" b="1" dirty="0"/>
                        <a:t>Half-life, min</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flip="none" rotWithShape="1">
                      <a:gsLst>
                        <a:gs pos="0">
                          <a:srgbClr val="FFD1BB"/>
                        </a:gs>
                        <a:gs pos="100000">
                          <a:srgbClr val="FFF2ED"/>
                        </a:gs>
                      </a:gsLst>
                      <a:lin ang="16200000" scaled="0"/>
                    </a:gradFill>
                  </a:tcPr>
                </a:tc>
                <a:tc>
                  <a:txBody>
                    <a:bodyPr/>
                    <a:lstStyle/>
                    <a:p>
                      <a:pPr algn="ctr">
                        <a:lnSpc>
                          <a:spcPct val="100000"/>
                        </a:lnSpc>
                        <a:spcBef>
                          <a:spcPts val="0"/>
                        </a:spcBef>
                        <a:defRPr sz="1800"/>
                      </a:pPr>
                      <a:r>
                        <a:rPr sz="3000" dirty="0">
                          <a:solidFill>
                            <a:srgbClr val="5E5E5E"/>
                          </a:solidFill>
                        </a:rPr>
                        <a:t>20.4</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0000"/>
                        </a:lnSpc>
                        <a:spcBef>
                          <a:spcPts val="0"/>
                        </a:spcBef>
                        <a:defRPr sz="1800"/>
                      </a:pPr>
                      <a:r>
                        <a:rPr sz="3000" dirty="0">
                          <a:solidFill>
                            <a:srgbClr val="5E5E5E"/>
                          </a:solidFill>
                        </a:rPr>
                        <a:t>19.3 s</a:t>
                      </a:r>
                    </a:p>
                  </a:txBody>
                  <a:tcPr marL="6350" marR="6350" marT="6350" marB="635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0000"/>
                        </a:lnSpc>
                        <a:spcBef>
                          <a:spcPts val="0"/>
                        </a:spcBef>
                        <a:defRPr sz="1800"/>
                      </a:pPr>
                      <a:r>
                        <a:rPr sz="3000" dirty="0">
                          <a:solidFill>
                            <a:srgbClr val="5E5E5E"/>
                          </a:solidFill>
                        </a:rPr>
                        <a:t>2.04 min </a:t>
                      </a:r>
                    </a:p>
                  </a:txBody>
                  <a:tcPr marL="6350" marR="6350" marT="6350" marB="635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lnSpc>
                          <a:spcPct val="100000"/>
                        </a:lnSpc>
                        <a:spcBef>
                          <a:spcPts val="0"/>
                        </a:spcBef>
                        <a:defRPr sz="1800"/>
                      </a:pPr>
                      <a:r>
                        <a:rPr sz="3000" dirty="0">
                          <a:solidFill>
                            <a:srgbClr val="5E5E5E"/>
                          </a:solidFill>
                        </a:rPr>
                        <a:t>1.17 min</a:t>
                      </a:r>
                    </a:p>
                  </a:txBody>
                  <a:tcPr marL="50800" marR="50800" marT="50800" marB="50800"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bl>
          </a:graphicData>
        </a:graphic>
      </p:graphicFrame>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 name="Textplatzhalter 12"/>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buClr>
                <a:srgbClr val="FDBB63"/>
              </a:buClr>
              <a:defRPr sz="5500">
                <a:solidFill>
                  <a:srgbClr val="000000"/>
                </a:solidFill>
                <a:latin typeface="+mn-lt"/>
                <a:ea typeface="+mn-ea"/>
                <a:cs typeface="+mn-cs"/>
                <a:sym typeface="Helvetica Neue"/>
              </a:defRPr>
            </a:lvl1pPr>
          </a:lstStyle>
          <a:p>
            <a:r>
              <a:t>RIBs candidates</a:t>
            </a:r>
          </a:p>
        </p:txBody>
      </p:sp>
      <p:graphicFrame>
        <p:nvGraphicFramePr>
          <p:cNvPr id="433" name="Table 3"/>
          <p:cNvGraphicFramePr/>
          <p:nvPr/>
        </p:nvGraphicFramePr>
        <p:xfrm>
          <a:off x="4288448" y="1976153"/>
          <a:ext cx="15075274" cy="5294112"/>
        </p:xfrm>
        <a:graphic>
          <a:graphicData uri="http://schemas.openxmlformats.org/drawingml/2006/table">
            <a:tbl>
              <a:tblPr>
                <a:tableStyleId>{4C3C2611-4C71-4FC5-86AE-919BDF0F9419}</a:tableStyleId>
              </a:tblPr>
              <a:tblGrid>
                <a:gridCol w="5946217">
                  <a:extLst>
                    <a:ext uri="{9D8B030D-6E8A-4147-A177-3AD203B41FA5}">
                      <a16:colId xmlns:a16="http://schemas.microsoft.com/office/drawing/2014/main" val="20000"/>
                    </a:ext>
                  </a:extLst>
                </a:gridCol>
                <a:gridCol w="2286660">
                  <a:extLst>
                    <a:ext uri="{9D8B030D-6E8A-4147-A177-3AD203B41FA5}">
                      <a16:colId xmlns:a16="http://schemas.microsoft.com/office/drawing/2014/main" val="20001"/>
                    </a:ext>
                  </a:extLst>
                </a:gridCol>
                <a:gridCol w="2277609">
                  <a:extLst>
                    <a:ext uri="{9D8B030D-6E8A-4147-A177-3AD203B41FA5}">
                      <a16:colId xmlns:a16="http://schemas.microsoft.com/office/drawing/2014/main" val="20002"/>
                    </a:ext>
                  </a:extLst>
                </a:gridCol>
                <a:gridCol w="2278112">
                  <a:extLst>
                    <a:ext uri="{9D8B030D-6E8A-4147-A177-3AD203B41FA5}">
                      <a16:colId xmlns:a16="http://schemas.microsoft.com/office/drawing/2014/main" val="20003"/>
                    </a:ext>
                  </a:extLst>
                </a:gridCol>
                <a:gridCol w="2286676">
                  <a:extLst>
                    <a:ext uri="{9D8B030D-6E8A-4147-A177-3AD203B41FA5}">
                      <a16:colId xmlns:a16="http://schemas.microsoft.com/office/drawing/2014/main" val="20004"/>
                    </a:ext>
                  </a:extLst>
                </a:gridCol>
              </a:tblGrid>
              <a:tr h="661764">
                <a:tc>
                  <a:txBody>
                    <a:bodyPr/>
                    <a:lstStyle/>
                    <a:p>
                      <a:pPr defTabSz="914400">
                        <a:defRPr sz="2700">
                          <a:latin typeface="Graphik"/>
                          <a:ea typeface="Graphik"/>
                          <a:cs typeface="Graphik"/>
                          <a:sym typeface="Graphik"/>
                        </a:defRPr>
                      </a:pPr>
                      <a:endParaRPr/>
                    </a:p>
                  </a:txBody>
                  <a:tcPr marL="50800" marR="50800" marT="50800" marB="50800" anchor="ctr" horzOverflow="overflow">
                    <a:lnL w="0">
                      <a:miter lim="400000"/>
                    </a:lnL>
                    <a:lnR w="25400">
                      <a:solidFill>
                        <a:srgbClr val="000000"/>
                      </a:solidFill>
                      <a:miter lim="400000"/>
                    </a:lnR>
                    <a:lnT w="0">
                      <a:miter lim="400000"/>
                    </a:lnT>
                    <a:solidFill>
                      <a:srgbClr val="FFFFFF"/>
                    </a:solidFill>
                  </a:tcPr>
                </a:tc>
                <a:tc>
                  <a:txBody>
                    <a:bodyPr/>
                    <a:lstStyle/>
                    <a:p>
                      <a:pPr defTabSz="2438337">
                        <a:lnSpc>
                          <a:spcPct val="90000"/>
                        </a:lnSpc>
                        <a:spcBef>
                          <a:spcPts val="4500"/>
                        </a:spcBef>
                        <a:defRPr sz="2700" b="1" i="1" baseline="31998">
                          <a:solidFill>
                            <a:srgbClr val="EE230C"/>
                          </a:solidFill>
                        </a:defRPr>
                      </a:pPr>
                      <a:r>
                        <a:t>11</a:t>
                      </a:r>
                      <a:r>
                        <a:rPr baseline="0"/>
                        <a:t>C</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2438337">
                        <a:lnSpc>
                          <a:spcPct val="90000"/>
                        </a:lnSpc>
                        <a:spcBef>
                          <a:spcPts val="4500"/>
                        </a:spcBef>
                        <a:defRPr sz="2700" b="1" i="1" baseline="31998">
                          <a:solidFill>
                            <a:srgbClr val="EE230C"/>
                          </a:solidFill>
                        </a:defRPr>
                      </a:pPr>
                      <a:r>
                        <a:t>10</a:t>
                      </a:r>
                      <a:r>
                        <a:rPr baseline="0"/>
                        <a:t>C</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2438337">
                        <a:lnSpc>
                          <a:spcPct val="90000"/>
                        </a:lnSpc>
                        <a:spcBef>
                          <a:spcPts val="4500"/>
                        </a:spcBef>
                        <a:defRPr sz="2700" b="1" i="1" baseline="31998">
                          <a:solidFill>
                            <a:schemeClr val="accent1">
                              <a:lumOff val="-13575"/>
                            </a:schemeClr>
                          </a:solidFill>
                        </a:defRPr>
                      </a:pPr>
                      <a:r>
                        <a:t>15</a:t>
                      </a:r>
                      <a:r>
                        <a:rPr baseline="0"/>
                        <a:t>O</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2438337">
                        <a:lnSpc>
                          <a:spcPct val="90000"/>
                        </a:lnSpc>
                        <a:spcBef>
                          <a:spcPts val="4500"/>
                        </a:spcBef>
                        <a:defRPr sz="2700" b="1" i="1" baseline="31998">
                          <a:solidFill>
                            <a:schemeClr val="accent1">
                              <a:lumOff val="-13575"/>
                            </a:schemeClr>
                          </a:solidFill>
                        </a:defRPr>
                      </a:pPr>
                      <a:r>
                        <a:t>14</a:t>
                      </a:r>
                      <a:r>
                        <a:rPr baseline="0"/>
                        <a:t>O</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0"/>
                  </a:ext>
                </a:extLst>
              </a:tr>
              <a:tr h="661764">
                <a:tc>
                  <a:txBody>
                    <a:bodyPr/>
                    <a:lstStyle/>
                    <a:p>
                      <a:pPr algn="l" defTabSz="914400"/>
                      <a:r>
                        <a:rPr sz="2700"/>
                        <a:t>Half-life:</a:t>
                      </a:r>
                    </a:p>
                  </a:txBody>
                  <a:tcPr marL="50800" marR="50800" marT="50800" marB="50800" anchor="ctr" horzOverflow="overflow">
                    <a:lnR w="25400">
                      <a:solidFill>
                        <a:srgbClr val="000000"/>
                      </a:solidFill>
                      <a:miter lim="400000"/>
                    </a:lnR>
                    <a:solidFill>
                      <a:srgbClr val="FFFFFF"/>
                    </a:solidFill>
                  </a:tcPr>
                </a:tc>
                <a:tc>
                  <a:txBody>
                    <a:bodyPr/>
                    <a:lstStyle/>
                    <a:p>
                      <a:pPr algn="l" defTabSz="914400"/>
                      <a:r>
                        <a:rPr sz="2700"/>
                        <a:t>20.4 min</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914400"/>
                      <a:r>
                        <a:rPr sz="2700"/>
                        <a:t>19.3 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914400"/>
                      <a:r>
                        <a:rPr sz="2700"/>
                        <a:t>2.04 min ✅</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r>
                        <a:rPr sz="2700">
                          <a:solidFill>
                            <a:srgbClr val="5E5E5E"/>
                          </a:solidFill>
                        </a:rPr>
                        <a:t>1.17 min</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extLst>
                  <a:ext uri="{0D108BD9-81ED-4DB2-BD59-A6C34878D82A}">
                    <a16:rowId xmlns:a16="http://schemas.microsoft.com/office/drawing/2014/main" val="10001"/>
                  </a:ext>
                </a:extLst>
              </a:tr>
              <a:tr h="661764">
                <a:tc>
                  <a:txBody>
                    <a:bodyPr/>
                    <a:lstStyle/>
                    <a:p>
                      <a:pPr algn="l" defTabSz="914400"/>
                      <a:r>
                        <a:rPr sz="2700"/>
                        <a:t>Intensity in the SIS18:</a:t>
                      </a:r>
                    </a:p>
                  </a:txBody>
                  <a:tcPr marL="50800" marR="50800" marT="50800" marB="50800" anchor="ctr" horzOverflow="overflow">
                    <a:lnR w="25400">
                      <a:solidFill>
                        <a:srgbClr val="000000"/>
                      </a:solidFill>
                      <a:miter lim="400000"/>
                    </a:lnR>
                    <a:solidFill>
                      <a:srgbClr val="FFFFFF"/>
                    </a:solidFill>
                  </a:tcPr>
                </a:tc>
                <a:tc>
                  <a:txBody>
                    <a:bodyPr/>
                    <a:lstStyle/>
                    <a:p>
                      <a:pPr algn="l" defTabSz="2438338">
                        <a:defRPr sz="2700">
                          <a:solidFill>
                            <a:srgbClr val="5E5E5E"/>
                          </a:solidFill>
                        </a:defRPr>
                      </a:pPr>
                      <a:r>
                        <a:t>~10</a:t>
                      </a:r>
                      <a:r>
                        <a:rPr baseline="31998"/>
                        <a:t>10</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defRPr sz="2700">
                          <a:solidFill>
                            <a:srgbClr val="5E5E5E"/>
                          </a:solidFill>
                        </a:defRPr>
                      </a:pPr>
                      <a:r>
                        <a:t>~10</a:t>
                      </a:r>
                      <a:r>
                        <a:rPr baseline="31998"/>
                        <a:t>10</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defRPr sz="2700">
                          <a:solidFill>
                            <a:srgbClr val="5E5E5E"/>
                          </a:solidFill>
                        </a:defRPr>
                      </a:pPr>
                      <a:r>
                        <a:t>~10</a:t>
                      </a:r>
                      <a:r>
                        <a:rPr baseline="31998"/>
                        <a:t>10</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defRPr sz="2700">
                          <a:solidFill>
                            <a:srgbClr val="5E5E5E"/>
                          </a:solidFill>
                        </a:defRPr>
                      </a:pPr>
                      <a:r>
                        <a:t>~10</a:t>
                      </a:r>
                      <a:r>
                        <a:rPr baseline="31998"/>
                        <a:t>10</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extLst>
                  <a:ext uri="{0D108BD9-81ED-4DB2-BD59-A6C34878D82A}">
                    <a16:rowId xmlns:a16="http://schemas.microsoft.com/office/drawing/2014/main" val="10002"/>
                  </a:ext>
                </a:extLst>
              </a:tr>
              <a:tr h="661764">
                <a:tc>
                  <a:txBody>
                    <a:bodyPr/>
                    <a:lstStyle/>
                    <a:p>
                      <a:pPr algn="l" defTabSz="914400"/>
                      <a:r>
                        <a:rPr sz="2700"/>
                        <a:t>Intensity @FRS final focal plate</a:t>
                      </a:r>
                    </a:p>
                  </a:txBody>
                  <a:tcPr marL="50800" marR="50800" marT="50800" marB="50800" anchor="ctr" horzOverflow="overflow">
                    <a:lnR w="25400">
                      <a:solidFill>
                        <a:srgbClr val="000000"/>
                      </a:solidFill>
                      <a:miter lim="400000"/>
                    </a:lnR>
                    <a:solidFill>
                      <a:srgbClr val="FFFFFF"/>
                    </a:solidFill>
                  </a:tcPr>
                </a:tc>
                <a:tc>
                  <a:txBody>
                    <a:bodyPr/>
                    <a:lstStyle/>
                    <a:p>
                      <a:pPr algn="l" defTabSz="2438338">
                        <a:defRPr sz="2700" b="1">
                          <a:solidFill>
                            <a:srgbClr val="008F00"/>
                          </a:solidFill>
                        </a:defRPr>
                      </a:pPr>
                      <a:r>
                        <a:t>~10</a:t>
                      </a:r>
                      <a:r>
                        <a:rPr baseline="31998"/>
                        <a:t>7</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defRPr sz="2700">
                          <a:solidFill>
                            <a:srgbClr val="5E5E5E"/>
                          </a:solidFill>
                        </a:defRPr>
                      </a:pPr>
                      <a:r>
                        <a:t>~10</a:t>
                      </a:r>
                      <a:r>
                        <a:rPr baseline="31998"/>
                        <a:t>6</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defRPr sz="2700" b="1">
                          <a:solidFill>
                            <a:srgbClr val="009051"/>
                          </a:solidFill>
                        </a:defRPr>
                      </a:pPr>
                      <a:r>
                        <a:t>~10</a:t>
                      </a:r>
                      <a:r>
                        <a:rPr baseline="31998"/>
                        <a:t>7</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defRPr sz="2700">
                          <a:solidFill>
                            <a:srgbClr val="5E5E5E"/>
                          </a:solidFill>
                        </a:defRPr>
                      </a:pPr>
                      <a:r>
                        <a:t>~10</a:t>
                      </a:r>
                      <a:r>
                        <a:rPr baseline="31998"/>
                        <a:t>6</a:t>
                      </a:r>
                      <a:r>
                        <a:t> pps</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extLst>
                  <a:ext uri="{0D108BD9-81ED-4DB2-BD59-A6C34878D82A}">
                    <a16:rowId xmlns:a16="http://schemas.microsoft.com/office/drawing/2014/main" val="10003"/>
                  </a:ext>
                </a:extLst>
              </a:tr>
              <a:tr h="661764">
                <a:tc>
                  <a:txBody>
                    <a:bodyPr/>
                    <a:lstStyle/>
                    <a:p>
                      <a:pPr algn="l" defTabSz="914400"/>
                      <a:r>
                        <a:rPr sz="2700"/>
                        <a:t>Purity</a:t>
                      </a:r>
                    </a:p>
                  </a:txBody>
                  <a:tcPr marL="50800" marR="50800" marT="50800" marB="50800" anchor="ctr" horzOverflow="overflow">
                    <a:lnR w="25400">
                      <a:solidFill>
                        <a:srgbClr val="000000"/>
                      </a:solidFill>
                      <a:miter lim="400000"/>
                    </a:lnR>
                    <a:solidFill>
                      <a:srgbClr val="FFFFFF"/>
                    </a:solidFill>
                  </a:tcPr>
                </a:tc>
                <a:tc>
                  <a:txBody>
                    <a:bodyPr/>
                    <a:lstStyle/>
                    <a:p>
                      <a:pPr algn="l" defTabSz="2438338"/>
                      <a:r>
                        <a:rPr sz="2700">
                          <a:solidFill>
                            <a:srgbClr val="5E5E5E"/>
                          </a:solidFill>
                        </a:rPr>
                        <a:t>&gt; 99%</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r>
                        <a:rPr sz="2700">
                          <a:solidFill>
                            <a:srgbClr val="5E5E5E"/>
                          </a:solidFill>
                        </a:rPr>
                        <a:t>&gt; 94%</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r>
                        <a:rPr sz="2700">
                          <a:solidFill>
                            <a:srgbClr val="5E5E5E"/>
                          </a:solidFill>
                        </a:rPr>
                        <a:t>&gt;99%</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algn="l" defTabSz="2438338"/>
                      <a:r>
                        <a:rPr sz="2700">
                          <a:solidFill>
                            <a:srgbClr val="5E5E5E"/>
                          </a:solidFill>
                        </a:rPr>
                        <a:t>&gt;95%</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extLst>
                  <a:ext uri="{0D108BD9-81ED-4DB2-BD59-A6C34878D82A}">
                    <a16:rowId xmlns:a16="http://schemas.microsoft.com/office/drawing/2014/main" val="10004"/>
                  </a:ext>
                </a:extLst>
              </a:tr>
              <a:tr h="661764">
                <a:tc>
                  <a:txBody>
                    <a:bodyPr/>
                    <a:lstStyle/>
                    <a:p>
                      <a:pPr algn="l" defTabSz="914400"/>
                      <a:r>
                        <a:rPr sz="2700"/>
                        <a:t>Transported to Cave M</a:t>
                      </a:r>
                    </a:p>
                  </a:txBody>
                  <a:tcPr marL="50800" marR="50800" marT="50800" marB="50800" anchor="ctr" horzOverflow="overflow">
                    <a:lnR w="25400">
                      <a:solidFill>
                        <a:srgbClr val="000000"/>
                      </a:solidFill>
                      <a:miter lim="400000"/>
                    </a:lnR>
                    <a:solidFill>
                      <a:srgbClr val="FFFFFF"/>
                    </a:solidFill>
                  </a:tcPr>
                </a:tc>
                <a:tc>
                  <a:txBody>
                    <a:bodyPr/>
                    <a:lstStyle/>
                    <a:p>
                      <a:pPr defTabSz="914400"/>
                      <a:r>
                        <a:rPr sz="2700"/>
                        <a:t>✅</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914400">
                        <a:defRPr sz="2700">
                          <a:latin typeface="Graphik"/>
                          <a:ea typeface="Graphik"/>
                          <a:cs typeface="Graphik"/>
                          <a:sym typeface="Graphik"/>
                        </a:defRPr>
                      </a:pPr>
                      <a:endParaRP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914400"/>
                      <a:r>
                        <a:rPr sz="2700"/>
                        <a:t>✅</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914400">
                        <a:defRPr sz="2700">
                          <a:latin typeface="Graphik"/>
                          <a:ea typeface="Graphik"/>
                          <a:cs typeface="Graphik"/>
                          <a:sym typeface="Graphik"/>
                        </a:defRPr>
                      </a:pPr>
                      <a:endParaRP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5"/>
                  </a:ext>
                </a:extLst>
              </a:tr>
              <a:tr h="661764">
                <a:tc>
                  <a:txBody>
                    <a:bodyPr/>
                    <a:lstStyle/>
                    <a:p>
                      <a:pPr algn="l" defTabSz="914400"/>
                      <a:r>
                        <a:rPr sz="2700"/>
                        <a:t>Additional Prompt–Ɣ</a:t>
                      </a:r>
                    </a:p>
                  </a:txBody>
                  <a:tcPr marL="50800" marR="50800" marT="50800" marB="50800" anchor="ctr" horzOverflow="overflow">
                    <a:lnR w="25400">
                      <a:solidFill>
                        <a:srgbClr val="000000"/>
                      </a:solidFill>
                      <a:miter lim="400000"/>
                    </a:lnR>
                    <a:solidFill>
                      <a:srgbClr val="FFFFFF"/>
                    </a:solidFill>
                  </a:tcPr>
                </a:tc>
                <a:tc>
                  <a:txBody>
                    <a:bodyPr/>
                    <a:lstStyle/>
                    <a:p>
                      <a:pPr algn="l" defTabSz="2438338">
                        <a:defRPr sz="2700">
                          <a:solidFill>
                            <a:srgbClr val="5E5E5E"/>
                          </a:solidFill>
                        </a:defRPr>
                      </a:pPr>
                      <a:endParaRP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defTabSz="914400"/>
                      <a:r>
                        <a:rPr sz="2700"/>
                        <a:t>✅</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algn="l" defTabSz="2438338">
                        <a:defRPr sz="2700">
                          <a:solidFill>
                            <a:srgbClr val="5E5E5E"/>
                          </a:solidFill>
                        </a:defRPr>
                      </a:pPr>
                      <a:endParaRP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tcPr>
                </a:tc>
                <a:tc>
                  <a:txBody>
                    <a:bodyPr/>
                    <a:lstStyle/>
                    <a:p>
                      <a:pPr defTabSz="914400"/>
                      <a:r>
                        <a:rPr sz="2700"/>
                        <a:t>✅</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6"/>
                  </a:ext>
                </a:extLst>
              </a:tr>
              <a:tr h="661764">
                <a:tc>
                  <a:txBody>
                    <a:bodyPr/>
                    <a:lstStyle/>
                    <a:p>
                      <a:pPr algn="l" defTabSz="914400"/>
                      <a:r>
                        <a:rPr sz="2700" u="sng"/>
                        <a:t>Stable ion in use for therapy.</a:t>
                      </a:r>
                    </a:p>
                  </a:txBody>
                  <a:tcPr marL="50800" marR="50800" marT="50800" marB="50800" anchor="ctr" horzOverflow="overflow">
                    <a:lnR w="25400">
                      <a:solidFill>
                        <a:srgbClr val="000000"/>
                      </a:solidFill>
                      <a:miter lim="400000"/>
                    </a:lnR>
                    <a:solidFill>
                      <a:srgbClr val="FFFFFF"/>
                    </a:solidFill>
                  </a:tcPr>
                </a:tc>
                <a:tc>
                  <a:txBody>
                    <a:bodyPr/>
                    <a:lstStyle/>
                    <a:p>
                      <a:pPr defTabSz="914400"/>
                      <a:r>
                        <a:rPr sz="2700"/>
                        <a:t>✅</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914400"/>
                      <a:r>
                        <a:rPr sz="2700"/>
                        <a:t>✅</a:t>
                      </a: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914400">
                        <a:defRPr sz="2700">
                          <a:latin typeface="Graphik"/>
                          <a:ea typeface="Graphik"/>
                          <a:cs typeface="Graphik"/>
                          <a:sym typeface="Graphik"/>
                        </a:defRPr>
                      </a:pPr>
                      <a:endParaRP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tc>
                  <a:txBody>
                    <a:bodyPr/>
                    <a:lstStyle/>
                    <a:p>
                      <a:pPr defTabSz="914400">
                        <a:defRPr sz="2700">
                          <a:latin typeface="Graphik"/>
                          <a:ea typeface="Graphik"/>
                          <a:cs typeface="Graphik"/>
                          <a:sym typeface="Graphik"/>
                        </a:defRPr>
                      </a:pPr>
                      <a:endParaRPr/>
                    </a:p>
                  </a:txBody>
                  <a:tcPr marL="50800" marR="50800" marT="50800" marB="50800" anchor="ctr" horzOverflow="overflow">
                    <a:lnL w="25400">
                      <a:solidFill>
                        <a:srgbClr val="000000"/>
                      </a:solidFill>
                      <a:miter lim="400000"/>
                    </a:lnL>
                    <a:lnR w="25400">
                      <a:solidFill>
                        <a:srgbClr val="000000"/>
                      </a:solidFill>
                      <a:miter lim="400000"/>
                    </a:lnR>
                    <a:lnT w="25400">
                      <a:solidFill>
                        <a:srgbClr val="000000"/>
                      </a:solidFill>
                      <a:miter lim="400000"/>
                    </a:lnT>
                    <a:lnB w="25400">
                      <a:solidFill>
                        <a:srgbClr val="000000"/>
                      </a:solidFill>
                      <a:miter lim="400000"/>
                    </a:lnB>
                    <a:solidFill>
                      <a:srgbClr val="FFFFFF"/>
                    </a:solidFill>
                  </a:tcPr>
                </a:tc>
                <a:extLst>
                  <a:ext uri="{0D108BD9-81ED-4DB2-BD59-A6C34878D82A}">
                    <a16:rowId xmlns:a16="http://schemas.microsoft.com/office/drawing/2014/main" val="10007"/>
                  </a:ext>
                </a:extLst>
              </a:tr>
            </a:tbl>
          </a:graphicData>
        </a:graphic>
      </p:graphicFrame>
      <p:sp>
        <p:nvSpPr>
          <p:cNvPr id="434" name="Rectangle"/>
          <p:cNvSpPr/>
          <p:nvPr/>
        </p:nvSpPr>
        <p:spPr>
          <a:xfrm>
            <a:off x="10009720" y="1757135"/>
            <a:ext cx="2787853" cy="5732151"/>
          </a:xfrm>
          <a:prstGeom prst="rect">
            <a:avLst/>
          </a:prstGeom>
          <a:ln w="50800">
            <a:solidFill>
              <a:schemeClr val="accent1">
                <a:lumOff val="-13575"/>
              </a:schemeClr>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nvGrpSpPr>
          <p:cNvPr id="454" name="Group"/>
          <p:cNvGrpSpPr/>
          <p:nvPr/>
        </p:nvGrpSpPr>
        <p:grpSpPr>
          <a:xfrm>
            <a:off x="1046655" y="7752146"/>
            <a:ext cx="22993114" cy="6095350"/>
            <a:chOff x="0" y="0"/>
            <a:chExt cx="22993112" cy="6095349"/>
          </a:xfrm>
        </p:grpSpPr>
        <p:grpSp>
          <p:nvGrpSpPr>
            <p:cNvPr id="438" name="Group"/>
            <p:cNvGrpSpPr/>
            <p:nvPr/>
          </p:nvGrpSpPr>
          <p:grpSpPr>
            <a:xfrm>
              <a:off x="648014" y="959115"/>
              <a:ext cx="20994662" cy="4647799"/>
              <a:chOff x="0" y="0"/>
              <a:chExt cx="20994661" cy="4647798"/>
            </a:xfrm>
          </p:grpSpPr>
          <p:pic>
            <p:nvPicPr>
              <p:cNvPr id="435" name="pasted-movie.png" descr="pasted-movie.png"/>
              <p:cNvPicPr>
                <a:picLocks noChangeAspect="1"/>
              </p:cNvPicPr>
              <p:nvPr/>
            </p:nvPicPr>
            <p:blipFill>
              <a:blip r:embed="rId3"/>
              <a:srcRect/>
              <a:stretch>
                <a:fillRect/>
              </a:stretch>
            </p:blipFill>
            <p:spPr>
              <a:xfrm>
                <a:off x="0" y="0"/>
                <a:ext cx="7193023" cy="4647799"/>
              </a:xfrm>
              <a:prstGeom prst="rect">
                <a:avLst/>
              </a:prstGeom>
              <a:ln w="12700" cap="flat">
                <a:noFill/>
                <a:miter lim="400000"/>
              </a:ln>
              <a:effectLst/>
            </p:spPr>
          </p:pic>
          <p:pic>
            <p:nvPicPr>
              <p:cNvPr id="436" name="pasted-movie.png" descr="pasted-movie.png"/>
              <p:cNvPicPr>
                <a:picLocks noChangeAspect="1"/>
              </p:cNvPicPr>
              <p:nvPr/>
            </p:nvPicPr>
            <p:blipFill>
              <a:blip r:embed="rId4"/>
              <a:stretch>
                <a:fillRect/>
              </a:stretch>
            </p:blipFill>
            <p:spPr>
              <a:xfrm>
                <a:off x="7290763" y="104657"/>
                <a:ext cx="5723309" cy="4438485"/>
              </a:xfrm>
              <a:prstGeom prst="rect">
                <a:avLst/>
              </a:prstGeom>
              <a:ln w="12700" cap="flat">
                <a:noFill/>
                <a:miter lim="400000"/>
              </a:ln>
              <a:effectLst/>
            </p:spPr>
          </p:pic>
          <p:pic>
            <p:nvPicPr>
              <p:cNvPr id="437" name="pasted-movie.png" descr="pasted-movie.png"/>
              <p:cNvPicPr>
                <a:picLocks noChangeAspect="1"/>
              </p:cNvPicPr>
              <p:nvPr/>
            </p:nvPicPr>
            <p:blipFill>
              <a:blip r:embed="rId5"/>
              <a:srcRect/>
              <a:stretch>
                <a:fillRect/>
              </a:stretch>
            </p:blipFill>
            <p:spPr>
              <a:xfrm>
                <a:off x="12951306" y="165023"/>
                <a:ext cx="8043356" cy="4317753"/>
              </a:xfrm>
              <a:prstGeom prst="rect">
                <a:avLst/>
              </a:prstGeom>
              <a:ln w="12700" cap="flat">
                <a:noFill/>
                <a:miter lim="400000"/>
              </a:ln>
              <a:effectLst/>
            </p:spPr>
          </p:pic>
        </p:grpSp>
        <p:sp>
          <p:nvSpPr>
            <p:cNvPr id="439" name="Boscolo, Lovatti, Sokol et al. Nat. Phys. 2025"/>
            <p:cNvSpPr txBox="1"/>
            <p:nvPr/>
          </p:nvSpPr>
          <p:spPr>
            <a:xfrm>
              <a:off x="10922900" y="5348081"/>
              <a:ext cx="7757250" cy="74726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p>
              <a:pPr algn="ctr">
                <a:lnSpc>
                  <a:spcPct val="100000"/>
                </a:lnSpc>
                <a:spcBef>
                  <a:spcPts val="0"/>
                </a:spcBef>
                <a:defRPr sz="3000" i="1">
                  <a:solidFill>
                    <a:srgbClr val="5E5E5E"/>
                  </a:solidFill>
                </a:defRPr>
              </a:pPr>
              <a:r>
                <a:t>Boscolo, Lovatti, Sokol et al. </a:t>
              </a:r>
              <a:r>
                <a:rPr>
                  <a:latin typeface="Helvetica"/>
                  <a:ea typeface="Helvetica"/>
                  <a:cs typeface="Helvetica"/>
                  <a:sym typeface="Helvetica"/>
                </a:rPr>
                <a:t>Nat. Phys. 2025</a:t>
              </a:r>
              <a:endParaRPr sz="1200" i="0">
                <a:solidFill>
                  <a:srgbClr val="000000"/>
                </a:solidFill>
                <a:latin typeface="Times Roman"/>
                <a:ea typeface="Times Roman"/>
                <a:cs typeface="Times Roman"/>
                <a:sym typeface="Times Roman"/>
              </a:endParaRPr>
            </a:p>
          </p:txBody>
        </p:sp>
        <p:sp>
          <p:nvSpPr>
            <p:cNvPr id="440" name="11C for preclinical studies"/>
            <p:cNvSpPr txBox="1"/>
            <p:nvPr/>
          </p:nvSpPr>
          <p:spPr>
            <a:xfrm>
              <a:off x="6892188" y="209243"/>
              <a:ext cx="8506313" cy="94493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p>
              <a:pPr defTabSz="825500">
                <a:lnSpc>
                  <a:spcPct val="100000"/>
                </a:lnSpc>
                <a:spcBef>
                  <a:spcPts val="0"/>
                </a:spcBef>
                <a:buClr>
                  <a:srgbClr val="FDBB63"/>
                </a:buClr>
                <a:defRPr sz="5500" b="1"/>
              </a:pPr>
              <a:r>
                <a:rPr baseline="31999"/>
                <a:t>11</a:t>
              </a:r>
              <a:r>
                <a:t>C for preclinical studies</a:t>
              </a:r>
            </a:p>
          </p:txBody>
        </p:sp>
        <p:sp>
          <p:nvSpPr>
            <p:cNvPr id="441" name="209 MeV/u"/>
            <p:cNvSpPr txBox="1"/>
            <p:nvPr/>
          </p:nvSpPr>
          <p:spPr>
            <a:xfrm>
              <a:off x="1676765" y="4036996"/>
              <a:ext cx="2703425" cy="72166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4200"/>
              </a:lvl1pPr>
            </a:lstStyle>
            <a:p>
              <a:r>
                <a:t>209 MeV/u</a:t>
              </a:r>
            </a:p>
          </p:txBody>
        </p:sp>
        <p:grpSp>
          <p:nvGrpSpPr>
            <p:cNvPr id="446" name="Group"/>
            <p:cNvGrpSpPr/>
            <p:nvPr/>
          </p:nvGrpSpPr>
          <p:grpSpPr>
            <a:xfrm>
              <a:off x="9141499" y="3698661"/>
              <a:ext cx="537607" cy="503058"/>
              <a:chOff x="0" y="0"/>
              <a:chExt cx="537605" cy="503056"/>
            </a:xfrm>
          </p:grpSpPr>
          <p:sp>
            <p:nvSpPr>
              <p:cNvPr id="442" name="Oval"/>
              <p:cNvSpPr/>
              <p:nvPr/>
            </p:nvSpPr>
            <p:spPr>
              <a:xfrm>
                <a:off x="0" y="0"/>
                <a:ext cx="537606" cy="503057"/>
              </a:xfrm>
              <a:prstGeom prst="ellipse">
                <a:avLst/>
              </a:prstGeom>
              <a:noFill/>
              <a:ln w="50800" cap="flat">
                <a:solidFill>
                  <a:srgbClr val="B894B1"/>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Graphik-Light"/>
                    <a:ea typeface="Graphik-Light"/>
                    <a:cs typeface="Graphik-Light"/>
                    <a:sym typeface="Graphik Light"/>
                  </a:defRPr>
                </a:pPr>
                <a:endParaRPr/>
              </a:p>
            </p:txBody>
          </p:sp>
          <p:grpSp>
            <p:nvGrpSpPr>
              <p:cNvPr id="445" name="Group"/>
              <p:cNvGrpSpPr/>
              <p:nvPr/>
            </p:nvGrpSpPr>
            <p:grpSpPr>
              <a:xfrm>
                <a:off x="120246" y="91847"/>
                <a:ext cx="297113" cy="319363"/>
                <a:chOff x="0" y="0"/>
                <a:chExt cx="297112" cy="319361"/>
              </a:xfrm>
            </p:grpSpPr>
            <p:sp>
              <p:nvSpPr>
                <p:cNvPr id="443" name="Line"/>
                <p:cNvSpPr/>
                <p:nvPr/>
              </p:nvSpPr>
              <p:spPr>
                <a:xfrm flipV="1">
                  <a:off x="-1" y="-1"/>
                  <a:ext cx="297114" cy="319363"/>
                </a:xfrm>
                <a:prstGeom prst="line">
                  <a:avLst/>
                </a:prstGeom>
                <a:noFill/>
                <a:ln w="50800" cap="flat">
                  <a:solidFill>
                    <a:srgbClr val="BA898A"/>
                  </a:solidFill>
                  <a:prstDash val="solid"/>
                  <a:miter lim="400000"/>
                </a:ln>
                <a:effectLst/>
              </p:spPr>
              <p:txBody>
                <a:bodyPr wrap="square" lIns="50800" tIns="50800" rIns="50800" bIns="50800" numCol="1" anchor="ctr">
                  <a:noAutofit/>
                </a:bodyPr>
                <a:lstStyle/>
                <a:p>
                  <a:pPr defTabSz="355600">
                    <a:lnSpc>
                      <a:spcPct val="100000"/>
                    </a:lnSpc>
                    <a:spcBef>
                      <a:spcPts val="4700"/>
                    </a:spcBef>
                    <a:defRPr sz="4000">
                      <a:solidFill>
                        <a:srgbClr val="53585F"/>
                      </a:solidFill>
                      <a:latin typeface="Graphik-Light"/>
                      <a:ea typeface="Graphik-Light"/>
                      <a:cs typeface="Graphik-Light"/>
                      <a:sym typeface="Graphik Light"/>
                    </a:defRPr>
                  </a:pPr>
                  <a:endParaRPr/>
                </a:p>
              </p:txBody>
            </p:sp>
            <p:sp>
              <p:nvSpPr>
                <p:cNvPr id="444" name="Line"/>
                <p:cNvSpPr/>
                <p:nvPr/>
              </p:nvSpPr>
              <p:spPr>
                <a:xfrm flipH="1" flipV="1">
                  <a:off x="-1" y="-1"/>
                  <a:ext cx="297114" cy="319363"/>
                </a:xfrm>
                <a:prstGeom prst="line">
                  <a:avLst/>
                </a:prstGeom>
                <a:noFill/>
                <a:ln w="63500" cap="flat">
                  <a:solidFill>
                    <a:srgbClr val="B894B1"/>
                  </a:solidFill>
                  <a:prstDash val="solid"/>
                  <a:miter lim="400000"/>
                </a:ln>
                <a:effectLst/>
              </p:spPr>
              <p:txBody>
                <a:bodyPr wrap="square" lIns="50800" tIns="50800" rIns="50800" bIns="50800" numCol="1" anchor="ctr">
                  <a:noAutofit/>
                </a:bodyPr>
                <a:lstStyle/>
                <a:p>
                  <a:pPr defTabSz="355600">
                    <a:lnSpc>
                      <a:spcPct val="100000"/>
                    </a:lnSpc>
                    <a:spcBef>
                      <a:spcPts val="4700"/>
                    </a:spcBef>
                    <a:defRPr sz="4000">
                      <a:solidFill>
                        <a:srgbClr val="53585F"/>
                      </a:solidFill>
                      <a:latin typeface="Graphik-Light"/>
                      <a:ea typeface="Graphik-Light"/>
                      <a:cs typeface="Graphik-Light"/>
                      <a:sym typeface="Graphik Light"/>
                    </a:defRPr>
                  </a:pPr>
                  <a:endParaRPr/>
                </a:p>
              </p:txBody>
            </p:sp>
          </p:grpSp>
        </p:grpSp>
        <p:sp>
          <p:nvSpPr>
            <p:cNvPr id="447" name="Beam"/>
            <p:cNvSpPr txBox="1"/>
            <p:nvPr/>
          </p:nvSpPr>
          <p:spPr>
            <a:xfrm>
              <a:off x="8876094" y="4013019"/>
              <a:ext cx="1466597" cy="7696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defTabSz="355600">
                <a:lnSpc>
                  <a:spcPct val="100000"/>
                </a:lnSpc>
                <a:spcBef>
                  <a:spcPts val="4700"/>
                </a:spcBef>
                <a:defRPr sz="4000">
                  <a:solidFill>
                    <a:srgbClr val="B894B1"/>
                  </a:solidFill>
                  <a:latin typeface="Graphik-Light"/>
                  <a:ea typeface="Graphik-Light"/>
                  <a:cs typeface="Graphik-Light"/>
                  <a:sym typeface="Graphik Light"/>
                </a:defRPr>
              </a:lvl1pPr>
            </a:lstStyle>
            <a:p>
              <a:r>
                <a:t>Beam</a:t>
              </a:r>
            </a:p>
          </p:txBody>
        </p:sp>
        <p:grpSp>
          <p:nvGrpSpPr>
            <p:cNvPr id="450" name="Group"/>
            <p:cNvGrpSpPr/>
            <p:nvPr/>
          </p:nvGrpSpPr>
          <p:grpSpPr>
            <a:xfrm>
              <a:off x="14838596" y="3736526"/>
              <a:ext cx="2066818" cy="799726"/>
              <a:chOff x="0" y="0"/>
              <a:chExt cx="2066817" cy="799724"/>
            </a:xfrm>
          </p:grpSpPr>
          <p:sp>
            <p:nvSpPr>
              <p:cNvPr id="448" name="Line"/>
              <p:cNvSpPr/>
              <p:nvPr/>
            </p:nvSpPr>
            <p:spPr>
              <a:xfrm>
                <a:off x="0" y="799724"/>
                <a:ext cx="2066818" cy="1"/>
              </a:xfrm>
              <a:prstGeom prst="line">
                <a:avLst/>
              </a:prstGeom>
              <a:noFill/>
              <a:ln w="76200" cap="flat">
                <a:solidFill>
                  <a:srgbClr val="B894B1"/>
                </a:solidFill>
                <a:prstDash val="solid"/>
                <a:miter lim="400000"/>
                <a:tailEnd type="triangle" w="med" len="med"/>
              </a:ln>
              <a:effectLst/>
            </p:spPr>
            <p:txBody>
              <a:bodyPr wrap="square" lIns="50800" tIns="50800" rIns="50800" bIns="50800" numCol="1" anchor="ctr">
                <a:noAutofit/>
              </a:bodyPr>
              <a:lstStyle/>
              <a:p>
                <a:pPr defTabSz="355600">
                  <a:lnSpc>
                    <a:spcPct val="100000"/>
                  </a:lnSpc>
                  <a:spcBef>
                    <a:spcPts val="4700"/>
                  </a:spcBef>
                  <a:defRPr sz="4000">
                    <a:solidFill>
                      <a:srgbClr val="53585F"/>
                    </a:solidFill>
                    <a:latin typeface="Graphik-Light"/>
                    <a:ea typeface="Graphik-Light"/>
                    <a:cs typeface="Graphik-Light"/>
                    <a:sym typeface="Graphik Light"/>
                  </a:defRPr>
                </a:pPr>
                <a:endParaRPr/>
              </a:p>
            </p:txBody>
          </p:sp>
          <p:sp>
            <p:nvSpPr>
              <p:cNvPr id="449" name="Beam"/>
              <p:cNvSpPr txBox="1"/>
              <p:nvPr/>
            </p:nvSpPr>
            <p:spPr>
              <a:xfrm>
                <a:off x="36357" y="0"/>
                <a:ext cx="1466597" cy="7696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defTabSz="355600">
                  <a:lnSpc>
                    <a:spcPct val="100000"/>
                  </a:lnSpc>
                  <a:spcBef>
                    <a:spcPts val="4700"/>
                  </a:spcBef>
                  <a:defRPr sz="4000">
                    <a:solidFill>
                      <a:srgbClr val="B894B1"/>
                    </a:solidFill>
                    <a:latin typeface="Graphik-Light"/>
                    <a:ea typeface="Graphik-Light"/>
                    <a:cs typeface="Graphik-Light"/>
                    <a:sym typeface="Graphik Light"/>
                  </a:defRPr>
                </a:lvl1pPr>
              </a:lstStyle>
              <a:p>
                <a:r>
                  <a:t>Beam</a:t>
                </a:r>
              </a:p>
            </p:txBody>
          </p:sp>
        </p:grpSp>
        <p:sp>
          <p:nvSpPr>
            <p:cNvPr id="451" name="Beamspot"/>
            <p:cNvSpPr txBox="1"/>
            <p:nvPr/>
          </p:nvSpPr>
          <p:spPr>
            <a:xfrm>
              <a:off x="9563141" y="1284481"/>
              <a:ext cx="2070660" cy="64351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defTabSz="355600">
                <a:lnSpc>
                  <a:spcPct val="100000"/>
                </a:lnSpc>
                <a:spcBef>
                  <a:spcPts val="4700"/>
                </a:spcBef>
                <a:defRPr sz="3300">
                  <a:solidFill>
                    <a:srgbClr val="FFFFFF"/>
                  </a:solidFill>
                  <a:latin typeface="Graphik-Light"/>
                  <a:ea typeface="Graphik-Light"/>
                  <a:cs typeface="Graphik-Light"/>
                  <a:sym typeface="Graphik Light"/>
                </a:defRPr>
              </a:lvl1pPr>
            </a:lstStyle>
            <a:p>
              <a:r>
                <a:t>Beamspot</a:t>
              </a:r>
            </a:p>
          </p:txBody>
        </p:sp>
        <p:sp>
          <p:nvSpPr>
            <p:cNvPr id="452" name="2D dose distribution"/>
            <p:cNvSpPr txBox="1"/>
            <p:nvPr/>
          </p:nvSpPr>
          <p:spPr>
            <a:xfrm>
              <a:off x="14786733" y="1305569"/>
              <a:ext cx="3913861" cy="64351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defTabSz="355600">
                <a:lnSpc>
                  <a:spcPct val="100000"/>
                </a:lnSpc>
                <a:spcBef>
                  <a:spcPts val="4700"/>
                </a:spcBef>
                <a:defRPr sz="3300">
                  <a:solidFill>
                    <a:srgbClr val="FFFFFF"/>
                  </a:solidFill>
                  <a:latin typeface="Graphik-Light"/>
                  <a:ea typeface="Graphik-Light"/>
                  <a:cs typeface="Graphik-Light"/>
                  <a:sym typeface="Graphik Light"/>
                </a:defRPr>
              </a:lvl1pPr>
            </a:lstStyle>
            <a:p>
              <a:r>
                <a:t>2D dose distribution</a:t>
              </a:r>
            </a:p>
          </p:txBody>
        </p:sp>
        <p:sp>
          <p:nvSpPr>
            <p:cNvPr id="453" name="Rectangle"/>
            <p:cNvSpPr/>
            <p:nvPr/>
          </p:nvSpPr>
          <p:spPr>
            <a:xfrm>
              <a:off x="0" y="0"/>
              <a:ext cx="22993113" cy="5534080"/>
            </a:xfrm>
            <a:prstGeom prst="rect">
              <a:avLst/>
            </a:prstGeom>
            <a:noFill/>
            <a:ln w="25400" cap="flat">
              <a:solidFill>
                <a:srgbClr val="000000"/>
              </a:solidFill>
              <a:prstDash val="solid"/>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spTree>
    <p:custDataLst>
      <p:tags r:id="rId1"/>
    </p:custData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4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4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4" grpId="1" animBg="1" advAuto="0"/>
      <p:bldP spid="454" grpId="2" animBg="1"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 name="Textplatzhalter 12"/>
          <p:cNvSpPr txBox="1"/>
          <p:nvPr/>
        </p:nvSpPr>
        <p:spPr>
          <a:xfrm>
            <a:off x="847020" y="348346"/>
            <a:ext cx="16552432" cy="18700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b">
            <a:normAutofit/>
          </a:bodyPr>
          <a:lstStyle>
            <a:lvl1pPr defTabSz="825500">
              <a:lnSpc>
                <a:spcPct val="100000"/>
              </a:lnSpc>
              <a:spcBef>
                <a:spcPts val="0"/>
              </a:spcBef>
              <a:defRPr sz="5500" b="1"/>
            </a:lvl1pPr>
          </a:lstStyle>
          <a:p>
            <a:r>
              <a:t>First mice irradiation with RIB</a:t>
            </a:r>
          </a:p>
        </p:txBody>
      </p:sp>
      <p:sp>
        <p:nvSpPr>
          <p:cNvPr id="457" name="https://www.gsi.de/work/forschung/biophysik/erc_barb"/>
          <p:cNvSpPr txBox="1"/>
          <p:nvPr/>
        </p:nvSpPr>
        <p:spPr>
          <a:xfrm>
            <a:off x="7893741" y="12879794"/>
            <a:ext cx="10391826" cy="63878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6" tIns="71436" rIns="71436" bIns="71436" anchor="ctr">
            <a:spAutoFit/>
          </a:bodyPr>
          <a:lstStyle>
            <a:lvl1pPr defTabSz="1219200">
              <a:lnSpc>
                <a:spcPct val="100000"/>
              </a:lnSpc>
              <a:spcBef>
                <a:spcPts val="0"/>
              </a:spcBef>
              <a:defRPr sz="3400" i="1"/>
            </a:lvl1pPr>
          </a:lstStyle>
          <a:p>
            <a:r>
              <a:t>https://www.gsi.de/work/forschung/biophysik/erc_barb</a:t>
            </a:r>
          </a:p>
        </p:txBody>
      </p:sp>
      <p:pic>
        <p:nvPicPr>
          <p:cNvPr id="458" name="pasted-movie.png" descr="pasted-movie.png"/>
          <p:cNvPicPr>
            <a:picLocks noChangeAspect="1"/>
          </p:cNvPicPr>
          <p:nvPr/>
        </p:nvPicPr>
        <p:blipFill>
          <a:blip r:embed="rId3"/>
          <a:stretch>
            <a:fillRect/>
          </a:stretch>
        </p:blipFill>
        <p:spPr>
          <a:xfrm>
            <a:off x="382833" y="2859296"/>
            <a:ext cx="3526053" cy="9950223"/>
          </a:xfrm>
          <a:prstGeom prst="rect">
            <a:avLst/>
          </a:prstGeom>
          <a:ln w="12700">
            <a:miter lim="400000"/>
          </a:ln>
        </p:spPr>
      </p:pic>
      <p:grpSp>
        <p:nvGrpSpPr>
          <p:cNvPr id="467" name="Group"/>
          <p:cNvGrpSpPr/>
          <p:nvPr/>
        </p:nvGrpSpPr>
        <p:grpSpPr>
          <a:xfrm>
            <a:off x="4277234" y="2859296"/>
            <a:ext cx="19634190" cy="10409267"/>
            <a:chOff x="0" y="0"/>
            <a:chExt cx="19634189" cy="10409266"/>
          </a:xfrm>
        </p:grpSpPr>
        <p:pic>
          <p:nvPicPr>
            <p:cNvPr id="459" name="Image" descr="Image"/>
            <p:cNvPicPr>
              <a:picLocks noChangeAspect="1"/>
            </p:cNvPicPr>
            <p:nvPr/>
          </p:nvPicPr>
          <p:blipFill>
            <a:blip r:embed="rId4"/>
            <a:stretch>
              <a:fillRect/>
            </a:stretch>
          </p:blipFill>
          <p:spPr>
            <a:xfrm>
              <a:off x="0" y="0"/>
              <a:ext cx="19634190" cy="10409267"/>
            </a:xfrm>
            <a:prstGeom prst="rect">
              <a:avLst/>
            </a:prstGeom>
            <a:ln w="12700" cap="flat">
              <a:noFill/>
              <a:miter lim="400000"/>
            </a:ln>
            <a:effectLst/>
          </p:spPr>
        </p:pic>
        <p:sp>
          <p:nvSpPr>
            <p:cNvPr id="460" name="Rectangle"/>
            <p:cNvSpPr/>
            <p:nvPr/>
          </p:nvSpPr>
          <p:spPr>
            <a:xfrm>
              <a:off x="951327" y="4410761"/>
              <a:ext cx="18408904" cy="2345735"/>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pic>
          <p:nvPicPr>
            <p:cNvPr id="461" name="Image" descr="Image"/>
            <p:cNvPicPr>
              <a:picLocks noChangeAspect="1"/>
            </p:cNvPicPr>
            <p:nvPr/>
          </p:nvPicPr>
          <p:blipFill>
            <a:blip r:embed="rId5"/>
            <a:stretch>
              <a:fillRect/>
            </a:stretch>
          </p:blipFill>
          <p:spPr>
            <a:xfrm>
              <a:off x="9122370" y="4539455"/>
              <a:ext cx="2066818" cy="2088347"/>
            </a:xfrm>
            <a:prstGeom prst="rect">
              <a:avLst/>
            </a:prstGeom>
            <a:ln w="12700" cap="flat">
              <a:noFill/>
              <a:miter lim="400000"/>
            </a:ln>
            <a:effectLst/>
          </p:spPr>
        </p:pic>
        <p:pic>
          <p:nvPicPr>
            <p:cNvPr id="462" name="pasted-movie.png" descr="pasted-movie.png"/>
            <p:cNvPicPr>
              <a:picLocks noChangeAspect="1"/>
            </p:cNvPicPr>
            <p:nvPr/>
          </p:nvPicPr>
          <p:blipFill>
            <a:blip r:embed="rId6"/>
            <a:stretch>
              <a:fillRect/>
            </a:stretch>
          </p:blipFill>
          <p:spPr>
            <a:xfrm>
              <a:off x="16506028" y="4258398"/>
              <a:ext cx="3010887" cy="2432797"/>
            </a:xfrm>
            <a:prstGeom prst="rect">
              <a:avLst/>
            </a:prstGeom>
            <a:ln w="12700" cap="flat">
              <a:noFill/>
              <a:miter lim="400000"/>
            </a:ln>
            <a:effectLst/>
          </p:spPr>
        </p:pic>
        <p:pic>
          <p:nvPicPr>
            <p:cNvPr id="463" name="pasted-movie.png" descr="pasted-movie.png"/>
            <p:cNvPicPr>
              <a:picLocks noChangeAspect="1"/>
            </p:cNvPicPr>
            <p:nvPr/>
          </p:nvPicPr>
          <p:blipFill>
            <a:blip r:embed="rId7"/>
            <a:stretch>
              <a:fillRect/>
            </a:stretch>
          </p:blipFill>
          <p:spPr>
            <a:xfrm>
              <a:off x="11865010" y="4202017"/>
              <a:ext cx="3965195" cy="2545558"/>
            </a:xfrm>
            <a:prstGeom prst="rect">
              <a:avLst/>
            </a:prstGeom>
            <a:ln w="12700" cap="flat">
              <a:noFill/>
              <a:miter lim="400000"/>
            </a:ln>
            <a:effectLst/>
          </p:spPr>
        </p:pic>
        <p:pic>
          <p:nvPicPr>
            <p:cNvPr id="464" name="Image" descr="Image"/>
            <p:cNvPicPr>
              <a:picLocks noChangeAspect="1"/>
            </p:cNvPicPr>
            <p:nvPr/>
          </p:nvPicPr>
          <p:blipFill>
            <a:blip r:embed="rId8"/>
            <a:srcRect t="2392" r="50738"/>
            <a:stretch>
              <a:fillRect/>
            </a:stretch>
          </p:blipFill>
          <p:spPr>
            <a:xfrm>
              <a:off x="4885997" y="4202018"/>
              <a:ext cx="2839487" cy="2545409"/>
            </a:xfrm>
            <a:prstGeom prst="rect">
              <a:avLst/>
            </a:prstGeom>
            <a:ln w="12700" cap="flat">
              <a:noFill/>
              <a:miter lim="400000"/>
            </a:ln>
            <a:effectLst/>
          </p:spPr>
        </p:pic>
        <p:pic>
          <p:nvPicPr>
            <p:cNvPr id="465" name="pasted-movie.png" descr="pasted-movie.png"/>
            <p:cNvPicPr>
              <a:picLocks noChangeAspect="1"/>
            </p:cNvPicPr>
            <p:nvPr/>
          </p:nvPicPr>
          <p:blipFill>
            <a:blip r:embed="rId9"/>
            <a:stretch>
              <a:fillRect/>
            </a:stretch>
          </p:blipFill>
          <p:spPr>
            <a:xfrm>
              <a:off x="994118" y="4819250"/>
              <a:ext cx="3672682" cy="1311091"/>
            </a:xfrm>
            <a:prstGeom prst="rect">
              <a:avLst/>
            </a:prstGeom>
            <a:ln w="12700" cap="flat">
              <a:noFill/>
              <a:miter lim="400000"/>
            </a:ln>
            <a:effectLst/>
          </p:spPr>
        </p:pic>
        <p:sp>
          <p:nvSpPr>
            <p:cNvPr id="466" name="Rectangle"/>
            <p:cNvSpPr/>
            <p:nvPr/>
          </p:nvSpPr>
          <p:spPr>
            <a:xfrm>
              <a:off x="786707" y="8992577"/>
              <a:ext cx="18597747" cy="397772"/>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sp>
        <p:nvSpPr>
          <p:cNvPr id="468" name="Rectangle"/>
          <p:cNvSpPr/>
          <p:nvPr/>
        </p:nvSpPr>
        <p:spPr>
          <a:xfrm>
            <a:off x="12298271" y="2440041"/>
            <a:ext cx="3987536" cy="10218147"/>
          </a:xfrm>
          <a:prstGeom prst="rect">
            <a:avLst/>
          </a:prstGeom>
          <a:ln w="152400">
            <a:solidFill>
              <a:schemeClr val="accent6"/>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 name="Textplatzhalter 12"/>
          <p:cNvSpPr txBox="1">
            <a:spLocks noGrp="1"/>
          </p:cNvSpPr>
          <p:nvPr>
            <p:ph type="body" sz="quarter" idx="1"/>
          </p:nvPr>
        </p:nvSpPr>
        <p:spPr>
          <a:xfrm>
            <a:off x="847021" y="348343"/>
            <a:ext cx="16190116" cy="1870095"/>
          </a:xfrm>
          <a:prstGeom prst="rect">
            <a:avLst/>
          </a:prstGeom>
        </p:spPr>
        <p:txBody>
          <a:bodyPr anchor="b"/>
          <a:lstStyle>
            <a:lvl1pPr marL="0" indent="0" defTabSz="825500">
              <a:spcBef>
                <a:spcPts val="0"/>
              </a:spcBef>
              <a:buSzTx/>
              <a:buNone/>
              <a:defRPr sz="5500" b="1">
                <a:solidFill>
                  <a:srgbClr val="000000"/>
                </a:solidFill>
                <a:latin typeface="+mn-lt"/>
                <a:ea typeface="+mn-ea"/>
                <a:cs typeface="+mn-cs"/>
                <a:sym typeface="Helvetica Neue"/>
              </a:defRPr>
            </a:lvl1pPr>
          </a:lstStyle>
          <a:p>
            <a:r>
              <a:t>SIRMIO PET detector</a:t>
            </a:r>
          </a:p>
        </p:txBody>
      </p:sp>
      <p:sp>
        <p:nvSpPr>
          <p:cNvPr id="473" name="Pixel size 0.9 mm x 0.9 mm x 6.3 mm"/>
          <p:cNvSpPr txBox="1"/>
          <p:nvPr/>
        </p:nvSpPr>
        <p:spPr>
          <a:xfrm>
            <a:off x="9021254" y="13140912"/>
            <a:ext cx="3912432"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457200">
              <a:lnSpc>
                <a:spcPct val="100000"/>
              </a:lnSpc>
              <a:spcBef>
                <a:spcPts val="0"/>
              </a:spcBef>
              <a:defRPr sz="1800" i="1">
                <a:latin typeface="Helvetica"/>
                <a:ea typeface="Helvetica"/>
                <a:cs typeface="Helvetica"/>
                <a:sym typeface="Helvetica"/>
              </a:defRPr>
            </a:lvl1pPr>
          </a:lstStyle>
          <a:p>
            <a:r>
              <a:t>Pixel size 0.9 mm x 0.9 mm x 6.3 mm</a:t>
            </a:r>
          </a:p>
        </p:txBody>
      </p:sp>
      <p:grpSp>
        <p:nvGrpSpPr>
          <p:cNvPr id="482" name="Group"/>
          <p:cNvGrpSpPr/>
          <p:nvPr/>
        </p:nvGrpSpPr>
        <p:grpSpPr>
          <a:xfrm>
            <a:off x="16384035" y="8530455"/>
            <a:ext cx="6023843" cy="4992422"/>
            <a:chOff x="0" y="0"/>
            <a:chExt cx="6023841" cy="4992420"/>
          </a:xfrm>
        </p:grpSpPr>
        <p:pic>
          <p:nvPicPr>
            <p:cNvPr id="474" name="Image" descr="Image"/>
            <p:cNvPicPr>
              <a:picLocks noChangeAspect="1"/>
            </p:cNvPicPr>
            <p:nvPr/>
          </p:nvPicPr>
          <p:blipFill>
            <a:blip r:embed="rId3"/>
            <a:stretch>
              <a:fillRect/>
            </a:stretch>
          </p:blipFill>
          <p:spPr>
            <a:xfrm>
              <a:off x="0" y="-1"/>
              <a:ext cx="6023842" cy="4992421"/>
            </a:xfrm>
            <a:prstGeom prst="rect">
              <a:avLst/>
            </a:prstGeom>
            <a:ln w="12700" cap="flat">
              <a:noFill/>
              <a:miter lim="400000"/>
            </a:ln>
            <a:effectLst/>
          </p:spPr>
        </p:pic>
        <p:sp>
          <p:nvSpPr>
            <p:cNvPr id="475" name="Na-22"/>
            <p:cNvSpPr txBox="1"/>
            <p:nvPr/>
          </p:nvSpPr>
          <p:spPr>
            <a:xfrm>
              <a:off x="874668" y="522639"/>
              <a:ext cx="1703773" cy="5588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defTabSz="457200">
                <a:lnSpc>
                  <a:spcPct val="100000"/>
                </a:lnSpc>
                <a:spcBef>
                  <a:spcPts val="0"/>
                </a:spcBef>
                <a:defRPr sz="3000" i="1">
                  <a:solidFill>
                    <a:srgbClr val="FFFFFF"/>
                  </a:solidFill>
                  <a:latin typeface="Helvetica"/>
                  <a:ea typeface="Helvetica"/>
                  <a:cs typeface="Helvetica"/>
                  <a:sym typeface="Helvetica"/>
                </a:defRPr>
              </a:lvl1pPr>
            </a:lstStyle>
            <a:p>
              <a:r>
                <a:t>Na-22</a:t>
              </a:r>
            </a:p>
          </p:txBody>
        </p:sp>
        <p:sp>
          <p:nvSpPr>
            <p:cNvPr id="476" name="Line"/>
            <p:cNvSpPr/>
            <p:nvPr/>
          </p:nvSpPr>
          <p:spPr>
            <a:xfrm flipV="1">
              <a:off x="3122909" y="2103412"/>
              <a:ext cx="3" cy="785596"/>
            </a:xfrm>
            <a:prstGeom prst="line">
              <a:avLst/>
            </a:prstGeom>
            <a:noFill/>
            <a:ln w="25400" cap="flat">
              <a:solidFill>
                <a:srgbClr val="FFFFFF"/>
              </a:solidFill>
              <a:prstDash val="solid"/>
              <a:miter lim="400000"/>
              <a:headEnd type="triangle" w="med" len="med"/>
              <a:tailEnd type="triangle" w="med" len="med"/>
            </a:ln>
            <a:effectLst/>
          </p:spPr>
          <p:txBody>
            <a:bodyPr wrap="square" lIns="45718" tIns="45718" rIns="45718" bIns="45718" numCol="1" anchor="t">
              <a:noAutofit/>
            </a:bodyPr>
            <a:lstStyle/>
            <a:p>
              <a:pPr defTabSz="2438337">
                <a:defRPr sz="3500"/>
              </a:pPr>
              <a:endParaRPr/>
            </a:p>
          </p:txBody>
        </p:sp>
        <p:sp>
          <p:nvSpPr>
            <p:cNvPr id="477" name="Line"/>
            <p:cNvSpPr/>
            <p:nvPr/>
          </p:nvSpPr>
          <p:spPr>
            <a:xfrm flipV="1">
              <a:off x="2285047" y="2469622"/>
              <a:ext cx="767580" cy="767580"/>
            </a:xfrm>
            <a:prstGeom prst="line">
              <a:avLst/>
            </a:prstGeom>
            <a:noFill/>
            <a:ln w="25400" cap="flat">
              <a:solidFill>
                <a:srgbClr val="FFFFFF"/>
              </a:solidFill>
              <a:prstDash val="solid"/>
              <a:miter lim="400000"/>
            </a:ln>
            <a:effectLst/>
          </p:spPr>
          <p:txBody>
            <a:bodyPr wrap="square" lIns="45718" tIns="45718" rIns="45718" bIns="45718" numCol="1" anchor="t">
              <a:noAutofit/>
            </a:bodyPr>
            <a:lstStyle/>
            <a:p>
              <a:pPr defTabSz="2438337">
                <a:defRPr sz="3500"/>
              </a:pPr>
              <a:endParaRPr/>
            </a:p>
          </p:txBody>
        </p:sp>
        <p:sp>
          <p:nvSpPr>
            <p:cNvPr id="478" name="1 mm"/>
            <p:cNvSpPr txBox="1"/>
            <p:nvPr/>
          </p:nvSpPr>
          <p:spPr>
            <a:xfrm>
              <a:off x="1281100" y="3129643"/>
              <a:ext cx="1229322" cy="60985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defTabSz="2438337">
                <a:defRPr sz="3500" i="1">
                  <a:solidFill>
                    <a:srgbClr val="FFFFFF"/>
                  </a:solidFill>
                </a:defRPr>
              </a:lvl1pPr>
            </a:lstStyle>
            <a:p>
              <a:r>
                <a:t>1 mm</a:t>
              </a:r>
            </a:p>
          </p:txBody>
        </p:sp>
        <p:sp>
          <p:nvSpPr>
            <p:cNvPr id="479" name="Line"/>
            <p:cNvSpPr/>
            <p:nvPr/>
          </p:nvSpPr>
          <p:spPr>
            <a:xfrm>
              <a:off x="2730112" y="2496260"/>
              <a:ext cx="785596" cy="2"/>
            </a:xfrm>
            <a:prstGeom prst="line">
              <a:avLst/>
            </a:prstGeom>
            <a:noFill/>
            <a:ln w="25400" cap="flat">
              <a:solidFill>
                <a:srgbClr val="FFFFFF"/>
              </a:solidFill>
              <a:prstDash val="solid"/>
              <a:miter lim="400000"/>
              <a:headEnd type="triangle" w="med" len="med"/>
              <a:tailEnd type="triangle" w="med" len="med"/>
            </a:ln>
            <a:effectLst/>
          </p:spPr>
          <p:txBody>
            <a:bodyPr wrap="square" lIns="45718" tIns="45718" rIns="45718" bIns="45718" numCol="1" anchor="t">
              <a:noAutofit/>
            </a:bodyPr>
            <a:lstStyle/>
            <a:p>
              <a:pPr defTabSz="2438337">
                <a:defRPr sz="3500"/>
              </a:pPr>
              <a:endParaRPr/>
            </a:p>
          </p:txBody>
        </p:sp>
        <p:sp>
          <p:nvSpPr>
            <p:cNvPr id="480" name="Line"/>
            <p:cNvSpPr/>
            <p:nvPr/>
          </p:nvSpPr>
          <p:spPr>
            <a:xfrm flipV="1">
              <a:off x="3358878" y="2666829"/>
              <a:ext cx="373166" cy="373166"/>
            </a:xfrm>
            <a:prstGeom prst="line">
              <a:avLst/>
            </a:prstGeom>
            <a:noFill/>
            <a:ln w="25400" cap="flat">
              <a:solidFill>
                <a:srgbClr val="EE230C"/>
              </a:solidFill>
              <a:prstDash val="solid"/>
              <a:miter lim="400000"/>
              <a:headEnd type="triangle" w="med" len="med"/>
              <a:tailEnd type="triangle" w="med" len="med"/>
            </a:ln>
            <a:effectLst/>
          </p:spPr>
          <p:txBody>
            <a:bodyPr wrap="square" lIns="45718" tIns="45718" rIns="45718" bIns="45718" numCol="1" anchor="t">
              <a:noAutofit/>
            </a:bodyPr>
            <a:lstStyle/>
            <a:p>
              <a:pPr defTabSz="2438337">
                <a:defRPr sz="3500"/>
              </a:pPr>
              <a:endParaRPr/>
            </a:p>
          </p:txBody>
        </p:sp>
        <p:sp>
          <p:nvSpPr>
            <p:cNvPr id="481" name="0.4 mm"/>
            <p:cNvSpPr txBox="1"/>
            <p:nvPr/>
          </p:nvSpPr>
          <p:spPr>
            <a:xfrm>
              <a:off x="3631332" y="2789173"/>
              <a:ext cx="1666272" cy="63480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defTabSz="2438337">
                <a:defRPr sz="3500" b="1" i="1">
                  <a:solidFill>
                    <a:srgbClr val="EE230C"/>
                  </a:solidFill>
                </a:defRPr>
              </a:lvl1pPr>
            </a:lstStyle>
            <a:p>
              <a:r>
                <a:t>0.4 mm</a:t>
              </a:r>
            </a:p>
          </p:txBody>
        </p:sp>
      </p:grpSp>
      <p:grpSp>
        <p:nvGrpSpPr>
          <p:cNvPr id="488" name="Group"/>
          <p:cNvGrpSpPr/>
          <p:nvPr/>
        </p:nvGrpSpPr>
        <p:grpSpPr>
          <a:xfrm>
            <a:off x="775202" y="2654277"/>
            <a:ext cx="12029630" cy="10050799"/>
            <a:chOff x="0" y="0"/>
            <a:chExt cx="12029628" cy="10050798"/>
          </a:xfrm>
        </p:grpSpPr>
        <p:pic>
          <p:nvPicPr>
            <p:cNvPr id="483" name="Image" descr="Image"/>
            <p:cNvPicPr>
              <a:picLocks noChangeAspect="1"/>
            </p:cNvPicPr>
            <p:nvPr/>
          </p:nvPicPr>
          <p:blipFill>
            <a:blip r:embed="rId4"/>
            <a:srcRect r="52770"/>
            <a:stretch>
              <a:fillRect/>
            </a:stretch>
          </p:blipFill>
          <p:spPr>
            <a:xfrm>
              <a:off x="8252075" y="6937950"/>
              <a:ext cx="3777554" cy="3112849"/>
            </a:xfrm>
            <a:prstGeom prst="rect">
              <a:avLst/>
            </a:prstGeom>
            <a:ln w="12700" cap="flat">
              <a:noFill/>
              <a:miter lim="400000"/>
            </a:ln>
            <a:effectLst/>
          </p:spPr>
        </p:pic>
        <p:grpSp>
          <p:nvGrpSpPr>
            <p:cNvPr id="486" name="Group"/>
            <p:cNvGrpSpPr/>
            <p:nvPr/>
          </p:nvGrpSpPr>
          <p:grpSpPr>
            <a:xfrm>
              <a:off x="-1" y="0"/>
              <a:ext cx="8740197" cy="8507497"/>
              <a:chOff x="0" y="0"/>
              <a:chExt cx="8740195" cy="8507496"/>
            </a:xfrm>
          </p:grpSpPr>
          <p:pic>
            <p:nvPicPr>
              <p:cNvPr id="484" name="Image" descr="Image"/>
              <p:cNvPicPr>
                <a:picLocks noChangeAspect="1"/>
              </p:cNvPicPr>
              <p:nvPr/>
            </p:nvPicPr>
            <p:blipFill>
              <a:blip r:embed="rId5"/>
              <a:srcRect b="23820"/>
              <a:stretch>
                <a:fillRect/>
              </a:stretch>
            </p:blipFill>
            <p:spPr>
              <a:xfrm>
                <a:off x="2453221" y="1591397"/>
                <a:ext cx="6286975" cy="6916100"/>
              </a:xfrm>
              <a:prstGeom prst="rect">
                <a:avLst/>
              </a:prstGeom>
              <a:ln w="12700" cap="flat">
                <a:noFill/>
                <a:miter lim="400000"/>
              </a:ln>
              <a:effectLst/>
            </p:spPr>
          </p:pic>
          <p:pic>
            <p:nvPicPr>
              <p:cNvPr id="485" name="Image" descr="Image"/>
              <p:cNvPicPr>
                <a:picLocks noChangeAspect="1"/>
              </p:cNvPicPr>
              <p:nvPr/>
            </p:nvPicPr>
            <p:blipFill>
              <a:blip r:embed="rId6"/>
              <a:stretch>
                <a:fillRect/>
              </a:stretch>
            </p:blipFill>
            <p:spPr>
              <a:xfrm>
                <a:off x="-1" y="-1"/>
                <a:ext cx="3617190" cy="3647225"/>
              </a:xfrm>
              <a:prstGeom prst="rect">
                <a:avLst/>
              </a:prstGeom>
              <a:ln w="12700" cap="flat">
                <a:noFill/>
                <a:miter lim="400000"/>
              </a:ln>
              <a:effectLst/>
            </p:spPr>
          </p:pic>
        </p:grpSp>
        <p:sp>
          <p:nvSpPr>
            <p:cNvPr id="487" name="Line"/>
            <p:cNvSpPr/>
            <p:nvPr/>
          </p:nvSpPr>
          <p:spPr>
            <a:xfrm flipH="1" flipV="1">
              <a:off x="7836777" y="6173723"/>
              <a:ext cx="1623437" cy="958471"/>
            </a:xfrm>
            <a:prstGeom prst="line">
              <a:avLst/>
            </a:prstGeom>
            <a:noFill/>
            <a:ln w="88900" cap="flat">
              <a:solidFill>
                <a:srgbClr val="FEAD00"/>
              </a:solidFill>
              <a:prstDash val="solid"/>
              <a:miter lim="400000"/>
              <a:tailEnd type="triangle" w="med" len="med"/>
            </a:ln>
            <a:effectLst/>
          </p:spPr>
          <p:txBody>
            <a:bodyPr wrap="square" lIns="45718" tIns="45718" rIns="45718" bIns="45718" numCol="1" anchor="t">
              <a:noAutofit/>
            </a:bodyPr>
            <a:lstStyle/>
            <a:p>
              <a:pPr defTabSz="2438337">
                <a:defRPr sz="3500"/>
              </a:pPr>
              <a:endParaRPr/>
            </a:p>
          </p:txBody>
        </p:sp>
      </p:grpSp>
      <p:sp>
        <p:nvSpPr>
          <p:cNvPr id="489" name="PET detector…"/>
          <p:cNvSpPr txBox="1"/>
          <p:nvPr/>
        </p:nvSpPr>
        <p:spPr>
          <a:xfrm>
            <a:off x="10332609" y="3096380"/>
            <a:ext cx="13320018" cy="26646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defTabSz="2438337">
              <a:defRPr sz="3500" b="1"/>
            </a:pPr>
            <a:r>
              <a:t>PET detector</a:t>
            </a:r>
          </a:p>
          <a:p>
            <a:pPr marL="419100" indent="-419100" defTabSz="1219200">
              <a:lnSpc>
                <a:spcPct val="100000"/>
              </a:lnSpc>
              <a:spcBef>
                <a:spcPts val="0"/>
              </a:spcBef>
              <a:buSzPct val="80000"/>
              <a:buChar char="•"/>
              <a:defRPr sz="3400">
                <a:latin typeface="Helvetica Neue Light"/>
                <a:ea typeface="Helvetica Neue Light"/>
                <a:cs typeface="Helvetica Neue Light"/>
                <a:sym typeface="Helvetica Neue Light"/>
              </a:defRPr>
            </a:pPr>
            <a:r>
              <a:t>In collaboration with NIRS-QST (T. Yamaya and H.G.Kang). </a:t>
            </a:r>
          </a:p>
          <a:p>
            <a:pPr marL="419100" indent="-419100" defTabSz="1219200">
              <a:lnSpc>
                <a:spcPct val="100000"/>
              </a:lnSpc>
              <a:spcBef>
                <a:spcPts val="0"/>
              </a:spcBef>
              <a:buSzPct val="80000"/>
              <a:buChar char="•"/>
              <a:defRPr sz="3400">
                <a:latin typeface="Helvetica Neue Light"/>
                <a:ea typeface="Helvetica Neue Light"/>
                <a:cs typeface="Helvetica Neue Light"/>
                <a:sym typeface="Helvetica Neue Light"/>
              </a:defRPr>
            </a:pPr>
            <a:r>
              <a:t>56 three-layer depth-of-interaction detectors.</a:t>
            </a:r>
          </a:p>
          <a:p>
            <a:pPr marL="419100" indent="-419100" defTabSz="1219200">
              <a:lnSpc>
                <a:spcPct val="100000"/>
              </a:lnSpc>
              <a:spcBef>
                <a:spcPts val="0"/>
              </a:spcBef>
              <a:buSzPct val="80000"/>
              <a:buChar char="•"/>
              <a:defRPr sz="3400">
                <a:latin typeface="Helvetica Neue Light"/>
                <a:ea typeface="Helvetica Neue Light"/>
                <a:cs typeface="Helvetica Neue Light"/>
                <a:sym typeface="Helvetica Neue Light"/>
              </a:defRPr>
            </a:pPr>
            <a:r>
              <a:t>Each DOI PET:LYSO scintillator block with a pixel size of 0.9 mm readout by an 8 × 8 silicon photomultiplier (SiPM) array</a:t>
            </a:r>
          </a:p>
        </p:txBody>
      </p:sp>
      <p:sp>
        <p:nvSpPr>
          <p:cNvPr id="490" name="G. Lovatti et al., Phys. Med. Biol. 2023…"/>
          <p:cNvSpPr txBox="1"/>
          <p:nvPr/>
        </p:nvSpPr>
        <p:spPr>
          <a:xfrm>
            <a:off x="342388" y="12077631"/>
            <a:ext cx="6606922" cy="10053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2438337">
              <a:lnSpc>
                <a:spcPct val="100000"/>
              </a:lnSpc>
              <a:spcBef>
                <a:spcPts val="0"/>
              </a:spcBef>
              <a:defRPr sz="3000" i="1">
                <a:solidFill>
                  <a:srgbClr val="5E5E5E"/>
                </a:solidFill>
              </a:defRPr>
            </a:pPr>
            <a:r>
              <a:t>G. Lovatti et al., Phys. Med. Biol. 2023</a:t>
            </a:r>
          </a:p>
          <a:p>
            <a:pPr algn="ctr" defTabSz="2438337">
              <a:lnSpc>
                <a:spcPct val="100000"/>
              </a:lnSpc>
              <a:spcBef>
                <a:spcPts val="0"/>
              </a:spcBef>
              <a:defRPr sz="3000" i="1">
                <a:solidFill>
                  <a:srgbClr val="5E5E5E"/>
                </a:solidFill>
              </a:defRPr>
            </a:pPr>
            <a:r>
              <a:t>G. Lovatti et al., Phys. Med. Biol. 2025</a:t>
            </a:r>
          </a:p>
        </p:txBody>
      </p:sp>
      <p:sp>
        <p:nvSpPr>
          <p:cNvPr id="491" name="Arrow"/>
          <p:cNvSpPr/>
          <p:nvPr/>
        </p:nvSpPr>
        <p:spPr>
          <a:xfrm rot="18060000">
            <a:off x="222594" y="5652182"/>
            <a:ext cx="2337419" cy="516836"/>
          </a:xfrm>
          <a:prstGeom prst="rightArrow">
            <a:avLst>
              <a:gd name="adj1" fmla="val 38228"/>
              <a:gd name="adj2" fmla="val 85957"/>
            </a:avLst>
          </a:prstGeom>
          <a:solidFill>
            <a:srgbClr val="000000"/>
          </a:solidFill>
          <a:ln w="12700">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
        <p:nvSpPr>
          <p:cNvPr id="492" name="Beam"/>
          <p:cNvSpPr txBox="1"/>
          <p:nvPr/>
        </p:nvSpPr>
        <p:spPr>
          <a:xfrm>
            <a:off x="350149" y="6968870"/>
            <a:ext cx="1242442" cy="6098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i="1"/>
            </a:lvl1pPr>
          </a:lstStyle>
          <a:p>
            <a:r>
              <a:t>Beam</a:t>
            </a:r>
          </a:p>
        </p:txBody>
      </p:sp>
      <p:sp>
        <p:nvSpPr>
          <p:cNvPr id="493" name="Data acquisition and reconstruction software: Tailored to stream out and reconstruct the list mode data with user-defined time intervals, set in this experiment to cycles of 60 s"/>
          <p:cNvSpPr txBox="1"/>
          <p:nvPr/>
        </p:nvSpPr>
        <p:spPr>
          <a:xfrm>
            <a:off x="10215043" y="6387453"/>
            <a:ext cx="12688192" cy="15962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defTabSz="2438337">
              <a:defRPr sz="3500" b="1"/>
            </a:pPr>
            <a:r>
              <a:t>Data acquisition and reconstruction software:</a:t>
            </a:r>
            <a:br/>
            <a:r>
              <a:rPr b="0">
                <a:latin typeface="Helvetica Neue Light"/>
                <a:ea typeface="Helvetica Neue Light"/>
                <a:cs typeface="Helvetica Neue Light"/>
                <a:sym typeface="Helvetica Neue Light"/>
              </a:rPr>
              <a:t>Tailored to stream out and reconstruct the list mode data with user-defined time intervals, set in this experiment to cycles of 60 s</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7" name="Textplatzhalter 12"/>
          <p:cNvSpPr txBox="1"/>
          <p:nvPr/>
        </p:nvSpPr>
        <p:spPr>
          <a:xfrm>
            <a:off x="847020" y="348346"/>
            <a:ext cx="16552432" cy="18700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121917" tIns="121917" rIns="121917" bIns="121917" anchor="b">
            <a:normAutofit/>
          </a:bodyPr>
          <a:lstStyle>
            <a:lvl1pPr defTabSz="825500">
              <a:lnSpc>
                <a:spcPct val="100000"/>
              </a:lnSpc>
              <a:spcBef>
                <a:spcPts val="0"/>
              </a:spcBef>
              <a:defRPr sz="5500" b="1"/>
            </a:lvl1pPr>
          </a:lstStyle>
          <a:p>
            <a:r>
              <a:t>First mice irradiation with RIB</a:t>
            </a:r>
          </a:p>
        </p:txBody>
      </p:sp>
      <p:sp>
        <p:nvSpPr>
          <p:cNvPr id="498" name="https://www.gsi.de/work/forschung/biophysik/erc_barb"/>
          <p:cNvSpPr txBox="1"/>
          <p:nvPr/>
        </p:nvSpPr>
        <p:spPr>
          <a:xfrm>
            <a:off x="7893741" y="12879794"/>
            <a:ext cx="10391826" cy="63878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6" tIns="71436" rIns="71436" bIns="71436" anchor="ctr">
            <a:spAutoFit/>
          </a:bodyPr>
          <a:lstStyle>
            <a:lvl1pPr defTabSz="1219200">
              <a:lnSpc>
                <a:spcPct val="100000"/>
              </a:lnSpc>
              <a:spcBef>
                <a:spcPts val="0"/>
              </a:spcBef>
              <a:defRPr sz="3400" i="1"/>
            </a:lvl1pPr>
          </a:lstStyle>
          <a:p>
            <a:r>
              <a:t>https://www.gsi.de/work/forschung/biophysik/erc_barb</a:t>
            </a:r>
          </a:p>
        </p:txBody>
      </p:sp>
      <p:pic>
        <p:nvPicPr>
          <p:cNvPr id="499" name="pasted-movie.png" descr="pasted-movie.png"/>
          <p:cNvPicPr>
            <a:picLocks noChangeAspect="1"/>
          </p:cNvPicPr>
          <p:nvPr/>
        </p:nvPicPr>
        <p:blipFill>
          <a:blip r:embed="rId3"/>
          <a:stretch>
            <a:fillRect/>
          </a:stretch>
        </p:blipFill>
        <p:spPr>
          <a:xfrm>
            <a:off x="382833" y="2859296"/>
            <a:ext cx="3526053" cy="9950223"/>
          </a:xfrm>
          <a:prstGeom prst="rect">
            <a:avLst/>
          </a:prstGeom>
          <a:ln w="12700">
            <a:miter lim="400000"/>
          </a:ln>
        </p:spPr>
      </p:pic>
      <p:grpSp>
        <p:nvGrpSpPr>
          <p:cNvPr id="508" name="Group"/>
          <p:cNvGrpSpPr/>
          <p:nvPr/>
        </p:nvGrpSpPr>
        <p:grpSpPr>
          <a:xfrm>
            <a:off x="4277234" y="2859296"/>
            <a:ext cx="19634190" cy="10409267"/>
            <a:chOff x="0" y="0"/>
            <a:chExt cx="19634189" cy="10409266"/>
          </a:xfrm>
        </p:grpSpPr>
        <p:pic>
          <p:nvPicPr>
            <p:cNvPr id="500" name="Image" descr="Image"/>
            <p:cNvPicPr>
              <a:picLocks noChangeAspect="1"/>
            </p:cNvPicPr>
            <p:nvPr/>
          </p:nvPicPr>
          <p:blipFill>
            <a:blip r:embed="rId4"/>
            <a:stretch>
              <a:fillRect/>
            </a:stretch>
          </p:blipFill>
          <p:spPr>
            <a:xfrm>
              <a:off x="0" y="0"/>
              <a:ext cx="19634190" cy="10409267"/>
            </a:xfrm>
            <a:prstGeom prst="rect">
              <a:avLst/>
            </a:prstGeom>
            <a:ln w="12700" cap="flat">
              <a:noFill/>
              <a:miter lim="400000"/>
            </a:ln>
            <a:effectLst/>
          </p:spPr>
        </p:pic>
        <p:sp>
          <p:nvSpPr>
            <p:cNvPr id="501" name="Rectangle"/>
            <p:cNvSpPr/>
            <p:nvPr/>
          </p:nvSpPr>
          <p:spPr>
            <a:xfrm>
              <a:off x="951327" y="4410761"/>
              <a:ext cx="18408904" cy="2345735"/>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pic>
          <p:nvPicPr>
            <p:cNvPr id="502" name="Image" descr="Image"/>
            <p:cNvPicPr>
              <a:picLocks noChangeAspect="1"/>
            </p:cNvPicPr>
            <p:nvPr/>
          </p:nvPicPr>
          <p:blipFill>
            <a:blip r:embed="rId5"/>
            <a:stretch>
              <a:fillRect/>
            </a:stretch>
          </p:blipFill>
          <p:spPr>
            <a:xfrm>
              <a:off x="9122370" y="4539455"/>
              <a:ext cx="2066818" cy="2088347"/>
            </a:xfrm>
            <a:prstGeom prst="rect">
              <a:avLst/>
            </a:prstGeom>
            <a:ln w="12700" cap="flat">
              <a:noFill/>
              <a:miter lim="400000"/>
            </a:ln>
            <a:effectLst/>
          </p:spPr>
        </p:pic>
        <p:pic>
          <p:nvPicPr>
            <p:cNvPr id="503" name="pasted-movie.png" descr="pasted-movie.png"/>
            <p:cNvPicPr>
              <a:picLocks noChangeAspect="1"/>
            </p:cNvPicPr>
            <p:nvPr/>
          </p:nvPicPr>
          <p:blipFill>
            <a:blip r:embed="rId6"/>
            <a:stretch>
              <a:fillRect/>
            </a:stretch>
          </p:blipFill>
          <p:spPr>
            <a:xfrm>
              <a:off x="16506028" y="4258398"/>
              <a:ext cx="3010887" cy="2432797"/>
            </a:xfrm>
            <a:prstGeom prst="rect">
              <a:avLst/>
            </a:prstGeom>
            <a:ln w="12700" cap="flat">
              <a:noFill/>
              <a:miter lim="400000"/>
            </a:ln>
            <a:effectLst/>
          </p:spPr>
        </p:pic>
        <p:pic>
          <p:nvPicPr>
            <p:cNvPr id="504" name="pasted-movie.png" descr="pasted-movie.png"/>
            <p:cNvPicPr>
              <a:picLocks noChangeAspect="1"/>
            </p:cNvPicPr>
            <p:nvPr/>
          </p:nvPicPr>
          <p:blipFill>
            <a:blip r:embed="rId7"/>
            <a:stretch>
              <a:fillRect/>
            </a:stretch>
          </p:blipFill>
          <p:spPr>
            <a:xfrm>
              <a:off x="11865010" y="4202017"/>
              <a:ext cx="3965195" cy="2545558"/>
            </a:xfrm>
            <a:prstGeom prst="rect">
              <a:avLst/>
            </a:prstGeom>
            <a:ln w="12700" cap="flat">
              <a:noFill/>
              <a:miter lim="400000"/>
            </a:ln>
            <a:effectLst/>
          </p:spPr>
        </p:pic>
        <p:pic>
          <p:nvPicPr>
            <p:cNvPr id="505" name="Image" descr="Image"/>
            <p:cNvPicPr>
              <a:picLocks noChangeAspect="1"/>
            </p:cNvPicPr>
            <p:nvPr/>
          </p:nvPicPr>
          <p:blipFill>
            <a:blip r:embed="rId8"/>
            <a:srcRect t="2392" r="50738"/>
            <a:stretch>
              <a:fillRect/>
            </a:stretch>
          </p:blipFill>
          <p:spPr>
            <a:xfrm>
              <a:off x="4885997" y="4202018"/>
              <a:ext cx="2839487" cy="2545409"/>
            </a:xfrm>
            <a:prstGeom prst="rect">
              <a:avLst/>
            </a:prstGeom>
            <a:ln w="12700" cap="flat">
              <a:noFill/>
              <a:miter lim="400000"/>
            </a:ln>
            <a:effectLst/>
          </p:spPr>
        </p:pic>
        <p:pic>
          <p:nvPicPr>
            <p:cNvPr id="506" name="pasted-movie.png" descr="pasted-movie.png"/>
            <p:cNvPicPr>
              <a:picLocks noChangeAspect="1"/>
            </p:cNvPicPr>
            <p:nvPr/>
          </p:nvPicPr>
          <p:blipFill>
            <a:blip r:embed="rId9"/>
            <a:stretch>
              <a:fillRect/>
            </a:stretch>
          </p:blipFill>
          <p:spPr>
            <a:xfrm>
              <a:off x="994118" y="4819250"/>
              <a:ext cx="3672682" cy="1311091"/>
            </a:xfrm>
            <a:prstGeom prst="rect">
              <a:avLst/>
            </a:prstGeom>
            <a:ln w="12700" cap="flat">
              <a:noFill/>
              <a:miter lim="400000"/>
            </a:ln>
            <a:effectLst/>
          </p:spPr>
        </p:pic>
        <p:sp>
          <p:nvSpPr>
            <p:cNvPr id="507" name="Rectangle"/>
            <p:cNvSpPr/>
            <p:nvPr/>
          </p:nvSpPr>
          <p:spPr>
            <a:xfrm>
              <a:off x="786707" y="8992577"/>
              <a:ext cx="18597747" cy="397772"/>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grpSp>
      <p:sp>
        <p:nvSpPr>
          <p:cNvPr id="509" name="Rectangle"/>
          <p:cNvSpPr/>
          <p:nvPr/>
        </p:nvSpPr>
        <p:spPr>
          <a:xfrm>
            <a:off x="19804580" y="2477335"/>
            <a:ext cx="3987537" cy="10218147"/>
          </a:xfrm>
          <a:prstGeom prst="rect">
            <a:avLst/>
          </a:prstGeom>
          <a:ln w="152400">
            <a:solidFill>
              <a:schemeClr val="accent6"/>
            </a:solidFill>
            <a:miter lim="400000"/>
          </a:ln>
        </p:spPr>
        <p:txBody>
          <a:bodyPr lIns="50800" tIns="50800" rIns="50800" bIns="50800" anchor="ct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 name="Textplatzhalter 12"/>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defRPr sz="5500">
                <a:solidFill>
                  <a:srgbClr val="000000"/>
                </a:solidFill>
                <a:latin typeface="+mn-lt"/>
                <a:ea typeface="+mn-ea"/>
                <a:cs typeface="+mn-cs"/>
                <a:sym typeface="Helvetica Neue"/>
              </a:defRPr>
            </a:lvl1pPr>
          </a:lstStyle>
          <a:p>
            <a:r>
              <a:t>Animal model</a:t>
            </a:r>
          </a:p>
        </p:txBody>
      </p:sp>
      <p:graphicFrame>
        <p:nvGraphicFramePr>
          <p:cNvPr id="514" name="Table 1"/>
          <p:cNvGraphicFramePr/>
          <p:nvPr>
            <p:extLst>
              <p:ext uri="{D42A27DB-BD31-4B8C-83A1-F6EECF244321}">
                <p14:modId xmlns:p14="http://schemas.microsoft.com/office/powerpoint/2010/main" val="16604506"/>
              </p:ext>
            </p:extLst>
          </p:nvPr>
        </p:nvGraphicFramePr>
        <p:xfrm>
          <a:off x="1212621" y="7843701"/>
          <a:ext cx="9931399" cy="2809267"/>
        </p:xfrm>
        <a:graphic>
          <a:graphicData uri="http://schemas.openxmlformats.org/drawingml/2006/table">
            <a:tbl>
              <a:tblPr>
                <a:tableStyleId>{4C3C2611-4C71-4FC5-86AE-919BDF0F9419}</a:tableStyleId>
              </a:tblPr>
              <a:tblGrid>
                <a:gridCol w="2573957">
                  <a:extLst>
                    <a:ext uri="{9D8B030D-6E8A-4147-A177-3AD203B41FA5}">
                      <a16:colId xmlns:a16="http://schemas.microsoft.com/office/drawing/2014/main" val="20000"/>
                    </a:ext>
                  </a:extLst>
                </a:gridCol>
                <a:gridCol w="7357442">
                  <a:extLst>
                    <a:ext uri="{9D8B030D-6E8A-4147-A177-3AD203B41FA5}">
                      <a16:colId xmlns:a16="http://schemas.microsoft.com/office/drawing/2014/main" val="20001"/>
                    </a:ext>
                  </a:extLst>
                </a:gridCol>
              </a:tblGrid>
              <a:tr h="493282">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Animal model</a:t>
                      </a:r>
                    </a:p>
                  </a:txBody>
                  <a:tcPr marL="121920" marR="121920" marT="60960" marB="60960" horzOverflow="overflow"/>
                </a:tc>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11–12-week-old female C3H  mice</a:t>
                      </a:r>
                    </a:p>
                  </a:txBody>
                  <a:tcPr marL="121920" marR="121920" marT="60960" marB="60960" horzOverflow="overflow"/>
                </a:tc>
                <a:extLst>
                  <a:ext uri="{0D108BD9-81ED-4DB2-BD59-A6C34878D82A}">
                    <a16:rowId xmlns:a16="http://schemas.microsoft.com/office/drawing/2014/main" val="10000"/>
                  </a:ext>
                </a:extLst>
              </a:tr>
              <a:tr h="493282">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Tumor Model:</a:t>
                      </a:r>
                    </a:p>
                  </a:txBody>
                  <a:tcPr marL="121920" marR="121920" marT="60960" marB="60960" horzOverflow="overflow"/>
                </a:tc>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LM8 cells injected in the nek area</a:t>
                      </a:r>
                    </a:p>
                  </a:txBody>
                  <a:tcPr marL="121920" marR="121920" marT="60960" marB="60960" horzOverflow="overflow"/>
                </a:tc>
                <a:extLst>
                  <a:ext uri="{0D108BD9-81ED-4DB2-BD59-A6C34878D82A}">
                    <a16:rowId xmlns:a16="http://schemas.microsoft.com/office/drawing/2014/main" val="10001"/>
                  </a:ext>
                </a:extLst>
              </a:tr>
              <a:tr h="517685">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OAR:</a:t>
                      </a:r>
                    </a:p>
                  </a:txBody>
                  <a:tcPr marL="121920" marR="121920" marT="60960" marB="60960" horzOverflow="overflow"/>
                </a:tc>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Spinal cord</a:t>
                      </a:r>
                    </a:p>
                  </a:txBody>
                  <a:tcPr marL="121920" marR="121920" marT="60960" marB="60960" horzOverflow="overflow"/>
                </a:tc>
                <a:extLst>
                  <a:ext uri="{0D108BD9-81ED-4DB2-BD59-A6C34878D82A}">
                    <a16:rowId xmlns:a16="http://schemas.microsoft.com/office/drawing/2014/main" val="10002"/>
                  </a:ext>
                </a:extLst>
              </a:tr>
              <a:tr h="639823">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Irradiation </a:t>
                      </a:r>
                    </a:p>
                  </a:txBody>
                  <a:tcPr marL="121920" marR="121920" marT="60960" marB="60960" horzOverflow="overflow"/>
                </a:tc>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2 weeks after tumor cell injection</a:t>
                      </a:r>
                    </a:p>
                  </a:txBody>
                  <a:tcPr marL="121920" marR="121920" marT="60960" marB="60960" horzOverflow="overflow"/>
                </a:tc>
                <a:extLst>
                  <a:ext uri="{0D108BD9-81ED-4DB2-BD59-A6C34878D82A}">
                    <a16:rowId xmlns:a16="http://schemas.microsoft.com/office/drawing/2014/main" val="10003"/>
                  </a:ext>
                </a:extLst>
              </a:tr>
              <a:tr h="639823">
                <a:tc>
                  <a:txBody>
                    <a:bodyPr/>
                    <a:lstStyle/>
                    <a:p>
                      <a:pPr algn="l" defTabSz="2438338">
                        <a:lnSpc>
                          <a:spcPct val="90000"/>
                        </a:lnSpc>
                        <a:spcBef>
                          <a:spcPts val="4500"/>
                        </a:spcBef>
                      </a:pPr>
                      <a:r>
                        <a:rPr sz="2800">
                          <a:latin typeface="Helvetica Neue Light"/>
                          <a:ea typeface="Helvetica Neue Light"/>
                          <a:cs typeface="Helvetica Neue Light"/>
                          <a:sym typeface="Helvetica Neue Light"/>
                        </a:rPr>
                        <a:t>Doses:</a:t>
                      </a:r>
                    </a:p>
                  </a:txBody>
                  <a:tcPr marL="121920" marR="121920" marT="60960" marB="60960" horzOverflow="overflow"/>
                </a:tc>
                <a:tc>
                  <a:txBody>
                    <a:bodyPr/>
                    <a:lstStyle/>
                    <a:p>
                      <a:pPr algn="l" defTabSz="2438338">
                        <a:lnSpc>
                          <a:spcPct val="90000"/>
                        </a:lnSpc>
                        <a:spcBef>
                          <a:spcPts val="4500"/>
                        </a:spcBef>
                      </a:pPr>
                      <a:r>
                        <a:rPr sz="2800" dirty="0">
                          <a:latin typeface="Helvetica Neue Light"/>
                          <a:ea typeface="Helvetica Neue Light"/>
                          <a:cs typeface="Helvetica Neue Light"/>
                          <a:sym typeface="Helvetica Neue Light"/>
                        </a:rPr>
                        <a:t>20 Gy</a:t>
                      </a:r>
                    </a:p>
                  </a:txBody>
                  <a:tcPr marL="121920" marR="121920" marT="60960" marB="60960" horzOverflow="overflow"/>
                </a:tc>
                <a:extLst>
                  <a:ext uri="{0D108BD9-81ED-4DB2-BD59-A6C34878D82A}">
                    <a16:rowId xmlns:a16="http://schemas.microsoft.com/office/drawing/2014/main" val="10004"/>
                  </a:ext>
                </a:extLst>
              </a:tr>
            </a:tbl>
          </a:graphicData>
        </a:graphic>
      </p:graphicFrame>
      <p:sp>
        <p:nvSpPr>
          <p:cNvPr id="515" name="Boscolo, Lovatti, Sokol et al. Nat. Phys. 2025"/>
          <p:cNvSpPr txBox="1"/>
          <p:nvPr/>
        </p:nvSpPr>
        <p:spPr>
          <a:xfrm>
            <a:off x="16269685" y="2647611"/>
            <a:ext cx="7757250" cy="7472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a:lnSpc>
                <a:spcPct val="100000"/>
              </a:lnSpc>
              <a:spcBef>
                <a:spcPts val="0"/>
              </a:spcBef>
              <a:defRPr sz="3000" i="1">
                <a:solidFill>
                  <a:srgbClr val="5E5E5E"/>
                </a:solidFill>
              </a:defRPr>
            </a:pPr>
            <a:r>
              <a:t>Boscolo, Lovatti, Sokol et al. </a:t>
            </a:r>
            <a:r>
              <a:rPr>
                <a:latin typeface="Helvetica"/>
                <a:ea typeface="Helvetica"/>
                <a:cs typeface="Helvetica"/>
                <a:sym typeface="Helvetica"/>
              </a:rPr>
              <a:t>Nat. Phys. 2025</a:t>
            </a:r>
            <a:endParaRPr sz="1200" i="0">
              <a:solidFill>
                <a:srgbClr val="000000"/>
              </a:solidFill>
              <a:latin typeface="Times Roman"/>
              <a:ea typeface="Times Roman"/>
              <a:cs typeface="Times Roman"/>
              <a:sym typeface="Times Roman"/>
            </a:endParaRPr>
          </a:p>
        </p:txBody>
      </p:sp>
      <p:grpSp>
        <p:nvGrpSpPr>
          <p:cNvPr id="520" name="Group"/>
          <p:cNvGrpSpPr/>
          <p:nvPr/>
        </p:nvGrpSpPr>
        <p:grpSpPr>
          <a:xfrm>
            <a:off x="12178762" y="3572528"/>
            <a:ext cx="11182524" cy="9617205"/>
            <a:chOff x="265452" y="0"/>
            <a:chExt cx="11182523" cy="9617203"/>
          </a:xfrm>
        </p:grpSpPr>
        <p:pic>
          <p:nvPicPr>
            <p:cNvPr id="516" name="pasted-movie.png" descr="pasted-movie.png"/>
            <p:cNvPicPr>
              <a:picLocks noChangeAspect="1"/>
            </p:cNvPicPr>
            <p:nvPr/>
          </p:nvPicPr>
          <p:blipFill>
            <a:blip r:embed="rId3"/>
            <a:srcRect/>
            <a:stretch>
              <a:fillRect/>
            </a:stretch>
          </p:blipFill>
          <p:spPr>
            <a:xfrm>
              <a:off x="265452" y="4955435"/>
              <a:ext cx="11182524" cy="4661769"/>
            </a:xfrm>
            <a:prstGeom prst="rect">
              <a:avLst/>
            </a:prstGeom>
            <a:ln w="12700" cap="flat">
              <a:noFill/>
              <a:miter lim="400000"/>
            </a:ln>
            <a:effectLst/>
          </p:spPr>
        </p:pic>
        <p:grpSp>
          <p:nvGrpSpPr>
            <p:cNvPr id="519" name="Group"/>
            <p:cNvGrpSpPr/>
            <p:nvPr/>
          </p:nvGrpSpPr>
          <p:grpSpPr>
            <a:xfrm>
              <a:off x="1704392" y="0"/>
              <a:ext cx="8304622" cy="4772212"/>
              <a:chOff x="1969348" y="-741042"/>
              <a:chExt cx="8304620" cy="4772211"/>
            </a:xfrm>
          </p:grpSpPr>
          <p:pic>
            <p:nvPicPr>
              <p:cNvPr id="517" name="image29.png" descr="image29.png"/>
              <p:cNvPicPr>
                <a:picLocks noChangeAspect="1"/>
              </p:cNvPicPr>
              <p:nvPr/>
            </p:nvPicPr>
            <p:blipFill>
              <a:blip r:embed="rId4"/>
              <a:srcRect l="61431" t="50148" b="389"/>
              <a:stretch>
                <a:fillRect/>
              </a:stretch>
            </p:blipFill>
            <p:spPr>
              <a:xfrm>
                <a:off x="1969348" y="-679375"/>
                <a:ext cx="4091150" cy="4649000"/>
              </a:xfrm>
              <a:prstGeom prst="rect">
                <a:avLst/>
              </a:prstGeom>
              <a:ln w="12700" cap="flat">
                <a:noFill/>
                <a:miter lim="400000"/>
              </a:ln>
              <a:effectLst/>
            </p:spPr>
          </p:pic>
          <p:pic>
            <p:nvPicPr>
              <p:cNvPr id="518" name="image29.png" descr="image29.png"/>
              <p:cNvPicPr>
                <a:picLocks noChangeAspect="1"/>
              </p:cNvPicPr>
              <p:nvPr/>
            </p:nvPicPr>
            <p:blipFill>
              <a:blip r:embed="rId4"/>
              <a:srcRect l="62070" b="49227"/>
              <a:stretch>
                <a:fillRect/>
              </a:stretch>
            </p:blipFill>
            <p:spPr>
              <a:xfrm>
                <a:off x="6250529" y="-741043"/>
                <a:ext cx="4023440" cy="4772213"/>
              </a:xfrm>
              <a:prstGeom prst="rect">
                <a:avLst/>
              </a:prstGeom>
              <a:ln w="12700" cap="flat">
                <a:noFill/>
                <a:miter lim="400000"/>
              </a:ln>
              <a:effectLst/>
            </p:spPr>
          </p:pic>
        </p:grpSp>
      </p:grpSp>
      <p:pic>
        <p:nvPicPr>
          <p:cNvPr id="521" name="Group" descr="Group"/>
          <p:cNvPicPr>
            <a:picLocks noChangeAspect="1"/>
          </p:cNvPicPr>
          <p:nvPr/>
        </p:nvPicPr>
        <p:blipFill>
          <a:blip r:embed="rId4"/>
          <a:srcRect l="988" t="65916" r="68481" b="734"/>
          <a:stretch>
            <a:fillRect/>
          </a:stretch>
        </p:blipFill>
        <p:spPr>
          <a:xfrm>
            <a:off x="5168865" y="3279550"/>
            <a:ext cx="3872508" cy="3748214"/>
          </a:xfrm>
          <a:prstGeom prst="rect">
            <a:avLst/>
          </a:prstGeom>
          <a:ln w="12700">
            <a:miter lim="400000"/>
          </a:ln>
        </p:spPr>
      </p:pic>
      <p:pic>
        <p:nvPicPr>
          <p:cNvPr id="522" name="pasted-movie.png" descr="pasted-movie.png"/>
          <p:cNvPicPr>
            <a:picLocks noChangeAspect="1"/>
          </p:cNvPicPr>
          <p:nvPr/>
        </p:nvPicPr>
        <p:blipFill>
          <a:blip r:embed="rId5"/>
          <a:stretch>
            <a:fillRect/>
          </a:stretch>
        </p:blipFill>
        <p:spPr>
          <a:xfrm>
            <a:off x="2300081" y="3279550"/>
            <a:ext cx="2622551" cy="3263619"/>
          </a:xfrm>
          <a:prstGeom prst="rect">
            <a:avLst/>
          </a:prstGeom>
          <a:ln w="12700">
            <a:miter lim="400000"/>
          </a:ln>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4" name="Image" descr="Image"/>
          <p:cNvPicPr>
            <a:picLocks noChangeAspect="1"/>
          </p:cNvPicPr>
          <p:nvPr/>
        </p:nvPicPr>
        <p:blipFill>
          <a:blip r:embed="rId3"/>
          <a:stretch>
            <a:fillRect/>
          </a:stretch>
        </p:blipFill>
        <p:spPr>
          <a:xfrm>
            <a:off x="17143986" y="3572528"/>
            <a:ext cx="6488701" cy="9079150"/>
          </a:xfrm>
          <a:prstGeom prst="rect">
            <a:avLst/>
          </a:prstGeom>
          <a:ln w="12700">
            <a:miter lim="400000"/>
          </a:ln>
        </p:spPr>
      </p:pic>
      <p:pic>
        <p:nvPicPr>
          <p:cNvPr id="525" name="pasted-movie.png" descr="pasted-movie.png"/>
          <p:cNvPicPr>
            <a:picLocks noChangeAspect="1"/>
          </p:cNvPicPr>
          <p:nvPr/>
        </p:nvPicPr>
        <p:blipFill>
          <a:blip r:embed="rId4"/>
          <a:stretch>
            <a:fillRect/>
          </a:stretch>
        </p:blipFill>
        <p:spPr>
          <a:xfrm>
            <a:off x="872618" y="11685308"/>
            <a:ext cx="10993563" cy="934095"/>
          </a:xfrm>
          <a:prstGeom prst="rect">
            <a:avLst/>
          </a:prstGeom>
          <a:ln w="12700">
            <a:miter lim="400000"/>
          </a:ln>
        </p:spPr>
      </p:pic>
      <p:sp>
        <p:nvSpPr>
          <p:cNvPr id="526" name="Boscolo, Lovatti, Sokol et al. Nat. Phys. 2025"/>
          <p:cNvSpPr txBox="1"/>
          <p:nvPr/>
        </p:nvSpPr>
        <p:spPr>
          <a:xfrm>
            <a:off x="16269685" y="2741845"/>
            <a:ext cx="7757250" cy="558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2438337">
              <a:lnSpc>
                <a:spcPct val="100000"/>
              </a:lnSpc>
              <a:spcBef>
                <a:spcPts val="0"/>
              </a:spcBef>
              <a:defRPr sz="3000" i="1">
                <a:solidFill>
                  <a:srgbClr val="5E5E5E"/>
                </a:solidFill>
              </a:defRPr>
            </a:pPr>
            <a:r>
              <a:t>Boscolo, Lovatti, Sokol et al. </a:t>
            </a:r>
            <a:r>
              <a:rPr>
                <a:latin typeface="Helvetica"/>
                <a:ea typeface="Helvetica"/>
                <a:cs typeface="Helvetica"/>
                <a:sym typeface="Helvetica"/>
              </a:rPr>
              <a:t>Nat. Phys. 2025</a:t>
            </a:r>
          </a:p>
        </p:txBody>
      </p:sp>
      <p:grpSp>
        <p:nvGrpSpPr>
          <p:cNvPr id="535" name="Group"/>
          <p:cNvGrpSpPr/>
          <p:nvPr/>
        </p:nvGrpSpPr>
        <p:grpSpPr>
          <a:xfrm>
            <a:off x="322427" y="3740798"/>
            <a:ext cx="11643337" cy="7549503"/>
            <a:chOff x="0" y="0"/>
            <a:chExt cx="11643336" cy="7549502"/>
          </a:xfrm>
        </p:grpSpPr>
        <p:pic>
          <p:nvPicPr>
            <p:cNvPr id="527" name="pasted-movie.png" descr="pasted-movie.png"/>
            <p:cNvPicPr>
              <a:picLocks noChangeAspect="1"/>
            </p:cNvPicPr>
            <p:nvPr/>
          </p:nvPicPr>
          <p:blipFill>
            <a:blip r:embed="rId5"/>
            <a:srcRect t="68232"/>
            <a:stretch>
              <a:fillRect/>
            </a:stretch>
          </p:blipFill>
          <p:spPr>
            <a:xfrm>
              <a:off x="0" y="5353866"/>
              <a:ext cx="11643337" cy="2195637"/>
            </a:xfrm>
            <a:prstGeom prst="rect">
              <a:avLst/>
            </a:prstGeom>
            <a:ln w="12700" cap="flat">
              <a:noFill/>
              <a:miter lim="400000"/>
            </a:ln>
            <a:effectLst/>
          </p:spPr>
        </p:pic>
        <p:pic>
          <p:nvPicPr>
            <p:cNvPr id="528" name="pasted-movie.png" descr="pasted-movie.png"/>
            <p:cNvPicPr>
              <a:picLocks noChangeAspect="1"/>
            </p:cNvPicPr>
            <p:nvPr/>
          </p:nvPicPr>
          <p:blipFill>
            <a:blip r:embed="rId6"/>
            <a:stretch>
              <a:fillRect/>
            </a:stretch>
          </p:blipFill>
          <p:spPr>
            <a:xfrm>
              <a:off x="1757123" y="0"/>
              <a:ext cx="8391199" cy="5049737"/>
            </a:xfrm>
            <a:prstGeom prst="rect">
              <a:avLst/>
            </a:prstGeom>
            <a:ln w="12700" cap="flat">
              <a:noFill/>
              <a:miter lim="400000"/>
            </a:ln>
            <a:effectLst/>
          </p:spPr>
        </p:pic>
        <p:sp>
          <p:nvSpPr>
            <p:cNvPr id="529" name="Line"/>
            <p:cNvSpPr/>
            <p:nvPr/>
          </p:nvSpPr>
          <p:spPr>
            <a:xfrm flipV="1">
              <a:off x="1696624" y="4037949"/>
              <a:ext cx="1833165" cy="1366932"/>
            </a:xfrm>
            <a:prstGeom prst="line">
              <a:avLst/>
            </a:prstGeom>
            <a:noFill/>
            <a:ln w="25400" cap="flat">
              <a:solidFill>
                <a:srgbClr val="5E5E5E"/>
              </a:solidFill>
              <a:prstDash val="sysDot"/>
              <a:miter lim="400000"/>
            </a:ln>
            <a:effectLst/>
          </p:spPr>
          <p:txBody>
            <a:bodyPr wrap="square" lIns="45718" tIns="45718" rIns="45718" bIns="45718" numCol="1" anchor="t">
              <a:noAutofit/>
            </a:bodyPr>
            <a:lstStyle/>
            <a:p>
              <a:pPr defTabSz="2438337">
                <a:defRPr sz="3500"/>
              </a:pPr>
              <a:endParaRPr/>
            </a:p>
          </p:txBody>
        </p:sp>
        <p:sp>
          <p:nvSpPr>
            <p:cNvPr id="530" name="Line"/>
            <p:cNvSpPr/>
            <p:nvPr/>
          </p:nvSpPr>
          <p:spPr>
            <a:xfrm flipV="1">
              <a:off x="3523526" y="1352374"/>
              <a:ext cx="1" cy="2685224"/>
            </a:xfrm>
            <a:prstGeom prst="line">
              <a:avLst/>
            </a:prstGeom>
            <a:noFill/>
            <a:ln w="25400" cap="flat">
              <a:solidFill>
                <a:srgbClr val="5E5E5E"/>
              </a:solidFill>
              <a:prstDash val="sysDot"/>
              <a:miter lim="400000"/>
            </a:ln>
            <a:effectLst/>
          </p:spPr>
          <p:txBody>
            <a:bodyPr wrap="square" lIns="45718" tIns="45718" rIns="45718" bIns="45718" numCol="1" anchor="t">
              <a:noAutofit/>
            </a:bodyPr>
            <a:lstStyle/>
            <a:p>
              <a:pPr defTabSz="2438337">
                <a:defRPr sz="3500"/>
              </a:pPr>
              <a:endParaRPr/>
            </a:p>
          </p:txBody>
        </p:sp>
        <p:sp>
          <p:nvSpPr>
            <p:cNvPr id="531" name="Line"/>
            <p:cNvSpPr/>
            <p:nvPr/>
          </p:nvSpPr>
          <p:spPr>
            <a:xfrm flipV="1">
              <a:off x="4345833" y="4037949"/>
              <a:ext cx="1833165" cy="1366932"/>
            </a:xfrm>
            <a:prstGeom prst="line">
              <a:avLst/>
            </a:prstGeom>
            <a:noFill/>
            <a:ln w="25400" cap="flat">
              <a:solidFill>
                <a:srgbClr val="5E5E5E"/>
              </a:solidFill>
              <a:prstDash val="sysDot"/>
              <a:miter lim="400000"/>
            </a:ln>
            <a:effectLst/>
          </p:spPr>
          <p:txBody>
            <a:bodyPr wrap="square" lIns="45718" tIns="45718" rIns="45718" bIns="45718" numCol="1" anchor="t">
              <a:noAutofit/>
            </a:bodyPr>
            <a:lstStyle/>
            <a:p>
              <a:pPr defTabSz="2438337">
                <a:defRPr sz="3500"/>
              </a:pPr>
              <a:endParaRPr/>
            </a:p>
          </p:txBody>
        </p:sp>
        <p:sp>
          <p:nvSpPr>
            <p:cNvPr id="532" name="Line"/>
            <p:cNvSpPr/>
            <p:nvPr/>
          </p:nvSpPr>
          <p:spPr>
            <a:xfrm flipV="1">
              <a:off x="6172735" y="1352374"/>
              <a:ext cx="1" cy="2685224"/>
            </a:xfrm>
            <a:prstGeom prst="line">
              <a:avLst/>
            </a:prstGeom>
            <a:noFill/>
            <a:ln w="25400" cap="flat">
              <a:solidFill>
                <a:srgbClr val="5E5E5E"/>
              </a:solidFill>
              <a:prstDash val="sysDot"/>
              <a:miter lim="400000"/>
            </a:ln>
            <a:effectLst/>
          </p:spPr>
          <p:txBody>
            <a:bodyPr wrap="square" lIns="45718" tIns="45718" rIns="45718" bIns="45718" numCol="1" anchor="t">
              <a:noAutofit/>
            </a:bodyPr>
            <a:lstStyle/>
            <a:p>
              <a:pPr defTabSz="2438337">
                <a:defRPr sz="3500"/>
              </a:pPr>
              <a:endParaRPr/>
            </a:p>
          </p:txBody>
        </p:sp>
        <p:sp>
          <p:nvSpPr>
            <p:cNvPr id="533" name="Line"/>
            <p:cNvSpPr/>
            <p:nvPr/>
          </p:nvSpPr>
          <p:spPr>
            <a:xfrm flipH="1" flipV="1">
              <a:off x="8659457" y="4063817"/>
              <a:ext cx="1368849" cy="1368849"/>
            </a:xfrm>
            <a:prstGeom prst="line">
              <a:avLst/>
            </a:prstGeom>
            <a:noFill/>
            <a:ln w="25400" cap="flat">
              <a:solidFill>
                <a:srgbClr val="5E5E5E"/>
              </a:solidFill>
              <a:prstDash val="sysDot"/>
              <a:miter lim="400000"/>
            </a:ln>
            <a:effectLst/>
          </p:spPr>
          <p:txBody>
            <a:bodyPr wrap="square" lIns="45718" tIns="45718" rIns="45718" bIns="45718" numCol="1" anchor="t">
              <a:noAutofit/>
            </a:bodyPr>
            <a:lstStyle/>
            <a:p>
              <a:pPr defTabSz="2438337">
                <a:defRPr sz="3500"/>
              </a:pPr>
              <a:endParaRPr/>
            </a:p>
          </p:txBody>
        </p:sp>
        <p:sp>
          <p:nvSpPr>
            <p:cNvPr id="534" name="Line"/>
            <p:cNvSpPr/>
            <p:nvPr/>
          </p:nvSpPr>
          <p:spPr>
            <a:xfrm flipV="1">
              <a:off x="8665249" y="1352374"/>
              <a:ext cx="1" cy="2685224"/>
            </a:xfrm>
            <a:prstGeom prst="line">
              <a:avLst/>
            </a:prstGeom>
            <a:noFill/>
            <a:ln w="25400" cap="flat">
              <a:solidFill>
                <a:srgbClr val="5E5E5E"/>
              </a:solidFill>
              <a:prstDash val="sysDot"/>
              <a:miter lim="400000"/>
            </a:ln>
            <a:effectLst/>
          </p:spPr>
          <p:txBody>
            <a:bodyPr wrap="square" lIns="45718" tIns="45718" rIns="45718" bIns="45718" numCol="1" anchor="t">
              <a:noAutofit/>
            </a:bodyPr>
            <a:lstStyle/>
            <a:p>
              <a:pPr defTabSz="2438337">
                <a:defRPr sz="3500"/>
              </a:pPr>
              <a:endParaRPr/>
            </a:p>
          </p:txBody>
        </p:sp>
      </p:grpSp>
      <p:pic>
        <p:nvPicPr>
          <p:cNvPr id="536" name="pasted-movie.png" descr="pasted-movie.png"/>
          <p:cNvPicPr>
            <a:picLocks noChangeAspect="1"/>
          </p:cNvPicPr>
          <p:nvPr/>
        </p:nvPicPr>
        <p:blipFill>
          <a:blip r:embed="rId7"/>
          <a:srcRect l="29881"/>
          <a:stretch>
            <a:fillRect/>
          </a:stretch>
        </p:blipFill>
        <p:spPr>
          <a:xfrm>
            <a:off x="13247117" y="4197945"/>
            <a:ext cx="3560655" cy="7983529"/>
          </a:xfrm>
          <a:prstGeom prst="rect">
            <a:avLst/>
          </a:prstGeom>
          <a:ln w="114300">
            <a:solidFill>
              <a:srgbClr val="FFFFFF"/>
            </a:solidFill>
            <a:miter lim="400000"/>
          </a:ln>
          <a:effectLst>
            <a:outerShdw blurRad="50800" dist="63500" dir="2700000" rotWithShape="0">
              <a:srgbClr val="000000">
                <a:alpha val="50000"/>
              </a:srgbClr>
            </a:outerShdw>
          </a:effectLst>
        </p:spPr>
      </p:pic>
      <p:sp>
        <p:nvSpPr>
          <p:cNvPr id="537" name="Experimental Setup"/>
          <p:cNvSpPr txBox="1">
            <a:spLocks noGrp="1"/>
          </p:cNvSpPr>
          <p:nvPr>
            <p:ph type="body" sz="quarter" idx="1"/>
          </p:nvPr>
        </p:nvSpPr>
        <p:spPr>
          <a:xfrm>
            <a:off x="701300" y="-37849"/>
            <a:ext cx="16190116" cy="1870096"/>
          </a:xfrm>
          <a:prstGeom prst="rect">
            <a:avLst/>
          </a:prstGeom>
        </p:spPr>
        <p:txBody>
          <a:bodyPr anchor="b"/>
          <a:lstStyle>
            <a:lvl1pPr marL="0" indent="0" defTabSz="825500">
              <a:spcBef>
                <a:spcPts val="0"/>
              </a:spcBef>
              <a:buSzTx/>
              <a:buNone/>
              <a:defRPr sz="5500" b="1">
                <a:solidFill>
                  <a:srgbClr val="000000"/>
                </a:solidFill>
                <a:latin typeface="+mn-lt"/>
                <a:ea typeface="+mn-ea"/>
                <a:cs typeface="+mn-cs"/>
                <a:sym typeface="Helvetica Neue"/>
              </a:defRPr>
            </a:lvl1pPr>
          </a:lstStyle>
          <a:p>
            <a:r>
              <a:t>Experimental Setup</a:t>
            </a:r>
          </a:p>
        </p:txBody>
      </p:sp>
      <p:pic>
        <p:nvPicPr>
          <p:cNvPr id="538" name="pasted-movie.png" descr="pasted-movie.png"/>
          <p:cNvPicPr>
            <a:picLocks noChangeAspect="1"/>
          </p:cNvPicPr>
          <p:nvPr/>
        </p:nvPicPr>
        <p:blipFill>
          <a:blip r:embed="rId8"/>
          <a:srcRect l="17346" t="49681" r="17346"/>
          <a:stretch>
            <a:fillRect/>
          </a:stretch>
        </p:blipFill>
        <p:spPr>
          <a:xfrm>
            <a:off x="11338142" y="3475578"/>
            <a:ext cx="3010941" cy="2611297"/>
          </a:xfrm>
          <a:prstGeom prst="rect">
            <a:avLst/>
          </a:prstGeom>
          <a:ln w="12700">
            <a:miter lim="400000"/>
          </a:ln>
        </p:spPr>
      </p:pic>
      <p:sp>
        <p:nvSpPr>
          <p:cNvPr id="539" name="Line"/>
          <p:cNvSpPr/>
          <p:nvPr/>
        </p:nvSpPr>
        <p:spPr>
          <a:xfrm flipH="1" flipV="1">
            <a:off x="11368555" y="6112947"/>
            <a:ext cx="3317655" cy="909516"/>
          </a:xfrm>
          <a:prstGeom prst="line">
            <a:avLst/>
          </a:prstGeom>
          <a:ln w="25400">
            <a:solidFill>
              <a:srgbClr val="000000"/>
            </a:solidFill>
            <a:miter lim="400000"/>
          </a:ln>
        </p:spPr>
        <p:txBody>
          <a:bodyPr lIns="50800" tIns="50800" rIns="50800" bIns="50800" anchor="ctr"/>
          <a:lstStyle/>
          <a:p>
            <a:endParaRPr/>
          </a:p>
        </p:txBody>
      </p:sp>
      <p:sp>
        <p:nvSpPr>
          <p:cNvPr id="540" name="Line"/>
          <p:cNvSpPr/>
          <p:nvPr/>
        </p:nvSpPr>
        <p:spPr>
          <a:xfrm flipH="1" flipV="1">
            <a:off x="14296216" y="3477570"/>
            <a:ext cx="517318" cy="2607454"/>
          </a:xfrm>
          <a:prstGeom prst="line">
            <a:avLst/>
          </a:prstGeom>
          <a:ln w="25400">
            <a:solidFill>
              <a:srgbClr val="000000"/>
            </a:solidFill>
            <a:miter lim="400000"/>
          </a:ln>
        </p:spPr>
        <p:txBody>
          <a:bodyPr lIns="50800" tIns="50800" rIns="50800" bIns="50800" anchor="ctr"/>
          <a:lstStyle/>
          <a:p>
            <a:endParaRP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 name="Boscolo, Lovatti, Sokol et al. Nat. Phys. 2025"/>
          <p:cNvSpPr txBox="1"/>
          <p:nvPr/>
        </p:nvSpPr>
        <p:spPr>
          <a:xfrm>
            <a:off x="10027963" y="13191165"/>
            <a:ext cx="7757251" cy="558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defTabSz="2438337">
              <a:lnSpc>
                <a:spcPct val="100000"/>
              </a:lnSpc>
              <a:spcBef>
                <a:spcPts val="0"/>
              </a:spcBef>
              <a:defRPr sz="3000" i="1">
                <a:solidFill>
                  <a:srgbClr val="5E5E5E"/>
                </a:solidFill>
              </a:defRPr>
            </a:pPr>
            <a:r>
              <a:t>Boscolo, Lovatti, Sokol et al. </a:t>
            </a:r>
            <a:r>
              <a:rPr>
                <a:latin typeface="Helvetica"/>
                <a:ea typeface="Helvetica"/>
                <a:cs typeface="Helvetica"/>
                <a:sym typeface="Helvetica"/>
              </a:rPr>
              <a:t>Nat. Phys. 2025</a:t>
            </a:r>
          </a:p>
        </p:txBody>
      </p:sp>
      <p:sp>
        <p:nvSpPr>
          <p:cNvPr id="543" name="Proof of concept: Image-guided treatment with RIB"/>
          <p:cNvSpPr txBox="1">
            <a:spLocks noGrp="1"/>
          </p:cNvSpPr>
          <p:nvPr>
            <p:ph type="body" sz="quarter" idx="1"/>
          </p:nvPr>
        </p:nvSpPr>
        <p:spPr>
          <a:xfrm>
            <a:off x="191276" y="11765"/>
            <a:ext cx="17552267" cy="1870096"/>
          </a:xfrm>
          <a:prstGeom prst="rect">
            <a:avLst/>
          </a:prstGeom>
        </p:spPr>
        <p:txBody>
          <a:bodyPr anchor="b"/>
          <a:lstStyle/>
          <a:p>
            <a:pPr marL="0" indent="0" defTabSz="792479">
              <a:spcBef>
                <a:spcPts val="0"/>
              </a:spcBef>
              <a:buSzTx/>
              <a:buNone/>
              <a:defRPr sz="5280" b="1">
                <a:solidFill>
                  <a:srgbClr val="000000"/>
                </a:solidFill>
                <a:latin typeface="+mn-lt"/>
                <a:ea typeface="+mn-ea"/>
                <a:cs typeface="+mn-cs"/>
                <a:sym typeface="Helvetica Neue"/>
              </a:defRPr>
            </a:pPr>
            <a:r>
              <a:t>Proof of concept:</a:t>
            </a:r>
            <a:br/>
            <a:r>
              <a:t>Image-guided treatment with RIB</a:t>
            </a:r>
          </a:p>
        </p:txBody>
      </p:sp>
      <p:sp>
        <p:nvSpPr>
          <p:cNvPr id="544" name="Goal: Demonstrate that measured activity map correlate with toxicity in the OAR"/>
          <p:cNvSpPr txBox="1"/>
          <p:nvPr/>
        </p:nvSpPr>
        <p:spPr>
          <a:xfrm>
            <a:off x="2285444" y="2524664"/>
            <a:ext cx="18052416" cy="7235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4100">
                <a:latin typeface="Helvetica Neue Light"/>
                <a:ea typeface="Helvetica Neue Light"/>
                <a:cs typeface="Helvetica Neue Light"/>
                <a:sym typeface="Helvetica Neue Light"/>
              </a:defRPr>
            </a:pPr>
            <a:r>
              <a:rPr b="1">
                <a:latin typeface="+mn-lt"/>
                <a:ea typeface="+mn-ea"/>
                <a:cs typeface="+mn-cs"/>
                <a:sym typeface="Helvetica Neue"/>
              </a:rPr>
              <a:t>Goal:</a:t>
            </a:r>
            <a:r>
              <a:t> Demonstrate that measured activity map correlate with toxicity in the OAR</a:t>
            </a:r>
          </a:p>
        </p:txBody>
      </p:sp>
      <p:sp>
        <p:nvSpPr>
          <p:cNvPr id="545" name="Approach: 20 Gy SOBP irradiation to the CTV while trying to spare the spinal cord"/>
          <p:cNvSpPr txBox="1"/>
          <p:nvPr/>
        </p:nvSpPr>
        <p:spPr>
          <a:xfrm>
            <a:off x="2052691" y="3307409"/>
            <a:ext cx="18634038" cy="7235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4100">
                <a:latin typeface="Helvetica Neue Light"/>
                <a:ea typeface="Helvetica Neue Light"/>
                <a:cs typeface="Helvetica Neue Light"/>
                <a:sym typeface="Helvetica Neue Light"/>
              </a:defRPr>
            </a:pPr>
            <a:r>
              <a:rPr b="1">
                <a:latin typeface="+mn-lt"/>
                <a:ea typeface="+mn-ea"/>
                <a:cs typeface="+mn-cs"/>
                <a:sym typeface="Helvetica Neue"/>
              </a:rPr>
              <a:t>Approach:</a:t>
            </a:r>
            <a:r>
              <a:t> 20 Gy SOBP irradiation to the CTV while trying to spare the spinal cord</a:t>
            </a:r>
          </a:p>
        </p:txBody>
      </p:sp>
      <p:grpSp>
        <p:nvGrpSpPr>
          <p:cNvPr id="548" name="Group"/>
          <p:cNvGrpSpPr/>
          <p:nvPr/>
        </p:nvGrpSpPr>
        <p:grpSpPr>
          <a:xfrm>
            <a:off x="284863" y="5806941"/>
            <a:ext cx="10629118" cy="4054934"/>
            <a:chOff x="0" y="0"/>
            <a:chExt cx="10629117" cy="4054932"/>
          </a:xfrm>
        </p:grpSpPr>
        <p:pic>
          <p:nvPicPr>
            <p:cNvPr id="546" name="pasted-movie.png" descr="pasted-movie.png"/>
            <p:cNvPicPr>
              <a:picLocks noChangeAspect="1"/>
            </p:cNvPicPr>
            <p:nvPr/>
          </p:nvPicPr>
          <p:blipFill>
            <a:blip r:embed="rId4"/>
            <a:stretch>
              <a:fillRect/>
            </a:stretch>
          </p:blipFill>
          <p:spPr>
            <a:xfrm>
              <a:off x="0" y="0"/>
              <a:ext cx="5651849" cy="4054928"/>
            </a:xfrm>
            <a:prstGeom prst="rect">
              <a:avLst/>
            </a:prstGeom>
            <a:ln w="12700" cap="flat">
              <a:noFill/>
              <a:miter lim="400000"/>
            </a:ln>
            <a:effectLst/>
          </p:spPr>
        </p:pic>
        <p:pic>
          <p:nvPicPr>
            <p:cNvPr id="547" name="pasted-movie.png" descr="pasted-movie.png"/>
            <p:cNvPicPr>
              <a:picLocks noChangeAspect="1"/>
            </p:cNvPicPr>
            <p:nvPr/>
          </p:nvPicPr>
          <p:blipFill>
            <a:blip r:embed="rId5"/>
            <a:srcRect l="11744"/>
            <a:stretch>
              <a:fillRect/>
            </a:stretch>
          </p:blipFill>
          <p:spPr>
            <a:xfrm>
              <a:off x="5604046" y="4"/>
              <a:ext cx="5025072" cy="4054929"/>
            </a:xfrm>
            <a:prstGeom prst="rect">
              <a:avLst/>
            </a:prstGeom>
            <a:ln w="12700" cap="flat">
              <a:noFill/>
              <a:miter lim="400000"/>
            </a:ln>
            <a:effectLst/>
          </p:spPr>
        </p:pic>
      </p:grpSp>
      <p:pic>
        <p:nvPicPr>
          <p:cNvPr id="549" name="pasted-movie.png" descr="pasted-movie.png"/>
          <p:cNvPicPr>
            <a:picLocks noChangeAspect="1"/>
          </p:cNvPicPr>
          <p:nvPr/>
        </p:nvPicPr>
        <p:blipFill>
          <a:blip r:embed="rId6"/>
          <a:stretch>
            <a:fillRect/>
          </a:stretch>
        </p:blipFill>
        <p:spPr>
          <a:xfrm>
            <a:off x="8949902" y="9779127"/>
            <a:ext cx="2248209" cy="2897021"/>
          </a:xfrm>
          <a:prstGeom prst="rect">
            <a:avLst/>
          </a:prstGeom>
          <a:ln w="12700">
            <a:miter lim="400000"/>
          </a:ln>
        </p:spPr>
      </p:pic>
      <p:grpSp>
        <p:nvGrpSpPr>
          <p:cNvPr id="554" name="Group"/>
          <p:cNvGrpSpPr/>
          <p:nvPr/>
        </p:nvGrpSpPr>
        <p:grpSpPr>
          <a:xfrm>
            <a:off x="12482144" y="4334122"/>
            <a:ext cx="10990908" cy="8629016"/>
            <a:chOff x="-111611" y="0"/>
            <a:chExt cx="10990906" cy="8629014"/>
          </a:xfrm>
        </p:grpSpPr>
        <p:sp>
          <p:nvSpPr>
            <p:cNvPr id="550" name="Grip Test"/>
            <p:cNvSpPr/>
            <p:nvPr/>
          </p:nvSpPr>
          <p:spPr>
            <a:xfrm>
              <a:off x="0" y="0"/>
              <a:ext cx="10879295" cy="1013220"/>
            </a:xfrm>
            <a:prstGeom prst="roundRect">
              <a:avLst>
                <a:gd name="adj" fmla="val 15000"/>
              </a:avLst>
            </a:prstGeom>
            <a:solidFill>
              <a:srgbClr val="F0BE5E"/>
            </a:solidFill>
            <a:ln w="12700" cap="flat">
              <a:solidFill>
                <a:srgbClr val="000000"/>
              </a:solidFill>
              <a:prstDash val="solid"/>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825500">
                <a:lnSpc>
                  <a:spcPct val="100000"/>
                </a:lnSpc>
                <a:spcBef>
                  <a:spcPts val="0"/>
                </a:spcBef>
                <a:defRPr sz="4300">
                  <a:latin typeface="Graphik"/>
                  <a:ea typeface="Graphik"/>
                  <a:cs typeface="Graphik"/>
                  <a:sym typeface="Graphik"/>
                </a:defRPr>
              </a:lvl1pPr>
            </a:lstStyle>
            <a:p>
              <a:r>
                <a:rPr lang="en-US" dirty="0"/>
                <a:t>Toxicity evaluation</a:t>
              </a:r>
              <a:endParaRPr dirty="0"/>
            </a:p>
          </p:txBody>
        </p:sp>
        <p:sp>
          <p:nvSpPr>
            <p:cNvPr id="551" name="No severe morbidity (confirmed by PET measurements)…"/>
            <p:cNvSpPr/>
            <p:nvPr/>
          </p:nvSpPr>
          <p:spPr>
            <a:xfrm>
              <a:off x="-14635" y="5981113"/>
              <a:ext cx="10879295" cy="2647901"/>
            </a:xfrm>
            <a:prstGeom prst="rect">
              <a:avLst/>
            </a:prstGeom>
            <a:solidFill>
              <a:srgbClr val="F0D290"/>
            </a:solidFill>
            <a:ln w="25400" cap="flat">
              <a:solidFill>
                <a:srgbClr val="000000"/>
              </a:solidFill>
              <a:prstDash val="solid"/>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marL="365759" indent="-365759" defTabSz="825500">
                <a:lnSpc>
                  <a:spcPct val="100000"/>
                </a:lnSpc>
                <a:spcBef>
                  <a:spcPts val="0"/>
                </a:spcBef>
                <a:buSzPct val="100000"/>
                <a:buChar char="•"/>
                <a:defRPr sz="3200">
                  <a:latin typeface="Graphik-Light"/>
                  <a:ea typeface="Graphik-Light"/>
                  <a:cs typeface="Graphik-Light"/>
                  <a:sym typeface="Graphik Light"/>
                </a:defRPr>
              </a:pPr>
              <a:r>
                <a:rPr dirty="0"/>
                <a:t>No severe morbidity (confirmed by PET measurements)</a:t>
              </a:r>
            </a:p>
            <a:p>
              <a:pPr defTabSz="825500">
                <a:lnSpc>
                  <a:spcPct val="100000"/>
                </a:lnSpc>
                <a:spcBef>
                  <a:spcPts val="0"/>
                </a:spcBef>
                <a:defRPr sz="3200">
                  <a:latin typeface="Graphik-Light"/>
                  <a:ea typeface="Graphik-Light"/>
                  <a:cs typeface="Graphik-Light"/>
                  <a:sym typeface="Graphik Light"/>
                </a:defRPr>
              </a:pPr>
              <a:endParaRPr dirty="0"/>
            </a:p>
            <a:p>
              <a:pPr marL="365759" indent="-365759" defTabSz="825500">
                <a:lnSpc>
                  <a:spcPct val="100000"/>
                </a:lnSpc>
                <a:spcBef>
                  <a:spcPts val="0"/>
                </a:spcBef>
                <a:buSzPct val="100000"/>
                <a:buChar char="•"/>
                <a:defRPr sz="3200">
                  <a:latin typeface="Graphik-Light"/>
                  <a:ea typeface="Graphik-Light"/>
                  <a:cs typeface="Graphik-Light"/>
                  <a:sym typeface="Graphik Light"/>
                </a:defRPr>
              </a:pPr>
              <a:r>
                <a:rPr b="1" dirty="0">
                  <a:latin typeface="Graphik"/>
                  <a:ea typeface="Graphik"/>
                  <a:cs typeface="Graphik"/>
                  <a:sym typeface="Graphik"/>
                </a:rPr>
                <a:t>Significant correlation between activity</a:t>
              </a:r>
              <a:r>
                <a:rPr dirty="0"/>
                <a:t> in the spine </a:t>
              </a:r>
              <a:r>
                <a:rPr b="1" dirty="0">
                  <a:latin typeface="Graphik"/>
                  <a:ea typeface="Graphik"/>
                  <a:cs typeface="Graphik"/>
                  <a:sym typeface="Graphik"/>
                </a:rPr>
                <a:t>and</a:t>
              </a:r>
              <a:r>
                <a:rPr dirty="0"/>
                <a:t> decreased </a:t>
              </a:r>
              <a:r>
                <a:rPr b="1" dirty="0">
                  <a:latin typeface="Graphik"/>
                  <a:ea typeface="Graphik"/>
                  <a:cs typeface="Graphik"/>
                  <a:sym typeface="Graphik"/>
                </a:rPr>
                <a:t>mouse</a:t>
              </a:r>
              <a:r>
                <a:rPr dirty="0"/>
                <a:t> forelimb </a:t>
              </a:r>
              <a:r>
                <a:rPr b="1" dirty="0">
                  <a:latin typeface="Graphik"/>
                  <a:ea typeface="Graphik"/>
                  <a:cs typeface="Graphik"/>
                  <a:sym typeface="Graphik"/>
                </a:rPr>
                <a:t>strength</a:t>
              </a:r>
            </a:p>
          </p:txBody>
        </p:sp>
        <p:pic>
          <p:nvPicPr>
            <p:cNvPr id="552" name="image6.jpeg" descr="image6.jpeg"/>
            <p:cNvPicPr>
              <a:picLocks noChangeAspect="1"/>
            </p:cNvPicPr>
            <p:nvPr/>
          </p:nvPicPr>
          <p:blipFill>
            <a:blip r:embed="rId7"/>
            <a:srcRect l="14571" t="14568" b="26212"/>
            <a:stretch>
              <a:fillRect/>
            </a:stretch>
          </p:blipFill>
          <p:spPr>
            <a:xfrm>
              <a:off x="-111611" y="2008729"/>
              <a:ext cx="5727940" cy="2440766"/>
            </a:xfrm>
            <a:prstGeom prst="rect">
              <a:avLst/>
            </a:prstGeom>
            <a:ln w="12700" cap="flat">
              <a:noFill/>
              <a:miter lim="400000"/>
            </a:ln>
            <a:effectLst/>
          </p:spPr>
        </p:pic>
        <p:pic>
          <p:nvPicPr>
            <p:cNvPr id="553" name="image50.png" descr="image50.png"/>
            <p:cNvPicPr>
              <a:picLocks noChangeAspect="1"/>
            </p:cNvPicPr>
            <p:nvPr/>
          </p:nvPicPr>
          <p:blipFill>
            <a:blip r:embed="rId8"/>
            <a:srcRect r="49618"/>
            <a:stretch>
              <a:fillRect/>
            </a:stretch>
          </p:blipFill>
          <p:spPr>
            <a:xfrm>
              <a:off x="5950529" y="1173325"/>
              <a:ext cx="4609906" cy="4579761"/>
            </a:xfrm>
            <a:prstGeom prst="rect">
              <a:avLst/>
            </a:prstGeom>
            <a:ln w="12700" cap="flat">
              <a:noFill/>
              <a:miter lim="400000"/>
            </a:ln>
            <a:effectLst/>
          </p:spPr>
        </p:pic>
      </p:grpSp>
      <p:sp>
        <p:nvSpPr>
          <p:cNvPr id="555" name="Irradiation and PET imaging"/>
          <p:cNvSpPr/>
          <p:nvPr/>
        </p:nvSpPr>
        <p:spPr>
          <a:xfrm>
            <a:off x="625902" y="4334122"/>
            <a:ext cx="10879296" cy="1013220"/>
          </a:xfrm>
          <a:prstGeom prst="roundRect">
            <a:avLst>
              <a:gd name="adj" fmla="val 15000"/>
            </a:avLst>
          </a:prstGeom>
          <a:solidFill>
            <a:srgbClr val="A9A9A9"/>
          </a:solidFill>
          <a:ln w="12700" cap="flat">
            <a:solidFill>
              <a:srgbClr val="000000"/>
            </a:solidFill>
            <a:prstDash val="solid"/>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lvl1pPr algn="ctr" defTabSz="825500">
              <a:lnSpc>
                <a:spcPct val="100000"/>
              </a:lnSpc>
              <a:spcBef>
                <a:spcPts val="0"/>
              </a:spcBef>
              <a:defRPr sz="4300">
                <a:latin typeface="Graphik"/>
                <a:ea typeface="Graphik"/>
                <a:cs typeface="Graphik"/>
                <a:sym typeface="Graphik"/>
              </a:defRPr>
            </a:lvl1pPr>
          </a:lstStyle>
          <a:p>
            <a:r>
              <a:t>Irradiation and PET imaging</a:t>
            </a:r>
          </a:p>
        </p:txBody>
      </p:sp>
      <p:grpSp>
        <p:nvGrpSpPr>
          <p:cNvPr id="559" name="Group"/>
          <p:cNvGrpSpPr/>
          <p:nvPr/>
        </p:nvGrpSpPr>
        <p:grpSpPr>
          <a:xfrm>
            <a:off x="925584" y="9800134"/>
            <a:ext cx="8139875" cy="3750880"/>
            <a:chOff x="-503456" y="108911"/>
            <a:chExt cx="8139874" cy="3750879"/>
          </a:xfrm>
        </p:grpSpPr>
        <p:pic>
          <p:nvPicPr>
            <p:cNvPr id="557" name="pasted-movie.png" descr="pasted-movie.png"/>
            <p:cNvPicPr>
              <a:picLocks noChangeAspect="1"/>
            </p:cNvPicPr>
            <p:nvPr/>
          </p:nvPicPr>
          <p:blipFill>
            <a:blip r:embed="rId9"/>
            <a:stretch>
              <a:fillRect/>
            </a:stretch>
          </p:blipFill>
          <p:spPr>
            <a:xfrm>
              <a:off x="-503457" y="108911"/>
              <a:ext cx="8139875" cy="3750880"/>
            </a:xfrm>
            <a:prstGeom prst="rect">
              <a:avLst/>
            </a:prstGeom>
            <a:ln w="12700" cap="flat">
              <a:noFill/>
              <a:miter lim="400000"/>
            </a:ln>
            <a:effectLst/>
          </p:spPr>
        </p:pic>
        <p:pic>
          <p:nvPicPr>
            <p:cNvPr id="558" name="pasted-movie.png" descr="pasted-movie.png"/>
            <p:cNvPicPr>
              <a:picLocks noChangeAspect="1"/>
            </p:cNvPicPr>
            <p:nvPr/>
          </p:nvPicPr>
          <p:blipFill>
            <a:blip r:embed="rId10"/>
            <a:stretch>
              <a:fillRect/>
            </a:stretch>
          </p:blipFill>
          <p:spPr>
            <a:xfrm>
              <a:off x="4410674" y="372749"/>
              <a:ext cx="2375796" cy="817016"/>
            </a:xfrm>
            <a:prstGeom prst="rect">
              <a:avLst/>
            </a:prstGeom>
            <a:ln w="12700" cap="flat">
              <a:noFill/>
              <a:miter lim="400000"/>
            </a:ln>
            <a:effectLst/>
          </p:spPr>
        </p:pic>
      </p:grpSp>
    </p:spTree>
    <p:custDataLst>
      <p:tags r:id="rId1"/>
    </p:custData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1" name="Real-time adaptive RIB treatment"/>
          <p:cNvSpPr txBox="1">
            <a:spLocks noGrp="1"/>
          </p:cNvSpPr>
          <p:nvPr>
            <p:ph type="body" sz="quarter" idx="1"/>
          </p:nvPr>
        </p:nvSpPr>
        <p:spPr>
          <a:xfrm>
            <a:off x="847021" y="348343"/>
            <a:ext cx="16190116" cy="1870095"/>
          </a:xfrm>
          <a:prstGeom prst="rect">
            <a:avLst/>
          </a:prstGeom>
        </p:spPr>
        <p:txBody>
          <a:bodyPr anchor="b"/>
          <a:lstStyle>
            <a:lvl1pPr marL="0" indent="0" defTabSz="825500">
              <a:spcBef>
                <a:spcPts val="0"/>
              </a:spcBef>
              <a:buSzTx/>
              <a:buNone/>
              <a:defRPr sz="5500" b="1">
                <a:solidFill>
                  <a:srgbClr val="000000"/>
                </a:solidFill>
                <a:latin typeface="+mn-lt"/>
                <a:ea typeface="+mn-ea"/>
                <a:cs typeface="+mn-cs"/>
                <a:sym typeface="Helvetica Neue"/>
              </a:defRPr>
            </a:lvl1pPr>
          </a:lstStyle>
          <a:p>
            <a:r>
              <a:t>Real-time adaptive RIB treatment</a:t>
            </a:r>
          </a:p>
        </p:txBody>
      </p:sp>
      <p:grpSp>
        <p:nvGrpSpPr>
          <p:cNvPr id="564" name="Group"/>
          <p:cNvGrpSpPr/>
          <p:nvPr/>
        </p:nvGrpSpPr>
        <p:grpSpPr>
          <a:xfrm>
            <a:off x="16030598" y="-144248"/>
            <a:ext cx="8639373" cy="8308450"/>
            <a:chOff x="0" y="0"/>
            <a:chExt cx="8639371" cy="8308449"/>
          </a:xfrm>
        </p:grpSpPr>
        <p:sp>
          <p:nvSpPr>
            <p:cNvPr id="562" name="Rectangle"/>
            <p:cNvSpPr/>
            <p:nvPr/>
          </p:nvSpPr>
          <p:spPr>
            <a:xfrm>
              <a:off x="0" y="121603"/>
              <a:ext cx="8639372" cy="8186847"/>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825500">
                <a:lnSpc>
                  <a:spcPct val="100000"/>
                </a:lnSpc>
                <a:spcBef>
                  <a:spcPts val="0"/>
                </a:spcBef>
                <a:defRPr sz="3200">
                  <a:solidFill>
                    <a:srgbClr val="FFFFFF"/>
                  </a:solidFill>
                  <a:latin typeface="Helvetica Neue Medium"/>
                  <a:ea typeface="Helvetica Neue Medium"/>
                  <a:cs typeface="Helvetica Neue Medium"/>
                  <a:sym typeface="Helvetica Neue Medium"/>
                </a:defRPr>
              </a:pPr>
              <a:endParaRPr/>
            </a:p>
          </p:txBody>
        </p:sp>
        <p:pic>
          <p:nvPicPr>
            <p:cNvPr id="563" name="pasted-movie.png" descr="pasted-movie.png"/>
            <p:cNvPicPr>
              <a:picLocks noChangeAspect="1"/>
            </p:cNvPicPr>
            <p:nvPr/>
          </p:nvPicPr>
          <p:blipFill>
            <a:blip r:embed="rId9"/>
            <a:stretch>
              <a:fillRect/>
            </a:stretch>
          </p:blipFill>
          <p:spPr>
            <a:xfrm>
              <a:off x="370241" y="0"/>
              <a:ext cx="7898889" cy="7836692"/>
            </a:xfrm>
            <a:prstGeom prst="rect">
              <a:avLst/>
            </a:prstGeom>
            <a:ln w="12700" cap="flat">
              <a:noFill/>
              <a:miter lim="400000"/>
            </a:ln>
            <a:effectLst/>
          </p:spPr>
        </p:pic>
      </p:grpSp>
      <p:sp>
        <p:nvSpPr>
          <p:cNvPr id="565" name="Approach: 5 Gy probe pencil beams used to verify the ranges and then deliver 20 Gy SOBP"/>
          <p:cNvSpPr txBox="1"/>
          <p:nvPr/>
        </p:nvSpPr>
        <p:spPr>
          <a:xfrm>
            <a:off x="562962" y="6042867"/>
            <a:ext cx="15751695" cy="11148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defRPr sz="3500">
                <a:latin typeface="Helvetica Neue Light"/>
                <a:ea typeface="Helvetica Neue Light"/>
                <a:cs typeface="Helvetica Neue Light"/>
                <a:sym typeface="Helvetica Neue Light"/>
              </a:defRPr>
            </a:pPr>
            <a:r>
              <a:rPr dirty="0">
                <a:latin typeface="Helvetica Neue Medium"/>
                <a:ea typeface="Helvetica Neue Medium"/>
                <a:cs typeface="Helvetica Neue Medium"/>
                <a:sym typeface="Helvetica Neue Medium"/>
              </a:rPr>
              <a:t>Approach:</a:t>
            </a:r>
            <a:br>
              <a:rPr dirty="0">
                <a:latin typeface="Helvetica Neue Medium"/>
                <a:ea typeface="Helvetica Neue Medium"/>
                <a:cs typeface="Helvetica Neue Medium"/>
                <a:sym typeface="Helvetica Neue Medium"/>
              </a:rPr>
            </a:br>
            <a:r>
              <a:rPr dirty="0"/>
              <a:t>5 Gy probe pencil beams used to verify the ranges and then deliver 20 Gy SOBP</a:t>
            </a:r>
          </a:p>
        </p:txBody>
      </p:sp>
      <p:sp>
        <p:nvSpPr>
          <p:cNvPr id="566" name="Goal: To show that dynamic repositioning of a ß+ -emitting 11C-beam along the mouse body results in spatially resolved imaging signals that correlate with distinct treatment outcomes."/>
          <p:cNvSpPr txBox="1"/>
          <p:nvPr/>
        </p:nvSpPr>
        <p:spPr>
          <a:xfrm>
            <a:off x="591215" y="3145080"/>
            <a:ext cx="14971196" cy="204158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defRPr sz="3500">
                <a:latin typeface="Helvetica Neue Light"/>
                <a:ea typeface="Helvetica Neue Light"/>
                <a:cs typeface="Helvetica Neue Light"/>
                <a:sym typeface="Helvetica Neue Light"/>
              </a:defRPr>
            </a:pPr>
            <a:r>
              <a:rPr dirty="0">
                <a:latin typeface="Helvetica Neue Medium"/>
                <a:ea typeface="Helvetica Neue Medium"/>
                <a:cs typeface="Helvetica Neue Medium"/>
                <a:sym typeface="Helvetica Neue Medium"/>
              </a:rPr>
              <a:t>Goal:</a:t>
            </a:r>
            <a:br>
              <a:rPr dirty="0">
                <a:latin typeface="Helvetica Neue Medium"/>
                <a:ea typeface="Helvetica Neue Medium"/>
                <a:cs typeface="Helvetica Neue Medium"/>
                <a:sym typeface="Helvetica Neue Medium"/>
              </a:rPr>
            </a:br>
            <a:r>
              <a:rPr dirty="0"/>
              <a:t>To show that dynamic repositioning of a </a:t>
            </a:r>
            <a:r>
              <a:rPr dirty="0" err="1"/>
              <a:t>ß</a:t>
            </a:r>
            <a:r>
              <a:rPr baseline="31999" dirty="0"/>
              <a:t>+ </a:t>
            </a:r>
            <a:r>
              <a:rPr dirty="0"/>
              <a:t>-emitting </a:t>
            </a:r>
            <a:r>
              <a:rPr baseline="31999" dirty="0"/>
              <a:t>11</a:t>
            </a:r>
            <a:r>
              <a:rPr dirty="0"/>
              <a:t>C-beam along the mouse body results in spatially resolved imaging signals that correlate with distinct treatment outcomes.</a:t>
            </a:r>
            <a:endParaRPr sz="1200" dirty="0">
              <a:latin typeface="Times Roman"/>
              <a:ea typeface="Times Roman"/>
              <a:cs typeface="Times Roman"/>
              <a:sym typeface="Times Roman"/>
            </a:endParaRPr>
          </a:p>
        </p:txBody>
      </p:sp>
      <p:pic>
        <p:nvPicPr>
          <p:cNvPr id="567" name="8453_0_video_12056032_t852tm.mp4" descr="8453_0_video_12056032_t852tm.mp4"/>
          <p:cNvPicPr>
            <a:picLocks/>
          </p:cNvPicPr>
          <p:nvPr>
            <a:videoFile r:link="rId1"/>
            <p:extLst>
              <p:ext uri="{DAA4B4D4-6D71-4841-9C94-3DE7FCFB9230}">
                <p14:media xmlns:p14="http://schemas.microsoft.com/office/powerpoint/2010/main" r:embed="rId2">
                  <p14:trim st="3159.9096"/>
                </p14:media>
              </p:ext>
            </p:extLst>
          </p:nvPr>
        </p:nvPicPr>
        <p:blipFill>
          <a:blip r:embed="rId10"/>
          <a:stretch>
            <a:fillRect/>
          </a:stretch>
        </p:blipFill>
        <p:spPr>
          <a:xfrm>
            <a:off x="597295" y="7928960"/>
            <a:ext cx="7222663" cy="5416998"/>
          </a:xfrm>
          <a:prstGeom prst="rect">
            <a:avLst/>
          </a:prstGeom>
          <a:ln w="12700">
            <a:miter lim="400000"/>
          </a:ln>
        </p:spPr>
      </p:pic>
      <p:pic>
        <p:nvPicPr>
          <p:cNvPr id="568" name="8453_0_video_12056033_t852tm.mp4" descr="8453_0_video_12056033_t852tm.mp4"/>
          <p:cNvPicPr>
            <a:picLocks/>
          </p:cNvPicPr>
          <p:nvPr>
            <a:videoFile r:link="rId4"/>
            <p:extLst>
              <p:ext uri="{DAA4B4D4-6D71-4841-9C94-3DE7FCFB9230}">
                <p14:media xmlns:p14="http://schemas.microsoft.com/office/powerpoint/2010/main" r:embed="rId3"/>
              </p:ext>
            </p:extLst>
          </p:nvPr>
        </p:nvPicPr>
        <p:blipFill>
          <a:blip r:embed="rId11"/>
          <a:stretch>
            <a:fillRect/>
          </a:stretch>
        </p:blipFill>
        <p:spPr>
          <a:xfrm>
            <a:off x="8612512" y="7928960"/>
            <a:ext cx="7222663" cy="5416998"/>
          </a:xfrm>
          <a:prstGeom prst="rect">
            <a:avLst/>
          </a:prstGeom>
          <a:ln w="12700">
            <a:miter lim="400000"/>
          </a:ln>
        </p:spPr>
      </p:pic>
      <p:pic>
        <p:nvPicPr>
          <p:cNvPr id="569" name="8453_0_video_12056034_t852tm.mp4" descr="8453_0_video_12056034_t852tm.mp4"/>
          <p:cNvPicPr>
            <a:picLocks/>
          </p:cNvPicPr>
          <p:nvPr>
            <a:videoFile r:link="rId6"/>
            <p:extLst>
              <p:ext uri="{DAA4B4D4-6D71-4841-9C94-3DE7FCFB9230}">
                <p14:media xmlns:p14="http://schemas.microsoft.com/office/powerpoint/2010/main" r:embed="rId5"/>
              </p:ext>
            </p:extLst>
          </p:nvPr>
        </p:nvPicPr>
        <p:blipFill>
          <a:blip r:embed="rId12"/>
          <a:stretch>
            <a:fillRect/>
          </a:stretch>
        </p:blipFill>
        <p:spPr>
          <a:xfrm>
            <a:off x="16627729" y="7856456"/>
            <a:ext cx="7416006" cy="5562006"/>
          </a:xfrm>
          <a:prstGeom prst="rect">
            <a:avLst/>
          </a:prstGeom>
          <a:ln w="12700">
            <a:miter lim="400000"/>
          </a:ln>
        </p:spPr>
      </p:pic>
      <p:sp>
        <p:nvSpPr>
          <p:cNvPr id="570" name="M. Moglioni et al., in revision Comms. Med"/>
          <p:cNvSpPr txBox="1"/>
          <p:nvPr/>
        </p:nvSpPr>
        <p:spPr>
          <a:xfrm>
            <a:off x="9123875" y="13211958"/>
            <a:ext cx="6777523" cy="5172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457200">
              <a:lnSpc>
                <a:spcPct val="100000"/>
              </a:lnSpc>
              <a:spcBef>
                <a:spcPts val="0"/>
              </a:spcBef>
              <a:defRPr sz="3000" i="1">
                <a:solidFill>
                  <a:srgbClr val="929292"/>
                </a:solidFill>
                <a:latin typeface="Times New Roman"/>
                <a:ea typeface="Times New Roman"/>
                <a:cs typeface="Times New Roman"/>
                <a:sym typeface="Times New Roman"/>
              </a:defRPr>
            </a:lvl1pPr>
          </a:lstStyle>
          <a:p>
            <a:r>
              <a:t>M. Moglioni et al., in revision Comms. Med</a:t>
            </a:r>
          </a:p>
        </p:txBody>
      </p:sp>
      <p:sp>
        <p:nvSpPr>
          <p:cNvPr id="571" name="Short"/>
          <p:cNvSpPr txBox="1"/>
          <p:nvPr/>
        </p:nvSpPr>
        <p:spPr>
          <a:xfrm>
            <a:off x="1497107" y="7504614"/>
            <a:ext cx="1285089" cy="659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800">
                <a:solidFill>
                  <a:srgbClr val="FF7E79"/>
                </a:solidFill>
              </a:defRPr>
            </a:lvl1pPr>
          </a:lstStyle>
          <a:p>
            <a:r>
              <a:t>Short</a:t>
            </a:r>
          </a:p>
        </p:txBody>
      </p:sp>
      <p:sp>
        <p:nvSpPr>
          <p:cNvPr id="572" name="Right"/>
          <p:cNvSpPr txBox="1"/>
          <p:nvPr/>
        </p:nvSpPr>
        <p:spPr>
          <a:xfrm>
            <a:off x="9084973" y="7518612"/>
            <a:ext cx="1249377" cy="659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800">
                <a:solidFill>
                  <a:srgbClr val="009051"/>
                </a:solidFill>
              </a:defRPr>
            </a:lvl1pPr>
          </a:lstStyle>
          <a:p>
            <a:r>
              <a:t>Right</a:t>
            </a:r>
          </a:p>
        </p:txBody>
      </p:sp>
      <p:sp>
        <p:nvSpPr>
          <p:cNvPr id="573" name="Long"/>
          <p:cNvSpPr txBox="1"/>
          <p:nvPr/>
        </p:nvSpPr>
        <p:spPr>
          <a:xfrm>
            <a:off x="17035860" y="7504614"/>
            <a:ext cx="1204977" cy="6595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800">
                <a:solidFill>
                  <a:srgbClr val="0096FF"/>
                </a:solidFill>
              </a:defRPr>
            </a:lvl1pPr>
          </a:lstStyle>
          <a:p>
            <a:r>
              <a:t>Long</a:t>
            </a: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40" fill="hold"/>
                                        <p:tgtEl>
                                          <p:spTgt spid="56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1500" fill="hold"/>
                                        <p:tgtEl>
                                          <p:spTgt spid="56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3000" fill="hold"/>
                                        <p:tgtEl>
                                          <p:spTgt spid="56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4028">
                <p:cTn id="15" fill="hold" display="0">
                  <p:stCondLst>
                    <p:cond delay="indefinite"/>
                  </p:stCondLst>
                </p:cTn>
                <p:tgtEl>
                  <p:spTgt spid="567"/>
                </p:tgtEl>
              </p:cMediaNode>
            </p:video>
            <p:seq concurrent="1" nextAc="seek">
              <p:cTn id="16" restart="whenNotActive" fill="hold" evtFilter="cancelBubble" nodeType="interactiveSeq">
                <p:stCondLst>
                  <p:cond evt="onClick" delay="0">
                    <p:tgtEl>
                      <p:spTgt spid="56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67"/>
                                        </p:tgtEl>
                                      </p:cBhvr>
                                    </p:cmd>
                                  </p:childTnLst>
                                </p:cTn>
                              </p:par>
                            </p:childTnLst>
                          </p:cTn>
                        </p:par>
                      </p:childTnLst>
                    </p:cTn>
                  </p:par>
                </p:childTnLst>
              </p:cTn>
              <p:nextCondLst>
                <p:cond evt="onClick" delay="0">
                  <p:tgtEl>
                    <p:spTgt spid="567"/>
                  </p:tgtEl>
                </p:cond>
              </p:nextCondLst>
            </p:seq>
            <p:video>
              <p:cMediaNode vol="14028" mute="1">
                <p:cTn id="21" fill="hold" display="0">
                  <p:stCondLst>
                    <p:cond delay="indefinite"/>
                  </p:stCondLst>
                </p:cTn>
                <p:tgtEl>
                  <p:spTgt spid="568"/>
                </p:tgtEl>
              </p:cMediaNode>
            </p:video>
            <p:seq concurrent="1" nextAc="seek">
              <p:cTn id="22" restart="whenNotActive" fill="hold" evtFilter="cancelBubble" nodeType="interactiveSeq">
                <p:stCondLst>
                  <p:cond evt="onClick" delay="0">
                    <p:tgtEl>
                      <p:spTgt spid="56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68"/>
                                        </p:tgtEl>
                                      </p:cBhvr>
                                    </p:cmd>
                                  </p:childTnLst>
                                </p:cTn>
                              </p:par>
                            </p:childTnLst>
                          </p:cTn>
                        </p:par>
                      </p:childTnLst>
                    </p:cTn>
                  </p:par>
                </p:childTnLst>
              </p:cTn>
              <p:nextCondLst>
                <p:cond evt="onClick" delay="0">
                  <p:tgtEl>
                    <p:spTgt spid="568"/>
                  </p:tgtEl>
                </p:cond>
              </p:nextCondLst>
            </p:seq>
            <p:video>
              <p:cMediaNode vol="14028" mute="1">
                <p:cTn id="27" fill="hold" display="0">
                  <p:stCondLst>
                    <p:cond delay="indefinite"/>
                  </p:stCondLst>
                </p:cTn>
                <p:tgtEl>
                  <p:spTgt spid="569"/>
                </p:tgtEl>
              </p:cMediaNode>
            </p:video>
            <p:seq concurrent="1" nextAc="seek">
              <p:cTn id="28" restart="whenNotActive" fill="hold" evtFilter="cancelBubble" nodeType="interactiveSeq">
                <p:stCondLst>
                  <p:cond evt="onClick" delay="0">
                    <p:tgtEl>
                      <p:spTgt spid="56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569"/>
                                        </p:tgtEl>
                                      </p:cBhvr>
                                    </p:cmd>
                                  </p:childTnLst>
                                </p:cTn>
                              </p:par>
                            </p:childTnLst>
                          </p:cTn>
                        </p:par>
                      </p:childTnLst>
                    </p:cTn>
                  </p:par>
                </p:childTnLst>
              </p:cTn>
              <p:nextCondLst>
                <p:cond evt="onClick" delay="0">
                  <p:tgtEl>
                    <p:spTgt spid="56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DF97691-A975-5A3E-9757-8F78CC7BE9F2}"/>
              </a:ext>
            </a:extLst>
          </p:cNvPr>
          <p:cNvSpPr/>
          <p:nvPr/>
        </p:nvSpPr>
        <p:spPr>
          <a:xfrm>
            <a:off x="4921908" y="7016747"/>
            <a:ext cx="16378101" cy="72378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endParaRPr>
          </a:p>
        </p:txBody>
      </p:sp>
      <p:grpSp>
        <p:nvGrpSpPr>
          <p:cNvPr id="13" name="Group 12">
            <a:extLst>
              <a:ext uri="{FF2B5EF4-FFF2-40B4-BE49-F238E27FC236}">
                <a16:creationId xmlns:a16="http://schemas.microsoft.com/office/drawing/2014/main" id="{C061F03A-8545-3995-E43F-154F04721B0B}"/>
              </a:ext>
            </a:extLst>
          </p:cNvPr>
          <p:cNvGrpSpPr/>
          <p:nvPr/>
        </p:nvGrpSpPr>
        <p:grpSpPr>
          <a:xfrm>
            <a:off x="1362987" y="1943617"/>
            <a:ext cx="22275348" cy="11896845"/>
            <a:chOff x="56133" y="318946"/>
            <a:chExt cx="8834040" cy="5021770"/>
          </a:xfrm>
        </p:grpSpPr>
        <p:pic>
          <p:nvPicPr>
            <p:cNvPr id="6" name="Image 4" descr="preencoded.png">
              <a:extLst>
                <a:ext uri="{FF2B5EF4-FFF2-40B4-BE49-F238E27FC236}">
                  <a16:creationId xmlns:a16="http://schemas.microsoft.com/office/drawing/2014/main" id="{C00585FD-067D-28DA-BF95-E0F0542D6456}"/>
                </a:ext>
              </a:extLst>
            </p:cNvPr>
            <p:cNvPicPr>
              <a:picLocks noChangeAspect="1"/>
            </p:cNvPicPr>
            <p:nvPr>
              <p:custDataLst>
                <p:tags r:id="rId1"/>
              </p:custDataLst>
            </p:nvPr>
          </p:nvPicPr>
          <p:blipFill>
            <a:blip r:embed="rId10"/>
            <a:stretch>
              <a:fillRect/>
            </a:stretch>
          </p:blipFill>
          <p:spPr>
            <a:xfrm>
              <a:off x="779445" y="2240900"/>
              <a:ext cx="8110728" cy="3099816"/>
            </a:xfrm>
            <a:prstGeom prst="rect">
              <a:avLst/>
            </a:prstGeom>
          </p:spPr>
        </p:pic>
        <p:pic>
          <p:nvPicPr>
            <p:cNvPr id="2" name="Image 0" descr="preencoded.png">
              <a:extLst>
                <a:ext uri="{FF2B5EF4-FFF2-40B4-BE49-F238E27FC236}">
                  <a16:creationId xmlns:a16="http://schemas.microsoft.com/office/drawing/2014/main" id="{B8EFEA38-ADDD-4DF7-D736-8618DAE74250}"/>
                </a:ext>
              </a:extLst>
            </p:cNvPr>
            <p:cNvPicPr>
              <a:picLocks noChangeAspect="1"/>
            </p:cNvPicPr>
            <p:nvPr>
              <p:custDataLst>
                <p:tags r:id="rId2"/>
              </p:custDataLst>
            </p:nvPr>
          </p:nvPicPr>
          <p:blipFill>
            <a:blip r:embed="rId11"/>
            <a:stretch>
              <a:fillRect/>
            </a:stretch>
          </p:blipFill>
          <p:spPr>
            <a:xfrm>
              <a:off x="779443" y="318948"/>
              <a:ext cx="8110728" cy="1874520"/>
            </a:xfrm>
            <a:prstGeom prst="rect">
              <a:avLst/>
            </a:prstGeom>
          </p:spPr>
        </p:pic>
        <p:pic>
          <p:nvPicPr>
            <p:cNvPr id="3" name="Image 1" descr="preencoded.png">
              <a:extLst>
                <a:ext uri="{FF2B5EF4-FFF2-40B4-BE49-F238E27FC236}">
                  <a16:creationId xmlns:a16="http://schemas.microsoft.com/office/drawing/2014/main" id="{5C41E5D3-BE49-2C2C-0F81-AD783967BB74}"/>
                </a:ext>
              </a:extLst>
            </p:cNvPr>
            <p:cNvPicPr>
              <a:picLocks noChangeAspect="1"/>
            </p:cNvPicPr>
            <p:nvPr>
              <p:custDataLst>
                <p:tags r:id="rId3"/>
              </p:custDataLst>
            </p:nvPr>
          </p:nvPicPr>
          <p:blipFill>
            <a:blip r:embed="rId12"/>
            <a:stretch>
              <a:fillRect/>
            </a:stretch>
          </p:blipFill>
          <p:spPr>
            <a:xfrm>
              <a:off x="56133" y="318946"/>
              <a:ext cx="777240" cy="1874520"/>
            </a:xfrm>
            <a:prstGeom prst="rect">
              <a:avLst/>
            </a:prstGeom>
          </p:spPr>
        </p:pic>
        <p:pic>
          <p:nvPicPr>
            <p:cNvPr id="4" name="Image 2" descr="preencoded.png">
              <a:extLst>
                <a:ext uri="{FF2B5EF4-FFF2-40B4-BE49-F238E27FC236}">
                  <a16:creationId xmlns:a16="http://schemas.microsoft.com/office/drawing/2014/main" id="{696F8E9C-7FF1-5B4D-92FA-68B242DF1904}"/>
                </a:ext>
              </a:extLst>
            </p:cNvPr>
            <p:cNvPicPr>
              <a:picLocks noChangeAspect="1"/>
            </p:cNvPicPr>
            <p:nvPr>
              <p:custDataLst>
                <p:tags r:id="rId4"/>
              </p:custDataLst>
            </p:nvPr>
          </p:nvPicPr>
          <p:blipFill>
            <a:blip r:embed="rId13"/>
            <a:stretch>
              <a:fillRect/>
            </a:stretch>
          </p:blipFill>
          <p:spPr>
            <a:xfrm>
              <a:off x="56134" y="2240895"/>
              <a:ext cx="777240" cy="3099816"/>
            </a:xfrm>
            <a:prstGeom prst="rect">
              <a:avLst/>
            </a:prstGeom>
          </p:spPr>
        </p:pic>
        <p:pic>
          <p:nvPicPr>
            <p:cNvPr id="5" name="Image 3" descr="preencoded.png">
              <a:extLst>
                <a:ext uri="{FF2B5EF4-FFF2-40B4-BE49-F238E27FC236}">
                  <a16:creationId xmlns:a16="http://schemas.microsoft.com/office/drawing/2014/main" id="{1BB49761-D0AE-ECD9-E425-EAED4E21322C}"/>
                </a:ext>
              </a:extLst>
            </p:cNvPr>
            <p:cNvPicPr>
              <a:picLocks noChangeAspect="1"/>
            </p:cNvPicPr>
            <p:nvPr>
              <p:custDataLst>
                <p:tags r:id="rId5"/>
              </p:custDataLst>
            </p:nvPr>
          </p:nvPicPr>
          <p:blipFill>
            <a:blip r:embed="rId14"/>
            <a:stretch>
              <a:fillRect/>
            </a:stretch>
          </p:blipFill>
          <p:spPr>
            <a:xfrm>
              <a:off x="4963806" y="613072"/>
              <a:ext cx="3700272" cy="1286256"/>
            </a:xfrm>
            <a:prstGeom prst="rect">
              <a:avLst/>
            </a:prstGeom>
          </p:spPr>
        </p:pic>
        <p:pic>
          <p:nvPicPr>
            <p:cNvPr id="7" name="Image 5" descr="preencoded.png">
              <a:extLst>
                <a:ext uri="{FF2B5EF4-FFF2-40B4-BE49-F238E27FC236}">
                  <a16:creationId xmlns:a16="http://schemas.microsoft.com/office/drawing/2014/main" id="{68B69498-E01B-AA09-CCB4-9959526C7304}"/>
                </a:ext>
              </a:extLst>
            </p:cNvPr>
            <p:cNvPicPr>
              <a:picLocks noChangeAspect="1"/>
            </p:cNvPicPr>
            <p:nvPr>
              <p:custDataLst>
                <p:tags r:id="rId6"/>
              </p:custDataLst>
            </p:nvPr>
          </p:nvPicPr>
          <p:blipFill>
            <a:blip r:embed="rId15"/>
            <a:stretch>
              <a:fillRect/>
            </a:stretch>
          </p:blipFill>
          <p:spPr>
            <a:xfrm>
              <a:off x="1111209" y="4238654"/>
              <a:ext cx="7501128" cy="950976"/>
            </a:xfrm>
            <a:prstGeom prst="rect">
              <a:avLst/>
            </a:prstGeom>
          </p:spPr>
        </p:pic>
        <p:pic>
          <p:nvPicPr>
            <p:cNvPr id="8" name="Image 6" descr="preencoded.png">
              <a:extLst>
                <a:ext uri="{FF2B5EF4-FFF2-40B4-BE49-F238E27FC236}">
                  <a16:creationId xmlns:a16="http://schemas.microsoft.com/office/drawing/2014/main" id="{16976882-657A-9198-571A-99B12CFE631D}"/>
                </a:ext>
              </a:extLst>
            </p:cNvPr>
            <p:cNvPicPr>
              <a:picLocks noChangeAspect="1"/>
            </p:cNvPicPr>
            <p:nvPr>
              <p:custDataLst>
                <p:tags r:id="rId7"/>
              </p:custDataLst>
            </p:nvPr>
          </p:nvPicPr>
          <p:blipFill>
            <a:blip r:embed="rId16"/>
            <a:stretch>
              <a:fillRect/>
            </a:stretch>
          </p:blipFill>
          <p:spPr>
            <a:xfrm>
              <a:off x="1237509" y="484183"/>
              <a:ext cx="3322320" cy="1551432"/>
            </a:xfrm>
            <a:prstGeom prst="rect">
              <a:avLst/>
            </a:prstGeom>
          </p:spPr>
        </p:pic>
        <p:pic>
          <p:nvPicPr>
            <p:cNvPr id="9" name="Image 7" descr="preencoded.png">
              <a:extLst>
                <a:ext uri="{FF2B5EF4-FFF2-40B4-BE49-F238E27FC236}">
                  <a16:creationId xmlns:a16="http://schemas.microsoft.com/office/drawing/2014/main" id="{E2739100-D9A8-5AC5-DC61-76479A658807}"/>
                </a:ext>
              </a:extLst>
            </p:cNvPr>
            <p:cNvPicPr>
              <a:picLocks noChangeAspect="1"/>
            </p:cNvPicPr>
            <p:nvPr>
              <p:custDataLst>
                <p:tags r:id="rId8"/>
              </p:custDataLst>
            </p:nvPr>
          </p:nvPicPr>
          <p:blipFill>
            <a:blip r:embed="rId17"/>
            <a:stretch>
              <a:fillRect/>
            </a:stretch>
          </p:blipFill>
          <p:spPr>
            <a:xfrm>
              <a:off x="1467543" y="2668744"/>
              <a:ext cx="6495288" cy="1645920"/>
            </a:xfrm>
            <a:prstGeom prst="rect">
              <a:avLst/>
            </a:prstGeom>
          </p:spPr>
        </p:pic>
      </p:grpSp>
      <p:sp>
        <p:nvSpPr>
          <p:cNvPr id="586" name="S"/>
          <p:cNvSpPr txBox="1"/>
          <p:nvPr/>
        </p:nvSpPr>
        <p:spPr>
          <a:xfrm>
            <a:off x="11125099" y="4039718"/>
            <a:ext cx="394107" cy="597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5">
                    <a:hueOff val="-82419"/>
                    <a:satOff val="-9513"/>
                    <a:lumOff val="-16343"/>
                  </a:schemeClr>
                </a:solidFill>
              </a:defRPr>
            </a:lvl1pPr>
          </a:lstStyle>
          <a:p>
            <a:r>
              <a:rPr dirty="0"/>
              <a:t>S</a:t>
            </a:r>
          </a:p>
        </p:txBody>
      </p:sp>
      <p:sp>
        <p:nvSpPr>
          <p:cNvPr id="587" name="R"/>
          <p:cNvSpPr txBox="1"/>
          <p:nvPr/>
        </p:nvSpPr>
        <p:spPr>
          <a:xfrm>
            <a:off x="11638384" y="5386338"/>
            <a:ext cx="410084" cy="597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3">
                    <a:hueOff val="362282"/>
                    <a:satOff val="31803"/>
                    <a:lumOff val="-18242"/>
                  </a:schemeClr>
                </a:solidFill>
              </a:defRPr>
            </a:lvl1pPr>
          </a:lstStyle>
          <a:p>
            <a:r>
              <a:t>R</a:t>
            </a:r>
          </a:p>
        </p:txBody>
      </p:sp>
      <p:sp>
        <p:nvSpPr>
          <p:cNvPr id="588" name="L"/>
          <p:cNvSpPr txBox="1"/>
          <p:nvPr/>
        </p:nvSpPr>
        <p:spPr>
          <a:xfrm>
            <a:off x="12146279" y="5386338"/>
            <a:ext cx="354382" cy="597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1">
                    <a:lumOff val="-13575"/>
                  </a:schemeClr>
                </a:solidFill>
              </a:defRPr>
            </a:lvl1pPr>
          </a:lstStyle>
          <a:p>
            <a:r>
              <a:t>L</a:t>
            </a:r>
          </a:p>
        </p:txBody>
      </p:sp>
      <p:sp>
        <p:nvSpPr>
          <p:cNvPr id="589" name="Control"/>
          <p:cNvSpPr txBox="1"/>
          <p:nvPr/>
        </p:nvSpPr>
        <p:spPr>
          <a:xfrm>
            <a:off x="7521818" y="3339972"/>
            <a:ext cx="1529742" cy="5975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lvl1pPr>
          </a:lstStyle>
          <a:p>
            <a:r>
              <a:rPr dirty="0"/>
              <a:t>Control</a:t>
            </a:r>
          </a:p>
        </p:txBody>
      </p:sp>
      <p:sp>
        <p:nvSpPr>
          <p:cNvPr id="590" name="L"/>
          <p:cNvSpPr txBox="1"/>
          <p:nvPr/>
        </p:nvSpPr>
        <p:spPr>
          <a:xfrm>
            <a:off x="8314540" y="9121302"/>
            <a:ext cx="354382" cy="5975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1">
                    <a:lumOff val="-13575"/>
                  </a:schemeClr>
                </a:solidFill>
              </a:defRPr>
            </a:lvl1pPr>
          </a:lstStyle>
          <a:p>
            <a:r>
              <a:rPr dirty="0"/>
              <a:t>L</a:t>
            </a:r>
          </a:p>
        </p:txBody>
      </p:sp>
      <p:sp>
        <p:nvSpPr>
          <p:cNvPr id="591" name="L"/>
          <p:cNvSpPr txBox="1"/>
          <p:nvPr/>
        </p:nvSpPr>
        <p:spPr>
          <a:xfrm>
            <a:off x="15338179" y="9791092"/>
            <a:ext cx="354381" cy="597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1">
                    <a:lumOff val="-13575"/>
                  </a:schemeClr>
                </a:solidFill>
              </a:defRPr>
            </a:lvl1pPr>
          </a:lstStyle>
          <a:p>
            <a:r>
              <a:t>L</a:t>
            </a:r>
          </a:p>
        </p:txBody>
      </p:sp>
      <p:sp>
        <p:nvSpPr>
          <p:cNvPr id="592" name="L"/>
          <p:cNvSpPr txBox="1"/>
          <p:nvPr/>
        </p:nvSpPr>
        <p:spPr>
          <a:xfrm>
            <a:off x="19296644" y="9791092"/>
            <a:ext cx="354382" cy="597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1">
                    <a:lumOff val="-13575"/>
                  </a:schemeClr>
                </a:solidFill>
              </a:defRPr>
            </a:lvl1pPr>
          </a:lstStyle>
          <a:p>
            <a:r>
              <a:t>L</a:t>
            </a:r>
          </a:p>
        </p:txBody>
      </p:sp>
      <p:sp>
        <p:nvSpPr>
          <p:cNvPr id="593" name="R"/>
          <p:cNvSpPr txBox="1"/>
          <p:nvPr/>
        </p:nvSpPr>
        <p:spPr>
          <a:xfrm>
            <a:off x="7521818" y="8275187"/>
            <a:ext cx="410084" cy="5975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3">
                    <a:hueOff val="362282"/>
                    <a:satOff val="31803"/>
                    <a:lumOff val="-18242"/>
                  </a:schemeClr>
                </a:solidFill>
              </a:defRPr>
            </a:lvl1pPr>
          </a:lstStyle>
          <a:p>
            <a:r>
              <a:rPr dirty="0"/>
              <a:t>R</a:t>
            </a:r>
          </a:p>
        </p:txBody>
      </p:sp>
      <p:sp>
        <p:nvSpPr>
          <p:cNvPr id="594" name="R"/>
          <p:cNvSpPr txBox="1"/>
          <p:nvPr/>
        </p:nvSpPr>
        <p:spPr>
          <a:xfrm>
            <a:off x="18537240" y="8275186"/>
            <a:ext cx="410084" cy="5975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3">
                    <a:hueOff val="362282"/>
                    <a:satOff val="31803"/>
                    <a:lumOff val="-18242"/>
                  </a:schemeClr>
                </a:solidFill>
              </a:defRPr>
            </a:lvl1pPr>
          </a:lstStyle>
          <a:p>
            <a:r>
              <a:t>R</a:t>
            </a:r>
          </a:p>
        </p:txBody>
      </p:sp>
      <p:sp>
        <p:nvSpPr>
          <p:cNvPr id="595" name="R"/>
          <p:cNvSpPr txBox="1"/>
          <p:nvPr/>
        </p:nvSpPr>
        <p:spPr>
          <a:xfrm>
            <a:off x="14750019" y="7892040"/>
            <a:ext cx="410084" cy="5975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400">
                <a:solidFill>
                  <a:schemeClr val="accent3">
                    <a:hueOff val="362282"/>
                    <a:satOff val="31803"/>
                    <a:lumOff val="-18242"/>
                  </a:schemeClr>
                </a:solidFill>
              </a:defRPr>
            </a:lvl1pPr>
          </a:lstStyle>
          <a:p>
            <a:r>
              <a:t>R</a:t>
            </a:r>
          </a:p>
        </p:txBody>
      </p:sp>
      <p:sp>
        <p:nvSpPr>
          <p:cNvPr id="16" name="Rectangle 15">
            <a:extLst>
              <a:ext uri="{FF2B5EF4-FFF2-40B4-BE49-F238E27FC236}">
                <a16:creationId xmlns:a16="http://schemas.microsoft.com/office/drawing/2014/main" id="{BB295533-CFEC-445D-5C70-6642B4142ACC}"/>
              </a:ext>
            </a:extLst>
          </p:cNvPr>
          <p:cNvSpPr/>
          <p:nvPr/>
        </p:nvSpPr>
        <p:spPr>
          <a:xfrm>
            <a:off x="4984425" y="7072281"/>
            <a:ext cx="16378101" cy="723782"/>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endParaRPr>
          </a:p>
        </p:txBody>
      </p:sp>
      <p:sp>
        <p:nvSpPr>
          <p:cNvPr id="17" name="TextBox 16">
            <a:extLst>
              <a:ext uri="{FF2B5EF4-FFF2-40B4-BE49-F238E27FC236}">
                <a16:creationId xmlns:a16="http://schemas.microsoft.com/office/drawing/2014/main" id="{3E4AB2F8-2AD0-4ED8-DE71-EA9550CB53BB}"/>
              </a:ext>
            </a:extLst>
          </p:cNvPr>
          <p:cNvSpPr txBox="1"/>
          <p:nvPr/>
        </p:nvSpPr>
        <p:spPr>
          <a:xfrm>
            <a:off x="7021205" y="7225837"/>
            <a:ext cx="2124299" cy="590931"/>
          </a:xfrm>
          <a:prstGeom prst="rect">
            <a:avLst/>
          </a:prstGeom>
          <a:solidFill>
            <a:srgbClr val="FFFFFF"/>
          </a:solidFill>
        </p:spPr>
        <p:txBody>
          <a:bodyPr wrap="none" rtlCol="0">
            <a:spAutoFit/>
          </a:bodyPr>
          <a:lstStyle/>
          <a:p>
            <a:r>
              <a:rPr lang="en-US" sz="3600" dirty="0">
                <a:solidFill>
                  <a:srgbClr val="FFC000"/>
                </a:solidFill>
              </a:rPr>
              <a:t>Histology</a:t>
            </a:r>
          </a:p>
        </p:txBody>
      </p:sp>
      <p:sp>
        <p:nvSpPr>
          <p:cNvPr id="18" name="TextBox 17">
            <a:extLst>
              <a:ext uri="{FF2B5EF4-FFF2-40B4-BE49-F238E27FC236}">
                <a16:creationId xmlns:a16="http://schemas.microsoft.com/office/drawing/2014/main" id="{120976CD-2B81-4D60-209F-1AC772A9F149}"/>
              </a:ext>
            </a:extLst>
          </p:cNvPr>
          <p:cNvSpPr txBox="1"/>
          <p:nvPr/>
        </p:nvSpPr>
        <p:spPr>
          <a:xfrm>
            <a:off x="11967092" y="7226632"/>
            <a:ext cx="2587568" cy="590931"/>
          </a:xfrm>
          <a:prstGeom prst="rect">
            <a:avLst/>
          </a:prstGeom>
          <a:solidFill>
            <a:srgbClr val="FFFFFF"/>
          </a:solidFill>
        </p:spPr>
        <p:txBody>
          <a:bodyPr wrap="none" rtlCol="0">
            <a:spAutoFit/>
          </a:bodyPr>
          <a:lstStyle/>
          <a:p>
            <a:r>
              <a:rPr lang="en-US" sz="3600" dirty="0">
                <a:solidFill>
                  <a:srgbClr val="FFC000"/>
                </a:solidFill>
              </a:rPr>
              <a:t>Weight loss</a:t>
            </a:r>
          </a:p>
        </p:txBody>
      </p:sp>
      <p:sp>
        <p:nvSpPr>
          <p:cNvPr id="19" name="TextBox 18">
            <a:extLst>
              <a:ext uri="{FF2B5EF4-FFF2-40B4-BE49-F238E27FC236}">
                <a16:creationId xmlns:a16="http://schemas.microsoft.com/office/drawing/2014/main" id="{605CDF08-9145-CA57-EA07-42AC23F4D33E}"/>
              </a:ext>
            </a:extLst>
          </p:cNvPr>
          <p:cNvSpPr txBox="1"/>
          <p:nvPr/>
        </p:nvSpPr>
        <p:spPr>
          <a:xfrm>
            <a:off x="17376249" y="7274639"/>
            <a:ext cx="1965603" cy="590931"/>
          </a:xfrm>
          <a:prstGeom prst="rect">
            <a:avLst/>
          </a:prstGeom>
          <a:solidFill>
            <a:srgbClr val="FFFFFF"/>
          </a:solidFill>
        </p:spPr>
        <p:txBody>
          <a:bodyPr wrap="none" rtlCol="0">
            <a:spAutoFit/>
          </a:bodyPr>
          <a:lstStyle/>
          <a:p>
            <a:r>
              <a:rPr lang="en-US" sz="3600" dirty="0">
                <a:solidFill>
                  <a:srgbClr val="FFC000"/>
                </a:solidFill>
              </a:rPr>
              <a:t>Grip test</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 name="Textplatzhalter 12"/>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defRPr sz="5500">
                <a:solidFill>
                  <a:srgbClr val="000000"/>
                </a:solidFill>
                <a:latin typeface="+mn-lt"/>
                <a:ea typeface="+mn-ea"/>
                <a:cs typeface="+mn-cs"/>
                <a:sym typeface="Helvetica Neue"/>
              </a:defRPr>
            </a:lvl1pPr>
          </a:lstStyle>
          <a:p>
            <a:r>
              <a:t>Conclusion</a:t>
            </a:r>
            <a:endParaRPr sz="1200" b="0">
              <a:latin typeface="Times Roman"/>
              <a:ea typeface="Times Roman"/>
              <a:cs typeface="Times Roman"/>
              <a:sym typeface="Times Roman"/>
            </a:endParaRPr>
          </a:p>
        </p:txBody>
      </p:sp>
      <p:sp>
        <p:nvSpPr>
          <p:cNvPr id="4" name="TextBox 3">
            <a:extLst>
              <a:ext uri="{FF2B5EF4-FFF2-40B4-BE49-F238E27FC236}">
                <a16:creationId xmlns:a16="http://schemas.microsoft.com/office/drawing/2014/main" id="{D64C03F8-F4D7-A65D-E4AE-BAC08753C359}"/>
              </a:ext>
            </a:extLst>
          </p:cNvPr>
          <p:cNvSpPr txBox="1"/>
          <p:nvPr/>
        </p:nvSpPr>
        <p:spPr>
          <a:xfrm>
            <a:off x="847021" y="3639692"/>
            <a:ext cx="16366559" cy="1200329"/>
          </a:xfrm>
          <a:prstGeom prst="rect">
            <a:avLst/>
          </a:prstGeom>
          <a:solidFill>
            <a:schemeClr val="accent1">
              <a:lumMod val="20000"/>
              <a:lumOff val="80000"/>
            </a:schemeClr>
          </a:solid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just">
              <a:buNone/>
            </a:pPr>
            <a:r>
              <a:rPr lang="en-US" sz="4000" dirty="0">
                <a:solidFill>
                  <a:srgbClr val="000000"/>
                </a:solidFill>
                <a:effectLst/>
                <a:latin typeface="Helvetica Neue" panose="02000503000000020004" pitchFamily="2" charset="0"/>
              </a:rPr>
              <a:t>Using radioactive ions for particle therapy could lead to real-time imaging of radiation doses to improve the precision of treatment.</a:t>
            </a:r>
          </a:p>
        </p:txBody>
      </p:sp>
      <p:sp>
        <p:nvSpPr>
          <p:cNvPr id="6" name="TextBox 5">
            <a:extLst>
              <a:ext uri="{FF2B5EF4-FFF2-40B4-BE49-F238E27FC236}">
                <a16:creationId xmlns:a16="http://schemas.microsoft.com/office/drawing/2014/main" id="{E79515F0-4BD6-B396-D2F0-FD905B5DD394}"/>
              </a:ext>
            </a:extLst>
          </p:cNvPr>
          <p:cNvSpPr txBox="1"/>
          <p:nvPr/>
        </p:nvSpPr>
        <p:spPr>
          <a:xfrm>
            <a:off x="474641" y="5636875"/>
            <a:ext cx="17742286" cy="69965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nSpc>
                <a:spcPct val="150000"/>
              </a:lnSpc>
              <a:spcBef>
                <a:spcPts val="0"/>
              </a:spcBef>
              <a:buFont typeface="Arial" panose="020B0604020202020204" pitchFamily="34" charset="0"/>
              <a:buChar char="•"/>
            </a:pPr>
            <a:r>
              <a:rPr lang="en-US" sz="3800" b="1" dirty="0">
                <a:solidFill>
                  <a:srgbClr val="000000"/>
                </a:solidFill>
                <a:effectLst/>
                <a:latin typeface="Helvetica Neue" panose="02000503000000020004" pitchFamily="2" charset="0"/>
              </a:rPr>
              <a:t>RIB </a:t>
            </a:r>
            <a:r>
              <a:rPr lang="en-US" sz="3800" dirty="0">
                <a:solidFill>
                  <a:srgbClr val="000000"/>
                </a:solidFill>
                <a:effectLst/>
                <a:latin typeface="Helvetica Neue Light" panose="02000403000000020004" pitchFamily="2" charset="0"/>
              </a:rPr>
              <a:t>can be produced at GSI with </a:t>
            </a:r>
            <a:r>
              <a:rPr lang="en-US" sz="3800" b="1" dirty="0"/>
              <a:t>sufficient</a:t>
            </a:r>
            <a:r>
              <a:rPr lang="en-US" sz="3800" dirty="0">
                <a:solidFill>
                  <a:srgbClr val="000000"/>
                </a:solidFill>
                <a:effectLst/>
                <a:latin typeface="Helvetica Neue Light" panose="02000403000000020004" pitchFamily="2" charset="0"/>
              </a:rPr>
              <a:t> </a:t>
            </a:r>
            <a:r>
              <a:rPr lang="en-US" sz="3800" b="1" dirty="0">
                <a:solidFill>
                  <a:srgbClr val="000000"/>
                </a:solidFill>
                <a:effectLst/>
                <a:latin typeface="Helvetica Neue" panose="02000503000000020004" pitchFamily="2" charset="0"/>
              </a:rPr>
              <a:t>intensities </a:t>
            </a:r>
            <a:r>
              <a:rPr lang="en-US" sz="3800" dirty="0">
                <a:solidFill>
                  <a:srgbClr val="000000"/>
                </a:solidFill>
                <a:effectLst/>
                <a:latin typeface="Helvetica Neue Light" panose="02000403000000020004" pitchFamily="2" charset="0"/>
              </a:rPr>
              <a:t>for systematic preclinical studies</a:t>
            </a:r>
          </a:p>
          <a:p>
            <a:pPr>
              <a:lnSpc>
                <a:spcPct val="150000"/>
              </a:lnSpc>
              <a:spcBef>
                <a:spcPts val="0"/>
              </a:spcBef>
              <a:buFont typeface="Arial" panose="020B0604020202020204" pitchFamily="34" charset="0"/>
              <a:buChar char="•"/>
            </a:pPr>
            <a:r>
              <a:rPr lang="en-US" sz="3800" b="1" dirty="0">
                <a:solidFill>
                  <a:srgbClr val="000000"/>
                </a:solidFill>
                <a:effectLst/>
                <a:latin typeface="Helvetica Neue" panose="02000503000000020004" pitchFamily="2" charset="0"/>
              </a:rPr>
              <a:t>5-11 fold</a:t>
            </a:r>
            <a:r>
              <a:rPr lang="en-US" sz="3800" dirty="0">
                <a:solidFill>
                  <a:srgbClr val="000000"/>
                </a:solidFill>
                <a:effectLst/>
                <a:latin typeface="Helvetica Neue Light" panose="02000403000000020004" pitchFamily="2" charset="0"/>
              </a:rPr>
              <a:t> improvements in the PET</a:t>
            </a:r>
            <a:r>
              <a:rPr lang="en-US" sz="3800" b="1" dirty="0">
                <a:latin typeface="Helvetica Neue" panose="02000503000000020004" pitchFamily="2" charset="0"/>
              </a:rPr>
              <a:t> SNR</a:t>
            </a:r>
            <a:r>
              <a:rPr lang="en-US" sz="3800" dirty="0">
                <a:solidFill>
                  <a:srgbClr val="000000"/>
                </a:solidFill>
                <a:effectLst/>
                <a:latin typeface="Helvetica Neue Light" panose="02000403000000020004" pitchFamily="2" charset="0"/>
              </a:rPr>
              <a:t> compared to </a:t>
            </a:r>
            <a:r>
              <a:rPr lang="en-US" sz="3800" baseline="30000" dirty="0">
                <a:solidFill>
                  <a:srgbClr val="000000"/>
                </a:solidFill>
                <a:effectLst/>
                <a:latin typeface="Helvetica Neue Light" panose="02000403000000020004" pitchFamily="2" charset="0"/>
              </a:rPr>
              <a:t>12</a:t>
            </a:r>
            <a:r>
              <a:rPr lang="en-US" sz="3800" dirty="0">
                <a:solidFill>
                  <a:srgbClr val="000000"/>
                </a:solidFill>
                <a:effectLst/>
                <a:latin typeface="Helvetica Neue Light" panose="02000403000000020004" pitchFamily="2" charset="0"/>
              </a:rPr>
              <a:t>C but also higher than proton</a:t>
            </a:r>
          </a:p>
          <a:p>
            <a:pPr>
              <a:lnSpc>
                <a:spcPct val="150000"/>
              </a:lnSpc>
              <a:spcBef>
                <a:spcPts val="0"/>
              </a:spcBef>
              <a:buFont typeface="Arial" panose="020B0604020202020204" pitchFamily="34" charset="0"/>
              <a:buChar char="•"/>
            </a:pPr>
            <a:r>
              <a:rPr lang="en-US" sz="3800" dirty="0">
                <a:solidFill>
                  <a:srgbClr val="000000"/>
                </a:solidFill>
                <a:effectLst/>
                <a:latin typeface="Helvetica Neue Light" panose="02000403000000020004" pitchFamily="2" charset="0"/>
              </a:rPr>
              <a:t>Allow to </a:t>
            </a:r>
            <a:r>
              <a:rPr lang="en-US" sz="3800" b="1" dirty="0">
                <a:solidFill>
                  <a:srgbClr val="000000"/>
                </a:solidFill>
                <a:effectLst/>
                <a:latin typeface="Helvetica Neue" panose="02000503000000020004" pitchFamily="2" charset="0"/>
              </a:rPr>
              <a:t>reduce acquisition time</a:t>
            </a:r>
            <a:r>
              <a:rPr lang="en-US" sz="3800" dirty="0">
                <a:solidFill>
                  <a:srgbClr val="000000"/>
                </a:solidFill>
                <a:effectLst/>
                <a:latin typeface="Helvetica Neue Light" panose="02000403000000020004" pitchFamily="2" charset="0"/>
              </a:rPr>
              <a:t>/ reduce the washout</a:t>
            </a:r>
          </a:p>
          <a:p>
            <a:pPr>
              <a:lnSpc>
                <a:spcPct val="150000"/>
              </a:lnSpc>
              <a:spcBef>
                <a:spcPts val="0"/>
              </a:spcBef>
              <a:buFont typeface="Arial" panose="020B0604020202020204" pitchFamily="34" charset="0"/>
              <a:buChar char="•"/>
            </a:pPr>
            <a:r>
              <a:rPr lang="en-US" sz="3800" dirty="0">
                <a:solidFill>
                  <a:srgbClr val="000000"/>
                </a:solidFill>
                <a:effectLst/>
                <a:latin typeface="Helvetica Neue Light" panose="02000403000000020004" pitchFamily="2" charset="0"/>
              </a:rPr>
              <a:t>Range discrepancies can be </a:t>
            </a:r>
            <a:r>
              <a:rPr lang="en-US" sz="3800" b="1" dirty="0">
                <a:solidFill>
                  <a:srgbClr val="000000"/>
                </a:solidFill>
                <a:effectLst/>
                <a:latin typeface="Helvetica Neue" panose="02000503000000020004" pitchFamily="2" charset="0"/>
              </a:rPr>
              <a:t>detected few seconds after the treatment starts</a:t>
            </a:r>
            <a:endParaRPr lang="en-US" sz="3800" dirty="0">
              <a:solidFill>
                <a:srgbClr val="000000"/>
              </a:solidFill>
              <a:effectLst/>
              <a:latin typeface="Helvetica Neue" panose="02000503000000020004" pitchFamily="2" charset="0"/>
            </a:endParaRPr>
          </a:p>
          <a:p>
            <a:pPr>
              <a:lnSpc>
                <a:spcPct val="150000"/>
              </a:lnSpc>
              <a:spcBef>
                <a:spcPts val="0"/>
              </a:spcBef>
              <a:buFont typeface="Arial" panose="020B0604020202020204" pitchFamily="34" charset="0"/>
              <a:buChar char="•"/>
            </a:pPr>
            <a:r>
              <a:rPr lang="en-US" sz="3800" dirty="0">
                <a:solidFill>
                  <a:srgbClr val="000000"/>
                </a:solidFill>
                <a:effectLst/>
                <a:latin typeface="Helvetica Neue Light" panose="02000403000000020004" pitchFamily="2" charset="0"/>
              </a:rPr>
              <a:t>Allow to </a:t>
            </a:r>
            <a:r>
              <a:rPr lang="en-US" sz="3800" b="1" dirty="0">
                <a:solidFill>
                  <a:srgbClr val="000000"/>
                </a:solidFill>
                <a:effectLst/>
                <a:latin typeface="Helvetica Neue" panose="02000503000000020004" pitchFamily="2" charset="0"/>
              </a:rPr>
              <a:t>reduce the margins</a:t>
            </a:r>
            <a:r>
              <a:rPr lang="en-US" sz="3800" dirty="0">
                <a:solidFill>
                  <a:srgbClr val="000000"/>
                </a:solidFill>
                <a:effectLst/>
                <a:latin typeface="Helvetica Neue Light" panose="02000403000000020004" pitchFamily="2" charset="0"/>
              </a:rPr>
              <a:t> and can </a:t>
            </a:r>
            <a:r>
              <a:rPr lang="en-US" sz="3800" b="1" dirty="0">
                <a:solidFill>
                  <a:srgbClr val="000000"/>
                </a:solidFill>
                <a:effectLst/>
                <a:latin typeface="Helvetica Neue" panose="02000503000000020004" pitchFamily="2" charset="0"/>
              </a:rPr>
              <a:t>detect </a:t>
            </a:r>
            <a:r>
              <a:rPr lang="en-US" sz="3800" dirty="0">
                <a:solidFill>
                  <a:srgbClr val="000000"/>
                </a:solidFill>
                <a:effectLst/>
                <a:latin typeface="Helvetica Neue Light" panose="02000403000000020004" pitchFamily="2" charset="0"/>
              </a:rPr>
              <a:t>eventual </a:t>
            </a:r>
            <a:r>
              <a:rPr lang="en-US" sz="3800" b="1" dirty="0">
                <a:solidFill>
                  <a:srgbClr val="000000"/>
                </a:solidFill>
                <a:effectLst/>
                <a:latin typeface="Helvetica Neue" panose="02000503000000020004" pitchFamily="2" charset="0"/>
              </a:rPr>
              <a:t>morphological changes</a:t>
            </a:r>
            <a:endParaRPr lang="en-US" sz="3800" dirty="0">
              <a:solidFill>
                <a:srgbClr val="000000"/>
              </a:solidFill>
              <a:effectLst/>
              <a:latin typeface="Helvetica Neue" panose="02000503000000020004" pitchFamily="2" charset="0"/>
            </a:endParaRPr>
          </a:p>
          <a:p>
            <a:pPr>
              <a:lnSpc>
                <a:spcPct val="150000"/>
              </a:lnSpc>
              <a:spcBef>
                <a:spcPts val="0"/>
              </a:spcBef>
              <a:buFont typeface="Arial" panose="020B0604020202020204" pitchFamily="34" charset="0"/>
              <a:buChar char="•"/>
            </a:pPr>
            <a:r>
              <a:rPr lang="en-US" sz="3800" dirty="0">
                <a:solidFill>
                  <a:srgbClr val="000000"/>
                </a:solidFill>
                <a:effectLst/>
                <a:latin typeface="Helvetica Neue Light" panose="02000403000000020004" pitchFamily="2" charset="0"/>
              </a:rPr>
              <a:t>RIB can be used as </a:t>
            </a:r>
            <a:r>
              <a:rPr lang="en-US" sz="3800" b="1" dirty="0">
                <a:solidFill>
                  <a:srgbClr val="000000"/>
                </a:solidFill>
                <a:effectLst/>
                <a:latin typeface="Helvetica Neue" panose="02000503000000020004" pitchFamily="2" charset="0"/>
              </a:rPr>
              <a:t>radio-tracers</a:t>
            </a:r>
            <a:r>
              <a:rPr lang="en-US" sz="3800" dirty="0">
                <a:solidFill>
                  <a:srgbClr val="000000"/>
                </a:solidFill>
                <a:effectLst/>
                <a:latin typeface="Helvetica Neue Light" panose="02000403000000020004" pitchFamily="2" charset="0"/>
              </a:rPr>
              <a:t> for washout and radiobiological studies</a:t>
            </a:r>
          </a:p>
        </p:txBody>
      </p:sp>
      <p:grpSp>
        <p:nvGrpSpPr>
          <p:cNvPr id="7" name="Group">
            <a:extLst>
              <a:ext uri="{FF2B5EF4-FFF2-40B4-BE49-F238E27FC236}">
                <a16:creationId xmlns:a16="http://schemas.microsoft.com/office/drawing/2014/main" id="{24F25DD6-56E1-49D5-C7EF-8F9110A70A96}"/>
              </a:ext>
            </a:extLst>
          </p:cNvPr>
          <p:cNvGrpSpPr/>
          <p:nvPr/>
        </p:nvGrpSpPr>
        <p:grpSpPr>
          <a:xfrm>
            <a:off x="18216926" y="3639692"/>
            <a:ext cx="6167074" cy="9230734"/>
            <a:chOff x="0" y="0"/>
            <a:chExt cx="6167073" cy="9230732"/>
          </a:xfrm>
        </p:grpSpPr>
        <p:pic>
          <p:nvPicPr>
            <p:cNvPr id="8" name="pasted-movie.png" descr="pasted-movie.png">
              <a:extLst>
                <a:ext uri="{FF2B5EF4-FFF2-40B4-BE49-F238E27FC236}">
                  <a16:creationId xmlns:a16="http://schemas.microsoft.com/office/drawing/2014/main" id="{D1D352D2-E078-6593-A4AC-925942FAB5D0}"/>
                </a:ext>
              </a:extLst>
            </p:cNvPr>
            <p:cNvPicPr>
              <a:picLocks noChangeAspect="1"/>
            </p:cNvPicPr>
            <p:nvPr/>
          </p:nvPicPr>
          <p:blipFill>
            <a:blip r:embed="rId2"/>
            <a:stretch>
              <a:fillRect/>
            </a:stretch>
          </p:blipFill>
          <p:spPr>
            <a:xfrm>
              <a:off x="0" y="0"/>
              <a:ext cx="6167074" cy="4424577"/>
            </a:xfrm>
            <a:prstGeom prst="rect">
              <a:avLst/>
            </a:prstGeom>
            <a:ln w="12700" cap="flat">
              <a:noFill/>
              <a:miter lim="400000"/>
            </a:ln>
            <a:effectLst/>
          </p:spPr>
        </p:pic>
        <p:pic>
          <p:nvPicPr>
            <p:cNvPr id="9" name="pasted-movie.png" descr="pasted-movie.png">
              <a:extLst>
                <a:ext uri="{FF2B5EF4-FFF2-40B4-BE49-F238E27FC236}">
                  <a16:creationId xmlns:a16="http://schemas.microsoft.com/office/drawing/2014/main" id="{F8215D6A-111A-310F-DA9A-AEF65F510E43}"/>
                </a:ext>
              </a:extLst>
            </p:cNvPr>
            <p:cNvPicPr>
              <a:picLocks noChangeAspect="1"/>
            </p:cNvPicPr>
            <p:nvPr/>
          </p:nvPicPr>
          <p:blipFill>
            <a:blip r:embed="rId3"/>
            <a:srcRect l="11744"/>
            <a:stretch>
              <a:fillRect/>
            </a:stretch>
          </p:blipFill>
          <p:spPr>
            <a:xfrm>
              <a:off x="658813" y="4806156"/>
              <a:ext cx="5483160" cy="4424577"/>
            </a:xfrm>
            <a:prstGeom prst="rect">
              <a:avLst/>
            </a:prstGeom>
            <a:ln w="12700" cap="flat">
              <a:noFill/>
              <a:miter lim="400000"/>
            </a:ln>
            <a:effectLst/>
          </p:spPr>
        </p:pic>
      </p:gr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4" name="pasted-movie.png" descr="pasted-movie.png"/>
          <p:cNvPicPr>
            <a:picLocks noChangeAspect="1"/>
          </p:cNvPicPr>
          <p:nvPr/>
        </p:nvPicPr>
        <p:blipFill>
          <a:blip r:embed="rId2"/>
          <a:stretch>
            <a:fillRect/>
          </a:stretch>
        </p:blipFill>
        <p:spPr>
          <a:xfrm>
            <a:off x="15500883" y="12367834"/>
            <a:ext cx="8883117" cy="1348166"/>
          </a:xfrm>
          <a:prstGeom prst="rect">
            <a:avLst/>
          </a:prstGeom>
          <a:ln w="12700">
            <a:miter lim="400000"/>
          </a:ln>
        </p:spPr>
      </p:pic>
      <p:sp>
        <p:nvSpPr>
          <p:cNvPr id="695" name="GSI Biophysics Department…"/>
          <p:cNvSpPr txBox="1"/>
          <p:nvPr/>
        </p:nvSpPr>
        <p:spPr>
          <a:xfrm>
            <a:off x="18341953" y="2477002"/>
            <a:ext cx="5029831" cy="61965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defTabSz="457200">
              <a:lnSpc>
                <a:spcPct val="100000"/>
              </a:lnSpc>
              <a:spcBef>
                <a:spcPts val="0"/>
              </a:spcBef>
              <a:defRPr b="1">
                <a:latin typeface="+mn-lt"/>
                <a:ea typeface="+mn-ea"/>
                <a:cs typeface="+mn-cs"/>
                <a:sym typeface="Helvetica Neue"/>
              </a:defRPr>
            </a:pPr>
            <a:r>
              <a:rPr sz="3600" dirty="0"/>
              <a:t>GSI Biophysics</a:t>
            </a:r>
            <a:br>
              <a:rPr sz="3600" dirty="0"/>
            </a:br>
            <a:r>
              <a:rPr sz="3600" dirty="0"/>
              <a:t>Department</a:t>
            </a:r>
            <a:endParaRPr sz="3600" b="0" dirty="0">
              <a:latin typeface="Times Roman"/>
              <a:ea typeface="Times Roman"/>
              <a:cs typeface="Times Roman"/>
              <a:sym typeface="Times Roman"/>
            </a:endParaRPr>
          </a:p>
          <a:p>
            <a:pPr defTabSz="457200">
              <a:lnSpc>
                <a:spcPct val="100000"/>
              </a:lnSpc>
              <a:spcBef>
                <a:spcPts val="0"/>
              </a:spcBef>
              <a:defRPr>
                <a:latin typeface="Times Roman"/>
                <a:ea typeface="Times Roman"/>
                <a:cs typeface="Times Roman"/>
                <a:sym typeface="Times Roman"/>
              </a:defRPr>
            </a:pPr>
            <a:endParaRPr sz="3600" b="0" dirty="0">
              <a:latin typeface="Times Roman"/>
              <a:ea typeface="Times Roman"/>
              <a:cs typeface="Times Roman"/>
              <a:sym typeface="Times Roman"/>
            </a:endParaRPr>
          </a:p>
          <a:p>
            <a:pPr defTabSz="457200">
              <a:lnSpc>
                <a:spcPct val="100000"/>
              </a:lnSpc>
              <a:spcBef>
                <a:spcPts val="0"/>
              </a:spcBef>
            </a:pPr>
            <a:r>
              <a:rPr sz="3600" dirty="0"/>
              <a:t>Marco Durante</a:t>
            </a:r>
            <a:endParaRPr sz="3600" dirty="0">
              <a:latin typeface="Times Roman"/>
              <a:ea typeface="Times Roman"/>
              <a:cs typeface="Times Roman"/>
              <a:sym typeface="Times Roman"/>
            </a:endParaRPr>
          </a:p>
          <a:p>
            <a:pPr defTabSz="457200">
              <a:lnSpc>
                <a:spcPct val="100000"/>
              </a:lnSpc>
              <a:spcBef>
                <a:spcPts val="0"/>
              </a:spcBef>
            </a:pPr>
            <a:r>
              <a:rPr sz="3600" dirty="0"/>
              <a:t>Olga Sokol</a:t>
            </a:r>
            <a:endParaRPr sz="3600" dirty="0">
              <a:latin typeface="Times Roman"/>
              <a:ea typeface="Times Roman"/>
              <a:cs typeface="Times Roman"/>
              <a:sym typeface="Times Roman"/>
            </a:endParaRPr>
          </a:p>
          <a:p>
            <a:pPr defTabSz="457200">
              <a:lnSpc>
                <a:spcPct val="100000"/>
              </a:lnSpc>
              <a:spcBef>
                <a:spcPts val="0"/>
              </a:spcBef>
            </a:pPr>
            <a:r>
              <a:rPr sz="3600" dirty="0"/>
              <a:t>Martina </a:t>
            </a:r>
            <a:r>
              <a:rPr sz="3600" dirty="0" err="1"/>
              <a:t>Moglioni</a:t>
            </a:r>
            <a:endParaRPr lang="en-US" sz="3600" dirty="0"/>
          </a:p>
          <a:p>
            <a:pPr defTabSz="457200">
              <a:lnSpc>
                <a:spcPct val="100000"/>
              </a:lnSpc>
              <a:spcBef>
                <a:spcPts val="0"/>
              </a:spcBef>
            </a:pPr>
            <a:r>
              <a:rPr lang="en-US" sz="3600" dirty="0"/>
              <a:t>Andreas Bückner</a:t>
            </a:r>
            <a:endParaRPr sz="3600" dirty="0">
              <a:latin typeface="Times Roman"/>
              <a:ea typeface="Times Roman"/>
              <a:cs typeface="Times Roman"/>
              <a:sym typeface="Times Roman"/>
            </a:endParaRPr>
          </a:p>
          <a:p>
            <a:pPr defTabSz="457200">
              <a:lnSpc>
                <a:spcPct val="100000"/>
              </a:lnSpc>
              <a:spcBef>
                <a:spcPts val="0"/>
              </a:spcBef>
            </a:pPr>
            <a:r>
              <a:rPr sz="3600" dirty="0"/>
              <a:t>Christian Graeff</a:t>
            </a:r>
            <a:endParaRPr sz="3600" dirty="0">
              <a:latin typeface="Times Roman"/>
              <a:ea typeface="Times Roman"/>
              <a:cs typeface="Times Roman"/>
              <a:sym typeface="Times Roman"/>
            </a:endParaRPr>
          </a:p>
          <a:p>
            <a:pPr defTabSz="457200">
              <a:lnSpc>
                <a:spcPct val="100000"/>
              </a:lnSpc>
              <a:spcBef>
                <a:spcPts val="0"/>
              </a:spcBef>
            </a:pPr>
            <a:r>
              <a:rPr sz="3600" dirty="0"/>
              <a:t>Tamara </a:t>
            </a:r>
            <a:r>
              <a:rPr sz="3600" dirty="0" err="1"/>
              <a:t>Vitacchio</a:t>
            </a:r>
            <a:endParaRPr sz="3600" dirty="0">
              <a:latin typeface="Times Roman"/>
              <a:ea typeface="Times Roman"/>
              <a:cs typeface="Times Roman"/>
              <a:sym typeface="Times Roman"/>
            </a:endParaRPr>
          </a:p>
          <a:p>
            <a:pPr defTabSz="457200">
              <a:lnSpc>
                <a:spcPct val="100000"/>
              </a:lnSpc>
              <a:spcBef>
                <a:spcPts val="0"/>
              </a:spcBef>
            </a:pPr>
            <a:r>
              <a:rPr sz="3600" dirty="0"/>
              <a:t>Walter </a:t>
            </a:r>
            <a:r>
              <a:rPr sz="3600" dirty="0" err="1"/>
              <a:t>Tinganelli</a:t>
            </a:r>
            <a:endParaRPr sz="3600" dirty="0">
              <a:latin typeface="Times Roman"/>
              <a:ea typeface="Times Roman"/>
              <a:cs typeface="Times Roman"/>
              <a:sym typeface="Times Roman"/>
            </a:endParaRPr>
          </a:p>
          <a:p>
            <a:pPr defTabSz="457200">
              <a:lnSpc>
                <a:spcPct val="100000"/>
              </a:lnSpc>
              <a:spcBef>
                <a:spcPts val="0"/>
              </a:spcBef>
            </a:pPr>
            <a:r>
              <a:rPr sz="3600" dirty="0"/>
              <a:t>Christoph </a:t>
            </a:r>
            <a:r>
              <a:rPr sz="3600" dirty="0" err="1"/>
              <a:t>Schuy</a:t>
            </a:r>
            <a:endParaRPr sz="3600" dirty="0">
              <a:latin typeface="Times Roman"/>
              <a:ea typeface="Times Roman"/>
              <a:cs typeface="Times Roman"/>
              <a:sym typeface="Times Roman"/>
            </a:endParaRPr>
          </a:p>
        </p:txBody>
      </p:sp>
      <p:sp>
        <p:nvSpPr>
          <p:cNvPr id="696" name="GSI FRS/SFRS Departments…"/>
          <p:cNvSpPr txBox="1"/>
          <p:nvPr/>
        </p:nvSpPr>
        <p:spPr>
          <a:xfrm>
            <a:off x="9302839" y="9257059"/>
            <a:ext cx="4230325" cy="41036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defTabSz="457200">
              <a:lnSpc>
                <a:spcPct val="100000"/>
              </a:lnSpc>
              <a:spcBef>
                <a:spcPts val="0"/>
              </a:spcBef>
              <a:defRPr b="1">
                <a:latin typeface="+mn-lt"/>
                <a:ea typeface="+mn-ea"/>
                <a:cs typeface="+mn-cs"/>
                <a:sym typeface="Helvetica Neue"/>
              </a:defRPr>
            </a:pPr>
            <a:r>
              <a:rPr sz="3200" dirty="0"/>
              <a:t>LMU Group</a:t>
            </a:r>
            <a:endParaRPr sz="3200" b="0" dirty="0">
              <a:latin typeface="Times Roman"/>
              <a:ea typeface="Times Roman"/>
              <a:cs typeface="Times Roman"/>
              <a:sym typeface="Times Roman"/>
            </a:endParaRPr>
          </a:p>
          <a:p>
            <a:pPr defTabSz="457200">
              <a:lnSpc>
                <a:spcPct val="100000"/>
              </a:lnSpc>
              <a:spcBef>
                <a:spcPts val="0"/>
              </a:spcBef>
              <a:defRPr>
                <a:latin typeface="Times Roman"/>
                <a:ea typeface="Times Roman"/>
                <a:cs typeface="Times Roman"/>
                <a:sym typeface="Times Roman"/>
              </a:defRPr>
            </a:pPr>
            <a:endParaRPr sz="3200" b="0" dirty="0">
              <a:latin typeface="Times Roman"/>
              <a:ea typeface="Times Roman"/>
              <a:cs typeface="Times Roman"/>
              <a:sym typeface="Times Roman"/>
            </a:endParaRPr>
          </a:p>
          <a:p>
            <a:pPr defTabSz="457200">
              <a:lnSpc>
                <a:spcPct val="100000"/>
              </a:lnSpc>
              <a:spcBef>
                <a:spcPts val="0"/>
              </a:spcBef>
            </a:pPr>
            <a:r>
              <a:rPr sz="3200" dirty="0"/>
              <a:t>Katia Parodi</a:t>
            </a:r>
            <a:endParaRPr sz="3200" dirty="0">
              <a:latin typeface="Times Roman"/>
              <a:ea typeface="Times Roman"/>
              <a:cs typeface="Times Roman"/>
              <a:sym typeface="Times Roman"/>
            </a:endParaRPr>
          </a:p>
          <a:p>
            <a:pPr defTabSz="457200">
              <a:lnSpc>
                <a:spcPct val="100000"/>
              </a:lnSpc>
              <a:spcBef>
                <a:spcPts val="0"/>
              </a:spcBef>
            </a:pPr>
            <a:r>
              <a:rPr sz="3200" dirty="0"/>
              <a:t>Giulio Lovatti</a:t>
            </a:r>
            <a:endParaRPr sz="3200" dirty="0">
              <a:latin typeface="Times Roman"/>
              <a:ea typeface="Times Roman"/>
              <a:cs typeface="Times Roman"/>
              <a:sym typeface="Times Roman"/>
            </a:endParaRPr>
          </a:p>
          <a:p>
            <a:pPr defTabSz="457200">
              <a:lnSpc>
                <a:spcPct val="100000"/>
              </a:lnSpc>
              <a:spcBef>
                <a:spcPts val="0"/>
              </a:spcBef>
            </a:pPr>
            <a:r>
              <a:rPr sz="3200" dirty="0"/>
              <a:t>Francesco Evangelista</a:t>
            </a:r>
            <a:endParaRPr sz="3200" dirty="0">
              <a:latin typeface="Times Roman"/>
              <a:ea typeface="Times Roman"/>
              <a:cs typeface="Times Roman"/>
              <a:sym typeface="Times Roman"/>
            </a:endParaRPr>
          </a:p>
          <a:p>
            <a:pPr defTabSz="457200">
              <a:lnSpc>
                <a:spcPct val="100000"/>
              </a:lnSpc>
              <a:spcBef>
                <a:spcPts val="0"/>
              </a:spcBef>
            </a:pPr>
            <a:r>
              <a:rPr sz="3200" dirty="0"/>
              <a:t>Munetaka Nitta</a:t>
            </a:r>
            <a:endParaRPr sz="3200" dirty="0">
              <a:latin typeface="Times Roman"/>
              <a:ea typeface="Times Roman"/>
              <a:cs typeface="Times Roman"/>
              <a:sym typeface="Times Roman"/>
            </a:endParaRPr>
          </a:p>
          <a:p>
            <a:pPr defTabSz="457200">
              <a:lnSpc>
                <a:spcPct val="100000"/>
              </a:lnSpc>
              <a:spcBef>
                <a:spcPts val="0"/>
              </a:spcBef>
            </a:pPr>
            <a:r>
              <a:rPr sz="3200" dirty="0"/>
              <a:t>Jonathan Bortfeldt</a:t>
            </a:r>
            <a:endParaRPr sz="3200" dirty="0">
              <a:latin typeface="Times Roman"/>
              <a:ea typeface="Times Roman"/>
              <a:cs typeface="Times Roman"/>
              <a:sym typeface="Times Roman"/>
            </a:endParaRPr>
          </a:p>
          <a:p>
            <a:pPr defTabSz="457200">
              <a:lnSpc>
                <a:spcPct val="100000"/>
              </a:lnSpc>
              <a:spcBef>
                <a:spcPts val="0"/>
              </a:spcBef>
            </a:pPr>
            <a:r>
              <a:rPr sz="3200" dirty="0"/>
              <a:t>Peter </a:t>
            </a:r>
            <a:r>
              <a:rPr sz="3200" dirty="0" err="1"/>
              <a:t>Thirolf</a:t>
            </a:r>
            <a:endParaRPr sz="3200" dirty="0">
              <a:latin typeface="Times Roman"/>
              <a:ea typeface="Times Roman"/>
              <a:cs typeface="Times Roman"/>
              <a:sym typeface="Times Roman"/>
            </a:endParaRPr>
          </a:p>
        </p:txBody>
      </p:sp>
      <p:sp>
        <p:nvSpPr>
          <p:cNvPr id="2" name="TextBox 1">
            <a:extLst>
              <a:ext uri="{FF2B5EF4-FFF2-40B4-BE49-F238E27FC236}">
                <a16:creationId xmlns:a16="http://schemas.microsoft.com/office/drawing/2014/main" id="{E0C89D37-A2AD-8F36-A97E-0D501AD09C2F}"/>
              </a:ext>
            </a:extLst>
          </p:cNvPr>
          <p:cNvSpPr txBox="1"/>
          <p:nvPr/>
        </p:nvSpPr>
        <p:spPr>
          <a:xfrm>
            <a:off x="1092259" y="485256"/>
            <a:ext cx="8210581" cy="134447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l" defTabSz="2438338" rtl="0" fontAlgn="auto" latinLnBrk="0" hangingPunct="0">
              <a:lnSpc>
                <a:spcPct val="90000"/>
              </a:lnSpc>
              <a:spcBef>
                <a:spcPts val="4500"/>
              </a:spcBef>
              <a:spcAft>
                <a:spcPts val="0"/>
              </a:spcAft>
              <a:buClrTx/>
              <a:buSzTx/>
              <a:buFontTx/>
              <a:buNone/>
              <a:tabLst/>
            </a:pPr>
            <a:r>
              <a:rPr lang="en-US" b="1" dirty="0">
                <a:solidFill>
                  <a:srgbClr val="FF0000"/>
                </a:solidFill>
              </a:rPr>
              <a:t>T</a:t>
            </a:r>
            <a:r>
              <a:rPr kumimoji="0" lang="en-US" sz="4800" b="1" i="0" u="none" strike="noStrike" cap="none" spc="0" normalizeH="0" baseline="0" dirty="0">
                <a:ln>
                  <a:noFill/>
                </a:ln>
                <a:solidFill>
                  <a:srgbClr val="FF0000"/>
                </a:solidFill>
                <a:effectLst/>
                <a:uFillTx/>
                <a:latin typeface="+mn-lt"/>
                <a:ea typeface="+mn-ea"/>
                <a:cs typeface="+mn-cs"/>
                <a:sym typeface="Helvetica Neue"/>
              </a:rPr>
              <a:t>hank you for the attention!</a:t>
            </a:r>
          </a:p>
        </p:txBody>
      </p:sp>
      <p:pic>
        <p:nvPicPr>
          <p:cNvPr id="3" name="Picture 2">
            <a:extLst>
              <a:ext uri="{FF2B5EF4-FFF2-40B4-BE49-F238E27FC236}">
                <a16:creationId xmlns:a16="http://schemas.microsoft.com/office/drawing/2014/main" id="{EFE12A98-3D79-ECAF-3450-AFF8BC05A9C5}"/>
              </a:ext>
            </a:extLst>
          </p:cNvPr>
          <p:cNvPicPr>
            <a:picLocks noChangeAspect="1"/>
          </p:cNvPicPr>
          <p:nvPr/>
        </p:nvPicPr>
        <p:blipFill>
          <a:blip r:embed="rId3"/>
          <a:stretch>
            <a:fillRect/>
          </a:stretch>
        </p:blipFill>
        <p:spPr>
          <a:xfrm>
            <a:off x="1012216" y="2024091"/>
            <a:ext cx="16581247" cy="7102390"/>
          </a:xfrm>
          <a:prstGeom prst="rect">
            <a:avLst/>
          </a:prstGeom>
        </p:spPr>
      </p:pic>
      <p:sp>
        <p:nvSpPr>
          <p:cNvPr id="5" name="TextBox 4">
            <a:extLst>
              <a:ext uri="{FF2B5EF4-FFF2-40B4-BE49-F238E27FC236}">
                <a16:creationId xmlns:a16="http://schemas.microsoft.com/office/drawing/2014/main" id="{9C00DE33-FFBF-9BD7-9602-B0C58AF87367}"/>
              </a:ext>
            </a:extLst>
          </p:cNvPr>
          <p:cNvSpPr txBox="1"/>
          <p:nvPr/>
        </p:nvSpPr>
        <p:spPr>
          <a:xfrm>
            <a:off x="1960802" y="9320845"/>
            <a:ext cx="6049361" cy="31085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defTabSz="457200">
              <a:lnSpc>
                <a:spcPct val="100000"/>
              </a:lnSpc>
              <a:spcBef>
                <a:spcPts val="0"/>
              </a:spcBef>
              <a:defRPr b="1">
                <a:latin typeface="+mn-lt"/>
                <a:ea typeface="+mn-ea"/>
                <a:cs typeface="+mn-cs"/>
                <a:sym typeface="Helvetica Neue"/>
              </a:defRPr>
            </a:pPr>
            <a:r>
              <a:rPr lang="en-US" sz="3200" dirty="0"/>
              <a:t>GSI </a:t>
            </a:r>
            <a:r>
              <a:rPr lang="en-US" sz="3600" dirty="0"/>
              <a:t>FRS</a:t>
            </a:r>
            <a:r>
              <a:rPr lang="en-US" sz="3200" dirty="0"/>
              <a:t>/SFRS Departments</a:t>
            </a:r>
            <a:endParaRPr lang="en-US" sz="3200" b="0" dirty="0">
              <a:latin typeface="Times Roman"/>
              <a:ea typeface="Times Roman"/>
              <a:cs typeface="Times Roman"/>
              <a:sym typeface="Times Roman"/>
            </a:endParaRPr>
          </a:p>
          <a:p>
            <a:pPr defTabSz="457200">
              <a:lnSpc>
                <a:spcPct val="100000"/>
              </a:lnSpc>
              <a:spcBef>
                <a:spcPts val="0"/>
              </a:spcBef>
              <a:defRPr>
                <a:latin typeface="Times Roman"/>
                <a:ea typeface="Times Roman"/>
                <a:cs typeface="Times Roman"/>
                <a:sym typeface="Times Roman"/>
              </a:defRPr>
            </a:pPr>
            <a:endParaRPr lang="en-US" sz="3200" b="0" dirty="0">
              <a:latin typeface="Times Roman"/>
              <a:ea typeface="Times Roman"/>
              <a:cs typeface="Times Roman"/>
              <a:sym typeface="Times Roman"/>
            </a:endParaRPr>
          </a:p>
          <a:p>
            <a:pPr defTabSz="457200">
              <a:lnSpc>
                <a:spcPct val="100000"/>
              </a:lnSpc>
              <a:spcBef>
                <a:spcPts val="0"/>
              </a:spcBef>
            </a:pPr>
            <a:r>
              <a:rPr lang="en-US" sz="3200" dirty="0"/>
              <a:t>Christoph </a:t>
            </a:r>
            <a:r>
              <a:rPr lang="en-US" sz="3200" dirty="0" err="1"/>
              <a:t>Scheidenberger</a:t>
            </a:r>
            <a:endParaRPr lang="en-US" sz="3200" dirty="0">
              <a:latin typeface="Times Roman"/>
              <a:ea typeface="Times Roman"/>
              <a:cs typeface="Times Roman"/>
              <a:sym typeface="Times Roman"/>
            </a:endParaRPr>
          </a:p>
          <a:p>
            <a:pPr defTabSz="457200">
              <a:lnSpc>
                <a:spcPct val="100000"/>
              </a:lnSpc>
              <a:spcBef>
                <a:spcPts val="0"/>
              </a:spcBef>
            </a:pPr>
            <a:r>
              <a:rPr lang="en-US" sz="3200" dirty="0"/>
              <a:t>Emma </a:t>
            </a:r>
            <a:r>
              <a:rPr lang="en-US" sz="3200" dirty="0" err="1"/>
              <a:t>Haettner</a:t>
            </a:r>
            <a:endParaRPr lang="en-US" sz="3200" dirty="0">
              <a:latin typeface="Times Roman"/>
              <a:ea typeface="Times Roman"/>
              <a:cs typeface="Times Roman"/>
              <a:sym typeface="Times Roman"/>
            </a:endParaRPr>
          </a:p>
          <a:p>
            <a:pPr defTabSz="457200">
              <a:lnSpc>
                <a:spcPct val="100000"/>
              </a:lnSpc>
              <a:spcBef>
                <a:spcPts val="0"/>
              </a:spcBef>
            </a:pPr>
            <a:r>
              <a:rPr lang="en-US" sz="3200" dirty="0"/>
              <a:t>Sivaji Purushothaman</a:t>
            </a:r>
            <a:endParaRPr lang="en-US" sz="3200" dirty="0">
              <a:latin typeface="Times Roman"/>
              <a:ea typeface="Times Roman"/>
              <a:cs typeface="Times Roman"/>
              <a:sym typeface="Times Roman"/>
            </a:endParaRPr>
          </a:p>
          <a:p>
            <a:pPr defTabSz="457200">
              <a:lnSpc>
                <a:spcPct val="100000"/>
              </a:lnSpc>
              <a:spcBef>
                <a:spcPts val="0"/>
              </a:spcBef>
            </a:pPr>
            <a:r>
              <a:rPr lang="en-US" sz="3200" dirty="0"/>
              <a:t>Daria </a:t>
            </a:r>
            <a:r>
              <a:rPr lang="en-US" sz="3200" dirty="0" err="1"/>
              <a:t>Kostyleva</a:t>
            </a:r>
            <a:endParaRPr lang="en-US" sz="3200" dirty="0">
              <a:latin typeface="Times Roman"/>
              <a:ea typeface="Times Roman"/>
              <a:cs typeface="Times Roman"/>
              <a:sym typeface="Times Roman"/>
            </a:endParaRPr>
          </a:p>
        </p:txBody>
      </p:sp>
    </p:spTree>
    <p:extLst>
      <p:ext uri="{BB962C8B-B14F-4D97-AF65-F5344CB8AC3E}">
        <p14:creationId xmlns:p14="http://schemas.microsoft.com/office/powerpoint/2010/main" val="489032266"/>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1" name="Textplatzhalter 12"/>
          <p:cNvSpPr>
            <a:spLocks noGrp="1"/>
          </p:cNvSpPr>
          <p:nvPr>
            <p:ph type="body" idx="21"/>
          </p:nvPr>
        </p:nvSpPr>
        <p:spPr>
          <a:xfrm>
            <a:off x="11699601" y="2857500"/>
            <a:ext cx="11044381" cy="8412480"/>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ormAutofit/>
          </a:bodyPr>
          <a:lstStyle>
            <a:lvl1pPr defTabSz="2267655">
              <a:lnSpc>
                <a:spcPct val="80000"/>
              </a:lnSpc>
              <a:spcBef>
                <a:spcPts val="0"/>
              </a:spcBef>
              <a:defRPr sz="10788" b="0" spc="-215">
                <a:solidFill>
                  <a:srgbClr val="000000"/>
                </a:solidFill>
                <a:latin typeface="Helvetica Neue Medium"/>
                <a:ea typeface="Helvetica Neue Medium"/>
                <a:cs typeface="Helvetica Neue Medium"/>
                <a:sym typeface="Helvetica Neue Medium"/>
              </a:defRPr>
            </a:lvl1pPr>
          </a:lstStyle>
          <a:p>
            <a:r>
              <a:rPr sz="7200" dirty="0">
                <a:cs typeface="+mn-cs"/>
              </a:rPr>
              <a:t>Can we do more?</a:t>
            </a:r>
            <a:endParaRPr lang="en-US" sz="7200" dirty="0">
              <a:cs typeface="+mn-cs"/>
            </a:endParaRPr>
          </a:p>
          <a:p>
            <a:endParaRPr lang="en-US" sz="7200" dirty="0">
              <a:cs typeface="+mn-cs"/>
            </a:endParaRPr>
          </a:p>
          <a:p>
            <a:r>
              <a:rPr lang="en-US" sz="7200" dirty="0">
                <a:cs typeface="+mn-cs"/>
              </a:rPr>
              <a:t>Can we use RIBs as “radiotracers” for monitoring of vascular damage caused by high doses of radiation?</a:t>
            </a:r>
          </a:p>
          <a:p>
            <a:endParaRPr sz="7200" dirty="0">
              <a:cs typeface="+mn-cs"/>
            </a:endParaRPr>
          </a:p>
        </p:txBody>
      </p:sp>
      <p:pic>
        <p:nvPicPr>
          <p:cNvPr id="662" name="Image" descr="Image"/>
          <p:cNvPicPr>
            <a:picLocks noChangeAspect="1"/>
          </p:cNvPicPr>
          <p:nvPr/>
        </p:nvPicPr>
        <p:blipFill>
          <a:blip r:embed="rId2"/>
          <a:srcRect l="64050" t="29274" r="4356" b="52878"/>
          <a:stretch>
            <a:fillRect/>
          </a:stretch>
        </p:blipFill>
        <p:spPr>
          <a:xfrm>
            <a:off x="319533" y="280567"/>
            <a:ext cx="10218126" cy="12827189"/>
          </a:xfrm>
          <a:prstGeom prst="rect">
            <a:avLst/>
          </a:prstGeom>
          <a:ln w="12700">
            <a:miter lim="400000"/>
          </a:ln>
        </p:spPr>
      </p:pic>
      <p:sp>
        <p:nvSpPr>
          <p:cNvPr id="663" name="Crated with Midjourney"/>
          <p:cNvSpPr txBox="1"/>
          <p:nvPr/>
        </p:nvSpPr>
        <p:spPr>
          <a:xfrm>
            <a:off x="319533" y="12569206"/>
            <a:ext cx="2771593"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a:solidFill>
                  <a:srgbClr val="FFFFFF"/>
                </a:solidFill>
              </a:defRPr>
            </a:pPr>
            <a:r>
              <a:rPr sz="2000" dirty="0"/>
              <a:t>Crated with </a:t>
            </a:r>
            <a:r>
              <a:rPr sz="2000" dirty="0">
                <a:hlinkClick r:id="rId3"/>
              </a:rPr>
              <a:t>Midjourney</a:t>
            </a:r>
            <a:endParaRPr sz="700" dirty="0"/>
          </a:p>
        </p:txBody>
      </p:sp>
    </p:spTree>
    <p:extLst>
      <p:ext uri="{BB962C8B-B14F-4D97-AF65-F5344CB8AC3E}">
        <p14:creationId xmlns:p14="http://schemas.microsoft.com/office/powerpoint/2010/main" val="239291157"/>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74881-DC14-BF37-6682-EDDF348D375D}"/>
            </a:ext>
          </a:extLst>
        </p:cNvPr>
        <p:cNvGrpSpPr/>
        <p:nvPr/>
      </p:nvGrpSpPr>
      <p:grpSpPr>
        <a:xfrm>
          <a:off x="0" y="0"/>
          <a:ext cx="0" cy="0"/>
          <a:chOff x="0" y="0"/>
          <a:chExt cx="0" cy="0"/>
        </a:xfrm>
      </p:grpSpPr>
      <p:sp>
        <p:nvSpPr>
          <p:cNvPr id="597" name="Textplatzhalter 12">
            <a:extLst>
              <a:ext uri="{FF2B5EF4-FFF2-40B4-BE49-F238E27FC236}">
                <a16:creationId xmlns:a16="http://schemas.microsoft.com/office/drawing/2014/main" id="{8B0ED6A9-675D-6183-4229-A674FE1BAD39}"/>
              </a:ext>
            </a:extLst>
          </p:cNvPr>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defRPr sz="5500">
                <a:solidFill>
                  <a:srgbClr val="000000"/>
                </a:solidFill>
                <a:latin typeface="+mn-lt"/>
                <a:ea typeface="+mn-ea"/>
                <a:cs typeface="+mn-cs"/>
                <a:sym typeface="Helvetica Neue"/>
              </a:defRPr>
            </a:lvl1pPr>
          </a:lstStyle>
          <a:p>
            <a:r>
              <a:rPr dirty="0"/>
              <a:t>Activity Washout</a:t>
            </a:r>
            <a:endParaRPr sz="1200" b="0" dirty="0">
              <a:latin typeface="Times Roman"/>
              <a:ea typeface="Times Roman"/>
              <a:cs typeface="Times Roman"/>
              <a:sym typeface="Times Roman"/>
            </a:endParaRPr>
          </a:p>
        </p:txBody>
      </p:sp>
      <p:sp>
        <p:nvSpPr>
          <p:cNvPr id="599" name="Hypotesis: High doses induce vascular damage. Possibly mediated by an ischaemic–reperfusion mechanism. (Bodo, S. et al J. Clin. Invest., 2019).">
            <a:extLst>
              <a:ext uri="{FF2B5EF4-FFF2-40B4-BE49-F238E27FC236}">
                <a16:creationId xmlns:a16="http://schemas.microsoft.com/office/drawing/2014/main" id="{89DC7C41-C319-B31D-1C33-506C8E102DFC}"/>
              </a:ext>
            </a:extLst>
          </p:cNvPr>
          <p:cNvSpPr txBox="1"/>
          <p:nvPr/>
        </p:nvSpPr>
        <p:spPr>
          <a:xfrm>
            <a:off x="264680" y="2924690"/>
            <a:ext cx="22409148" cy="12535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lvl="1">
              <a:lnSpc>
                <a:spcPct val="110000"/>
              </a:lnSpc>
              <a:spcBef>
                <a:spcPts val="3500"/>
              </a:spcBef>
              <a:defRPr sz="3500">
                <a:latin typeface="Helvetica Neue Light"/>
                <a:ea typeface="Helvetica Neue Light"/>
                <a:cs typeface="Helvetica Neue Light"/>
                <a:sym typeface="Helvetica Neue Light"/>
              </a:defRPr>
            </a:pPr>
            <a:r>
              <a:rPr sz="3600" b="1" dirty="0" err="1">
                <a:latin typeface="+mn-lt"/>
                <a:ea typeface="+mn-ea"/>
                <a:cs typeface="+mn-cs"/>
                <a:sym typeface="Helvetica Neue"/>
              </a:rPr>
              <a:t>Hypotesis</a:t>
            </a:r>
            <a:r>
              <a:rPr sz="3600" dirty="0"/>
              <a:t>:</a:t>
            </a:r>
            <a:r>
              <a:rPr lang="en-US" sz="3600" dirty="0"/>
              <a:t> </a:t>
            </a:r>
            <a:r>
              <a:rPr sz="3600" dirty="0"/>
              <a:t>High doses induce vascular damage. Possibly mediated by an </a:t>
            </a:r>
            <a:r>
              <a:rPr sz="3600" dirty="0" err="1"/>
              <a:t>ischaemic</a:t>
            </a:r>
            <a:r>
              <a:rPr sz="3600" dirty="0"/>
              <a:t>–reperfusion mechanism.</a:t>
            </a:r>
            <a:br>
              <a:rPr sz="3600" dirty="0"/>
            </a:br>
            <a:r>
              <a:rPr lang="en-US" dirty="0"/>
              <a:t>	   </a:t>
            </a:r>
            <a:r>
              <a:rPr sz="2500" dirty="0"/>
              <a:t>(</a:t>
            </a:r>
            <a:r>
              <a:rPr sz="2500" i="1" dirty="0">
                <a:latin typeface="+mn-lt"/>
                <a:ea typeface="+mn-ea"/>
                <a:cs typeface="+mn-cs"/>
                <a:sym typeface="Helvetica Neue"/>
              </a:rPr>
              <a:t>Bodo, S. et al J. Clin. Invest., 2019</a:t>
            </a:r>
            <a:r>
              <a:rPr sz="2500" dirty="0"/>
              <a:t>).</a:t>
            </a:r>
          </a:p>
        </p:txBody>
      </p:sp>
      <p:sp>
        <p:nvSpPr>
          <p:cNvPr id="600" name="Approach: Activity in tumor region continuously measured for 30 min after the irradiation with high 20 Gy and low 5 Gy doses.  A(t) = Aphys × Abio(t) = Aphys × [ Ws . e( -ks . t ) + (1 – Ws) . e( -kf . t ) ]   Abio(t): Two components decay: ‘slow’ and ‘f">
            <a:extLst>
              <a:ext uri="{FF2B5EF4-FFF2-40B4-BE49-F238E27FC236}">
                <a16:creationId xmlns:a16="http://schemas.microsoft.com/office/drawing/2014/main" id="{F8F06768-B92C-919B-3D01-2FD060284603}"/>
              </a:ext>
            </a:extLst>
          </p:cNvPr>
          <p:cNvSpPr txBox="1"/>
          <p:nvPr/>
        </p:nvSpPr>
        <p:spPr>
          <a:xfrm>
            <a:off x="847021" y="4610139"/>
            <a:ext cx="12758896" cy="123732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a:lnSpc>
                <a:spcPct val="110000"/>
              </a:lnSpc>
              <a:defRPr sz="3500">
                <a:latin typeface="Helvetica Neue Light"/>
                <a:ea typeface="Helvetica Neue Light"/>
                <a:cs typeface="Helvetica Neue Light"/>
                <a:sym typeface="Helvetica Neue Light"/>
              </a:defRPr>
            </a:pPr>
            <a:r>
              <a:rPr lang="en-US" b="1" dirty="0">
                <a:latin typeface="+mn-lt"/>
                <a:ea typeface="+mn-ea"/>
                <a:cs typeface="+mn-cs"/>
                <a:sym typeface="Helvetica Neue"/>
              </a:rPr>
              <a:t>Approach: </a:t>
            </a:r>
            <a:r>
              <a:rPr dirty="0"/>
              <a:t>Activity in tumor region continuously measured for 30 min after the irradiation with </a:t>
            </a:r>
            <a:r>
              <a:rPr b="1" dirty="0">
                <a:latin typeface="+mn-lt"/>
                <a:ea typeface="+mn-ea"/>
                <a:cs typeface="+mn-cs"/>
                <a:sym typeface="Helvetica Neue"/>
              </a:rPr>
              <a:t>high 20 Gy </a:t>
            </a:r>
            <a:r>
              <a:rPr dirty="0"/>
              <a:t>and </a:t>
            </a:r>
            <a:r>
              <a:rPr b="1" dirty="0">
                <a:latin typeface="+mn-lt"/>
                <a:ea typeface="+mn-ea"/>
                <a:cs typeface="+mn-cs"/>
                <a:sym typeface="Helvetica Neue"/>
              </a:rPr>
              <a:t>low 5 Gy</a:t>
            </a:r>
            <a:r>
              <a:rPr dirty="0"/>
              <a:t> doses.</a:t>
            </a:r>
            <a:endParaRPr sz="2500" dirty="0"/>
          </a:p>
        </p:txBody>
      </p:sp>
      <p:sp>
        <p:nvSpPr>
          <p:cNvPr id="612" name="Result: @ 20 Gy The fast component essentially disappears.  Suggests a quick vascular injury that delays the washout process in the first 30 min after the irradiation.">
            <a:extLst>
              <a:ext uri="{FF2B5EF4-FFF2-40B4-BE49-F238E27FC236}">
                <a16:creationId xmlns:a16="http://schemas.microsoft.com/office/drawing/2014/main" id="{907EADDB-D50C-838D-9A34-146C466C3B58}"/>
              </a:ext>
            </a:extLst>
          </p:cNvPr>
          <p:cNvSpPr/>
          <p:nvPr/>
        </p:nvSpPr>
        <p:spPr>
          <a:xfrm>
            <a:off x="264680" y="11436293"/>
            <a:ext cx="13347057" cy="64415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lvl="1">
              <a:lnSpc>
                <a:spcPct val="110000"/>
              </a:lnSpc>
              <a:defRPr sz="3500">
                <a:latin typeface="Helvetica Neue Light"/>
                <a:ea typeface="Helvetica Neue Light"/>
                <a:cs typeface="Helvetica Neue Light"/>
                <a:sym typeface="Helvetica Neue Light"/>
              </a:defRPr>
            </a:pPr>
            <a:endParaRPr lang="en-US" dirty="0"/>
          </a:p>
        </p:txBody>
      </p:sp>
      <p:sp>
        <p:nvSpPr>
          <p:cNvPr id="614" name="Boscolo, Lovatti, Sokol et al. Nat. Phys. 2025">
            <a:extLst>
              <a:ext uri="{FF2B5EF4-FFF2-40B4-BE49-F238E27FC236}">
                <a16:creationId xmlns:a16="http://schemas.microsoft.com/office/drawing/2014/main" id="{25776BA0-DA2C-75B8-6C44-7969BF40E160}"/>
              </a:ext>
            </a:extLst>
          </p:cNvPr>
          <p:cNvSpPr txBox="1"/>
          <p:nvPr/>
        </p:nvSpPr>
        <p:spPr>
          <a:xfrm>
            <a:off x="7574611" y="13051942"/>
            <a:ext cx="7757250" cy="7472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a:lnSpc>
                <a:spcPct val="100000"/>
              </a:lnSpc>
              <a:spcBef>
                <a:spcPts val="0"/>
              </a:spcBef>
              <a:defRPr sz="3000" i="1">
                <a:solidFill>
                  <a:srgbClr val="5E5E5E"/>
                </a:solidFill>
              </a:defRPr>
            </a:pPr>
            <a:r>
              <a:t>Boscolo, Lovatti, Sokol et al. </a:t>
            </a:r>
            <a:r>
              <a:rPr>
                <a:latin typeface="Helvetica"/>
                <a:ea typeface="Helvetica"/>
                <a:cs typeface="Helvetica"/>
                <a:sym typeface="Helvetica"/>
              </a:rPr>
              <a:t>Nat. Phys. 2025</a:t>
            </a:r>
            <a:endParaRPr sz="1200" i="0">
              <a:solidFill>
                <a:srgbClr val="000000"/>
              </a:solidFill>
              <a:latin typeface="Times Roman"/>
              <a:ea typeface="Times Roman"/>
              <a:cs typeface="Times Roman"/>
              <a:sym typeface="Times Roman"/>
            </a:endParaRPr>
          </a:p>
        </p:txBody>
      </p:sp>
      <p:grpSp>
        <p:nvGrpSpPr>
          <p:cNvPr id="24" name="Group 23">
            <a:extLst>
              <a:ext uri="{FF2B5EF4-FFF2-40B4-BE49-F238E27FC236}">
                <a16:creationId xmlns:a16="http://schemas.microsoft.com/office/drawing/2014/main" id="{9D4BC884-6E77-9DFA-3A7E-C79C60EB5FF8}"/>
              </a:ext>
            </a:extLst>
          </p:cNvPr>
          <p:cNvGrpSpPr/>
          <p:nvPr/>
        </p:nvGrpSpPr>
        <p:grpSpPr>
          <a:xfrm>
            <a:off x="915927" y="6279366"/>
            <a:ext cx="12044561" cy="2453667"/>
            <a:chOff x="915927" y="7552930"/>
            <a:chExt cx="12044561" cy="2453667"/>
          </a:xfrm>
        </p:grpSpPr>
        <p:sp>
          <p:nvSpPr>
            <p:cNvPr id="15" name="Oval 14">
              <a:extLst>
                <a:ext uri="{FF2B5EF4-FFF2-40B4-BE49-F238E27FC236}">
                  <a16:creationId xmlns:a16="http://schemas.microsoft.com/office/drawing/2014/main" id="{8BD8AFD9-CD4C-CB39-EC88-2E6C3FAAB697}"/>
                </a:ext>
              </a:extLst>
            </p:cNvPr>
            <p:cNvSpPr/>
            <p:nvPr/>
          </p:nvSpPr>
          <p:spPr>
            <a:xfrm>
              <a:off x="3667440" y="7552930"/>
              <a:ext cx="1181100" cy="760077"/>
            </a:xfrm>
            <a:prstGeom prst="ellipse">
              <a:avLst/>
            </a:prstGeom>
            <a:noFill/>
            <a:ln w="12700" cap="flat">
              <a:solidFill>
                <a:srgbClr val="000000"/>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endParaRPr>
            </a:p>
          </p:txBody>
        </p:sp>
        <p:grpSp>
          <p:nvGrpSpPr>
            <p:cNvPr id="23" name="Group 22">
              <a:extLst>
                <a:ext uri="{FF2B5EF4-FFF2-40B4-BE49-F238E27FC236}">
                  <a16:creationId xmlns:a16="http://schemas.microsoft.com/office/drawing/2014/main" id="{4BE7423B-977B-B578-97B2-A9B19B49CDD7}"/>
                </a:ext>
              </a:extLst>
            </p:cNvPr>
            <p:cNvGrpSpPr/>
            <p:nvPr/>
          </p:nvGrpSpPr>
          <p:grpSpPr>
            <a:xfrm>
              <a:off x="915927" y="7674706"/>
              <a:ext cx="12044561" cy="2331891"/>
              <a:chOff x="147439" y="7557602"/>
              <a:chExt cx="12044561" cy="2331891"/>
            </a:xfrm>
          </p:grpSpPr>
          <p:sp>
            <p:nvSpPr>
              <p:cNvPr id="3" name="TextBox 2">
                <a:extLst>
                  <a:ext uri="{FF2B5EF4-FFF2-40B4-BE49-F238E27FC236}">
                    <a16:creationId xmlns:a16="http://schemas.microsoft.com/office/drawing/2014/main" id="{0CB486C4-7E42-659F-956F-0443278C2333}"/>
                  </a:ext>
                </a:extLst>
              </p:cNvPr>
              <p:cNvSpPr txBox="1"/>
              <p:nvPr/>
            </p:nvSpPr>
            <p:spPr>
              <a:xfrm>
                <a:off x="3666704" y="8460067"/>
                <a:ext cx="6422668" cy="5909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3600" dirty="0">
                    <a:solidFill>
                      <a:schemeClr val="accent1">
                        <a:lumOff val="-13575"/>
                      </a:schemeClr>
                    </a:solidFill>
                  </a:rPr>
                  <a:t> </a:t>
                </a:r>
                <a:r>
                  <a:rPr lang="en-US" sz="3600" dirty="0" err="1">
                    <a:solidFill>
                      <a:schemeClr val="accent1">
                        <a:lumOff val="-13575"/>
                      </a:schemeClr>
                    </a:solidFill>
                  </a:rPr>
                  <a:t>W</a:t>
                </a:r>
                <a:r>
                  <a:rPr lang="en-US" sz="3600" baseline="-5999" dirty="0" err="1">
                    <a:solidFill>
                      <a:schemeClr val="accent1">
                        <a:lumOff val="-13575"/>
                      </a:schemeClr>
                    </a:solidFill>
                  </a:rPr>
                  <a:t>s</a:t>
                </a:r>
                <a:r>
                  <a:rPr lang="en-US" sz="3600" baseline="-5999" dirty="0">
                    <a:solidFill>
                      <a:schemeClr val="accent1">
                        <a:lumOff val="-13575"/>
                      </a:schemeClr>
                    </a:solidFill>
                  </a:rPr>
                  <a:t> </a:t>
                </a:r>
                <a:r>
                  <a:rPr lang="en-US" sz="3600" baseline="31999" dirty="0">
                    <a:solidFill>
                      <a:schemeClr val="accent1">
                        <a:lumOff val="-13575"/>
                      </a:schemeClr>
                    </a:solidFill>
                  </a:rPr>
                  <a:t>. </a:t>
                </a:r>
                <a:r>
                  <a:rPr lang="en-US" sz="3600" dirty="0">
                    <a:solidFill>
                      <a:schemeClr val="accent1">
                        <a:lumOff val="-13575"/>
                      </a:schemeClr>
                    </a:solidFill>
                  </a:rPr>
                  <a:t>e</a:t>
                </a:r>
                <a:r>
                  <a:rPr lang="en-US" sz="3600" baseline="31999" dirty="0">
                    <a:solidFill>
                      <a:schemeClr val="accent1">
                        <a:lumOff val="-13575"/>
                      </a:schemeClr>
                    </a:solidFill>
                  </a:rPr>
                  <a:t>( -</a:t>
                </a:r>
                <a:r>
                  <a:rPr lang="en-US" sz="3600" baseline="31999" dirty="0" err="1">
                    <a:solidFill>
                      <a:schemeClr val="accent1">
                        <a:lumOff val="-13575"/>
                      </a:schemeClr>
                    </a:solidFill>
                  </a:rPr>
                  <a:t>ks</a:t>
                </a:r>
                <a:r>
                  <a:rPr lang="en-US" sz="3600" baseline="31999" dirty="0">
                    <a:solidFill>
                      <a:schemeClr val="accent1">
                        <a:lumOff val="-13575"/>
                      </a:schemeClr>
                    </a:solidFill>
                  </a:rPr>
                  <a:t> </a:t>
                </a:r>
                <a:r>
                  <a:rPr lang="en-US" sz="3600" baseline="49142" dirty="0">
                    <a:solidFill>
                      <a:schemeClr val="accent1">
                        <a:lumOff val="-13575"/>
                      </a:schemeClr>
                    </a:solidFill>
                  </a:rPr>
                  <a:t>.</a:t>
                </a:r>
                <a:r>
                  <a:rPr lang="en-US" sz="3600" baseline="31999" dirty="0">
                    <a:solidFill>
                      <a:schemeClr val="accent1">
                        <a:lumOff val="-13575"/>
                      </a:schemeClr>
                    </a:solidFill>
                  </a:rPr>
                  <a:t> t )</a:t>
                </a:r>
                <a:r>
                  <a:rPr lang="en-US" sz="3600" dirty="0">
                    <a:solidFill>
                      <a:schemeClr val="accent1">
                        <a:lumOff val="-13575"/>
                      </a:schemeClr>
                    </a:solidFill>
                  </a:rPr>
                  <a:t> + (1 – </a:t>
                </a:r>
                <a:r>
                  <a:rPr lang="en-US" sz="3600" dirty="0" err="1">
                    <a:solidFill>
                      <a:schemeClr val="accent1">
                        <a:lumOff val="-13575"/>
                      </a:schemeClr>
                    </a:solidFill>
                  </a:rPr>
                  <a:t>W</a:t>
                </a:r>
                <a:r>
                  <a:rPr lang="en-US" sz="3600" baseline="-5999" dirty="0" err="1">
                    <a:solidFill>
                      <a:schemeClr val="accent1">
                        <a:lumOff val="-13575"/>
                      </a:schemeClr>
                    </a:solidFill>
                  </a:rPr>
                  <a:t>s</a:t>
                </a:r>
                <a:r>
                  <a:rPr lang="en-US" sz="3600" dirty="0">
                    <a:solidFill>
                      <a:schemeClr val="accent1">
                        <a:lumOff val="-13575"/>
                      </a:schemeClr>
                    </a:solidFill>
                  </a:rPr>
                  <a:t>) </a:t>
                </a:r>
                <a:r>
                  <a:rPr lang="en-US" sz="3600" baseline="31999" dirty="0">
                    <a:solidFill>
                      <a:schemeClr val="accent1">
                        <a:lumOff val="-13575"/>
                      </a:schemeClr>
                    </a:solidFill>
                  </a:rPr>
                  <a:t>.</a:t>
                </a:r>
                <a:r>
                  <a:rPr lang="en-US" sz="3600" dirty="0">
                    <a:solidFill>
                      <a:schemeClr val="accent1">
                        <a:lumOff val="-13575"/>
                      </a:schemeClr>
                    </a:solidFill>
                  </a:rPr>
                  <a:t> e</a:t>
                </a:r>
                <a:r>
                  <a:rPr lang="en-US" sz="3600" baseline="31999" dirty="0">
                    <a:solidFill>
                      <a:schemeClr val="accent1">
                        <a:lumOff val="-13575"/>
                      </a:schemeClr>
                    </a:solidFill>
                  </a:rPr>
                  <a:t>( -</a:t>
                </a:r>
                <a:r>
                  <a:rPr lang="en-US" sz="3600" baseline="31999" dirty="0" err="1">
                    <a:solidFill>
                      <a:schemeClr val="accent1">
                        <a:lumOff val="-13575"/>
                      </a:schemeClr>
                    </a:solidFill>
                  </a:rPr>
                  <a:t>kf</a:t>
                </a:r>
                <a:r>
                  <a:rPr lang="en-US" sz="3600" baseline="31999" dirty="0">
                    <a:solidFill>
                      <a:schemeClr val="accent1">
                        <a:lumOff val="-13575"/>
                      </a:schemeClr>
                    </a:solidFill>
                  </a:rPr>
                  <a:t> </a:t>
                </a:r>
                <a:r>
                  <a:rPr lang="en-US" sz="3600" baseline="49142" dirty="0">
                    <a:solidFill>
                      <a:schemeClr val="accent1">
                        <a:lumOff val="-13575"/>
                      </a:schemeClr>
                    </a:solidFill>
                  </a:rPr>
                  <a:t>. </a:t>
                </a:r>
                <a:r>
                  <a:rPr lang="en-US" sz="3600" baseline="31999" dirty="0">
                    <a:solidFill>
                      <a:schemeClr val="accent1">
                        <a:lumOff val="-13575"/>
                      </a:schemeClr>
                    </a:solidFill>
                  </a:rPr>
                  <a:t>t )</a:t>
                </a:r>
                <a:r>
                  <a:rPr lang="en-US" sz="3600" dirty="0">
                    <a:solidFill>
                      <a:schemeClr val="accent1">
                        <a:lumOff val="-13575"/>
                      </a:schemeClr>
                    </a:solidFill>
                  </a:rPr>
                  <a:t> </a:t>
                </a:r>
                <a:endParaRPr lang="en-US" sz="3600" dirty="0"/>
              </a:p>
            </p:txBody>
          </p:sp>
          <p:sp>
            <p:nvSpPr>
              <p:cNvPr id="5" name="TextBox 4">
                <a:extLst>
                  <a:ext uri="{FF2B5EF4-FFF2-40B4-BE49-F238E27FC236}">
                    <a16:creationId xmlns:a16="http://schemas.microsoft.com/office/drawing/2014/main" id="{60B10198-F971-14D9-E5E7-64D4F00B1A65}"/>
                  </a:ext>
                </a:extLst>
              </p:cNvPr>
              <p:cNvSpPr txBox="1"/>
              <p:nvPr/>
            </p:nvSpPr>
            <p:spPr>
              <a:xfrm>
                <a:off x="2203676" y="9403068"/>
                <a:ext cx="5231320" cy="4801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2800" dirty="0"/>
                  <a:t>‘</a:t>
                </a:r>
                <a:r>
                  <a:rPr lang="en-US" sz="2800" b="1" dirty="0">
                    <a:latin typeface="+mn-lt"/>
                    <a:ea typeface="+mn-ea"/>
                    <a:cs typeface="+mn-cs"/>
                    <a:sym typeface="Helvetica Neue"/>
                  </a:rPr>
                  <a:t>slow</a:t>
                </a:r>
                <a:r>
                  <a:rPr lang="en-US" sz="2800" dirty="0"/>
                  <a:t>’ decay component</a:t>
                </a:r>
                <a:endParaRPr lang="en-US" dirty="0"/>
              </a:p>
            </p:txBody>
          </p:sp>
          <p:cxnSp>
            <p:nvCxnSpPr>
              <p:cNvPr id="7" name="Straight Arrow Connector 6">
                <a:extLst>
                  <a:ext uri="{FF2B5EF4-FFF2-40B4-BE49-F238E27FC236}">
                    <a16:creationId xmlns:a16="http://schemas.microsoft.com/office/drawing/2014/main" id="{50686152-64DC-C8E6-487B-385F510BD0B6}"/>
                  </a:ext>
                </a:extLst>
              </p:cNvPr>
              <p:cNvCxnSpPr>
                <a:cxnSpLocks/>
              </p:cNvCxnSpPr>
              <p:nvPr/>
            </p:nvCxnSpPr>
            <p:spPr>
              <a:xfrm>
                <a:off x="3489502" y="8238573"/>
                <a:ext cx="219265" cy="269207"/>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E7E6ECAE-AE1E-B477-F47A-43A8275134E2}"/>
                  </a:ext>
                </a:extLst>
              </p:cNvPr>
              <p:cNvCxnSpPr>
                <a:cxnSpLocks/>
              </p:cNvCxnSpPr>
              <p:nvPr/>
            </p:nvCxnSpPr>
            <p:spPr>
              <a:xfrm>
                <a:off x="7972629" y="9019688"/>
                <a:ext cx="318176" cy="383380"/>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cxnSp>
            <p:nvCxnSpPr>
              <p:cNvPr id="9" name="Straight Arrow Connector 8">
                <a:extLst>
                  <a:ext uri="{FF2B5EF4-FFF2-40B4-BE49-F238E27FC236}">
                    <a16:creationId xmlns:a16="http://schemas.microsoft.com/office/drawing/2014/main" id="{0A1F384D-3ABD-F6B0-8A45-41C8CB50463E}"/>
                  </a:ext>
                </a:extLst>
              </p:cNvPr>
              <p:cNvCxnSpPr>
                <a:cxnSpLocks/>
              </p:cNvCxnSpPr>
              <p:nvPr/>
            </p:nvCxnSpPr>
            <p:spPr>
              <a:xfrm flipH="1">
                <a:off x="4400550" y="8995598"/>
                <a:ext cx="418786" cy="407470"/>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
            <p:nvSpPr>
              <p:cNvPr id="12" name="TextBox 11">
                <a:extLst>
                  <a:ext uri="{FF2B5EF4-FFF2-40B4-BE49-F238E27FC236}">
                    <a16:creationId xmlns:a16="http://schemas.microsoft.com/office/drawing/2014/main" id="{A6851174-6F8E-45D8-0895-1B562AA2F5B0}"/>
                  </a:ext>
                </a:extLst>
              </p:cNvPr>
              <p:cNvSpPr txBox="1"/>
              <p:nvPr/>
            </p:nvSpPr>
            <p:spPr>
              <a:xfrm>
                <a:off x="7520103" y="9353962"/>
                <a:ext cx="4671897" cy="5355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3200" dirty="0"/>
                  <a:t>‘</a:t>
                </a:r>
                <a:r>
                  <a:rPr lang="en-US" sz="3200" b="1" dirty="0">
                    <a:latin typeface="+mn-lt"/>
                    <a:ea typeface="+mn-ea"/>
                    <a:cs typeface="+mn-cs"/>
                    <a:sym typeface="Helvetica Neue"/>
                  </a:rPr>
                  <a:t>fast</a:t>
                </a:r>
                <a:r>
                  <a:rPr lang="en-US" sz="3200" dirty="0"/>
                  <a:t>’ decay component</a:t>
                </a:r>
              </a:p>
            </p:txBody>
          </p:sp>
          <p:cxnSp>
            <p:nvCxnSpPr>
              <p:cNvPr id="18" name="Straight Connector 17">
                <a:extLst>
                  <a:ext uri="{FF2B5EF4-FFF2-40B4-BE49-F238E27FC236}">
                    <a16:creationId xmlns:a16="http://schemas.microsoft.com/office/drawing/2014/main" id="{C3593315-CDEA-E409-78EA-988DA06E8934}"/>
                  </a:ext>
                </a:extLst>
              </p:cNvPr>
              <p:cNvCxnSpPr/>
              <p:nvPr/>
            </p:nvCxnSpPr>
            <p:spPr>
              <a:xfrm>
                <a:off x="3924300" y="8995598"/>
                <a:ext cx="2041785" cy="0"/>
              </a:xfrm>
              <a:prstGeom prst="line">
                <a:avLst/>
              </a:prstGeom>
              <a:noFill/>
              <a:ln w="25400" cap="flat">
                <a:solidFill>
                  <a:srgbClr val="000000"/>
                </a:solidFill>
                <a:prstDash val="solid"/>
                <a:miter lim="400000"/>
              </a:ln>
              <a:effectLst/>
              <a:sp3d/>
            </p:spPr>
            <p:style>
              <a:lnRef idx="0">
                <a:scrgbClr r="0" g="0" b="0"/>
              </a:lnRef>
              <a:fillRef idx="0">
                <a:scrgbClr r="0" g="0" b="0"/>
              </a:fillRef>
              <a:effectRef idx="0">
                <a:scrgbClr r="0" g="0" b="0"/>
              </a:effectRef>
              <a:fontRef idx="none"/>
            </p:style>
          </p:cxnSp>
          <p:cxnSp>
            <p:nvCxnSpPr>
              <p:cNvPr id="19" name="Straight Connector 18">
                <a:extLst>
                  <a:ext uri="{FF2B5EF4-FFF2-40B4-BE49-F238E27FC236}">
                    <a16:creationId xmlns:a16="http://schemas.microsoft.com/office/drawing/2014/main" id="{24EB531C-965B-5993-B68D-5CF988EE35FD}"/>
                  </a:ext>
                </a:extLst>
              </p:cNvPr>
              <p:cNvCxnSpPr>
                <a:cxnSpLocks/>
              </p:cNvCxnSpPr>
              <p:nvPr/>
            </p:nvCxnSpPr>
            <p:spPr>
              <a:xfrm flipV="1">
                <a:off x="6662056" y="9019688"/>
                <a:ext cx="3427316" cy="17804"/>
              </a:xfrm>
              <a:prstGeom prst="line">
                <a:avLst/>
              </a:prstGeom>
              <a:noFill/>
              <a:ln w="25400" cap="flat">
                <a:solidFill>
                  <a:srgbClr val="000000"/>
                </a:solidFill>
                <a:prstDash val="solid"/>
                <a:miter lim="400000"/>
              </a:ln>
              <a:effectLst/>
              <a:sp3d/>
            </p:spPr>
            <p:style>
              <a:lnRef idx="0">
                <a:scrgbClr r="0" g="0" b="0"/>
              </a:lnRef>
              <a:fillRef idx="0">
                <a:scrgbClr r="0" g="0" b="0"/>
              </a:fillRef>
              <a:effectRef idx="0">
                <a:scrgbClr r="0" g="0" b="0"/>
              </a:effectRef>
              <a:fontRef idx="none"/>
            </p:style>
          </p:cxnSp>
          <p:sp>
            <p:nvSpPr>
              <p:cNvPr id="22" name="TextBox 21">
                <a:extLst>
                  <a:ext uri="{FF2B5EF4-FFF2-40B4-BE49-F238E27FC236}">
                    <a16:creationId xmlns:a16="http://schemas.microsoft.com/office/drawing/2014/main" id="{E40EE0A2-708E-59B0-432B-23E20A5F477E}"/>
                  </a:ext>
                </a:extLst>
              </p:cNvPr>
              <p:cNvSpPr txBox="1"/>
              <p:nvPr/>
            </p:nvSpPr>
            <p:spPr>
              <a:xfrm>
                <a:off x="147439" y="7557602"/>
                <a:ext cx="4671897" cy="5909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3600" dirty="0"/>
                  <a:t>A(t) = </a:t>
                </a:r>
                <a:r>
                  <a:rPr lang="en-US" sz="3600" dirty="0" err="1"/>
                  <a:t>A</a:t>
                </a:r>
                <a:r>
                  <a:rPr lang="en-US" sz="3600" baseline="-5999" dirty="0" err="1"/>
                  <a:t>phys</a:t>
                </a:r>
                <a:r>
                  <a:rPr lang="en-US" sz="3600" dirty="0"/>
                  <a:t> × </a:t>
                </a:r>
                <a:r>
                  <a:rPr lang="en-US" sz="3600" dirty="0" err="1">
                    <a:solidFill>
                      <a:schemeClr val="accent1">
                        <a:lumOff val="-13575"/>
                      </a:schemeClr>
                    </a:solidFill>
                  </a:rPr>
                  <a:t>A</a:t>
                </a:r>
                <a:r>
                  <a:rPr lang="en-US" sz="3600" baseline="-5999" dirty="0" err="1">
                    <a:solidFill>
                      <a:schemeClr val="accent1">
                        <a:lumOff val="-13575"/>
                      </a:schemeClr>
                    </a:solidFill>
                  </a:rPr>
                  <a:t>bio</a:t>
                </a:r>
                <a:r>
                  <a:rPr lang="en-US" sz="3600" dirty="0">
                    <a:solidFill>
                      <a:schemeClr val="accent1">
                        <a:lumOff val="-13575"/>
                      </a:schemeClr>
                    </a:solidFill>
                  </a:rPr>
                  <a:t>(t)</a:t>
                </a:r>
                <a:r>
                  <a:rPr lang="en-US" sz="3600" dirty="0"/>
                  <a:t> </a:t>
                </a:r>
              </a:p>
            </p:txBody>
          </p:sp>
        </p:grpSp>
      </p:grpSp>
      <p:pic>
        <p:nvPicPr>
          <p:cNvPr id="10" name="pasted-movie.png" descr="pasted-movie.png">
            <a:extLst>
              <a:ext uri="{FF2B5EF4-FFF2-40B4-BE49-F238E27FC236}">
                <a16:creationId xmlns:a16="http://schemas.microsoft.com/office/drawing/2014/main" id="{C0F0AEB9-4E36-9F75-6696-AE274C6F90DF}"/>
              </a:ext>
            </a:extLst>
          </p:cNvPr>
          <p:cNvPicPr>
            <a:picLocks noChangeAspect="1"/>
          </p:cNvPicPr>
          <p:nvPr/>
        </p:nvPicPr>
        <p:blipFill>
          <a:blip r:embed="rId2"/>
          <a:srcRect l="11744"/>
          <a:stretch>
            <a:fillRect/>
          </a:stretch>
        </p:blipFill>
        <p:spPr>
          <a:xfrm>
            <a:off x="14454405" y="4405127"/>
            <a:ext cx="9521114" cy="7682961"/>
          </a:xfrm>
          <a:prstGeom prst="rect">
            <a:avLst/>
          </a:prstGeom>
          <a:ln w="12700" cap="flat">
            <a:noFill/>
            <a:miter lim="400000"/>
          </a:ln>
          <a:effectLst/>
        </p:spPr>
      </p:pic>
      <p:sp>
        <p:nvSpPr>
          <p:cNvPr id="11" name="Rectangle 10">
            <a:extLst>
              <a:ext uri="{FF2B5EF4-FFF2-40B4-BE49-F238E27FC236}">
                <a16:creationId xmlns:a16="http://schemas.microsoft.com/office/drawing/2014/main" id="{549969A1-595E-74B5-0DD2-8D7ADBD89A4F}"/>
              </a:ext>
            </a:extLst>
          </p:cNvPr>
          <p:cNvSpPr/>
          <p:nvPr/>
        </p:nvSpPr>
        <p:spPr>
          <a:xfrm>
            <a:off x="17202463" y="6039155"/>
            <a:ext cx="2554926" cy="2350037"/>
          </a:xfrm>
          <a:prstGeom prst="rect">
            <a:avLst/>
          </a:prstGeom>
          <a:noFill/>
          <a:ln w="38100" cap="flat">
            <a:solidFill>
              <a:schemeClr val="accent6">
                <a:lumMod val="75000"/>
              </a:schemeClr>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endParaRPr>
          </a:p>
        </p:txBody>
      </p:sp>
    </p:spTree>
    <p:extLst>
      <p:ext uri="{BB962C8B-B14F-4D97-AF65-F5344CB8AC3E}">
        <p14:creationId xmlns:p14="http://schemas.microsoft.com/office/powerpoint/2010/main" val="2067902873"/>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2297C-3A85-44E8-2C76-D6BAEF17E56A}"/>
            </a:ext>
          </a:extLst>
        </p:cNvPr>
        <p:cNvGrpSpPr/>
        <p:nvPr/>
      </p:nvGrpSpPr>
      <p:grpSpPr>
        <a:xfrm>
          <a:off x="0" y="0"/>
          <a:ext cx="0" cy="0"/>
          <a:chOff x="0" y="0"/>
          <a:chExt cx="0" cy="0"/>
        </a:xfrm>
      </p:grpSpPr>
      <p:sp>
        <p:nvSpPr>
          <p:cNvPr id="597" name="Textplatzhalter 12">
            <a:extLst>
              <a:ext uri="{FF2B5EF4-FFF2-40B4-BE49-F238E27FC236}">
                <a16:creationId xmlns:a16="http://schemas.microsoft.com/office/drawing/2014/main" id="{FEB8210B-92EF-A13B-CFB6-736007E3FB85}"/>
              </a:ext>
            </a:extLst>
          </p:cNvPr>
          <p:cNvSpPr>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defRPr sz="5500">
                <a:solidFill>
                  <a:srgbClr val="000000"/>
                </a:solidFill>
                <a:latin typeface="+mn-lt"/>
                <a:ea typeface="+mn-ea"/>
                <a:cs typeface="+mn-cs"/>
                <a:sym typeface="Helvetica Neue"/>
              </a:defRPr>
            </a:lvl1pPr>
          </a:lstStyle>
          <a:p>
            <a:r>
              <a:rPr dirty="0"/>
              <a:t>Activity Washout</a:t>
            </a:r>
            <a:endParaRPr sz="1200" b="0" dirty="0">
              <a:latin typeface="Times Roman"/>
              <a:ea typeface="Times Roman"/>
              <a:cs typeface="Times Roman"/>
              <a:sym typeface="Times Roman"/>
            </a:endParaRPr>
          </a:p>
        </p:txBody>
      </p:sp>
      <p:sp>
        <p:nvSpPr>
          <p:cNvPr id="599" name="Hypotesis: High doses induce vascular damage. Possibly mediated by an ischaemic–reperfusion mechanism. (Bodo, S. et al J. Clin. Invest., 2019).">
            <a:extLst>
              <a:ext uri="{FF2B5EF4-FFF2-40B4-BE49-F238E27FC236}">
                <a16:creationId xmlns:a16="http://schemas.microsoft.com/office/drawing/2014/main" id="{B6460A9B-B0F9-7B51-E5AD-DBC58DBB5C58}"/>
              </a:ext>
            </a:extLst>
          </p:cNvPr>
          <p:cNvSpPr txBox="1"/>
          <p:nvPr/>
        </p:nvSpPr>
        <p:spPr>
          <a:xfrm>
            <a:off x="264680" y="2924690"/>
            <a:ext cx="22409148" cy="12535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lvl="1">
              <a:lnSpc>
                <a:spcPct val="110000"/>
              </a:lnSpc>
              <a:spcBef>
                <a:spcPts val="3500"/>
              </a:spcBef>
              <a:defRPr sz="3500">
                <a:latin typeface="Helvetica Neue Light"/>
                <a:ea typeface="Helvetica Neue Light"/>
                <a:cs typeface="Helvetica Neue Light"/>
                <a:sym typeface="Helvetica Neue Light"/>
              </a:defRPr>
            </a:pPr>
            <a:r>
              <a:rPr sz="3600" b="1" dirty="0" err="1">
                <a:latin typeface="+mn-lt"/>
                <a:ea typeface="+mn-ea"/>
                <a:cs typeface="+mn-cs"/>
                <a:sym typeface="Helvetica Neue"/>
              </a:rPr>
              <a:t>Hypotesis</a:t>
            </a:r>
            <a:r>
              <a:rPr sz="3600" dirty="0"/>
              <a:t>:</a:t>
            </a:r>
            <a:r>
              <a:rPr lang="en-US" sz="3600" dirty="0"/>
              <a:t> </a:t>
            </a:r>
            <a:r>
              <a:rPr sz="3600" dirty="0"/>
              <a:t>High doses induce vascular damage. Possibly mediated by an </a:t>
            </a:r>
            <a:r>
              <a:rPr sz="3600" dirty="0" err="1"/>
              <a:t>ischaemic</a:t>
            </a:r>
            <a:r>
              <a:rPr sz="3600" dirty="0"/>
              <a:t>–reperfusion mechanism.</a:t>
            </a:r>
            <a:br>
              <a:rPr sz="3600" dirty="0"/>
            </a:br>
            <a:r>
              <a:rPr lang="en-US" dirty="0"/>
              <a:t>	   </a:t>
            </a:r>
            <a:r>
              <a:rPr sz="2500" dirty="0"/>
              <a:t>(</a:t>
            </a:r>
            <a:r>
              <a:rPr sz="2500" i="1" dirty="0">
                <a:latin typeface="+mn-lt"/>
                <a:ea typeface="+mn-ea"/>
                <a:cs typeface="+mn-cs"/>
                <a:sym typeface="Helvetica Neue"/>
              </a:rPr>
              <a:t>Bodo, S. et al J. Clin. Invest., 2019</a:t>
            </a:r>
            <a:r>
              <a:rPr sz="2500" dirty="0"/>
              <a:t>).</a:t>
            </a:r>
          </a:p>
        </p:txBody>
      </p:sp>
      <p:sp>
        <p:nvSpPr>
          <p:cNvPr id="600" name="Approach: Activity in tumor region continuously measured for 30 min after the irradiation with high 20 Gy and low 5 Gy doses.  A(t) = Aphys × Abio(t) = Aphys × [ Ws . e( -ks . t ) + (1 – Ws) . e( -kf . t ) ]   Abio(t): Two components decay: ‘slow’ and ‘f">
            <a:extLst>
              <a:ext uri="{FF2B5EF4-FFF2-40B4-BE49-F238E27FC236}">
                <a16:creationId xmlns:a16="http://schemas.microsoft.com/office/drawing/2014/main" id="{2E4B084F-48F6-60CB-2FF8-C02F2426CBD7}"/>
              </a:ext>
            </a:extLst>
          </p:cNvPr>
          <p:cNvSpPr txBox="1"/>
          <p:nvPr/>
        </p:nvSpPr>
        <p:spPr>
          <a:xfrm>
            <a:off x="847021" y="4610139"/>
            <a:ext cx="12758896" cy="123732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a:lnSpc>
                <a:spcPct val="110000"/>
              </a:lnSpc>
              <a:defRPr sz="3500">
                <a:latin typeface="Helvetica Neue Light"/>
                <a:ea typeface="Helvetica Neue Light"/>
                <a:cs typeface="Helvetica Neue Light"/>
                <a:sym typeface="Helvetica Neue Light"/>
              </a:defRPr>
            </a:pPr>
            <a:r>
              <a:rPr lang="en-US" b="1" dirty="0">
                <a:latin typeface="Helvetica Neue" panose="02000503000000020004" pitchFamily="2" charset="0"/>
                <a:ea typeface="Helvetica Neue" panose="02000503000000020004" pitchFamily="2" charset="0"/>
                <a:cs typeface="Helvetica Neue" panose="02000503000000020004" pitchFamily="2" charset="0"/>
                <a:sym typeface="Helvetica Neue"/>
              </a:rPr>
              <a:t>Approach</a:t>
            </a:r>
            <a:r>
              <a:rPr lang="en-US" b="1" dirty="0">
                <a:latin typeface="+mn-lt"/>
                <a:ea typeface="+mn-ea"/>
                <a:cs typeface="+mn-cs"/>
                <a:sym typeface="Helvetica Neue"/>
              </a:rPr>
              <a:t>: </a:t>
            </a:r>
            <a:r>
              <a:rPr dirty="0"/>
              <a:t>Activity in tumor region continuously measured for 30 min after the irradiation with </a:t>
            </a:r>
            <a:r>
              <a:rPr b="1" dirty="0">
                <a:latin typeface="+mn-lt"/>
                <a:ea typeface="+mn-ea"/>
                <a:cs typeface="+mn-cs"/>
                <a:sym typeface="Helvetica Neue"/>
              </a:rPr>
              <a:t>high 20 Gy </a:t>
            </a:r>
            <a:r>
              <a:rPr dirty="0"/>
              <a:t>and </a:t>
            </a:r>
            <a:r>
              <a:rPr b="1" dirty="0">
                <a:latin typeface="+mn-lt"/>
                <a:ea typeface="+mn-ea"/>
                <a:cs typeface="+mn-cs"/>
                <a:sym typeface="Helvetica Neue"/>
              </a:rPr>
              <a:t>low 5 Gy</a:t>
            </a:r>
            <a:r>
              <a:rPr dirty="0"/>
              <a:t> doses.</a:t>
            </a:r>
            <a:endParaRPr sz="2500" dirty="0"/>
          </a:p>
        </p:txBody>
      </p:sp>
      <p:sp>
        <p:nvSpPr>
          <p:cNvPr id="612" name="Result: @ 20 Gy The fast component essentially disappears.  Suggests a quick vascular injury that delays the washout process in the first 30 min after the irradiation.">
            <a:extLst>
              <a:ext uri="{FF2B5EF4-FFF2-40B4-BE49-F238E27FC236}">
                <a16:creationId xmlns:a16="http://schemas.microsoft.com/office/drawing/2014/main" id="{CA32D7B3-8694-C63F-10B2-67369DFE5F48}"/>
              </a:ext>
            </a:extLst>
          </p:cNvPr>
          <p:cNvSpPr/>
          <p:nvPr/>
        </p:nvSpPr>
        <p:spPr>
          <a:xfrm>
            <a:off x="264680" y="11436293"/>
            <a:ext cx="13347057" cy="64415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lvl="1">
              <a:lnSpc>
                <a:spcPct val="110000"/>
              </a:lnSpc>
              <a:defRPr sz="3500">
                <a:latin typeface="Helvetica Neue Light"/>
                <a:ea typeface="Helvetica Neue Light"/>
                <a:cs typeface="Helvetica Neue Light"/>
                <a:sym typeface="Helvetica Neue Light"/>
              </a:defRPr>
            </a:pPr>
            <a:endParaRPr lang="en-US" dirty="0"/>
          </a:p>
        </p:txBody>
      </p:sp>
      <p:sp>
        <p:nvSpPr>
          <p:cNvPr id="614" name="Boscolo, Lovatti, Sokol et al. Nat. Phys. 2025">
            <a:extLst>
              <a:ext uri="{FF2B5EF4-FFF2-40B4-BE49-F238E27FC236}">
                <a16:creationId xmlns:a16="http://schemas.microsoft.com/office/drawing/2014/main" id="{97708059-344B-2F67-BF74-1D08A1DCFB66}"/>
              </a:ext>
            </a:extLst>
          </p:cNvPr>
          <p:cNvSpPr txBox="1"/>
          <p:nvPr/>
        </p:nvSpPr>
        <p:spPr>
          <a:xfrm>
            <a:off x="7574611" y="13051942"/>
            <a:ext cx="7757250" cy="7472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ctr">
              <a:lnSpc>
                <a:spcPct val="100000"/>
              </a:lnSpc>
              <a:spcBef>
                <a:spcPts val="0"/>
              </a:spcBef>
              <a:defRPr sz="3000" i="1">
                <a:solidFill>
                  <a:srgbClr val="5E5E5E"/>
                </a:solidFill>
              </a:defRPr>
            </a:pPr>
            <a:r>
              <a:t>Boscolo, Lovatti, Sokol et al. </a:t>
            </a:r>
            <a:r>
              <a:rPr>
                <a:latin typeface="Helvetica"/>
                <a:ea typeface="Helvetica"/>
                <a:cs typeface="Helvetica"/>
                <a:sym typeface="Helvetica"/>
              </a:rPr>
              <a:t>Nat. Phys. 2025</a:t>
            </a:r>
            <a:endParaRPr sz="1200" i="0">
              <a:solidFill>
                <a:srgbClr val="000000"/>
              </a:solidFill>
              <a:latin typeface="Times Roman"/>
              <a:ea typeface="Times Roman"/>
              <a:cs typeface="Times Roman"/>
              <a:sym typeface="Times Roman"/>
            </a:endParaRPr>
          </a:p>
        </p:txBody>
      </p:sp>
      <p:grpSp>
        <p:nvGrpSpPr>
          <p:cNvPr id="24" name="Group 23">
            <a:extLst>
              <a:ext uri="{FF2B5EF4-FFF2-40B4-BE49-F238E27FC236}">
                <a16:creationId xmlns:a16="http://schemas.microsoft.com/office/drawing/2014/main" id="{328DA591-7BC7-5955-F4C7-91FDD7D30B3E}"/>
              </a:ext>
            </a:extLst>
          </p:cNvPr>
          <p:cNvGrpSpPr/>
          <p:nvPr/>
        </p:nvGrpSpPr>
        <p:grpSpPr>
          <a:xfrm>
            <a:off x="915927" y="6279366"/>
            <a:ext cx="12044561" cy="2453667"/>
            <a:chOff x="915927" y="7552930"/>
            <a:chExt cx="12044561" cy="2453667"/>
          </a:xfrm>
        </p:grpSpPr>
        <p:sp>
          <p:nvSpPr>
            <p:cNvPr id="15" name="Oval 14">
              <a:extLst>
                <a:ext uri="{FF2B5EF4-FFF2-40B4-BE49-F238E27FC236}">
                  <a16:creationId xmlns:a16="http://schemas.microsoft.com/office/drawing/2014/main" id="{9BBA78BC-B99F-9CB2-B7C5-6945B3786218}"/>
                </a:ext>
              </a:extLst>
            </p:cNvPr>
            <p:cNvSpPr/>
            <p:nvPr/>
          </p:nvSpPr>
          <p:spPr>
            <a:xfrm>
              <a:off x="3667440" y="7552930"/>
              <a:ext cx="1181100" cy="760077"/>
            </a:xfrm>
            <a:prstGeom prst="ellipse">
              <a:avLst/>
            </a:prstGeom>
            <a:noFill/>
            <a:ln w="12700" cap="flat">
              <a:solidFill>
                <a:srgbClr val="000000"/>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endParaRPr>
            </a:p>
          </p:txBody>
        </p:sp>
        <p:grpSp>
          <p:nvGrpSpPr>
            <p:cNvPr id="23" name="Group 22">
              <a:extLst>
                <a:ext uri="{FF2B5EF4-FFF2-40B4-BE49-F238E27FC236}">
                  <a16:creationId xmlns:a16="http://schemas.microsoft.com/office/drawing/2014/main" id="{A672CFF9-9024-9A59-BE8C-858DC016F8FC}"/>
                </a:ext>
              </a:extLst>
            </p:cNvPr>
            <p:cNvGrpSpPr/>
            <p:nvPr/>
          </p:nvGrpSpPr>
          <p:grpSpPr>
            <a:xfrm>
              <a:off x="915927" y="7674706"/>
              <a:ext cx="12044561" cy="2331891"/>
              <a:chOff x="147439" y="7557602"/>
              <a:chExt cx="12044561" cy="2331891"/>
            </a:xfrm>
          </p:grpSpPr>
          <p:sp>
            <p:nvSpPr>
              <p:cNvPr id="3" name="TextBox 2">
                <a:extLst>
                  <a:ext uri="{FF2B5EF4-FFF2-40B4-BE49-F238E27FC236}">
                    <a16:creationId xmlns:a16="http://schemas.microsoft.com/office/drawing/2014/main" id="{0105E48B-077B-5358-0AAC-B79A57947620}"/>
                  </a:ext>
                </a:extLst>
              </p:cNvPr>
              <p:cNvSpPr txBox="1"/>
              <p:nvPr/>
            </p:nvSpPr>
            <p:spPr>
              <a:xfrm>
                <a:off x="3666704" y="8460067"/>
                <a:ext cx="6422668" cy="5909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3600" dirty="0">
                    <a:solidFill>
                      <a:schemeClr val="accent1">
                        <a:lumOff val="-13575"/>
                      </a:schemeClr>
                    </a:solidFill>
                  </a:rPr>
                  <a:t> </a:t>
                </a:r>
                <a:r>
                  <a:rPr lang="en-US" sz="3600" dirty="0" err="1">
                    <a:solidFill>
                      <a:schemeClr val="accent1">
                        <a:lumOff val="-13575"/>
                      </a:schemeClr>
                    </a:solidFill>
                  </a:rPr>
                  <a:t>W</a:t>
                </a:r>
                <a:r>
                  <a:rPr lang="en-US" sz="3600" baseline="-5999" dirty="0" err="1">
                    <a:solidFill>
                      <a:schemeClr val="accent1">
                        <a:lumOff val="-13575"/>
                      </a:schemeClr>
                    </a:solidFill>
                  </a:rPr>
                  <a:t>s</a:t>
                </a:r>
                <a:r>
                  <a:rPr lang="en-US" sz="3600" baseline="-5999" dirty="0">
                    <a:solidFill>
                      <a:schemeClr val="accent1">
                        <a:lumOff val="-13575"/>
                      </a:schemeClr>
                    </a:solidFill>
                  </a:rPr>
                  <a:t> </a:t>
                </a:r>
                <a:r>
                  <a:rPr lang="en-US" sz="3600" baseline="31999" dirty="0">
                    <a:solidFill>
                      <a:schemeClr val="accent1">
                        <a:lumOff val="-13575"/>
                      </a:schemeClr>
                    </a:solidFill>
                  </a:rPr>
                  <a:t>. </a:t>
                </a:r>
                <a:r>
                  <a:rPr lang="en-US" sz="3600" dirty="0">
                    <a:solidFill>
                      <a:schemeClr val="accent1">
                        <a:lumOff val="-13575"/>
                      </a:schemeClr>
                    </a:solidFill>
                  </a:rPr>
                  <a:t>e</a:t>
                </a:r>
                <a:r>
                  <a:rPr lang="en-US" sz="3600" baseline="31999" dirty="0">
                    <a:solidFill>
                      <a:schemeClr val="accent1">
                        <a:lumOff val="-13575"/>
                      </a:schemeClr>
                    </a:solidFill>
                  </a:rPr>
                  <a:t>( -</a:t>
                </a:r>
                <a:r>
                  <a:rPr lang="en-US" sz="3600" baseline="31999" dirty="0" err="1">
                    <a:solidFill>
                      <a:schemeClr val="accent1">
                        <a:lumOff val="-13575"/>
                      </a:schemeClr>
                    </a:solidFill>
                  </a:rPr>
                  <a:t>ks</a:t>
                </a:r>
                <a:r>
                  <a:rPr lang="en-US" sz="3600" baseline="31999" dirty="0">
                    <a:solidFill>
                      <a:schemeClr val="accent1">
                        <a:lumOff val="-13575"/>
                      </a:schemeClr>
                    </a:solidFill>
                  </a:rPr>
                  <a:t> </a:t>
                </a:r>
                <a:r>
                  <a:rPr lang="en-US" sz="3600" baseline="49142" dirty="0">
                    <a:solidFill>
                      <a:schemeClr val="accent1">
                        <a:lumOff val="-13575"/>
                      </a:schemeClr>
                    </a:solidFill>
                  </a:rPr>
                  <a:t>.</a:t>
                </a:r>
                <a:r>
                  <a:rPr lang="en-US" sz="3600" baseline="31999" dirty="0">
                    <a:solidFill>
                      <a:schemeClr val="accent1">
                        <a:lumOff val="-13575"/>
                      </a:schemeClr>
                    </a:solidFill>
                  </a:rPr>
                  <a:t> t )</a:t>
                </a:r>
                <a:r>
                  <a:rPr lang="en-US" sz="3600" dirty="0">
                    <a:solidFill>
                      <a:schemeClr val="accent1">
                        <a:lumOff val="-13575"/>
                      </a:schemeClr>
                    </a:solidFill>
                  </a:rPr>
                  <a:t> + (1 – </a:t>
                </a:r>
                <a:r>
                  <a:rPr lang="en-US" sz="3600" dirty="0" err="1">
                    <a:solidFill>
                      <a:schemeClr val="accent1">
                        <a:lumOff val="-13575"/>
                      </a:schemeClr>
                    </a:solidFill>
                  </a:rPr>
                  <a:t>W</a:t>
                </a:r>
                <a:r>
                  <a:rPr lang="en-US" sz="3600" baseline="-5999" dirty="0" err="1">
                    <a:solidFill>
                      <a:schemeClr val="accent1">
                        <a:lumOff val="-13575"/>
                      </a:schemeClr>
                    </a:solidFill>
                  </a:rPr>
                  <a:t>s</a:t>
                </a:r>
                <a:r>
                  <a:rPr lang="en-US" sz="3600" dirty="0">
                    <a:solidFill>
                      <a:schemeClr val="accent1">
                        <a:lumOff val="-13575"/>
                      </a:schemeClr>
                    </a:solidFill>
                  </a:rPr>
                  <a:t>) </a:t>
                </a:r>
                <a:r>
                  <a:rPr lang="en-US" sz="3600" baseline="31999" dirty="0">
                    <a:solidFill>
                      <a:schemeClr val="accent1">
                        <a:lumOff val="-13575"/>
                      </a:schemeClr>
                    </a:solidFill>
                  </a:rPr>
                  <a:t>.</a:t>
                </a:r>
                <a:r>
                  <a:rPr lang="en-US" sz="3600" dirty="0">
                    <a:solidFill>
                      <a:schemeClr val="accent1">
                        <a:lumOff val="-13575"/>
                      </a:schemeClr>
                    </a:solidFill>
                  </a:rPr>
                  <a:t> e</a:t>
                </a:r>
                <a:r>
                  <a:rPr lang="en-US" sz="3600" baseline="31999" dirty="0">
                    <a:solidFill>
                      <a:schemeClr val="accent1">
                        <a:lumOff val="-13575"/>
                      </a:schemeClr>
                    </a:solidFill>
                  </a:rPr>
                  <a:t>( -</a:t>
                </a:r>
                <a:r>
                  <a:rPr lang="en-US" sz="3600" baseline="31999" dirty="0" err="1">
                    <a:solidFill>
                      <a:schemeClr val="accent1">
                        <a:lumOff val="-13575"/>
                      </a:schemeClr>
                    </a:solidFill>
                  </a:rPr>
                  <a:t>kf</a:t>
                </a:r>
                <a:r>
                  <a:rPr lang="en-US" sz="3600" baseline="31999" dirty="0">
                    <a:solidFill>
                      <a:schemeClr val="accent1">
                        <a:lumOff val="-13575"/>
                      </a:schemeClr>
                    </a:solidFill>
                  </a:rPr>
                  <a:t> </a:t>
                </a:r>
                <a:r>
                  <a:rPr lang="en-US" sz="3600" baseline="49142" dirty="0">
                    <a:solidFill>
                      <a:schemeClr val="accent1">
                        <a:lumOff val="-13575"/>
                      </a:schemeClr>
                    </a:solidFill>
                  </a:rPr>
                  <a:t>. </a:t>
                </a:r>
                <a:r>
                  <a:rPr lang="en-US" sz="3600" baseline="31999" dirty="0">
                    <a:solidFill>
                      <a:schemeClr val="accent1">
                        <a:lumOff val="-13575"/>
                      </a:schemeClr>
                    </a:solidFill>
                  </a:rPr>
                  <a:t>t )</a:t>
                </a:r>
                <a:r>
                  <a:rPr lang="en-US" sz="3600" dirty="0">
                    <a:solidFill>
                      <a:schemeClr val="accent1">
                        <a:lumOff val="-13575"/>
                      </a:schemeClr>
                    </a:solidFill>
                  </a:rPr>
                  <a:t> </a:t>
                </a:r>
                <a:endParaRPr lang="en-US" sz="3600" dirty="0"/>
              </a:p>
            </p:txBody>
          </p:sp>
          <p:sp>
            <p:nvSpPr>
              <p:cNvPr id="5" name="TextBox 4">
                <a:extLst>
                  <a:ext uri="{FF2B5EF4-FFF2-40B4-BE49-F238E27FC236}">
                    <a16:creationId xmlns:a16="http://schemas.microsoft.com/office/drawing/2014/main" id="{75A08A3D-DD10-E2C1-EFA7-D24BF1D6CC24}"/>
                  </a:ext>
                </a:extLst>
              </p:cNvPr>
              <p:cNvSpPr txBox="1"/>
              <p:nvPr/>
            </p:nvSpPr>
            <p:spPr>
              <a:xfrm>
                <a:off x="2203676" y="9403068"/>
                <a:ext cx="5231320" cy="4801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2800" dirty="0"/>
                  <a:t>‘</a:t>
                </a:r>
                <a:r>
                  <a:rPr lang="en-US" sz="2800" b="1" dirty="0">
                    <a:latin typeface="+mn-lt"/>
                    <a:ea typeface="+mn-ea"/>
                    <a:cs typeface="+mn-cs"/>
                    <a:sym typeface="Helvetica Neue"/>
                  </a:rPr>
                  <a:t>slow</a:t>
                </a:r>
                <a:r>
                  <a:rPr lang="en-US" sz="2800" dirty="0"/>
                  <a:t>’ decay component</a:t>
                </a:r>
                <a:endParaRPr lang="en-US" dirty="0"/>
              </a:p>
            </p:txBody>
          </p:sp>
          <p:cxnSp>
            <p:nvCxnSpPr>
              <p:cNvPr id="7" name="Straight Arrow Connector 6">
                <a:extLst>
                  <a:ext uri="{FF2B5EF4-FFF2-40B4-BE49-F238E27FC236}">
                    <a16:creationId xmlns:a16="http://schemas.microsoft.com/office/drawing/2014/main" id="{BDB06C08-0487-BC87-26D4-46C17A62FDE9}"/>
                  </a:ext>
                </a:extLst>
              </p:cNvPr>
              <p:cNvCxnSpPr>
                <a:cxnSpLocks/>
              </p:cNvCxnSpPr>
              <p:nvPr/>
            </p:nvCxnSpPr>
            <p:spPr>
              <a:xfrm>
                <a:off x="3489502" y="8238573"/>
                <a:ext cx="219265" cy="269207"/>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47C3C108-79AB-5D09-1B8C-E469D4F21DF1}"/>
                  </a:ext>
                </a:extLst>
              </p:cNvPr>
              <p:cNvCxnSpPr>
                <a:cxnSpLocks/>
              </p:cNvCxnSpPr>
              <p:nvPr/>
            </p:nvCxnSpPr>
            <p:spPr>
              <a:xfrm>
                <a:off x="7972629" y="9019688"/>
                <a:ext cx="318176" cy="383380"/>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cxnSp>
            <p:nvCxnSpPr>
              <p:cNvPr id="9" name="Straight Arrow Connector 8">
                <a:extLst>
                  <a:ext uri="{FF2B5EF4-FFF2-40B4-BE49-F238E27FC236}">
                    <a16:creationId xmlns:a16="http://schemas.microsoft.com/office/drawing/2014/main" id="{39F96199-25AD-E43B-9584-D9D53183BCC4}"/>
                  </a:ext>
                </a:extLst>
              </p:cNvPr>
              <p:cNvCxnSpPr>
                <a:cxnSpLocks/>
              </p:cNvCxnSpPr>
              <p:nvPr/>
            </p:nvCxnSpPr>
            <p:spPr>
              <a:xfrm flipH="1">
                <a:off x="4400550" y="8995598"/>
                <a:ext cx="418786" cy="407470"/>
              </a:xfrm>
              <a:prstGeom prst="straightConnector1">
                <a:avLst/>
              </a:prstGeom>
              <a:noFill/>
              <a:ln w="25400" cap="flat">
                <a:solidFill>
                  <a:srgbClr val="000000"/>
                </a:solidFill>
                <a:prstDash val="solid"/>
                <a:miter lim="400000"/>
                <a:tailEnd type="triangle"/>
              </a:ln>
              <a:effectLst/>
              <a:sp3d/>
            </p:spPr>
            <p:style>
              <a:lnRef idx="0">
                <a:scrgbClr r="0" g="0" b="0"/>
              </a:lnRef>
              <a:fillRef idx="0">
                <a:scrgbClr r="0" g="0" b="0"/>
              </a:fillRef>
              <a:effectRef idx="0">
                <a:scrgbClr r="0" g="0" b="0"/>
              </a:effectRef>
              <a:fontRef idx="none"/>
            </p:style>
          </p:cxnSp>
          <p:sp>
            <p:nvSpPr>
              <p:cNvPr id="12" name="TextBox 11">
                <a:extLst>
                  <a:ext uri="{FF2B5EF4-FFF2-40B4-BE49-F238E27FC236}">
                    <a16:creationId xmlns:a16="http://schemas.microsoft.com/office/drawing/2014/main" id="{1461EBB2-BC84-EEDB-DE07-CB7C466CBE0B}"/>
                  </a:ext>
                </a:extLst>
              </p:cNvPr>
              <p:cNvSpPr txBox="1"/>
              <p:nvPr/>
            </p:nvSpPr>
            <p:spPr>
              <a:xfrm>
                <a:off x="7520103" y="9353962"/>
                <a:ext cx="4671897" cy="5355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3200" dirty="0"/>
                  <a:t>‘</a:t>
                </a:r>
                <a:r>
                  <a:rPr lang="en-US" sz="3200" b="1" dirty="0">
                    <a:latin typeface="+mn-lt"/>
                    <a:ea typeface="+mn-ea"/>
                    <a:cs typeface="+mn-cs"/>
                    <a:sym typeface="Helvetica Neue"/>
                  </a:rPr>
                  <a:t>fast</a:t>
                </a:r>
                <a:r>
                  <a:rPr lang="en-US" sz="3200" dirty="0"/>
                  <a:t>’ decay component</a:t>
                </a:r>
              </a:p>
            </p:txBody>
          </p:sp>
          <p:cxnSp>
            <p:nvCxnSpPr>
              <p:cNvPr id="18" name="Straight Connector 17">
                <a:extLst>
                  <a:ext uri="{FF2B5EF4-FFF2-40B4-BE49-F238E27FC236}">
                    <a16:creationId xmlns:a16="http://schemas.microsoft.com/office/drawing/2014/main" id="{5263C9A4-1F33-2591-0C12-8B0A1EC6DD8F}"/>
                  </a:ext>
                </a:extLst>
              </p:cNvPr>
              <p:cNvCxnSpPr/>
              <p:nvPr/>
            </p:nvCxnSpPr>
            <p:spPr>
              <a:xfrm>
                <a:off x="3924300" y="8995598"/>
                <a:ext cx="2041785" cy="0"/>
              </a:xfrm>
              <a:prstGeom prst="line">
                <a:avLst/>
              </a:prstGeom>
              <a:noFill/>
              <a:ln w="25400" cap="flat">
                <a:solidFill>
                  <a:srgbClr val="000000"/>
                </a:solidFill>
                <a:prstDash val="solid"/>
                <a:miter lim="400000"/>
              </a:ln>
              <a:effectLst/>
              <a:sp3d/>
            </p:spPr>
            <p:style>
              <a:lnRef idx="0">
                <a:scrgbClr r="0" g="0" b="0"/>
              </a:lnRef>
              <a:fillRef idx="0">
                <a:scrgbClr r="0" g="0" b="0"/>
              </a:fillRef>
              <a:effectRef idx="0">
                <a:scrgbClr r="0" g="0" b="0"/>
              </a:effectRef>
              <a:fontRef idx="none"/>
            </p:style>
          </p:cxnSp>
          <p:cxnSp>
            <p:nvCxnSpPr>
              <p:cNvPr id="19" name="Straight Connector 18">
                <a:extLst>
                  <a:ext uri="{FF2B5EF4-FFF2-40B4-BE49-F238E27FC236}">
                    <a16:creationId xmlns:a16="http://schemas.microsoft.com/office/drawing/2014/main" id="{74026CC9-FCD9-8FA8-0E64-E1D4A636530F}"/>
                  </a:ext>
                </a:extLst>
              </p:cNvPr>
              <p:cNvCxnSpPr>
                <a:cxnSpLocks/>
              </p:cNvCxnSpPr>
              <p:nvPr/>
            </p:nvCxnSpPr>
            <p:spPr>
              <a:xfrm flipV="1">
                <a:off x="6662056" y="9019688"/>
                <a:ext cx="3427316" cy="17804"/>
              </a:xfrm>
              <a:prstGeom prst="line">
                <a:avLst/>
              </a:prstGeom>
              <a:noFill/>
              <a:ln w="25400" cap="flat">
                <a:solidFill>
                  <a:srgbClr val="000000"/>
                </a:solidFill>
                <a:prstDash val="solid"/>
                <a:miter lim="400000"/>
              </a:ln>
              <a:effectLst/>
              <a:sp3d/>
            </p:spPr>
            <p:style>
              <a:lnRef idx="0">
                <a:scrgbClr r="0" g="0" b="0"/>
              </a:lnRef>
              <a:fillRef idx="0">
                <a:scrgbClr r="0" g="0" b="0"/>
              </a:fillRef>
              <a:effectRef idx="0">
                <a:scrgbClr r="0" g="0" b="0"/>
              </a:effectRef>
              <a:fontRef idx="none"/>
            </p:style>
          </p:cxnSp>
          <p:sp>
            <p:nvSpPr>
              <p:cNvPr id="22" name="TextBox 21">
                <a:extLst>
                  <a:ext uri="{FF2B5EF4-FFF2-40B4-BE49-F238E27FC236}">
                    <a16:creationId xmlns:a16="http://schemas.microsoft.com/office/drawing/2014/main" id="{8A870DBC-EDC8-1A3C-ECAC-3ADA09760238}"/>
                  </a:ext>
                </a:extLst>
              </p:cNvPr>
              <p:cNvSpPr txBox="1"/>
              <p:nvPr/>
            </p:nvSpPr>
            <p:spPr>
              <a:xfrm>
                <a:off x="147439" y="7557602"/>
                <a:ext cx="4671897" cy="5909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US" sz="3600" dirty="0"/>
                  <a:t>A(t) = </a:t>
                </a:r>
                <a:r>
                  <a:rPr lang="en-US" sz="3600" dirty="0" err="1"/>
                  <a:t>A</a:t>
                </a:r>
                <a:r>
                  <a:rPr lang="en-US" sz="3600" baseline="-5999" dirty="0" err="1"/>
                  <a:t>phys</a:t>
                </a:r>
                <a:r>
                  <a:rPr lang="en-US" sz="3600" dirty="0"/>
                  <a:t> × </a:t>
                </a:r>
                <a:r>
                  <a:rPr lang="en-US" sz="3600" dirty="0" err="1">
                    <a:solidFill>
                      <a:schemeClr val="accent1">
                        <a:lumOff val="-13575"/>
                      </a:schemeClr>
                    </a:solidFill>
                  </a:rPr>
                  <a:t>A</a:t>
                </a:r>
                <a:r>
                  <a:rPr lang="en-US" sz="3600" baseline="-5999" dirty="0" err="1">
                    <a:solidFill>
                      <a:schemeClr val="accent1">
                        <a:lumOff val="-13575"/>
                      </a:schemeClr>
                    </a:solidFill>
                  </a:rPr>
                  <a:t>bio</a:t>
                </a:r>
                <a:r>
                  <a:rPr lang="en-US" sz="3600" dirty="0">
                    <a:solidFill>
                      <a:schemeClr val="accent1">
                        <a:lumOff val="-13575"/>
                      </a:schemeClr>
                    </a:solidFill>
                  </a:rPr>
                  <a:t>(t)</a:t>
                </a:r>
                <a:r>
                  <a:rPr lang="en-US" sz="3600" dirty="0"/>
                  <a:t> </a:t>
                </a:r>
              </a:p>
            </p:txBody>
          </p:sp>
        </p:grpSp>
      </p:grpSp>
      <p:grpSp>
        <p:nvGrpSpPr>
          <p:cNvPr id="25" name="Group 24">
            <a:extLst>
              <a:ext uri="{FF2B5EF4-FFF2-40B4-BE49-F238E27FC236}">
                <a16:creationId xmlns:a16="http://schemas.microsoft.com/office/drawing/2014/main" id="{D2F3ADD8-CCFB-68DB-8196-A83892155799}"/>
              </a:ext>
            </a:extLst>
          </p:cNvPr>
          <p:cNvGrpSpPr/>
          <p:nvPr/>
        </p:nvGrpSpPr>
        <p:grpSpPr>
          <a:xfrm>
            <a:off x="13605917" y="4610139"/>
            <a:ext cx="10036631" cy="7294891"/>
            <a:chOff x="13078127" y="5161950"/>
            <a:chExt cx="10036631" cy="7294891"/>
          </a:xfrm>
        </p:grpSpPr>
        <p:pic>
          <p:nvPicPr>
            <p:cNvPr id="4" name="Image" descr="Image">
              <a:extLst>
                <a:ext uri="{FF2B5EF4-FFF2-40B4-BE49-F238E27FC236}">
                  <a16:creationId xmlns:a16="http://schemas.microsoft.com/office/drawing/2014/main" id="{4885D6E6-E263-7C32-44CD-6884FA1CFB2A}"/>
                </a:ext>
              </a:extLst>
            </p:cNvPr>
            <p:cNvPicPr>
              <a:picLocks noChangeAspect="1"/>
            </p:cNvPicPr>
            <p:nvPr/>
          </p:nvPicPr>
          <p:blipFill>
            <a:blip r:embed="rId2"/>
            <a:srcRect l="68101" b="50518"/>
            <a:stretch>
              <a:fillRect/>
            </a:stretch>
          </p:blipFill>
          <p:spPr>
            <a:xfrm>
              <a:off x="13078127" y="5161950"/>
              <a:ext cx="9859429" cy="7294891"/>
            </a:xfrm>
            <a:prstGeom prst="rect">
              <a:avLst/>
            </a:prstGeom>
            <a:ln w="12700" cap="flat">
              <a:noFill/>
              <a:miter lim="400000"/>
            </a:ln>
            <a:effectLst/>
          </p:spPr>
        </p:pic>
        <p:grpSp>
          <p:nvGrpSpPr>
            <p:cNvPr id="21" name="Group 20">
              <a:extLst>
                <a:ext uri="{FF2B5EF4-FFF2-40B4-BE49-F238E27FC236}">
                  <a16:creationId xmlns:a16="http://schemas.microsoft.com/office/drawing/2014/main" id="{365DA0CF-8C59-16F7-7680-E1CECE500038}"/>
                </a:ext>
              </a:extLst>
            </p:cNvPr>
            <p:cNvGrpSpPr/>
            <p:nvPr/>
          </p:nvGrpSpPr>
          <p:grpSpPr>
            <a:xfrm>
              <a:off x="15331861" y="6674199"/>
              <a:ext cx="7782897" cy="2419256"/>
              <a:chOff x="15331861" y="6674199"/>
              <a:chExt cx="7782897" cy="2419256"/>
            </a:xfrm>
          </p:grpSpPr>
          <p:sp>
            <p:nvSpPr>
              <p:cNvPr id="6" name="Fast Component">
                <a:extLst>
                  <a:ext uri="{FF2B5EF4-FFF2-40B4-BE49-F238E27FC236}">
                    <a16:creationId xmlns:a16="http://schemas.microsoft.com/office/drawing/2014/main" id="{09CBBA98-6708-C67A-DCB4-AC96A9D4B4BB}"/>
                  </a:ext>
                </a:extLst>
              </p:cNvPr>
              <p:cNvSpPr txBox="1"/>
              <p:nvPr/>
            </p:nvSpPr>
            <p:spPr>
              <a:xfrm>
                <a:off x="15331861" y="8254976"/>
                <a:ext cx="2708748" cy="585676"/>
              </a:xfrm>
              <a:prstGeom prst="rect">
                <a:avLst/>
              </a:prstGeom>
              <a:solidFill>
                <a:srgbClr val="FFFFFF"/>
              </a:solidFill>
              <a:ln w="38100" cap="flat">
                <a:solidFill>
                  <a:schemeClr val="accent1">
                    <a:hueOff val="114395"/>
                    <a:lumOff val="-24975"/>
                  </a:schemeClr>
                </a:solidFill>
                <a:prstDash val="solid"/>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defRPr sz="2100"/>
                </a:lvl1pPr>
              </a:lstStyle>
              <a:p>
                <a:r>
                  <a:t>Fast Component</a:t>
                </a:r>
              </a:p>
            </p:txBody>
          </p:sp>
          <p:sp>
            <p:nvSpPr>
              <p:cNvPr id="13" name="Line">
                <a:extLst>
                  <a:ext uri="{FF2B5EF4-FFF2-40B4-BE49-F238E27FC236}">
                    <a16:creationId xmlns:a16="http://schemas.microsoft.com/office/drawing/2014/main" id="{93FD6253-208C-92F7-97C4-C6252AAFA036}"/>
                  </a:ext>
                </a:extLst>
              </p:cNvPr>
              <p:cNvSpPr/>
              <p:nvPr/>
            </p:nvSpPr>
            <p:spPr>
              <a:xfrm flipV="1">
                <a:off x="16371231" y="6674199"/>
                <a:ext cx="1" cy="1608595"/>
              </a:xfrm>
              <a:prstGeom prst="line">
                <a:avLst/>
              </a:prstGeom>
              <a:noFill/>
              <a:ln w="25400" cap="flat">
                <a:solidFill>
                  <a:srgbClr val="000000"/>
                </a:solidFill>
                <a:prstDash val="solid"/>
                <a:miter lim="400000"/>
                <a:tailEnd type="triangle" w="med" len="med"/>
              </a:ln>
              <a:effectLst/>
            </p:spPr>
            <p:txBody>
              <a:bodyPr wrap="square" lIns="50800" tIns="50800" rIns="50800" bIns="50800" numCol="1" anchor="ctr">
                <a:noAutofit/>
              </a:bodyPr>
              <a:lstStyle/>
              <a:p>
                <a:endParaRPr/>
              </a:p>
            </p:txBody>
          </p:sp>
          <p:sp>
            <p:nvSpPr>
              <p:cNvPr id="14" name="Slow Component">
                <a:extLst>
                  <a:ext uri="{FF2B5EF4-FFF2-40B4-BE49-F238E27FC236}">
                    <a16:creationId xmlns:a16="http://schemas.microsoft.com/office/drawing/2014/main" id="{11772A50-0582-1F45-1842-099BD2539655}"/>
                  </a:ext>
                </a:extLst>
              </p:cNvPr>
              <p:cNvSpPr txBox="1"/>
              <p:nvPr/>
            </p:nvSpPr>
            <p:spPr>
              <a:xfrm>
                <a:off x="18797957" y="8507780"/>
                <a:ext cx="2805706" cy="585675"/>
              </a:xfrm>
              <a:prstGeom prst="rect">
                <a:avLst/>
              </a:prstGeom>
              <a:solidFill>
                <a:srgbClr val="FFFFFF"/>
              </a:solidFill>
              <a:ln w="38100" cap="flat">
                <a:solidFill>
                  <a:schemeClr val="accent1">
                    <a:hueOff val="114395"/>
                    <a:lumOff val="-24975"/>
                  </a:schemeClr>
                </a:solidFill>
                <a:prstDash val="solid"/>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defRPr sz="2100"/>
                </a:lvl1pPr>
              </a:lstStyle>
              <a:p>
                <a:r>
                  <a:t>Slow Component</a:t>
                </a:r>
              </a:p>
            </p:txBody>
          </p:sp>
          <p:sp>
            <p:nvSpPr>
              <p:cNvPr id="16" name="Line">
                <a:extLst>
                  <a:ext uri="{FF2B5EF4-FFF2-40B4-BE49-F238E27FC236}">
                    <a16:creationId xmlns:a16="http://schemas.microsoft.com/office/drawing/2014/main" id="{51150C4A-2928-77E3-1CF9-DF31192492E9}"/>
                  </a:ext>
                </a:extLst>
              </p:cNvPr>
              <p:cNvSpPr/>
              <p:nvPr/>
            </p:nvSpPr>
            <p:spPr>
              <a:xfrm flipV="1">
                <a:off x="19837328" y="6927005"/>
                <a:ext cx="1" cy="1608594"/>
              </a:xfrm>
              <a:prstGeom prst="line">
                <a:avLst/>
              </a:prstGeom>
              <a:noFill/>
              <a:ln w="25400" cap="flat">
                <a:solidFill>
                  <a:srgbClr val="000000"/>
                </a:solidFill>
                <a:prstDash val="solid"/>
                <a:miter lim="400000"/>
                <a:tailEnd type="triangle" w="med" len="med"/>
              </a:ln>
              <a:effectLst/>
            </p:spPr>
            <p:txBody>
              <a:bodyPr wrap="square" lIns="50800" tIns="50800" rIns="50800" bIns="50800" numCol="1" anchor="ctr">
                <a:noAutofit/>
              </a:bodyPr>
              <a:lstStyle/>
              <a:p>
                <a:endParaRPr/>
              </a:p>
            </p:txBody>
          </p:sp>
          <p:sp>
            <p:nvSpPr>
              <p:cNvPr id="17" name="Slow Component">
                <a:extLst>
                  <a:ext uri="{FF2B5EF4-FFF2-40B4-BE49-F238E27FC236}">
                    <a16:creationId xmlns:a16="http://schemas.microsoft.com/office/drawing/2014/main" id="{D8DBA4B7-DE74-64A6-84DC-AEDD6C0A023B}"/>
                  </a:ext>
                </a:extLst>
              </p:cNvPr>
              <p:cNvSpPr txBox="1"/>
              <p:nvPr/>
            </p:nvSpPr>
            <p:spPr>
              <a:xfrm>
                <a:off x="20325601" y="7721048"/>
                <a:ext cx="2789157" cy="569126"/>
              </a:xfrm>
              <a:prstGeom prst="rect">
                <a:avLst/>
              </a:prstGeom>
              <a:solidFill>
                <a:srgbClr val="FFFFFF"/>
              </a:solidFill>
              <a:ln w="25400" cap="flat">
                <a:solidFill>
                  <a:schemeClr val="accent4">
                    <a:hueOff val="-858837"/>
                    <a:lumOff val="-9791"/>
                  </a:schemeClr>
                </a:solidFill>
                <a:prstDash val="solid"/>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numCol="1" anchor="ctr">
                <a:noAutofit/>
              </a:bodyPr>
              <a:lstStyle>
                <a:lvl1pPr>
                  <a:defRPr sz="2100"/>
                </a:lvl1pPr>
              </a:lstStyle>
              <a:p>
                <a:r>
                  <a:t>Slow Component</a:t>
                </a:r>
              </a:p>
            </p:txBody>
          </p:sp>
          <p:sp>
            <p:nvSpPr>
              <p:cNvPr id="20" name="Line">
                <a:extLst>
                  <a:ext uri="{FF2B5EF4-FFF2-40B4-BE49-F238E27FC236}">
                    <a16:creationId xmlns:a16="http://schemas.microsoft.com/office/drawing/2014/main" id="{0271D760-83F9-7182-A731-FC08CFF212DA}"/>
                  </a:ext>
                </a:extLst>
              </p:cNvPr>
              <p:cNvSpPr/>
              <p:nvPr/>
            </p:nvSpPr>
            <p:spPr>
              <a:xfrm flipV="1">
                <a:off x="21364969" y="6730786"/>
                <a:ext cx="1" cy="1009806"/>
              </a:xfrm>
              <a:prstGeom prst="line">
                <a:avLst/>
              </a:prstGeom>
              <a:noFill/>
              <a:ln w="25400" cap="flat">
                <a:solidFill>
                  <a:srgbClr val="000000"/>
                </a:solidFill>
                <a:prstDash val="solid"/>
                <a:miter lim="400000"/>
                <a:tailEnd type="triangle" w="med" len="med"/>
              </a:ln>
              <a:effectLst/>
            </p:spPr>
            <p:txBody>
              <a:bodyPr wrap="square" lIns="50800" tIns="50800" rIns="50800" bIns="50800" numCol="1" anchor="ctr">
                <a:noAutofit/>
              </a:bodyPr>
              <a:lstStyle/>
              <a:p>
                <a:endParaRPr/>
              </a:p>
            </p:txBody>
          </p:sp>
        </p:grpSp>
      </p:grpSp>
      <p:sp>
        <p:nvSpPr>
          <p:cNvPr id="26" name="Data fit assuming 96% 11C, 3% 10C and 0.5% 15O">
            <a:extLst>
              <a:ext uri="{FF2B5EF4-FFF2-40B4-BE49-F238E27FC236}">
                <a16:creationId xmlns:a16="http://schemas.microsoft.com/office/drawing/2014/main" id="{CCC2194B-9D7D-2208-BAD3-E93413DD3B74}"/>
              </a:ext>
            </a:extLst>
          </p:cNvPr>
          <p:cNvSpPr txBox="1"/>
          <p:nvPr/>
        </p:nvSpPr>
        <p:spPr>
          <a:xfrm>
            <a:off x="17114889" y="12457764"/>
            <a:ext cx="6907532" cy="47339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numCol="1" anchor="ctr">
            <a:spAutoFit/>
          </a:bodyPr>
          <a:lstStyle/>
          <a:p>
            <a:pPr>
              <a:defRPr sz="2500"/>
            </a:pPr>
            <a:r>
              <a:rPr dirty="0"/>
              <a:t>Data fit assuming 96% </a:t>
            </a:r>
            <a:r>
              <a:rPr baseline="31999" dirty="0"/>
              <a:t>11</a:t>
            </a:r>
            <a:r>
              <a:rPr dirty="0"/>
              <a:t>C, 3% </a:t>
            </a:r>
            <a:r>
              <a:rPr baseline="31999" dirty="0"/>
              <a:t>10</a:t>
            </a:r>
            <a:r>
              <a:rPr dirty="0"/>
              <a:t>C and 0.5% </a:t>
            </a:r>
            <a:r>
              <a:rPr baseline="31999" dirty="0"/>
              <a:t>15</a:t>
            </a:r>
            <a:r>
              <a:rPr dirty="0"/>
              <a:t>O</a:t>
            </a:r>
          </a:p>
        </p:txBody>
      </p:sp>
      <p:sp>
        <p:nvSpPr>
          <p:cNvPr id="28" name="TextBox 27">
            <a:extLst>
              <a:ext uri="{FF2B5EF4-FFF2-40B4-BE49-F238E27FC236}">
                <a16:creationId xmlns:a16="http://schemas.microsoft.com/office/drawing/2014/main" id="{5B335065-DB3B-9E5F-CEEB-09183B2B33D1}"/>
              </a:ext>
            </a:extLst>
          </p:cNvPr>
          <p:cNvSpPr txBox="1"/>
          <p:nvPr/>
        </p:nvSpPr>
        <p:spPr>
          <a:xfrm>
            <a:off x="1474326" y="9580153"/>
            <a:ext cx="12344400" cy="2412584"/>
          </a:xfrm>
          <a:prstGeom prst="rect">
            <a:avLst/>
          </a:prstGeom>
          <a:solidFill>
            <a:schemeClr val="accent1">
              <a:lumMod val="20000"/>
              <a:lumOff val="80000"/>
            </a:schemeClr>
          </a:solid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nSpc>
                <a:spcPct val="110000"/>
              </a:lnSpc>
            </a:pPr>
            <a:r>
              <a:rPr lang="en-US" sz="3500" b="1" dirty="0">
                <a:ea typeface="HELVETICA NEUE LIGHT" panose="02000403000000020004" pitchFamily="2" charset="0"/>
                <a:sym typeface="Helvetica Neue"/>
              </a:rPr>
              <a:t>Result:</a:t>
            </a:r>
            <a:br>
              <a:rPr lang="en-US" sz="3500" dirty="0">
                <a:ea typeface="Helvetica Neue Light" panose="02000403000000020004" pitchFamily="2" charset="0"/>
                <a:sym typeface="Helvetica Neue"/>
              </a:rPr>
            </a:br>
            <a:r>
              <a:rPr lang="en-US" sz="3500" u="sng" dirty="0">
                <a:ea typeface="Helvetica Neue Light" panose="02000403000000020004" pitchFamily="2" charset="0"/>
                <a:sym typeface="Helvetica Neue"/>
              </a:rPr>
              <a:t>@ 20 Gy </a:t>
            </a:r>
            <a:r>
              <a:rPr lang="en-US" sz="3500" u="sng" dirty="0">
                <a:ea typeface="Helvetica Neue Light" panose="02000403000000020004" pitchFamily="2" charset="0"/>
              </a:rPr>
              <a:t>the fast component essentially disappears. </a:t>
            </a:r>
            <a:br>
              <a:rPr lang="en-US" sz="3500" dirty="0">
                <a:ea typeface="Helvetica Neue Light" panose="02000403000000020004" pitchFamily="2" charset="0"/>
              </a:rPr>
            </a:br>
            <a:r>
              <a:rPr lang="en-US" sz="3500" dirty="0">
                <a:ea typeface="Helvetica Neue Light" panose="02000403000000020004" pitchFamily="2" charset="0"/>
              </a:rPr>
              <a:t>Suggests a quick vascular injury that delays the washout process in the first 30 min after the irradiation.</a:t>
            </a:r>
          </a:p>
        </p:txBody>
      </p:sp>
    </p:spTree>
    <p:extLst>
      <p:ext uri="{BB962C8B-B14F-4D97-AF65-F5344CB8AC3E}">
        <p14:creationId xmlns:p14="http://schemas.microsoft.com/office/powerpoint/2010/main" val="421950995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 name="Textplatzhalter 12"/>
          <p:cNvSpPr>
            <a:spLocks noGrp="1"/>
          </p:cNvSpPr>
          <p:nvPr>
            <p:ph type="body" idx="21"/>
          </p:nvPr>
        </p:nvSpPr>
        <p:spPr>
          <a:xfrm>
            <a:off x="847021" y="348343"/>
            <a:ext cx="16740047" cy="187009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25500">
              <a:spcBef>
                <a:spcPts val="0"/>
              </a:spcBef>
              <a:defRPr sz="5500">
                <a:solidFill>
                  <a:srgbClr val="000000"/>
                </a:solidFill>
                <a:latin typeface="+mn-lt"/>
                <a:ea typeface="+mn-ea"/>
                <a:cs typeface="+mn-cs"/>
                <a:sym typeface="Helvetica Neue"/>
              </a:defRPr>
            </a:lvl1pPr>
          </a:lstStyle>
          <a:p>
            <a:r>
              <a:t>Real time range verification for the three groups</a:t>
            </a:r>
          </a:p>
        </p:txBody>
      </p:sp>
      <p:sp>
        <p:nvSpPr>
          <p:cNvPr id="576" name="Consecutive irradiation of the three probe beams in an ex vivo model and real time visualization."/>
          <p:cNvSpPr txBox="1"/>
          <p:nvPr/>
        </p:nvSpPr>
        <p:spPr>
          <a:xfrm>
            <a:off x="1666239" y="2903628"/>
            <a:ext cx="21051521" cy="7091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000">
                <a:solidFill>
                  <a:schemeClr val="accent1">
                    <a:lumOff val="-13575"/>
                  </a:schemeClr>
                </a:solidFill>
                <a:latin typeface="Helvetica Neue Light"/>
                <a:ea typeface="Helvetica Neue Light"/>
                <a:cs typeface="Helvetica Neue Light"/>
                <a:sym typeface="Helvetica Neue Light"/>
              </a:defRPr>
            </a:lvl1pPr>
          </a:lstStyle>
          <a:p>
            <a:r>
              <a:t>Consecutive irradiation of the three probe beams in an ex vivo model and real time visualization. </a:t>
            </a:r>
          </a:p>
        </p:txBody>
      </p:sp>
      <p:sp>
        <p:nvSpPr>
          <p:cNvPr id="577" name="PET signal acquisition during irradiation. Overlay of SARRP scan and PET signal"/>
          <p:cNvSpPr txBox="1"/>
          <p:nvPr/>
        </p:nvSpPr>
        <p:spPr>
          <a:xfrm>
            <a:off x="2687133" y="11610218"/>
            <a:ext cx="7793291" cy="18135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defRPr sz="3500">
                <a:latin typeface="Helvetica Neue Light"/>
                <a:ea typeface="Helvetica Neue Light"/>
                <a:cs typeface="Helvetica Neue Light"/>
                <a:sym typeface="Helvetica Neue Light"/>
              </a:defRPr>
            </a:pPr>
            <a:r>
              <a:t>PET signal acquisition during irradiation.</a:t>
            </a:r>
            <a:br/>
            <a:r>
              <a:t>Overlay of SARRP scan and PET signal</a:t>
            </a:r>
            <a:endParaRPr sz="1200">
              <a:latin typeface="Times Roman"/>
              <a:ea typeface="Times Roman"/>
              <a:cs typeface="Times Roman"/>
              <a:sym typeface="Times Roman"/>
            </a:endParaRPr>
          </a:p>
        </p:txBody>
      </p:sp>
      <p:sp>
        <p:nvSpPr>
          <p:cNvPr id="578" name="Courtesy of G. Lovatti and M.Moglioni"/>
          <p:cNvSpPr txBox="1"/>
          <p:nvPr/>
        </p:nvSpPr>
        <p:spPr>
          <a:xfrm>
            <a:off x="10892321" y="13097253"/>
            <a:ext cx="6556249" cy="736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ctr">
              <a:lnSpc>
                <a:spcPct val="100000"/>
              </a:lnSpc>
              <a:spcBef>
                <a:spcPts val="0"/>
              </a:spcBef>
              <a:defRPr sz="3000" i="1">
                <a:solidFill>
                  <a:srgbClr val="5E5E5E"/>
                </a:solidFill>
              </a:defRPr>
            </a:lvl1pPr>
          </a:lstStyle>
          <a:p>
            <a:r>
              <a:t>Courtesy of G. Lovatti and M.Moglioni</a:t>
            </a:r>
            <a:endParaRPr sz="1200" i="0">
              <a:solidFill>
                <a:srgbClr val="000000"/>
              </a:solidFill>
              <a:latin typeface="Times Roman"/>
              <a:ea typeface="Times Roman"/>
              <a:cs typeface="Times Roman"/>
              <a:sym typeface="Times Roman"/>
            </a:endParaRPr>
          </a:p>
        </p:txBody>
      </p:sp>
      <p:pic>
        <p:nvPicPr>
          <p:cNvPr id="579" name="8453_0_video_12056031_t852tm.mp4" descr="8453_0_video_12056031_t852tm.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1736509" y="3668844"/>
            <a:ext cx="9694538" cy="7270905"/>
          </a:xfrm>
          <a:prstGeom prst="rect">
            <a:avLst/>
          </a:prstGeom>
          <a:ln w="12700">
            <a:miter lim="400000"/>
          </a:ln>
        </p:spPr>
      </p:pic>
      <p:pic>
        <p:nvPicPr>
          <p:cNvPr id="580" name="detector_counts_over_time_min.png" descr="detector_counts_over_time_min.png"/>
          <p:cNvPicPr>
            <a:picLocks noChangeAspect="1"/>
          </p:cNvPicPr>
          <p:nvPr/>
        </p:nvPicPr>
        <p:blipFill>
          <a:blip r:embed="rId5"/>
          <a:srcRect r="8322"/>
          <a:stretch>
            <a:fillRect/>
          </a:stretch>
        </p:blipFill>
        <p:spPr>
          <a:xfrm>
            <a:off x="11591705" y="4153223"/>
            <a:ext cx="11330877" cy="6866370"/>
          </a:xfrm>
          <a:prstGeom prst="rect">
            <a:avLst/>
          </a:prstGeom>
          <a:ln w="12700">
            <a:miter lim="400000"/>
          </a:ln>
        </p:spPr>
      </p:pic>
      <p:sp>
        <p:nvSpPr>
          <p:cNvPr id="581" name="S"/>
          <p:cNvSpPr txBox="1"/>
          <p:nvPr/>
        </p:nvSpPr>
        <p:spPr>
          <a:xfrm>
            <a:off x="13554596" y="5424822"/>
            <a:ext cx="509322" cy="8084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S</a:t>
            </a:r>
          </a:p>
        </p:txBody>
      </p:sp>
      <p:sp>
        <p:nvSpPr>
          <p:cNvPr id="582" name="R"/>
          <p:cNvSpPr txBox="1"/>
          <p:nvPr/>
        </p:nvSpPr>
        <p:spPr>
          <a:xfrm>
            <a:off x="17002435" y="4929659"/>
            <a:ext cx="531877" cy="8084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R</a:t>
            </a:r>
          </a:p>
        </p:txBody>
      </p:sp>
      <p:sp>
        <p:nvSpPr>
          <p:cNvPr id="583" name="L"/>
          <p:cNvSpPr txBox="1"/>
          <p:nvPr/>
        </p:nvSpPr>
        <p:spPr>
          <a:xfrm>
            <a:off x="20240251" y="4929659"/>
            <a:ext cx="453238" cy="8084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t>L</a:t>
            </a:r>
          </a:p>
        </p:txBody>
      </p:sp>
    </p:spTree>
    <p:extLst>
      <p:ext uri="{BB962C8B-B14F-4D97-AF65-F5344CB8AC3E}">
        <p14:creationId xmlns:p14="http://schemas.microsoft.com/office/powerpoint/2010/main" val="226193902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500" fill="hold"/>
                                        <p:tgtEl>
                                          <p:spTgt spid="57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579"/>
                </p:tgtEl>
              </p:cMediaNode>
            </p:video>
            <p:seq concurrent="1" prevAc="none" nextAc="seek">
              <p:cTn id="8" restart="whenNotActive" fill="hold" evtFilter="cancelBubble" nodeType="interactiveSeq">
                <p:stCondLst>
                  <p:cond evt="onClick" delay="0">
                    <p:tgtEl>
                      <p:spTgt spid="57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79"/>
                                        </p:tgtEl>
                                      </p:cBhvr>
                                    </p:cmd>
                                  </p:childTnLst>
                                </p:cTn>
                              </p:par>
                            </p:childTnLst>
                          </p:cTn>
                        </p:par>
                      </p:childTnLst>
                    </p:cTn>
                  </p:par>
                </p:childTnLst>
              </p:cTn>
              <p:nextCondLst>
                <p:cond evt="onClick" delay="0">
                  <p:tgtEl>
                    <p:spTgt spid="579"/>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Rectangle"/>
          <p:cNvSpPr/>
          <p:nvPr/>
        </p:nvSpPr>
        <p:spPr>
          <a:xfrm>
            <a:off x="11742962" y="2517770"/>
            <a:ext cx="12426307" cy="9927589"/>
          </a:xfrm>
          <a:prstGeom prst="rect">
            <a:avLst/>
          </a:prstGeom>
          <a:solidFill>
            <a:srgbClr val="FFFFFF"/>
          </a:solidFill>
          <a:ln w="25400">
            <a:solidFill>
              <a:schemeClr val="accent1"/>
            </a:solidFill>
          </a:ln>
        </p:spPr>
        <p:txBody>
          <a:bodyPr lIns="50800" tIns="50800" rIns="50800" bIns="50800" anchor="ctr"/>
          <a:lstStyle/>
          <a:p>
            <a:pPr defTabSz="2438337">
              <a:defRPr sz="3500"/>
            </a:pPr>
            <a:endParaRPr/>
          </a:p>
        </p:txBody>
      </p:sp>
      <p:sp>
        <p:nvSpPr>
          <p:cNvPr id="412" name="Rectangle"/>
          <p:cNvSpPr/>
          <p:nvPr/>
        </p:nvSpPr>
        <p:spPr>
          <a:xfrm>
            <a:off x="133550" y="6223000"/>
            <a:ext cx="11318876" cy="6141191"/>
          </a:xfrm>
          <a:prstGeom prst="rect">
            <a:avLst/>
          </a:prstGeom>
          <a:solidFill>
            <a:srgbClr val="FFFFFF"/>
          </a:solidFill>
          <a:ln w="25400">
            <a:solidFill>
              <a:schemeClr val="accent1"/>
            </a:solidFill>
          </a:ln>
        </p:spPr>
        <p:txBody>
          <a:bodyPr lIns="50800" tIns="50800" rIns="50800" bIns="50800" anchor="ctr"/>
          <a:lstStyle/>
          <a:p>
            <a:pPr defTabSz="2438337">
              <a:defRPr sz="3500"/>
            </a:pPr>
            <a:endParaRPr/>
          </a:p>
        </p:txBody>
      </p:sp>
      <p:sp>
        <p:nvSpPr>
          <p:cNvPr id="413" name="Textplatzhalter 12"/>
          <p:cNvSpPr txBox="1">
            <a:spLocks noGrp="1"/>
          </p:cNvSpPr>
          <p:nvPr>
            <p:ph type="body" sz="quarter" idx="1"/>
          </p:nvPr>
        </p:nvSpPr>
        <p:spPr>
          <a:xfrm>
            <a:off x="847021" y="348343"/>
            <a:ext cx="16190116" cy="1870095"/>
          </a:xfrm>
          <a:prstGeom prst="rect">
            <a:avLst/>
          </a:prstGeom>
        </p:spPr>
        <p:txBody>
          <a:bodyPr anchor="b"/>
          <a:lstStyle>
            <a:lvl1pPr marL="0" indent="0" defTabSz="2438337">
              <a:lnSpc>
                <a:spcPct val="80000"/>
              </a:lnSpc>
              <a:spcBef>
                <a:spcPts val="0"/>
              </a:spcBef>
              <a:buClrTx/>
              <a:buSzTx/>
              <a:buNone/>
              <a:defRPr b="1" spc="-96">
                <a:solidFill>
                  <a:srgbClr val="000000"/>
                </a:solidFill>
                <a:latin typeface="+mn-lt"/>
                <a:ea typeface="+mn-ea"/>
                <a:cs typeface="+mn-cs"/>
                <a:sym typeface="Helvetica Neue"/>
              </a:defRPr>
            </a:lvl1pPr>
          </a:lstStyle>
          <a:p>
            <a:r>
              <a:t>Not every beam works for therapy !!!</a:t>
            </a:r>
          </a:p>
        </p:txBody>
      </p:sp>
      <p:sp>
        <p:nvSpPr>
          <p:cNvPr id="414" name="Considered RIBs were characterized in terms :…"/>
          <p:cNvSpPr txBox="1"/>
          <p:nvPr/>
        </p:nvSpPr>
        <p:spPr>
          <a:xfrm>
            <a:off x="1436425" y="3226201"/>
            <a:ext cx="9161855" cy="22131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6" tIns="71436" rIns="71436" bIns="71436" anchor="ctr">
            <a:spAutoFit/>
          </a:bodyPr>
          <a:lstStyle/>
          <a:p>
            <a:pPr defTabSz="1219200">
              <a:lnSpc>
                <a:spcPct val="100000"/>
              </a:lnSpc>
              <a:spcBef>
                <a:spcPts val="0"/>
              </a:spcBef>
              <a:defRPr sz="3400">
                <a:latin typeface="Helvetica Neue Light"/>
                <a:ea typeface="Helvetica Neue Light"/>
                <a:cs typeface="Helvetica Neue Light"/>
                <a:sym typeface="Helvetica Neue Light"/>
              </a:defRPr>
            </a:pPr>
            <a:r>
              <a:t>We need to ensure that</a:t>
            </a:r>
          </a:p>
          <a:p>
            <a:pPr marL="472281" indent="-472281" defTabSz="1219200">
              <a:lnSpc>
                <a:spcPct val="100000"/>
              </a:lnSpc>
              <a:spcBef>
                <a:spcPts val="0"/>
              </a:spcBef>
              <a:buSzPct val="99000"/>
              <a:buChar char="•"/>
              <a:defRPr sz="3400">
                <a:latin typeface="Helvetica Neue Medium"/>
                <a:ea typeface="Helvetica Neue Medium"/>
                <a:cs typeface="Helvetica Neue Medium"/>
                <a:sym typeface="Helvetica Neue Medium"/>
              </a:defRPr>
            </a:pPr>
            <a:r>
              <a:rPr>
                <a:latin typeface="Helvetica Neue Light"/>
                <a:ea typeface="Helvetica Neue Light"/>
                <a:cs typeface="Helvetica Neue Light"/>
                <a:sym typeface="Helvetica Neue Light"/>
              </a:rPr>
              <a:t>Beam contamination is negligible</a:t>
            </a:r>
          </a:p>
          <a:p>
            <a:pPr marL="472281" indent="-472281" defTabSz="1219200">
              <a:lnSpc>
                <a:spcPct val="100000"/>
              </a:lnSpc>
              <a:spcBef>
                <a:spcPts val="0"/>
              </a:spcBef>
              <a:buSzPct val="99000"/>
              <a:buChar char="•"/>
              <a:defRPr sz="3400">
                <a:latin typeface="Helvetica Neue Medium"/>
                <a:ea typeface="Helvetica Neue Medium"/>
                <a:cs typeface="Helvetica Neue Medium"/>
                <a:sym typeface="Helvetica Neue Medium"/>
              </a:defRPr>
            </a:pPr>
            <a:r>
              <a:t>Energy has to be well defined</a:t>
            </a:r>
          </a:p>
          <a:p>
            <a:pPr marL="472281" indent="-472281" defTabSz="1219200">
              <a:lnSpc>
                <a:spcPct val="100000"/>
              </a:lnSpc>
              <a:spcBef>
                <a:spcPts val="0"/>
              </a:spcBef>
              <a:buSzPct val="99000"/>
              <a:buChar char="•"/>
              <a:defRPr sz="3400">
                <a:latin typeface="Helvetica Neue Medium"/>
                <a:ea typeface="Helvetica Neue Medium"/>
                <a:cs typeface="Helvetica Neue Medium"/>
                <a:sym typeface="Helvetica Neue Medium"/>
              </a:defRPr>
            </a:pPr>
            <a:r>
              <a:t>Beam has to be symmetric and small</a:t>
            </a:r>
          </a:p>
        </p:txBody>
      </p:sp>
      <p:pic>
        <p:nvPicPr>
          <p:cNvPr id="415" name="Image" descr="Image"/>
          <p:cNvPicPr>
            <a:picLocks noChangeAspect="1"/>
          </p:cNvPicPr>
          <p:nvPr/>
        </p:nvPicPr>
        <p:blipFill>
          <a:blip r:embed="rId2"/>
          <a:stretch>
            <a:fillRect/>
          </a:stretch>
        </p:blipFill>
        <p:spPr>
          <a:xfrm>
            <a:off x="761535" y="7634909"/>
            <a:ext cx="10204192" cy="4616589"/>
          </a:xfrm>
          <a:prstGeom prst="rect">
            <a:avLst/>
          </a:prstGeom>
          <a:ln w="12700">
            <a:miter lim="400000"/>
          </a:ln>
        </p:spPr>
      </p:pic>
      <p:sp>
        <p:nvSpPr>
          <p:cNvPr id="416" name="Particle Identification"/>
          <p:cNvSpPr txBox="1"/>
          <p:nvPr/>
        </p:nvSpPr>
        <p:spPr>
          <a:xfrm>
            <a:off x="137687" y="6208289"/>
            <a:ext cx="11315332" cy="676529"/>
          </a:xfrm>
          <a:prstGeom prst="rect">
            <a:avLst/>
          </a:prstGeom>
          <a:solidFill>
            <a:srgbClr val="80D1FF"/>
          </a:solidFill>
          <a:ln w="25400">
            <a:solidFill>
              <a:schemeClr val="accent1"/>
            </a:solidFill>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6" tIns="71436" rIns="71436" bIns="71436" anchor="ctr">
            <a:spAutoFit/>
          </a:bodyPr>
          <a:lstStyle>
            <a:lvl1pPr algn="ctr" defTabSz="2438337">
              <a:defRPr sz="3500"/>
            </a:lvl1pPr>
          </a:lstStyle>
          <a:p>
            <a:r>
              <a:t>Beam contamination</a:t>
            </a:r>
          </a:p>
        </p:txBody>
      </p:sp>
      <p:grpSp>
        <p:nvGrpSpPr>
          <p:cNvPr id="423" name="Group"/>
          <p:cNvGrpSpPr/>
          <p:nvPr/>
        </p:nvGrpSpPr>
        <p:grpSpPr>
          <a:xfrm>
            <a:off x="11960769" y="3962247"/>
            <a:ext cx="11252845" cy="8414644"/>
            <a:chOff x="0" y="0"/>
            <a:chExt cx="11252844" cy="8414642"/>
          </a:xfrm>
        </p:grpSpPr>
        <p:grpSp>
          <p:nvGrpSpPr>
            <p:cNvPr id="419" name="Group"/>
            <p:cNvGrpSpPr/>
            <p:nvPr/>
          </p:nvGrpSpPr>
          <p:grpSpPr>
            <a:xfrm>
              <a:off x="-1" y="4674590"/>
              <a:ext cx="11252845" cy="3740053"/>
              <a:chOff x="0" y="0"/>
              <a:chExt cx="11252843" cy="3740051"/>
            </a:xfrm>
          </p:grpSpPr>
          <p:pic>
            <p:nvPicPr>
              <p:cNvPr id="417" name="Image" descr="Image"/>
              <p:cNvPicPr>
                <a:picLocks noChangeAspect="1"/>
              </p:cNvPicPr>
              <p:nvPr/>
            </p:nvPicPr>
            <p:blipFill>
              <a:blip r:embed="rId3"/>
              <a:stretch>
                <a:fillRect/>
              </a:stretch>
            </p:blipFill>
            <p:spPr>
              <a:xfrm>
                <a:off x="5131177" y="293193"/>
                <a:ext cx="6121667" cy="3153589"/>
              </a:xfrm>
              <a:prstGeom prst="rect">
                <a:avLst/>
              </a:prstGeom>
              <a:ln w="12700" cap="flat">
                <a:noFill/>
                <a:miter lim="400000"/>
              </a:ln>
              <a:effectLst/>
            </p:spPr>
          </p:pic>
          <p:pic>
            <p:nvPicPr>
              <p:cNvPr id="418" name="Image" descr="Image"/>
              <p:cNvPicPr>
                <a:picLocks noChangeAspect="1"/>
              </p:cNvPicPr>
              <p:nvPr/>
            </p:nvPicPr>
            <p:blipFill>
              <a:blip r:embed="rId4"/>
              <a:srcRect l="7092" b="50205"/>
              <a:stretch>
                <a:fillRect/>
              </a:stretch>
            </p:blipFill>
            <p:spPr>
              <a:xfrm>
                <a:off x="0" y="0"/>
                <a:ext cx="4841600" cy="3740052"/>
              </a:xfrm>
              <a:prstGeom prst="rect">
                <a:avLst/>
              </a:prstGeom>
              <a:ln w="12700" cap="flat">
                <a:noFill/>
                <a:miter lim="400000"/>
              </a:ln>
              <a:effectLst/>
            </p:spPr>
          </p:pic>
        </p:grpSp>
        <p:grpSp>
          <p:nvGrpSpPr>
            <p:cNvPr id="422" name="Group"/>
            <p:cNvGrpSpPr/>
            <p:nvPr/>
          </p:nvGrpSpPr>
          <p:grpSpPr>
            <a:xfrm>
              <a:off x="59386" y="0"/>
              <a:ext cx="11118688" cy="3740051"/>
              <a:chOff x="0" y="0"/>
              <a:chExt cx="11118686" cy="3740050"/>
            </a:xfrm>
          </p:grpSpPr>
          <p:pic>
            <p:nvPicPr>
              <p:cNvPr id="420" name="Image" descr="Image"/>
              <p:cNvPicPr>
                <a:picLocks noChangeAspect="1"/>
              </p:cNvPicPr>
              <p:nvPr/>
            </p:nvPicPr>
            <p:blipFill>
              <a:blip r:embed="rId5"/>
              <a:stretch>
                <a:fillRect/>
              </a:stretch>
            </p:blipFill>
            <p:spPr>
              <a:xfrm>
                <a:off x="4969109" y="347915"/>
                <a:ext cx="6149578" cy="3044145"/>
              </a:xfrm>
              <a:prstGeom prst="rect">
                <a:avLst/>
              </a:prstGeom>
              <a:ln w="12700" cap="flat">
                <a:noFill/>
                <a:miter lim="400000"/>
              </a:ln>
              <a:effectLst/>
            </p:spPr>
          </p:pic>
          <p:pic>
            <p:nvPicPr>
              <p:cNvPr id="421" name="Image" descr="Image"/>
              <p:cNvPicPr>
                <a:picLocks noChangeAspect="1"/>
              </p:cNvPicPr>
              <p:nvPr/>
            </p:nvPicPr>
            <p:blipFill>
              <a:blip r:embed="rId4"/>
              <a:srcRect l="5045" t="50083" b="120"/>
              <a:stretch>
                <a:fillRect/>
              </a:stretch>
            </p:blipFill>
            <p:spPr>
              <a:xfrm>
                <a:off x="-1" y="0"/>
                <a:ext cx="4948266" cy="3740051"/>
              </a:xfrm>
              <a:prstGeom prst="rect">
                <a:avLst/>
              </a:prstGeom>
              <a:ln w="12700" cap="flat">
                <a:noFill/>
                <a:miter lim="400000"/>
              </a:ln>
              <a:effectLst/>
            </p:spPr>
          </p:pic>
        </p:grpSp>
      </p:grpSp>
      <p:sp>
        <p:nvSpPr>
          <p:cNvPr id="424" name="Boscolo et al. NIM A, 2022"/>
          <p:cNvSpPr txBox="1"/>
          <p:nvPr/>
        </p:nvSpPr>
        <p:spPr>
          <a:xfrm>
            <a:off x="9346051" y="12493166"/>
            <a:ext cx="4700143" cy="5894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6" tIns="71436" rIns="71436" bIns="71436" anchor="ctr">
            <a:spAutoFit/>
          </a:bodyPr>
          <a:lstStyle>
            <a:lvl1pPr algn="ctr" defTabSz="2438337">
              <a:lnSpc>
                <a:spcPct val="100000"/>
              </a:lnSpc>
              <a:spcBef>
                <a:spcPts val="0"/>
              </a:spcBef>
              <a:defRPr sz="3000" i="1">
                <a:solidFill>
                  <a:srgbClr val="5E5E5E"/>
                </a:solidFill>
              </a:defRPr>
            </a:lvl1pPr>
          </a:lstStyle>
          <a:p>
            <a:r>
              <a:t>Boscolo et al. NIM A, 2022</a:t>
            </a:r>
          </a:p>
        </p:txBody>
      </p:sp>
      <p:sp>
        <p:nvSpPr>
          <p:cNvPr id="425" name="Different optical extraction mode were tested"/>
          <p:cNvSpPr txBox="1"/>
          <p:nvPr/>
        </p:nvSpPr>
        <p:spPr>
          <a:xfrm>
            <a:off x="11742963" y="2517770"/>
            <a:ext cx="12426306" cy="635255"/>
          </a:xfrm>
          <a:prstGeom prst="rect">
            <a:avLst/>
          </a:prstGeom>
          <a:solidFill>
            <a:srgbClr val="80D1FF"/>
          </a:solidFill>
          <a:ln w="25400">
            <a:solidFill>
              <a:schemeClr val="accent1"/>
            </a:solidFill>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ctr" defTabSz="2438337">
              <a:defRPr sz="3500"/>
            </a:lvl1pPr>
          </a:lstStyle>
          <a:p>
            <a:r>
              <a:t>Spot size and energy spread</a:t>
            </a:r>
          </a:p>
        </p:txBody>
      </p:sp>
      <p:sp>
        <p:nvSpPr>
          <p:cNvPr id="426" name="10C monochromatic mode"/>
          <p:cNvSpPr txBox="1"/>
          <p:nvPr/>
        </p:nvSpPr>
        <p:spPr>
          <a:xfrm>
            <a:off x="12084619" y="3259098"/>
            <a:ext cx="5369451" cy="6097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1219200">
              <a:lnSpc>
                <a:spcPct val="100000"/>
              </a:lnSpc>
              <a:spcBef>
                <a:spcPts val="0"/>
              </a:spcBef>
              <a:defRPr sz="3400" baseline="31999">
                <a:solidFill>
                  <a:schemeClr val="accent1">
                    <a:hueOff val="114395"/>
                    <a:lumOff val="-24975"/>
                  </a:schemeClr>
                </a:solidFill>
                <a:latin typeface="Helvetica Neue Medium"/>
                <a:ea typeface="Helvetica Neue Medium"/>
                <a:cs typeface="Helvetica Neue Medium"/>
                <a:sym typeface="Helvetica Neue Medium"/>
              </a:defRPr>
            </a:pPr>
            <a:r>
              <a:t>10</a:t>
            </a:r>
            <a:r>
              <a:rPr baseline="0"/>
              <a:t>C monochromatic mode </a:t>
            </a:r>
          </a:p>
        </p:txBody>
      </p:sp>
      <p:sp>
        <p:nvSpPr>
          <p:cNvPr id="427" name="10C"/>
          <p:cNvSpPr txBox="1"/>
          <p:nvPr/>
        </p:nvSpPr>
        <p:spPr>
          <a:xfrm>
            <a:off x="12565974" y="8417959"/>
            <a:ext cx="986249" cy="6097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1219200">
              <a:lnSpc>
                <a:spcPct val="100000"/>
              </a:lnSpc>
              <a:spcBef>
                <a:spcPts val="0"/>
              </a:spcBef>
              <a:defRPr sz="3400" baseline="31999">
                <a:latin typeface="Helvetica Neue Medium"/>
                <a:ea typeface="Helvetica Neue Medium"/>
                <a:cs typeface="Helvetica Neue Medium"/>
                <a:sym typeface="Helvetica Neue Medium"/>
              </a:defRPr>
            </a:pPr>
            <a:r>
              <a:t>10</a:t>
            </a:r>
            <a:r>
              <a:rPr baseline="0"/>
              <a:t>C  </a:t>
            </a:r>
          </a:p>
        </p:txBody>
      </p:sp>
      <p:sp>
        <p:nvSpPr>
          <p:cNvPr id="428" name="10C achromatic mode"/>
          <p:cNvSpPr txBox="1"/>
          <p:nvPr/>
        </p:nvSpPr>
        <p:spPr>
          <a:xfrm>
            <a:off x="12068702" y="7965392"/>
            <a:ext cx="4473898" cy="6097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1219200">
              <a:lnSpc>
                <a:spcPct val="100000"/>
              </a:lnSpc>
              <a:spcBef>
                <a:spcPts val="0"/>
              </a:spcBef>
              <a:defRPr sz="3400" baseline="31999">
                <a:solidFill>
                  <a:schemeClr val="accent1">
                    <a:hueOff val="114395"/>
                    <a:lumOff val="-24975"/>
                  </a:schemeClr>
                </a:solidFill>
                <a:latin typeface="Helvetica Neue Medium"/>
                <a:ea typeface="Helvetica Neue Medium"/>
                <a:cs typeface="Helvetica Neue Medium"/>
                <a:sym typeface="Helvetica Neue Medium"/>
              </a:defRPr>
            </a:pPr>
            <a:r>
              <a:t>10</a:t>
            </a:r>
            <a:r>
              <a:rPr baseline="0"/>
              <a:t>C achromatic mode </a:t>
            </a:r>
          </a:p>
        </p:txBody>
      </p:sp>
      <p:sp>
        <p:nvSpPr>
          <p:cNvPr id="429" name="±Suitable"/>
          <p:cNvSpPr txBox="1"/>
          <p:nvPr/>
        </p:nvSpPr>
        <p:spPr>
          <a:xfrm>
            <a:off x="21750261" y="8243600"/>
            <a:ext cx="1994536" cy="6098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a:solidFill>
                  <a:schemeClr val="accent3"/>
                </a:solidFill>
              </a:defRPr>
            </a:lvl1pPr>
          </a:lstStyle>
          <a:p>
            <a:r>
              <a:t>±Suitable</a:t>
            </a:r>
          </a:p>
        </p:txBody>
      </p:sp>
      <p:sp>
        <p:nvSpPr>
          <p:cNvPr id="430" name="Not suitable"/>
          <p:cNvSpPr txBox="1"/>
          <p:nvPr/>
        </p:nvSpPr>
        <p:spPr>
          <a:xfrm>
            <a:off x="21496673" y="3452800"/>
            <a:ext cx="2501711" cy="6098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2438337">
              <a:defRPr sz="3500">
                <a:solidFill>
                  <a:schemeClr val="accent5"/>
                </a:solidFill>
              </a:defRPr>
            </a:lvl1pPr>
          </a:lstStyle>
          <a:p>
            <a:r>
              <a:t>Not suitable</a:t>
            </a:r>
          </a:p>
        </p:txBody>
      </p:sp>
    </p:spTree>
    <p:extLst>
      <p:ext uri="{BB962C8B-B14F-4D97-AF65-F5344CB8AC3E}">
        <p14:creationId xmlns:p14="http://schemas.microsoft.com/office/powerpoint/2010/main" val="3715971168"/>
      </p:ext>
    </p:extLst>
  </p:cSld>
  <p:clrMapOvr>
    <a:masterClrMapping/>
  </p:clrMapOvr>
  <p:transition spd="med"/>
</p:sld>
</file>

<file path=ppt/tags/tag1.xml><?xml version="1.0" encoding="utf-8"?>
<p:tagLst xmlns:a="http://schemas.openxmlformats.org/drawingml/2006/main" xmlns:r="http://schemas.openxmlformats.org/officeDocument/2006/relationships" xmlns:p="http://schemas.openxmlformats.org/presentationml/2006/main">
  <p:tag name="TIMING" val="|1.1"/>
</p:tagLst>
</file>

<file path=ppt/tags/tag2.xml><?xml version="1.0" encoding="utf-8"?>
<p:tagLst xmlns:a="http://schemas.openxmlformats.org/drawingml/2006/main" xmlns:r="http://schemas.openxmlformats.org/officeDocument/2006/relationships" xmlns:p="http://schemas.openxmlformats.org/presentationml/2006/main">
  <p:tag name="TIMING" val="|0.1"/>
</p:tagLst>
</file>

<file path=ppt/tags/tag3.xml><?xml version="1.0" encoding="utf-8"?>
<p:tagLst xmlns:a="http://schemas.openxmlformats.org/drawingml/2006/main" xmlns:r="http://schemas.openxmlformats.org/officeDocument/2006/relationships" xmlns:p="http://schemas.openxmlformats.org/presentationml/2006/main">
  <p:tag name="TIMING" val="|1.6"/>
</p:tagLst>
</file>

<file path=ppt/tags/tag4.xml><?xml version="1.0" encoding="utf-8"?>
<p:tagLst xmlns:a="http://schemas.openxmlformats.org/drawingml/2006/main" xmlns:r="http://schemas.openxmlformats.org/officeDocument/2006/relationships" xmlns:p="http://schemas.openxmlformats.org/presentationml/2006/main">
  <p:tag name="TIMING" val="|1.4|1"/>
</p:tagLst>
</file>

<file path=ppt/tags/tag5.xml><?xml version="1.0" encoding="utf-8"?>
<p:tagLst xmlns:a="http://schemas.openxmlformats.org/drawingml/2006/main" xmlns:r="http://schemas.openxmlformats.org/officeDocument/2006/relationships" xmlns:p="http://schemas.openxmlformats.org/presentationml/2006/main">
  <p:tag name="TIMING" val="|0.6"/>
</p:tagLst>
</file>

<file path=ppt/tags/tag6.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b0573ab2-8003-4cbf-8b67-67dc075821ce"/>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b0573ab2-8003-4cbf-8b67-67dc075821ce&quot;:{&quot;type&quot;:&quot;FIGURE_OBJECT&quot;,&quot;id&quot;:&quot;b0573ab2-8003-4cbf-8b67-67dc075821ce&quot;,&quot;relativeTransform&quot;:{&quot;translate&quot;:{&quot;x&quot;:27.591492992414686,&quot;y&quot;:61.98509269563971},&quot;rotate&quot;:0},&quot;opacity&quot;:1,&quot;path&quot;:{&quot;type&quot;:&quot;RECT&quot;,&quot;size&quot;:{&quot;x&quot;:833.499100508197,&quot;y&quot;:307.5035859848253},&quot;cornerRounding&quot;:{&quot;type&quot;:&quot;ARC_LENGTH&quot;,&quot;global&quot;:0}},&quot;pathStyles&quot;:[{&quot;type&quot;:&quot;FILL&quot;,&quot;fillStyle&quot;:&quot;rgba(246, 244, 214, 1)&quot;},{&quot;type&quot;:&quot;STROKE&quot;,&quot;strokeStyle&quot;:&quot;rgba(149, 122, 42, 1)&quot;,&quot;lineWidth&quot;:2.0731892257078353,&quot;lineJoin&quot;:&quot;round&quot;}],&quot;isLocked&quot;:false,&quot;parent&quot;:{&quot;type&quot;:&quot;CHILD&quot;,&quot;parentId&quot;:&quot;d64963e9-2b47-4a83-98da-1a10aaa30f3b&quot;,&quot;order&quot;:&quot;75&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7.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2010150f-74a7-4ad2-833a-b581759a9cbe"/>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2010150f-74a7-4ad2-833a-b581759a9cbe&quot;:{&quot;type&quot;:&quot;FIGURE_OBJECT&quot;,&quot;id&quot;:&quot;2010150f-74a7-4ad2-833a-b581759a9cbe&quot;,&quot;relativeTransform&quot;:{&quot;translate&quot;:{&quot;x&quot;:27.5912659082004,&quot;y&quot;:-204.1146787950124},&quot;rotate&quot;:0},&quot;opacity&quot;:1,&quot;path&quot;:{&quot;type&quot;:&quot;RECT&quot;,&quot;size&quot;:{&quot;x&quot;:833.5002093166817,&quot;y&quot;:178.7774225480752},&quot;cornerRounding&quot;:{&quot;type&quot;:&quot;ARC_LENGTH&quot;,&quot;global&quot;:0}},&quot;pathStyles&quot;:[{&quot;type&quot;:&quot;FILL&quot;,&quot;fillStyle&quot;:&quot;rgba(223, 237, 250, 1)&quot;},{&quot;type&quot;:&quot;STROKE&quot;,&quot;strokeStyle&quot;:&quot;rgba(45, 95, 138, 1)&quot;,&quot;lineWidth&quot;:2.0731892257078353,&quot;lineJoin&quot;:&quot;round&quot;}],&quot;isLocked&quot;:false,&quot;parent&quot;:{&quot;type&quot;:&quot;CHILD&quot;,&quot;parentId&quot;:&quot;d64963e9-2b47-4a83-98da-1a10aaa30f3b&quot;,&quot;order&quot;:&quot;1&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8.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2bbde3af-038e-4505-8e90-21e23f7733ce"/>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2bbde3af-038e-4505-8e90-21e23f7733ce&quot;:{&quot;type&quot;:&quot;FIGURE_OBJECT&quot;,&quot;id&quot;:&quot;2bbde3af-038e-4505-8e90-21e23f7733ce&quot;,&quot;relativeTransform&quot;:{&quot;translate&quot;:{&quot;x&quot;:-433.30676656848254,&quot;y&quot;:-204.11486842485704},&quot;rotate&quot;:-1.5707963267948968},&quot;opacity&quot;:1,&quot;path&quot;:{&quot;type&quot;:&quot;RECT&quot;,&quot;size&quot;:{&quot;x&quot;:178.8510051110425,&quot;y&quot;:63.63636363636363},&quot;cornerRounding&quot;:{&quot;type&quot;:&quot;ARC_LENGTH&quot;,&quot;global&quot;:7.853981633974483}},&quot;pathStyles&quot;:[{&quot;type&quot;:&quot;FILL&quot;,&quot;fillStyle&quot;:&quot;rgba(41, 131, 177, 1)&quot;},{&quot;type&quot;:&quot;STROKE&quot;,&quot;strokeStyle&quot;:&quot;rgba(19, 64, 86, 1)&quot;,&quot;lineWidth&quot;:2,&quot;lineJoin&quot;:&quot;round&quot;}],&quot;isLocked&quot;:false,&quot;parent&quot;:{&quot;type&quot;:&quot;CHILD&quot;,&quot;parentId&quot;:&quot;d64963e9-2b47-4a83-98da-1a10aaa30f3b&quot;,&quot;order&quot;:&quot;2&quot;},&quot;layout&quot;:{&quot;sizeRatio&quot;:{&quot;x&quot;:0.88,&quot;y&quot;:0.88},&quot;keepAspectRatio&quot;:false}},&quot;6845d7b0-5b26-4b1f-9dd3-5c5b56f23fc8&quot;:{&quot;id&quot;:&quot;6845d7b0-5b26-4b1f-9dd3-5c5b56f23fc8&quot;,&quot;type&quot;:&quot;FIGURE_OBJECT&quot;,&quot;relativeTransform&quot;:{&quot;translate&quot;:{&quot;x&quot;:0,&quot;y&quot;:0},&quot;rotate&quot;:0},&quot;text&quot;:{&quot;textData&quot;:{&quot;lineSpacing&quot;:&quot;normal&quot;,&quot;alignment&quot;:&quot;center&quot;,&quot;verticalAlign&quot;:&quot;TOP&quot;,&quot;lines&quot;:[{&quot;runs&quot;:[{&quot;style&quot;:{&quot;fontFamily&quot;:&quot;Roboto&quot;,&quot;fontSize&quot;:24,&quot;color&quot;:&quot;rgba(255,255,255,1)&quot;,&quot;fontWeight&quot;:&quot;normal&quot;,&quot;fontStyle&quot;:&quot;normal&quot;,&quot;decoration&quot;:&quot;none&quot;},&quot;range&quot;:[0,13]}],&quot;text&quot;:&quot;Tumor Control &quot;,&quot;baseStyle&quot;:{&quot;fontFamily&quot;:&quot;Roboto&quot;,&quot;fontSize&quot;:24,&quot;color&quot;:&quot;black&quot;,&quot;fontWeight&quot;:&quot;normal&quot;,&quot;fontStyle&quot;:&quot;normal&quot;,&quot;decoration&quot;:&quot;none&quot;,&quot;script&quot;:&quot;none&quot;}}],&quot;_lastCaretLocation&quot;:{&quot;lineIndex&quot;:0,&quot;runIndex&quot;:-1,&quot;charIndex&quot;:-1,&quot;endOfLine&quot;:true}},&quot;format&quot;:&quot;BETTER_TEXT&quot;,&quot;size&quot;:{&quot;x&quot;:157.3888844977174,&quot;y&quot;:56},&quot;targetSize&quot;:{&quot;x&quot;:157.3888844977174,&quot;y&quot;:2}},&quot;parent&quot;:{&quot;type&quot;:&quot;CHILD&quot;,&quot;parentId&quot;:&quot;2bbde3af-038e-4505-8e90-21e23f7733ce&quot;,&quot;order&quot;:&quot;5&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9.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a44e3fca-8034-4c2a-b552-04e128101203"/>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a44e3fca-8034-4c2a-b552-04e128101203&quot;:{&quot;type&quot;:&quot;FIGURE_OBJECT&quot;,&quot;id&quot;:&quot;a44e3fca-8034-4c2a-b552-04e128101203&quot;,&quot;relativeTransform&quot;:{&quot;translate&quot;:{&quot;x&quot;:-433.30663688524226,&quot;y&quot;:61.98460470572627},&quot;rotate&quot;:-1.5707963267948966,&quot;skewX&quot;:-1.1102230246251565e-16},&quot;opacity&quot;:1,&quot;path&quot;:{&quot;type&quot;:&quot;RECT&quot;,&quot;size&quot;:{&quot;x&quot;:307.5760264817925,&quot;y&quot;:63.63619033421566},&quot;cornerRounding&quot;:{&quot;type&quot;:&quot;ARC_LENGTH&quot;,&quot;global&quot;:7.853981633974483}},&quot;pathStyles&quot;:[{&quot;type&quot;:&quot;FILL&quot;,&quot;fillStyle&quot;:&quot;rgba(206, 154, 40, 1)&quot;},{&quot;type&quot;:&quot;STROKE&quot;,&quot;strokeStyle&quot;:&quot;rgba(130, 73, 26, 1)&quot;,&quot;lineWidth&quot;:2,&quot;lineJoin&quot;:&quot;round&quot;}],&quot;isLocked&quot;:false,&quot;parent&quot;:{&quot;type&quot;:&quot;CHILD&quot;,&quot;parentId&quot;:&quot;d64963e9-2b47-4a83-98da-1a10aaa30f3b&quot;,&quot;order&quot;:&quot;5&quot;},&quot;layout&quot;:{&quot;sizeRatio&quot;:{&quot;x&quot;:0.88,&quot;y&quot;:0.88},&quot;keepAspectRatio&quot;:false}},&quot;12c2f24f-b84c-40eb-845d-6b43f7de6d25&quot;:{&quot;id&quot;:&quot;12c2f24f-b84c-40eb-845d-6b43f7de6d25&quot;,&quot;type&quot;:&quot;FIGURE_OBJECT&quot;,&quot;relativeTransform&quot;:{&quot;translate&quot;:{&quot;x&quot;:0,&quot;y&quot;:0},&quot;rotate&quot;:0},&quot;text&quot;:{&quot;textData&quot;:{&quot;lineSpacing&quot;:&quot;normal&quot;,&quot;alignment&quot;:&quot;center&quot;,&quot;verticalAlign&quot;:&quot;TOP&quot;,&quot;lines&quot;:[{&quot;runs&quot;:[{&quot;style&quot;:{&quot;fontFamily&quot;:&quot;Roboto&quot;,&quot;fontSize&quot;:24,&quot;color&quot;:&quot;rgba(255,255,255,1)&quot;,&quot;fontWeight&quot;:&quot;normal&quot;,&quot;fontStyle&quot;:&quot;normal&quot;,&quot;decoration&quot;:&quot;none&quot;},&quot;range&quot;:[0,7]}],&quot;text&quot;:&quot;Toxicity&quot;}],&quot;_lastCaretLocation&quot;:{&quot;lineIndex&quot;:0,&quot;runIndex&quot;:-1,&quot;charIndex&quot;:-1,&quot;endOfLine&quot;:true}},&quot;format&quot;:&quot;BETTER_TEXT&quot;,&quot;size&quot;:{&quot;x&quot;:270.6669033039774,&quot;y&quot;:28},&quot;targetSize&quot;:{&quot;x&quot;:270.6669033039774,&quot;y&quot;:2}},&quot;parent&quot;:{&quot;type&quot;:&quot;CHILD&quot;,&quot;parentId&quot;:&quot;a44e3fca-8034-4c2a-b552-04e128101203&quot;,&quot;order&quot;:&quot;5&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10.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7373891c-6d57-4621-a506-c6b45192a62f"/>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7373891c-6d57-4621-a506-c6b45192a62f&quot;:{&quot;type&quot;:&quot;FIGURE_OBJECT&quot;,&quot;id&quot;:&quot;7373891c-6d57-4621-a506-c6b45192a62f&quot;,&quot;relativeTransform&quot;:{&quot;translate&quot;:{&quot;x&quot;:235.37447924738444,&quot;y&quot;:-204.11549843770115},&quot;rotate&quot;:0,&quot;skewX&quot;:0,&quot;scale&quot;:{&quot;x&quot;:1,&quot;y&quot;:1}},&quot;layout&quot;:{&quot;sizeRatio&quot;:{&quot;x&quot;:0.88,&quot;y&quot;:0.88},&quot;keepAspectRatio&quot;:false},&quot;opacity&quot;:1,&quot;path&quot;:{&quot;type&quot;:&quot;RECT&quot;,&quot;size&quot;:{&quot;x&quot;:370.829806442894,&quot;y&quot;:117.34999443339156},&quot;cornerRounding&quot;:{&quot;type&quot;:&quot;ARC_LENGTH&quot;,&quot;global&quot;:0}},&quot;pathStyles&quot;:[{&quot;type&quot;:&quot;FILL&quot;,&quot;fillStyle&quot;:&quot;rgba(229, 235, 251, 1)&quot;},{&quot;type&quot;:&quot;STROKE&quot;,&quot;strokeStyle&quot;:&quot;rgba(79, 96, 156, 1)&quot;,&quot;lineWidth&quot;:1.6522879216221533,&quot;lineJoin&quot;:&quot;round&quot;}],&quot;isLocked&quot;:false,&quot;parent&quot;:{&quot;type&quot;:&quot;CHILD&quot;,&quot;parentId&quot;:&quot;d64963e9-2b47-4a83-98da-1a10aaa30f3b&quot;,&quot;order&quot;:&quot;7&quot;}},&quot;ce34918d-c68b-4200-b13d-9ff9d675f4e2&quot;:{&quot;type&quot;:&quot;FIGURE_OBJECT&quot;,&quot;id&quot;:&quot;ce34918d-c68b-4200-b13d-9ff9d675f4e2&quot;,&quot;relativeTransform&quot;:{&quot;translate&quot;:{&quot;x&quot;:0,&quot;y&quot;:0},&quot;rotate&quot;:0},&quot;text&quot;:{&quot;textData&quot;:{&quot;lineSpacing&quot;:&quot;normal&quot;,&quot;alignment&quot;:&quot;left&quot;,&quot;lines&quot;:[{&quot;runs&quot;:[{&quot;range&quot;:[0,0],&quot;style&quot;:{&quot;fontWeight&quot;:&quot;normal&quot;,&quot;fontStyle&quot;:&quot;normal&quot;,&quot;fontSize&quot;:17.62440449730297,&quot;fontFamily&quot;:&quot;Roboto&quot;,&quot;color&quot;:&quot;rgb(0,0,0)&quot;,&quot;decoration&quot;:&quot;none&quot;}},{&quot;style&quot;:{&quot;fontWeight&quot;:&quot;normal&quot;,&quot;fontStyle&quot;:&quot;normal&quot;,&quot;fontSize&quot;:17.62440449730297,&quot;fontFamily&quot;:&quot;Roboto&quot;,&quot;color&quot;:&quot;rgb(0,0,0)&quot;,&quot;decoration&quot;:&quot;none&quot;},&quot;range&quot;:[1,22]},{&quot;style&quot;:{&quot;fontWeight&quot;:&quot;normal&quot;,&quot;fontStyle&quot;:&quot;normal&quot;,&quot;fontSize&quot;:17.62440449730297,&quot;fontFamily&quot;:&quot;Roboto&quot;,&quot;color&quot;:&quot;rgb(0,0,0)&quot;,&quot;decoration&quot;:&quot;none&quot;},&quot;range&quot;:[23,27]},{&quot;style&quot;:{&quot;fontWeight&quot;:&quot;normal&quot;,&quot;fontStyle&quot;:&quot;normal&quot;,&quot;fontSize&quot;:17.62440449730297,&quot;fontFamily&quot;:&quot;Roboto&quot;,&quot;color&quot;:&quot;rgb(0,0,0)&quot;,&quot;decoration&quot;:&quot;none&quot;},&quot;range&quot;:[28,32]},{&quot;style&quot;:{&quot;fontWeight&quot;:&quot;normal&quot;,&quot;fontStyle&quot;:&quot;normal&quot;,&quot;fontSize&quot;:17.62440449730297,&quot;fontFamily&quot;:&quot;Roboto&quot;,&quot;color&quot;:&quot;rgb(0,0,0)&quot;,&quot;decoration&quot;:&quot;none&quot;},&quot;range&quot;:[33,36]},{&quot;style&quot;:{&quot;fontWeight&quot;:&quot;normal&quot;,&quot;fontStyle&quot;:&quot;normal&quot;,&quot;fontSize&quot;:17.62440449730297,&quot;fontFamily&quot;:&quot;Roboto&quot;,&quot;color&quot;:&quot;rgb(0,0,0)&quot;,&quot;decoration&quot;:&quot;none&quot;},&quot;range&quot;:[37,48]}],&quot;text&quot;:&quot;•Tumor control for the Right and Long range group&quot;,&quot;baseStyle&quot;:{&quot;fontFamily&quot;:&quot;Roboto&quot;,&quot;fontSize&quot;:33.045758432443066,&quot;color&quot;:&quot;rgba(49,126,194,1)&quot;,&quot;fontWeight&quot;:&quot;normal&quot;,&quot;fontStyle&quot;:&quot;normal&quot;,&quot;decoration&quot;:&quot;none&quot;,&quot;script&quot;:&quot;none&quot;}},{&quot;runs&quot;:[],&quot;text&quot;:&quot;&quot;,&quot;baseStyle&quot;:{&quot;fontFamily&quot;:&quot;Roboto&quot;,&quot;fontSize&quot;:17.62440449730297,&quot;color&quot;:&quot;rgb(0,0,0)&quot;,&quot;fontWeight&quot;:&quot;normal&quot;,&quot;fontStyle&quot;:&quot;normal&quot;,&quot;decoration&quot;:&quot;none&quot;,&quot;script&quot;:&quot;none&quot;}},{&quot;runs&quot;:[{&quot;range&quot;:[0,0],&quot;style&quot;:{&quot;fontWeight&quot;:&quot;normal&quot;,&quot;fontStyle&quot;:&quot;normal&quot;,&quot;fontSize&quot;:17.62440449730297,&quot;fontFamily&quot;:&quot;Roboto&quot;,&quot;color&quot;:&quot;rgb(0,0,0)&quot;,&quot;decoration&quot;:&quot;none&quot;}},{&quot;style&quot;:{&quot;fontWeight&quot;:&quot;normal&quot;,&quot;fontStyle&quot;:&quot;normal&quot;,&quot;fontSize&quot;:17.62440449730297,&quot;fontFamily&quot;:&quot;Roboto&quot;,&quot;color&quot;:&quot;rgb(0,0,0)&quot;,&quot;decoration&quot;:&quot;none&quot;},&quot;range&quot;:[1,24]},{&quot;style&quot;:{&quot;fontWeight&quot;:&quot;normal&quot;,&quot;fontStyle&quot;:&quot;normal&quot;,&quot;fontSize&quot;:17.62440449730297,&quot;fontFamily&quot;:&quot;Roboto&quot;,&quot;color&quot;:&quot;rgb(0,0,0)&quot;,&quot;decoration&quot;:&quot;none&quot;},&quot;range&quot;:[25,29]},{&quot;style&quot;:{&quot;fontWeight&quot;:&quot;normal&quot;,&quot;fontStyle&quot;:&quot;normal&quot;,&quot;fontSize&quot;:17.62440449730297,&quot;fontFamily&quot;:&quot;Roboto&quot;,&quot;color&quot;:&quot;rgb(0,0,0)&quot;,&quot;decoration&quot;:&quot;none&quot;},&quot;range&quot;:[30,42]}],&quot;text&quot;:&quot;•Tumor grew back for the Short range group.&quot;,&quot;baseStyle&quot;:{&quot;fontFamily&quot;:&quot;Roboto&quot;,&quot;fontSize&quot;:33.045758432443066,&quot;color&quot;:&quot;rgba(192,56,48,1)&quot;,&quot;fontWeight&quot;:&quot;normal&quot;,&quot;fontStyle&quot;:&quot;normal&quot;,&quot;decoration&quot;:&quot;none&quot;,&quot;script&quot;:&quot;none&quot;}}],&quot;verticalAlign&quot;:&quot;TOP&quot;,&quot;_lastCaretLocation&quot;:{&quot;lineIndex&quot;:2,&quot;runIndex&quot;:3,&quot;charIndex&quot;:30}},&quot;size&quot;:{&quot;x&quot;:326.3302296697467,&quot;y&quot;:103.26799510138459},&quot;targetSize&quot;:{&quot;x&quot;:326.3302296697467,&quot;y&quot;:2},&quot;format&quot;:&quot;BETTER_TEXT&quot;},&quot;parent&quot;:{&quot;type&quot;:&quot;CHILD&quot;,&quot;parentId&quot;:&quot;7373891c-6d57-4621-a506-c6b45192a62f&quot;,&quot;order&quot;:&quot;5&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11.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a6873c39-fb4a-468f-8e23-a339fe9a594c"/>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a6873c39-fb4a-468f-8e23-a339fe9a594c&quot;:{&quot;type&quot;:&quot;FIGURE_OBJECT&quot;,&quot;id&quot;:&quot;a6873c39-fb4a-468f-8e23-a339fe9a594c&quot;,&quot;relativeTransform&quot;:{&quot;translate&quot;:{&quot;x&quot;:35.7939745901607,&quot;y&quot;:137.9829877514165},&quot;rotate&quot;:0},&quot;layout&quot;:{&quot;sizeRatio&quot;:{&quot;x&quot;:0.88,&quot;y&quot;:0.88},&quot;keepAspectRatio&quot;:false},&quot;opacity&quot;:1,&quot;path&quot;:{&quot;type&quot;:&quot;RECT&quot;,&quot;size&quot;:{&quot;x&quot;:769.6434791038313,&quot;y&quot;:81.74150491459781},&quot;cornerRounding&quot;:{&quot;type&quot;:&quot;ARC_LENGTH&quot;,&quot;global&quot;:0}},&quot;pathStyles&quot;:[{&quot;type&quot;:&quot;FILL&quot;,&quot;fillStyle&quot;:&quot;rgba(237, 217, 186, 1)&quot;},{&quot;type&quot;:&quot;STROKE&quot;,&quot;strokeStyle&quot;:&quot;rgba(138, 79, 33, 1)&quot;,&quot;lineWidth&quot;:2,&quot;lineJoin&quot;:&quot;round&quot;}],&quot;isLocked&quot;:false,&quot;parent&quot;:{&quot;type&quot;:&quot;CHILD&quot;,&quot;parentId&quot;:&quot;d64963e9-2b47-4a83-98da-1a10aaa30f3b&quot;,&quot;order&quot;:&quot;8&quot;}},&quot;b782a44b-5001-41e6-8ea7-64df37623da5&quot;:{&quot;type&quot;:&quot;FIGURE_OBJECT&quot;,&quot;id&quot;:&quot;b782a44b-5001-41e6-8ea7-64df37623da5&quot;,&quot;relativeTransform&quot;:{&quot;translate&quot;:{&quot;x&quot;:0,&quot;y&quot;:0},&quot;rotate&quot;:0},&quot;text&quot;:{&quot;textData&quot;:{&quot;lineSpacing&quot;:&quot;normal&quot;,&quot;alignment&quot;:&quot;center&quot;,&quot;lines&quot;:[{&quot;runs&quot;:[{&quot;range&quot;:[0,0],&quot;style&quot;:{&quot;fontWeight&quot;:&quot;normal&quot;,&quot;fontStyle&quot;:&quot;normal&quot;,&quot;fontSize&quot;:21.333333333333332,&quot;fontFamily&quot;:&quot;Roboto&quot;,&quot;color&quot;:&quot;rgb(0,0,0)&quot;,&quot;decoration&quot;:&quot;none&quot;}},{&quot;range&quot;:[1,8],&quot;style&quot;:{&quot;fontWeight&quot;:&quot;normal&quot;,&quot;fontStyle&quot;:&quot;normal&quot;,&quot;fontSize&quot;:21.333333333333332,&quot;fontFamily&quot;:&quot;Roboto&quot;,&quot;color&quot;:&quot;rgb(0,0,0)&quot;,&quot;decoration&quot;:&quot;none&quot;}},{&quot;range&quot;:[9,9],&quot;style&quot;:{&quot;fontWeight&quot;:&quot;normal&quot;,&quot;fontStyle&quot;:&quot;normal&quot;,&quot;fontSize&quot;:21.333333333333332,&quot;fontFamily&quot;:&quot;Roboto&quot;,&quot;color&quot;:&quot;rgb(0,0,0)&quot;,&quot;decoration&quot;:&quot;none&quot;}},{&quot;range&quot;:[10,57],&quot;style&quot;:{&quot;fontWeight&quot;:&quot;normal&quot;,&quot;fontStyle&quot;:&quot;normal&quot;,&quot;fontSize&quot;:21.333333333333332,&quot;fontFamily&quot;:&quot;Roboto&quot;,&quot;color&quot;:&quot;rgb(0,0,0)&quot;,&quot;decoration&quot;:&quot;none&quot;}},{&quot;range&quot;:[58,58],&quot;style&quot;:{&quot;fontWeight&quot;:&quot;normal&quot;,&quot;fontStyle&quot;:&quot;normal&quot;,&quot;fontSize&quot;:21.333333333333332,&quot;fontFamily&quot;:&quot;Roboto&quot;,&quot;color&quot;:&quot;rgb(0,0,0)&quot;,&quot;decoration&quot;:&quot;none&quot;}},{&quot;style&quot;:{&quot;fontWeight&quot;:&quot;normal&quot;,&quot;fontStyle&quot;:&quot;normal&quot;,&quot;fontSize&quot;:21.333333333333332,&quot;fontFamily&quot;:&quot;Roboto&quot;,&quot;color&quot;:&quot;rgba(49,126,194,1)&quot;,&quot;decoration&quot;:&quot;none&quot;},&quot;range&quot;:[59,62]},{&quot;range&quot;:[63,68],&quot;style&quot;:{&quot;fontWeight&quot;:&quot;normal&quot;,&quot;fontStyle&quot;:&quot;normal&quot;,&quot;fontSize&quot;:21.333333333333332,&quot;fontFamily&quot;:&quot;Roboto&quot;,&quot;color&quot;:&quot;rgb(0,0,0)&quot;,&quot;decoration&quot;:&quot;none&quot;}},{&quot;range&quot;:[69,69],&quot;style&quot;:{&quot;fontWeight&quot;:&quot;normal&quot;,&quot;fontStyle&quot;:&quot;normal&quot;,&quot;fontSize&quot;:21.333333333333332,&quot;fontFamily&quot;:&quot;Roboto&quot;,&quot;color&quot;:&quot;rgb(0,0,0)&quot;,&quot;decoration&quot;:&quot;none&quot;}}],&quot;text&quot;:&quot;Partially impaired weight gain and loss of strength in the Long Range &quot;,&quot;baseStyle&quot;:{&quot;fontFamily&quot;:&quot;Roboto&quot;,&quot;fontSize&quot;:40,&quot;color&quot;:&quot;#000000&quot;,&quot;fontWeight&quot;:&quot;normal&quot;,&quot;fontStyle&quot;:&quot;normal&quot;,&quot;decoration&quot;:&quot;none&quot;,&quot;script&quot;:&quot;none&quot;}},{&quot;runs&quot;:[{&quot;range&quot;:[0,48],&quot;style&quot;:{&quot;fontWeight&quot;:&quot;normal&quot;,&quot;fontStyle&quot;:&quot;normal&quot;,&quot;fontSize&quot;:21.333333333333332,&quot;fontFamily&quot;:&quot;Roboto&quot;,&quot;color&quot;:&quot;rgb(0,0,0)&quot;,&quot;decoration&quot;:&quot;none&quot;}}],&quot;text&quot;:&quot;due to the irradiation of the esophagus and spine&quot;}],&quot;verticalAlign&quot;:&quot;TOP&quot;,&quot;_lastCaretLocation&quot;:{&quot;lineIndex&quot;:0,&quot;runIndex&quot;:8,&quot;charIndex&quot;:78}},&quot;size&quot;:{&quot;x&quot;:677.2862616113715,&quot;y&quot;:50},&quot;targetSize&quot;:{&quot;x&quot;:677.2862616113715,&quot;y&quot;:2},&quot;format&quot;:&quot;BETTER_TEXT&quot;},&quot;parent&quot;:{&quot;type&quot;:&quot;CHILD&quot;,&quot;parentId&quot;:&quot;a6873c39-fb4a-468f-8e23-a339fe9a594c&quot;,&quot;order&quot;:&quot;5&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12.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46b75d99-3b50-47cd-b7e8-d313159347ee"/>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46b75d99-3b50-47cd-b7e8-d313159347ee&quot;:{&quot;id&quot;:&quot;46b75d99-3b50-47cd-b7e8-d313159347ee&quot;,&quot;name&quot;:&quot;image.png&quot;,&quot;type&quot;:&quot;FIGURE_OBJECT&quot;,&quot;relativeTransform&quot;:{&quot;translate&quot;:{&quot;x&quot;:-175.67782803407346,&quot;y&quot;:-203.72710136507686},&quot;rotate&quot;:0,&quot;skewX&quot;:0,&quot;scale&quot;:{&quot;x&quot;:1.162331688047212,&quot;y&quot;:1.3933806306213385}},&quot;image&quot;:{&quot;url&quot;:&quot;https://core.services.biorender.com/api/uploads/noredirect/693058fa825c72785d1d509e/1764776186472_f284a3f3-de41-4056-a2d9-33b06455ae4e_icon.png&quot;,&quot;isPremium&quot;:false,&quot;isSignedURL&quot;:true,&quot;size&quot;:{&quot;x&quot;:300,&quot;y&quot;:116.85823754789271}},&quot;source&quot;:{&quot;id&quot;:&quot;693058fa825c72785d1d509e&quot;,&quot;type&quot;:&quot;UPLOADS&quot;},&quot;isPremium&quot;:false,&quot;parent&quot;:{&quot;type&quot;:&quot;CHILD&quot;,&quot;parentId&quot;:&quot;d64963e9-2b47-4a83-98da-1a10aaa30f3b&quot;,&quot;order&quot;:&quot;9&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ags/tag13.xml><?xml version="1.0" encoding="utf-8"?>
<p:tagLst xmlns:a="http://schemas.openxmlformats.org/drawingml/2006/main" xmlns:r="http://schemas.openxmlformats.org/officeDocument/2006/relationships" xmlns:p="http://schemas.openxmlformats.org/presentationml/2006/main">
  <p:tag name="ID" val="68cd7281e40a9cbf36a93dac"/>
  <p:tag name="FIGURESLIDEID" val="d64963e9-2b47-4a83-98da-1a10aaa30f3b"/>
  <p:tag name="SELECTIONIDS" val="f3bbd54c-ca30-44d4-ac2b-a5755b4fc1f7"/>
  <p:tag name="TRANSPARENTBACKGROUND" val="true"/>
  <p:tag name="VERSION" val="1773163057226"/>
  <p:tag name="TITLE" val="Untitled"/>
  <p:tag name="CREATORNAME" val="Daria Boscolo"/>
  <p:tag name="DATEINSERTED" val="1773163057587"/>
  <p:tag name="DPI" val="300"/>
  <p:tag name="BIOJSON" val="{&quot;id&quot;:&quot;1db3aa0a-8a63-4819-afec-6cadd4cc28f6&quot;,&quot;objects&quot;:{&quot;f3bbd54c-ca30-44d4-ac2b-a5755b4fc1f7&quot;:{&quot;id&quot;:&quot;f3bbd54c-ca30-44d4-ac2b-a5755b4fc1f7&quot;,&quot;name&quot;:&quot;image.png&quot;,&quot;type&quot;:&quot;FIGURE_OBJECT&quot;,&quot;relativeTransform&quot;:{&quot;translate&quot;:{&quot;x&quot;:19.930734256237884,&quot;y&quot;:4.134054170088448},&quot;rotate&quot;:0,&quot;skewX&quot;:0,&quot;scale&quot;:{&quot;x&quot;:2.2727272260439166,&quot;y&quot;:2.2727272260439166}},&quot;image&quot;:{&quot;url&quot;:&quot;https://core.services.biorender.com/api/uploads/noredirect/69b050eb2941ce7bd30649f2/1773162731320_96c55fe7-770a-4003-8b79-720a8a7de907_icon.png&quot;,&quot;isPremium&quot;:false,&quot;isSignedURL&quot;:true,&quot;size&quot;:{&quot;x&quot;:300,&quot;y&quot;:76}},&quot;source&quot;:{&quot;id&quot;:&quot;69b050eb2941ce7bd30649f2&quot;,&quot;type&quot;:&quot;UPLOADS&quot;},&quot;isPremium&quot;:false,&quot;parent&quot;:{&quot;type&quot;:&quot;CHILD&quot;,&quot;parentId&quot;:&quot;d64963e9-2b47-4a83-98da-1a10aaa30f3b&quot;,&quot;order&quot;:&quot;95&quot;}},&quot;d64963e9-2b47-4a83-98da-1a10aaa30f3b&quot;:{&quot;id&quot;:&quot;d64963e9-2b47-4a83-98da-1a10aaa30f3b&quot;,&quot;type&quot;:&quot;FIGURE_OBJECT&quot;,&quot;document&quot;:{&quot;type&quot;:&quot;FIGURE&quot;,&quot;canvasType&quot;:&quot;FIGURE&quot;,&quot;units&quot;:&quot;in&quot;,&quot;aspectRatio&quot;:0},&quot;parent&quot;:{&quot;type&quot;:&quot;DOCUMENT&quot;,&quot;parentId&quot;:&quot;1db3aa0a-8a63-4819-afec-6cadd4cc28f6&quot;,&quot;order&quot;:&quot;7&quot;}},&quot;1db3aa0a-8a63-4819-afec-6cadd4cc28f6&quot;:{&quot;id&quot;:&quot;1db3aa0a-8a63-4819-afec-6cadd4cc28f6&quot;,&quot;type&quot;:&quot;FIGURE_OBJECT&quot;,&quot;document&quot;:{&quot;type&quot;:&quot;DOCUMENT_GROUP&quot;,&quot;canvasType&quot;:&quot;SLIDE&quot;,&quot;units&quot;:&quot;in&quot;}}}}"/>
</p:tagLst>
</file>

<file path=ppt/theme/theme1.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8016</TotalTime>
  <Words>2255</Words>
  <Application>Microsoft Macintosh PowerPoint</Application>
  <PresentationFormat>Custom</PresentationFormat>
  <Paragraphs>296</Paragraphs>
  <Slides>26</Slides>
  <Notes>9</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Graphik</vt:lpstr>
      <vt:lpstr>Helvetica</vt:lpstr>
      <vt:lpstr>Helvetica Neue</vt:lpstr>
      <vt:lpstr>HELVETICA NEUE LIGHT</vt:lpstr>
      <vt:lpstr>HELVETICA NEUE LIGHT</vt:lpstr>
      <vt:lpstr>Helvetica Neue Medium</vt:lpstr>
      <vt:lpstr>Times Roman</vt:lpstr>
      <vt:lpstr>21_BasicWhite</vt:lpstr>
      <vt:lpstr>Radioactive ion beams for real-time PET-guided adaptive particle therapy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daria boscolo</cp:lastModifiedBy>
  <cp:revision>23</cp:revision>
  <dcterms:modified xsi:type="dcterms:W3CDTF">2026-04-13T06:29:28Z</dcterms:modified>
</cp:coreProperties>
</file>