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32"/>
  </p:notesMasterIdLst>
  <p:handoutMasterIdLst>
    <p:handoutMasterId r:id="rId33"/>
  </p:handoutMasterIdLst>
  <p:sldIdLst>
    <p:sldId id="257" r:id="rId4"/>
    <p:sldId id="783" r:id="rId5"/>
    <p:sldId id="742" r:id="rId6"/>
    <p:sldId id="2908" r:id="rId7"/>
    <p:sldId id="2909" r:id="rId8"/>
    <p:sldId id="2806" r:id="rId9"/>
    <p:sldId id="2847" r:id="rId10"/>
    <p:sldId id="741" r:id="rId11"/>
    <p:sldId id="766" r:id="rId12"/>
    <p:sldId id="2807" r:id="rId13"/>
    <p:sldId id="767" r:id="rId14"/>
    <p:sldId id="2838" r:id="rId15"/>
    <p:sldId id="2839" r:id="rId16"/>
    <p:sldId id="2881" r:id="rId17"/>
    <p:sldId id="772" r:id="rId18"/>
    <p:sldId id="771" r:id="rId19"/>
    <p:sldId id="775" r:id="rId20"/>
    <p:sldId id="2836" r:id="rId21"/>
    <p:sldId id="2910" r:id="rId22"/>
    <p:sldId id="2840" r:id="rId23"/>
    <p:sldId id="2848" r:id="rId24"/>
    <p:sldId id="2842" r:id="rId25"/>
    <p:sldId id="2851" r:id="rId26"/>
    <p:sldId id="2882" r:id="rId27"/>
    <p:sldId id="782" r:id="rId28"/>
    <p:sldId id="2844" r:id="rId29"/>
    <p:sldId id="2845" r:id="rId30"/>
    <p:sldId id="2846" r:id="rId31"/>
  </p:sldIdLst>
  <p:sldSz cx="12192000" cy="6858000"/>
  <p:notesSz cx="6858000" cy="9144000"/>
  <p:custDataLst>
    <p:tags r:id="rId34"/>
  </p:custDataLst>
  <p:defaultTextStyle>
    <a:defPPr>
      <a:defRPr lang="zh-CN"/>
    </a:defPPr>
    <a:lvl1pPr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7"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wenjie" initials="H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33CC"/>
    <a:srgbClr val="FF33E7"/>
    <a:srgbClr val="2A3454"/>
    <a:srgbClr val="C0C0C0"/>
    <a:srgbClr val="4D5E68"/>
    <a:srgbClr val="1679BA"/>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3" autoAdjust="0"/>
    <p:restoredTop sz="91773" autoAdjust="0"/>
  </p:normalViewPr>
  <p:slideViewPr>
    <p:cSldViewPr showGuides="1">
      <p:cViewPr varScale="1">
        <p:scale>
          <a:sx n="84" d="100"/>
          <a:sy n="84" d="100"/>
        </p:scale>
        <p:origin x="316" y="76"/>
      </p:cViewPr>
      <p:guideLst>
        <p:guide orient="horz" pos="2187"/>
        <p:guide pos="3885"/>
      </p:guideLst>
    </p:cSldViewPr>
  </p:slideViewPr>
  <p:notesTextViewPr>
    <p:cViewPr>
      <p:scale>
        <a:sx n="75" d="100"/>
        <a:sy n="75" d="100"/>
      </p:scale>
      <p:origin x="0" y="0"/>
    </p:cViewPr>
  </p:notesTextViewPr>
  <p:sorterViewPr>
    <p:cViewPr>
      <p:scale>
        <a:sx n="170" d="100"/>
        <a:sy n="170" d="100"/>
      </p:scale>
      <p:origin x="0" y="-224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ea typeface="宋体" panose="02010600030101010101" pitchFamily="2" charset="-122"/>
              </a:defRPr>
            </a:lvl1pPr>
          </a:lstStyle>
          <a:p>
            <a:pPr>
              <a:defRPr/>
            </a:pPr>
            <a:endParaRPr lang="en-US" altLang="zh-CN"/>
          </a:p>
        </p:txBody>
      </p:sp>
      <p:sp>
        <p:nvSpPr>
          <p:cNvPr id="6963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a:defRPr/>
            </a:pPr>
            <a:endParaRPr lang="en-US" altLang="zh-CN"/>
          </a:p>
        </p:txBody>
      </p:sp>
      <p:sp>
        <p:nvSpPr>
          <p:cNvPr id="6963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ea typeface="宋体" panose="02010600030101010101" pitchFamily="2" charset="-122"/>
              </a:defRPr>
            </a:lvl1pPr>
          </a:lstStyle>
          <a:p>
            <a:pPr>
              <a:defRPr/>
            </a:pPr>
            <a:endParaRPr lang="en-US" altLang="zh-CN"/>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a:defRPr/>
            </a:pPr>
            <a:fld id="{E2B01F36-ED64-4130-9E1F-C5BE1E1C4E0B}" type="slidenum">
              <a:rPr lang="en-US" altLang="zh-CN"/>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ea typeface="宋体" panose="02010600030101010101" pitchFamily="2" charset="-122"/>
              </a:defRPr>
            </a:lvl1pPr>
          </a:lstStyle>
          <a:p>
            <a:pPr>
              <a:defRPr/>
            </a:pPr>
            <a:endParaRPr lang="en-US" altLang="zh-CN"/>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ea typeface="宋体" panose="02010600030101010101" pitchFamily="2" charset="-122"/>
              </a:defRPr>
            </a:lvl1pPr>
          </a:lstStyle>
          <a:p>
            <a:pPr>
              <a:defRPr/>
            </a:pPr>
            <a:endParaRPr lang="en-US" altLang="zh-CN"/>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a:defRPr/>
            </a:pPr>
            <a:fld id="{D8367F20-E0C9-4FC0-8E60-286318C5392F}"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p:nvPr>
        </p:nvSpPr>
        <p:spPr bwMode="auto">
          <a:xfrm>
            <a:off x="482600"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z="5400" dirty="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805180" indent="-309880">
              <a:defRPr>
                <a:solidFill>
                  <a:schemeClr val="tx1"/>
                </a:solidFill>
                <a:latin typeface="Calibri" panose="020F0502020204030204" pitchFamily="34" charset="0"/>
                <a:ea typeface="宋体" panose="02010600030101010101" pitchFamily="2" charset="-122"/>
              </a:defRPr>
            </a:lvl2pPr>
            <a:lvl3pPr marL="1238250" indent="-247650">
              <a:defRPr>
                <a:solidFill>
                  <a:schemeClr val="tx1"/>
                </a:solidFill>
                <a:latin typeface="Calibri" panose="020F0502020204030204" pitchFamily="34" charset="0"/>
                <a:ea typeface="宋体" panose="02010600030101010101" pitchFamily="2" charset="-122"/>
              </a:defRPr>
            </a:lvl3pPr>
            <a:lvl4pPr marL="1733550" indent="-247650">
              <a:defRPr>
                <a:solidFill>
                  <a:schemeClr val="tx1"/>
                </a:solidFill>
                <a:latin typeface="Calibri" panose="020F0502020204030204" pitchFamily="34" charset="0"/>
                <a:ea typeface="宋体" panose="02010600030101010101" pitchFamily="2" charset="-122"/>
              </a:defRPr>
            </a:lvl4pPr>
            <a:lvl5pPr marL="2229485" indent="-247650">
              <a:defRPr>
                <a:solidFill>
                  <a:schemeClr val="tx1"/>
                </a:solidFill>
                <a:latin typeface="Calibri" panose="020F0502020204030204" pitchFamily="34" charset="0"/>
                <a:ea typeface="宋体" panose="02010600030101010101" pitchFamily="2" charset="-122"/>
              </a:defRPr>
            </a:lvl5pPr>
            <a:lvl6pPr marL="2724785" indent="-2476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220085" indent="-2476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715385" indent="-2476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210685" indent="-2476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322FA45-EFF0-4C86-A33A-23F9C35F67D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optimization the error of  magnetic field reduce a lot</a:t>
            </a:r>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13</a:t>
            </a:fld>
            <a:endParaRPr lang="en-US" altLang="zh-CN"/>
          </a:p>
        </p:txBody>
      </p:sp>
    </p:spTree>
    <p:extLst>
      <p:ext uri="{BB962C8B-B14F-4D97-AF65-F5344CB8AC3E}">
        <p14:creationId xmlns:p14="http://schemas.microsoft.com/office/powerpoint/2010/main" val="240756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404040"/>
                </a:solidFill>
                <a:effectLst/>
                <a:latin typeface="DeepSeek-CJK-patch"/>
              </a:rPr>
              <a:t>Moving to 3D, we modeled coils and iron cores in Opera 3D using TOSCA. Key steps included parametric modeling, edge shielding, and pole profiling to mitigate saturation. Separate optimization of entrance and exit fields ensured magnetic center consistency. The spiral angle, sector boundaries, and reference radius were critical parameters in shaping the field.</a:t>
            </a:r>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15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initial magnetic pole boundary adopts the ideal spiral line by changing the Sector angle Determine the left and right boundaries</a:t>
            </a:r>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16</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a:lnSpc>
                <a:spcPct val="200000"/>
              </a:lnSpc>
              <a:buFont typeface="Wingdings" panose="05000000000000000000" pitchFamily="2" charset="2"/>
              <a:buNone/>
            </a:pPr>
            <a:r>
              <a:rPr lang="en-US" altLang="zh-CN" b="0" i="0" dirty="0">
                <a:solidFill>
                  <a:srgbClr val="404040"/>
                </a:solidFill>
                <a:effectLst/>
                <a:latin typeface="DeepSeek-CJK-patch"/>
              </a:rPr>
              <a:t>Challenges in 3D include edge field discrepancies and saturation at different radii. Our optimization goals are: </a:t>
            </a:r>
          </a:p>
          <a:p>
            <a:pPr marL="342900" indent="-342900" algn="l">
              <a:lnSpc>
                <a:spcPct val="200000"/>
              </a:lnSpc>
              <a:buFont typeface="Wingdings" panose="05000000000000000000" pitchFamily="2" charset="2"/>
              <a:buChar char="l"/>
            </a:pPr>
            <a:r>
              <a:rPr lang="en-US" altLang="zh-CN" sz="1200" b="1" dirty="0"/>
              <a:t>The integrated field meets the physical requirements</a:t>
            </a:r>
          </a:p>
          <a:p>
            <a:pPr marL="342900" indent="-342900" algn="l">
              <a:lnSpc>
                <a:spcPct val="200000"/>
              </a:lnSpc>
              <a:buFont typeface="Wingdings" panose="05000000000000000000" pitchFamily="2" charset="2"/>
              <a:buChar char="l"/>
            </a:pPr>
            <a:r>
              <a:rPr lang="en-US" altLang="zh-CN" sz="1200" b="1" dirty="0"/>
              <a:t>The magnetic center should be the theoretical center</a:t>
            </a:r>
          </a:p>
          <a:p>
            <a:pPr marL="342900" indent="-342900" algn="l">
              <a:lnSpc>
                <a:spcPct val="200000"/>
              </a:lnSpc>
              <a:buFont typeface="Wingdings" panose="05000000000000000000" pitchFamily="2" charset="2"/>
              <a:buChar char="l"/>
            </a:pPr>
            <a:r>
              <a:rPr lang="en-US" altLang="zh-CN" sz="1200" b="1" dirty="0"/>
              <a:t>The Spiral Angle should be the set value</a:t>
            </a:r>
          </a:p>
          <a:p>
            <a:pPr marL="342900" indent="-342900" algn="l">
              <a:lnSpc>
                <a:spcPct val="200000"/>
              </a:lnSpc>
              <a:buFont typeface="Wingdings" panose="05000000000000000000" pitchFamily="2" charset="2"/>
              <a:buChar char="l"/>
            </a:pPr>
            <a:r>
              <a:rPr lang="en-US" altLang="zh-CN" sz="1200" b="1" dirty="0"/>
              <a:t>The edge field coefficients should be consistent at different radius</a:t>
            </a:r>
            <a:endParaRPr lang="zh-CN" altLang="en-US" sz="1200" b="1" dirty="0"/>
          </a:p>
          <a:p>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17</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I need to integrate these code at a few times</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22</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极面采用退火工艺，磁极仅采用普通</a:t>
            </a:r>
            <a:r>
              <a:rPr lang="en-US" altLang="zh-CN" dirty="0"/>
              <a:t>DT4</a:t>
            </a:r>
            <a:r>
              <a:rPr lang="zh-CN" altLang="en-US" dirty="0"/>
              <a:t>板材</a:t>
            </a:r>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23</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极面采用退火工艺，磁极仅采用普通</a:t>
            </a:r>
            <a:r>
              <a:rPr lang="en-US" altLang="zh-CN" dirty="0"/>
              <a:t>DT4</a:t>
            </a:r>
            <a:r>
              <a:rPr lang="zh-CN" altLang="en-US" dirty="0"/>
              <a:t>板材</a:t>
            </a:r>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24</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The integral line uses the particle trajectory path(H-G-D-E-F). The integral trajectory adopts the theoretical particle trajectory. The integral magnetic field trajectory at the inlet is HGD, and the integral magnetic field trajectory at the outlet is DEF. The optimization objective is The effective lengths of the inlet and outlet meet the physical requirements. The following figure shows the effective lengths optimized by </a:t>
            </a:r>
            <a:r>
              <a:rPr lang="en-US" altLang="zh-CN" dirty="0" err="1"/>
              <a:t>sigmaphi</a:t>
            </a:r>
            <a:r>
              <a:rPr lang="en-US" altLang="zh-CN" dirty="0"/>
              <a:t> RACCAM</a:t>
            </a:r>
            <a:r>
              <a:rPr lang="zh-CN" altLang="en-US" dirty="0"/>
              <a:t>，</a:t>
            </a:r>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26</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r>
              <a:rPr lang="en-US" altLang="zh-CN" dirty="0"/>
              <a:t>The integral line uses the particle trajectory path(H-G-D-E-F). The integral trajectory adopts the theoretical particle trajectory. The integral magnetic field trajectory at the inlet is HGD, and the integral magnetic field trajectory at the outlet is DEF. The optimization objective is The helix angles of the inlet and outlet magnetic fields are consistent with the theoretical helix angles. The following figure shows the effective length optimized by </a:t>
            </a:r>
            <a:r>
              <a:rPr lang="en-US" altLang="zh-CN" dirty="0" err="1"/>
              <a:t>sigmaphi</a:t>
            </a:r>
            <a:r>
              <a:rPr lang="en-US" altLang="zh-CN" dirty="0"/>
              <a:t> RACCAM</a:t>
            </a:r>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27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Edge magnetic field is a key indicator in magnet design</a:t>
            </a:r>
            <a:r>
              <a:rPr lang="zh-CN" altLang="en-US" dirty="0"/>
              <a:t>，</a:t>
            </a:r>
            <a:r>
              <a:rPr lang="en-US" altLang="zh-CN" sz="1200" dirty="0">
                <a:latin typeface="Times New Roman" panose="02020603050405020304" pitchFamily="18" charset="0"/>
                <a:cs typeface="Times New Roman" panose="02020603050405020304" pitchFamily="18" charset="0"/>
              </a:rPr>
              <a:t>The focal length of the thin lens is given, in horizontal and vertical planes is</a:t>
            </a:r>
            <a:endParaRPr lang="zh-CN" altLang="en-US" sz="1200" dirty="0">
              <a:latin typeface="Times New Roman" panose="02020603050405020304" pitchFamily="18" charset="0"/>
              <a:cs typeface="Times New Roman" panose="02020603050405020304" pitchFamily="18" charset="0"/>
            </a:endParaRPr>
          </a:p>
          <a:p>
            <a:r>
              <a:rPr lang="zh-CN" altLang="en-US" dirty="0"/>
              <a:t>，通过计算可以得到磁铁的边缘场因子，边缘场的优化目标为不同半径下的边缘场因子需要一致</a:t>
            </a:r>
            <a:endParaRPr lang="en-US" altLang="zh-CN" dirty="0"/>
          </a:p>
          <a:p>
            <a:r>
              <a:rPr lang="en-US" altLang="zh-CN" dirty="0"/>
              <a:t>The edge field factor of the magnet can be obtained through calculation. The optimization objective of the edge field is that the edge field factors at different radii need to be consistent</a:t>
            </a:r>
            <a:r>
              <a:rPr lang="zh-CN" altLang="en-US" dirty="0"/>
              <a:t>，右图是</a:t>
            </a:r>
            <a:r>
              <a:rPr lang="en-US" altLang="zh-CN" dirty="0" err="1"/>
              <a:t>Sigmaphi</a:t>
            </a:r>
            <a:r>
              <a:rPr lang="en-US" altLang="zh-CN" dirty="0"/>
              <a:t> RACCAM</a:t>
            </a:r>
            <a:r>
              <a:rPr lang="zh-CN" altLang="en-US" dirty="0"/>
              <a:t>的边缘场因子，在入口与出口处的边缘场因子需要一致</a:t>
            </a:r>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28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New requirements for change in k values are added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404040"/>
                </a:solidFill>
                <a:effectLst/>
                <a:latin typeface="DeepSeek-CJK-patch"/>
              </a:rPr>
              <a:t>In 2D design, the magnetic field is derived from multipole expansions. The FFAG magnet must meet precise physics requirements. The magnetic field is defined using a Taylor expansion, incorporating dipole, quadrupole, </a:t>
            </a:r>
            <a:r>
              <a:rPr lang="en-US" altLang="zh-CN" b="0" i="0" dirty="0" err="1">
                <a:solidFill>
                  <a:srgbClr val="404040"/>
                </a:solidFill>
                <a:effectLst/>
                <a:latin typeface="DeepSeek-CJK-patch"/>
              </a:rPr>
              <a:t>sextupole</a:t>
            </a:r>
            <a:r>
              <a:rPr lang="en-US" altLang="zh-CN" b="0" i="0" dirty="0">
                <a:solidFill>
                  <a:srgbClr val="404040"/>
                </a:solidFill>
                <a:effectLst/>
                <a:latin typeface="DeepSeek-CJK-patch"/>
              </a:rPr>
              <a:t>, and octupole components. Taylor's expansion to the </a:t>
            </a:r>
            <a:r>
              <a:rPr lang="en-US" altLang="zh-CN" b="0" i="0" dirty="0" err="1">
                <a:solidFill>
                  <a:srgbClr val="404040"/>
                </a:solidFill>
                <a:effectLst/>
                <a:latin typeface="DeepSeek-CJK-patch"/>
              </a:rPr>
              <a:t>octapole</a:t>
            </a:r>
            <a:r>
              <a:rPr lang="en-US" altLang="zh-CN" b="0" i="0" dirty="0">
                <a:solidFill>
                  <a:srgbClr val="404040"/>
                </a:solidFill>
                <a:effectLst/>
                <a:latin typeface="DeepSeek-CJK-patch"/>
              </a:rPr>
              <a:t> can limit the fitting error of the theoretical magnetic field error to within 0.01%</a:t>
            </a:r>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The polar equation combines these terms with coefficients </a:t>
            </a:r>
            <a:r>
              <a:rPr lang="en-US" altLang="zh-CN" sz="1200" dirty="0">
                <a:latin typeface="Times New Roman" panose="02020603050405020304" pitchFamily="18" charset="0"/>
                <a:cs typeface="Times New Roman" panose="02020603050405020304" pitchFamily="18" charset="0"/>
              </a:rPr>
              <a:t>B</a:t>
            </a:r>
            <a:r>
              <a:rPr lang="en-US" altLang="zh-CN" sz="1200" baseline="-25000" dirty="0">
                <a:latin typeface="Times New Roman" panose="02020603050405020304" pitchFamily="18" charset="0"/>
                <a:cs typeface="Times New Roman" panose="02020603050405020304" pitchFamily="18" charset="0"/>
              </a:rPr>
              <a:t>0</a:t>
            </a:r>
            <a:r>
              <a:rPr lang="en-US" altLang="zh-CN" sz="1200" dirty="0">
                <a:latin typeface="Times New Roman" panose="02020603050405020304" pitchFamily="18" charset="0"/>
                <a:cs typeface="Times New Roman" panose="02020603050405020304" pitchFamily="18" charset="0"/>
              </a:rPr>
              <a:t> (Y)+ G</a:t>
            </a:r>
            <a:r>
              <a:rPr lang="en-US" altLang="zh-CN" sz="1200" baseline="-25000" dirty="0">
                <a:latin typeface="Times New Roman" panose="02020603050405020304" pitchFamily="18" charset="0"/>
                <a:cs typeface="Times New Roman" panose="02020603050405020304" pitchFamily="18" charset="0"/>
              </a:rPr>
              <a:t>1</a:t>
            </a:r>
            <a:r>
              <a:rPr lang="en-US" altLang="zh-CN" sz="1200" dirty="0">
                <a:latin typeface="Times New Roman" panose="02020603050405020304" pitchFamily="18" charset="0"/>
                <a:cs typeface="Times New Roman" panose="02020603050405020304" pitchFamily="18" charset="0"/>
              </a:rPr>
              <a:t>(XY)+ G</a:t>
            </a:r>
            <a:r>
              <a:rPr lang="en-US" altLang="zh-CN" sz="1200" baseline="-25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a:t>
            </a:r>
            <a:r>
              <a:rPr lang="en-US" altLang="zh-CN" sz="1200" i="0" dirty="0">
                <a:effectLst/>
                <a:latin typeface="Times New Roman" panose="02020603050405020304" pitchFamily="18" charset="0"/>
                <a:cs typeface="Times New Roman" panose="02020603050405020304" pitchFamily="18" charset="0"/>
              </a:rPr>
              <a:t>x³ - 3xy²)/3+</a:t>
            </a:r>
            <a:r>
              <a:rPr lang="en-US" altLang="zh-CN" sz="1200" dirty="0">
                <a:latin typeface="Times New Roman" panose="02020603050405020304" pitchFamily="18" charset="0"/>
                <a:cs typeface="Times New Roman" panose="02020603050405020304" pitchFamily="18" charset="0"/>
              </a:rPr>
              <a:t> G</a:t>
            </a:r>
            <a:r>
              <a:rPr lang="en-US" altLang="zh-CN" sz="1200" baseline="-2500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 (</a:t>
            </a:r>
            <a:r>
              <a:rPr lang="en-US" altLang="zh-CN" sz="1200" i="0" dirty="0">
                <a:effectLst/>
                <a:latin typeface="Times New Roman" panose="02020603050405020304" pitchFamily="18" charset="0"/>
                <a:cs typeface="Times New Roman" panose="02020603050405020304" pitchFamily="18" charset="0"/>
              </a:rPr>
              <a:t>x³Y - 3xy³)/4 </a:t>
            </a:r>
            <a:r>
              <a:rPr lang="en-US" altLang="zh-CN" sz="1200" dirty="0">
                <a:latin typeface="Times New Roman" panose="02020603050405020304" pitchFamily="18" charset="0"/>
                <a:cs typeface="Times New Roman" panose="02020603050405020304" pitchFamily="18" charset="0"/>
              </a:rPr>
              <a:t>=H</a:t>
            </a:r>
            <a:r>
              <a:rPr lang="en-US" altLang="zh-CN" sz="1200" baseline="-25000" dirty="0">
                <a:latin typeface="Times New Roman" panose="02020603050405020304" pitchFamily="18" charset="0"/>
                <a:cs typeface="Times New Roman" panose="02020603050405020304" pitchFamily="18" charset="0"/>
              </a:rPr>
              <a:t>0</a:t>
            </a:r>
            <a:r>
              <a:rPr lang="en-US" altLang="zh-CN" sz="1200" dirty="0">
                <a:latin typeface="Times New Roman" panose="02020603050405020304" pitchFamily="18" charset="0"/>
                <a:cs typeface="Times New Roman" panose="02020603050405020304" pitchFamily="18" charset="0"/>
              </a:rPr>
              <a:t>*B</a:t>
            </a:r>
            <a:r>
              <a:rPr lang="en-US" altLang="zh-CN" sz="1200" baseline="-25000" dirty="0">
                <a:latin typeface="Times New Roman" panose="02020603050405020304" pitchFamily="18" charset="0"/>
                <a:cs typeface="Times New Roman" panose="02020603050405020304" pitchFamily="18" charset="0"/>
              </a:rPr>
              <a:t>0</a:t>
            </a:r>
            <a:r>
              <a:rPr lang="en-US" altLang="zh-CN" dirty="0"/>
              <a:t>, ensuring the field aligns with theoretical models. However, practical deviations arise due to saturation effects, necessitating careful compensation during design.</a:t>
            </a:r>
            <a:endParaRPr lang="zh-CN" altLang="en-US" dirty="0"/>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solidFill>
                  <a:srgbClr val="FF0000"/>
                </a:solidFill>
                <a:sym typeface="+mn-ea"/>
              </a:rPr>
              <a:t>More effort would be adopted to reduce the total weight</a:t>
            </a:r>
            <a:endParaRPr lang="en-US" altLang="zh-CN" b="1">
              <a:solidFill>
                <a:srgbClr val="FF0000"/>
              </a:solidFill>
            </a:endParaRPr>
          </a:p>
          <a:p>
            <a:endParaRPr lang="en-US" altLang="zh-CN" b="1">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from this curve</a:t>
            </a:r>
            <a:r>
              <a:rPr lang="zh-CN" altLang="en-US" dirty="0"/>
              <a:t>，</a:t>
            </a:r>
            <a:r>
              <a:rPr lang="en-US" altLang="zh-CN" dirty="0"/>
              <a:t>it can be seen that The good field region is approaching The field inflection point</a:t>
            </a:r>
            <a:r>
              <a:rPr lang="zh-CN" altLang="en-US" dirty="0"/>
              <a:t>，</a:t>
            </a:r>
            <a:r>
              <a:rPr lang="en-US" altLang="zh-CN" dirty="0"/>
              <a:t>The designed magnet is relatively compact</a:t>
            </a:r>
          </a:p>
        </p:txBody>
      </p:sp>
      <p:sp>
        <p:nvSpPr>
          <p:cNvPr id="4" name="灯片编号占位符 3"/>
          <p:cNvSpPr>
            <a:spLocks noGrp="1"/>
          </p:cNvSpPr>
          <p:nvPr>
            <p:ph type="sldNum" sz="quarter" idx="5"/>
          </p:nvPr>
        </p:nvSpPr>
        <p:spPr/>
        <p:txBody>
          <a:bodyPr/>
          <a:lstStyle/>
          <a:p>
            <a:pPr>
              <a:defRPr/>
            </a:pPr>
            <a:fld id="{D8367F20-E0C9-4FC0-8E60-286318C5392F}" type="slidenum">
              <a:rPr lang="en-US" altLang="zh-CN" smtClean="0"/>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1074401" y="6477001"/>
            <a:ext cx="184731" cy="227755"/>
          </a:xfrm>
          <a:prstGeom prst="rect">
            <a:avLst/>
          </a:prstGeom>
          <a:noFill/>
          <a:ln w="9525" algn="ctr">
            <a:noFill/>
            <a:miter lim="800000"/>
          </a:ln>
          <a:effectLst/>
        </p:spPr>
        <p:txBody>
          <a:bodyPr wrap="none">
            <a:spAutoFit/>
          </a:bodyPr>
          <a:lstStyle/>
          <a:p>
            <a:pPr algn="l">
              <a:lnSpc>
                <a:spcPct val="88000"/>
              </a:lnSpc>
              <a:defRPr/>
            </a:pPr>
            <a:endParaRPr lang="zh-CN" altLang="zh-CN" sz="1000">
              <a:solidFill>
                <a:schemeClr val="bg2"/>
              </a:solidFill>
              <a:latin typeface="Impact" panose="020B0806030902050204" pitchFamily="34" charset="0"/>
            </a:endParaRPr>
          </a:p>
        </p:txBody>
      </p:sp>
      <p:sp>
        <p:nvSpPr>
          <p:cNvPr id="217091" name="Rectangle 3"/>
          <p:cNvSpPr>
            <a:spLocks noGrp="1" noChangeArrowheads="1"/>
          </p:cNvSpPr>
          <p:nvPr>
            <p:ph type="ctrTitle"/>
          </p:nvPr>
        </p:nvSpPr>
        <p:spPr>
          <a:xfrm>
            <a:off x="914400" y="2339976"/>
            <a:ext cx="10363200" cy="1470025"/>
          </a:xfrm>
        </p:spPr>
        <p:txBody>
          <a:bodyPr/>
          <a:lstStyle>
            <a:lvl1pPr algn="ctr">
              <a:defRPr sz="3600"/>
            </a:lvl1pPr>
          </a:lstStyle>
          <a:p>
            <a:r>
              <a:rPr lang="zh-CN" altLang="en-US"/>
              <a:t>单击此处编辑母版标题样式</a:t>
            </a:r>
          </a:p>
        </p:txBody>
      </p:sp>
      <p:sp>
        <p:nvSpPr>
          <p:cNvPr id="217092" name="Rectangle 4"/>
          <p:cNvSpPr>
            <a:spLocks noGrp="1" noChangeArrowheads="1"/>
          </p:cNvSpPr>
          <p:nvPr>
            <p:ph type="subTitle" idx="1"/>
          </p:nvPr>
        </p:nvSpPr>
        <p:spPr>
          <a:xfrm>
            <a:off x="1828800" y="3886200"/>
            <a:ext cx="8534400" cy="1600200"/>
          </a:xfrm>
        </p:spPr>
        <p:txBody>
          <a:bodyPr/>
          <a:lstStyle>
            <a:lvl1pPr marL="0" indent="0" algn="ctr">
              <a:lnSpc>
                <a:spcPct val="130000"/>
              </a:lnSpc>
              <a:spcBef>
                <a:spcPct val="0"/>
              </a:spcBef>
              <a:spcAft>
                <a:spcPct val="0"/>
              </a:spcAft>
              <a:buFontTx/>
              <a:buNone/>
              <a:defRPr sz="2200">
                <a:solidFill>
                  <a:schemeClr val="bg1"/>
                </a:solidFill>
              </a:defRPr>
            </a:lvl1pPr>
          </a:lstStyle>
          <a:p>
            <a:r>
              <a:rPr lang="zh-CN" altLang="en-US" dirty="0"/>
              <a:t>单击此处编辑母版副标题样式</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sldNum" sz="quarter" idx="10"/>
          </p:nvPr>
        </p:nvSpPr>
        <p:spPr>
          <a:xfrm>
            <a:off x="10972801" y="6524626"/>
            <a:ext cx="404284" cy="180975"/>
          </a:xfrm>
          <a:prstGeom prst="rect">
            <a:avLst/>
          </a:prstGeom>
        </p:spPr>
        <p:txBody>
          <a:bodyPr/>
          <a:lstStyle>
            <a:lvl1pPr>
              <a:defRPr/>
            </a:lvl1pPr>
          </a:lstStyle>
          <a:p>
            <a:pPr>
              <a:defRPr/>
            </a:pPr>
            <a:fld id="{CCD82825-C507-4EF0-8FA3-334999202DE7}" type="slidenum">
              <a:rPr lang="en-US" altLang="zh-CN"/>
              <a:t>‹#›</a:t>
            </a:fld>
            <a:endParaRPr lang="en-US"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sldNum" sz="quarter" idx="10"/>
          </p:nvPr>
        </p:nvSpPr>
        <p:spPr>
          <a:xfrm>
            <a:off x="10972801" y="6524626"/>
            <a:ext cx="404284" cy="180975"/>
          </a:xfrm>
          <a:prstGeom prst="rect">
            <a:avLst/>
          </a:prstGeom>
        </p:spPr>
        <p:txBody>
          <a:bodyPr/>
          <a:lstStyle>
            <a:lvl1pPr>
              <a:defRPr/>
            </a:lvl1pPr>
          </a:lstStyle>
          <a:p>
            <a:pPr>
              <a:defRPr/>
            </a:pPr>
            <a:fld id="{EBB7C9DE-CC5A-48BC-8379-20C05F5BD493}" type="slidenum">
              <a:rPr lang="en-US" altLang="zh-CN"/>
              <a:t>‹#›</a:t>
            </a:fld>
            <a:endParaRPr lang="en-US"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53500" y="838200"/>
            <a:ext cx="2711451" cy="5562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838200"/>
            <a:ext cx="7937500" cy="5562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sldNum" sz="quarter" idx="10"/>
          </p:nvPr>
        </p:nvSpPr>
        <p:spPr>
          <a:xfrm>
            <a:off x="10972801" y="6524626"/>
            <a:ext cx="404284" cy="180975"/>
          </a:xfrm>
          <a:prstGeom prst="rect">
            <a:avLst/>
          </a:prstGeom>
        </p:spPr>
        <p:txBody>
          <a:bodyPr/>
          <a:lstStyle>
            <a:lvl1pPr>
              <a:defRPr/>
            </a:lvl1pPr>
          </a:lstStyle>
          <a:p>
            <a:pPr>
              <a:defRPr/>
            </a:pPr>
            <a:fld id="{CB3A2E51-3B44-4094-B7C2-65FE04114AA1}" type="slidenum">
              <a:rPr lang="en-US" altLang="zh-CN"/>
              <a:t>‹#›</a:t>
            </a:fld>
            <a:endParaRPr lang="en-US" altLang="zh-C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矩形 4"/>
          <p:cNvSpPr/>
          <p:nvPr userDrawn="1"/>
        </p:nvSpPr>
        <p:spPr bwMode="auto">
          <a:xfrm>
            <a:off x="10704512" y="6525344"/>
            <a:ext cx="57606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35520D-EBBE-448A-B083-A54F4B536C3A}"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531AE1-B616-46A0-9F15-5BCFA9ADA39C}"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Users\ciki\Desktop\NSRL.jpgNS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914401" y="2130429"/>
            <a:ext cx="10363200" cy="1470025"/>
          </a:xfrm>
        </p:spPr>
        <p:txBody>
          <a:bodyPr/>
          <a:lstStyle>
            <a:lvl1pPr>
              <a:defRPr sz="2700"/>
            </a:lvl1pPr>
          </a:lstStyle>
          <a:p>
            <a:pPr lvl="0"/>
            <a:r>
              <a:rPr lang="zh-CN" altLang="en-US" noProof="0"/>
              <a:t>单击此处编辑母版标题样式</a:t>
            </a:r>
            <a:endParaRPr lang="zh-CN" altLang="zh-CN" noProof="0"/>
          </a:p>
        </p:txBody>
      </p:sp>
      <p:sp>
        <p:nvSpPr>
          <p:cNvPr id="2052" name="Rectangle 4"/>
          <p:cNvSpPr>
            <a:spLocks noGrp="1" noChangeArrowheads="1"/>
          </p:cNvSpPr>
          <p:nvPr>
            <p:ph type="subTitle" idx="1"/>
          </p:nvPr>
        </p:nvSpPr>
        <p:spPr>
          <a:xfrm>
            <a:off x="1828801" y="3886200"/>
            <a:ext cx="8534401" cy="1752600"/>
          </a:xfrm>
        </p:spPr>
        <p:txBody>
          <a:bodyPr/>
          <a:lstStyle>
            <a:lvl1pPr marL="0" indent="0" algn="ctr">
              <a:buFontTx/>
              <a:buNone/>
              <a:defRPr>
                <a:ea typeface="华文楷体" panose="02010600040101010101" pitchFamily="2" charset="-122"/>
              </a:defRPr>
            </a:lvl1pPr>
          </a:lstStyle>
          <a:p>
            <a:pPr lvl="0"/>
            <a:r>
              <a:rPr lang="zh-CN" altLang="en-US" noProof="0"/>
              <a:t>单击此处编辑母版副标题样式</a:t>
            </a:r>
            <a:endParaRPr lang="zh-CN" altLang="zh-CN" noProof="0"/>
          </a:p>
        </p:txBody>
      </p:sp>
      <p:sp>
        <p:nvSpPr>
          <p:cNvPr id="5" name="Rectangle 5"/>
          <p:cNvSpPr>
            <a:spLocks noGrp="1" noChangeArrowheads="1"/>
          </p:cNvSpPr>
          <p:nvPr>
            <p:ph type="dt" sz="half" idx="10"/>
          </p:nvPr>
        </p:nvSpPr>
        <p:spPr/>
        <p:txBody>
          <a:bodyPr/>
          <a:lstStyle>
            <a:lvl1pPr>
              <a:defRPr smtClean="0">
                <a:latin typeface="+mn-lt"/>
                <a:ea typeface="+mn-ea"/>
              </a:defRPr>
            </a:lvl1pPr>
          </a:lstStyle>
          <a:p>
            <a:pPr>
              <a:defRPr/>
            </a:pPr>
            <a:fld id="{52CFDACE-BD9F-49E1-A3A6-132AC72DE579}" type="datetime1">
              <a:rPr lang="zh-CN" altLang="en-US"/>
              <a:t>2025/7/24</a:t>
            </a:fld>
            <a:endParaRPr lang="en-US" altLang="zh-CN"/>
          </a:p>
        </p:txBody>
      </p:sp>
      <p:sp>
        <p:nvSpPr>
          <p:cNvPr id="7" name="Rectangle 7"/>
          <p:cNvSpPr>
            <a:spLocks noGrp="1" noChangeArrowheads="1"/>
          </p:cNvSpPr>
          <p:nvPr>
            <p:ph type="sldNum" sz="quarter" idx="12"/>
          </p:nvPr>
        </p:nvSpPr>
        <p:spPr/>
        <p:txBody>
          <a:bodyPr/>
          <a:lstStyle>
            <a:lvl1pPr>
              <a:defRPr>
                <a:latin typeface="+mn-lt"/>
                <a:ea typeface="+mn-ea"/>
              </a:defRPr>
            </a:lvl1pPr>
          </a:lstStyle>
          <a:p>
            <a:pPr>
              <a:defRPr/>
            </a:pPr>
            <a:fld id="{17216E63-117E-4B94-A350-FED6EC2ED060}" type="slidenum">
              <a:rPr lang="zh-CN" altLang="en-US"/>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4"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7313"/>
            <a:ext cx="12192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p:cNvSpPr>
            <a:spLocks noGrp="1"/>
          </p:cNvSpPr>
          <p:nvPr>
            <p:ph idx="1"/>
          </p:nvPr>
        </p:nvSpPr>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8" name="标题 7"/>
          <p:cNvSpPr>
            <a:spLocks noGrp="1"/>
          </p:cNvSpPr>
          <p:nvPr>
            <p:ph type="title"/>
          </p:nvPr>
        </p:nvSpPr>
        <p:spPr/>
        <p:txBody>
          <a:bodyPr/>
          <a:lstStyle/>
          <a:p>
            <a:r>
              <a:rPr lang="zh-CN" altLang="en-US"/>
              <a:t>单击此处编辑母版标题样式</a:t>
            </a:r>
          </a:p>
        </p:txBody>
      </p:sp>
      <p:sp>
        <p:nvSpPr>
          <p:cNvPr id="5" name="Rectangle 5"/>
          <p:cNvSpPr>
            <a:spLocks noGrp="1" noChangeArrowheads="1"/>
          </p:cNvSpPr>
          <p:nvPr>
            <p:ph type="dt" sz="half" idx="10"/>
          </p:nvPr>
        </p:nvSpPr>
        <p:spPr/>
        <p:txBody>
          <a:bodyPr/>
          <a:lstStyle>
            <a:lvl1pPr>
              <a:defRPr smtClean="0">
                <a:latin typeface="+mn-lt"/>
                <a:ea typeface="+mn-ea"/>
              </a:defRPr>
            </a:lvl1pPr>
          </a:lstStyle>
          <a:p>
            <a:pPr>
              <a:defRPr/>
            </a:pPr>
            <a:fld id="{C13CF787-4CE1-4F8C-A694-4FC3558109F2}" type="datetime1">
              <a:rPr lang="zh-CN" altLang="en-US"/>
              <a:t>2025/7/24</a:t>
            </a:fld>
            <a:endParaRPr lang="en-US" altLang="zh-CN"/>
          </a:p>
        </p:txBody>
      </p:sp>
      <p:sp>
        <p:nvSpPr>
          <p:cNvPr id="7" name="Rectangle 7"/>
          <p:cNvSpPr>
            <a:spLocks noGrp="1" noChangeArrowheads="1"/>
          </p:cNvSpPr>
          <p:nvPr>
            <p:ph type="sldNum" sz="quarter" idx="12"/>
          </p:nvPr>
        </p:nvSpPr>
        <p:spPr/>
        <p:txBody>
          <a:bodyPr/>
          <a:lstStyle>
            <a:lvl1pPr>
              <a:defRPr>
                <a:latin typeface="+mn-lt"/>
                <a:ea typeface="+mn-ea"/>
              </a:defRPr>
            </a:lvl1pPr>
          </a:lstStyle>
          <a:p>
            <a:pPr>
              <a:defRPr/>
            </a:pPr>
            <a:fld id="{7AC0B9F4-FD69-4B26-AA3A-AF7ED799C823}" type="slidenum">
              <a:rPr lang="zh-CN" altLang="en-US"/>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5"/>
          <p:cNvSpPr>
            <a:spLocks noGrp="1" noChangeArrowheads="1"/>
          </p:cNvSpPr>
          <p:nvPr>
            <p:ph type="dt" sz="half" idx="10"/>
          </p:nvPr>
        </p:nvSpPr>
        <p:spPr/>
        <p:txBody>
          <a:bodyPr/>
          <a:lstStyle>
            <a:lvl1pPr>
              <a:defRPr smtClean="0">
                <a:latin typeface="+mn-lt"/>
                <a:ea typeface="+mn-ea"/>
              </a:defRPr>
            </a:lvl1pPr>
          </a:lstStyle>
          <a:p>
            <a:pPr>
              <a:defRPr/>
            </a:pPr>
            <a:fld id="{01874ED4-EA24-495A-8334-5265D2138A38}" type="datetime1">
              <a:rPr lang="zh-CN" altLang="en-US"/>
              <a:t>2025/7/24</a:t>
            </a:fld>
            <a:endParaRPr lang="en-US" altLang="zh-CN"/>
          </a:p>
        </p:txBody>
      </p:sp>
      <p:sp>
        <p:nvSpPr>
          <p:cNvPr id="7" name="Rectangle 7"/>
          <p:cNvSpPr>
            <a:spLocks noGrp="1" noChangeArrowheads="1"/>
          </p:cNvSpPr>
          <p:nvPr>
            <p:ph type="sldNum" sz="quarter" idx="12"/>
          </p:nvPr>
        </p:nvSpPr>
        <p:spPr/>
        <p:txBody>
          <a:bodyPr/>
          <a:lstStyle>
            <a:lvl1pPr>
              <a:defRPr>
                <a:latin typeface="+mn-lt"/>
                <a:ea typeface="+mn-ea"/>
              </a:defRPr>
            </a:lvl1pPr>
          </a:lstStyle>
          <a:p>
            <a:pPr>
              <a:defRPr/>
            </a:pPr>
            <a:fld id="{5463D37A-B594-4685-A737-070260DC49CB}" type="slidenum">
              <a:rPr lang="zh-CN" altLang="en-US"/>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5"/>
          <p:cNvSpPr>
            <a:spLocks noGrp="1" noChangeArrowheads="1"/>
          </p:cNvSpPr>
          <p:nvPr>
            <p:ph type="dt" sz="half" idx="10"/>
          </p:nvPr>
        </p:nvSpPr>
        <p:spPr/>
        <p:txBody>
          <a:bodyPr/>
          <a:lstStyle>
            <a:lvl1pPr>
              <a:defRPr smtClean="0">
                <a:latin typeface="+mn-lt"/>
                <a:ea typeface="+mn-ea"/>
              </a:defRPr>
            </a:lvl1pPr>
          </a:lstStyle>
          <a:p>
            <a:pPr>
              <a:defRPr/>
            </a:pPr>
            <a:fld id="{2C555869-65EA-458C-8A58-7C6853D062F3}" type="datetime1">
              <a:rPr lang="zh-CN" altLang="en-US"/>
              <a:t>2025/7/24</a:t>
            </a:fld>
            <a:endParaRPr lang="en-US" altLang="zh-CN"/>
          </a:p>
        </p:txBody>
      </p:sp>
      <p:sp>
        <p:nvSpPr>
          <p:cNvPr id="8" name="Rectangle 6"/>
          <p:cNvSpPr>
            <a:spLocks noGrp="1" noChangeArrowheads="1"/>
          </p:cNvSpPr>
          <p:nvPr>
            <p:ph type="ftr" sz="quarter" idx="11"/>
          </p:nvPr>
        </p:nvSpPr>
        <p:spPr/>
        <p:txBody>
          <a:bodyPr/>
          <a:lstStyle>
            <a:lvl1pPr>
              <a:defRPr/>
            </a:lvl1pPr>
          </a:lstStyle>
          <a:p>
            <a:pPr>
              <a:defRPr/>
            </a:pPr>
            <a:r>
              <a:rPr lang="zh-CN" altLang="en-US"/>
              <a:t>葛晓琴，中国科学技术大学博士论文答辩 </a:t>
            </a:r>
          </a:p>
        </p:txBody>
      </p:sp>
      <p:sp>
        <p:nvSpPr>
          <p:cNvPr id="9" name="Rectangle 7"/>
          <p:cNvSpPr>
            <a:spLocks noGrp="1" noChangeArrowheads="1"/>
          </p:cNvSpPr>
          <p:nvPr>
            <p:ph type="sldNum" sz="quarter" idx="12"/>
          </p:nvPr>
        </p:nvSpPr>
        <p:spPr/>
        <p:txBody>
          <a:bodyPr/>
          <a:lstStyle>
            <a:lvl1pPr>
              <a:defRPr>
                <a:latin typeface="+mn-lt"/>
                <a:ea typeface="+mn-ea"/>
              </a:defRPr>
            </a:lvl1pPr>
          </a:lstStyle>
          <a:p>
            <a:pPr>
              <a:defRPr/>
            </a:pPr>
            <a:fld id="{79FAF5B4-80E9-4A05-9D4D-31DB843A5D14}" type="slidenum">
              <a:rPr lang="zh-CN" altLang="en-US"/>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smtClean="0">
                <a:latin typeface="+mn-lt"/>
                <a:ea typeface="+mn-ea"/>
              </a:defRPr>
            </a:lvl1pPr>
          </a:lstStyle>
          <a:p>
            <a:pPr>
              <a:defRPr/>
            </a:pPr>
            <a:fld id="{30C7DF37-0C6E-4BF5-99E9-93E49257C653}" type="datetime1">
              <a:rPr lang="zh-CN" altLang="en-US"/>
              <a:t>2025/7/24</a:t>
            </a:fld>
            <a:endParaRPr lang="en-US" altLang="zh-CN"/>
          </a:p>
        </p:txBody>
      </p:sp>
      <p:sp>
        <p:nvSpPr>
          <p:cNvPr id="5" name="Rectangle 7"/>
          <p:cNvSpPr>
            <a:spLocks noGrp="1" noChangeArrowheads="1"/>
          </p:cNvSpPr>
          <p:nvPr>
            <p:ph type="sldNum" sz="quarter" idx="12"/>
          </p:nvPr>
        </p:nvSpPr>
        <p:spPr/>
        <p:txBody>
          <a:bodyPr/>
          <a:lstStyle>
            <a:lvl1pPr>
              <a:defRPr>
                <a:latin typeface="+mn-lt"/>
                <a:ea typeface="+mn-ea"/>
              </a:defRPr>
            </a:lvl1pPr>
          </a:lstStyle>
          <a:p>
            <a:pPr>
              <a:defRPr/>
            </a:pPr>
            <a:fld id="{172C3586-3606-4D34-A86F-9628DD58E5D2}" type="slidenum">
              <a:rPr lang="zh-CN" altLang="en-US"/>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atin typeface="+mn-lt"/>
                <a:ea typeface="+mn-ea"/>
              </a:defRPr>
            </a:lvl1pPr>
          </a:lstStyle>
          <a:p>
            <a:pPr>
              <a:defRPr/>
            </a:pPr>
            <a:fld id="{7046DBEB-A8B8-4B7F-B66B-397E030FB4BD}" type="datetime1">
              <a:rPr lang="zh-CN" altLang="en-US"/>
              <a:t>2025/7/24</a:t>
            </a:fld>
            <a:endParaRPr lang="en-US" altLang="zh-CN"/>
          </a:p>
        </p:txBody>
      </p:sp>
      <p:sp>
        <p:nvSpPr>
          <p:cNvPr id="4" name="Rectangle 7"/>
          <p:cNvSpPr>
            <a:spLocks noGrp="1" noChangeArrowheads="1"/>
          </p:cNvSpPr>
          <p:nvPr>
            <p:ph type="sldNum" sz="quarter" idx="12"/>
          </p:nvPr>
        </p:nvSpPr>
        <p:spPr/>
        <p:txBody>
          <a:bodyPr/>
          <a:lstStyle>
            <a:lvl1pPr>
              <a:defRPr>
                <a:latin typeface="+mn-lt"/>
                <a:ea typeface="+mn-ea"/>
              </a:defRPr>
            </a:lvl1pPr>
          </a:lstStyle>
          <a:p>
            <a:pPr>
              <a:defRPr/>
            </a:pPr>
            <a:fld id="{A0602CB7-CBC6-449C-A830-D862A4927E94}"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dirty="0"/>
              <a:t>单击此处编辑母版标题样式</a:t>
            </a:r>
          </a:p>
        </p:txBody>
      </p:sp>
      <p:sp>
        <p:nvSpPr>
          <p:cNvPr id="3" name="内容占位符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smtClean="0">
                <a:latin typeface="+mn-lt"/>
                <a:ea typeface="+mn-ea"/>
              </a:defRPr>
            </a:lvl1pPr>
          </a:lstStyle>
          <a:p>
            <a:pPr>
              <a:defRPr/>
            </a:pPr>
            <a:fld id="{E5E1C3E3-891B-46EB-87F3-A9A6839C8693}" type="datetime1">
              <a:rPr lang="zh-CN" altLang="en-US"/>
              <a:t>2025/7/24</a:t>
            </a:fld>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r>
              <a:rPr lang="zh-CN" altLang="en-US"/>
              <a:t>葛晓琴，中国科学技术大学博士论文答辩 </a:t>
            </a:r>
          </a:p>
        </p:txBody>
      </p:sp>
      <p:sp>
        <p:nvSpPr>
          <p:cNvPr id="7" name="Rectangle 7"/>
          <p:cNvSpPr>
            <a:spLocks noGrp="1" noChangeArrowheads="1"/>
          </p:cNvSpPr>
          <p:nvPr>
            <p:ph type="sldNum" sz="quarter" idx="12"/>
          </p:nvPr>
        </p:nvSpPr>
        <p:spPr/>
        <p:txBody>
          <a:bodyPr/>
          <a:lstStyle>
            <a:lvl1pPr>
              <a:defRPr>
                <a:latin typeface="+mn-lt"/>
                <a:ea typeface="+mn-ea"/>
              </a:defRPr>
            </a:lvl1pPr>
          </a:lstStyle>
          <a:p>
            <a:pPr>
              <a:defRPr/>
            </a:pPr>
            <a:fld id="{71C53889-41B0-492D-A911-855E27F54CFE}" type="slidenum">
              <a:rPr lang="zh-CN" altLang="en-US"/>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9"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2389719"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smtClean="0">
                <a:latin typeface="+mn-lt"/>
                <a:ea typeface="+mn-ea"/>
              </a:defRPr>
            </a:lvl1pPr>
          </a:lstStyle>
          <a:p>
            <a:pPr>
              <a:defRPr/>
            </a:pPr>
            <a:fld id="{8F1E0C9B-D846-4047-A620-65FADF3F103B}" type="datetime1">
              <a:rPr lang="zh-CN" altLang="en-US"/>
              <a:t>2025/7/24</a:t>
            </a:fld>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r>
              <a:rPr lang="zh-CN" altLang="en-US"/>
              <a:t>葛晓琴，中国科学技术大学博士论文答辩 </a:t>
            </a:r>
          </a:p>
        </p:txBody>
      </p:sp>
      <p:sp>
        <p:nvSpPr>
          <p:cNvPr id="7" name="Rectangle 7"/>
          <p:cNvSpPr>
            <a:spLocks noGrp="1" noChangeArrowheads="1"/>
          </p:cNvSpPr>
          <p:nvPr>
            <p:ph type="sldNum" sz="quarter" idx="12"/>
          </p:nvPr>
        </p:nvSpPr>
        <p:spPr/>
        <p:txBody>
          <a:bodyPr/>
          <a:lstStyle>
            <a:lvl1pPr>
              <a:defRPr>
                <a:latin typeface="+mn-lt"/>
                <a:ea typeface="+mn-ea"/>
              </a:defRPr>
            </a:lvl1pPr>
          </a:lstStyle>
          <a:p>
            <a:pPr>
              <a:defRPr/>
            </a:pPr>
            <a:fld id="{B7713B5E-A7D7-4131-A8F9-08AB42941DAC}" type="slidenum">
              <a:rPr lang="zh-CN" altLang="en-US"/>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5"/>
          <p:cNvSpPr>
            <a:spLocks noGrp="1" noChangeArrowheads="1"/>
          </p:cNvSpPr>
          <p:nvPr>
            <p:ph type="dt" sz="half" idx="10"/>
          </p:nvPr>
        </p:nvSpPr>
        <p:spPr/>
        <p:txBody>
          <a:bodyPr/>
          <a:lstStyle>
            <a:lvl1pPr>
              <a:defRPr smtClean="0">
                <a:latin typeface="+mn-lt"/>
                <a:ea typeface="+mn-ea"/>
              </a:defRPr>
            </a:lvl1pPr>
          </a:lstStyle>
          <a:p>
            <a:pPr>
              <a:defRPr/>
            </a:pPr>
            <a:fld id="{F5D9496C-AF7E-444A-8889-2A4C5D39EE56}" type="datetime1">
              <a:rPr lang="zh-CN" altLang="en-US"/>
              <a:t>2025/7/24</a:t>
            </a:fld>
            <a:endParaRPr lang="en-US" altLang="zh-CN"/>
          </a:p>
        </p:txBody>
      </p:sp>
      <p:sp>
        <p:nvSpPr>
          <p:cNvPr id="6" name="Rectangle 7"/>
          <p:cNvSpPr>
            <a:spLocks noGrp="1" noChangeArrowheads="1"/>
          </p:cNvSpPr>
          <p:nvPr>
            <p:ph type="sldNum" sz="quarter" idx="12"/>
          </p:nvPr>
        </p:nvSpPr>
        <p:spPr/>
        <p:txBody>
          <a:bodyPr/>
          <a:lstStyle>
            <a:lvl1pPr>
              <a:defRPr>
                <a:latin typeface="+mn-lt"/>
                <a:ea typeface="+mn-ea"/>
              </a:defRPr>
            </a:lvl1pPr>
          </a:lstStyle>
          <a:p>
            <a:pPr>
              <a:defRPr/>
            </a:pPr>
            <a:fld id="{060D0541-702A-498A-B4E9-9CA6D9D2518D}" type="slidenum">
              <a:rPr lang="zh-CN" altLang="en-US"/>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228604"/>
            <a:ext cx="2743200" cy="58975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2" y="228604"/>
            <a:ext cx="8026399" cy="589756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5"/>
          <p:cNvSpPr>
            <a:spLocks noGrp="1" noChangeArrowheads="1"/>
          </p:cNvSpPr>
          <p:nvPr>
            <p:ph type="dt" sz="half" idx="10"/>
          </p:nvPr>
        </p:nvSpPr>
        <p:spPr/>
        <p:txBody>
          <a:bodyPr/>
          <a:lstStyle>
            <a:lvl1pPr>
              <a:defRPr smtClean="0">
                <a:latin typeface="+mn-lt"/>
                <a:ea typeface="+mn-ea"/>
              </a:defRPr>
            </a:lvl1pPr>
          </a:lstStyle>
          <a:p>
            <a:pPr>
              <a:defRPr/>
            </a:pPr>
            <a:fld id="{A7C2D75B-25E9-475F-A9F4-1E4B5239199E}" type="datetime1">
              <a:rPr lang="zh-CN" altLang="en-US"/>
              <a:t>2025/7/24</a:t>
            </a:fld>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r>
              <a:rPr lang="zh-CN" altLang="en-US"/>
              <a:t>葛晓琴，中国科学技术大学博士论文答辩 </a:t>
            </a:r>
          </a:p>
        </p:txBody>
      </p:sp>
      <p:sp>
        <p:nvSpPr>
          <p:cNvPr id="6" name="Rectangle 7"/>
          <p:cNvSpPr>
            <a:spLocks noGrp="1" noChangeArrowheads="1"/>
          </p:cNvSpPr>
          <p:nvPr>
            <p:ph type="sldNum" sz="quarter" idx="12"/>
          </p:nvPr>
        </p:nvSpPr>
        <p:spPr/>
        <p:txBody>
          <a:bodyPr/>
          <a:lstStyle>
            <a:lvl1pPr>
              <a:defRPr>
                <a:latin typeface="+mn-lt"/>
                <a:ea typeface="+mn-ea"/>
              </a:defRPr>
            </a:lvl1pPr>
          </a:lstStyle>
          <a:p>
            <a:pPr>
              <a:defRPr/>
            </a:pPr>
            <a:fld id="{42337DB1-BBDB-436E-B5FB-51B9420EFAD5}" type="slidenum">
              <a:rPr lang="zh-CN" altLang="en-US"/>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1" y="692150"/>
            <a:ext cx="10972801" cy="649288"/>
          </a:xfrm>
          <a:prstGeom prst="rect">
            <a:avLst/>
          </a:prstGeom>
        </p:spPr>
        <p:txBody>
          <a:bodyPr/>
          <a:lstStyle/>
          <a:p>
            <a:r>
              <a:rPr lang="zh-CN" altLang="en-US"/>
              <a:t>单击此处编辑母版标题样式</a:t>
            </a:r>
          </a:p>
        </p:txBody>
      </p:sp>
      <p:sp>
        <p:nvSpPr>
          <p:cNvPr id="3" name="表格占位符 2"/>
          <p:cNvSpPr>
            <a:spLocks noGrp="1"/>
          </p:cNvSpPr>
          <p:nvPr>
            <p:ph type="tbl" idx="1" hasCustomPrompt="1"/>
          </p:nvPr>
        </p:nvSpPr>
        <p:spPr>
          <a:xfrm>
            <a:off x="609601" y="1600204"/>
            <a:ext cx="10972801" cy="4525963"/>
          </a:xfrm>
          <a:prstGeom prst="rect">
            <a:avLst/>
          </a:prstGeom>
        </p:spPr>
        <p:txBody>
          <a:bodyPr/>
          <a:lstStyle/>
          <a:p>
            <a:pPr lvl="0"/>
            <a:r>
              <a:rPr lang="zh-CN" altLang="en-US" noProof="0"/>
              <a:t>单击图标添加表格</a:t>
            </a:r>
          </a:p>
        </p:txBody>
      </p:sp>
      <p:sp>
        <p:nvSpPr>
          <p:cNvPr id="4" name="日期占位符 3"/>
          <p:cNvSpPr>
            <a:spLocks noGrp="1"/>
          </p:cNvSpPr>
          <p:nvPr>
            <p:ph type="dt" sz="half" idx="10"/>
          </p:nvPr>
        </p:nvSpPr>
        <p:spPr/>
        <p:txBody>
          <a:bodyPr/>
          <a:lstStyle>
            <a:lvl1pPr>
              <a:defRPr smtClean="0">
                <a:latin typeface="+mn-lt"/>
                <a:ea typeface="+mn-ea"/>
              </a:defRPr>
            </a:lvl1pPr>
          </a:lstStyle>
          <a:p>
            <a:pPr>
              <a:defRPr/>
            </a:pPr>
            <a:fld id="{EB045149-6357-4E2C-BA74-93191C3665E2}" type="datetime1">
              <a:rPr lang="zh-CN" altLang="en-US"/>
              <a:t>2025/7/24</a:t>
            </a:fld>
            <a:endParaRPr lang="en-US" altLang="zh-CN"/>
          </a:p>
        </p:txBody>
      </p:sp>
      <p:sp>
        <p:nvSpPr>
          <p:cNvPr id="6" name="灯片编号占位符 5"/>
          <p:cNvSpPr>
            <a:spLocks noGrp="1"/>
          </p:cNvSpPr>
          <p:nvPr>
            <p:ph type="sldNum" sz="quarter" idx="12"/>
          </p:nvPr>
        </p:nvSpPr>
        <p:spPr/>
        <p:txBody>
          <a:bodyPr/>
          <a:lstStyle>
            <a:lvl1pPr>
              <a:defRPr>
                <a:latin typeface="+mn-lt"/>
                <a:ea typeface="+mn-ea"/>
              </a:defRPr>
            </a:lvl1pPr>
          </a:lstStyle>
          <a:p>
            <a:pPr>
              <a:defRPr/>
            </a:pPr>
            <a:fld id="{614F9700-58BF-4311-B18D-9DCC53478C51}" type="slidenum">
              <a:rPr lang="en-US" altLang="zh-CN"/>
              <a:t>‹#›</a:t>
            </a:fld>
            <a:endParaRPr lang="en-US" altLang="zh-CN"/>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a:xfrm>
            <a:off x="10972801" y="6524626"/>
            <a:ext cx="404284" cy="180975"/>
          </a:xfrm>
          <a:prstGeom prst="rect">
            <a:avLst/>
          </a:prstGeom>
        </p:spPr>
        <p:txBody>
          <a:bodyPr/>
          <a:lstStyle/>
          <a:p>
            <a:pPr>
              <a:defRPr/>
            </a:pPr>
            <a:fld id="{E039F960-ECE4-42B8-9ED1-393ED15D0FF0}" type="slidenum">
              <a:rPr lang="en-US" altLang="zh-CN" smtClean="0"/>
              <a:t>‹#›</a:t>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1" y="1447800"/>
            <a:ext cx="5323417"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339418" y="1447800"/>
            <a:ext cx="532553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sldNum" sz="quarter" idx="10"/>
          </p:nvPr>
        </p:nvSpPr>
        <p:spPr>
          <a:xfrm>
            <a:off x="10972801" y="6524626"/>
            <a:ext cx="404284" cy="180975"/>
          </a:xfrm>
          <a:prstGeom prst="rect">
            <a:avLst/>
          </a:prstGeom>
        </p:spPr>
        <p:txBody>
          <a:bodyPr/>
          <a:lstStyle>
            <a:lvl1pPr>
              <a:defRPr/>
            </a:lvl1pPr>
          </a:lstStyle>
          <a:p>
            <a:pPr>
              <a:defRPr/>
            </a:pPr>
            <a:fld id="{087A3009-2E07-4C53-8F77-E034F8E69181}" type="slidenum">
              <a:rPr lang="en-US" altLang="zh-CN"/>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sldNum" sz="quarter" idx="10"/>
          </p:nvPr>
        </p:nvSpPr>
        <p:spPr>
          <a:xfrm>
            <a:off x="10972801" y="6524626"/>
            <a:ext cx="404284" cy="180975"/>
          </a:xfrm>
          <a:prstGeom prst="rect">
            <a:avLst/>
          </a:prstGeom>
        </p:spPr>
        <p:txBody>
          <a:bodyPr/>
          <a:lstStyle>
            <a:lvl1pPr>
              <a:defRPr/>
            </a:lvl1pPr>
          </a:lstStyle>
          <a:p>
            <a:pPr>
              <a:defRPr/>
            </a:pPr>
            <a:fld id="{4D6D34ED-F126-4416-ADC0-CD2D8783AC16}" type="slidenum">
              <a:rPr lang="en-US" altLang="zh-CN"/>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Rectangle 5"/>
          <p:cNvSpPr>
            <a:spLocks noGrp="1" noChangeArrowheads="1"/>
          </p:cNvSpPr>
          <p:nvPr>
            <p:ph type="sldNum" sz="quarter" idx="10"/>
          </p:nvPr>
        </p:nvSpPr>
        <p:spPr>
          <a:xfrm>
            <a:off x="10972801" y="6524626"/>
            <a:ext cx="404284" cy="180975"/>
          </a:xfrm>
          <a:prstGeom prst="rect">
            <a:avLst/>
          </a:prstGeom>
        </p:spPr>
        <p:txBody>
          <a:bodyPr/>
          <a:lstStyle>
            <a:lvl1pPr>
              <a:defRPr/>
            </a:lvl1pPr>
          </a:lstStyle>
          <a:p>
            <a:pPr>
              <a:defRPr/>
            </a:pPr>
            <a:fld id="{15C2FEFB-DED4-478F-A8C5-19A4F9DA134B}" type="slidenum">
              <a:rPr lang="en-US" altLang="zh-CN"/>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sldNum" sz="quarter" idx="10"/>
          </p:nvPr>
        </p:nvSpPr>
        <p:spPr>
          <a:xfrm>
            <a:off x="10972801" y="6524626"/>
            <a:ext cx="404284" cy="180975"/>
          </a:xfrm>
          <a:prstGeom prst="rect">
            <a:avLst/>
          </a:prstGeom>
        </p:spPr>
        <p:txBody>
          <a:bodyPr/>
          <a:lstStyle>
            <a:lvl1pPr>
              <a:defRPr/>
            </a:lvl1pPr>
          </a:lstStyle>
          <a:p>
            <a:pPr>
              <a:defRPr/>
            </a:pPr>
            <a:fld id="{1FE89555-F5C3-4348-9BFE-99E931101B36}" type="slidenum">
              <a:rPr lang="en-US" altLang="zh-CN"/>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12800" y="838200"/>
            <a:ext cx="833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8" name="Rectangle 4"/>
          <p:cNvSpPr>
            <a:spLocks noGrp="1" noChangeArrowheads="1"/>
          </p:cNvSpPr>
          <p:nvPr>
            <p:ph type="body" idx="1"/>
          </p:nvPr>
        </p:nvSpPr>
        <p:spPr bwMode="auto">
          <a:xfrm>
            <a:off x="812800" y="1447800"/>
            <a:ext cx="10852151"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16071" name="Rectangle 7"/>
          <p:cNvSpPr>
            <a:spLocks noChangeArrowheads="1"/>
          </p:cNvSpPr>
          <p:nvPr/>
        </p:nvSpPr>
        <p:spPr bwMode="auto">
          <a:xfrm>
            <a:off x="624417" y="6524625"/>
            <a:ext cx="5080000" cy="192088"/>
          </a:xfrm>
          <a:prstGeom prst="rect">
            <a:avLst/>
          </a:prstGeom>
          <a:noFill/>
          <a:ln w="9525">
            <a:noFill/>
            <a:miter lim="800000"/>
          </a:ln>
          <a:effectLst/>
        </p:spPr>
        <p:txBody>
          <a:bodyPr/>
          <a:lstStyle/>
          <a:p>
            <a:pPr algn="l" eaLnBrk="0" hangingPunct="0">
              <a:defRPr/>
            </a:pPr>
            <a:r>
              <a:rPr lang="zh-CN" altLang="en-US" sz="900">
                <a:solidFill>
                  <a:schemeClr val="bg1"/>
                </a:solidFill>
                <a:latin typeface="Impact" panose="020B0806030902050204" pitchFamily="34" charset="0"/>
              </a:rPr>
              <a:t>散裂中子源进展汇报  </a:t>
            </a:r>
            <a:fld id="{1E90D562-15B5-4A62-A774-704A070B651F}" type="datetime4">
              <a:rPr lang="en-US" sz="900">
                <a:solidFill>
                  <a:schemeClr val="bg1"/>
                </a:solidFill>
                <a:latin typeface="Impact" panose="020B0806030902050204" pitchFamily="34" charset="0"/>
              </a:rPr>
              <a:t>July 24, 2025</a:t>
            </a:fld>
            <a:endParaRPr lang="zh-CN" altLang="en-US" sz="900">
              <a:solidFill>
                <a:schemeClr val="bg1"/>
              </a:solidFill>
              <a:latin typeface="Impact" panose="020B0806030902050204" pitchFamily="34" charset="0"/>
            </a:endParaRPr>
          </a:p>
        </p:txBody>
      </p:sp>
      <p:grpSp>
        <p:nvGrpSpPr>
          <p:cNvPr id="8" name="组合 7"/>
          <p:cNvGrpSpPr/>
          <p:nvPr userDrawn="1"/>
        </p:nvGrpSpPr>
        <p:grpSpPr>
          <a:xfrm>
            <a:off x="0" y="-1"/>
            <a:ext cx="12192000" cy="901221"/>
            <a:chOff x="0" y="-1"/>
            <a:chExt cx="9144000" cy="901221"/>
          </a:xfrm>
        </p:grpSpPr>
        <p:sp>
          <p:nvSpPr>
            <p:cNvPr id="9" name="矩形 8"/>
            <p:cNvSpPr/>
            <p:nvPr/>
          </p:nvSpPr>
          <p:spPr bwMode="auto">
            <a:xfrm>
              <a:off x="0" y="-1"/>
              <a:ext cx="9144000" cy="9012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lstStyle/>
            <a:p>
              <a:endParaRPr lang="zh-CN" altLang="en-US"/>
            </a:p>
          </p:txBody>
        </p:sp>
        <p:sp>
          <p:nvSpPr>
            <p:cNvPr id="10" name="矩形 9"/>
            <p:cNvSpPr/>
            <p:nvPr/>
          </p:nvSpPr>
          <p:spPr bwMode="auto">
            <a:xfrm>
              <a:off x="0" y="604453"/>
              <a:ext cx="9144000" cy="186361"/>
            </a:xfrm>
            <a:prstGeom prst="rect">
              <a:avLst/>
            </a:prstGeom>
            <a:solidFill>
              <a:srgbClr val="0033CC"/>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lstStyle/>
            <a:p>
              <a:endParaRPr lang="zh-CN" altLang="en-US" dirty="0">
                <a:highlight>
                  <a:srgbClr val="00FF00"/>
                </a:highlight>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ftr="0" dt="0"/>
  <p:txStyles>
    <p:title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200" b="1">
          <a:solidFill>
            <a:srgbClr val="4D5E68"/>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200" b="1">
          <a:solidFill>
            <a:srgbClr val="4D5E68"/>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rgbClr val="4D5E68"/>
          </a:solidFill>
          <a:latin typeface="+mn-lt"/>
          <a:ea typeface="+mn-ea"/>
        </a:defRPr>
      </a:lvl3pPr>
      <a:lvl4pPr marL="1600200" indent="-228600" algn="l" rtl="0" eaLnBrk="0" fontAlgn="base" hangingPunct="0">
        <a:spcBef>
          <a:spcPct val="20000"/>
        </a:spcBef>
        <a:spcAft>
          <a:spcPct val="0"/>
        </a:spcAft>
        <a:buChar char="–"/>
        <a:defRPr sz="2000" b="1">
          <a:solidFill>
            <a:srgbClr val="4D5E68"/>
          </a:solidFill>
          <a:latin typeface="+mn-lt"/>
          <a:ea typeface="+mn-ea"/>
        </a:defRPr>
      </a:lvl4pPr>
      <a:lvl5pPr marL="2057400" indent="-228600" algn="l" rtl="0" eaLnBrk="0" fontAlgn="base" hangingPunct="0">
        <a:spcBef>
          <a:spcPct val="20000"/>
        </a:spcBef>
        <a:spcAft>
          <a:spcPct val="0"/>
        </a:spcAft>
        <a:buChar char="»"/>
        <a:defRPr sz="2000"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Users\ciki\Desktop\ustc2_副本副本.jpgustc2_副本副本"/>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9965"/>
          <a:stretch>
            <a:fillRect/>
          </a:stretch>
        </p:blipFill>
        <p:spPr bwMode="auto">
          <a:xfrm>
            <a:off x="0" y="-1588"/>
            <a:ext cx="12187237"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320800" y="228600"/>
            <a:ext cx="95519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8" name="Rectangle 4"/>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zh-CN"/>
          </a:p>
          <a:p>
            <a:pPr lvl="1"/>
            <a:r>
              <a:rPr lang="zh-CN" altLang="en-US"/>
              <a:t>第二级</a:t>
            </a:r>
            <a:endParaRPr lang="zh-CN" altLang="zh-CN"/>
          </a:p>
          <a:p>
            <a:pPr lvl="2"/>
            <a:r>
              <a:rPr lang="zh-CN" altLang="en-US"/>
              <a:t>第三级</a:t>
            </a:r>
            <a:endParaRPr lang="zh-CN" altLang="zh-CN"/>
          </a:p>
          <a:p>
            <a:pPr lvl="3"/>
            <a:r>
              <a:rPr lang="zh-CN" altLang="en-US"/>
              <a:t>第四级</a:t>
            </a:r>
            <a:endParaRPr lang="zh-CN" altLang="zh-CN"/>
          </a:p>
          <a:p>
            <a:pPr lvl="4"/>
            <a:r>
              <a:rPr lang="zh-CN" altLang="en-US"/>
              <a:t>第五级</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buFont typeface="Arial" panose="020B0604020202020204" pitchFamily="34" charset="0"/>
              <a:buNone/>
              <a:defRPr sz="1050" smtClean="0">
                <a:solidFill>
                  <a:prstClr val="black"/>
                </a:solidFill>
                <a:ea typeface="宋体" panose="02010600030101010101" pitchFamily="2" charset="-122"/>
              </a:defRPr>
            </a:lvl1pPr>
          </a:lstStyle>
          <a:p>
            <a:pPr>
              <a:defRPr/>
            </a:pPr>
            <a:fld id="{1DFA3D13-7E6D-463E-905C-5B243554F7E9}" type="datetime1">
              <a:rPr lang="zh-CN" altLang="en-US"/>
              <a:t>2025/7/24</a:t>
            </a:fld>
            <a:endParaRPr lang="en-US" altLang="zh-CN"/>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buFont typeface="Arial" panose="020B0604020202020204" pitchFamily="34" charset="0"/>
              <a:buNone/>
              <a:defRPr sz="1050" baseline="0">
                <a:solidFill>
                  <a:prstClr val="black"/>
                </a:solidFill>
                <a:latin typeface="Arial" panose="020B0604020202020204" pitchFamily="34" charset="0"/>
                <a:ea typeface="宋体" panose="02010600030101010101" pitchFamily="2" charset="-122"/>
                <a:cs typeface="+mn-cs"/>
              </a:defRPr>
            </a:lvl1pPr>
          </a:lstStyle>
          <a:p>
            <a:pPr>
              <a:defRPr/>
            </a:pPr>
            <a:r>
              <a:rPr lang="zh-CN" altLang="en-US"/>
              <a:t>葛晓琴，中国科学技术大学博士论文答辩 </a:t>
            </a: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fontAlgn="auto" hangingPunct="1">
              <a:spcBef>
                <a:spcPts val="0"/>
              </a:spcBef>
              <a:spcAft>
                <a:spcPts val="0"/>
              </a:spcAft>
              <a:buFont typeface="Arial" panose="020B0604020202020204" pitchFamily="34" charset="0"/>
              <a:buNone/>
              <a:defRPr sz="1050">
                <a:solidFill>
                  <a:prstClr val="black"/>
                </a:solidFill>
                <a:ea typeface="宋体" panose="02010600030101010101" pitchFamily="2" charset="-122"/>
              </a:defRPr>
            </a:lvl1pPr>
          </a:lstStyle>
          <a:p>
            <a:pPr>
              <a:defRPr/>
            </a:pPr>
            <a:fld id="{E4741F7A-F56D-44D9-8674-C6D000AE2BB2}"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rtl="0" eaLnBrk="1" fontAlgn="base" hangingPunct="1">
        <a:spcBef>
          <a:spcPct val="0"/>
        </a:spcBef>
        <a:spcAft>
          <a:spcPct val="0"/>
        </a:spcAft>
        <a:defRPr sz="2400" b="1">
          <a:solidFill>
            <a:schemeClr val="bg1"/>
          </a:solidFill>
          <a:latin typeface="+mj-lt"/>
          <a:ea typeface="+mj-ea"/>
          <a:cs typeface="微软雅黑" panose="020B0503020204020204" charset="-122"/>
        </a:defRPr>
      </a:lvl1pPr>
      <a:lvl2pPr algn="ctr" rtl="0" eaLnBrk="1" fontAlgn="base" hangingPunct="1">
        <a:spcBef>
          <a:spcPct val="0"/>
        </a:spcBef>
        <a:spcAft>
          <a:spcPct val="0"/>
        </a:spcAft>
        <a:defRPr sz="2400" b="1">
          <a:solidFill>
            <a:schemeClr val="bg1"/>
          </a:solidFill>
          <a:latin typeface="Arial Black" panose="020B0A04020102020204" pitchFamily="34" charset="0"/>
          <a:ea typeface="微软雅黑" panose="020B0503020204020204" charset="-122"/>
          <a:cs typeface="微软雅黑" panose="020B0503020204020204" charset="-122"/>
        </a:defRPr>
      </a:lvl2pPr>
      <a:lvl3pPr algn="ctr" rtl="0" eaLnBrk="1" fontAlgn="base" hangingPunct="1">
        <a:spcBef>
          <a:spcPct val="0"/>
        </a:spcBef>
        <a:spcAft>
          <a:spcPct val="0"/>
        </a:spcAft>
        <a:defRPr sz="2400" b="1">
          <a:solidFill>
            <a:schemeClr val="bg1"/>
          </a:solidFill>
          <a:latin typeface="Arial Black" panose="020B0A04020102020204" pitchFamily="34" charset="0"/>
          <a:ea typeface="微软雅黑" panose="020B0503020204020204" charset="-122"/>
          <a:cs typeface="微软雅黑" panose="020B0503020204020204" charset="-122"/>
        </a:defRPr>
      </a:lvl3pPr>
      <a:lvl4pPr algn="ctr" rtl="0" eaLnBrk="1" fontAlgn="base" hangingPunct="1">
        <a:spcBef>
          <a:spcPct val="0"/>
        </a:spcBef>
        <a:spcAft>
          <a:spcPct val="0"/>
        </a:spcAft>
        <a:defRPr sz="2400" b="1">
          <a:solidFill>
            <a:schemeClr val="bg1"/>
          </a:solidFill>
          <a:latin typeface="Arial Black" panose="020B0A04020102020204" pitchFamily="34" charset="0"/>
          <a:ea typeface="微软雅黑" panose="020B0503020204020204" charset="-122"/>
          <a:cs typeface="微软雅黑" panose="020B0503020204020204" charset="-122"/>
        </a:defRPr>
      </a:lvl4pPr>
      <a:lvl5pPr algn="ctr" rtl="0" eaLnBrk="1" fontAlgn="base" hangingPunct="1">
        <a:spcBef>
          <a:spcPct val="0"/>
        </a:spcBef>
        <a:spcAft>
          <a:spcPct val="0"/>
        </a:spcAft>
        <a:defRPr sz="2400" b="1">
          <a:solidFill>
            <a:schemeClr val="bg1"/>
          </a:solidFill>
          <a:latin typeface="Arial Black" panose="020B0A04020102020204" pitchFamily="34" charset="0"/>
          <a:ea typeface="微软雅黑" panose="020B0503020204020204" charset="-122"/>
          <a:cs typeface="微软雅黑" panose="020B0503020204020204" charset="-122"/>
        </a:defRPr>
      </a:lvl5pPr>
      <a:lvl6pPr marL="342900" algn="ctr" rtl="0" eaLnBrk="1" fontAlgn="base" hangingPunct="1">
        <a:spcBef>
          <a:spcPct val="0"/>
        </a:spcBef>
        <a:spcAft>
          <a:spcPct val="0"/>
        </a:spcAft>
        <a:defRPr sz="2400" b="1">
          <a:solidFill>
            <a:schemeClr val="bg1"/>
          </a:solidFill>
          <a:latin typeface="Arial" panose="020B0604020202020204" pitchFamily="34" charset="0"/>
          <a:ea typeface="微软雅黑" panose="020B0503020204020204" charset="-122"/>
        </a:defRPr>
      </a:lvl6pPr>
      <a:lvl7pPr marL="685800" algn="ctr" rtl="0" eaLnBrk="1" fontAlgn="base" hangingPunct="1">
        <a:spcBef>
          <a:spcPct val="0"/>
        </a:spcBef>
        <a:spcAft>
          <a:spcPct val="0"/>
        </a:spcAft>
        <a:defRPr sz="2400" b="1">
          <a:solidFill>
            <a:schemeClr val="bg1"/>
          </a:solidFill>
          <a:latin typeface="Arial" panose="020B0604020202020204" pitchFamily="34" charset="0"/>
          <a:ea typeface="微软雅黑" panose="020B0503020204020204" charset="-122"/>
        </a:defRPr>
      </a:lvl7pPr>
      <a:lvl8pPr marL="1028700" algn="ctr" rtl="0" eaLnBrk="1" fontAlgn="base" hangingPunct="1">
        <a:spcBef>
          <a:spcPct val="0"/>
        </a:spcBef>
        <a:spcAft>
          <a:spcPct val="0"/>
        </a:spcAft>
        <a:defRPr sz="2400" b="1">
          <a:solidFill>
            <a:schemeClr val="bg1"/>
          </a:solidFill>
          <a:latin typeface="Arial" panose="020B0604020202020204" pitchFamily="34" charset="0"/>
          <a:ea typeface="微软雅黑" panose="020B0503020204020204" charset="-122"/>
        </a:defRPr>
      </a:lvl8pPr>
      <a:lvl9pPr marL="1371600" algn="ctr" rtl="0" eaLnBrk="1" fontAlgn="base" hangingPunct="1">
        <a:spcBef>
          <a:spcPct val="0"/>
        </a:spcBef>
        <a:spcAft>
          <a:spcPct val="0"/>
        </a:spcAft>
        <a:defRPr sz="2400" b="1">
          <a:solidFill>
            <a:schemeClr val="bg1"/>
          </a:solidFill>
          <a:latin typeface="Arial" panose="020B0604020202020204" pitchFamily="34" charset="0"/>
          <a:ea typeface="微软雅黑" panose="020B0503020204020204" charset="-122"/>
        </a:defRPr>
      </a:lvl9pPr>
    </p:titleStyle>
    <p:bodyStyle>
      <a:lvl1pPr marL="257175" indent="-257175" algn="l" rtl="0" eaLnBrk="1" fontAlgn="base" hangingPunct="1">
        <a:spcBef>
          <a:spcPct val="20000"/>
        </a:spcBef>
        <a:spcAft>
          <a:spcPct val="0"/>
        </a:spcAft>
        <a:buChar char="•"/>
        <a:defRPr kumimoji="1" sz="2400">
          <a:solidFill>
            <a:schemeClr val="tx1"/>
          </a:solidFill>
          <a:latin typeface="+mn-lt"/>
          <a:ea typeface="+mn-ea"/>
          <a:cs typeface="华文细黑" panose="02010600040101010101" charset="-122"/>
        </a:defRPr>
      </a:lvl1pPr>
      <a:lvl2pPr marL="557530" indent="-214630" algn="l" rtl="0" eaLnBrk="1" fontAlgn="base" hangingPunct="1">
        <a:spcBef>
          <a:spcPct val="20000"/>
        </a:spcBef>
        <a:spcAft>
          <a:spcPct val="0"/>
        </a:spcAft>
        <a:buChar char="–"/>
        <a:defRPr kumimoji="1" sz="2100">
          <a:solidFill>
            <a:schemeClr val="tx1"/>
          </a:solidFill>
          <a:latin typeface="+mn-lt"/>
          <a:ea typeface="+mn-ea"/>
          <a:cs typeface="华文细黑" panose="02010600040101010101" charset="-122"/>
        </a:defRPr>
      </a:lvl2pPr>
      <a:lvl3pPr marL="857250" indent="-171450" algn="l" rtl="0" eaLnBrk="1" fontAlgn="base" hangingPunct="1">
        <a:spcBef>
          <a:spcPct val="20000"/>
        </a:spcBef>
        <a:spcAft>
          <a:spcPct val="0"/>
        </a:spcAft>
        <a:buChar char="•"/>
        <a:defRPr kumimoji="1">
          <a:solidFill>
            <a:schemeClr val="tx1"/>
          </a:solidFill>
          <a:latin typeface="+mn-lt"/>
          <a:ea typeface="+mn-ea"/>
          <a:cs typeface="华文细黑" panose="02010600040101010101" charset="-122"/>
        </a:defRPr>
      </a:lvl3pPr>
      <a:lvl4pPr marL="1200150" indent="-171450" algn="l" rtl="0" eaLnBrk="1" fontAlgn="base" hangingPunct="1">
        <a:spcBef>
          <a:spcPct val="20000"/>
        </a:spcBef>
        <a:spcAft>
          <a:spcPct val="0"/>
        </a:spcAft>
        <a:buChar char="–"/>
        <a:defRPr kumimoji="1" sz="1500">
          <a:solidFill>
            <a:schemeClr val="tx1"/>
          </a:solidFill>
          <a:latin typeface="+mn-lt"/>
          <a:ea typeface="+mn-ea"/>
          <a:cs typeface="华文细黑" panose="02010600040101010101" charset="-122"/>
        </a:defRPr>
      </a:lvl4pPr>
      <a:lvl5pPr marL="1543050" indent="-171450" algn="l" rtl="0" eaLnBrk="1" fontAlgn="base" hangingPunct="1">
        <a:spcBef>
          <a:spcPct val="20000"/>
        </a:spcBef>
        <a:spcAft>
          <a:spcPct val="0"/>
        </a:spcAft>
        <a:buChar char="»"/>
        <a:defRPr kumimoji="1" sz="1500">
          <a:solidFill>
            <a:schemeClr val="tx1"/>
          </a:solidFill>
          <a:latin typeface="+mn-lt"/>
          <a:ea typeface="+mn-ea"/>
          <a:cs typeface="华文细黑" panose="02010600040101010101" charset="-122"/>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5.png"/><Relationship Id="rId5" Type="http://schemas.openxmlformats.org/officeDocument/2006/relationships/tags" Target="../tags/tag6.xml"/><Relationship Id="rId10" Type="http://schemas.openxmlformats.org/officeDocument/2006/relationships/notesSlide" Target="../notesSlides/notesSlide7.xml"/><Relationship Id="rId4" Type="http://schemas.openxmlformats.org/officeDocument/2006/relationships/tags" Target="../tags/tag5.xml"/><Relationship Id="rId9"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590342"/>
            <a:ext cx="12241692" cy="4267658"/>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6D265"/>
              </a:solidFill>
            </a:endParaRPr>
          </a:p>
        </p:txBody>
      </p:sp>
      <p:pic>
        <p:nvPicPr>
          <p:cNvPr id="7170"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41692" cy="355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2867859" y="4724171"/>
            <a:ext cx="6916316" cy="1591310"/>
          </a:xfrm>
          <a:prstGeom prst="rect">
            <a:avLst/>
          </a:prstGeom>
          <a:noFill/>
        </p:spPr>
        <p:txBody>
          <a:bodyPr wrap="square">
            <a:spAutoFit/>
            <a:scene3d>
              <a:camera prst="orthographicFront"/>
              <a:lightRig rig="threePt" dir="t"/>
            </a:scene3d>
            <a:sp3d contourW="12700"/>
          </a:bodyPr>
          <a:lstStyle/>
          <a:p>
            <a:pPr algn="ctr">
              <a:lnSpc>
                <a:spcPct val="125000"/>
              </a:lnSpc>
              <a:defRPr/>
            </a:pPr>
            <a:r>
              <a:rPr lang="en-US" altLang="zh-CN" sz="1800" dirty="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Han Wenjie    Deng Changdong</a:t>
            </a:r>
          </a:p>
          <a:p>
            <a:pPr algn="ctr">
              <a:lnSpc>
                <a:spcPct val="125000"/>
              </a:lnSpc>
              <a:defRPr/>
            </a:pPr>
            <a:r>
              <a:rPr lang="en-US" altLang="zh-CN" sz="2000" dirty="0">
                <a:solidFill>
                  <a:schemeClr val="bg1"/>
                </a:solidFill>
                <a:latin typeface="华文楷体" panose="02010600040101010101" pitchFamily="2" charset="-122"/>
                <a:ea typeface="华文楷体" panose="02010600040101010101" pitchFamily="2" charset="-122"/>
                <a:cs typeface="Arial" panose="020B0604020202020204" pitchFamily="34" charset="0"/>
              </a:rPr>
              <a:t>China Spallation Neutron Source, Institute of High Energy Physics, Chinese Academy of Sciences</a:t>
            </a:r>
          </a:p>
          <a:p>
            <a:pPr algn="ctr">
              <a:lnSpc>
                <a:spcPct val="125000"/>
              </a:lnSpc>
              <a:defRPr/>
            </a:pPr>
            <a:r>
              <a:rPr lang="en-US" altLang="zh-CN" sz="2000" dirty="0">
                <a:solidFill>
                  <a:schemeClr val="bg1"/>
                </a:solidFill>
                <a:latin typeface="华文楷体" panose="02010600040101010101" pitchFamily="2" charset="-122"/>
                <a:ea typeface="华文楷体" panose="02010600040101010101" pitchFamily="2" charset="-122"/>
                <a:cs typeface="Arial" panose="020B0604020202020204" pitchFamily="34" charset="0"/>
              </a:rPr>
              <a:t>2025.7.24</a:t>
            </a:r>
          </a:p>
        </p:txBody>
      </p:sp>
      <p:sp>
        <p:nvSpPr>
          <p:cNvPr id="7173" name="标题 3"/>
          <p:cNvSpPr>
            <a:spLocks noGrp="1" noChangeArrowheads="1"/>
          </p:cNvSpPr>
          <p:nvPr>
            <p:ph type="ctrTitle"/>
          </p:nvPr>
        </p:nvSpPr>
        <p:spPr>
          <a:xfrm>
            <a:off x="1127447" y="3739835"/>
            <a:ext cx="10397139" cy="924071"/>
          </a:xfrm>
        </p:spPr>
        <p:txBody>
          <a:bodyPr>
            <a:normAutofit fontScale="90000"/>
          </a:bodyPr>
          <a:lstStyle/>
          <a:p>
            <a:pPr eaLnBrk="1" hangingPunct="1">
              <a:lnSpc>
                <a:spcPct val="110000"/>
              </a:lnSpc>
            </a:pPr>
            <a:r>
              <a:rPr lang="en-US" altLang="zh-CN" sz="4400" dirty="0">
                <a:solidFill>
                  <a:schemeClr val="bg1"/>
                </a:solidFill>
                <a:latin typeface="华文楷体" panose="02010600040101010101" pitchFamily="2" charset="-122"/>
                <a:ea typeface="华文楷体" panose="02010600040101010101" pitchFamily="2" charset="-122"/>
              </a:rPr>
              <a:t>Design considerations of prototype magnets  for the CSNS FFAG</a:t>
            </a:r>
            <a:endParaRPr lang="zh-CN" altLang="en-US" sz="4400" dirty="0">
              <a:solidFill>
                <a:schemeClr val="bg1"/>
              </a:solidFill>
              <a:latin typeface="华文楷体" panose="02010600040101010101" pitchFamily="2" charset="-122"/>
              <a:ea typeface="华文楷体" panose="02010600040101010101" pitchFamily="2" charset="-122"/>
            </a:endParaRPr>
          </a:p>
        </p:txBody>
      </p:sp>
      <p:pic>
        <p:nvPicPr>
          <p:cNvPr id="7174" name="图片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2734" y="219133"/>
            <a:ext cx="2021420" cy="108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932"/>
    </mc:Choice>
    <mc:Fallback xmlns="">
      <p:transition spd="slow" advTm="39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924106" y="38552"/>
            <a:ext cx="2710815" cy="521970"/>
          </a:xfrm>
          <a:prstGeom prst="rect">
            <a:avLst/>
          </a:prstGeom>
          <a:noFill/>
        </p:spPr>
        <p:txBody>
          <a:bodyPr wrap="none" rtlCol="0">
            <a:spAutoFit/>
          </a:bodyP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rPr>
              <a:t> 2D optimization</a:t>
            </a:r>
          </a:p>
        </p:txBody>
      </p:sp>
      <p:pic>
        <p:nvPicPr>
          <p:cNvPr id="6" name="图片 5"/>
          <p:cNvPicPr>
            <a:picLocks noChangeAspect="1"/>
          </p:cNvPicPr>
          <p:nvPr/>
        </p:nvPicPr>
        <p:blipFill>
          <a:blip r:embed="rId3"/>
          <a:stretch>
            <a:fillRect/>
          </a:stretch>
        </p:blipFill>
        <p:spPr>
          <a:xfrm>
            <a:off x="1061744" y="834357"/>
            <a:ext cx="9476803" cy="3434508"/>
          </a:xfrm>
          <a:prstGeom prst="rect">
            <a:avLst/>
          </a:prstGeom>
        </p:spPr>
      </p:pic>
      <p:sp>
        <p:nvSpPr>
          <p:cNvPr id="12" name="矩形 11"/>
          <p:cNvSpPr/>
          <p:nvPr/>
        </p:nvSpPr>
        <p:spPr>
          <a:xfrm>
            <a:off x="7495233" y="3232674"/>
            <a:ext cx="783771" cy="461619"/>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910205" y="3755390"/>
            <a:ext cx="8923655" cy="306705"/>
          </a:xfrm>
          <a:prstGeom prst="rect">
            <a:avLst/>
          </a:prstGeom>
          <a:noFill/>
        </p:spPr>
        <p:txBody>
          <a:bodyPr wrap="square" rtlCol="0">
            <a:spAutoFit/>
          </a:bodyPr>
          <a:lstStyle/>
          <a:p>
            <a:r>
              <a:rPr lang="en-US" altLang="zh-CN" dirty="0">
                <a:solidFill>
                  <a:srgbClr val="FF0000"/>
                </a:solidFill>
              </a:rPr>
              <a:t>two step compensation to Increase the magnetic field of 12m and implement the compact design</a:t>
            </a:r>
          </a:p>
        </p:txBody>
      </p:sp>
      <p:sp>
        <p:nvSpPr>
          <p:cNvPr id="9" name="文本框 8"/>
          <p:cNvSpPr txBox="1"/>
          <p:nvPr/>
        </p:nvSpPr>
        <p:spPr>
          <a:xfrm>
            <a:off x="551470" y="4437349"/>
            <a:ext cx="9436735" cy="1322070"/>
          </a:xfrm>
          <a:prstGeom prst="rect">
            <a:avLst/>
          </a:prstGeom>
          <a:noFill/>
        </p:spPr>
        <p:txBody>
          <a:bodyPr wrap="none" rtlCol="0">
            <a:spAutoFit/>
          </a:bodyPr>
          <a:lstStyle/>
          <a:p>
            <a:pPr marL="342900" indent="-342900" algn="l">
              <a:buClrTx/>
              <a:buSzTx/>
              <a:buFont typeface="Wingdings" panose="05000000000000000000" pitchFamily="2" charset="2"/>
              <a:buChar char="Ø"/>
            </a:pPr>
            <a:r>
              <a:rPr lang="en-US" altLang="zh-CN" sz="2000" dirty="0"/>
              <a:t>The magnetic yoke field is mostly at 1.8T, near the saturated field</a:t>
            </a:r>
          </a:p>
          <a:p>
            <a:pPr marL="342900" indent="-342900" algn="l">
              <a:buClrTx/>
              <a:buSzTx/>
              <a:buFont typeface="Wingdings" panose="05000000000000000000" pitchFamily="2" charset="2"/>
              <a:buChar char="Ø"/>
            </a:pPr>
            <a:r>
              <a:rPr lang="en-US" altLang="zh-CN" sz="2000" dirty="0"/>
              <a:t>Current coefficient：1.07</a:t>
            </a:r>
          </a:p>
          <a:p>
            <a:pPr marL="342900" indent="-342900" algn="l">
              <a:buClrTx/>
              <a:buSzTx/>
              <a:buFont typeface="Wingdings" panose="05000000000000000000" pitchFamily="2" charset="2"/>
              <a:buChar char="Ø"/>
            </a:pPr>
            <a:r>
              <a:rPr lang="en-US" altLang="zh-CN" sz="2000" dirty="0"/>
              <a:t>flat coil reducing the magnet size along Z axis</a:t>
            </a:r>
          </a:p>
          <a:p>
            <a:pPr marL="342900" indent="-342900" algn="l">
              <a:buClrTx/>
              <a:buSzTx/>
              <a:buFont typeface="Wingdings" panose="05000000000000000000" pitchFamily="2" charset="2"/>
              <a:buChar char="Ø"/>
            </a:pPr>
            <a:r>
              <a:rPr lang="en-US" altLang="zh-CN" sz="2000" dirty="0"/>
              <a:t>The shape of the polar face is modified, and the size of the magnet is optimized</a:t>
            </a:r>
          </a:p>
        </p:txBody>
      </p:sp>
      <p:sp>
        <p:nvSpPr>
          <p:cNvPr id="2" name="文本框 1"/>
          <p:cNvSpPr txBox="1"/>
          <p:nvPr/>
        </p:nvSpPr>
        <p:spPr>
          <a:xfrm>
            <a:off x="623570" y="5877560"/>
            <a:ext cx="9363710" cy="368300"/>
          </a:xfrm>
          <a:prstGeom prst="rect">
            <a:avLst/>
          </a:prstGeom>
          <a:noFill/>
        </p:spPr>
        <p:txBody>
          <a:bodyPr wrap="square" rtlCol="0" anchor="t">
            <a:spAutoFit/>
          </a:bodyPr>
          <a:lstStyle/>
          <a:p>
            <a:pPr algn="l"/>
            <a:r>
              <a:rPr lang="en-US" altLang="zh-CN" sz="1800" dirty="0"/>
              <a:t>The initial core weight is more than 50 tons, currently about 35 tons</a:t>
            </a:r>
          </a:p>
        </p:txBody>
      </p:sp>
      <p:sp>
        <p:nvSpPr>
          <p:cNvPr id="3" name="文本框 2"/>
          <p:cNvSpPr txBox="1"/>
          <p:nvPr/>
        </p:nvSpPr>
        <p:spPr>
          <a:xfrm>
            <a:off x="551180" y="6363970"/>
            <a:ext cx="8126730" cy="368300"/>
          </a:xfrm>
          <a:prstGeom prst="rect">
            <a:avLst/>
          </a:prstGeom>
          <a:noFill/>
        </p:spPr>
        <p:txBody>
          <a:bodyPr wrap="square" rtlCol="0" anchor="t">
            <a:spAutoFit/>
          </a:bodyPr>
          <a:lstStyle/>
          <a:p>
            <a:pPr algn="l"/>
            <a:endParaRPr lang="en-US" altLang="zh-CN" sz="1800" b="1">
              <a:solidFill>
                <a:srgbClr val="FF0000"/>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193823" y="3728980"/>
            <a:ext cx="971741" cy="307777"/>
          </a:xfrm>
          <a:prstGeom prst="rect">
            <a:avLst/>
          </a:prstGeom>
          <a:noFill/>
        </p:spPr>
        <p:txBody>
          <a:bodyPr wrap="none" rtlCol="0">
            <a:spAutoFit/>
          </a:bodyPr>
          <a:lstStyle/>
          <a:p>
            <a:r>
              <a:rPr lang="en-US" altLang="zh-CN" b="1" dirty="0"/>
              <a:t>BH curve</a:t>
            </a:r>
            <a:endParaRPr lang="zh-CN" altLang="en-US" b="1" dirty="0"/>
          </a:p>
        </p:txBody>
      </p:sp>
      <p:sp>
        <p:nvSpPr>
          <p:cNvPr id="9" name="文本框 8"/>
          <p:cNvSpPr txBox="1"/>
          <p:nvPr/>
        </p:nvSpPr>
        <p:spPr>
          <a:xfrm>
            <a:off x="4810436" y="38552"/>
            <a:ext cx="2938145" cy="52197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2D magnetic field </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119380" y="1406910"/>
            <a:ext cx="12192000" cy="3887718"/>
          </a:xfrm>
          <a:prstGeom prst="rect">
            <a:avLst/>
          </a:prstGeom>
        </p:spPr>
      </p:pic>
      <p:cxnSp>
        <p:nvCxnSpPr>
          <p:cNvPr id="11" name="直接箭头连接符 10"/>
          <p:cNvCxnSpPr/>
          <p:nvPr/>
        </p:nvCxnSpPr>
        <p:spPr>
          <a:xfrm flipH="1" flipV="1">
            <a:off x="9826088" y="1820907"/>
            <a:ext cx="502417" cy="653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175635" y="2487937"/>
            <a:ext cx="690880" cy="398780"/>
          </a:xfrm>
          <a:prstGeom prst="rect">
            <a:avLst/>
          </a:prstGeom>
          <a:noFill/>
        </p:spPr>
        <p:txBody>
          <a:bodyPr wrap="none" rtlCol="0">
            <a:spAutoFit/>
          </a:bodyPr>
          <a:lstStyle/>
          <a:p>
            <a:r>
              <a:rPr lang="en-US" altLang="zh-CN" sz="2000" b="1" dirty="0">
                <a:solidFill>
                  <a:srgbClr val="FF0000"/>
                </a:solidFill>
              </a:rPr>
              <a:t>12m</a:t>
            </a:r>
            <a:endParaRPr lang="zh-CN" altLang="en-US" sz="2000" b="1" dirty="0">
              <a:solidFill>
                <a:srgbClr val="FF0000"/>
              </a:solidFill>
            </a:endParaRPr>
          </a:p>
        </p:txBody>
      </p:sp>
      <p:cxnSp>
        <p:nvCxnSpPr>
          <p:cNvPr id="13" name="直接箭头连接符 12"/>
          <p:cNvCxnSpPr/>
          <p:nvPr/>
        </p:nvCxnSpPr>
        <p:spPr>
          <a:xfrm flipH="1" flipV="1">
            <a:off x="3184128" y="3277918"/>
            <a:ext cx="502417" cy="653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662447" y="3931061"/>
            <a:ext cx="1043305" cy="398780"/>
          </a:xfrm>
          <a:prstGeom prst="rect">
            <a:avLst/>
          </a:prstGeom>
          <a:noFill/>
        </p:spPr>
        <p:txBody>
          <a:bodyPr wrap="none" rtlCol="0">
            <a:spAutoFit/>
          </a:bodyPr>
          <a:lstStyle/>
          <a:p>
            <a:r>
              <a:rPr lang="en-US" altLang="zh-CN" sz="2000" b="1" dirty="0">
                <a:solidFill>
                  <a:srgbClr val="FF0000"/>
                </a:solidFill>
              </a:rPr>
              <a:t>10.98m</a:t>
            </a:r>
            <a:endParaRPr lang="zh-CN" altLang="en-US" sz="2000" b="1" dirty="0">
              <a:solidFill>
                <a:srgbClr val="FF0000"/>
              </a:solidFill>
            </a:endParaRPr>
          </a:p>
        </p:txBody>
      </p:sp>
      <p:sp>
        <p:nvSpPr>
          <p:cNvPr id="2" name="文本框 1"/>
          <p:cNvSpPr txBox="1"/>
          <p:nvPr/>
        </p:nvSpPr>
        <p:spPr>
          <a:xfrm>
            <a:off x="695550" y="5338282"/>
            <a:ext cx="4012565" cy="460375"/>
          </a:xfrm>
          <a:prstGeom prst="rect">
            <a:avLst/>
          </a:prstGeom>
          <a:noFill/>
        </p:spPr>
        <p:txBody>
          <a:bodyPr wrap="none" rtlCol="0">
            <a:spAutoFit/>
          </a:bodyPr>
          <a:lstStyle/>
          <a:p>
            <a:r>
              <a:rPr lang="en-US" altLang="zh-CN" sz="2400" dirty="0"/>
              <a:t>Good field region</a:t>
            </a:r>
            <a:r>
              <a:rPr lang="zh-CN" altLang="en-US" sz="2400" dirty="0"/>
              <a:t>：</a:t>
            </a:r>
            <a:r>
              <a:rPr lang="en-US" altLang="zh-CN" sz="2400" dirty="0"/>
              <a:t>10.98-12</a:t>
            </a:r>
            <a:endParaRPr lang="zh-CN" altLang="en-US" sz="2400" dirty="0"/>
          </a:p>
        </p:txBody>
      </p:sp>
      <p:sp>
        <p:nvSpPr>
          <p:cNvPr id="3" name="文本框 2"/>
          <p:cNvSpPr txBox="1"/>
          <p:nvPr/>
        </p:nvSpPr>
        <p:spPr>
          <a:xfrm>
            <a:off x="695325" y="5732780"/>
            <a:ext cx="5472430" cy="829945"/>
          </a:xfrm>
          <a:prstGeom prst="rect">
            <a:avLst/>
          </a:prstGeom>
          <a:noFill/>
        </p:spPr>
        <p:txBody>
          <a:bodyPr wrap="square" rtlCol="0">
            <a:spAutoFit/>
          </a:bodyPr>
          <a:lstStyle/>
          <a:p>
            <a:pPr algn="l"/>
            <a:r>
              <a:rPr lang="en-US" altLang="zh-CN" sz="2400" dirty="0"/>
              <a:t>The Actual pole width</a:t>
            </a:r>
            <a:r>
              <a:rPr lang="zh-CN" altLang="en-US" sz="2400" dirty="0"/>
              <a:t>：</a:t>
            </a:r>
            <a:r>
              <a:rPr lang="en-US" altLang="zh-CN" sz="2400" dirty="0"/>
              <a:t>10.7-12.25</a:t>
            </a:r>
          </a:p>
          <a:p>
            <a:pPr algn="l"/>
            <a:r>
              <a:rPr lang="en-US" altLang="zh-CN" sz="2400" dirty="0"/>
              <a:t>Pole width</a:t>
            </a:r>
            <a:r>
              <a:rPr lang="zh-CN" altLang="en-US" sz="2400" dirty="0"/>
              <a:t>：</a:t>
            </a:r>
            <a:r>
              <a:rPr lang="en-US" altLang="zh-CN" sz="2400" dirty="0"/>
              <a:t>1550mm</a:t>
            </a:r>
            <a:endParaRPr lang="zh-CN" altLang="en-US" sz="2400" dirty="0"/>
          </a:p>
        </p:txBody>
      </p:sp>
      <p:sp>
        <p:nvSpPr>
          <p:cNvPr id="4" name="文本框 3"/>
          <p:cNvSpPr txBox="1"/>
          <p:nvPr/>
        </p:nvSpPr>
        <p:spPr>
          <a:xfrm>
            <a:off x="5951855" y="5400040"/>
            <a:ext cx="7197725" cy="398780"/>
          </a:xfrm>
          <a:prstGeom prst="rect">
            <a:avLst/>
          </a:prstGeom>
          <a:noFill/>
        </p:spPr>
        <p:txBody>
          <a:bodyPr wrap="square" rtlCol="0">
            <a:spAutoFit/>
          </a:bodyPr>
          <a:lstStyle/>
          <a:p>
            <a:pPr algn="l"/>
            <a:r>
              <a:rPr lang="en-US" altLang="zh-CN" sz="2000" b="1" dirty="0">
                <a:solidFill>
                  <a:srgbClr val="0000FF"/>
                </a:solidFill>
              </a:rPr>
              <a:t>Pole expansion size</a:t>
            </a:r>
            <a:r>
              <a:rPr lang="zh-CN" altLang="en-US" sz="2000" b="1" dirty="0">
                <a:solidFill>
                  <a:srgbClr val="0000FF"/>
                </a:solidFill>
              </a:rPr>
              <a:t>： </a:t>
            </a:r>
            <a:r>
              <a:rPr lang="en-US" altLang="zh-CN" sz="2000" b="1" dirty="0">
                <a:solidFill>
                  <a:srgbClr val="0000FF"/>
                </a:solidFill>
              </a:rPr>
              <a:t>-280mm</a:t>
            </a:r>
            <a:r>
              <a:rPr lang="zh-CN" altLang="en-US" sz="2000" b="1" dirty="0">
                <a:solidFill>
                  <a:srgbClr val="0000FF"/>
                </a:solidFill>
              </a:rPr>
              <a:t>，</a:t>
            </a:r>
            <a:r>
              <a:rPr lang="en-US" altLang="zh-CN" sz="2000" b="1" dirty="0">
                <a:solidFill>
                  <a:srgbClr val="0000FF"/>
                </a:solidFill>
              </a:rPr>
              <a:t>260mm(~2*gap)</a:t>
            </a:r>
            <a:endParaRPr lang="zh-CN" altLang="en-US" sz="2000" b="1" dirty="0">
              <a:solidFill>
                <a:srgbClr val="0000FF"/>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17294" y="1787"/>
            <a:ext cx="4817344" cy="646331"/>
          </a:xfrm>
          <a:prstGeom prst="rect">
            <a:avLst/>
          </a:prstGeom>
          <a:noFill/>
        </p:spPr>
        <p:txBody>
          <a:bodyPr wrap="none" rtlCol="0">
            <a:spAutoFit/>
          </a:bodyPr>
          <a:lstStyle/>
          <a:p>
            <a:r>
              <a:rPr lang="zh-CN" altLang="en-US" sz="3600" b="1" dirty="0">
                <a:solidFill>
                  <a:schemeClr val="bg1"/>
                </a:solidFill>
              </a:rPr>
              <a:t>未补偿前磁场误差分布</a:t>
            </a:r>
          </a:p>
        </p:txBody>
      </p:sp>
      <p:pic>
        <p:nvPicPr>
          <p:cNvPr id="4" name="图片 3"/>
          <p:cNvPicPr>
            <a:picLocks noChangeAspect="1"/>
          </p:cNvPicPr>
          <p:nvPr/>
        </p:nvPicPr>
        <p:blipFill>
          <a:blip r:embed="rId2"/>
          <a:stretch>
            <a:fillRect/>
          </a:stretch>
        </p:blipFill>
        <p:spPr>
          <a:xfrm>
            <a:off x="1055428" y="911285"/>
            <a:ext cx="8998346" cy="5329468"/>
          </a:xfrm>
          <a:prstGeom prst="rect">
            <a:avLst/>
          </a:prstGeom>
        </p:spPr>
      </p:pic>
      <p:sp>
        <p:nvSpPr>
          <p:cNvPr id="9" name="文本框 8"/>
          <p:cNvSpPr txBox="1"/>
          <p:nvPr/>
        </p:nvSpPr>
        <p:spPr>
          <a:xfrm>
            <a:off x="3813169" y="38552"/>
            <a:ext cx="4932680" cy="521970"/>
          </a:xfrm>
          <a:prstGeom prst="rect">
            <a:avLst/>
          </a:prstGeom>
          <a:noFill/>
        </p:spPr>
        <p:txBody>
          <a:bodyPr wrap="none" rtlCol="0">
            <a:spAutoFit/>
          </a:bodyP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rPr>
              <a:t>2D design without optimization</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p:nvPr/>
        </p:nvSpPr>
        <p:spPr>
          <a:xfrm>
            <a:off x="4224020" y="1916430"/>
            <a:ext cx="6096000" cy="306705"/>
          </a:xfrm>
          <a:prstGeom prst="rect">
            <a:avLst/>
          </a:prstGeom>
          <a:noFill/>
        </p:spPr>
        <p:txBody>
          <a:bodyPr wrap="square" rtlCol="0" anchor="t">
            <a:spAutoFit/>
          </a:bodyPr>
          <a:lstStyle/>
          <a:p>
            <a:r>
              <a:rPr lang="en-US" altLang="zh-CN" b="1">
                <a:solidFill>
                  <a:srgbClr val="FF0000"/>
                </a:solidFill>
              </a:rPr>
              <a:t>Theoretical curve and actual curve</a:t>
            </a:r>
          </a:p>
        </p:txBody>
      </p:sp>
      <p:sp>
        <p:nvSpPr>
          <p:cNvPr id="6" name="文本框 5"/>
          <p:cNvSpPr txBox="1"/>
          <p:nvPr/>
        </p:nvSpPr>
        <p:spPr>
          <a:xfrm>
            <a:off x="-240030" y="4580890"/>
            <a:ext cx="6096000" cy="306705"/>
          </a:xfrm>
          <a:prstGeom prst="rect">
            <a:avLst/>
          </a:prstGeom>
          <a:noFill/>
        </p:spPr>
        <p:txBody>
          <a:bodyPr wrap="square" rtlCol="0" anchor="t">
            <a:spAutoFit/>
          </a:bodyPr>
          <a:lstStyle/>
          <a:p>
            <a:r>
              <a:rPr lang="en-US" altLang="zh-CN" b="1">
                <a:solidFill>
                  <a:srgbClr val="FF0000"/>
                </a:solidFill>
              </a:rPr>
              <a:t>error distribution</a:t>
            </a:r>
          </a:p>
        </p:txBody>
      </p:sp>
      <p:sp>
        <p:nvSpPr>
          <p:cNvPr id="11" name="文本框 10"/>
          <p:cNvSpPr txBox="1"/>
          <p:nvPr/>
        </p:nvSpPr>
        <p:spPr>
          <a:xfrm>
            <a:off x="5855970" y="4076700"/>
            <a:ext cx="5154930" cy="583565"/>
          </a:xfrm>
          <a:prstGeom prst="rect">
            <a:avLst/>
          </a:prstGeom>
          <a:noFill/>
        </p:spPr>
        <p:txBody>
          <a:bodyPr wrap="square" rtlCol="0" anchor="t">
            <a:spAutoFit/>
          </a:bodyPr>
          <a:lstStyle/>
          <a:p>
            <a:pPr algn="l"/>
            <a:r>
              <a:rPr lang="en-US" altLang="zh-CN" sz="1600" dirty="0">
                <a:solidFill>
                  <a:srgbClr val="FF0000"/>
                </a:solidFill>
              </a:rPr>
              <a:t>The magnetic field error is smaller than the previous design (1.66T, 0.8% field error )</a:t>
            </a:r>
            <a:endParaRPr lang="zh-CN" altLang="en-US" sz="1600" dirty="0">
              <a:solidFill>
                <a:srgbClr val="FF0000"/>
              </a:solidFill>
            </a:endParaRPr>
          </a:p>
        </p:txBody>
      </p:sp>
      <p:sp>
        <p:nvSpPr>
          <p:cNvPr id="2" name="文本框 1"/>
          <p:cNvSpPr txBox="1"/>
          <p:nvPr/>
        </p:nvSpPr>
        <p:spPr>
          <a:xfrm>
            <a:off x="-672465" y="1845310"/>
            <a:ext cx="6096000" cy="306705"/>
          </a:xfrm>
          <a:prstGeom prst="rect">
            <a:avLst/>
          </a:prstGeom>
          <a:noFill/>
        </p:spPr>
        <p:txBody>
          <a:bodyPr wrap="square" rtlCol="0" anchor="t">
            <a:spAutoFit/>
          </a:bodyPr>
          <a:lstStyle/>
          <a:p>
            <a:r>
              <a:rPr lang="en-US" altLang="zh-CN" b="1">
                <a:solidFill>
                  <a:srgbClr val="FF0000"/>
                </a:solidFill>
              </a:rPr>
              <a:t>actual curve</a:t>
            </a:r>
          </a:p>
        </p:txBody>
      </p:sp>
      <p:sp>
        <p:nvSpPr>
          <p:cNvPr id="5" name="文本框 4"/>
          <p:cNvSpPr txBox="1"/>
          <p:nvPr/>
        </p:nvSpPr>
        <p:spPr>
          <a:xfrm>
            <a:off x="5520055" y="2925445"/>
            <a:ext cx="6096000" cy="306705"/>
          </a:xfrm>
          <a:prstGeom prst="rect">
            <a:avLst/>
          </a:prstGeom>
          <a:noFill/>
        </p:spPr>
        <p:txBody>
          <a:bodyPr wrap="square" rtlCol="0" anchor="t">
            <a:spAutoFit/>
          </a:bodyPr>
          <a:lstStyle/>
          <a:p>
            <a:r>
              <a:rPr lang="en-US" altLang="zh-CN" b="1">
                <a:solidFill>
                  <a:srgbClr val="FF0000"/>
                </a:solidFill>
              </a:rPr>
              <a:t>normalized</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17294" y="1787"/>
            <a:ext cx="4354077" cy="646331"/>
          </a:xfrm>
          <a:prstGeom prst="rect">
            <a:avLst/>
          </a:prstGeom>
          <a:noFill/>
        </p:spPr>
        <p:txBody>
          <a:bodyPr wrap="none" rtlCol="0">
            <a:spAutoFit/>
          </a:bodyPr>
          <a:lstStyle/>
          <a:p>
            <a:r>
              <a:rPr lang="zh-CN" altLang="en-US" sz="3600" b="1" dirty="0">
                <a:solidFill>
                  <a:schemeClr val="bg1"/>
                </a:solidFill>
              </a:rPr>
              <a:t>补偿后磁场误差分布</a:t>
            </a:r>
          </a:p>
        </p:txBody>
      </p:sp>
      <p:pic>
        <p:nvPicPr>
          <p:cNvPr id="3" name="图片 2"/>
          <p:cNvPicPr>
            <a:picLocks noChangeAspect="1"/>
          </p:cNvPicPr>
          <p:nvPr/>
        </p:nvPicPr>
        <p:blipFill>
          <a:blip r:embed="rId3"/>
          <a:stretch>
            <a:fillRect/>
          </a:stretch>
        </p:blipFill>
        <p:spPr>
          <a:xfrm>
            <a:off x="717295" y="854757"/>
            <a:ext cx="9180332" cy="5322639"/>
          </a:xfrm>
          <a:prstGeom prst="rect">
            <a:avLst/>
          </a:prstGeom>
        </p:spPr>
      </p:pic>
      <p:sp>
        <p:nvSpPr>
          <p:cNvPr id="9" name="文本框 8"/>
          <p:cNvSpPr txBox="1"/>
          <p:nvPr/>
        </p:nvSpPr>
        <p:spPr>
          <a:xfrm>
            <a:off x="4059866" y="38552"/>
            <a:ext cx="4439285" cy="521970"/>
          </a:xfrm>
          <a:prstGeom prst="rect">
            <a:avLst/>
          </a:prstGeom>
          <a:noFill/>
        </p:spPr>
        <p:txBody>
          <a:bodyPr wrap="none" rtlCol="0">
            <a:spAutoFit/>
          </a:bodyP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rPr>
              <a:t>2D design with optimization</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4224020" y="1772920"/>
            <a:ext cx="6096000" cy="306705"/>
          </a:xfrm>
          <a:prstGeom prst="rect">
            <a:avLst/>
          </a:prstGeom>
          <a:noFill/>
        </p:spPr>
        <p:txBody>
          <a:bodyPr wrap="square" rtlCol="0" anchor="t">
            <a:spAutoFit/>
          </a:bodyPr>
          <a:lstStyle/>
          <a:p>
            <a:r>
              <a:rPr lang="en-US" altLang="zh-CN" b="1">
                <a:solidFill>
                  <a:srgbClr val="FF0000"/>
                </a:solidFill>
              </a:rPr>
              <a:t>Theoretical curve and actual curve</a:t>
            </a:r>
          </a:p>
        </p:txBody>
      </p:sp>
      <p:sp>
        <p:nvSpPr>
          <p:cNvPr id="6" name="文本框 5"/>
          <p:cNvSpPr txBox="1"/>
          <p:nvPr/>
        </p:nvSpPr>
        <p:spPr>
          <a:xfrm>
            <a:off x="-456565" y="4364990"/>
            <a:ext cx="6096000" cy="306705"/>
          </a:xfrm>
          <a:prstGeom prst="rect">
            <a:avLst/>
          </a:prstGeom>
          <a:noFill/>
        </p:spPr>
        <p:txBody>
          <a:bodyPr wrap="square" rtlCol="0" anchor="t">
            <a:spAutoFit/>
          </a:bodyPr>
          <a:lstStyle/>
          <a:p>
            <a:r>
              <a:rPr lang="en-US" altLang="zh-CN" b="1">
                <a:solidFill>
                  <a:srgbClr val="FF0000"/>
                </a:solidFill>
              </a:rPr>
              <a:t>error distribution</a:t>
            </a:r>
          </a:p>
        </p:txBody>
      </p:sp>
      <p:sp>
        <p:nvSpPr>
          <p:cNvPr id="5" name="文本框 4"/>
          <p:cNvSpPr txBox="1"/>
          <p:nvPr/>
        </p:nvSpPr>
        <p:spPr>
          <a:xfrm>
            <a:off x="-887730" y="1772920"/>
            <a:ext cx="6096000" cy="306705"/>
          </a:xfrm>
          <a:prstGeom prst="rect">
            <a:avLst/>
          </a:prstGeom>
          <a:noFill/>
        </p:spPr>
        <p:txBody>
          <a:bodyPr wrap="square" rtlCol="0" anchor="t">
            <a:spAutoFit/>
          </a:bodyPr>
          <a:lstStyle/>
          <a:p>
            <a:r>
              <a:rPr lang="en-US" altLang="zh-CN" b="1">
                <a:solidFill>
                  <a:srgbClr val="FF0000"/>
                </a:solidFill>
              </a:rPr>
              <a:t>actual curve</a:t>
            </a:r>
          </a:p>
        </p:txBody>
      </p:sp>
      <p:sp>
        <p:nvSpPr>
          <p:cNvPr id="10" name="文本框 9"/>
          <p:cNvSpPr txBox="1"/>
          <p:nvPr/>
        </p:nvSpPr>
        <p:spPr>
          <a:xfrm>
            <a:off x="5520055" y="2925445"/>
            <a:ext cx="6096000" cy="306705"/>
          </a:xfrm>
          <a:prstGeom prst="rect">
            <a:avLst/>
          </a:prstGeom>
          <a:noFill/>
        </p:spPr>
        <p:txBody>
          <a:bodyPr wrap="square" rtlCol="0" anchor="t">
            <a:spAutoFit/>
          </a:bodyPr>
          <a:lstStyle/>
          <a:p>
            <a:r>
              <a:rPr lang="en-US" altLang="zh-CN" b="1">
                <a:solidFill>
                  <a:srgbClr val="FF0000"/>
                </a:solidFill>
              </a:rPr>
              <a:t>normalized</a:t>
            </a:r>
          </a:p>
        </p:txBody>
      </p:sp>
      <p:sp>
        <p:nvSpPr>
          <p:cNvPr id="12" name="文本框 11"/>
          <p:cNvSpPr txBox="1"/>
          <p:nvPr/>
        </p:nvSpPr>
        <p:spPr>
          <a:xfrm>
            <a:off x="4872355" y="4725035"/>
            <a:ext cx="6096000" cy="368300"/>
          </a:xfrm>
          <a:prstGeom prst="rect">
            <a:avLst/>
          </a:prstGeom>
          <a:noFill/>
        </p:spPr>
        <p:txBody>
          <a:bodyPr wrap="square" rtlCol="0" anchor="t">
            <a:spAutoFit/>
          </a:bodyPr>
          <a:lstStyle/>
          <a:p>
            <a:r>
              <a:rPr lang="en-US" altLang="zh-CN" sz="1800" b="1">
                <a:solidFill>
                  <a:srgbClr val="0000FF"/>
                </a:solidFill>
              </a:rPr>
              <a:t>The magnetic field error is about 0.05%</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552392" y="38552"/>
            <a:ext cx="1454245" cy="523220"/>
          </a:xfrm>
          <a:prstGeom prst="rect">
            <a:avLst/>
          </a:prstGeom>
          <a:noFill/>
        </p:spPr>
        <p:txBody>
          <a:bodyPr wrap="none" rtlCol="0">
            <a:spAutoFit/>
          </a:bodyPr>
          <a:lstStyle/>
          <a:p>
            <a:r>
              <a:rPr lang="en-US" altLang="zh-CN" sz="2800" b="1" dirty="0">
                <a:latin typeface="微软雅黑" panose="020B0503020204020204" charset="-122"/>
                <a:ea typeface="微软雅黑" panose="020B0503020204020204" charset="-122"/>
              </a:rPr>
              <a:t>outline</a:t>
            </a:r>
            <a:endParaRPr lang="zh-CN" altLang="en-US" sz="2800" b="1" dirty="0">
              <a:latin typeface="微软雅黑" panose="020B0503020204020204" charset="-122"/>
              <a:ea typeface="微软雅黑" panose="020B0503020204020204" charset="-122"/>
            </a:endParaRPr>
          </a:p>
        </p:txBody>
      </p:sp>
      <p:sp>
        <p:nvSpPr>
          <p:cNvPr id="6" name="文本框 5"/>
          <p:cNvSpPr txBox="1"/>
          <p:nvPr/>
        </p:nvSpPr>
        <p:spPr>
          <a:xfrm>
            <a:off x="3503930" y="1412875"/>
            <a:ext cx="7302500" cy="2553335"/>
          </a:xfrm>
          <a:prstGeom prst="rect">
            <a:avLst/>
          </a:prstGeom>
          <a:noFill/>
        </p:spPr>
        <p:txBody>
          <a:bodyPr wrap="square">
            <a:spAutoFit/>
          </a:bodyPr>
          <a:lstStyle/>
          <a:p>
            <a:pPr marL="342900" indent="-342900" algn="l">
              <a:lnSpc>
                <a:spcPct val="200000"/>
              </a:lnSpc>
              <a:buFont typeface="Wingdings" panose="05000000000000000000" pitchFamily="2" charset="2"/>
              <a:buChar char="Ø"/>
            </a:pPr>
            <a:r>
              <a:rPr lang="en-US" altLang="zh-CN" sz="2000" b="1" dirty="0">
                <a:solidFill>
                  <a:schemeClr val="tx1"/>
                </a:solidFill>
                <a:latin typeface="微软雅黑" panose="020B0503020204020204" charset="-122"/>
                <a:ea typeface="微软雅黑" panose="020B0503020204020204" charset="-122"/>
              </a:rPr>
              <a:t>Physics Requirements of FFAG Magnet</a:t>
            </a:r>
          </a:p>
          <a:p>
            <a:pPr marL="342900" indent="-342900" algn="l">
              <a:lnSpc>
                <a:spcPct val="200000"/>
              </a:lnSpc>
              <a:buFont typeface="Wingdings" panose="05000000000000000000" pitchFamily="2" charset="2"/>
              <a:buChar char="Ø"/>
            </a:pPr>
            <a:r>
              <a:rPr lang="en-US" altLang="zh-CN" sz="2000" b="1" dirty="0">
                <a:solidFill>
                  <a:schemeClr val="tx1"/>
                </a:solidFill>
                <a:latin typeface="微软雅黑" panose="020B0503020204020204" charset="-122"/>
                <a:ea typeface="微软雅黑" panose="020B0503020204020204" charset="-122"/>
              </a:rPr>
              <a:t>2D Design for FFAG magnet</a:t>
            </a:r>
          </a:p>
          <a:p>
            <a:pPr marL="342900" indent="-342900" algn="l">
              <a:lnSpc>
                <a:spcPct val="200000"/>
              </a:lnSpc>
              <a:buFont typeface="Wingdings" panose="05000000000000000000" pitchFamily="2" charset="2"/>
              <a:buChar char="Ø"/>
            </a:pPr>
            <a:r>
              <a:rPr lang="en-US" altLang="zh-CN" sz="2000" b="1" dirty="0">
                <a:solidFill>
                  <a:srgbClr val="FF0000"/>
                </a:solidFill>
                <a:latin typeface="微软雅黑" panose="020B0503020204020204" charset="-122"/>
                <a:ea typeface="微软雅黑" panose="020B0503020204020204" charset="-122"/>
              </a:rPr>
              <a:t>3D Design for FFAG magnet</a:t>
            </a:r>
          </a:p>
          <a:p>
            <a:pPr marL="342900" indent="-342900" algn="l">
              <a:lnSpc>
                <a:spcPct val="200000"/>
              </a:lnSpc>
              <a:buFont typeface="Wingdings" panose="05000000000000000000" pitchFamily="2" charset="2"/>
              <a:buChar char="Ø"/>
            </a:pPr>
            <a:r>
              <a:rPr lang="en-US" altLang="zh-CN" sz="2000" b="1" dirty="0">
                <a:latin typeface="微软雅黑" panose="020B0503020204020204" charset="-122"/>
                <a:ea typeface="微软雅黑" panose="020B0503020204020204" charset="-122"/>
              </a:rPr>
              <a:t>Key technologies for prototype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220600" y="4507"/>
            <a:ext cx="1750800"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3D Design</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521" y="959306"/>
            <a:ext cx="5605337" cy="3008986"/>
          </a:xfrm>
          <a:prstGeom prst="rect">
            <a:avLst/>
          </a:prstGeom>
        </p:spPr>
      </p:pic>
      <p:sp>
        <p:nvSpPr>
          <p:cNvPr id="8" name="文本框 7"/>
          <p:cNvSpPr txBox="1"/>
          <p:nvPr/>
        </p:nvSpPr>
        <p:spPr>
          <a:xfrm>
            <a:off x="407368" y="1401278"/>
            <a:ext cx="6100762" cy="400110"/>
          </a:xfrm>
          <a:prstGeom prst="rect">
            <a:avLst/>
          </a:prstGeom>
          <a:noFill/>
        </p:spPr>
        <p:txBody>
          <a:bodyPr wrap="square">
            <a:spAutoFit/>
          </a:bodyPr>
          <a:lstStyle/>
          <a:p>
            <a:pPr algn="l"/>
            <a:r>
              <a:rPr lang="en-US" altLang="zh-CN" sz="2000" dirty="0"/>
              <a:t>The process of modelling and optimizing are</a:t>
            </a:r>
            <a:r>
              <a:rPr lang="zh-CN" altLang="en-US" sz="2000" dirty="0"/>
              <a:t>：</a:t>
            </a:r>
          </a:p>
        </p:txBody>
      </p:sp>
      <p:sp>
        <p:nvSpPr>
          <p:cNvPr id="11" name="文本框 10"/>
          <p:cNvSpPr txBox="1"/>
          <p:nvPr/>
        </p:nvSpPr>
        <p:spPr>
          <a:xfrm>
            <a:off x="387624" y="2463799"/>
            <a:ext cx="6500464" cy="2534027"/>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US" altLang="zh-CN" sz="1800" dirty="0"/>
              <a:t>Model the  coils and iron in Opera 3D with TOSCA</a:t>
            </a:r>
          </a:p>
          <a:p>
            <a:pPr marL="285750" indent="-285750" algn="l">
              <a:lnSpc>
                <a:spcPct val="150000"/>
              </a:lnSpc>
              <a:buFont typeface="Arial" panose="020B0604020202020204" pitchFamily="34" charset="0"/>
              <a:buChar char="•"/>
            </a:pPr>
            <a:r>
              <a:rPr lang="en-US" altLang="zh-CN" sz="1800" dirty="0"/>
              <a:t>Parametric modeling for later optimization</a:t>
            </a:r>
          </a:p>
          <a:p>
            <a:pPr marL="285750" indent="-285750" algn="l">
              <a:lnSpc>
                <a:spcPct val="150000"/>
              </a:lnSpc>
              <a:buFont typeface="Arial" panose="020B0604020202020204" pitchFamily="34" charset="0"/>
              <a:buChar char="•"/>
            </a:pPr>
            <a:r>
              <a:rPr lang="en-US" altLang="zh-CN" sz="1800" dirty="0"/>
              <a:t>Separate padding on the entrance and exit to determine the center of the magnetic field</a:t>
            </a:r>
          </a:p>
          <a:p>
            <a:pPr marL="285750" indent="-285750" algn="l">
              <a:lnSpc>
                <a:spcPct val="150000"/>
              </a:lnSpc>
              <a:buFont typeface="Arial" panose="020B0604020202020204" pitchFamily="34" charset="0"/>
              <a:buChar char="•"/>
            </a:pPr>
            <a:r>
              <a:rPr lang="en-US" altLang="zh-CN" sz="1800" dirty="0"/>
              <a:t>End shielding and edge trimming make the edge field factor consistent</a:t>
            </a:r>
            <a:endParaRPr lang="zh-CN" altLang="en-US" sz="1800" dirty="0"/>
          </a:p>
        </p:txBody>
      </p:sp>
      <p:pic>
        <p:nvPicPr>
          <p:cNvPr id="13" name="图片 12"/>
          <p:cNvPicPr>
            <a:picLocks noChangeAspect="1"/>
          </p:cNvPicPr>
          <p:nvPr/>
        </p:nvPicPr>
        <p:blipFill>
          <a:blip r:embed="rId4"/>
          <a:stretch>
            <a:fillRect/>
          </a:stretch>
        </p:blipFill>
        <p:spPr>
          <a:xfrm>
            <a:off x="7536160" y="3588069"/>
            <a:ext cx="3603710" cy="2819514"/>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84972" y="34330"/>
            <a:ext cx="3156634"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The Pole Boundary</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335360" y="1052736"/>
            <a:ext cx="6100762" cy="369332"/>
          </a:xfrm>
          <a:prstGeom prst="rect">
            <a:avLst/>
          </a:prstGeom>
          <a:noFill/>
        </p:spPr>
        <p:txBody>
          <a:bodyPr wrap="square">
            <a:spAutoFit/>
          </a:bodyPr>
          <a:lstStyle/>
          <a:p>
            <a:pPr algn="l"/>
            <a:r>
              <a:rPr lang="en-US" altLang="zh-CN" sz="1800" b="1" dirty="0">
                <a:latin typeface="Times New Roman" panose="02020603050405020304" pitchFamily="18" charset="0"/>
                <a:cs typeface="Times New Roman" panose="02020603050405020304" pitchFamily="18" charset="0"/>
              </a:rPr>
              <a:t>Spiral line equation</a:t>
            </a:r>
            <a:endParaRPr lang="zh-CN" altLang="en-US" sz="18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263352" y="2100053"/>
            <a:ext cx="6100762" cy="369332"/>
          </a:xfrm>
          <a:prstGeom prst="rect">
            <a:avLst/>
          </a:prstGeom>
          <a:noFill/>
        </p:spPr>
        <p:txBody>
          <a:bodyPr wrap="square">
            <a:spAutoFit/>
          </a:bodyPr>
          <a:lstStyle/>
          <a:p>
            <a:pPr algn="l"/>
            <a:r>
              <a:rPr lang="en-US" altLang="zh-CN" sz="1800" b="1" dirty="0">
                <a:latin typeface="Times New Roman" panose="02020603050405020304" pitchFamily="18" charset="0"/>
                <a:cs typeface="Times New Roman" panose="02020603050405020304" pitchFamily="18" charset="0"/>
              </a:rPr>
              <a:t>Boundary equation</a:t>
            </a:r>
            <a:endParaRPr lang="zh-CN" altLang="en-US" sz="1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文本框 7"/>
              <p:cNvSpPr txBox="1"/>
              <p:nvPr/>
            </p:nvSpPr>
            <p:spPr>
              <a:xfrm>
                <a:off x="880401" y="2720258"/>
                <a:ext cx="3322128" cy="369332"/>
              </a:xfrm>
              <a:prstGeom prst="rect">
                <a:avLst/>
              </a:prstGeom>
              <a:noFill/>
            </p:spPr>
            <p:txBody>
              <a:bodyPr wrap="none" lIns="0" tIns="0" rIns="0" bIns="0" rtlCol="0">
                <a:spAutoFit/>
              </a:bodyPr>
              <a:lstStyle/>
              <a:p>
                <a14:m>
                  <m:oMath xmlns:m="http://schemas.openxmlformats.org/officeDocument/2006/math">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0</m:t>
                        </m:r>
                      </m:sub>
                    </m:sSub>
                  </m:oMath>
                </a14:m>
                <a:r>
                  <a:rPr lang="en-US" altLang="zh-CN" sz="2400" dirty="0">
                    <a:latin typeface="Times New Roman" panose="02020603050405020304" pitchFamily="18" charset="0"/>
                    <a:cs typeface="Times New Roman" panose="02020603050405020304" pitchFamily="18" charset="0"/>
                  </a:rPr>
                  <a:t>exp((</a:t>
                </a:r>
                <a14:m>
                  <m:oMath xmlns:m="http://schemas.openxmlformats.org/officeDocument/2006/math">
                    <m:r>
                      <a:rPr lang="zh-CN" altLang="en-US" sz="2400" i="1" smtClean="0">
                        <a:latin typeface="Cambria Math" panose="02040503050406030204" pitchFamily="18" charset="0"/>
                      </a:rPr>
                      <m:t>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𝜃</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𝑡𝑎𝑛</m:t>
                    </m:r>
                    <m:r>
                      <a:rPr lang="zh-CN" altLang="en-US" sz="2400" b="0" i="1" smtClean="0">
                        <a:latin typeface="Cambria Math" panose="02040503050406030204" pitchFamily="18" charset="0"/>
                      </a:rPr>
                      <m:t>𝜉</m:t>
                    </m:r>
                  </m:oMath>
                </a14:m>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80401" y="2720258"/>
                <a:ext cx="3322128" cy="369332"/>
              </a:xfrm>
              <a:prstGeom prst="rect">
                <a:avLst/>
              </a:prstGeom>
              <a:blipFill rotWithShape="1">
                <a:blip r:embed="rId3"/>
                <a:stretch>
                  <a:fillRect l="-9" t="-150" r="-2329" b="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318908" y="1605285"/>
                <a:ext cx="2651175" cy="369332"/>
              </a:xfrm>
              <a:prstGeom prst="rect">
                <a:avLst/>
              </a:prstGeom>
              <a:noFill/>
            </p:spPr>
            <p:txBody>
              <a:bodyPr wrap="none" lIns="0" tIns="0" rIns="0" bIns="0" rtlCol="0">
                <a:spAutoFit/>
              </a:bodyPr>
              <a:lstStyle/>
              <a:p>
                <a14:m>
                  <m:oMath xmlns:m="http://schemas.openxmlformats.org/officeDocument/2006/math">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0</m:t>
                        </m:r>
                      </m:sub>
                    </m:sSub>
                  </m:oMath>
                </a14:m>
                <a:r>
                  <a:rPr lang="en-US" altLang="zh-CN" sz="2400" dirty="0">
                    <a:latin typeface="Times New Roman" panose="02020603050405020304" pitchFamily="18" charset="0"/>
                    <a:cs typeface="Times New Roman" panose="02020603050405020304" pitchFamily="18" charset="0"/>
                  </a:rPr>
                  <a:t>exp((</a:t>
                </a:r>
                <a14:m>
                  <m:oMath xmlns:m="http://schemas.openxmlformats.org/officeDocument/2006/math">
                    <m:r>
                      <a:rPr lang="zh-CN" altLang="en-US" sz="2400" i="1" smtClean="0">
                        <a:latin typeface="Cambria Math" panose="02040503050406030204" pitchFamily="18" charset="0"/>
                      </a:rPr>
                      <m:t>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𝑡𝑎𝑛</m:t>
                    </m:r>
                    <m:r>
                      <a:rPr lang="zh-CN" altLang="en-US" sz="2400" b="0" i="1" smtClean="0">
                        <a:latin typeface="Cambria Math" panose="02040503050406030204" pitchFamily="18" charset="0"/>
                      </a:rPr>
                      <m:t>𝜉</m:t>
                    </m:r>
                  </m:oMath>
                </a14:m>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1318908" y="1605285"/>
                <a:ext cx="2651175" cy="369332"/>
              </a:xfrm>
              <a:prstGeom prst="rect">
                <a:avLst/>
              </a:prstGeom>
              <a:blipFill rotWithShape="1">
                <a:blip r:embed="rId4"/>
                <a:stretch>
                  <a:fillRect t="-1" r="-2800" b="1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726818" y="3652373"/>
                <a:ext cx="3189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𝜃</m:t>
                          </m:r>
                        </m:e>
                        <m:sub>
                          <m:r>
                            <a:rPr lang="en-US" altLang="zh-CN" sz="2000" b="0" i="1" smtClean="0">
                              <a:latin typeface="Cambria Math" panose="02040503050406030204" pitchFamily="18" charset="0"/>
                            </a:rPr>
                            <m:t>0</m:t>
                          </m:r>
                        </m:sub>
                      </m:sSub>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726818" y="3652373"/>
                <a:ext cx="318998" cy="307777"/>
              </a:xfrm>
              <a:prstGeom prst="rect">
                <a:avLst/>
              </a:prstGeom>
              <a:blipFill rotWithShape="1">
                <a:blip r:embed="rId5"/>
                <a:stretch>
                  <a:fillRect l="-118" t="-159" r="-12550" b="94"/>
                </a:stretch>
              </a:blipFill>
            </p:spPr>
            <p:txBody>
              <a:bodyPr/>
              <a:lstStyle/>
              <a:p>
                <a:r>
                  <a:rPr lang="zh-CN" altLang="en-US">
                    <a:noFill/>
                  </a:rPr>
                  <a:t> </a:t>
                </a:r>
              </a:p>
            </p:txBody>
          </p:sp>
        </mc:Fallback>
      </mc:AlternateContent>
      <p:sp>
        <p:nvSpPr>
          <p:cNvPr id="13" name="文本框 12"/>
          <p:cNvSpPr txBox="1"/>
          <p:nvPr/>
        </p:nvSpPr>
        <p:spPr>
          <a:xfrm>
            <a:off x="1306647" y="3625068"/>
            <a:ext cx="1332416" cy="369332"/>
          </a:xfrm>
          <a:prstGeom prst="rect">
            <a:avLst/>
          </a:prstGeom>
          <a:noFill/>
        </p:spPr>
        <p:txBody>
          <a:bodyPr wrap="none" rtlCol="0">
            <a:spAutoFit/>
          </a:bodyPr>
          <a:lstStyle/>
          <a:p>
            <a:r>
              <a:rPr lang="en-US" altLang="zh-CN" sz="1800" dirty="0">
                <a:latin typeface="Times New Roman" panose="02020603050405020304" pitchFamily="18" charset="0"/>
                <a:cs typeface="Times New Roman" panose="02020603050405020304" pitchFamily="18" charset="0"/>
              </a:rPr>
              <a:t>Sector angle</a:t>
            </a:r>
            <a:endParaRPr lang="zh-CN" alt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13"/>
              <p:cNvSpPr txBox="1"/>
              <p:nvPr/>
            </p:nvSpPr>
            <p:spPr>
              <a:xfrm>
                <a:off x="734593" y="4272578"/>
                <a:ext cx="19755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0" i="1" smtClean="0">
                          <a:latin typeface="Cambria Math" panose="02040503050406030204" pitchFamily="18" charset="0"/>
                        </a:rPr>
                        <m:t>𝜉</m:t>
                      </m:r>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734593" y="4272578"/>
                <a:ext cx="197555" cy="307777"/>
              </a:xfrm>
              <a:prstGeom prst="rect">
                <a:avLst/>
              </a:prstGeom>
              <a:blipFill rotWithShape="1">
                <a:blip r:embed="rId6"/>
                <a:stretch>
                  <a:fillRect l="-270" t="-97" r="-16409" b="32"/>
                </a:stretch>
              </a:blipFill>
            </p:spPr>
            <p:txBody>
              <a:bodyPr/>
              <a:lstStyle/>
              <a:p>
                <a:r>
                  <a:rPr lang="zh-CN" altLang="en-US">
                    <a:noFill/>
                  </a:rPr>
                  <a:t> </a:t>
                </a:r>
              </a:p>
            </p:txBody>
          </p:sp>
        </mc:Fallback>
      </mc:AlternateContent>
      <p:sp>
        <p:nvSpPr>
          <p:cNvPr id="16" name="文本框 15"/>
          <p:cNvSpPr txBox="1"/>
          <p:nvPr/>
        </p:nvSpPr>
        <p:spPr>
          <a:xfrm>
            <a:off x="1297959" y="4225509"/>
            <a:ext cx="1348606" cy="369332"/>
          </a:xfrm>
          <a:prstGeom prst="rect">
            <a:avLst/>
          </a:prstGeom>
          <a:noFill/>
        </p:spPr>
        <p:txBody>
          <a:bodyPr wrap="square">
            <a:spAutoFit/>
          </a:bodyPr>
          <a:lstStyle/>
          <a:p>
            <a:pPr algn="l"/>
            <a:r>
              <a:rPr lang="en-US" altLang="zh-CN" sz="1800" dirty="0">
                <a:latin typeface="Times New Roman" panose="02020603050405020304" pitchFamily="18" charset="0"/>
                <a:cs typeface="Times New Roman" panose="02020603050405020304" pitchFamily="18" charset="0"/>
              </a:rPr>
              <a:t>Spiral angle</a:t>
            </a:r>
            <a:endParaRPr lang="zh-CN" alt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16"/>
              <p:cNvSpPr txBox="1"/>
              <p:nvPr/>
            </p:nvSpPr>
            <p:spPr>
              <a:xfrm>
                <a:off x="722490" y="4796654"/>
                <a:ext cx="27744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0</m:t>
                          </m:r>
                        </m:sub>
                      </m:sSub>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722490" y="4796654"/>
                <a:ext cx="277448" cy="307777"/>
              </a:xfrm>
              <a:prstGeom prst="rect">
                <a:avLst/>
              </a:prstGeom>
              <a:blipFill rotWithShape="1">
                <a:blip r:embed="rId7"/>
                <a:stretch>
                  <a:fillRect l="-178" t="-162" r="-17691" b="98"/>
                </a:stretch>
              </a:blipFill>
            </p:spPr>
            <p:txBody>
              <a:bodyPr/>
              <a:lstStyle/>
              <a:p>
                <a:r>
                  <a:rPr lang="zh-CN" altLang="en-US">
                    <a:noFill/>
                  </a:rPr>
                  <a:t> </a:t>
                </a:r>
              </a:p>
            </p:txBody>
          </p:sp>
        </mc:Fallback>
      </mc:AlternateContent>
      <p:sp>
        <p:nvSpPr>
          <p:cNvPr id="19" name="文本框 18"/>
          <p:cNvSpPr txBox="1"/>
          <p:nvPr/>
        </p:nvSpPr>
        <p:spPr>
          <a:xfrm>
            <a:off x="1297959" y="4849847"/>
            <a:ext cx="1896772" cy="369332"/>
          </a:xfrm>
          <a:prstGeom prst="rect">
            <a:avLst/>
          </a:prstGeom>
          <a:noFill/>
        </p:spPr>
        <p:txBody>
          <a:bodyPr wrap="square">
            <a:spAutoFit/>
          </a:bodyPr>
          <a:lstStyle/>
          <a:p>
            <a:pPr algn="l"/>
            <a:r>
              <a:rPr lang="en-US" altLang="zh-CN" sz="1800" dirty="0">
                <a:latin typeface="Times New Roman" panose="02020603050405020304" pitchFamily="18" charset="0"/>
                <a:cs typeface="Times New Roman" panose="02020603050405020304" pitchFamily="18" charset="0"/>
              </a:rPr>
              <a:t>Reference radius</a:t>
            </a:r>
            <a:endParaRPr lang="zh-CN" altLang="en-US" sz="18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8"/>
          <a:stretch>
            <a:fillRect/>
          </a:stretch>
        </p:blipFill>
        <p:spPr>
          <a:xfrm>
            <a:off x="4451350" y="1574800"/>
            <a:ext cx="3289300" cy="3708400"/>
          </a:xfrm>
          <a:prstGeom prst="rect">
            <a:avLst/>
          </a:prstGeom>
        </p:spPr>
      </p:pic>
      <p:pic>
        <p:nvPicPr>
          <p:cNvPr id="6" name="图片 5"/>
          <p:cNvPicPr>
            <a:picLocks noChangeAspect="1"/>
          </p:cNvPicPr>
          <p:nvPr/>
        </p:nvPicPr>
        <p:blipFill>
          <a:blip r:embed="rId9"/>
          <a:stretch>
            <a:fillRect/>
          </a:stretch>
        </p:blipFill>
        <p:spPr>
          <a:xfrm>
            <a:off x="7989570" y="1397000"/>
            <a:ext cx="3803650" cy="3886200"/>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0131" y="34330"/>
            <a:ext cx="3626314"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The optimization goal </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623392" y="1032783"/>
            <a:ext cx="6100762" cy="400110"/>
          </a:xfrm>
          <a:prstGeom prst="rect">
            <a:avLst/>
          </a:prstGeom>
          <a:noFill/>
        </p:spPr>
        <p:txBody>
          <a:bodyPr wrap="square">
            <a:spAutoFit/>
          </a:bodyPr>
          <a:lstStyle/>
          <a:p>
            <a:pPr algn="l"/>
            <a:r>
              <a:rPr lang="en-US" altLang="zh-CN" sz="2000" b="1" dirty="0"/>
              <a:t>The optimization goal of 3D design </a:t>
            </a:r>
            <a:endParaRPr lang="zh-CN" altLang="en-US" sz="2000" b="1" dirty="0"/>
          </a:p>
        </p:txBody>
      </p:sp>
      <p:sp>
        <p:nvSpPr>
          <p:cNvPr id="9" name="文本框 8"/>
          <p:cNvSpPr txBox="1"/>
          <p:nvPr/>
        </p:nvSpPr>
        <p:spPr>
          <a:xfrm>
            <a:off x="1857598" y="1844824"/>
            <a:ext cx="9206954" cy="2459071"/>
          </a:xfrm>
          <a:prstGeom prst="rect">
            <a:avLst/>
          </a:prstGeom>
          <a:noFill/>
        </p:spPr>
        <p:txBody>
          <a:bodyPr wrap="square">
            <a:spAutoFit/>
          </a:bodyPr>
          <a:lstStyle/>
          <a:p>
            <a:pPr marL="342900" indent="-342900" algn="l">
              <a:lnSpc>
                <a:spcPct val="200000"/>
              </a:lnSpc>
              <a:buFont typeface="Wingdings" panose="05000000000000000000" pitchFamily="2" charset="2"/>
              <a:buChar char="l"/>
            </a:pPr>
            <a:r>
              <a:rPr lang="en-US" altLang="zh-CN" sz="2000" b="1" dirty="0"/>
              <a:t>The integrated field meets the physical requirements</a:t>
            </a:r>
          </a:p>
          <a:p>
            <a:pPr marL="342900" indent="-342900" algn="l">
              <a:lnSpc>
                <a:spcPct val="200000"/>
              </a:lnSpc>
              <a:buFont typeface="Wingdings" panose="05000000000000000000" pitchFamily="2" charset="2"/>
              <a:buChar char="l"/>
            </a:pPr>
            <a:r>
              <a:rPr lang="en-US" altLang="zh-CN" sz="2000" b="1" dirty="0"/>
              <a:t>The magnetic center should be the theoretical center</a:t>
            </a:r>
          </a:p>
          <a:p>
            <a:pPr marL="342900" indent="-342900" algn="l">
              <a:lnSpc>
                <a:spcPct val="200000"/>
              </a:lnSpc>
              <a:buFont typeface="Wingdings" panose="05000000000000000000" pitchFamily="2" charset="2"/>
              <a:buChar char="l"/>
            </a:pPr>
            <a:r>
              <a:rPr lang="en-US" altLang="zh-CN" sz="2000" b="1" dirty="0"/>
              <a:t>The Spiral Angle should be the set value</a:t>
            </a:r>
          </a:p>
          <a:p>
            <a:pPr marL="342900" indent="-342900" algn="l">
              <a:lnSpc>
                <a:spcPct val="200000"/>
              </a:lnSpc>
              <a:buFont typeface="Wingdings" panose="05000000000000000000" pitchFamily="2" charset="2"/>
              <a:buChar char="l"/>
            </a:pPr>
            <a:r>
              <a:rPr lang="en-US" altLang="zh-CN" sz="2000" b="1" dirty="0"/>
              <a:t>The edge field coefficients should be consistent at different radius</a:t>
            </a:r>
            <a:endParaRPr lang="zh-CN" altLang="en-US" sz="2000" b="1"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67052" y="0"/>
            <a:ext cx="5070557" cy="646331"/>
          </a:xfrm>
          <a:prstGeom prst="rect">
            <a:avLst/>
          </a:prstGeom>
          <a:noFill/>
        </p:spPr>
        <p:txBody>
          <a:bodyPr wrap="square" rtlCol="0">
            <a:spAutoFit/>
          </a:bodyPr>
          <a:lstStyle/>
          <a:p>
            <a:r>
              <a:rPr lang="en-US" altLang="zh-CN" sz="3600" b="1" dirty="0">
                <a:solidFill>
                  <a:schemeClr val="bg1"/>
                </a:solidFill>
              </a:rPr>
              <a:t>3D</a:t>
            </a:r>
            <a:r>
              <a:rPr lang="zh-CN" altLang="en-US" sz="3600" b="1" dirty="0">
                <a:solidFill>
                  <a:schemeClr val="bg1"/>
                </a:solidFill>
              </a:rPr>
              <a:t>设计优化方式</a:t>
            </a:r>
          </a:p>
        </p:txBody>
      </p:sp>
      <p:pic>
        <p:nvPicPr>
          <p:cNvPr id="3" name="图片 2"/>
          <p:cNvPicPr>
            <a:picLocks noChangeAspect="1"/>
          </p:cNvPicPr>
          <p:nvPr/>
        </p:nvPicPr>
        <p:blipFill>
          <a:blip r:embed="rId3"/>
          <a:stretch>
            <a:fillRect/>
          </a:stretch>
        </p:blipFill>
        <p:spPr>
          <a:xfrm>
            <a:off x="839554" y="1268599"/>
            <a:ext cx="4278512" cy="4843250"/>
          </a:xfrm>
          <a:prstGeom prst="rect">
            <a:avLst/>
          </a:prstGeom>
        </p:spPr>
      </p:pic>
      <p:sp>
        <p:nvSpPr>
          <p:cNvPr id="5" name="文本框 4"/>
          <p:cNvSpPr txBox="1"/>
          <p:nvPr/>
        </p:nvSpPr>
        <p:spPr>
          <a:xfrm>
            <a:off x="4655840" y="2526283"/>
            <a:ext cx="7860030" cy="1337945"/>
          </a:xfrm>
          <a:prstGeom prst="rect">
            <a:avLst/>
          </a:prstGeom>
          <a:noFill/>
        </p:spPr>
        <p:txBody>
          <a:bodyPr wrap="square" rtlCol="0">
            <a:spAutoFit/>
          </a:bodyPr>
          <a:lstStyle/>
          <a:p>
            <a:pPr algn="l">
              <a:lnSpc>
                <a:spcPct val="150000"/>
              </a:lnSpc>
            </a:pPr>
            <a:r>
              <a:rPr lang="en-US" altLang="zh-CN" sz="1800" dirty="0"/>
              <a:t>Central position optimization: changes the initial value of the spiral Angle</a:t>
            </a:r>
          </a:p>
          <a:p>
            <a:pPr algn="l">
              <a:lnSpc>
                <a:spcPct val="150000"/>
              </a:lnSpc>
            </a:pPr>
            <a:r>
              <a:rPr lang="en-US" altLang="zh-CN" sz="1800" dirty="0"/>
              <a:t>Integral magnetic field optimization: modify the screw Angle</a:t>
            </a:r>
          </a:p>
          <a:p>
            <a:pPr algn="l">
              <a:lnSpc>
                <a:spcPct val="150000"/>
              </a:lnSpc>
            </a:pPr>
            <a:r>
              <a:rPr lang="en-US" altLang="zh-CN" sz="1800" dirty="0"/>
              <a:t>Edge field optimization: modify the end champing</a:t>
            </a:r>
          </a:p>
        </p:txBody>
      </p:sp>
      <p:sp>
        <p:nvSpPr>
          <p:cNvPr id="6" name="矩形 5"/>
          <p:cNvSpPr/>
          <p:nvPr/>
        </p:nvSpPr>
        <p:spPr>
          <a:xfrm>
            <a:off x="4655840" y="3501008"/>
            <a:ext cx="5178425" cy="3898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H="1" flipV="1">
            <a:off x="7967909" y="3864076"/>
            <a:ext cx="864235" cy="617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851220" y="4378681"/>
            <a:ext cx="3445174" cy="307777"/>
          </a:xfrm>
          <a:prstGeom prst="rect">
            <a:avLst/>
          </a:prstGeom>
          <a:noFill/>
        </p:spPr>
        <p:txBody>
          <a:bodyPr wrap="none" rtlCol="0">
            <a:spAutoFit/>
          </a:bodyPr>
          <a:lstStyle/>
          <a:p>
            <a:pPr algn="ctr"/>
            <a:r>
              <a:rPr lang="en-US" altLang="zh-CN" b="1" dirty="0">
                <a:solidFill>
                  <a:srgbClr val="0000FF"/>
                </a:solidFill>
              </a:rPr>
              <a:t>Build complex surfaces with triangles</a:t>
            </a:r>
          </a:p>
        </p:txBody>
      </p:sp>
      <p:sp>
        <p:nvSpPr>
          <p:cNvPr id="13" name="文本框 12"/>
          <p:cNvSpPr txBox="1"/>
          <p:nvPr/>
        </p:nvSpPr>
        <p:spPr>
          <a:xfrm>
            <a:off x="4287025" y="4837776"/>
            <a:ext cx="4515485" cy="460375"/>
          </a:xfrm>
          <a:prstGeom prst="rect">
            <a:avLst/>
          </a:prstGeom>
          <a:noFill/>
        </p:spPr>
        <p:txBody>
          <a:bodyPr wrap="none" rtlCol="0">
            <a:spAutoFit/>
          </a:bodyPr>
          <a:lstStyle/>
          <a:p>
            <a:pPr algn="ctr"/>
            <a:r>
              <a:rPr lang="en-US" altLang="zh-CN" sz="2400" b="1" dirty="0">
                <a:solidFill>
                  <a:srgbClr val="0000FF"/>
                </a:solidFill>
              </a:rPr>
              <a:t>3D design is under going…….</a:t>
            </a:r>
            <a:endParaRPr lang="zh-CN" altLang="en-US" sz="2400" b="1" dirty="0">
              <a:solidFill>
                <a:srgbClr val="0000FF"/>
              </a:solidFill>
            </a:endParaRPr>
          </a:p>
        </p:txBody>
      </p:sp>
      <p:sp>
        <p:nvSpPr>
          <p:cNvPr id="2" name="文本框 1"/>
          <p:cNvSpPr txBox="1"/>
          <p:nvPr/>
        </p:nvSpPr>
        <p:spPr>
          <a:xfrm>
            <a:off x="4117027" y="34330"/>
            <a:ext cx="3692525" cy="521970"/>
          </a:xfrm>
          <a:prstGeom prst="rect">
            <a:avLst/>
          </a:prstGeom>
          <a:noFill/>
        </p:spPr>
        <p:txBody>
          <a:bodyPr wrap="none" rtlCol="0">
            <a:spAutoFit/>
          </a:bodyP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rPr>
              <a:t>The Polar optimization</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828D78-4199-A314-798C-7EB418BCFB90}"/>
              </a:ext>
            </a:extLst>
          </p:cNvPr>
          <p:cNvPicPr>
            <a:picLocks noChangeAspect="1"/>
          </p:cNvPicPr>
          <p:nvPr/>
        </p:nvPicPr>
        <p:blipFill>
          <a:blip r:embed="rId2"/>
          <a:srcRect t="1542"/>
          <a:stretch>
            <a:fillRect/>
          </a:stretch>
        </p:blipFill>
        <p:spPr>
          <a:xfrm>
            <a:off x="191345" y="2993004"/>
            <a:ext cx="3312368" cy="3305542"/>
          </a:xfrm>
          <a:prstGeom prst="rect">
            <a:avLst/>
          </a:prstGeom>
        </p:spPr>
      </p:pic>
      <p:pic>
        <p:nvPicPr>
          <p:cNvPr id="5" name="图片 4">
            <a:extLst>
              <a:ext uri="{FF2B5EF4-FFF2-40B4-BE49-F238E27FC236}">
                <a16:creationId xmlns:a16="http://schemas.microsoft.com/office/drawing/2014/main" id="{84C97F1D-EBF7-6378-BA4C-CCDB58372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744" y="2993004"/>
            <a:ext cx="3401986" cy="3734511"/>
          </a:xfrm>
          <a:prstGeom prst="rect">
            <a:avLst/>
          </a:prstGeom>
        </p:spPr>
      </p:pic>
      <p:sp>
        <p:nvSpPr>
          <p:cNvPr id="6" name="文本框 5">
            <a:extLst>
              <a:ext uri="{FF2B5EF4-FFF2-40B4-BE49-F238E27FC236}">
                <a16:creationId xmlns:a16="http://schemas.microsoft.com/office/drawing/2014/main" id="{11E380FF-EA1E-089F-7FA0-7CDA4509E3F4}"/>
              </a:ext>
            </a:extLst>
          </p:cNvPr>
          <p:cNvSpPr txBox="1"/>
          <p:nvPr/>
        </p:nvSpPr>
        <p:spPr>
          <a:xfrm>
            <a:off x="182612" y="1002724"/>
            <a:ext cx="6849491" cy="369332"/>
          </a:xfrm>
          <a:prstGeom prst="rect">
            <a:avLst/>
          </a:prstGeom>
          <a:noFill/>
        </p:spPr>
        <p:txBody>
          <a:bodyPr wrap="square">
            <a:spAutoFit/>
          </a:bodyPr>
          <a:lstStyle/>
          <a:p>
            <a:pPr marL="285750" indent="-285750" algn="l">
              <a:buFont typeface="Wingdings" panose="05000000000000000000" pitchFamily="2" charset="2"/>
              <a:buChar char="Ø"/>
            </a:pPr>
            <a:r>
              <a:rPr lang="en-US" altLang="zh-CN" sz="1800" b="1" dirty="0"/>
              <a:t>Full parametric modeling improves optimization efficiency</a:t>
            </a:r>
            <a:endParaRPr lang="zh-CN" altLang="en-US" sz="1800" b="1" dirty="0"/>
          </a:p>
        </p:txBody>
      </p:sp>
      <p:sp>
        <p:nvSpPr>
          <p:cNvPr id="7" name="文本框 6">
            <a:extLst>
              <a:ext uri="{FF2B5EF4-FFF2-40B4-BE49-F238E27FC236}">
                <a16:creationId xmlns:a16="http://schemas.microsoft.com/office/drawing/2014/main" id="{60E6350C-601E-1138-285E-B0126CA63BAA}"/>
              </a:ext>
            </a:extLst>
          </p:cNvPr>
          <p:cNvSpPr txBox="1"/>
          <p:nvPr/>
        </p:nvSpPr>
        <p:spPr>
          <a:xfrm>
            <a:off x="335360" y="1402309"/>
            <a:ext cx="6951007" cy="1420325"/>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en-US" altLang="zh-CN" sz="2000" dirty="0"/>
              <a:t>Parametric modeling of coil code</a:t>
            </a:r>
          </a:p>
          <a:p>
            <a:pPr marL="285750" indent="-285750" algn="l">
              <a:lnSpc>
                <a:spcPct val="150000"/>
              </a:lnSpc>
              <a:buFont typeface="Wingdings" panose="05000000000000000000" pitchFamily="2" charset="2"/>
              <a:buChar char="Ø"/>
            </a:pPr>
            <a:r>
              <a:rPr lang="en-US" altLang="zh-CN" sz="2000" dirty="0"/>
              <a:t>Magnet pole modeling code</a:t>
            </a:r>
          </a:p>
          <a:p>
            <a:pPr marL="285750" indent="-285750" algn="l">
              <a:lnSpc>
                <a:spcPct val="150000"/>
              </a:lnSpc>
              <a:buFont typeface="Wingdings" panose="05000000000000000000" pitchFamily="2" charset="2"/>
              <a:buChar char="Ø"/>
            </a:pPr>
            <a:r>
              <a:rPr lang="en-US" altLang="zh-CN" sz="2000" dirty="0"/>
              <a:t>The edge trimimg is parameterizing with triangle code</a:t>
            </a:r>
          </a:p>
        </p:txBody>
      </p:sp>
      <p:sp>
        <p:nvSpPr>
          <p:cNvPr id="9" name="文本框 8">
            <a:extLst>
              <a:ext uri="{FF2B5EF4-FFF2-40B4-BE49-F238E27FC236}">
                <a16:creationId xmlns:a16="http://schemas.microsoft.com/office/drawing/2014/main" id="{C976FBC7-F599-ECBE-21D0-404D758BE15A}"/>
              </a:ext>
            </a:extLst>
          </p:cNvPr>
          <p:cNvSpPr txBox="1"/>
          <p:nvPr/>
        </p:nvSpPr>
        <p:spPr>
          <a:xfrm>
            <a:off x="6528048" y="4569808"/>
            <a:ext cx="6100232" cy="400110"/>
          </a:xfrm>
          <a:prstGeom prst="rect">
            <a:avLst/>
          </a:prstGeom>
          <a:noFill/>
        </p:spPr>
        <p:txBody>
          <a:bodyPr wrap="square">
            <a:spAutoFit/>
          </a:bodyPr>
          <a:lstStyle/>
          <a:p>
            <a:r>
              <a:rPr lang="en-US" altLang="zh-CN" sz="2000" b="1" dirty="0">
                <a:solidFill>
                  <a:srgbClr val="0000FF"/>
                </a:solidFill>
              </a:rPr>
              <a:t>I</a:t>
            </a:r>
            <a:r>
              <a:rPr lang="zh-CN" altLang="en-US" sz="2000" b="1" dirty="0">
                <a:solidFill>
                  <a:srgbClr val="0000FF"/>
                </a:solidFill>
              </a:rPr>
              <a:t>ntegrat </a:t>
            </a:r>
            <a:r>
              <a:rPr lang="en-US" altLang="zh-CN" sz="2000" b="1" dirty="0">
                <a:solidFill>
                  <a:srgbClr val="0000FF"/>
                </a:solidFill>
              </a:rPr>
              <a:t>these code is undergoing….</a:t>
            </a:r>
            <a:endParaRPr lang="zh-CN" altLang="en-US" sz="2000" b="1" dirty="0">
              <a:solidFill>
                <a:srgbClr val="0000FF"/>
              </a:solidFill>
            </a:endParaRPr>
          </a:p>
        </p:txBody>
      </p:sp>
      <p:sp>
        <p:nvSpPr>
          <p:cNvPr id="10" name="文本框 9">
            <a:extLst>
              <a:ext uri="{FF2B5EF4-FFF2-40B4-BE49-F238E27FC236}">
                <a16:creationId xmlns:a16="http://schemas.microsoft.com/office/drawing/2014/main" id="{549B438F-0B0C-6861-9FD3-7419FA62CDF3}"/>
              </a:ext>
            </a:extLst>
          </p:cNvPr>
          <p:cNvSpPr txBox="1"/>
          <p:nvPr/>
        </p:nvSpPr>
        <p:spPr>
          <a:xfrm>
            <a:off x="4644662" y="34330"/>
            <a:ext cx="2637260" cy="523220"/>
          </a:xfrm>
          <a:prstGeom prst="rect">
            <a:avLst/>
          </a:prstGeom>
          <a:noFill/>
        </p:spPr>
        <p:txBody>
          <a:bodyPr wrap="none" rtlCol="0">
            <a:spAutoFit/>
          </a:bodyP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rPr>
              <a:t>The design code</a:t>
            </a:r>
          </a:p>
        </p:txBody>
      </p:sp>
    </p:spTree>
    <p:extLst>
      <p:ext uri="{BB962C8B-B14F-4D97-AF65-F5344CB8AC3E}">
        <p14:creationId xmlns:p14="http://schemas.microsoft.com/office/powerpoint/2010/main" val="18713405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375910" y="38552"/>
            <a:ext cx="1499870" cy="521970"/>
          </a:xfrm>
          <a:prstGeom prst="rect">
            <a:avLst/>
          </a:prstGeom>
          <a:noFill/>
        </p:spPr>
        <p:txBody>
          <a:bodyPr wrap="none" rtlCol="0">
            <a:spAutoFit/>
          </a:bodyPr>
          <a:lstStyle/>
          <a:p>
            <a:r>
              <a:rPr lang="en-US" altLang="zh-CN" sz="2800" b="1" dirty="0">
                <a:latin typeface="微软雅黑" panose="020B0503020204020204" charset="-122"/>
                <a:ea typeface="微软雅黑" panose="020B0503020204020204" charset="-122"/>
              </a:rPr>
              <a:t>Outline</a:t>
            </a:r>
            <a:endParaRPr lang="zh-CN" altLang="en-US" sz="2800" b="1" dirty="0">
              <a:latin typeface="微软雅黑" panose="020B0503020204020204" charset="-122"/>
              <a:ea typeface="微软雅黑" panose="020B0503020204020204" charset="-122"/>
            </a:endParaRPr>
          </a:p>
        </p:txBody>
      </p:sp>
      <p:sp>
        <p:nvSpPr>
          <p:cNvPr id="6" name="文本框 5"/>
          <p:cNvSpPr txBox="1"/>
          <p:nvPr/>
        </p:nvSpPr>
        <p:spPr>
          <a:xfrm>
            <a:off x="2927350" y="1412240"/>
            <a:ext cx="7302500" cy="3046095"/>
          </a:xfrm>
          <a:prstGeom prst="rect">
            <a:avLst/>
          </a:prstGeom>
          <a:noFill/>
        </p:spPr>
        <p:txBody>
          <a:bodyPr wrap="square">
            <a:spAutoFit/>
          </a:bodyPr>
          <a:lstStyle/>
          <a:p>
            <a:pPr marL="342900" indent="-342900" algn="l">
              <a:lnSpc>
                <a:spcPct val="200000"/>
              </a:lnSpc>
              <a:buFont typeface="Wingdings" panose="05000000000000000000" pitchFamily="2" charset="2"/>
              <a:buChar char="Ø"/>
            </a:pPr>
            <a:r>
              <a:rPr lang="en-US" altLang="zh-CN" sz="2400" b="1" dirty="0">
                <a:solidFill>
                  <a:srgbClr val="0000FF"/>
                </a:solidFill>
                <a:latin typeface="微软雅黑" panose="020B0503020204020204" charset="-122"/>
                <a:ea typeface="微软雅黑" panose="020B0503020204020204" charset="-122"/>
              </a:rPr>
              <a:t>Physics Requirements of FFAG Magnet</a:t>
            </a:r>
          </a:p>
          <a:p>
            <a:pPr marL="342900" indent="-342900" algn="l">
              <a:lnSpc>
                <a:spcPct val="200000"/>
              </a:lnSpc>
              <a:buFont typeface="Wingdings" panose="05000000000000000000" pitchFamily="2" charset="2"/>
              <a:buChar char="Ø"/>
            </a:pPr>
            <a:r>
              <a:rPr lang="en-US" altLang="zh-CN" sz="2400" b="1" dirty="0">
                <a:latin typeface="微软雅黑" panose="020B0503020204020204" charset="-122"/>
                <a:ea typeface="微软雅黑" panose="020B0503020204020204" charset="-122"/>
              </a:rPr>
              <a:t>2D Design for FFAG magnet</a:t>
            </a:r>
          </a:p>
          <a:p>
            <a:pPr marL="342900" indent="-342900" algn="l">
              <a:lnSpc>
                <a:spcPct val="200000"/>
              </a:lnSpc>
              <a:buFont typeface="Wingdings" panose="05000000000000000000" pitchFamily="2" charset="2"/>
              <a:buChar char="Ø"/>
            </a:pPr>
            <a:r>
              <a:rPr lang="en-US" altLang="zh-CN" sz="2400" b="1" dirty="0">
                <a:latin typeface="微软雅黑" panose="020B0503020204020204" charset="-122"/>
                <a:ea typeface="微软雅黑" panose="020B0503020204020204" charset="-122"/>
              </a:rPr>
              <a:t>3D Design for FFAG magnet</a:t>
            </a:r>
          </a:p>
          <a:p>
            <a:pPr marL="342900" indent="-342900" algn="l">
              <a:lnSpc>
                <a:spcPct val="200000"/>
              </a:lnSpc>
              <a:buFont typeface="Wingdings" panose="05000000000000000000" pitchFamily="2" charset="2"/>
              <a:buChar char="Ø"/>
            </a:pPr>
            <a:r>
              <a:rPr lang="en-US" altLang="zh-CN" sz="2400" b="1" dirty="0">
                <a:latin typeface="微软雅黑" panose="020B0503020204020204" charset="-122"/>
                <a:ea typeface="微软雅黑" panose="020B0503020204020204" charset="-122"/>
              </a:rPr>
              <a:t>Key technologies for prototype</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67052" y="0"/>
            <a:ext cx="5070557" cy="646331"/>
          </a:xfrm>
          <a:prstGeom prst="rect">
            <a:avLst/>
          </a:prstGeom>
          <a:noFill/>
        </p:spPr>
        <p:txBody>
          <a:bodyPr wrap="square" rtlCol="0">
            <a:spAutoFit/>
          </a:bodyPr>
          <a:lstStyle/>
          <a:p>
            <a:r>
              <a:rPr lang="en-US" altLang="zh-CN" sz="3600" b="1" dirty="0">
                <a:solidFill>
                  <a:schemeClr val="bg1"/>
                </a:solidFill>
              </a:rPr>
              <a:t>3D</a:t>
            </a:r>
            <a:r>
              <a:rPr lang="zh-CN" altLang="en-US" sz="3600" b="1" dirty="0">
                <a:solidFill>
                  <a:schemeClr val="bg1"/>
                </a:solidFill>
              </a:rPr>
              <a:t>设计优化方式</a:t>
            </a:r>
          </a:p>
        </p:txBody>
      </p:sp>
      <p:sp>
        <p:nvSpPr>
          <p:cNvPr id="2" name="文本框 1"/>
          <p:cNvSpPr txBox="1"/>
          <p:nvPr/>
        </p:nvSpPr>
        <p:spPr>
          <a:xfrm>
            <a:off x="4498975" y="34290"/>
            <a:ext cx="4158615" cy="521970"/>
          </a:xfrm>
          <a:prstGeom prst="rect">
            <a:avLst/>
          </a:prstGeom>
          <a:noFill/>
        </p:spPr>
        <p:txBody>
          <a:bodyPr wrap="square" rtlCol="0">
            <a:spAutoFit/>
          </a:bodyP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rPr>
              <a:t>The trimming coil design</a:t>
            </a:r>
          </a:p>
        </p:txBody>
      </p:sp>
      <p:pic>
        <p:nvPicPr>
          <p:cNvPr id="8" name="内容占位符 7"/>
          <p:cNvPicPr>
            <a:picLocks noGrp="1" noChangeAspect="1"/>
          </p:cNvPicPr>
          <p:nvPr>
            <p:ph idx="1"/>
          </p:nvPr>
        </p:nvPicPr>
        <p:blipFill>
          <a:blip r:embed="rId2"/>
          <a:stretch>
            <a:fillRect/>
          </a:stretch>
        </p:blipFill>
        <p:spPr>
          <a:xfrm>
            <a:off x="695325" y="2276475"/>
            <a:ext cx="5264785" cy="3005455"/>
          </a:xfrm>
          <a:prstGeom prst="rect">
            <a:avLst/>
          </a:prstGeom>
        </p:spPr>
      </p:pic>
      <p:sp>
        <p:nvSpPr>
          <p:cNvPr id="9" name="文本框 8"/>
          <p:cNvSpPr txBox="1"/>
          <p:nvPr/>
        </p:nvSpPr>
        <p:spPr>
          <a:xfrm>
            <a:off x="406811" y="6088828"/>
            <a:ext cx="9465861" cy="369332"/>
          </a:xfrm>
          <a:prstGeom prst="rect">
            <a:avLst/>
          </a:prstGeom>
          <a:noFill/>
        </p:spPr>
        <p:txBody>
          <a:bodyPr wrap="none" rtlCol="0">
            <a:spAutoFit/>
          </a:bodyPr>
          <a:lstStyle/>
          <a:p>
            <a:r>
              <a:rPr lang="en-US" altLang="zh-CN" dirty="0"/>
              <a:t>F. </a:t>
            </a:r>
            <a:r>
              <a:rPr lang="en-US" altLang="zh-CN" dirty="0" err="1"/>
              <a:t>Meot</a:t>
            </a:r>
            <a:r>
              <a:rPr lang="en-US" altLang="zh-CN" dirty="0"/>
              <a:t>, et al., An Alternative Design for the RACCAM Magnet with Distributed Conductors, PAC09, </a:t>
            </a:r>
            <a:endParaRPr lang="zh-CN" altLang="en-US" dirty="0"/>
          </a:p>
        </p:txBody>
      </p:sp>
      <p:sp>
        <p:nvSpPr>
          <p:cNvPr id="11" name="文本框 10"/>
          <p:cNvSpPr txBox="1"/>
          <p:nvPr/>
        </p:nvSpPr>
        <p:spPr>
          <a:xfrm>
            <a:off x="479425" y="1036955"/>
            <a:ext cx="6096000" cy="398780"/>
          </a:xfrm>
          <a:prstGeom prst="rect">
            <a:avLst/>
          </a:prstGeom>
          <a:noFill/>
        </p:spPr>
        <p:txBody>
          <a:bodyPr wrap="square" rtlCol="0" anchor="t">
            <a:spAutoFit/>
          </a:bodyPr>
          <a:lstStyle/>
          <a:p>
            <a:pPr algn="l"/>
            <a:r>
              <a:rPr lang="en-US" altLang="zh-CN" sz="2000" b="1" dirty="0">
                <a:solidFill>
                  <a:srgbClr val="FF0000"/>
                </a:solidFill>
                <a:sym typeface="+mn-ea"/>
              </a:rPr>
              <a:t>Field index (k):5.428</a:t>
            </a:r>
            <a:r>
              <a:rPr lang="zh-CN" altLang="en-US" sz="2000" b="1" dirty="0">
                <a:solidFill>
                  <a:srgbClr val="FF0000"/>
                </a:solidFill>
                <a:sym typeface="+mn-ea"/>
              </a:rPr>
              <a:t>±</a:t>
            </a:r>
            <a:r>
              <a:rPr lang="en-US" altLang="zh-CN" sz="2000" b="1" dirty="0">
                <a:solidFill>
                  <a:srgbClr val="FF0000"/>
                </a:solidFill>
                <a:sym typeface="+mn-ea"/>
              </a:rPr>
              <a:t>0.1</a:t>
            </a:r>
          </a:p>
        </p:txBody>
      </p:sp>
      <p:sp>
        <p:nvSpPr>
          <p:cNvPr id="15" name="文本框 14"/>
          <p:cNvSpPr txBox="1"/>
          <p:nvPr/>
        </p:nvSpPr>
        <p:spPr>
          <a:xfrm>
            <a:off x="551180" y="1556385"/>
            <a:ext cx="6519545" cy="368300"/>
          </a:xfrm>
          <a:prstGeom prst="rect">
            <a:avLst/>
          </a:prstGeom>
          <a:noFill/>
        </p:spPr>
        <p:txBody>
          <a:bodyPr wrap="square" rtlCol="0" anchor="t">
            <a:spAutoFit/>
          </a:bodyPr>
          <a:lstStyle/>
          <a:p>
            <a:pPr algn="l"/>
            <a:r>
              <a:rPr lang="en-US" altLang="zh-CN" sz="1800"/>
              <a:t>Trimming coil is necessary to realize the change of k values</a:t>
            </a:r>
          </a:p>
        </p:txBody>
      </p:sp>
      <p:sp>
        <p:nvSpPr>
          <p:cNvPr id="17" name="文本框 16"/>
          <p:cNvSpPr txBox="1"/>
          <p:nvPr/>
        </p:nvSpPr>
        <p:spPr>
          <a:xfrm>
            <a:off x="6023610" y="2446020"/>
            <a:ext cx="6096000" cy="1753235"/>
          </a:xfrm>
          <a:prstGeom prst="rect">
            <a:avLst/>
          </a:prstGeom>
          <a:noFill/>
        </p:spPr>
        <p:txBody>
          <a:bodyPr wrap="square" rtlCol="0" anchor="t">
            <a:spAutoFit/>
          </a:bodyPr>
          <a:lstStyle/>
          <a:p>
            <a:pPr marL="285750" indent="-285750" algn="l">
              <a:lnSpc>
                <a:spcPct val="150000"/>
              </a:lnSpc>
              <a:buFont typeface="Wingdings" panose="05000000000000000000" charset="0"/>
              <a:buChar char="Ø"/>
            </a:pPr>
            <a:r>
              <a:rPr lang="en-US" altLang="zh-CN" sz="1800"/>
              <a:t>The quantity of the trimming coil: about 20</a:t>
            </a:r>
          </a:p>
          <a:p>
            <a:pPr marL="285750" indent="-285750" algn="l">
              <a:lnSpc>
                <a:spcPct val="150000"/>
              </a:lnSpc>
              <a:buFont typeface="Wingdings" panose="05000000000000000000" charset="0"/>
              <a:buChar char="Ø"/>
            </a:pPr>
            <a:r>
              <a:rPr lang="en-US" altLang="zh-CN" sz="1800"/>
              <a:t>The layout of the coil:same spacing or distance spacing</a:t>
            </a:r>
          </a:p>
          <a:p>
            <a:pPr marL="285750" indent="-285750" algn="l">
              <a:lnSpc>
                <a:spcPct val="150000"/>
              </a:lnSpc>
              <a:buFont typeface="Wingdings" panose="05000000000000000000" charset="0"/>
              <a:buChar char="Ø"/>
            </a:pPr>
            <a:r>
              <a:rPr lang="en-US" altLang="zh-CN" sz="1800"/>
              <a:t>the compensation strategy of the trimming coil</a:t>
            </a:r>
          </a:p>
          <a:p>
            <a:pPr marL="0" indent="0" algn="l">
              <a:lnSpc>
                <a:spcPct val="150000"/>
              </a:lnSpc>
              <a:buFont typeface="Wingdings" panose="05000000000000000000" charset="0"/>
              <a:buNone/>
            </a:pPr>
            <a:endParaRPr lang="en-US" altLang="zh-CN" sz="180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552392" y="38552"/>
            <a:ext cx="1454245" cy="523220"/>
          </a:xfrm>
          <a:prstGeom prst="rect">
            <a:avLst/>
          </a:prstGeom>
          <a:noFill/>
        </p:spPr>
        <p:txBody>
          <a:bodyPr wrap="none" rtlCol="0">
            <a:spAutoFit/>
          </a:bodyPr>
          <a:lstStyle/>
          <a:p>
            <a:r>
              <a:rPr lang="en-US" altLang="zh-CN" sz="2800" b="1" dirty="0">
                <a:latin typeface="微软雅黑" panose="020B0503020204020204" charset="-122"/>
                <a:ea typeface="微软雅黑" panose="020B0503020204020204" charset="-122"/>
              </a:rPr>
              <a:t>outline</a:t>
            </a:r>
            <a:endParaRPr lang="zh-CN" altLang="en-US" sz="2800" b="1" dirty="0">
              <a:latin typeface="微软雅黑" panose="020B0503020204020204" charset="-122"/>
              <a:ea typeface="微软雅黑" panose="020B0503020204020204" charset="-122"/>
            </a:endParaRPr>
          </a:p>
        </p:txBody>
      </p:sp>
      <p:sp>
        <p:nvSpPr>
          <p:cNvPr id="6" name="文本框 5"/>
          <p:cNvSpPr txBox="1"/>
          <p:nvPr/>
        </p:nvSpPr>
        <p:spPr>
          <a:xfrm>
            <a:off x="3503930" y="1412875"/>
            <a:ext cx="7302500" cy="2553335"/>
          </a:xfrm>
          <a:prstGeom prst="rect">
            <a:avLst/>
          </a:prstGeom>
          <a:noFill/>
        </p:spPr>
        <p:txBody>
          <a:bodyPr wrap="square">
            <a:spAutoFit/>
          </a:bodyPr>
          <a:lstStyle/>
          <a:p>
            <a:pPr marL="342900" indent="-342900" algn="l">
              <a:lnSpc>
                <a:spcPct val="200000"/>
              </a:lnSpc>
              <a:buFont typeface="Wingdings" panose="05000000000000000000" pitchFamily="2" charset="2"/>
              <a:buChar char="Ø"/>
            </a:pPr>
            <a:r>
              <a:rPr lang="en-US" altLang="zh-CN" sz="2000" b="1" dirty="0">
                <a:solidFill>
                  <a:schemeClr val="tx1"/>
                </a:solidFill>
                <a:latin typeface="微软雅黑" panose="020B0503020204020204" charset="-122"/>
                <a:ea typeface="微软雅黑" panose="020B0503020204020204" charset="-122"/>
              </a:rPr>
              <a:t>Physics Requirements of FFAG Magnet</a:t>
            </a:r>
          </a:p>
          <a:p>
            <a:pPr marL="342900" indent="-342900" algn="l">
              <a:lnSpc>
                <a:spcPct val="200000"/>
              </a:lnSpc>
              <a:buFont typeface="Wingdings" panose="05000000000000000000" pitchFamily="2" charset="2"/>
              <a:buChar char="Ø"/>
            </a:pPr>
            <a:r>
              <a:rPr lang="en-US" altLang="zh-CN" sz="2000" b="1" dirty="0">
                <a:latin typeface="微软雅黑" panose="020B0503020204020204" charset="-122"/>
                <a:ea typeface="微软雅黑" panose="020B0503020204020204" charset="-122"/>
              </a:rPr>
              <a:t>2D Design for FFAG magnet</a:t>
            </a:r>
          </a:p>
          <a:p>
            <a:pPr marL="342900" indent="-342900" algn="l">
              <a:lnSpc>
                <a:spcPct val="200000"/>
              </a:lnSpc>
              <a:buFont typeface="Wingdings" panose="05000000000000000000" pitchFamily="2" charset="2"/>
              <a:buChar char="Ø"/>
            </a:pPr>
            <a:r>
              <a:rPr lang="en-US" altLang="zh-CN" sz="2000" b="1" dirty="0">
                <a:latin typeface="微软雅黑" panose="020B0503020204020204" charset="-122"/>
                <a:ea typeface="微软雅黑" panose="020B0503020204020204" charset="-122"/>
              </a:rPr>
              <a:t>3D Design for FFAG magnet</a:t>
            </a:r>
          </a:p>
          <a:p>
            <a:pPr marL="342900" indent="-342900" algn="l">
              <a:lnSpc>
                <a:spcPct val="200000"/>
              </a:lnSpc>
              <a:buFont typeface="Wingdings" panose="05000000000000000000" pitchFamily="2" charset="2"/>
              <a:buChar char="Ø"/>
            </a:pPr>
            <a:r>
              <a:rPr lang="en-US" altLang="zh-CN" sz="2000" b="1" dirty="0">
                <a:solidFill>
                  <a:srgbClr val="0000FF"/>
                </a:solidFill>
                <a:latin typeface="微软雅黑" panose="020B0503020204020204" charset="-122"/>
                <a:ea typeface="微软雅黑" panose="020B0503020204020204" charset="-122"/>
              </a:rPr>
              <a:t>Key technologies for prototype magnet</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55440" y="39391"/>
            <a:ext cx="9937104" cy="52197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Key technology 1</a:t>
            </a:r>
          </a:p>
        </p:txBody>
      </p:sp>
      <p:sp>
        <p:nvSpPr>
          <p:cNvPr id="3" name="内容占位符 1"/>
          <p:cNvSpPr>
            <a:spLocks noGrp="1"/>
          </p:cNvSpPr>
          <p:nvPr/>
        </p:nvSpPr>
        <p:spPr>
          <a:xfrm>
            <a:off x="767080" y="980163"/>
            <a:ext cx="10800000" cy="5292000"/>
          </a:xfrm>
          <a:prstGeom prst="rect">
            <a:avLst/>
          </a:prstGeom>
          <a:noFill/>
          <a:ln>
            <a:noFill/>
          </a:ln>
        </p:spPr>
        <p:txBody>
          <a:bodyPr vert="horz" wrap="square" lIns="91440" tIns="45720" rIns="91440" bIns="45720" numCol="1" anchor="t" anchorCtr="0" compatLnSpc="1"/>
          <a:lstStyle>
            <a:lvl1pPr marL="228600" indent="-228600" algn="l" rtl="0" eaLnBrk="0" fontAlgn="base" hangingPunct="0">
              <a:lnSpc>
                <a:spcPct val="110000"/>
              </a:lnSpc>
              <a:spcBef>
                <a:spcPts val="1000"/>
              </a:spcBef>
              <a:spcAft>
                <a:spcPct val="0"/>
              </a:spcAft>
              <a:buFont typeface="Wingdings" panose="05000000000000000000" pitchFamily="2" charset="2"/>
              <a:buChar char="n"/>
              <a:defRPr sz="3200" b="1" kern="1200">
                <a:solidFill>
                  <a:srgbClr val="071F65"/>
                </a:solidFill>
                <a:latin typeface="黑体" panose="02010609060101010101" pitchFamily="49" charset="-122"/>
                <a:ea typeface="黑体" panose="02010609060101010101" pitchFamily="49" charset="-122"/>
                <a:cs typeface="Times New Roman" panose="02020603050405020304" pitchFamily="18" charset="0"/>
              </a:defRPr>
            </a:lvl1pPr>
            <a:lvl2pPr marL="685800" indent="-228600" algn="l" rtl="0" eaLnBrk="0" fontAlgn="base" hangingPunct="0">
              <a:lnSpc>
                <a:spcPct val="100000"/>
              </a:lnSpc>
              <a:spcBef>
                <a:spcPts val="6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US" b="1" dirty="0">
                <a:solidFill>
                  <a:srgbClr val="FF0000"/>
                </a:solidFill>
                <a:latin typeface="Times New Roman" panose="02020603050405020304" pitchFamily="18" charset="0"/>
                <a:cs typeface="Times New Roman" panose="02020603050405020304" pitchFamily="18" charset="0"/>
              </a:rPr>
              <a:t>Magnet design</a:t>
            </a:r>
          </a:p>
          <a:p>
            <a:pPr lvl="1">
              <a:lnSpc>
                <a:spcPct val="150000"/>
              </a:lnSpc>
            </a:pPr>
            <a:r>
              <a:rPr lang="en-US" altLang="zh-CN" dirty="0">
                <a:latin typeface="Times New Roman" panose="02020603050405020304" pitchFamily="18" charset="0"/>
                <a:cs typeface="Times New Roman" panose="02020603050405020304" pitchFamily="18" charset="0"/>
              </a:rPr>
              <a:t>Full parametric modeling and optimization, realize the complex polar shape in 2D/3D design, including the processing and adjustment of the spiral Angle</a:t>
            </a:r>
          </a:p>
          <a:p>
            <a:pPr lvl="1">
              <a:lnSpc>
                <a:spcPct val="150000"/>
              </a:lnSpc>
            </a:pPr>
            <a:r>
              <a:rPr lang="en-US" altLang="zh-CN" dirty="0">
                <a:latin typeface="Times New Roman" panose="02020603050405020304" pitchFamily="18" charset="0"/>
                <a:cs typeface="Times New Roman" panose="02020603050405020304" pitchFamily="18" charset="0"/>
              </a:rPr>
              <a:t>The modeling and adjustment of the irregular coil</a:t>
            </a:r>
          </a:p>
          <a:p>
            <a:pPr lvl="1">
              <a:lnSpc>
                <a:spcPct val="150000"/>
              </a:lnSpc>
            </a:pPr>
            <a:r>
              <a:rPr lang="en-US" altLang="zh-CN" dirty="0">
                <a:latin typeface="Times New Roman" panose="02020603050405020304" pitchFamily="18" charset="0"/>
                <a:cs typeface="Times New Roman" panose="02020603050405020304" pitchFamily="18" charset="0"/>
                <a:sym typeface="+mn-ea"/>
              </a:rPr>
              <a:t>Parametric modeling of the c</a:t>
            </a:r>
            <a:r>
              <a:rPr lang="en-US" altLang="zh-CN" dirty="0">
                <a:latin typeface="Times New Roman" panose="02020603050405020304" pitchFamily="18" charset="0"/>
                <a:cs typeface="Times New Roman" panose="02020603050405020304" pitchFamily="18" charset="0"/>
              </a:rPr>
              <a:t>omplex surface trimming</a:t>
            </a:r>
          </a:p>
          <a:p>
            <a:pPr lvl="1">
              <a:lnSpc>
                <a:spcPct val="150000"/>
              </a:lnSpc>
            </a:pPr>
            <a:r>
              <a:rPr lang="en-US" dirty="0">
                <a:latin typeface="Times New Roman" panose="02020603050405020304" pitchFamily="18" charset="0"/>
                <a:cs typeface="Times New Roman" panose="02020603050405020304" pitchFamily="18" charset="0"/>
              </a:rPr>
              <a:t>the trimming coil design and the o</a:t>
            </a:r>
            <a:r>
              <a:rPr lang="en-US" altLang="zh-CN" dirty="0">
                <a:latin typeface="Times New Roman" panose="02020603050405020304" pitchFamily="18" charset="0"/>
                <a:cs typeface="Times New Roman" panose="02020603050405020304" pitchFamily="18" charset="0"/>
              </a:rPr>
              <a:t>ptimization strategy</a:t>
            </a:r>
          </a:p>
          <a:p>
            <a:pPr lvl="1">
              <a:lnSpc>
                <a:spcPct val="150000"/>
              </a:lnSpc>
            </a:pPr>
            <a:r>
              <a:rPr lang="en-US" altLang="zh-CN" dirty="0">
                <a:latin typeface="Times New Roman" panose="02020603050405020304" pitchFamily="18" charset="0"/>
                <a:cs typeface="Times New Roman" panose="02020603050405020304" pitchFamily="18" charset="0"/>
              </a:rPr>
              <a:t>The magnet shape </a:t>
            </a:r>
            <a:r>
              <a:rPr lang="en-US" altLang="zh-CN" dirty="0">
                <a:latin typeface="Times New Roman" panose="02020603050405020304" pitchFamily="18" charset="0"/>
                <a:cs typeface="Times New Roman" panose="02020603050405020304" pitchFamily="18" charset="0"/>
                <a:sym typeface="+mn-ea"/>
              </a:rPr>
              <a:t>optimization to a</a:t>
            </a:r>
            <a:r>
              <a:rPr lang="en-US" altLang="zh-CN" dirty="0">
                <a:latin typeface="Times New Roman" panose="02020603050405020304" pitchFamily="18" charset="0"/>
                <a:cs typeface="Times New Roman" panose="02020603050405020304" pitchFamily="18" charset="0"/>
              </a:rPr>
              <a:t>void interference between equipment and reduce the total weight</a:t>
            </a:r>
          </a:p>
          <a:p>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55440" y="39391"/>
            <a:ext cx="9937104" cy="52197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Key technology 2</a:t>
            </a:r>
          </a:p>
        </p:txBody>
      </p:sp>
      <p:sp>
        <p:nvSpPr>
          <p:cNvPr id="3" name="内容占位符 1"/>
          <p:cNvSpPr>
            <a:spLocks noGrp="1"/>
          </p:cNvSpPr>
          <p:nvPr/>
        </p:nvSpPr>
        <p:spPr>
          <a:xfrm>
            <a:off x="767080" y="980440"/>
            <a:ext cx="11029315" cy="5292090"/>
          </a:xfrm>
          <a:prstGeom prst="rect">
            <a:avLst/>
          </a:prstGeom>
          <a:noFill/>
          <a:ln>
            <a:noFill/>
          </a:ln>
        </p:spPr>
        <p:txBody>
          <a:bodyPr vert="horz" wrap="square" lIns="91440" tIns="45720" rIns="91440" bIns="45720" numCol="1" anchor="t" anchorCtr="0" compatLnSpc="1"/>
          <a:lstStyle>
            <a:lvl1pPr marL="228600" indent="-228600" algn="l" rtl="0" eaLnBrk="0" fontAlgn="base" hangingPunct="0">
              <a:lnSpc>
                <a:spcPct val="110000"/>
              </a:lnSpc>
              <a:spcBef>
                <a:spcPts val="1000"/>
              </a:spcBef>
              <a:spcAft>
                <a:spcPct val="0"/>
              </a:spcAft>
              <a:buFont typeface="Wingdings" panose="05000000000000000000" pitchFamily="2" charset="2"/>
              <a:buChar char="n"/>
              <a:defRPr sz="3200" b="1" kern="1200">
                <a:solidFill>
                  <a:srgbClr val="071F65"/>
                </a:solidFill>
                <a:latin typeface="黑体" panose="02010609060101010101" pitchFamily="49" charset="-122"/>
                <a:ea typeface="黑体" panose="02010609060101010101" pitchFamily="49" charset="-122"/>
                <a:cs typeface="Times New Roman" panose="02020603050405020304" pitchFamily="18" charset="0"/>
              </a:defRPr>
            </a:lvl1pPr>
            <a:lvl2pPr marL="685800" indent="-228600" algn="l" rtl="0" eaLnBrk="0" fontAlgn="base" hangingPunct="0">
              <a:lnSpc>
                <a:spcPct val="100000"/>
              </a:lnSpc>
              <a:spcBef>
                <a:spcPts val="6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a:lnSpc>
                <a:spcPct val="150000"/>
              </a:lnSpc>
              <a:buClrTx/>
              <a:buSzTx/>
            </a:pPr>
            <a:r>
              <a:rPr lang="en-US" b="1" dirty="0">
                <a:solidFill>
                  <a:srgbClr val="FF0000"/>
                </a:solidFill>
                <a:latin typeface="Times New Roman" panose="02020603050405020304" pitchFamily="18" charset="0"/>
                <a:cs typeface="Times New Roman" panose="02020603050405020304" pitchFamily="18" charset="0"/>
              </a:rPr>
              <a:t>Magnet machining</a:t>
            </a:r>
          </a:p>
          <a:p>
            <a:pPr lvl="1">
              <a:lnSpc>
                <a:spcPct val="150000"/>
              </a:lnSpc>
            </a:pPr>
            <a:r>
              <a:rPr lang="en-US" altLang="zh-CN" dirty="0">
                <a:latin typeface="Times New Roman" panose="02020603050405020304" pitchFamily="18" charset="0"/>
                <a:cs typeface="Times New Roman" panose="02020603050405020304" pitchFamily="18" charset="0"/>
              </a:rPr>
              <a:t>The machining precision and cost, control of large workpiece complex surfaces;</a:t>
            </a:r>
          </a:p>
          <a:p>
            <a:pPr lvl="1">
              <a:lnSpc>
                <a:spcPct val="150000"/>
              </a:lnSpc>
            </a:pPr>
            <a:r>
              <a:rPr lang="en-US" altLang="zh-CN" dirty="0">
                <a:latin typeface="Times New Roman" panose="02020603050405020304" pitchFamily="18" charset="0"/>
                <a:cs typeface="Times New Roman" panose="02020603050405020304" pitchFamily="18" charset="0"/>
              </a:rPr>
              <a:t>Reduce the influence of installation error</a:t>
            </a:r>
          </a:p>
          <a:p>
            <a:pPr lvl="1">
              <a:lnSpc>
                <a:spcPct val="150000"/>
              </a:lnSpc>
            </a:pPr>
            <a:r>
              <a:rPr lang="en-US" altLang="zh-CN" dirty="0">
                <a:latin typeface="Times New Roman" panose="02020603050405020304" pitchFamily="18" charset="0"/>
                <a:cs typeface="Times New Roman" panose="02020603050405020304" pitchFamily="18" charset="0"/>
                <a:sym typeface="+mn-ea"/>
              </a:rPr>
              <a:t>The production, layout and assembly of the trimming coil </a:t>
            </a:r>
          </a:p>
          <a:p>
            <a:pPr lvl="1">
              <a:lnSpc>
                <a:spcPct val="150000"/>
              </a:lnSpc>
            </a:pPr>
            <a:r>
              <a:rPr lang="en-US" altLang="zh-CN" dirty="0">
                <a:latin typeface="Times New Roman" panose="02020603050405020304" pitchFamily="18" charset="0"/>
                <a:cs typeface="Times New Roman" panose="02020603050405020304" pitchFamily="18" charset="0"/>
              </a:rPr>
              <a:t>Large size complex coil winding process and error suppression</a:t>
            </a:r>
          </a:p>
          <a:p>
            <a:pPr lvl="1">
              <a:lnSpc>
                <a:spcPct val="150000"/>
              </a:lnSpc>
            </a:pPr>
            <a:r>
              <a:rPr lang="en-US" altLang="zh-CN" dirty="0">
                <a:latin typeface="Times New Roman" panose="02020603050405020304" pitchFamily="18" charset="0"/>
                <a:cs typeface="Times New Roman" panose="02020603050405020304" pitchFamily="18" charset="0"/>
              </a:rPr>
              <a:t>The magnet pole adopts annealing to guarabtee the material properties and the core use the common DT4C material</a:t>
            </a:r>
          </a:p>
          <a:p>
            <a:pPr lvl="1">
              <a:lnSpc>
                <a:spcPct val="150000"/>
              </a:lnSpc>
            </a:pPr>
            <a:r>
              <a:rPr lang="en-US" altLang="zh-CN" dirty="0">
                <a:latin typeface="Times New Roman" panose="02020603050405020304" pitchFamily="18" charset="0"/>
                <a:cs typeface="Times New Roman" panose="02020603050405020304" pitchFamily="18" charset="0"/>
              </a:rPr>
              <a:t>For the complex trimming coil, it should  be careful to ensure the coil winding accuracy and the coil pouring </a:t>
            </a:r>
            <a:r>
              <a:rPr lang="en-US" altLang="zh-CN" dirty="0">
                <a:latin typeface="Times New Roman" panose="02020603050405020304" pitchFamily="18" charset="0"/>
                <a:cs typeface="Times New Roman" panose="02020603050405020304" pitchFamily="18" charset="0"/>
                <a:sym typeface="+mn-ea"/>
              </a:rPr>
              <a:t>accuracy</a:t>
            </a:r>
            <a:r>
              <a:rPr lang="en-US" altLang="zh-CN" dirty="0">
                <a:latin typeface="Times New Roman" panose="02020603050405020304" pitchFamily="18" charset="0"/>
                <a:cs typeface="Times New Roman" panose="02020603050405020304" pitchFamily="18" charset="0"/>
              </a:rPr>
              <a:t> </a:t>
            </a:r>
          </a:p>
          <a:p>
            <a:pPr lvl="1">
              <a:lnSpc>
                <a:spcPct val="150000"/>
              </a:lnSpc>
            </a:pPr>
            <a:endParaRPr lang="en-US" altLang="zh-CN" dirty="0">
              <a:latin typeface="Times New Roman" panose="02020603050405020304" pitchFamily="18" charset="0"/>
              <a:cs typeface="Times New Roman" panose="02020603050405020304" pitchFamily="18" charset="0"/>
            </a:endParaRPr>
          </a:p>
          <a:p>
            <a:pPr lvl="1">
              <a:lnSpc>
                <a:spcPct val="150000"/>
              </a:lnSpc>
            </a:pPr>
            <a:endParaRPr lang="en-US" altLang="zh-CN" dirty="0">
              <a:latin typeface="Times New Roman" panose="02020603050405020304" pitchFamily="18" charset="0"/>
              <a:cs typeface="Times New Roman" panose="02020603050405020304" pitchFamily="18" charset="0"/>
            </a:endParaRPr>
          </a:p>
          <a:p>
            <a:pPr lvl="1">
              <a:lnSpc>
                <a:spcPct val="150000"/>
              </a:lnSpc>
            </a:pP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55440" y="39391"/>
            <a:ext cx="9937104" cy="52197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Key technology 3</a:t>
            </a:r>
          </a:p>
        </p:txBody>
      </p:sp>
      <p:sp>
        <p:nvSpPr>
          <p:cNvPr id="3" name="内容占位符 1"/>
          <p:cNvSpPr>
            <a:spLocks noGrp="1"/>
          </p:cNvSpPr>
          <p:nvPr/>
        </p:nvSpPr>
        <p:spPr>
          <a:xfrm>
            <a:off x="767080" y="980440"/>
            <a:ext cx="11029315" cy="5292090"/>
          </a:xfrm>
          <a:prstGeom prst="rect">
            <a:avLst/>
          </a:prstGeom>
          <a:noFill/>
          <a:ln>
            <a:noFill/>
          </a:ln>
        </p:spPr>
        <p:txBody>
          <a:bodyPr vert="horz" wrap="square" lIns="91440" tIns="45720" rIns="91440" bIns="45720" numCol="1" anchor="t" anchorCtr="0" compatLnSpc="1"/>
          <a:lstStyle>
            <a:lvl1pPr marL="228600" indent="-228600" algn="l" rtl="0" eaLnBrk="0" fontAlgn="base" hangingPunct="0">
              <a:lnSpc>
                <a:spcPct val="110000"/>
              </a:lnSpc>
              <a:spcBef>
                <a:spcPts val="1000"/>
              </a:spcBef>
              <a:spcAft>
                <a:spcPct val="0"/>
              </a:spcAft>
              <a:buFont typeface="Wingdings" panose="05000000000000000000" pitchFamily="2" charset="2"/>
              <a:buChar char="n"/>
              <a:defRPr sz="3200" b="1" kern="1200">
                <a:solidFill>
                  <a:srgbClr val="071F65"/>
                </a:solidFill>
                <a:latin typeface="黑体" panose="02010609060101010101" pitchFamily="49" charset="-122"/>
                <a:ea typeface="黑体" panose="02010609060101010101" pitchFamily="49" charset="-122"/>
                <a:cs typeface="Times New Roman" panose="02020603050405020304" pitchFamily="18" charset="0"/>
              </a:defRPr>
            </a:lvl1pPr>
            <a:lvl2pPr marL="685800" indent="-228600" algn="l" rtl="0" eaLnBrk="0" fontAlgn="base" hangingPunct="0">
              <a:lnSpc>
                <a:spcPct val="100000"/>
              </a:lnSpc>
              <a:spcBef>
                <a:spcPts val="6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a:buClrTx/>
              <a:buSzTx/>
            </a:pPr>
            <a:r>
              <a:rPr lang="en-US" b="1" dirty="0">
                <a:solidFill>
                  <a:srgbClr val="FF0000"/>
                </a:solidFill>
                <a:latin typeface="Times New Roman" panose="02020603050405020304" pitchFamily="18" charset="0"/>
                <a:cs typeface="Times New Roman" panose="02020603050405020304" pitchFamily="18" charset="0"/>
              </a:rPr>
              <a:t>Magnetic field measurement </a:t>
            </a:r>
          </a:p>
          <a:p>
            <a:pPr lvl="1"/>
            <a:r>
              <a:rPr lang="en-US" altLang="zh-CN" dirty="0">
                <a:latin typeface="Times New Roman" panose="02020603050405020304" pitchFamily="18" charset="0"/>
                <a:cs typeface="Times New Roman" panose="02020603050405020304" pitchFamily="18" charset="0"/>
              </a:rPr>
              <a:t>The removable pole will be adopted to secondary processing for magnetic poles, according to the actual magnetic field measurement and data analysis results</a:t>
            </a:r>
          </a:p>
          <a:p>
            <a:pPr lvl="1"/>
            <a:r>
              <a:rPr lang="en-US" altLang="zh-CN" dirty="0">
                <a:latin typeface="Times New Roman" panose="02020603050405020304" pitchFamily="18" charset="0"/>
                <a:cs typeface="Times New Roman" panose="02020603050405020304" pitchFamily="18" charset="0"/>
              </a:rPr>
              <a:t>The spiral angle and edge field coefficient are very important to improve the stability of the beam, and the core will be modified to ensure the magnetic measurements results</a:t>
            </a:r>
          </a:p>
          <a:p>
            <a:pPr lvl="1"/>
            <a:r>
              <a:rPr lang="en-US" altLang="zh-CN" dirty="0">
                <a:latin typeface="Times New Roman" panose="02020603050405020304" pitchFamily="18" charset="0"/>
                <a:cs typeface="Times New Roman" panose="02020603050405020304" pitchFamily="18" charset="0"/>
              </a:rPr>
              <a:t>The field shield board should be included throughout the magnetic edge field correction process, and it would be adjusted to achieve the constant coefficient of the edge field</a:t>
            </a:r>
          </a:p>
          <a:p>
            <a:pPr lvl="1"/>
            <a:r>
              <a:rPr lang="en-US" altLang="zh-CN" dirty="0">
                <a:latin typeface="Times New Roman" panose="02020603050405020304" pitchFamily="18" charset="0"/>
                <a:cs typeface="Times New Roman" panose="02020603050405020304" pitchFamily="18" charset="0"/>
              </a:rPr>
              <a:t>The current adjustment strategy of the trim coil will be confirmed by the measurement results</a:t>
            </a:r>
          </a:p>
          <a:p>
            <a:pPr lvl="1"/>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55640" y="3136612"/>
            <a:ext cx="5735866" cy="584775"/>
          </a:xfrm>
          <a:prstGeom prst="rect">
            <a:avLst/>
          </a:prstGeom>
          <a:noFill/>
        </p:spPr>
        <p:txBody>
          <a:bodyPr wrap="none" rtlCol="0">
            <a:spAutoFit/>
          </a:bodyPr>
          <a:lstStyle/>
          <a:p>
            <a:r>
              <a:rPr lang="en-US" altLang="zh-CN" sz="3200" b="1" dirty="0"/>
              <a:t>Thank you for your attention</a:t>
            </a:r>
            <a:endParaRPr lang="zh-CN" altLang="en-US" sz="3200" b="1"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55440" y="39391"/>
            <a:ext cx="9937104" cy="52322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The optimization of </a:t>
            </a:r>
            <a:r>
              <a:rPr lang="en-US" altLang="zh-CN" sz="2800" b="1" dirty="0"/>
              <a:t>magnetic center and efficient length </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6816080" y="1436741"/>
            <a:ext cx="4032448" cy="689308"/>
          </a:xfrm>
          <a:prstGeom prst="rect">
            <a:avLst/>
          </a:prstGeom>
        </p:spPr>
      </p:pic>
      <p:sp>
        <p:nvSpPr>
          <p:cNvPr id="10" name="文本框 9"/>
          <p:cNvSpPr txBox="1"/>
          <p:nvPr/>
        </p:nvSpPr>
        <p:spPr>
          <a:xfrm>
            <a:off x="191344" y="1020635"/>
            <a:ext cx="7272808" cy="338554"/>
          </a:xfrm>
          <a:prstGeom prst="rect">
            <a:avLst/>
          </a:prstGeom>
          <a:noFill/>
        </p:spPr>
        <p:txBody>
          <a:bodyPr wrap="square" rtlCol="0">
            <a:spAutoFit/>
          </a:bodyPr>
          <a:lstStyle/>
          <a:p>
            <a:pPr algn="l"/>
            <a:r>
              <a:rPr lang="en-US" altLang="zh-CN" sz="1600" b="1" dirty="0">
                <a:solidFill>
                  <a:srgbClr val="0000FF"/>
                </a:solidFill>
              </a:rPr>
              <a:t>The integral line use the  particle trajectory path(H-G-D-E-F)</a:t>
            </a:r>
            <a:endParaRPr lang="zh-CN" altLang="en-US" sz="1600" b="1" dirty="0">
              <a:solidFill>
                <a:srgbClr val="0000FF"/>
              </a:solidFill>
            </a:endParaRPr>
          </a:p>
        </p:txBody>
      </p:sp>
      <p:sp>
        <p:nvSpPr>
          <p:cNvPr id="11" name="文本框 10"/>
          <p:cNvSpPr txBox="1"/>
          <p:nvPr/>
        </p:nvSpPr>
        <p:spPr>
          <a:xfrm>
            <a:off x="6781428" y="995483"/>
            <a:ext cx="4976142" cy="338554"/>
          </a:xfrm>
          <a:prstGeom prst="rect">
            <a:avLst/>
          </a:prstGeom>
          <a:noFill/>
        </p:spPr>
        <p:txBody>
          <a:bodyPr wrap="square" rtlCol="0">
            <a:spAutoFit/>
          </a:bodyPr>
          <a:lstStyle/>
          <a:p>
            <a:pPr algn="l"/>
            <a:r>
              <a:rPr lang="en-US" altLang="zh-CN" sz="1600" b="1" dirty="0">
                <a:solidFill>
                  <a:srgbClr val="0000FF"/>
                </a:solidFill>
              </a:rPr>
              <a:t>The entrance field and the exit field  </a:t>
            </a:r>
            <a:endParaRPr lang="zh-CN" altLang="en-US" sz="1600" b="1" dirty="0">
              <a:solidFill>
                <a:srgbClr val="0000FF"/>
              </a:solidFill>
            </a:endParaRPr>
          </a:p>
        </p:txBody>
      </p:sp>
      <p:grpSp>
        <p:nvGrpSpPr>
          <p:cNvPr id="2" name="组合 1"/>
          <p:cNvGrpSpPr/>
          <p:nvPr/>
        </p:nvGrpSpPr>
        <p:grpSpPr>
          <a:xfrm>
            <a:off x="509426" y="1664340"/>
            <a:ext cx="3600400" cy="3288421"/>
            <a:chOff x="509426" y="1664340"/>
            <a:chExt cx="3600400" cy="3288421"/>
          </a:xfrm>
        </p:grpSpPr>
        <p:pic>
          <p:nvPicPr>
            <p:cNvPr id="3" name="图片 2"/>
            <p:cNvPicPr>
              <a:picLocks noChangeAspect="1"/>
            </p:cNvPicPr>
            <p:nvPr/>
          </p:nvPicPr>
          <p:blipFill>
            <a:blip r:embed="rId4"/>
            <a:stretch>
              <a:fillRect/>
            </a:stretch>
          </p:blipFill>
          <p:spPr>
            <a:xfrm>
              <a:off x="509426" y="1664340"/>
              <a:ext cx="3600400" cy="3288421"/>
            </a:xfrm>
            <a:prstGeom prst="rect">
              <a:avLst/>
            </a:prstGeom>
          </p:spPr>
        </p:pic>
        <p:sp>
          <p:nvSpPr>
            <p:cNvPr id="12" name="文本框 11"/>
            <p:cNvSpPr txBox="1"/>
            <p:nvPr/>
          </p:nvSpPr>
          <p:spPr>
            <a:xfrm>
              <a:off x="1277075" y="2636912"/>
              <a:ext cx="293670" cy="261610"/>
            </a:xfrm>
            <a:prstGeom prst="rect">
              <a:avLst/>
            </a:prstGeom>
            <a:noFill/>
          </p:spPr>
          <p:txBody>
            <a:bodyPr wrap="none" rtlCol="0">
              <a:spAutoFit/>
            </a:bodyPr>
            <a:lstStyle/>
            <a:p>
              <a:r>
                <a:rPr lang="en-US" altLang="zh-CN" sz="1100" dirty="0">
                  <a:latin typeface="Times New Roman" panose="02020603050405020304" pitchFamily="18" charset="0"/>
                  <a:cs typeface="Times New Roman" panose="02020603050405020304" pitchFamily="18" charset="0"/>
                </a:rPr>
                <a:t>G</a:t>
              </a:r>
              <a:endParaRPr lang="zh-CN" altLang="en-US" sz="1200" dirty="0">
                <a:latin typeface="Times New Roman" panose="02020603050405020304" pitchFamily="18" charset="0"/>
                <a:cs typeface="Times New Roman" panose="02020603050405020304" pitchFamily="18" charset="0"/>
              </a:endParaRPr>
            </a:p>
          </p:txBody>
        </p:sp>
      </p:grpSp>
      <p:pic>
        <p:nvPicPr>
          <p:cNvPr id="18" name="图片 17"/>
          <p:cNvPicPr>
            <a:picLocks noChangeAspect="1"/>
          </p:cNvPicPr>
          <p:nvPr/>
        </p:nvPicPr>
        <p:blipFill>
          <a:blip r:embed="rId5"/>
          <a:stretch>
            <a:fillRect/>
          </a:stretch>
        </p:blipFill>
        <p:spPr>
          <a:xfrm>
            <a:off x="911424" y="5807625"/>
            <a:ext cx="2232248" cy="442601"/>
          </a:xfrm>
          <a:prstGeom prst="rect">
            <a:avLst/>
          </a:prstGeom>
        </p:spPr>
      </p:pic>
      <p:sp>
        <p:nvSpPr>
          <p:cNvPr id="19" name="文本框 18"/>
          <p:cNvSpPr txBox="1"/>
          <p:nvPr/>
        </p:nvSpPr>
        <p:spPr>
          <a:xfrm>
            <a:off x="329623" y="5194647"/>
            <a:ext cx="2052165" cy="400110"/>
          </a:xfrm>
          <a:prstGeom prst="rect">
            <a:avLst/>
          </a:prstGeom>
          <a:noFill/>
        </p:spPr>
        <p:txBody>
          <a:bodyPr wrap="none" rtlCol="0">
            <a:spAutoFit/>
          </a:bodyPr>
          <a:lstStyle/>
          <a:p>
            <a:r>
              <a:rPr lang="en-US" altLang="zh-CN" sz="2000" b="1" dirty="0"/>
              <a:t>Bending radius</a:t>
            </a:r>
            <a:endParaRPr lang="zh-CN" altLang="en-US" sz="2000" b="1" dirty="0"/>
          </a:p>
        </p:txBody>
      </p:sp>
      <p:pic>
        <p:nvPicPr>
          <p:cNvPr id="21" name="图片 20"/>
          <p:cNvPicPr>
            <a:picLocks noChangeAspect="1"/>
          </p:cNvPicPr>
          <p:nvPr/>
        </p:nvPicPr>
        <p:blipFill>
          <a:blip r:embed="rId6"/>
          <a:stretch>
            <a:fillRect/>
          </a:stretch>
        </p:blipFill>
        <p:spPr>
          <a:xfrm>
            <a:off x="6917228" y="2710195"/>
            <a:ext cx="2880320" cy="598356"/>
          </a:xfrm>
          <a:prstGeom prst="rect">
            <a:avLst/>
          </a:prstGeom>
        </p:spPr>
      </p:pic>
      <p:sp>
        <p:nvSpPr>
          <p:cNvPr id="22" name="文本框 21"/>
          <p:cNvSpPr txBox="1"/>
          <p:nvPr/>
        </p:nvSpPr>
        <p:spPr>
          <a:xfrm>
            <a:off x="6780262" y="2250085"/>
            <a:ext cx="4976142" cy="338554"/>
          </a:xfrm>
          <a:prstGeom prst="rect">
            <a:avLst/>
          </a:prstGeom>
          <a:noFill/>
        </p:spPr>
        <p:txBody>
          <a:bodyPr wrap="square" rtlCol="0">
            <a:spAutoFit/>
          </a:bodyPr>
          <a:lstStyle/>
          <a:p>
            <a:pPr algn="l"/>
            <a:r>
              <a:rPr lang="en-US" altLang="zh-CN" sz="1600" b="1" dirty="0">
                <a:solidFill>
                  <a:srgbClr val="0000FF"/>
                </a:solidFill>
              </a:rPr>
              <a:t>The goal of optimization </a:t>
            </a:r>
            <a:endParaRPr lang="zh-CN" altLang="en-US" sz="1600" b="1" dirty="0">
              <a:solidFill>
                <a:srgbClr val="0000FF"/>
              </a:solidFill>
            </a:endParaRPr>
          </a:p>
        </p:txBody>
      </p:sp>
      <p:pic>
        <p:nvPicPr>
          <p:cNvPr id="28" name="图片 27"/>
          <p:cNvPicPr>
            <a:picLocks noChangeAspect="1"/>
          </p:cNvPicPr>
          <p:nvPr/>
        </p:nvPicPr>
        <p:blipFill>
          <a:blip r:embed="rId7"/>
          <a:stretch>
            <a:fillRect/>
          </a:stretch>
        </p:blipFill>
        <p:spPr>
          <a:xfrm>
            <a:off x="6851476" y="3942928"/>
            <a:ext cx="4060954" cy="2531308"/>
          </a:xfrm>
          <a:prstGeom prst="rect">
            <a:avLst/>
          </a:prstGeom>
        </p:spPr>
      </p:pic>
      <p:sp>
        <p:nvSpPr>
          <p:cNvPr id="29" name="文本框 28"/>
          <p:cNvSpPr txBox="1"/>
          <p:nvPr/>
        </p:nvSpPr>
        <p:spPr>
          <a:xfrm>
            <a:off x="6851476" y="3663304"/>
            <a:ext cx="2226893" cy="307777"/>
          </a:xfrm>
          <a:prstGeom prst="rect">
            <a:avLst/>
          </a:prstGeom>
          <a:noFill/>
        </p:spPr>
        <p:txBody>
          <a:bodyPr wrap="none" rtlCol="0">
            <a:spAutoFit/>
          </a:bodyPr>
          <a:lstStyle/>
          <a:p>
            <a:r>
              <a:rPr lang="en-US" altLang="zh-CN" dirty="0"/>
              <a:t>From </a:t>
            </a:r>
            <a:r>
              <a:rPr lang="en-US" altLang="zh-CN" dirty="0" err="1"/>
              <a:t>Sigmaphi</a:t>
            </a:r>
            <a:r>
              <a:rPr lang="en-US" altLang="zh-CN" dirty="0"/>
              <a:t> RACCAM</a:t>
            </a:r>
            <a:endParaRPr lang="zh-CN" alt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55440" y="39391"/>
            <a:ext cx="9937104" cy="52322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Evaluation of the Spiral Angle of the magnetic field</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nvSpPr>
        <p:spPr>
          <a:xfrm>
            <a:off x="191344" y="1020635"/>
            <a:ext cx="7272808" cy="338554"/>
          </a:xfrm>
          <a:prstGeom prst="rect">
            <a:avLst/>
          </a:prstGeom>
          <a:noFill/>
        </p:spPr>
        <p:txBody>
          <a:bodyPr wrap="square" rtlCol="0">
            <a:spAutoFit/>
          </a:bodyPr>
          <a:lstStyle/>
          <a:p>
            <a:pPr algn="l"/>
            <a:r>
              <a:rPr lang="en-US" altLang="zh-CN" sz="1600" b="1" dirty="0">
                <a:solidFill>
                  <a:srgbClr val="0000FF"/>
                </a:solidFill>
              </a:rPr>
              <a:t>The integral line use the  particle trajectory path(H-G-D-E-F)</a:t>
            </a:r>
            <a:endParaRPr lang="zh-CN" altLang="en-US" sz="1600" b="1" dirty="0">
              <a:solidFill>
                <a:srgbClr val="0000FF"/>
              </a:solidFill>
            </a:endParaRPr>
          </a:p>
        </p:txBody>
      </p:sp>
      <p:pic>
        <p:nvPicPr>
          <p:cNvPr id="18" name="图片 17"/>
          <p:cNvPicPr>
            <a:picLocks noChangeAspect="1"/>
          </p:cNvPicPr>
          <p:nvPr/>
        </p:nvPicPr>
        <p:blipFill>
          <a:blip r:embed="rId3"/>
          <a:stretch>
            <a:fillRect/>
          </a:stretch>
        </p:blipFill>
        <p:spPr>
          <a:xfrm>
            <a:off x="911424" y="5807625"/>
            <a:ext cx="2232248" cy="442601"/>
          </a:xfrm>
          <a:prstGeom prst="rect">
            <a:avLst/>
          </a:prstGeom>
        </p:spPr>
      </p:pic>
      <p:sp>
        <p:nvSpPr>
          <p:cNvPr id="19" name="文本框 18"/>
          <p:cNvSpPr txBox="1"/>
          <p:nvPr/>
        </p:nvSpPr>
        <p:spPr>
          <a:xfrm>
            <a:off x="329623" y="5194647"/>
            <a:ext cx="2052165" cy="400110"/>
          </a:xfrm>
          <a:prstGeom prst="rect">
            <a:avLst/>
          </a:prstGeom>
          <a:noFill/>
        </p:spPr>
        <p:txBody>
          <a:bodyPr wrap="none" rtlCol="0">
            <a:spAutoFit/>
          </a:bodyPr>
          <a:lstStyle/>
          <a:p>
            <a:r>
              <a:rPr lang="en-US" altLang="zh-CN" sz="2000" b="1" dirty="0"/>
              <a:t>Bending radius</a:t>
            </a:r>
            <a:endParaRPr lang="zh-CN" altLang="en-US" sz="2000" b="1" dirty="0"/>
          </a:p>
        </p:txBody>
      </p:sp>
      <p:pic>
        <p:nvPicPr>
          <p:cNvPr id="4" name="图片 3"/>
          <p:cNvPicPr>
            <a:picLocks noChangeAspect="1"/>
          </p:cNvPicPr>
          <p:nvPr/>
        </p:nvPicPr>
        <p:blipFill>
          <a:blip r:embed="rId4"/>
          <a:srcRect t="8637"/>
          <a:stretch>
            <a:fillRect/>
          </a:stretch>
        </p:blipFill>
        <p:spPr>
          <a:xfrm>
            <a:off x="6960096" y="1667978"/>
            <a:ext cx="3168352" cy="968934"/>
          </a:xfrm>
          <a:prstGeom prst="rect">
            <a:avLst/>
          </a:prstGeom>
        </p:spPr>
      </p:pic>
      <p:sp>
        <p:nvSpPr>
          <p:cNvPr id="7" name="文本框 6"/>
          <p:cNvSpPr txBox="1"/>
          <p:nvPr/>
        </p:nvSpPr>
        <p:spPr>
          <a:xfrm>
            <a:off x="6456040" y="1044446"/>
            <a:ext cx="6100762" cy="369332"/>
          </a:xfrm>
          <a:prstGeom prst="rect">
            <a:avLst/>
          </a:prstGeom>
          <a:noFill/>
        </p:spPr>
        <p:txBody>
          <a:bodyPr wrap="square">
            <a:spAutoFit/>
          </a:bodyPr>
          <a:lstStyle/>
          <a:p>
            <a:pPr algn="l"/>
            <a:r>
              <a:rPr lang="en-US" altLang="zh-CN" sz="1800" b="1" dirty="0"/>
              <a:t>The Spiral Angle of Magnetic field is </a:t>
            </a:r>
            <a:endParaRPr lang="zh-CN" altLang="en-US" sz="1800" b="1" dirty="0"/>
          </a:p>
        </p:txBody>
      </p:sp>
      <p:grpSp>
        <p:nvGrpSpPr>
          <p:cNvPr id="15" name="组合 14"/>
          <p:cNvGrpSpPr/>
          <p:nvPr/>
        </p:nvGrpSpPr>
        <p:grpSpPr>
          <a:xfrm>
            <a:off x="6438081" y="2672731"/>
            <a:ext cx="5614996" cy="468238"/>
            <a:chOff x="6438081" y="2672731"/>
            <a:chExt cx="5614996" cy="468238"/>
          </a:xfrm>
        </p:grpSpPr>
        <p:pic>
          <p:nvPicPr>
            <p:cNvPr id="13" name="图片 12"/>
            <p:cNvPicPr>
              <a:picLocks noChangeAspect="1"/>
            </p:cNvPicPr>
            <p:nvPr/>
          </p:nvPicPr>
          <p:blipFill>
            <a:blip r:embed="rId5"/>
            <a:srcRect b="32037"/>
            <a:stretch>
              <a:fillRect/>
            </a:stretch>
          </p:blipFill>
          <p:spPr>
            <a:xfrm>
              <a:off x="6438081" y="2672731"/>
              <a:ext cx="5614996" cy="468238"/>
            </a:xfrm>
            <a:prstGeom prst="rect">
              <a:avLst/>
            </a:prstGeom>
          </p:spPr>
        </p:pic>
        <p:sp>
          <p:nvSpPr>
            <p:cNvPr id="14" name="矩形 13"/>
            <p:cNvSpPr/>
            <p:nvPr/>
          </p:nvSpPr>
          <p:spPr bwMode="auto">
            <a:xfrm>
              <a:off x="8544272" y="2913911"/>
              <a:ext cx="3508805" cy="227057"/>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17" name="图片 16"/>
          <p:cNvPicPr>
            <a:picLocks noChangeAspect="1"/>
          </p:cNvPicPr>
          <p:nvPr/>
        </p:nvPicPr>
        <p:blipFill>
          <a:blip r:embed="rId6"/>
          <a:stretch>
            <a:fillRect/>
          </a:stretch>
        </p:blipFill>
        <p:spPr>
          <a:xfrm>
            <a:off x="7016826" y="3926815"/>
            <a:ext cx="3837432" cy="2758558"/>
          </a:xfrm>
          <a:prstGeom prst="rect">
            <a:avLst/>
          </a:prstGeom>
        </p:spPr>
      </p:pic>
      <p:sp>
        <p:nvSpPr>
          <p:cNvPr id="20" name="文本框 19"/>
          <p:cNvSpPr txBox="1"/>
          <p:nvPr/>
        </p:nvSpPr>
        <p:spPr>
          <a:xfrm>
            <a:off x="6566731" y="3561795"/>
            <a:ext cx="2226893" cy="307777"/>
          </a:xfrm>
          <a:prstGeom prst="rect">
            <a:avLst/>
          </a:prstGeom>
          <a:noFill/>
        </p:spPr>
        <p:txBody>
          <a:bodyPr wrap="none" rtlCol="0">
            <a:spAutoFit/>
          </a:bodyPr>
          <a:lstStyle/>
          <a:p>
            <a:r>
              <a:rPr lang="en-US" altLang="zh-CN" dirty="0"/>
              <a:t>From </a:t>
            </a:r>
            <a:r>
              <a:rPr lang="en-US" altLang="zh-CN" dirty="0" err="1"/>
              <a:t>Sigmaphi</a:t>
            </a:r>
            <a:r>
              <a:rPr lang="en-US" altLang="zh-CN" dirty="0"/>
              <a:t> RACCAM</a:t>
            </a:r>
            <a:endParaRPr lang="zh-CN" altLang="en-US" dirty="0"/>
          </a:p>
        </p:txBody>
      </p:sp>
      <p:grpSp>
        <p:nvGrpSpPr>
          <p:cNvPr id="2" name="组合 1"/>
          <p:cNvGrpSpPr/>
          <p:nvPr/>
        </p:nvGrpSpPr>
        <p:grpSpPr>
          <a:xfrm>
            <a:off x="901104" y="1496757"/>
            <a:ext cx="3600400" cy="3288421"/>
            <a:chOff x="509426" y="1664340"/>
            <a:chExt cx="3600400" cy="3288421"/>
          </a:xfrm>
        </p:grpSpPr>
        <p:pic>
          <p:nvPicPr>
            <p:cNvPr id="5" name="图片 4"/>
            <p:cNvPicPr>
              <a:picLocks noChangeAspect="1"/>
            </p:cNvPicPr>
            <p:nvPr/>
          </p:nvPicPr>
          <p:blipFill>
            <a:blip r:embed="rId7"/>
            <a:stretch>
              <a:fillRect/>
            </a:stretch>
          </p:blipFill>
          <p:spPr>
            <a:xfrm>
              <a:off x="509426" y="1664340"/>
              <a:ext cx="3600400" cy="3288421"/>
            </a:xfrm>
            <a:prstGeom prst="rect">
              <a:avLst/>
            </a:prstGeom>
          </p:spPr>
        </p:pic>
        <p:sp>
          <p:nvSpPr>
            <p:cNvPr id="6" name="文本框 5"/>
            <p:cNvSpPr txBox="1"/>
            <p:nvPr/>
          </p:nvSpPr>
          <p:spPr>
            <a:xfrm>
              <a:off x="1277075" y="2636912"/>
              <a:ext cx="293670" cy="261610"/>
            </a:xfrm>
            <a:prstGeom prst="rect">
              <a:avLst/>
            </a:prstGeom>
            <a:noFill/>
          </p:spPr>
          <p:txBody>
            <a:bodyPr wrap="none" rtlCol="0">
              <a:spAutoFit/>
            </a:bodyPr>
            <a:lstStyle/>
            <a:p>
              <a:r>
                <a:rPr lang="en-US" altLang="zh-CN" sz="1100" dirty="0">
                  <a:latin typeface="Times New Roman" panose="02020603050405020304" pitchFamily="18" charset="0"/>
                  <a:cs typeface="Times New Roman" panose="02020603050405020304" pitchFamily="18" charset="0"/>
                </a:rPr>
                <a:t>G</a:t>
              </a:r>
              <a:endParaRPr lang="zh-CN" altLang="en-US" sz="1200" dirty="0">
                <a:latin typeface="Times New Roman" panose="02020603050405020304" pitchFamily="18" charset="0"/>
                <a:cs typeface="Times New Roman" panose="02020603050405020304" pitchFamily="18" charset="0"/>
              </a:endParaRPr>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55440" y="39391"/>
            <a:ext cx="9937104" cy="646331"/>
          </a:xfrm>
          <a:prstGeom prst="rect">
            <a:avLst/>
          </a:prstGeom>
          <a:noFill/>
        </p:spPr>
        <p:txBody>
          <a:bodyPr wrap="square" rtlCol="0">
            <a:spAutoFit/>
          </a:bodyPr>
          <a:lstStyle/>
          <a:p>
            <a:r>
              <a:rPr lang="en-US" altLang="zh-CN" sz="3600" dirty="0"/>
              <a:t>Fringe field</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1127448" y="1844824"/>
            <a:ext cx="2324790" cy="1080120"/>
          </a:xfrm>
          <a:prstGeom prst="rect">
            <a:avLst/>
          </a:prstGeom>
        </p:spPr>
      </p:pic>
      <p:sp>
        <p:nvSpPr>
          <p:cNvPr id="8" name="文本框 7"/>
          <p:cNvSpPr txBox="1"/>
          <p:nvPr/>
        </p:nvSpPr>
        <p:spPr>
          <a:xfrm>
            <a:off x="335360" y="980728"/>
            <a:ext cx="5040560" cy="707886"/>
          </a:xfrm>
          <a:prstGeom prst="rect">
            <a:avLst/>
          </a:prstGeom>
          <a:noFill/>
        </p:spPr>
        <p:txBody>
          <a:bodyPr wrap="square">
            <a:spAutoFit/>
          </a:bodyPr>
          <a:lstStyle/>
          <a:p>
            <a:pPr algn="l"/>
            <a:r>
              <a:rPr lang="en-US" altLang="zh-CN" sz="2000" dirty="0">
                <a:latin typeface="Times New Roman" panose="02020603050405020304" pitchFamily="18" charset="0"/>
                <a:cs typeface="Times New Roman" panose="02020603050405020304" pitchFamily="18" charset="0"/>
              </a:rPr>
              <a:t>The focal length of the thin lens is given, in horizontal and vertical planes is</a:t>
            </a:r>
            <a:endParaRPr lang="zh-CN" altLang="en-US" sz="2000" dirty="0">
              <a:latin typeface="Times New Roman" panose="02020603050405020304" pitchFamily="18" charset="0"/>
              <a:cs typeface="Times New Roman" panose="02020603050405020304" pitchFamily="18" charset="0"/>
            </a:endParaRPr>
          </a:p>
        </p:txBody>
      </p:sp>
      <p:grpSp>
        <p:nvGrpSpPr>
          <p:cNvPr id="23" name="组合 22"/>
          <p:cNvGrpSpPr/>
          <p:nvPr/>
        </p:nvGrpSpPr>
        <p:grpSpPr>
          <a:xfrm>
            <a:off x="365076" y="3573016"/>
            <a:ext cx="5802932" cy="2376264"/>
            <a:chOff x="365076" y="3573016"/>
            <a:chExt cx="6162972" cy="2400000"/>
          </a:xfrm>
        </p:grpSpPr>
        <p:pic>
          <p:nvPicPr>
            <p:cNvPr id="11" name="图片 10"/>
            <p:cNvPicPr>
              <a:picLocks noChangeAspect="1"/>
            </p:cNvPicPr>
            <p:nvPr/>
          </p:nvPicPr>
          <p:blipFill>
            <a:blip r:embed="rId4"/>
            <a:stretch>
              <a:fillRect/>
            </a:stretch>
          </p:blipFill>
          <p:spPr>
            <a:xfrm>
              <a:off x="365076" y="3573016"/>
              <a:ext cx="6066667" cy="2400000"/>
            </a:xfrm>
            <a:prstGeom prst="rect">
              <a:avLst/>
            </a:prstGeom>
          </p:spPr>
        </p:pic>
        <p:sp>
          <p:nvSpPr>
            <p:cNvPr id="16" name="矩形 15"/>
            <p:cNvSpPr/>
            <p:nvPr/>
          </p:nvSpPr>
          <p:spPr bwMode="auto">
            <a:xfrm>
              <a:off x="2711624" y="4077072"/>
              <a:ext cx="1008112" cy="293252"/>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矩形 20"/>
            <p:cNvSpPr/>
            <p:nvPr/>
          </p:nvSpPr>
          <p:spPr bwMode="auto">
            <a:xfrm>
              <a:off x="5519936" y="4579011"/>
              <a:ext cx="1008112" cy="293252"/>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矩形 21"/>
            <p:cNvSpPr/>
            <p:nvPr/>
          </p:nvSpPr>
          <p:spPr bwMode="auto">
            <a:xfrm>
              <a:off x="5375920" y="5482922"/>
              <a:ext cx="1008112" cy="293252"/>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5" name="文本框 24"/>
          <p:cNvSpPr txBox="1"/>
          <p:nvPr/>
        </p:nvSpPr>
        <p:spPr>
          <a:xfrm>
            <a:off x="450303" y="6228020"/>
            <a:ext cx="4248472" cy="369332"/>
          </a:xfrm>
          <a:prstGeom prst="rect">
            <a:avLst/>
          </a:prstGeom>
          <a:noFill/>
        </p:spPr>
        <p:txBody>
          <a:bodyPr wrap="square" rtlCol="0">
            <a:spAutoFit/>
          </a:bodyPr>
          <a:lstStyle/>
          <a:p>
            <a:r>
              <a:rPr lang="en-US" altLang="zh-CN" sz="1800" b="1" dirty="0">
                <a:latin typeface="Times New Roman" panose="02020603050405020304" pitchFamily="18" charset="0"/>
                <a:cs typeface="Times New Roman" panose="02020603050405020304" pitchFamily="18" charset="0"/>
              </a:rPr>
              <a:t>I</a:t>
            </a:r>
            <a:r>
              <a:rPr lang="en-US" altLang="zh-CN" sz="1200" b="1" dirty="0">
                <a:latin typeface="Times New Roman" panose="02020603050405020304" pitchFamily="18" charset="0"/>
                <a:cs typeface="Times New Roman" panose="02020603050405020304" pitchFamily="18" charset="0"/>
              </a:rPr>
              <a:t>1</a:t>
            </a:r>
            <a:r>
              <a:rPr lang="en-US" altLang="zh-CN" sz="1800" b="1" dirty="0">
                <a:latin typeface="Times New Roman" panose="02020603050405020304" pitchFamily="18" charset="0"/>
                <a:cs typeface="Times New Roman" panose="02020603050405020304" pitchFamily="18" charset="0"/>
              </a:rPr>
              <a:t> should be constant in different radius </a:t>
            </a:r>
            <a:endParaRPr lang="zh-CN" altLang="en-US" sz="1800" b="1" dirty="0">
              <a:latin typeface="Times New Roman" panose="02020603050405020304" pitchFamily="18" charset="0"/>
              <a:cs typeface="Times New Roman" panose="02020603050405020304" pitchFamily="18" charset="0"/>
            </a:endParaRPr>
          </a:p>
        </p:txBody>
      </p:sp>
      <p:pic>
        <p:nvPicPr>
          <p:cNvPr id="27" name="图片 26"/>
          <p:cNvPicPr>
            <a:picLocks noChangeAspect="1"/>
          </p:cNvPicPr>
          <p:nvPr/>
        </p:nvPicPr>
        <p:blipFill>
          <a:blip r:embed="rId5"/>
          <a:stretch>
            <a:fillRect/>
          </a:stretch>
        </p:blipFill>
        <p:spPr>
          <a:xfrm>
            <a:off x="6648400" y="3429000"/>
            <a:ext cx="4587967" cy="3100578"/>
          </a:xfrm>
          <a:prstGeom prst="rect">
            <a:avLst/>
          </a:prstGeom>
        </p:spPr>
      </p:pic>
      <p:sp>
        <p:nvSpPr>
          <p:cNvPr id="28" name="文本框 27"/>
          <p:cNvSpPr txBox="1"/>
          <p:nvPr/>
        </p:nvSpPr>
        <p:spPr>
          <a:xfrm>
            <a:off x="6637759" y="3265239"/>
            <a:ext cx="2226893" cy="307777"/>
          </a:xfrm>
          <a:prstGeom prst="rect">
            <a:avLst/>
          </a:prstGeom>
          <a:noFill/>
        </p:spPr>
        <p:txBody>
          <a:bodyPr wrap="none" rtlCol="0">
            <a:spAutoFit/>
          </a:bodyPr>
          <a:lstStyle/>
          <a:p>
            <a:r>
              <a:rPr lang="en-US" altLang="zh-CN" dirty="0"/>
              <a:t>From </a:t>
            </a:r>
            <a:r>
              <a:rPr lang="en-US" altLang="zh-CN" dirty="0" err="1"/>
              <a:t>Sigmaphi</a:t>
            </a:r>
            <a:r>
              <a:rPr lang="en-US" altLang="zh-CN" dirty="0"/>
              <a:t> RACCAM</a:t>
            </a:r>
            <a:endParaRPr lang="zh-CN" alt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688627" y="38552"/>
            <a:ext cx="7181774" cy="523220"/>
          </a:xfrm>
          <a:prstGeom prst="rect">
            <a:avLst/>
          </a:prstGeom>
          <a:noFill/>
        </p:spPr>
        <p:txBody>
          <a:bodyPr wrap="none" rtlCol="0">
            <a:spAutoFit/>
          </a:bodyPr>
          <a:lstStyle/>
          <a:p>
            <a:r>
              <a:rPr lang="en-US" altLang="zh-CN" sz="2800" b="1" dirty="0">
                <a:latin typeface="微软雅黑" panose="020B0503020204020204" charset="-122"/>
                <a:ea typeface="微软雅黑" panose="020B0503020204020204" charset="-122"/>
              </a:rPr>
              <a:t>Physics Requirements of FFAG Magnet</a:t>
            </a:r>
            <a:endParaRPr lang="zh-CN" altLang="en-US" sz="2800" b="1" dirty="0">
              <a:latin typeface="微软雅黑" panose="020B0503020204020204" charset="-122"/>
              <a:ea typeface="微软雅黑" panose="020B0503020204020204" charset="-122"/>
            </a:endParaRPr>
          </a:p>
        </p:txBody>
      </p:sp>
      <p:graphicFrame>
        <p:nvGraphicFramePr>
          <p:cNvPr id="4" name="表格 3"/>
          <p:cNvGraphicFramePr>
            <a:graphicFrameLocks noGrp="1"/>
          </p:cNvGraphicFramePr>
          <p:nvPr/>
        </p:nvGraphicFramePr>
        <p:xfrm>
          <a:off x="5922334" y="2611279"/>
          <a:ext cx="5688632" cy="2726690"/>
        </p:xfrm>
        <a:graphic>
          <a:graphicData uri="http://schemas.openxmlformats.org/drawingml/2006/table">
            <a:tbl>
              <a:tblPr firstRow="1" bandRow="1">
                <a:tableStyleId>{5C22544A-7EE6-4342-B048-85BDC9FD1C3A}</a:tableStyleId>
              </a:tblPr>
              <a:tblGrid>
                <a:gridCol w="2844316">
                  <a:extLst>
                    <a:ext uri="{9D8B030D-6E8A-4147-A177-3AD203B41FA5}">
                      <a16:colId xmlns:a16="http://schemas.microsoft.com/office/drawing/2014/main" val="20000"/>
                    </a:ext>
                  </a:extLst>
                </a:gridCol>
                <a:gridCol w="2844316">
                  <a:extLst>
                    <a:ext uri="{9D8B030D-6E8A-4147-A177-3AD203B41FA5}">
                      <a16:colId xmlns:a16="http://schemas.microsoft.com/office/drawing/2014/main" val="20001"/>
                    </a:ext>
                  </a:extLst>
                </a:gridCol>
              </a:tblGrid>
              <a:tr h="370840">
                <a:tc>
                  <a:txBody>
                    <a:bodyPr/>
                    <a:lstStyle/>
                    <a:p>
                      <a:r>
                        <a:rPr lang="en-US" altLang="zh-CN" sz="1600" b="1" dirty="0">
                          <a:solidFill>
                            <a:schemeClr val="tx1"/>
                          </a:solidFill>
                        </a:rPr>
                        <a:t>Parameter</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altLang="zh-CN" sz="1600" b="1" dirty="0">
                          <a:solidFill>
                            <a:schemeClr val="tx1"/>
                          </a:solidFill>
                        </a:rPr>
                        <a:t>Peak magnet (F)</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b="1" dirty="0">
                          <a:solidFill>
                            <a:schemeClr val="tx1"/>
                          </a:solidFill>
                        </a:rPr>
                        <a:t>1.56</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417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rPr>
                        <a:t>Peak magnet (D)</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b="1" dirty="0">
                          <a:solidFill>
                            <a:schemeClr val="tx1"/>
                          </a:solidFill>
                        </a:rPr>
                        <a:t>0.67</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9806">
                <a:tc>
                  <a:txBody>
                    <a:bodyPr/>
                    <a:lstStyle/>
                    <a:p>
                      <a:r>
                        <a:rPr lang="en-US" altLang="zh-CN" sz="1600" b="1" dirty="0">
                          <a:solidFill>
                            <a:srgbClr val="FF0000"/>
                          </a:solidFill>
                        </a:rPr>
                        <a:t>Field index (k)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b="1" dirty="0">
                          <a:solidFill>
                            <a:srgbClr val="FF0000"/>
                          </a:solidFill>
                        </a:rPr>
                        <a:t>5.728</a:t>
                      </a:r>
                      <a:r>
                        <a:rPr lang="zh-CN" altLang="en-US" sz="1600" b="1" dirty="0">
                          <a:solidFill>
                            <a:srgbClr val="FF0000"/>
                          </a:solidFill>
                        </a:rPr>
                        <a:t>±</a:t>
                      </a:r>
                      <a:r>
                        <a:rPr lang="en-US" altLang="zh-CN" sz="1600" b="1" dirty="0">
                          <a:solidFill>
                            <a:srgbClr val="FF0000"/>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6829">
                <a:tc>
                  <a:txBody>
                    <a:bodyPr/>
                    <a:lstStyle/>
                    <a:p>
                      <a:r>
                        <a:rPr lang="en-US" altLang="zh-CN" sz="1600" b="1" dirty="0">
                          <a:solidFill>
                            <a:schemeClr val="tx1"/>
                          </a:solidFill>
                        </a:rPr>
                        <a:t>Spiral angle </a:t>
                      </a:r>
                      <a:r>
                        <a:rPr lang="el-GR" altLang="zh-CN" sz="1600" b="1" dirty="0">
                          <a:solidFill>
                            <a:schemeClr val="tx1"/>
                          </a:solidFill>
                        </a:rPr>
                        <a:t>ζ</a:t>
                      </a:r>
                      <a:r>
                        <a:rPr lang="en-US" altLang="zh-CN" sz="1600" b="1" dirty="0">
                          <a:solidFill>
                            <a:schemeClr val="tx1"/>
                          </a:solidFill>
                        </a:rPr>
                        <a:t> (deg)</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b="1" dirty="0">
                          <a:solidFill>
                            <a:schemeClr val="tx1"/>
                          </a:solidFill>
                        </a:rPr>
                        <a:t>32</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3851">
                <a:tc>
                  <a:txBody>
                    <a:bodyPr/>
                    <a:lstStyle/>
                    <a:p>
                      <a:r>
                        <a:rPr lang="en-US" altLang="zh-CN" sz="1600" b="1" dirty="0">
                          <a:solidFill>
                            <a:schemeClr val="tx1"/>
                          </a:solidFill>
                        </a:rPr>
                        <a:t>Radius (m)</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b="1" dirty="0">
                          <a:solidFill>
                            <a:schemeClr val="tx1"/>
                          </a:solidFill>
                        </a:rPr>
                        <a:t>10.98/12.00</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r>
                        <a:rPr lang="en-US" altLang="zh-CN" sz="1600" b="1" dirty="0">
                          <a:solidFill>
                            <a:schemeClr val="tx1"/>
                          </a:solidFill>
                        </a:rPr>
                        <a:t>Gap(mm)</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b="1" dirty="0">
                          <a:solidFill>
                            <a:schemeClr val="tx1"/>
                          </a:solidFill>
                        </a:rPr>
                        <a:t>170/270</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en-US" altLang="zh-CN" sz="1600" b="1" dirty="0">
                          <a:solidFill>
                            <a:schemeClr val="tx1"/>
                          </a:solidFill>
                        </a:rPr>
                        <a:t>Number of cells</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b="1" dirty="0">
                          <a:solidFill>
                            <a:schemeClr val="tx1"/>
                          </a:solidFill>
                        </a:rPr>
                        <a:t>12</a:t>
                      </a:r>
                      <a:endParaRPr lang="zh-CN"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 name="图片 1"/>
          <p:cNvPicPr>
            <a:picLocks noChangeAspect="1"/>
          </p:cNvPicPr>
          <p:nvPr/>
        </p:nvPicPr>
        <p:blipFill rotWithShape="1">
          <a:blip r:embed="rId3"/>
          <a:srcRect l="9182" t="1388"/>
          <a:stretch>
            <a:fillRect/>
          </a:stretch>
        </p:blipFill>
        <p:spPr>
          <a:xfrm>
            <a:off x="335360" y="2057048"/>
            <a:ext cx="4899736" cy="3911013"/>
          </a:xfrm>
          <a:prstGeom prst="rect">
            <a:avLst/>
          </a:prstGeom>
        </p:spPr>
      </p:pic>
      <p:sp>
        <p:nvSpPr>
          <p:cNvPr id="6" name="文本框 5"/>
          <p:cNvSpPr txBox="1"/>
          <p:nvPr/>
        </p:nvSpPr>
        <p:spPr>
          <a:xfrm>
            <a:off x="737516" y="1124744"/>
            <a:ext cx="9534948" cy="398780"/>
          </a:xfrm>
          <a:prstGeom prst="rect">
            <a:avLst/>
          </a:prstGeom>
          <a:noFill/>
        </p:spPr>
        <p:txBody>
          <a:bodyPr wrap="square" rtlCol="0">
            <a:spAutoFit/>
          </a:bodyPr>
          <a:lstStyle/>
          <a:p>
            <a:pPr algn="l"/>
            <a:r>
              <a:rPr lang="en-US" altLang="zh-CN" sz="2000" b="1" dirty="0">
                <a:latin typeface="Times New Roman" panose="02020603050405020304" pitchFamily="18" charset="0"/>
                <a:cs typeface="Times New Roman" panose="02020603050405020304" pitchFamily="18" charset="0"/>
              </a:rPr>
              <a:t>The FFAG magnet consists of 12 cells, with a maximum magnetic field of 1.56 T.</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634104" y="38552"/>
            <a:ext cx="5290820" cy="521970"/>
          </a:xfrm>
          <a:prstGeom prst="rect">
            <a:avLst/>
          </a:prstGeom>
          <a:noFill/>
        </p:spPr>
        <p:txBody>
          <a:bodyPr wrap="none" rtlCol="0">
            <a:spAutoFit/>
          </a:bodyPr>
          <a:lstStyle/>
          <a:p>
            <a:pPr algn="ctr"/>
            <a:r>
              <a:rPr lang="en-US" altLang="zh-CN" sz="2800" b="1" dirty="0">
                <a:latin typeface="微软雅黑" panose="020B0503020204020204" charset="-122"/>
                <a:ea typeface="微软雅黑" panose="020B0503020204020204" charset="-122"/>
              </a:rPr>
              <a:t>The scheme of FFAG Magnet</a:t>
            </a:r>
            <a:endParaRPr lang="zh-CN" altLang="en-US" sz="2800" b="1" dirty="0">
              <a:latin typeface="微软雅黑" panose="020B0503020204020204" charset="-122"/>
              <a:ea typeface="微软雅黑" panose="020B0503020204020204" charset="-122"/>
            </a:endParaRPr>
          </a:p>
        </p:txBody>
      </p:sp>
      <p:sp>
        <p:nvSpPr>
          <p:cNvPr id="6" name="文本框 5"/>
          <p:cNvSpPr txBox="1"/>
          <p:nvPr/>
        </p:nvSpPr>
        <p:spPr>
          <a:xfrm>
            <a:off x="335561" y="980599"/>
            <a:ext cx="9534948" cy="398780"/>
          </a:xfrm>
          <a:prstGeom prst="rect">
            <a:avLst/>
          </a:prstGeom>
          <a:noFill/>
        </p:spPr>
        <p:txBody>
          <a:bodyPr wrap="square" rtlCol="0">
            <a:spAutoFit/>
          </a:bodyPr>
          <a:lstStyle/>
          <a:p>
            <a:pPr algn="l"/>
            <a:r>
              <a:rPr lang="en-US" altLang="zh-CN" sz="2000" b="1" dirty="0">
                <a:latin typeface="Times New Roman" panose="02020603050405020304" pitchFamily="18" charset="0"/>
                <a:cs typeface="Times New Roman" panose="02020603050405020304" pitchFamily="18" charset="0"/>
              </a:rPr>
              <a:t>Constant gap or variation gap? </a:t>
            </a:r>
          </a:p>
        </p:txBody>
      </p:sp>
      <p:pic>
        <p:nvPicPr>
          <p:cNvPr id="3" name="图片 2"/>
          <p:cNvPicPr>
            <a:picLocks noChangeAspect="1"/>
          </p:cNvPicPr>
          <p:nvPr/>
        </p:nvPicPr>
        <p:blipFill>
          <a:blip r:embed="rId3"/>
          <a:stretch>
            <a:fillRect/>
          </a:stretch>
        </p:blipFill>
        <p:spPr>
          <a:xfrm>
            <a:off x="5520055" y="1412240"/>
            <a:ext cx="6413500" cy="2324735"/>
          </a:xfrm>
          <a:prstGeom prst="rect">
            <a:avLst/>
          </a:prstGeom>
        </p:spPr>
      </p:pic>
      <p:sp>
        <p:nvSpPr>
          <p:cNvPr id="5" name="文本框 4"/>
          <p:cNvSpPr txBox="1"/>
          <p:nvPr/>
        </p:nvSpPr>
        <p:spPr>
          <a:xfrm>
            <a:off x="-312420" y="3740785"/>
            <a:ext cx="6096000" cy="398780"/>
          </a:xfrm>
          <a:prstGeom prst="rect">
            <a:avLst/>
          </a:prstGeom>
          <a:noFill/>
        </p:spPr>
        <p:txBody>
          <a:bodyPr wrap="square" rtlCol="0" anchor="t">
            <a:spAutoFit/>
          </a:bodyPr>
          <a:lstStyle/>
          <a:p>
            <a:r>
              <a:rPr lang="en-US" altLang="zh-CN" sz="2000" b="1" dirty="0">
                <a:latin typeface="Times New Roman" panose="02020603050405020304" pitchFamily="18" charset="0"/>
                <a:cs typeface="Times New Roman" panose="02020603050405020304" pitchFamily="18" charset="0"/>
                <a:sym typeface="+mn-ea"/>
              </a:rPr>
              <a:t>Constant gap</a:t>
            </a:r>
          </a:p>
        </p:txBody>
      </p:sp>
      <p:sp>
        <p:nvSpPr>
          <p:cNvPr id="7" name="文本框 6"/>
          <p:cNvSpPr txBox="1"/>
          <p:nvPr/>
        </p:nvSpPr>
        <p:spPr>
          <a:xfrm>
            <a:off x="5952490" y="3644900"/>
            <a:ext cx="6096000" cy="398780"/>
          </a:xfrm>
          <a:prstGeom prst="rect">
            <a:avLst/>
          </a:prstGeom>
          <a:noFill/>
        </p:spPr>
        <p:txBody>
          <a:bodyPr wrap="square" rtlCol="0" anchor="t">
            <a:spAutoFit/>
          </a:bodyPr>
          <a:lstStyle/>
          <a:p>
            <a:r>
              <a:rPr lang="en-US" altLang="zh-CN" sz="2000" b="1" dirty="0">
                <a:latin typeface="Times New Roman" panose="02020603050405020304" pitchFamily="18" charset="0"/>
                <a:cs typeface="Times New Roman" panose="02020603050405020304" pitchFamily="18" charset="0"/>
                <a:sym typeface="+mn-ea"/>
              </a:rPr>
              <a:t>variation gap</a:t>
            </a:r>
          </a:p>
        </p:txBody>
      </p:sp>
      <p:sp>
        <p:nvSpPr>
          <p:cNvPr id="9" name="文本框 8"/>
          <p:cNvSpPr txBox="1"/>
          <p:nvPr/>
        </p:nvSpPr>
        <p:spPr>
          <a:xfrm>
            <a:off x="119380" y="4292600"/>
            <a:ext cx="6313805" cy="2308324"/>
          </a:xfrm>
          <a:prstGeom prst="rect">
            <a:avLst/>
          </a:prstGeom>
          <a:noFill/>
        </p:spPr>
        <p:txBody>
          <a:bodyPr wrap="square" rtlCol="0">
            <a:spAutoFit/>
          </a:bodyPr>
          <a:lstStyle/>
          <a:p>
            <a:pPr marL="342900" indent="-342900" algn="l">
              <a:buFont typeface="Wingdings" panose="05000000000000000000" charset="0"/>
              <a:buChar char="Ø"/>
            </a:pPr>
            <a:r>
              <a:rPr lang="en-US" altLang="zh-CN" sz="1600" b="1" dirty="0">
                <a:solidFill>
                  <a:srgbClr val="0000FF"/>
                </a:solidFill>
              </a:rPr>
              <a:t>an adjustable K value</a:t>
            </a:r>
          </a:p>
          <a:p>
            <a:pPr marL="342900" indent="-342900" algn="l">
              <a:buFont typeface="Wingdings" panose="05000000000000000000" charset="0"/>
              <a:buChar char="Ø"/>
            </a:pPr>
            <a:r>
              <a:rPr lang="en-US" altLang="zh-CN" sz="1600" b="1" dirty="0">
                <a:solidFill>
                  <a:srgbClr val="0000FF"/>
                </a:solidFill>
              </a:rPr>
              <a:t>A relatively good edge field coefficient</a:t>
            </a:r>
          </a:p>
          <a:p>
            <a:pPr marL="342900" indent="-342900" algn="l">
              <a:buFont typeface="Wingdings" panose="05000000000000000000" charset="0"/>
              <a:buChar char="Ø"/>
            </a:pPr>
            <a:r>
              <a:rPr lang="en-US" altLang="zh-CN" sz="1600" dirty="0"/>
              <a:t>Complex coil structure</a:t>
            </a:r>
          </a:p>
          <a:p>
            <a:pPr marL="342900" indent="-342900" algn="l">
              <a:buFont typeface="Wingdings" panose="05000000000000000000" charset="0"/>
              <a:buChar char="Ø"/>
            </a:pPr>
            <a:r>
              <a:rPr lang="en-US" altLang="zh-CN" sz="1600" dirty="0"/>
              <a:t>Complex water cooling structure</a:t>
            </a:r>
          </a:p>
          <a:p>
            <a:pPr marL="342900" indent="-342900" algn="l">
              <a:buFont typeface="Wingdings" panose="05000000000000000000" charset="0"/>
              <a:buChar char="Ø"/>
            </a:pPr>
            <a:r>
              <a:rPr lang="en-US" altLang="zh-CN" sz="1600" dirty="0"/>
              <a:t>independent power supply with high current</a:t>
            </a:r>
          </a:p>
          <a:p>
            <a:pPr marL="342900" indent="-342900" algn="l">
              <a:buFont typeface="Wingdings" panose="05000000000000000000" charset="0"/>
              <a:buChar char="Ø"/>
            </a:pPr>
            <a:r>
              <a:rPr lang="en-US" altLang="zh-CN" sz="1600" dirty="0"/>
              <a:t>The coil would occupy additional space resulting in higher energy consuming especially for high field with large gap</a:t>
            </a:r>
          </a:p>
          <a:p>
            <a:pPr marL="342900" indent="-342900" algn="l">
              <a:buFont typeface="Wingdings" panose="05000000000000000000" charset="0"/>
              <a:buChar char="Ø"/>
            </a:pPr>
            <a:r>
              <a:rPr lang="en-US" altLang="zh-CN" sz="1600" dirty="0"/>
              <a:t>It is also necessary to adjust the </a:t>
            </a:r>
            <a:r>
              <a:rPr lang="en-US" altLang="zh-CN" sz="1600" dirty="0" err="1"/>
              <a:t>drived</a:t>
            </a:r>
            <a:r>
              <a:rPr lang="en-US" altLang="zh-CN" sz="1600" dirty="0"/>
              <a:t> </a:t>
            </a:r>
            <a:r>
              <a:rPr lang="en-US" altLang="zh-CN" sz="1600" dirty="0" err="1"/>
              <a:t>curent</a:t>
            </a:r>
            <a:r>
              <a:rPr lang="en-US" altLang="zh-CN" sz="1600" dirty="0"/>
              <a:t> and the shielding   when the magnetic field is high</a:t>
            </a:r>
          </a:p>
        </p:txBody>
      </p:sp>
      <p:pic>
        <p:nvPicPr>
          <p:cNvPr id="11" name="内容占位符 7"/>
          <p:cNvPicPr>
            <a:picLocks noGrp="1" noChangeAspect="1"/>
          </p:cNvPicPr>
          <p:nvPr/>
        </p:nvPicPr>
        <p:blipFill>
          <a:blip r:embed="rId4"/>
          <a:srcRect b="28122"/>
          <a:stretch>
            <a:fillRect/>
          </a:stretch>
        </p:blipFill>
        <p:spPr>
          <a:xfrm>
            <a:off x="191770" y="1484630"/>
            <a:ext cx="5264785" cy="2160270"/>
          </a:xfrm>
          <a:prstGeom prst="rect">
            <a:avLst/>
          </a:prstGeom>
          <a:noFill/>
          <a:ln>
            <a:noFill/>
          </a:ln>
        </p:spPr>
      </p:pic>
      <p:sp>
        <p:nvSpPr>
          <p:cNvPr id="12" name="文本框 11"/>
          <p:cNvSpPr txBox="1"/>
          <p:nvPr/>
        </p:nvSpPr>
        <p:spPr>
          <a:xfrm>
            <a:off x="6527800" y="4077335"/>
            <a:ext cx="5838825" cy="2553335"/>
          </a:xfrm>
          <a:prstGeom prst="rect">
            <a:avLst/>
          </a:prstGeom>
          <a:noFill/>
        </p:spPr>
        <p:txBody>
          <a:bodyPr wrap="square" rtlCol="0">
            <a:spAutoFit/>
          </a:bodyPr>
          <a:lstStyle/>
          <a:p>
            <a:pPr marL="342900" indent="-342900" algn="l">
              <a:buClrTx/>
              <a:buSzTx/>
              <a:buFont typeface="Wingdings" panose="05000000000000000000" charset="0"/>
              <a:buChar char="Ø"/>
            </a:pPr>
            <a:r>
              <a:rPr lang="en-US" altLang="zh-CN" sz="1600" b="1" dirty="0">
                <a:solidFill>
                  <a:srgbClr val="0000FF"/>
                </a:solidFill>
              </a:rPr>
              <a:t>constant K value with small adjustable value(within ±0.2)</a:t>
            </a:r>
          </a:p>
          <a:p>
            <a:pPr marL="342900" indent="-342900" algn="l">
              <a:buClrTx/>
              <a:buSzTx/>
              <a:buFont typeface="Wingdings" panose="05000000000000000000" charset="0"/>
              <a:buChar char="Ø"/>
            </a:pPr>
            <a:r>
              <a:rPr lang="en-US" altLang="zh-CN" sz="1600" b="1" dirty="0">
                <a:solidFill>
                  <a:srgbClr val="0000FF"/>
                </a:solidFill>
                <a:sym typeface="+mn-ea"/>
              </a:rPr>
              <a:t>low current for trim coil(&lt;10A), self-cooling for</a:t>
            </a:r>
          </a:p>
          <a:p>
            <a:pPr algn="l">
              <a:buClrTx/>
              <a:buSzTx/>
            </a:pPr>
            <a:r>
              <a:rPr lang="en-US" altLang="zh-CN" sz="1600" b="1" dirty="0">
                <a:solidFill>
                  <a:srgbClr val="0000FF"/>
                </a:solidFill>
                <a:sym typeface="+mn-ea"/>
              </a:rPr>
              <a:t> trim coil</a:t>
            </a:r>
            <a:endParaRPr lang="en-US" altLang="zh-CN" sz="1600" b="1" dirty="0">
              <a:solidFill>
                <a:srgbClr val="0000FF"/>
              </a:solidFill>
            </a:endParaRPr>
          </a:p>
          <a:p>
            <a:pPr marL="342900" indent="-342900" algn="l">
              <a:buClrTx/>
              <a:buSzTx/>
              <a:buFont typeface="Wingdings" panose="05000000000000000000" charset="0"/>
              <a:buChar char="Ø"/>
            </a:pPr>
            <a:r>
              <a:rPr lang="en-US" altLang="zh-CN" sz="1600" b="1" dirty="0">
                <a:solidFill>
                  <a:srgbClr val="0000FF"/>
                </a:solidFill>
                <a:sym typeface="+mn-ea"/>
              </a:rPr>
              <a:t>The trim coil would not occupy additional space</a:t>
            </a:r>
            <a:endParaRPr lang="en-US" altLang="zh-CN" sz="1600" b="1" dirty="0">
              <a:solidFill>
                <a:srgbClr val="0000FF"/>
              </a:solidFill>
            </a:endParaRPr>
          </a:p>
          <a:p>
            <a:pPr marL="342900" indent="-342900" algn="l">
              <a:buFont typeface="Wingdings" panose="05000000000000000000" charset="0"/>
              <a:buChar char="Ø"/>
            </a:pPr>
            <a:r>
              <a:rPr lang="en-US" altLang="zh-CN" sz="1600" b="1" dirty="0">
                <a:solidFill>
                  <a:schemeClr val="tx1"/>
                </a:solidFill>
              </a:rPr>
              <a:t>bad </a:t>
            </a:r>
            <a:r>
              <a:rPr lang="en-US" altLang="zh-CN" sz="1600" b="1" dirty="0">
                <a:solidFill>
                  <a:schemeClr val="tx1"/>
                </a:solidFill>
                <a:sym typeface="+mn-ea"/>
              </a:rPr>
              <a:t>edge field coefficient (edge optimization is necessary)</a:t>
            </a:r>
          </a:p>
          <a:p>
            <a:pPr marL="342900" indent="-342900" algn="l">
              <a:buFont typeface="Wingdings" panose="05000000000000000000" charset="0"/>
              <a:buChar char="Ø"/>
            </a:pPr>
            <a:r>
              <a:rPr lang="en-US" altLang="zh-CN" sz="1600" b="1" dirty="0">
                <a:solidFill>
                  <a:schemeClr val="tx1"/>
                </a:solidFill>
                <a:sym typeface="+mn-ea"/>
              </a:rPr>
              <a:t>complex trim coil structure, but it can adopt a simple runway-type structure</a:t>
            </a:r>
          </a:p>
          <a:p>
            <a:pPr marL="342900" indent="-342900" algn="l">
              <a:buFont typeface="Wingdings" panose="05000000000000000000" charset="0"/>
              <a:buChar char="Ø"/>
            </a:pPr>
            <a:r>
              <a:rPr lang="en-US" altLang="zh-CN" sz="1600" b="1" dirty="0">
                <a:solidFill>
                  <a:schemeClr val="tx1"/>
                </a:solidFill>
                <a:sym typeface="+mn-ea"/>
              </a:rPr>
              <a:t>lower k variation caused by </a:t>
            </a:r>
            <a:r>
              <a:rPr lang="en-US" altLang="zh-CN" sz="1600" b="1" dirty="0">
                <a:sym typeface="+mn-ea"/>
              </a:rPr>
              <a:t>the </a:t>
            </a:r>
            <a:r>
              <a:rPr lang="en-US" altLang="zh-CN" sz="1600" b="1" dirty="0">
                <a:solidFill>
                  <a:schemeClr val="tx1"/>
                </a:solidFill>
                <a:sym typeface="+mn-ea"/>
              </a:rPr>
              <a:t>changed k value </a:t>
            </a:r>
          </a:p>
        </p:txBody>
      </p:sp>
      <p:sp>
        <p:nvSpPr>
          <p:cNvPr id="13" name="矩形 12"/>
          <p:cNvSpPr/>
          <p:nvPr/>
        </p:nvSpPr>
        <p:spPr>
          <a:xfrm>
            <a:off x="10200005" y="3068955"/>
            <a:ext cx="287655" cy="143510"/>
          </a:xfrm>
          <a:prstGeom prst="rect">
            <a:avLst/>
          </a:prstGeom>
          <a:solidFill>
            <a:srgbClr val="FFFF0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p:nvSpPr>
        <p:spPr>
          <a:xfrm>
            <a:off x="8112125" y="3208655"/>
            <a:ext cx="287655" cy="76200"/>
          </a:xfrm>
          <a:prstGeom prst="rect">
            <a:avLst/>
          </a:prstGeom>
          <a:solidFill>
            <a:srgbClr val="FFFF0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15" name="直接箭头连接符 14"/>
          <p:cNvCxnSpPr>
            <a:endCxn id="13" idx="0"/>
          </p:cNvCxnSpPr>
          <p:nvPr/>
        </p:nvCxnSpPr>
        <p:spPr>
          <a:xfrm flipH="1">
            <a:off x="10344150" y="2463800"/>
            <a:ext cx="962660" cy="605155"/>
          </a:xfrm>
          <a:prstGeom prst="straightConnector1">
            <a:avLst/>
          </a:prstGeom>
          <a:solidFill>
            <a:srgbClr val="FFFF00"/>
          </a:solidFill>
          <a:ln w="9525" cap="flat" cmpd="sng" algn="ctr">
            <a:solidFill>
              <a:schemeClr val="tx1"/>
            </a:solidFill>
            <a:prstDash val="solid"/>
            <a:round/>
            <a:headEnd type="none" w="med" len="med"/>
            <a:tailEnd type="arrow" w="med" len="med"/>
          </a:ln>
        </p:spPr>
      </p:cxnSp>
      <p:sp>
        <p:nvSpPr>
          <p:cNvPr id="16" name="文本框 15"/>
          <p:cNvSpPr txBox="1"/>
          <p:nvPr/>
        </p:nvSpPr>
        <p:spPr>
          <a:xfrm>
            <a:off x="10848340" y="2157095"/>
            <a:ext cx="1006475" cy="306705"/>
          </a:xfrm>
          <a:prstGeom prst="rect">
            <a:avLst/>
          </a:prstGeom>
          <a:noFill/>
        </p:spPr>
        <p:txBody>
          <a:bodyPr wrap="square" rtlCol="0">
            <a:spAutoFit/>
          </a:bodyPr>
          <a:lstStyle/>
          <a:p>
            <a:r>
              <a:rPr lang="en-US" altLang="zh-CN"/>
              <a:t>Trim coil</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279650" y="44450"/>
            <a:ext cx="8648065" cy="521970"/>
          </a:xfrm>
          <a:prstGeom prst="rect">
            <a:avLst/>
          </a:prstGeom>
          <a:noFill/>
        </p:spPr>
        <p:txBody>
          <a:bodyPr wrap="square" rtlCol="0">
            <a:spAutoFit/>
          </a:bodyPr>
          <a:lstStyle/>
          <a:p>
            <a:pPr algn="ctr">
              <a:buClrTx/>
              <a:buSzTx/>
              <a:buFontTx/>
            </a:pPr>
            <a:r>
              <a:rPr lang="en-US" altLang="zh-CN" sz="2800" b="1" dirty="0">
                <a:latin typeface="微软雅黑" panose="020B0503020204020204" charset="-122"/>
                <a:ea typeface="微软雅黑" panose="020B0503020204020204" charset="-122"/>
              </a:rPr>
              <a:t>Why we choose the </a:t>
            </a:r>
            <a:r>
              <a:rPr lang="en-US" altLang="zh-CN" sz="2800" b="1" dirty="0">
                <a:latin typeface="微软雅黑" panose="020B0503020204020204" charset="-122"/>
                <a:ea typeface="微软雅黑" panose="020B0503020204020204" charset="-122"/>
                <a:sym typeface="+mn-ea"/>
              </a:rPr>
              <a:t>variation gap scheme</a:t>
            </a:r>
            <a:endParaRPr lang="zh-CN" altLang="en-US" sz="2800" b="1" dirty="0">
              <a:latin typeface="微软雅黑" panose="020B0503020204020204" charset="-122"/>
              <a:ea typeface="微软雅黑" panose="020B0503020204020204" charset="-122"/>
            </a:endParaRPr>
          </a:p>
        </p:txBody>
      </p:sp>
      <p:sp>
        <p:nvSpPr>
          <p:cNvPr id="2" name="文本框 1">
            <a:extLst>
              <a:ext uri="{FF2B5EF4-FFF2-40B4-BE49-F238E27FC236}">
                <a16:creationId xmlns:a16="http://schemas.microsoft.com/office/drawing/2014/main" id="{E533B32D-B087-7963-49A8-03F406666750}"/>
              </a:ext>
            </a:extLst>
          </p:cNvPr>
          <p:cNvSpPr txBox="1"/>
          <p:nvPr/>
        </p:nvSpPr>
        <p:spPr>
          <a:xfrm>
            <a:off x="479376" y="980728"/>
            <a:ext cx="11233248" cy="5304016"/>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1800" b="1" dirty="0">
                <a:solidFill>
                  <a:srgbClr val="0000FF"/>
                </a:solidFill>
              </a:rPr>
              <a:t>A relatively lower adjustable of k values (5.728±0.1)</a:t>
            </a:r>
          </a:p>
          <a:p>
            <a:pPr marL="342900" indent="-342900" algn="l">
              <a:lnSpc>
                <a:spcPct val="150000"/>
              </a:lnSpc>
              <a:buFont typeface="Wingdings" panose="05000000000000000000" pitchFamily="2" charset="2"/>
              <a:buChar char="Ø"/>
            </a:pPr>
            <a:r>
              <a:rPr lang="en-US" altLang="zh-CN" sz="1800" dirty="0"/>
              <a:t>The requirements of the gap for the beam is 130mm, if we use the constant magnet scheme, the core gap will exceed 200mm, which will significantly increase energy consumption and the cost</a:t>
            </a:r>
          </a:p>
          <a:p>
            <a:pPr marL="342900" indent="-342900" algn="l">
              <a:lnSpc>
                <a:spcPct val="150000"/>
              </a:lnSpc>
              <a:buFont typeface="Wingdings" panose="05000000000000000000" pitchFamily="2" charset="2"/>
              <a:buChar char="Ø"/>
            </a:pPr>
            <a:r>
              <a:rPr lang="en-US" altLang="zh-CN" sz="1800" dirty="0"/>
              <a:t>The variation of the magnet gap is large enough to install the trim coil</a:t>
            </a:r>
          </a:p>
          <a:p>
            <a:pPr marL="342900" indent="-342900" algn="l">
              <a:lnSpc>
                <a:spcPct val="150000"/>
              </a:lnSpc>
              <a:buFont typeface="Wingdings" panose="05000000000000000000" pitchFamily="2" charset="2"/>
              <a:buChar char="Ø"/>
            </a:pPr>
            <a:r>
              <a:rPr lang="en-US" altLang="zh-CN" sz="1800" dirty="0"/>
              <a:t>The maximum magnetic field will be </a:t>
            </a:r>
            <a:r>
              <a:rPr lang="zh-CN" altLang="en-US" sz="1800" dirty="0"/>
              <a:t>＞</a:t>
            </a:r>
            <a:r>
              <a:rPr lang="en-US" altLang="zh-CN" sz="1800" dirty="0"/>
              <a:t>1.56T(maybe higher), We think the coils would form a local saturation region and it will bring a nonlinear effect, when changing magnetic field, which requires a lot of time to measure it</a:t>
            </a:r>
          </a:p>
          <a:p>
            <a:pPr marL="342900" indent="-342900" algn="l">
              <a:lnSpc>
                <a:spcPct val="150000"/>
              </a:lnSpc>
              <a:buFont typeface="Wingdings" panose="05000000000000000000" pitchFamily="2" charset="2"/>
              <a:buChar char="Ø"/>
            </a:pPr>
            <a:r>
              <a:rPr lang="en-US" altLang="zh-CN" sz="1800" dirty="0"/>
              <a:t>For the edge field coefficient, it is difficult to optimize them,</a:t>
            </a:r>
            <a:r>
              <a:rPr lang="zh-CN" altLang="en-US" sz="1800" dirty="0"/>
              <a:t> </a:t>
            </a:r>
            <a:r>
              <a:rPr lang="en-US" altLang="zh-CN" sz="1800" dirty="0"/>
              <a:t>We will reserve the amount of processing</a:t>
            </a:r>
            <a:r>
              <a:rPr lang="zh-CN" altLang="en-US" sz="1800" dirty="0"/>
              <a:t> </a:t>
            </a:r>
            <a:r>
              <a:rPr lang="en-US" altLang="zh-CN" sz="1800" dirty="0"/>
              <a:t>and</a:t>
            </a:r>
            <a:r>
              <a:rPr lang="zh-CN" altLang="en-US" sz="1800" dirty="0"/>
              <a:t> </a:t>
            </a:r>
            <a:r>
              <a:rPr lang="en-US" altLang="zh-CN" sz="1800" dirty="0"/>
              <a:t>modify</a:t>
            </a:r>
            <a:r>
              <a:rPr lang="zh-CN" altLang="en-US" sz="1800" dirty="0"/>
              <a:t> </a:t>
            </a:r>
            <a:r>
              <a:rPr lang="en-US" altLang="zh-CN" sz="1800" dirty="0"/>
              <a:t>the</a:t>
            </a:r>
            <a:r>
              <a:rPr lang="zh-CN" altLang="en-US" sz="1800" dirty="0"/>
              <a:t> </a:t>
            </a:r>
            <a:r>
              <a:rPr lang="en-US" altLang="zh-CN" sz="1800" dirty="0"/>
              <a:t>edge</a:t>
            </a:r>
            <a:r>
              <a:rPr lang="zh-CN" altLang="en-US" sz="1800" dirty="0"/>
              <a:t> </a:t>
            </a:r>
            <a:r>
              <a:rPr lang="en-US" altLang="zh-CN" sz="1800" dirty="0"/>
              <a:t>trimming by the measuring results. We also adopt  a replaceable pole in case of failure.</a:t>
            </a:r>
            <a:r>
              <a:rPr lang="zh-CN" altLang="en-US" sz="1800" dirty="0"/>
              <a:t> </a:t>
            </a:r>
            <a:endParaRPr lang="en-US" altLang="zh-CN" sz="1800" dirty="0"/>
          </a:p>
          <a:p>
            <a:pPr marL="342900" indent="-342900" algn="l">
              <a:lnSpc>
                <a:spcPct val="150000"/>
              </a:lnSpc>
              <a:buFont typeface="Wingdings" panose="05000000000000000000" pitchFamily="2" charset="2"/>
              <a:buChar char="Ø"/>
            </a:pPr>
            <a:r>
              <a:rPr lang="en-US" altLang="zh-CN" sz="1800" dirty="0"/>
              <a:t>Once we have identified the pole shape, we can confirm the magnet process with only two or three</a:t>
            </a:r>
            <a:r>
              <a:rPr lang="zh-CN" altLang="en-US" sz="1800" dirty="0"/>
              <a:t> </a:t>
            </a:r>
            <a:r>
              <a:rPr lang="en-US" altLang="zh-CN" sz="1800" dirty="0"/>
              <a:t>iterations in mass production</a:t>
            </a:r>
          </a:p>
          <a:p>
            <a:pPr marL="342900" indent="-342900" algn="l">
              <a:lnSpc>
                <a:spcPct val="150000"/>
              </a:lnSpc>
              <a:buFont typeface="Wingdings" panose="05000000000000000000" pitchFamily="2" charset="2"/>
              <a:buChar char="Ø"/>
            </a:pPr>
            <a:r>
              <a:rPr lang="en-US" altLang="zh-CN" sz="1800" dirty="0"/>
              <a:t>Benefit from the software update of OPERA, the mesh generation and the simulation speed has raised a lot than that in opera15. The speed of edge field optimization will be greatly improved.</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682556" y="38552"/>
            <a:ext cx="7193915" cy="521970"/>
          </a:xfrm>
          <a:prstGeom prst="rect">
            <a:avLst/>
          </a:prstGeom>
          <a:noFill/>
        </p:spPr>
        <p:txBody>
          <a:bodyPr wrap="none" rtlCol="0">
            <a:spAutoFit/>
          </a:bodyPr>
          <a:lstStyle/>
          <a:p>
            <a:pPr algn="ctr"/>
            <a:r>
              <a:rPr lang="en-US" altLang="zh-CN" sz="2800" b="1" dirty="0">
                <a:latin typeface="微软雅黑" panose="020B0503020204020204" charset="-122"/>
                <a:ea typeface="微软雅黑" panose="020B0503020204020204" charset="-122"/>
              </a:rPr>
              <a:t>Preliminary parameter of FFAG Magnet</a:t>
            </a:r>
            <a:endParaRPr lang="zh-CN" altLang="en-US" sz="2800" b="1" dirty="0">
              <a:latin typeface="微软雅黑" panose="020B0503020204020204" charset="-122"/>
              <a:ea typeface="微软雅黑" panose="020B0503020204020204" charset="-122"/>
            </a:endParaRPr>
          </a:p>
        </p:txBody>
      </p:sp>
      <p:pic>
        <p:nvPicPr>
          <p:cNvPr id="2" name="图片 1">
            <a:extLst>
              <a:ext uri="{FF2B5EF4-FFF2-40B4-BE49-F238E27FC236}">
                <a16:creationId xmlns:a16="http://schemas.microsoft.com/office/drawing/2014/main" id="{9FAF0FC2-1CA5-8863-7F52-99185A7E367B}"/>
              </a:ext>
            </a:extLst>
          </p:cNvPr>
          <p:cNvPicPr>
            <a:picLocks noChangeAspect="1"/>
          </p:cNvPicPr>
          <p:nvPr/>
        </p:nvPicPr>
        <p:blipFill>
          <a:blip r:embed="rId3"/>
          <a:stretch>
            <a:fillRect/>
          </a:stretch>
        </p:blipFill>
        <p:spPr>
          <a:xfrm>
            <a:off x="3329938" y="980728"/>
            <a:ext cx="5899150" cy="534670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552392" y="38552"/>
            <a:ext cx="1454245" cy="523220"/>
          </a:xfrm>
          <a:prstGeom prst="rect">
            <a:avLst/>
          </a:prstGeom>
          <a:noFill/>
        </p:spPr>
        <p:txBody>
          <a:bodyPr wrap="none" rtlCol="0">
            <a:spAutoFit/>
          </a:bodyPr>
          <a:lstStyle/>
          <a:p>
            <a:r>
              <a:rPr lang="en-US" altLang="zh-CN" sz="2800" b="1" dirty="0">
                <a:latin typeface="微软雅黑" panose="020B0503020204020204" charset="-122"/>
                <a:ea typeface="微软雅黑" panose="020B0503020204020204" charset="-122"/>
              </a:rPr>
              <a:t>outline</a:t>
            </a:r>
            <a:endParaRPr lang="zh-CN" altLang="en-US" sz="2800" b="1" dirty="0">
              <a:latin typeface="微软雅黑" panose="020B0503020204020204" charset="-122"/>
              <a:ea typeface="微软雅黑" panose="020B0503020204020204" charset="-122"/>
            </a:endParaRPr>
          </a:p>
        </p:txBody>
      </p:sp>
      <p:sp>
        <p:nvSpPr>
          <p:cNvPr id="6" name="文本框 5"/>
          <p:cNvSpPr txBox="1"/>
          <p:nvPr/>
        </p:nvSpPr>
        <p:spPr>
          <a:xfrm>
            <a:off x="3503930" y="1412875"/>
            <a:ext cx="7302500" cy="2553335"/>
          </a:xfrm>
          <a:prstGeom prst="rect">
            <a:avLst/>
          </a:prstGeom>
          <a:noFill/>
        </p:spPr>
        <p:txBody>
          <a:bodyPr wrap="square">
            <a:spAutoFit/>
          </a:bodyPr>
          <a:lstStyle/>
          <a:p>
            <a:pPr marL="342900" indent="-342900" algn="l">
              <a:lnSpc>
                <a:spcPct val="200000"/>
              </a:lnSpc>
              <a:buFont typeface="Wingdings" panose="05000000000000000000" pitchFamily="2" charset="2"/>
              <a:buChar char="Ø"/>
            </a:pPr>
            <a:r>
              <a:rPr lang="en-US" altLang="zh-CN" sz="2000" b="1" dirty="0">
                <a:solidFill>
                  <a:schemeClr val="tx1"/>
                </a:solidFill>
                <a:latin typeface="微软雅黑" panose="020B0503020204020204" charset="-122"/>
                <a:ea typeface="微软雅黑" panose="020B0503020204020204" charset="-122"/>
              </a:rPr>
              <a:t>Physics Requirements of FFAG Magnet</a:t>
            </a:r>
          </a:p>
          <a:p>
            <a:pPr marL="342900" indent="-342900" algn="l">
              <a:lnSpc>
                <a:spcPct val="200000"/>
              </a:lnSpc>
              <a:buFont typeface="Wingdings" panose="05000000000000000000" pitchFamily="2" charset="2"/>
              <a:buChar char="Ø"/>
            </a:pPr>
            <a:r>
              <a:rPr lang="en-US" altLang="zh-CN" sz="2000" b="1" dirty="0">
                <a:solidFill>
                  <a:srgbClr val="0000FF"/>
                </a:solidFill>
                <a:latin typeface="微软雅黑" panose="020B0503020204020204" charset="-122"/>
                <a:ea typeface="微软雅黑" panose="020B0503020204020204" charset="-122"/>
              </a:rPr>
              <a:t>2D Design for FFAG magnet</a:t>
            </a:r>
          </a:p>
          <a:p>
            <a:pPr marL="342900" indent="-342900" algn="l">
              <a:lnSpc>
                <a:spcPct val="200000"/>
              </a:lnSpc>
              <a:buFont typeface="Wingdings" panose="05000000000000000000" pitchFamily="2" charset="2"/>
              <a:buChar char="Ø"/>
            </a:pPr>
            <a:r>
              <a:rPr lang="en-US" altLang="zh-CN" sz="2000" b="1" dirty="0">
                <a:latin typeface="微软雅黑" panose="020B0503020204020204" charset="-122"/>
                <a:ea typeface="微软雅黑" panose="020B0503020204020204" charset="-122"/>
              </a:rPr>
              <a:t>3D Design for FFAG magnet</a:t>
            </a:r>
          </a:p>
          <a:p>
            <a:pPr marL="342900" indent="-342900" algn="l">
              <a:lnSpc>
                <a:spcPct val="200000"/>
              </a:lnSpc>
              <a:buFont typeface="Wingdings" panose="05000000000000000000" pitchFamily="2" charset="2"/>
              <a:buChar char="Ø"/>
            </a:pPr>
            <a:r>
              <a:rPr lang="en-US" altLang="zh-CN" sz="2000" b="1" dirty="0">
                <a:latin typeface="微软雅黑" panose="020B0503020204020204" charset="-122"/>
                <a:ea typeface="微软雅黑" panose="020B0503020204020204" charset="-122"/>
              </a:rPr>
              <a:t>Key technologies for prototype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178613" y="38552"/>
            <a:ext cx="4201792"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The central magnetic field</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3114630" y="1573299"/>
            <a:ext cx="2664296" cy="937899"/>
          </a:xfrm>
          <a:prstGeom prst="rect">
            <a:avLst/>
          </a:prstGeom>
        </p:spPr>
      </p:pic>
      <p:sp>
        <p:nvSpPr>
          <p:cNvPr id="5" name="文本框 4"/>
          <p:cNvSpPr txBox="1"/>
          <p:nvPr/>
        </p:nvSpPr>
        <p:spPr>
          <a:xfrm>
            <a:off x="2394550" y="865576"/>
            <a:ext cx="5688632" cy="461665"/>
          </a:xfrm>
          <a:prstGeom prst="rect">
            <a:avLst/>
          </a:prstGeom>
          <a:noFill/>
        </p:spPr>
        <p:txBody>
          <a:bodyPr wrap="square">
            <a:spAutoFit/>
          </a:bodyPr>
          <a:lstStyle/>
          <a:p>
            <a:pPr algn="l"/>
            <a:r>
              <a:rPr lang="en-US" altLang="zh-CN" sz="2400" b="1" dirty="0">
                <a:latin typeface="Times New Roman" panose="02020603050405020304" pitchFamily="18" charset="0"/>
                <a:cs typeface="Times New Roman" panose="02020603050405020304" pitchFamily="18" charset="0"/>
              </a:rPr>
              <a:t>Theoretically magnetic field requirements </a:t>
            </a:r>
            <a:endParaRPr lang="zh-CN" altLang="en-US" sz="24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2454913" y="2526423"/>
            <a:ext cx="6099810" cy="461665"/>
          </a:xfrm>
          <a:prstGeom prst="rect">
            <a:avLst/>
          </a:prstGeom>
          <a:noFill/>
        </p:spPr>
        <p:txBody>
          <a:bodyPr wrap="square">
            <a:spAutoFit/>
          </a:bodyPr>
          <a:lstStyle/>
          <a:p>
            <a:pPr algn="l"/>
            <a:r>
              <a:rPr lang="en-US" altLang="zh-CN" sz="2400" b="1" dirty="0">
                <a:latin typeface="Times New Roman" panose="02020603050405020304" pitchFamily="18" charset="0"/>
                <a:cs typeface="Times New Roman" panose="02020603050405020304" pitchFamily="18" charset="0"/>
              </a:rPr>
              <a:t>Taylor Expansion</a:t>
            </a:r>
            <a:endParaRPr lang="zh-CN" altLang="en-US" sz="2400" b="1"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stretch>
            <a:fillRect/>
          </a:stretch>
        </p:blipFill>
        <p:spPr>
          <a:xfrm>
            <a:off x="2649888" y="3146451"/>
            <a:ext cx="5938019" cy="1127858"/>
          </a:xfrm>
          <a:prstGeom prst="rect">
            <a:avLst/>
          </a:prstGeom>
        </p:spPr>
      </p:pic>
      <p:pic>
        <p:nvPicPr>
          <p:cNvPr id="10" name="图片 9"/>
          <p:cNvPicPr>
            <a:picLocks noChangeAspect="1"/>
          </p:cNvPicPr>
          <p:nvPr/>
        </p:nvPicPr>
        <p:blipFill>
          <a:blip r:embed="rId5"/>
          <a:stretch>
            <a:fillRect/>
          </a:stretch>
        </p:blipFill>
        <p:spPr>
          <a:xfrm>
            <a:off x="2422945" y="5161211"/>
            <a:ext cx="5076825" cy="1371600"/>
          </a:xfrm>
          <a:prstGeom prst="rect">
            <a:avLst/>
          </a:prstGeom>
        </p:spPr>
      </p:pic>
      <p:sp>
        <p:nvSpPr>
          <p:cNvPr id="15" name="文本框 14"/>
          <p:cNvSpPr txBox="1"/>
          <p:nvPr/>
        </p:nvSpPr>
        <p:spPr>
          <a:xfrm>
            <a:off x="2034510" y="4478343"/>
            <a:ext cx="6099810"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Quadrupolar</a:t>
            </a:r>
            <a:endParaRPr lang="zh-CN" altLang="en-US" sz="1800" b="1" dirty="0">
              <a:latin typeface="Times New Roman" panose="02020603050405020304" pitchFamily="18" charset="0"/>
              <a:cs typeface="Times New Roman" panose="02020603050405020304" pitchFamily="18" charset="0"/>
            </a:endParaRPr>
          </a:p>
        </p:txBody>
      </p:sp>
      <p:cxnSp>
        <p:nvCxnSpPr>
          <p:cNvPr id="18" name="直接箭头连接符 17"/>
          <p:cNvCxnSpPr/>
          <p:nvPr/>
        </p:nvCxnSpPr>
        <p:spPr bwMode="auto">
          <a:xfrm flipH="1">
            <a:off x="4698806" y="4754008"/>
            <a:ext cx="262551" cy="648072"/>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19" name="文本框 18"/>
          <p:cNvSpPr txBox="1"/>
          <p:nvPr/>
        </p:nvSpPr>
        <p:spPr>
          <a:xfrm>
            <a:off x="4983160" y="4494748"/>
            <a:ext cx="3166034" cy="369332"/>
          </a:xfrm>
          <a:prstGeom prst="rect">
            <a:avLst/>
          </a:prstGeom>
          <a:noFill/>
        </p:spPr>
        <p:txBody>
          <a:bodyPr wrap="square">
            <a:spAutoFit/>
          </a:bodyPr>
          <a:lstStyle/>
          <a:p>
            <a:r>
              <a:rPr lang="en-US" altLang="zh-CN" sz="1800" b="1" dirty="0" err="1">
                <a:latin typeface="Times New Roman" panose="02020603050405020304" pitchFamily="18" charset="0"/>
                <a:cs typeface="Times New Roman" panose="02020603050405020304" pitchFamily="18" charset="0"/>
              </a:rPr>
              <a:t>Sextupole</a:t>
            </a:r>
            <a:endParaRPr lang="zh-CN" altLang="en-US" sz="1800" b="1" dirty="0">
              <a:latin typeface="Times New Roman" panose="02020603050405020304" pitchFamily="18" charset="0"/>
              <a:cs typeface="Times New Roman" panose="02020603050405020304" pitchFamily="18" charset="0"/>
            </a:endParaRPr>
          </a:p>
        </p:txBody>
      </p:sp>
      <p:cxnSp>
        <p:nvCxnSpPr>
          <p:cNvPr id="20" name="直接箭头连接符 19"/>
          <p:cNvCxnSpPr/>
          <p:nvPr/>
        </p:nvCxnSpPr>
        <p:spPr bwMode="auto">
          <a:xfrm flipH="1">
            <a:off x="6068476" y="4754008"/>
            <a:ext cx="262551" cy="648072"/>
          </a:xfrm>
          <a:prstGeom prst="straightConnector1">
            <a:avLst/>
          </a:prstGeom>
          <a:solidFill>
            <a:srgbClr val="FFFF00"/>
          </a:solidFill>
          <a:ln w="9525" cap="flat" cmpd="sng" algn="ctr">
            <a:solidFill>
              <a:schemeClr val="tx1"/>
            </a:solidFill>
            <a:prstDash val="solid"/>
            <a:round/>
            <a:headEnd type="none" w="med" len="med"/>
            <a:tailEnd type="triangle"/>
          </a:ln>
        </p:spPr>
      </p:cxnSp>
      <p:sp>
        <p:nvSpPr>
          <p:cNvPr id="23" name="文本框 22"/>
          <p:cNvSpPr txBox="1"/>
          <p:nvPr/>
        </p:nvSpPr>
        <p:spPr>
          <a:xfrm>
            <a:off x="4802798" y="4477583"/>
            <a:ext cx="6221730"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Octupole</a:t>
            </a:r>
            <a:endParaRPr lang="zh-CN" altLang="en-US" sz="1800" b="1" dirty="0">
              <a:latin typeface="Times New Roman" panose="02020603050405020304" pitchFamily="18" charset="0"/>
              <a:cs typeface="Times New Roman" panose="02020603050405020304" pitchFamily="18" charset="0"/>
            </a:endParaRPr>
          </a:p>
        </p:txBody>
      </p:sp>
      <p:cxnSp>
        <p:nvCxnSpPr>
          <p:cNvPr id="26" name="直接箭头连接符 25"/>
          <p:cNvCxnSpPr/>
          <p:nvPr/>
        </p:nvCxnSpPr>
        <p:spPr bwMode="auto">
          <a:xfrm flipH="1">
            <a:off x="7009956" y="4832160"/>
            <a:ext cx="734601" cy="811660"/>
          </a:xfrm>
          <a:prstGeom prst="straightConnector1">
            <a:avLst/>
          </a:prstGeom>
          <a:solidFill>
            <a:srgbClr val="FFFF00"/>
          </a:solidFill>
          <a:ln w="9525" cap="flat" cmpd="sng" algn="ctr">
            <a:solidFill>
              <a:schemeClr val="tx1"/>
            </a:solidFill>
            <a:prstDash val="solid"/>
            <a:round/>
            <a:headEnd type="none" w="med" len="med"/>
            <a:tailEnd type="triangle"/>
          </a:ln>
        </p:spPr>
      </p:cxnSp>
      <p:pic>
        <p:nvPicPr>
          <p:cNvPr id="3" name="图片 2"/>
          <p:cNvPicPr>
            <a:picLocks noChangeAspect="1"/>
          </p:cNvPicPr>
          <p:nvPr/>
        </p:nvPicPr>
        <p:blipFill>
          <a:blip r:embed="rId6"/>
          <a:stretch>
            <a:fillRect/>
          </a:stretch>
        </p:blipFill>
        <p:spPr>
          <a:xfrm>
            <a:off x="7319645" y="1484630"/>
            <a:ext cx="4270375" cy="1440180"/>
          </a:xfrm>
          <a:prstGeom prst="rect">
            <a:avLst/>
          </a:prstGeom>
        </p:spPr>
      </p:pic>
      <p:sp>
        <p:nvSpPr>
          <p:cNvPr id="6" name="文本框 5">
            <a:extLst>
              <a:ext uri="{FF2B5EF4-FFF2-40B4-BE49-F238E27FC236}">
                <a16:creationId xmlns:a16="http://schemas.microsoft.com/office/drawing/2014/main" id="{83575002-0ED4-87CA-2372-50774A1A441E}"/>
              </a:ext>
            </a:extLst>
          </p:cNvPr>
          <p:cNvSpPr txBox="1"/>
          <p:nvPr/>
        </p:nvSpPr>
        <p:spPr>
          <a:xfrm>
            <a:off x="407368" y="6183281"/>
            <a:ext cx="11784632" cy="369332"/>
          </a:xfrm>
          <a:prstGeom prst="rect">
            <a:avLst/>
          </a:prstGeom>
          <a:noFill/>
        </p:spPr>
        <p:txBody>
          <a:bodyPr wrap="square">
            <a:spAutoFit/>
          </a:bodyPr>
          <a:lstStyle/>
          <a:p>
            <a:pPr algn="l"/>
            <a:r>
              <a:rPr lang="en-US" altLang="zh-CN" sz="1800" b="0" i="0" dirty="0">
                <a:solidFill>
                  <a:srgbClr val="0000FF"/>
                </a:solidFill>
                <a:effectLst/>
                <a:latin typeface="DeepSeek-CJK-patch"/>
              </a:rPr>
              <a:t>Taylor's expansion to the octupole can limit the fitting error of the theoretical magnetic field error to within 0.01%</a:t>
            </a:r>
            <a:endParaRPr lang="zh-CN" altLang="en-US" sz="1800" dirty="0">
              <a:solidFill>
                <a:srgbClr val="0000FF"/>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753325" y="38552"/>
            <a:ext cx="3052375" cy="523220"/>
          </a:xfrm>
          <a:prstGeom prst="rect">
            <a:avLst/>
          </a:prstGeom>
          <a:noFill/>
        </p:spPr>
        <p:txBody>
          <a:bodyPr wrap="none" rtlCol="0">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2D Polar Equation</a:t>
            </a:r>
            <a:endParaRPr lang="zh-CN" altLang="en-US"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p:nvPr>
            <p:custDataLst>
              <p:tags r:id="rId1"/>
            </p:custDataLst>
          </p:nvPr>
        </p:nvSpPr>
        <p:spPr>
          <a:xfrm>
            <a:off x="2495600" y="2046701"/>
            <a:ext cx="2952328" cy="400110"/>
          </a:xfrm>
          <a:prstGeom prst="rect">
            <a:avLst/>
          </a:prstGeom>
          <a:noFill/>
        </p:spPr>
        <p:txBody>
          <a:bodyPr wrap="square">
            <a:spAutoFit/>
          </a:bodyPr>
          <a:lstStyle/>
          <a:p>
            <a:pPr algn="l"/>
            <a:r>
              <a:rPr lang="en-US" altLang="zh-CN" sz="2000" dirty="0">
                <a:latin typeface="Times New Roman" panose="02020603050405020304" pitchFamily="18" charset="0"/>
                <a:cs typeface="Times New Roman" panose="02020603050405020304" pitchFamily="18" charset="0"/>
              </a:rPr>
              <a:t>(</a:t>
            </a:r>
            <a:r>
              <a:rPr lang="en-US" altLang="zh-CN" sz="2000" i="0" dirty="0">
                <a:effectLst/>
                <a:latin typeface="Times New Roman" panose="02020603050405020304" pitchFamily="18" charset="0"/>
                <a:cs typeface="Times New Roman" panose="02020603050405020304" pitchFamily="18" charset="0"/>
              </a:rPr>
              <a:t>x³ - 3xy²)/3=</a:t>
            </a:r>
            <a:r>
              <a:rPr lang="en-US" altLang="zh-CN" sz="2000" dirty="0">
                <a:latin typeface="Times New Roman" panose="02020603050405020304" pitchFamily="18" charset="0"/>
                <a:cs typeface="Times New Roman" panose="02020603050405020304" pitchFamily="18" charset="0"/>
              </a:rPr>
              <a:t> R</a:t>
            </a:r>
            <a:r>
              <a:rPr lang="en-US" altLang="zh-CN" sz="2000" i="0" dirty="0">
                <a:effectLst/>
                <a:latin typeface="Times New Roman" panose="02020603050405020304" pitchFamily="18" charset="0"/>
                <a:cs typeface="Times New Roman" panose="02020603050405020304" pitchFamily="18" charset="0"/>
              </a:rPr>
              <a:t>³</a:t>
            </a:r>
            <a:r>
              <a:rPr lang="en-US" altLang="zh-CN" sz="2000" dirty="0">
                <a:latin typeface="Times New Roman" panose="02020603050405020304" pitchFamily="18" charset="0"/>
                <a:cs typeface="Times New Roman" panose="02020603050405020304" pitchFamily="18" charset="0"/>
              </a:rPr>
              <a:t>/3 </a:t>
            </a:r>
            <a:r>
              <a:rPr lang="en-US" altLang="zh-CN" sz="2000" i="0" dirty="0">
                <a:effectLst/>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83069" y="1144489"/>
            <a:ext cx="896399"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Dipole</a:t>
            </a:r>
            <a:endParaRPr lang="zh-CN" altLang="en-US" sz="20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2526859" y="1078079"/>
            <a:ext cx="628697"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y=R</a:t>
            </a:r>
            <a:endParaRPr lang="zh-CN" altLang="en-US" sz="2000" dirty="0">
              <a:latin typeface="Times New Roman" panose="02020603050405020304" pitchFamily="18" charset="0"/>
              <a:cs typeface="Times New Roman" panose="02020603050405020304" pitchFamily="18" charset="0"/>
            </a:endParaRPr>
          </a:p>
        </p:txBody>
      </p:sp>
      <p:sp>
        <p:nvSpPr>
          <p:cNvPr id="8" name="文本框 7"/>
          <p:cNvSpPr txBox="1"/>
          <p:nvPr>
            <p:custDataLst>
              <p:tags r:id="rId4"/>
            </p:custDataLst>
          </p:nvPr>
        </p:nvSpPr>
        <p:spPr>
          <a:xfrm>
            <a:off x="304709" y="1602198"/>
            <a:ext cx="1508746"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Quadrupole</a:t>
            </a:r>
            <a:endParaRPr lang="zh-CN" altLang="en-US" sz="2000" b="1" dirty="0">
              <a:latin typeface="Times New Roman" panose="02020603050405020304" pitchFamily="18" charset="0"/>
              <a:cs typeface="Times New Roman" panose="02020603050405020304" pitchFamily="18" charset="0"/>
            </a:endParaRPr>
          </a:p>
        </p:txBody>
      </p:sp>
      <p:sp>
        <p:nvSpPr>
          <p:cNvPr id="11" name="文本框 10"/>
          <p:cNvSpPr txBox="1"/>
          <p:nvPr>
            <p:custDataLst>
              <p:tags r:id="rId5"/>
            </p:custDataLst>
          </p:nvPr>
        </p:nvSpPr>
        <p:spPr>
          <a:xfrm>
            <a:off x="2495600" y="1562390"/>
            <a:ext cx="1764196" cy="400110"/>
          </a:xfrm>
          <a:prstGeom prst="rect">
            <a:avLst/>
          </a:prstGeom>
          <a:noFill/>
        </p:spPr>
        <p:txBody>
          <a:bodyPr wrap="square" rtlCol="0">
            <a:spAutoFit/>
          </a:bodyPr>
          <a:lstStyle/>
          <a:p>
            <a:pPr algn="l"/>
            <a:r>
              <a:rPr lang="en-US" altLang="zh-CN" sz="2000" dirty="0" err="1">
                <a:latin typeface="Times New Roman" panose="02020603050405020304" pitchFamily="18" charset="0"/>
                <a:cs typeface="Times New Roman" panose="02020603050405020304" pitchFamily="18" charset="0"/>
              </a:rPr>
              <a:t>xy</a:t>
            </a:r>
            <a:r>
              <a:rPr lang="en-US" altLang="zh-CN" sz="2000" dirty="0">
                <a:latin typeface="Times New Roman" panose="02020603050405020304" pitchFamily="18" charset="0"/>
                <a:cs typeface="Times New Roman" panose="02020603050405020304" pitchFamily="18" charset="0"/>
              </a:rPr>
              <a:t>=R</a:t>
            </a:r>
            <a:r>
              <a:rPr lang="en-US" altLang="zh-CN" sz="2000" b="0" i="0" dirty="0">
                <a:effectLst/>
                <a:latin typeface="Times New Roman" panose="02020603050405020304" pitchFamily="18" charset="0"/>
                <a:cs typeface="Times New Roman" panose="02020603050405020304" pitchFamily="18" charset="0"/>
              </a:rPr>
              <a:t>²</a:t>
            </a:r>
            <a:r>
              <a:rPr lang="en-US" altLang="zh-CN" sz="2000" dirty="0">
                <a:latin typeface="Times New Roman" panose="02020603050405020304" pitchFamily="18" charset="0"/>
                <a:cs typeface="Times New Roman" panose="02020603050405020304" pitchFamily="18" charset="0"/>
              </a:rPr>
              <a:t>/2</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custDataLst>
              <p:tags r:id="rId6"/>
            </p:custDataLst>
          </p:nvPr>
        </p:nvSpPr>
        <p:spPr>
          <a:xfrm>
            <a:off x="2495600" y="2605773"/>
            <a:ext cx="2952328" cy="398780"/>
          </a:xfrm>
          <a:prstGeom prst="rect">
            <a:avLst/>
          </a:prstGeom>
          <a:noFill/>
        </p:spPr>
        <p:txBody>
          <a:bodyPr wrap="square">
            <a:spAutoFit/>
          </a:bodyPr>
          <a:lstStyle/>
          <a:p>
            <a:pPr algn="l"/>
            <a:r>
              <a:rPr lang="en-US" altLang="zh-CN" sz="2000" dirty="0">
                <a:latin typeface="Times New Roman" panose="02020603050405020304" pitchFamily="18" charset="0"/>
                <a:cs typeface="Times New Roman" panose="02020603050405020304" pitchFamily="18" charset="0"/>
              </a:rPr>
              <a:t>(</a:t>
            </a:r>
            <a:r>
              <a:rPr lang="en-US" altLang="zh-CN" sz="2000" i="0" dirty="0">
                <a:effectLst/>
                <a:latin typeface="Times New Roman" panose="02020603050405020304" pitchFamily="18" charset="0"/>
                <a:cs typeface="Times New Roman" panose="02020603050405020304" pitchFamily="18" charset="0"/>
              </a:rPr>
              <a:t>x³y - 3xy³)/6=</a:t>
            </a:r>
            <a:r>
              <a:rPr lang="en-US" altLang="zh-CN" sz="2000" dirty="0">
                <a:latin typeface="Times New Roman" panose="02020603050405020304" pitchFamily="18" charset="0"/>
                <a:cs typeface="Times New Roman" panose="02020603050405020304" pitchFamily="18" charset="0"/>
              </a:rPr>
              <a:t> R</a:t>
            </a:r>
            <a:r>
              <a:rPr lang="en-US" altLang="zh-CN" sz="2000" baseline="30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/6 </a:t>
            </a:r>
            <a:r>
              <a:rPr lang="en-US" altLang="zh-CN" sz="2000" i="0" dirty="0">
                <a:effectLst/>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14" name="文本框 13"/>
          <p:cNvSpPr txBox="1"/>
          <p:nvPr>
            <p:custDataLst>
              <p:tags r:id="rId7"/>
            </p:custDataLst>
          </p:nvPr>
        </p:nvSpPr>
        <p:spPr>
          <a:xfrm>
            <a:off x="247001" y="2642536"/>
            <a:ext cx="1180131"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Octupole</a:t>
            </a:r>
            <a:endParaRPr lang="zh-CN" altLang="en-US" sz="2000" b="1"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125083" y="3899545"/>
            <a:ext cx="2952328" cy="461665"/>
          </a:xfrm>
          <a:prstGeom prst="rect">
            <a:avLst/>
          </a:prstGeom>
          <a:noFill/>
        </p:spPr>
        <p:txBody>
          <a:bodyPr wrap="square" rtlCol="0">
            <a:spAutoFit/>
          </a:bodyPr>
          <a:lstStyle/>
          <a:p>
            <a:pPr algn="l"/>
            <a:r>
              <a:rPr lang="en-US" altLang="zh-CN" sz="2400" b="1" dirty="0">
                <a:latin typeface="Times New Roman" panose="02020603050405020304" pitchFamily="18" charset="0"/>
                <a:cs typeface="Times New Roman" panose="02020603050405020304" pitchFamily="18" charset="0"/>
              </a:rPr>
              <a:t>Polar equation</a:t>
            </a:r>
            <a:endParaRPr lang="zh-CN" altLang="en-US" sz="2400" b="1"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125083" y="4726213"/>
            <a:ext cx="6480720" cy="39878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B</a:t>
            </a:r>
            <a:r>
              <a:rPr lang="en-US" altLang="zh-CN" sz="2000" baseline="-25000" dirty="0">
                <a:latin typeface="Times New Roman" panose="02020603050405020304" pitchFamily="18" charset="0"/>
                <a:cs typeface="Times New Roman" panose="02020603050405020304" pitchFamily="18" charset="0"/>
              </a:rPr>
              <a:t>0</a:t>
            </a:r>
            <a:r>
              <a:rPr lang="en-US" altLang="zh-CN" sz="2000" dirty="0">
                <a:latin typeface="Times New Roman" panose="02020603050405020304" pitchFamily="18" charset="0"/>
                <a:cs typeface="Times New Roman" panose="02020603050405020304" pitchFamily="18" charset="0"/>
              </a:rPr>
              <a:t> (Y)+ G</a:t>
            </a:r>
            <a:r>
              <a:rPr lang="en-US" altLang="zh-CN" sz="2000" baseline="-25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(XY)+ G</a:t>
            </a:r>
            <a:r>
              <a:rPr lang="en-US" altLang="zh-CN" sz="2000" baseline="-25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a:t>
            </a:r>
            <a:r>
              <a:rPr lang="en-US" altLang="zh-CN" sz="2000" i="0" dirty="0">
                <a:effectLst/>
                <a:latin typeface="Times New Roman" panose="02020603050405020304" pitchFamily="18" charset="0"/>
                <a:cs typeface="Times New Roman" panose="02020603050405020304" pitchFamily="18" charset="0"/>
              </a:rPr>
              <a:t>x³ - 3xy²)/3+</a:t>
            </a:r>
            <a:r>
              <a:rPr lang="en-US" altLang="zh-CN" sz="2000" dirty="0">
                <a:latin typeface="Times New Roman" panose="02020603050405020304" pitchFamily="18" charset="0"/>
                <a:cs typeface="Times New Roman" panose="02020603050405020304" pitchFamily="18" charset="0"/>
              </a:rPr>
              <a:t> G</a:t>
            </a:r>
            <a:r>
              <a:rPr lang="en-US" altLang="zh-CN" sz="2000" baseline="-25000" dirty="0">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 (</a:t>
            </a:r>
            <a:r>
              <a:rPr lang="en-US" altLang="zh-CN" sz="2000" i="0" dirty="0">
                <a:effectLst/>
                <a:latin typeface="Times New Roman" panose="02020603050405020304" pitchFamily="18" charset="0"/>
                <a:cs typeface="Times New Roman" panose="02020603050405020304" pitchFamily="18" charset="0"/>
              </a:rPr>
              <a:t>x³Y - 3xy³)/6 </a:t>
            </a:r>
            <a:r>
              <a:rPr lang="en-US" altLang="zh-CN" sz="2000" dirty="0">
                <a:latin typeface="Times New Roman" panose="02020603050405020304" pitchFamily="18" charset="0"/>
                <a:cs typeface="Times New Roman" panose="02020603050405020304" pitchFamily="18" charset="0"/>
              </a:rPr>
              <a:t>=H</a:t>
            </a:r>
            <a:r>
              <a:rPr lang="en-US" altLang="zh-CN" sz="2000" baseline="-25000" dirty="0">
                <a:latin typeface="Times New Roman" panose="02020603050405020304" pitchFamily="18" charset="0"/>
                <a:cs typeface="Times New Roman" panose="02020603050405020304" pitchFamily="18" charset="0"/>
              </a:rPr>
              <a:t>0</a:t>
            </a:r>
            <a:r>
              <a:rPr lang="en-US" altLang="zh-CN" sz="2000" dirty="0">
                <a:latin typeface="Times New Roman" panose="02020603050405020304" pitchFamily="18" charset="0"/>
                <a:cs typeface="Times New Roman" panose="02020603050405020304" pitchFamily="18" charset="0"/>
              </a:rPr>
              <a:t>*B</a:t>
            </a:r>
            <a:r>
              <a:rPr lang="en-US" altLang="zh-CN" sz="2000" baseline="-25000" dirty="0">
                <a:latin typeface="Times New Roman" panose="02020603050405020304" pitchFamily="18" charset="0"/>
                <a:cs typeface="Times New Roman" panose="02020603050405020304" pitchFamily="18" charset="0"/>
              </a:rPr>
              <a:t>0</a:t>
            </a:r>
            <a:endParaRPr lang="zh-CN" altLang="en-US" sz="2000" baseline="-250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0" y="5789000"/>
            <a:ext cx="8301086" cy="461665"/>
          </a:xfrm>
          <a:prstGeom prst="rect">
            <a:avLst/>
          </a:prstGeom>
          <a:noFill/>
        </p:spPr>
        <p:txBody>
          <a:bodyPr wrap="square">
            <a:spAutoFit/>
          </a:bodyPr>
          <a:lstStyle/>
          <a:p>
            <a:pPr algn="l"/>
            <a:r>
              <a:rPr lang="en-US" altLang="zh-CN" sz="2400" b="1" dirty="0">
                <a:latin typeface="Times New Roman" panose="02020603050405020304" pitchFamily="18" charset="0"/>
                <a:cs typeface="Times New Roman" panose="02020603050405020304" pitchFamily="18" charset="0"/>
              </a:rPr>
              <a:t>The value of Y is based on each X to get the polar curve</a:t>
            </a:r>
            <a:endParaRPr lang="zh-CN" altLang="en-US" sz="2400" b="1" dirty="0">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11"/>
          <a:stretch>
            <a:fillRect/>
          </a:stretch>
        </p:blipFill>
        <p:spPr>
          <a:xfrm>
            <a:off x="5951855" y="1017905"/>
            <a:ext cx="6005830" cy="3458845"/>
          </a:xfrm>
          <a:prstGeom prst="rect">
            <a:avLst/>
          </a:prstGeom>
        </p:spPr>
      </p:pic>
      <p:sp>
        <p:nvSpPr>
          <p:cNvPr id="5" name="文本框 4"/>
          <p:cNvSpPr txBox="1"/>
          <p:nvPr>
            <p:custDataLst>
              <p:tags r:id="rId8"/>
            </p:custDataLst>
          </p:nvPr>
        </p:nvSpPr>
        <p:spPr>
          <a:xfrm>
            <a:off x="-69205" y="2093107"/>
            <a:ext cx="1931836" cy="400110"/>
          </a:xfrm>
          <a:prstGeom prst="rect">
            <a:avLst/>
          </a:prstGeom>
          <a:noFill/>
        </p:spPr>
        <p:txBody>
          <a:bodyPr wrap="square">
            <a:spAutoFit/>
          </a:bodyPr>
          <a:lstStyle/>
          <a:p>
            <a:r>
              <a:rPr lang="en-US" altLang="zh-CN" sz="2000" b="1" dirty="0" err="1">
                <a:latin typeface="Times New Roman" panose="02020603050405020304" pitchFamily="18" charset="0"/>
                <a:cs typeface="Times New Roman" panose="02020603050405020304" pitchFamily="18" charset="0"/>
              </a:rPr>
              <a:t>Sextupole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EwOWIyZDcyNmUzM2I2MmI4YjMxMDdmOWZmNTU3MWQifQ=="/>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154.69031496062993,&quot;left&quot;:-5.449212598425197,&quot;top&quot;:84.88811023622047,&quot;width&quot;:434.4199212598426}"/>
</p:tagLst>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_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defRPr dirty="0" smtClean="0"/>
        </a:defPPr>
      </a:lstStyle>
    </a:tx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2062</Words>
  <Application>Microsoft Office PowerPoint</Application>
  <PresentationFormat>宽屏</PresentationFormat>
  <Paragraphs>239</Paragraphs>
  <Slides>28</Slides>
  <Notes>20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28</vt:i4>
      </vt:variant>
    </vt:vector>
  </HeadingPairs>
  <TitlesOfParts>
    <vt:vector size="41" baseType="lpstr">
      <vt:lpstr>DeepSeek-CJK-patch</vt:lpstr>
      <vt:lpstr>等线 Light</vt:lpstr>
      <vt:lpstr>华文楷体</vt:lpstr>
      <vt:lpstr>微软雅黑</vt:lpstr>
      <vt:lpstr>Arial</vt:lpstr>
      <vt:lpstr>Arial Black</vt:lpstr>
      <vt:lpstr>Cambria Math</vt:lpstr>
      <vt:lpstr>Impact</vt:lpstr>
      <vt:lpstr>Times New Roman</vt:lpstr>
      <vt:lpstr>Wingdings</vt:lpstr>
      <vt:lpstr>1_CSNS讲演稿母板</vt:lpstr>
      <vt:lpstr>自定义设计方案</vt:lpstr>
      <vt:lpstr>4_默认设计模板_2</vt:lpstr>
      <vt:lpstr>Design considerations of prototype magnets  for the CSNS FFAG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CSNS Status 中国散裂中子源  Jie WEI  for the CSNS Project Team Institute of High Energy Physics Institute of Physics</dc:title>
  <dc:creator>MC SYSTEM</dc:creator>
  <cp:lastModifiedBy>wenjie Han</cp:lastModifiedBy>
  <cp:revision>918</cp:revision>
  <cp:lastPrinted>2113-01-01T00:00:00Z</cp:lastPrinted>
  <dcterms:created xsi:type="dcterms:W3CDTF">2010-01-08T00:24:00Z</dcterms:created>
  <dcterms:modified xsi:type="dcterms:W3CDTF">2025-07-24T09:02:05Z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C3CE47824BAD4E84B2427E45D4ED15C4_12</vt:lpwstr>
  </property>
  <property fmtid="{D5CDD505-2E9C-101B-9397-08002B2CF9AE}" pid="4" name="KSOProductBuildVer">
    <vt:lpwstr>2052-12.1.0.19770</vt:lpwstr>
  </property>
</Properties>
</file>