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6"/>
  </p:notesMasterIdLst>
  <p:sldIdLst>
    <p:sldId id="264" r:id="rId4"/>
    <p:sldId id="257" r:id="rId5"/>
    <p:sldId id="311" r:id="rId7"/>
    <p:sldId id="263" r:id="rId8"/>
    <p:sldId id="289" r:id="rId9"/>
    <p:sldId id="287" r:id="rId10"/>
    <p:sldId id="281" r:id="rId11"/>
    <p:sldId id="256" r:id="rId12"/>
    <p:sldId id="280" r:id="rId13"/>
    <p:sldId id="326" r:id="rId14"/>
    <p:sldId id="284" r:id="rId15"/>
    <p:sldId id="337" r:id="rId16"/>
    <p:sldId id="303" r:id="rId17"/>
    <p:sldId id="327" r:id="rId18"/>
    <p:sldId id="328" r:id="rId19"/>
    <p:sldId id="329" r:id="rId20"/>
    <p:sldId id="342" r:id="rId21"/>
    <p:sldId id="285" r:id="rId22"/>
    <p:sldId id="290" r:id="rId23"/>
    <p:sldId id="286" r:id="rId24"/>
    <p:sldId id="269" r:id="rId25"/>
  </p:sldIdLst>
  <p:sldSz cx="12192000" cy="6858000"/>
  <p:notesSz cx="6858000" cy="9144000"/>
  <p:custDataLst>
    <p:tags r:id="rId2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图标-单色.tif"/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744061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750050"/>
            <a:ext cx="12192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6500" y="6750050"/>
            <a:ext cx="9715500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39250" y="0"/>
            <a:ext cx="2952750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88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1FCF-DA3A-4C79-AD6A-0A3BEE30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EECEB47-03E6-4183-9D75-8252EF9613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EECEB47-03E6-4183-9D75-8252EF9613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iki\Desktop\NSRL.jpgNS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zh-CN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FontTx/>
              <a:buNone/>
              <a:defRPr>
                <a:ea typeface="华文楷体" panose="02010600040101010101" pitchFamily="2" charset="-122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zh-CN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DDFFFFF-2323-4440-B131-4622312B88E8}" type="datetime1">
              <a:rPr lang="zh-CN" altLang="en-US"/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葛晓琴，中国科学技术大学博士论文答辩 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F7C6FA1-07A9-4EEE-B507-F238E36C3CB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12192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505A520-5157-4BD1-A338-594E596EAF82}" type="datetime1">
              <a:rPr lang="zh-CN" altLang="en-US"/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65888"/>
            <a:ext cx="3860800" cy="255587"/>
          </a:xfrm>
        </p:spPr>
        <p:txBody>
          <a:bodyPr/>
          <a:lstStyle>
            <a:lvl1pPr>
              <a:defRPr sz="800" dirty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/>
              <a:t>葛晓琴，中国科学技术大学博士论文答辩</a:t>
            </a:r>
            <a:endParaRPr lang="zh-CN" altLang="en-US"/>
          </a:p>
          <a:p>
            <a:pPr>
              <a:defRPr/>
            </a:pPr>
            <a:endParaRPr lang="zh-CN" altLang="en-US" sz="105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859AD80-1617-4041-B064-5370DC37DCAD}" type="slidenum">
              <a:rPr lang="zh-CN" altLang="en-US"/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7"/>
          <p:cNvSpPr>
            <a:spLocks noChangeArrowheads="1"/>
          </p:cNvSpPr>
          <p:nvPr/>
        </p:nvSpPr>
        <p:spPr bwMode="auto">
          <a:xfrm>
            <a:off x="0" y="0"/>
            <a:ext cx="12192000" cy="11160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baseline="-25000"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AD9C-459A-44C3-A439-BC191FB63A33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葛晓琴，中国科学技术大学博士论文答辩 </a:t>
            </a: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C2E1D6-5CDC-4C0B-924E-CF667343342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CF1BA40-36F6-42B9-9FB4-A02132ED73F7}" type="datetime1">
              <a:rPr lang="zh-CN" altLang="en-US"/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葛晓琴，中国科学技术大学博士论文答辩 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A8A75F7-7956-4C7B-A8F7-6B7D94837CA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748F142-13E2-4CA3-90CE-1822990564DF}" type="datetime1">
              <a:rPr lang="zh-CN" altLang="en-US"/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葛晓琴，中国科学技术大学博士论文答辩 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96AA191-E1AC-49B3-916E-9F132EFC0F7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9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16942B1-80B9-405E-8E25-26AED0F09658}" type="datetime1">
              <a:rPr lang="zh-CN" altLang="en-US"/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葛晓琴，中国科学技术大学博士论文答辩 </a:t>
            </a:r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7280D7D-65F1-4A5D-9FD7-D98D070652B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81E4F84-8DD7-4FA0-B0AC-CEF242B36289}" type="datetime1">
              <a:rPr lang="zh-CN" altLang="en-US"/>
            </a:fld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葛晓琴，中国科学技术大学博士论文答辩 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99BE4E6-4635-45D0-A978-EF070D70B9C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A9D4B69-35DB-4617-988E-CBD196137917}" type="datetime1">
              <a:rPr lang="zh-CN" altLang="en-US"/>
            </a:fld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葛晓琴，中国科学技术大学博士论文答辩 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D8E5A26-0473-4126-A1F1-A898A74E071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2D93348-F8BF-4090-BAEA-88A23A197E76}" type="datetime1">
              <a:rPr lang="zh-CN" altLang="en-US"/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葛晓琴，中国科学技术大学博士论文答辩 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7A3CD4F-A46E-43E8-A721-BB247E8A6D1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0"/>
            <a:ext cx="12192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0" y="6750050"/>
            <a:ext cx="9715500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3"/>
            <a:ext cx="12192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285750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2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335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  <a:defRPr sz="3735" b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3"/>
            <a:ext cx="10763325" cy="725471"/>
          </a:xfrm>
        </p:spPr>
        <p:txBody>
          <a:bodyPr>
            <a:normAutofit/>
          </a:bodyPr>
          <a:lstStyle>
            <a:lvl1pPr algn="l">
              <a:defRPr sz="4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1FCF-DA3A-4C79-AD6A-0A3BEE30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EECEB47-03E6-4183-9D75-8252EF9613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2FCF86A-2E65-4064-B9AE-35BB04EF639E}" type="datetime1">
              <a:rPr lang="zh-CN" altLang="en-US"/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葛晓琴，中国科学技术大学博士论文答辩 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3E847EF-749E-432D-8060-EF0D98ACAB9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B5DFE29-B085-42D4-B35F-E6BB1258B439}" type="datetime1">
              <a:rPr lang="zh-CN" altLang="en-US"/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葛晓琴，中国科学技术大学博士论文答辩 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E90929A-24CF-4AC5-9D69-178E3F175FF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1" y="228604"/>
            <a:ext cx="2743200" cy="58975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2" y="228604"/>
            <a:ext cx="8026399" cy="58975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9DA8B82-E8A2-4BCC-8FC3-705CDFAAE546}" type="datetime1">
              <a:rPr lang="zh-CN" altLang="en-US"/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葛晓琴，中国科学技术大学博士论文答辩 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325D2D4-6629-4381-9434-825B1648B53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692150"/>
            <a:ext cx="10972801" cy="6492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609601" y="1600204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B984E0B-986C-4F27-AD27-083539E1C989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葛晓琴，中国科学技术大学博士论文答辩 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4C9B26B-76B6-4510-8B17-DE0F6CECDF6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1FCF-DA3A-4C79-AD6A-0A3BEE30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CEB47-03E6-4183-9D75-8252EF9613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1FCF-DA3A-4C79-AD6A-0A3BEE30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EECEB47-03E6-4183-9D75-8252EF9613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1FCF-DA3A-4C79-AD6A-0A3BEE30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EECEB47-03E6-4183-9D75-8252EF9613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1FCF-DA3A-4C79-AD6A-0A3BEE30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EECEB47-03E6-4183-9D75-8252EF9613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838200"/>
            <a:ext cx="8331200" cy="4572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12802" y="1447800"/>
            <a:ext cx="5323417" cy="49530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9418" y="1447800"/>
            <a:ext cx="5325533" cy="49530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972800" y="6524625"/>
            <a:ext cx="404813" cy="1809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EECEB47-03E6-4183-9D75-8252EF96139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F1C1FCF-DA3A-4C79-AD6A-0A3BEE30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838200"/>
            <a:ext cx="8331200" cy="4572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812802" y="1447800"/>
            <a:ext cx="10852151" cy="4953000"/>
          </a:xfrm>
        </p:spPr>
        <p:txBody>
          <a:bodyPr rtlCol="0">
            <a:normAutofit/>
          </a:bodyPr>
          <a:lstStyle/>
          <a:p>
            <a:pPr lvl="0"/>
            <a:r>
              <a:rPr lang="zh-CN" altLang="en-US" noProof="0">
                <a:sym typeface="Arial" panose="020B0604020202020204" pitchFamily="34" charset="0"/>
              </a:rPr>
              <a:t>单击图标添加表格</a:t>
            </a:r>
            <a:endParaRPr lang="zh-CN" altLang="en-US" noProof="0"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10972800" y="6524625"/>
            <a:ext cx="404813" cy="1809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EECEB47-03E6-4183-9D75-8252EF96139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F1C1FCF-DA3A-4C79-AD6A-0A3BEE30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838200"/>
            <a:ext cx="8331200" cy="4572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12802" y="1447800"/>
            <a:ext cx="5323417" cy="49530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339418" y="1447801"/>
            <a:ext cx="5325533" cy="24003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339418" y="4000501"/>
            <a:ext cx="5325533" cy="24003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10972800" y="6524625"/>
            <a:ext cx="404813" cy="1809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EECEB47-03E6-4183-9D75-8252EF96139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F1C1FCF-DA3A-4C79-AD6A-0A3BEE30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4" Type="http://schemas.openxmlformats.org/officeDocument/2006/relationships/image" Target="../media/image4.jpeg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fld id="{4F1C1FCF-DA3A-4C79-AD6A-0A3BEE30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2EECEB47-03E6-4183-9D75-8252EF96139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5930" indent="-4559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35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35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35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iki\Desktop\ustc2_副本副本.jpgustc2_副本副本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8723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228600"/>
            <a:ext cx="95519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zh-CN"/>
          </a:p>
          <a:p>
            <a:pPr lvl="1"/>
            <a:r>
              <a:rPr lang="zh-CN" altLang="en-US"/>
              <a:t>第二级</a:t>
            </a:r>
            <a:endParaRPr lang="zh-CN" altLang="zh-CN"/>
          </a:p>
          <a:p>
            <a:pPr lvl="2"/>
            <a:r>
              <a:rPr lang="zh-CN" altLang="en-US"/>
              <a:t>第三级</a:t>
            </a:r>
            <a:endParaRPr lang="zh-CN" altLang="zh-CN"/>
          </a:p>
          <a:p>
            <a:pPr lvl="3"/>
            <a:r>
              <a:rPr lang="zh-CN" altLang="en-US"/>
              <a:t>第四级</a:t>
            </a:r>
            <a:endParaRPr lang="zh-CN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smtClean="0">
                <a:solidFill>
                  <a:prstClr val="black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FD6C509-9A54-4FED-8C1C-F03644F66FAD}" type="datetime1">
              <a:rPr lang="zh-CN" altLang="en-US"/>
            </a:fld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baseline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葛晓琴，中国科学技术大学博士论文答辩 </a:t>
            </a:r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prstClr val="black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823B335-A0F1-43F8-8E0C-ED54115C9D7D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微软雅黑" panose="020B0503020204020204" pitchFamily="34" charset="-122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微软雅黑" panose="020B0503020204020204" pitchFamily="34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1pPr>
      <a:lvl2pPr marL="557530" indent="-214630" algn="l" rtl="0" eaLnBrk="1" fontAlgn="base" hangingPunct="1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png"/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3240" y="1845946"/>
            <a:ext cx="10363200" cy="1470025"/>
          </a:xfrm>
        </p:spPr>
        <p:txBody>
          <a:bodyPr/>
          <a:lstStyle/>
          <a:p>
            <a:r>
              <a:rPr lang="en-US" altLang="zh-CN" sz="4000" dirty="0"/>
              <a:t>PyFFAG, a high intensity simulation code for  </a:t>
            </a:r>
            <a:r>
              <a:rPr lang="en-US" altLang="zh-CN" sz="4000">
                <a:sym typeface="+mn-ea"/>
              </a:rPr>
              <a:t>FFAG </a:t>
            </a:r>
            <a:endParaRPr lang="en-US" altLang="zh-CN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3200" b="1"/>
              <a:t>Kai Zhou</a:t>
            </a:r>
            <a:endParaRPr lang="en-US" altLang="zh-CN" sz="3200" b="1"/>
          </a:p>
          <a:p>
            <a:fld id="{7FCE9287-2457-42C7-A997-541505D61B77}" type="datetime1">
              <a:rPr lang="zh-CN" altLang="zh-CN" sz="2400"/>
            </a:fld>
            <a:endParaRPr lang="zh-CN" altLang="zh-C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339433" y="180822"/>
            <a:ext cx="30753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6. space charge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06680" y="1066165"/>
            <a:ext cx="10304145" cy="2489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Font typeface="Wingdings" panose="05000000000000000000" charset="0"/>
              <a:buNone/>
            </a:pPr>
            <a:r>
              <a:rPr lang="en-US" altLang="zh-CN" sz="2400" b="1"/>
              <a:t>Apply 2.5D space charge</a:t>
            </a:r>
            <a:endParaRPr lang="zh-CN" altLang="en-US" sz="2400" b="1"/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+mj-lt"/>
                <a:ea typeface="华文楷体" panose="02010600040101010101" pitchFamily="2" charset="-122"/>
                <a:cs typeface="+mj-lt"/>
              </a:rPr>
              <a:t>Transverse</a:t>
            </a:r>
            <a:r>
              <a:rPr lang="en-US" altLang="zh-CN" sz="2400">
                <a:latin typeface="+mj-lt"/>
                <a:ea typeface="华文楷体" panose="02010600040101010101" pitchFamily="2" charset="-122"/>
                <a:cs typeface="+mj-lt"/>
              </a:rPr>
              <a:t> charge</a:t>
            </a:r>
            <a:r>
              <a:rPr lang="zh-CN" altLang="en-US" sz="2400">
                <a:latin typeface="+mj-lt"/>
                <a:ea typeface="华文楷体" panose="02010600040101010101" pitchFamily="2" charset="-122"/>
                <a:cs typeface="+mj-lt"/>
              </a:rPr>
              <a:t> distribution is binned onto single 2D grid</a:t>
            </a:r>
            <a:endParaRPr lang="zh-CN" altLang="en-US" sz="2400">
              <a:latin typeface="+mj-lt"/>
              <a:ea typeface="华文楷体" panose="02010600040101010101" pitchFamily="2" charset="-122"/>
              <a:cs typeface="+mj-lt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en-US" altLang="zh-CN" sz="2400">
                <a:latin typeface="+mj-lt"/>
                <a:ea typeface="华文楷体" panose="02010600040101010101" pitchFamily="2" charset="-122"/>
                <a:cs typeface="+mj-lt"/>
              </a:rPr>
              <a:t>transverse p</a:t>
            </a:r>
            <a:r>
              <a:rPr lang="zh-CN" altLang="en-US" sz="2400">
                <a:latin typeface="+mj-lt"/>
                <a:ea typeface="华文楷体" panose="02010600040101010101" pitchFamily="2" charset="-122"/>
                <a:cs typeface="+mj-lt"/>
              </a:rPr>
              <a:t>otential</a:t>
            </a:r>
            <a:r>
              <a:rPr lang="en-US" altLang="zh-CN" sz="2400">
                <a:latin typeface="+mj-lt"/>
                <a:ea typeface="华文楷体" panose="02010600040101010101" pitchFamily="2" charset="-122"/>
                <a:cs typeface="+mj-lt"/>
              </a:rPr>
              <a:t> and electric field</a:t>
            </a:r>
            <a:r>
              <a:rPr lang="zh-CN" altLang="en-US" sz="2400">
                <a:latin typeface="+mj-lt"/>
                <a:ea typeface="华文楷体" panose="02010600040101010101" pitchFamily="2" charset="-122"/>
                <a:cs typeface="+mj-lt"/>
              </a:rPr>
              <a:t> is obtained with 2D FFT Poisson solver</a:t>
            </a:r>
            <a:endParaRPr lang="zh-CN" altLang="en-US" sz="2400">
              <a:latin typeface="+mj-lt"/>
              <a:ea typeface="华文楷体" panose="02010600040101010101" pitchFamily="2" charset="-122"/>
              <a:cs typeface="+mj-lt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en-US" altLang="zh-CN" sz="2400">
                <a:latin typeface="+mj-lt"/>
                <a:ea typeface="华文楷体" panose="02010600040101010101" pitchFamily="2" charset="-122"/>
                <a:cs typeface="+mj-lt"/>
              </a:rPr>
              <a:t>longitudinal electric field is obtained with 1D Poisson solver</a:t>
            </a:r>
            <a:endParaRPr lang="zh-CN" altLang="en-US" sz="2400">
              <a:latin typeface="+mj-lt"/>
              <a:ea typeface="华文楷体" panose="02010600040101010101" pitchFamily="2" charset="-122"/>
              <a:cs typeface="+mj-lt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en-US" altLang="zh-CN" sz="2400">
                <a:latin typeface="+mj-lt"/>
                <a:ea typeface="华文楷体" panose="02010600040101010101" pitchFamily="2" charset="-122"/>
                <a:cs typeface="+mj-lt"/>
              </a:rPr>
              <a:t>the conversion from cylindrcal coordinate to nature coordinate should be  treated </a:t>
            </a:r>
            <a:r>
              <a:rPr lang="en-US" altLang="zh-CN" sz="2400">
                <a:latin typeface="+mj-lt"/>
                <a:ea typeface="华文楷体" panose="02010600040101010101" pitchFamily="2" charset="-122"/>
                <a:cs typeface="+mj-lt"/>
                <a:sym typeface="+mn-ea"/>
              </a:rPr>
              <a:t>carefully, since FFAG has no fixed closed orbit</a:t>
            </a:r>
            <a:endParaRPr lang="en-US" altLang="zh-CN" sz="2400">
              <a:latin typeface="+mj-lt"/>
              <a:ea typeface="华文楷体" panose="02010600040101010101" pitchFamily="2" charset="-122"/>
              <a:cs typeface="+mj-lt"/>
              <a:sym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826135" y="3818890"/>
            <a:ext cx="4246245" cy="2993390"/>
            <a:chOff x="325" y="2260"/>
            <a:chExt cx="10526" cy="7391"/>
          </a:xfrm>
        </p:grpSpPr>
        <p:sp>
          <p:nvSpPr>
            <p:cNvPr id="9" name="平行四边形 8"/>
            <p:cNvSpPr/>
            <p:nvPr/>
          </p:nvSpPr>
          <p:spPr>
            <a:xfrm rot="20520000">
              <a:off x="479" y="6456"/>
              <a:ext cx="2042" cy="2179"/>
            </a:xfrm>
            <a:prstGeom prst="parallelogram">
              <a:avLst>
                <a:gd name="adj" fmla="val 38125"/>
              </a:avLst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平行四边形 9"/>
            <p:cNvSpPr/>
            <p:nvPr/>
          </p:nvSpPr>
          <p:spPr>
            <a:xfrm rot="20520000">
              <a:off x="2088" y="6456"/>
              <a:ext cx="2042" cy="2179"/>
            </a:xfrm>
            <a:prstGeom prst="parallelogram">
              <a:avLst>
                <a:gd name="adj" fmla="val 38125"/>
              </a:avLst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平行四边形 10"/>
            <p:cNvSpPr/>
            <p:nvPr/>
          </p:nvSpPr>
          <p:spPr>
            <a:xfrm rot="20520000">
              <a:off x="3697" y="6456"/>
              <a:ext cx="2042" cy="2179"/>
            </a:xfrm>
            <a:prstGeom prst="parallelogram">
              <a:avLst>
                <a:gd name="adj" fmla="val 38125"/>
              </a:avLst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平行四边形 11"/>
            <p:cNvSpPr/>
            <p:nvPr/>
          </p:nvSpPr>
          <p:spPr>
            <a:xfrm rot="20520000">
              <a:off x="5306" y="6456"/>
              <a:ext cx="2042" cy="2179"/>
            </a:xfrm>
            <a:prstGeom prst="parallelogram">
              <a:avLst>
                <a:gd name="adj" fmla="val 38125"/>
              </a:avLst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平行四边形 12"/>
            <p:cNvSpPr/>
            <p:nvPr/>
          </p:nvSpPr>
          <p:spPr>
            <a:xfrm rot="20520000">
              <a:off x="6915" y="6456"/>
              <a:ext cx="2042" cy="2179"/>
            </a:xfrm>
            <a:prstGeom prst="parallelogram">
              <a:avLst>
                <a:gd name="adj" fmla="val 38125"/>
              </a:avLst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平行四边形 13"/>
            <p:cNvSpPr/>
            <p:nvPr/>
          </p:nvSpPr>
          <p:spPr>
            <a:xfrm rot="20520000">
              <a:off x="8524" y="6456"/>
              <a:ext cx="2042" cy="2179"/>
            </a:xfrm>
            <a:prstGeom prst="parallelogram">
              <a:avLst>
                <a:gd name="adj" fmla="val 38125"/>
              </a:avLst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330" y="7101"/>
              <a:ext cx="340" cy="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939" y="7101"/>
              <a:ext cx="340" cy="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4601" y="7101"/>
              <a:ext cx="340" cy="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263" y="7101"/>
              <a:ext cx="340" cy="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872" y="7101"/>
              <a:ext cx="340" cy="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9478" y="7101"/>
              <a:ext cx="340" cy="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 rot="20520000">
              <a:off x="764" y="2260"/>
              <a:ext cx="2042" cy="2179"/>
            </a:xfrm>
            <a:prstGeom prst="parallelogram">
              <a:avLst>
                <a:gd name="adj" fmla="val 38125"/>
              </a:avLst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平行四边形 21"/>
            <p:cNvSpPr/>
            <p:nvPr/>
          </p:nvSpPr>
          <p:spPr>
            <a:xfrm rot="20520000">
              <a:off x="2373" y="2260"/>
              <a:ext cx="2042" cy="2179"/>
            </a:xfrm>
            <a:prstGeom prst="parallelogram">
              <a:avLst>
                <a:gd name="adj" fmla="val 38125"/>
              </a:avLst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平行四边形 22"/>
            <p:cNvSpPr/>
            <p:nvPr/>
          </p:nvSpPr>
          <p:spPr>
            <a:xfrm rot="20520000">
              <a:off x="3982" y="2260"/>
              <a:ext cx="2042" cy="2179"/>
            </a:xfrm>
            <a:prstGeom prst="parallelogram">
              <a:avLst>
                <a:gd name="adj" fmla="val 38125"/>
              </a:avLst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平行四边形 23"/>
            <p:cNvSpPr/>
            <p:nvPr/>
          </p:nvSpPr>
          <p:spPr>
            <a:xfrm rot="20520000">
              <a:off x="5591" y="2260"/>
              <a:ext cx="2042" cy="2179"/>
            </a:xfrm>
            <a:prstGeom prst="parallelogram">
              <a:avLst>
                <a:gd name="adj" fmla="val 38125"/>
              </a:avLst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平行四边形 24"/>
            <p:cNvSpPr/>
            <p:nvPr/>
          </p:nvSpPr>
          <p:spPr>
            <a:xfrm rot="20520000">
              <a:off x="7200" y="2260"/>
              <a:ext cx="2042" cy="2179"/>
            </a:xfrm>
            <a:prstGeom prst="parallelogram">
              <a:avLst>
                <a:gd name="adj" fmla="val 38125"/>
              </a:avLst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平行四边形 25"/>
            <p:cNvSpPr/>
            <p:nvPr/>
          </p:nvSpPr>
          <p:spPr>
            <a:xfrm rot="20520000">
              <a:off x="8809" y="2260"/>
              <a:ext cx="2042" cy="2179"/>
            </a:xfrm>
            <a:prstGeom prst="parallelogram">
              <a:avLst>
                <a:gd name="adj" fmla="val 38125"/>
              </a:avLst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1955" y="2905"/>
              <a:ext cx="340" cy="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2859" y="3359"/>
              <a:ext cx="340" cy="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574" y="3217"/>
              <a:ext cx="340" cy="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6807" y="2905"/>
              <a:ext cx="340" cy="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711" y="2565"/>
              <a:ext cx="340" cy="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9252" y="3210"/>
              <a:ext cx="340" cy="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3" name="直接箭头连接符 42"/>
            <p:cNvCxnSpPr/>
            <p:nvPr/>
          </p:nvCxnSpPr>
          <p:spPr>
            <a:xfrm>
              <a:off x="779" y="9255"/>
              <a:ext cx="84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 flipV="1">
              <a:off x="779" y="8890"/>
              <a:ext cx="1056" cy="3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 flipV="1">
              <a:off x="779" y="7442"/>
              <a:ext cx="0" cy="17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1031" y="4493"/>
              <a:ext cx="1056" cy="3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V="1">
              <a:off x="1031" y="3045"/>
              <a:ext cx="0" cy="17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9251" y="8904"/>
              <a:ext cx="1044" cy="747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1800">
                  <a:latin typeface="Arial" panose="020B0604020202020204" pitchFamily="34" charset="0"/>
                  <a:ea typeface="微软雅黑" panose="020B0503020204020204" pitchFamily="34" charset="-122"/>
                </a:rPr>
                <a:t>fi</a:t>
              </a:r>
              <a:endParaRPr lang="en-US" altLang="zh-CN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25" y="7029"/>
              <a:ext cx="1043" cy="90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1800">
                  <a:latin typeface="Arial" panose="020B0604020202020204" pitchFamily="34" charset="0"/>
                  <a:ea typeface="微软雅黑" panose="020B0503020204020204" pitchFamily="34" charset="-122"/>
                </a:rPr>
                <a:t>z</a:t>
              </a:r>
              <a:endParaRPr lang="en-US" altLang="zh-CN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725" y="8462"/>
              <a:ext cx="1043" cy="90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1800">
                  <a:latin typeface="Arial" panose="020B0604020202020204" pitchFamily="34" charset="0"/>
                  <a:ea typeface="微软雅黑" panose="020B0503020204020204" pitchFamily="34" charset="-122"/>
                </a:rPr>
                <a:t>x</a:t>
              </a:r>
              <a:endParaRPr lang="en-US" altLang="zh-CN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23" y="2678"/>
              <a:ext cx="1043" cy="90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1800">
                  <a:latin typeface="Arial" panose="020B0604020202020204" pitchFamily="34" charset="0"/>
                  <a:ea typeface="微软雅黑" panose="020B0503020204020204" pitchFamily="34" charset="-122"/>
                </a:rPr>
                <a:t>z</a:t>
              </a:r>
              <a:endParaRPr lang="en-US" altLang="zh-CN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955" y="4379"/>
              <a:ext cx="1043" cy="90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1800">
                  <a:latin typeface="Arial" panose="020B0604020202020204" pitchFamily="34" charset="0"/>
                  <a:ea typeface="微软雅黑" panose="020B0503020204020204" pitchFamily="34" charset="-122"/>
                </a:rPr>
                <a:t>r</a:t>
              </a:r>
              <a:endParaRPr lang="en-US" altLang="zh-CN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879590" y="3262141"/>
            <a:ext cx="1574800" cy="1727938"/>
            <a:chOff x="10811" y="2319"/>
            <a:chExt cx="2480" cy="2811"/>
          </a:xfrm>
        </p:grpSpPr>
        <p:sp>
          <p:nvSpPr>
            <p:cNvPr id="35" name="矩形 34"/>
            <p:cNvSpPr/>
            <p:nvPr/>
          </p:nvSpPr>
          <p:spPr>
            <a:xfrm>
              <a:off x="11137" y="2319"/>
              <a:ext cx="2154" cy="25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2757" y="2905"/>
              <a:ext cx="340" cy="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2259" y="3018"/>
              <a:ext cx="340" cy="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1441" y="2905"/>
              <a:ext cx="340" cy="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1850" y="2905"/>
              <a:ext cx="340" cy="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6" name="直接箭头连接符 55"/>
            <p:cNvCxnSpPr/>
            <p:nvPr/>
          </p:nvCxnSpPr>
          <p:spPr>
            <a:xfrm>
              <a:off x="11014" y="4959"/>
              <a:ext cx="12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8" name="文本框 57"/>
            <p:cNvSpPr txBox="1"/>
            <p:nvPr/>
          </p:nvSpPr>
          <p:spPr>
            <a:xfrm>
              <a:off x="12303" y="4531"/>
              <a:ext cx="743" cy="5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1800">
                  <a:latin typeface="Arial" panose="020B0604020202020204" pitchFamily="34" charset="0"/>
                  <a:ea typeface="微软雅黑" panose="020B0503020204020204" pitchFamily="34" charset="-122"/>
                </a:rPr>
                <a:t>r</a:t>
              </a:r>
              <a:endParaRPr lang="en-US" altLang="zh-CN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0811" y="2779"/>
              <a:ext cx="743" cy="5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1800">
                  <a:latin typeface="Arial" panose="020B0604020202020204" pitchFamily="34" charset="0"/>
                  <a:ea typeface="微软雅黑" panose="020B0503020204020204" pitchFamily="34" charset="-122"/>
                </a:rPr>
                <a:t>z</a:t>
              </a:r>
              <a:endParaRPr lang="en-US" altLang="zh-CN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64" name="直接箭头连接符 63"/>
            <p:cNvCxnSpPr/>
            <p:nvPr/>
          </p:nvCxnSpPr>
          <p:spPr>
            <a:xfrm flipV="1">
              <a:off x="11014" y="3585"/>
              <a:ext cx="0" cy="13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>
          <a:xfrm>
            <a:off x="6932295" y="5040624"/>
            <a:ext cx="1427480" cy="1847793"/>
            <a:chOff x="10829" y="6467"/>
            <a:chExt cx="2494" cy="3219"/>
          </a:xfrm>
        </p:grpSpPr>
        <p:sp>
          <p:nvSpPr>
            <p:cNvPr id="3" name="矩形 2"/>
            <p:cNvSpPr/>
            <p:nvPr/>
          </p:nvSpPr>
          <p:spPr>
            <a:xfrm>
              <a:off x="11168" y="6467"/>
              <a:ext cx="2155" cy="27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2118" y="7101"/>
              <a:ext cx="340" cy="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2118" y="6988"/>
              <a:ext cx="421" cy="102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65" name="直接箭头连接符 64"/>
            <p:cNvCxnSpPr/>
            <p:nvPr/>
          </p:nvCxnSpPr>
          <p:spPr>
            <a:xfrm>
              <a:off x="11014" y="9566"/>
              <a:ext cx="12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6" name="直接箭头连接符 65"/>
            <p:cNvCxnSpPr/>
            <p:nvPr/>
          </p:nvCxnSpPr>
          <p:spPr>
            <a:xfrm flipV="1">
              <a:off x="11014" y="8206"/>
              <a:ext cx="0" cy="13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67" name="文本框 66"/>
            <p:cNvSpPr txBox="1"/>
            <p:nvPr/>
          </p:nvSpPr>
          <p:spPr>
            <a:xfrm>
              <a:off x="12227" y="9044"/>
              <a:ext cx="743" cy="642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1800">
                  <a:latin typeface="Arial" panose="020B0604020202020204" pitchFamily="34" charset="0"/>
                  <a:ea typeface="微软雅黑" panose="020B0503020204020204" pitchFamily="34" charset="-122"/>
                </a:rPr>
                <a:t>x</a:t>
              </a:r>
              <a:endParaRPr lang="en-US" altLang="zh-CN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0829" y="7781"/>
              <a:ext cx="743" cy="642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1800">
                  <a:latin typeface="Arial" panose="020B0604020202020204" pitchFamily="34" charset="0"/>
                  <a:ea typeface="微软雅黑" panose="020B0503020204020204" pitchFamily="34" charset="-122"/>
                </a:rPr>
                <a:t>z</a:t>
              </a:r>
              <a:endParaRPr lang="en-US" altLang="zh-CN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603615" y="3659505"/>
            <a:ext cx="3441065" cy="69659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dismatch of the slices in the cylindrical coordinate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03615" y="5330825"/>
            <a:ext cx="3441065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match of the center of the slices in the nature coordinate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339433" y="180822"/>
            <a:ext cx="30753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6. space charge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5570" y="1101725"/>
            <a:ext cx="9316720" cy="12636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buFont typeface="Wingdings" panose="05000000000000000000" charset="0"/>
            </a:pPr>
            <a:r>
              <a:rPr lang="en-US" altLang="zh-CN" sz="2400">
                <a:latin typeface="+mj-lt"/>
                <a:ea typeface="华文楷体" panose="02010600040101010101" pitchFamily="2" charset="-122"/>
                <a:cs typeface="+mj-lt"/>
              </a:rPr>
              <a:t>coordinate convert from cylindrical to nature coordinate:</a:t>
            </a:r>
            <a:endParaRPr lang="en-US" altLang="zh-CN" sz="2400">
              <a:latin typeface="+mj-lt"/>
              <a:ea typeface="华文楷体" panose="02010600040101010101" pitchFamily="2" charset="-122"/>
              <a:cs typeface="+mj-lt"/>
            </a:endParaRPr>
          </a:p>
          <a:p>
            <a:pPr algn="l">
              <a:buFont typeface="Wingdings" panose="05000000000000000000" charset="0"/>
            </a:pPr>
            <a:endParaRPr lang="en-US" altLang="zh-CN" sz="2400">
              <a:latin typeface="+mj-lt"/>
              <a:ea typeface="华文楷体" panose="02010600040101010101" pitchFamily="2" charset="-122"/>
              <a:cs typeface="+mj-lt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sz="2400">
                <a:latin typeface="+mj-lt"/>
                <a:ea typeface="华文楷体" panose="02010600040101010101" pitchFamily="2" charset="-122"/>
                <a:cs typeface="+mj-lt"/>
              </a:rPr>
              <a:t>using the closed orbit of the mean kinetic nergy of the bunch</a:t>
            </a:r>
            <a:endParaRPr lang="en-US" altLang="zh-CN" sz="2400">
              <a:latin typeface="+mj-lt"/>
              <a:ea typeface="华文楷体" panose="02010600040101010101" pitchFamily="2" charset="-122"/>
              <a:cs typeface="+mj-lt"/>
              <a:sym typeface="+mn-ea"/>
            </a:endParaRPr>
          </a:p>
          <a:p>
            <a:pPr algn="l">
              <a:buFont typeface="Wingdings" panose="05000000000000000000" charset="0"/>
            </a:pP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 sz="1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 sz="1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2365375"/>
            <a:ext cx="4884420" cy="36328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310" y="2365375"/>
            <a:ext cx="4754880" cy="35191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339433" y="180822"/>
            <a:ext cx="30753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6. space charge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rcRect t="-427" r="9737"/>
          <a:stretch>
            <a:fillRect/>
          </a:stretch>
        </p:blipFill>
        <p:spPr>
          <a:xfrm>
            <a:off x="11430" y="1433195"/>
            <a:ext cx="4770755" cy="42208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310" y="1240790"/>
            <a:ext cx="5741035" cy="46062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8185" y="5930252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potential and electric fields on the grid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33185" y="5930252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electric fields on the particles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339433" y="180822"/>
            <a:ext cx="30753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 dirty="0">
                <a:solidFill>
                  <a:srgbClr val="00B0F0"/>
                </a:solidFill>
              </a:rPr>
              <a:t>6. space charge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7620" y="1082040"/>
            <a:ext cx="192341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without painting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15030" y="996950"/>
            <a:ext cx="2811780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inside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-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out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side painting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, curve 1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81065" y="996950"/>
            <a:ext cx="2811780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inside-outside painting, curve 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000" y="2186305"/>
            <a:ext cx="115062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100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turns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2715" y="3762375"/>
            <a:ext cx="115062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500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turns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5617845"/>
            <a:ext cx="1150620" cy="5886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9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1000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turns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6820" y="1834515"/>
            <a:ext cx="1974215" cy="154368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770" y="1837055"/>
            <a:ext cx="1963420" cy="145605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370" y="1874520"/>
            <a:ext cx="1841500" cy="13677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5" y="3540760"/>
            <a:ext cx="1974215" cy="14789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140" y="3624580"/>
            <a:ext cx="2051050" cy="153479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670" y="3611880"/>
            <a:ext cx="1900555" cy="14077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075" y="5111115"/>
            <a:ext cx="1965960" cy="146875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6140" y="5116830"/>
            <a:ext cx="1943100" cy="14630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1065" y="5197475"/>
            <a:ext cx="1741805" cy="13049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89315" y="1750695"/>
            <a:ext cx="3449955" cy="11988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paint injection with space charge, z-pz plane </a:t>
            </a: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339433" y="180822"/>
            <a:ext cx="30753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 dirty="0">
                <a:solidFill>
                  <a:srgbClr val="00B0F0"/>
                </a:solidFill>
              </a:rPr>
              <a:t>6. space charge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8275" y="2186305"/>
            <a:ext cx="115062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100 turns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455" y="3763010"/>
            <a:ext cx="115062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500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turns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5511800"/>
            <a:ext cx="1318260" cy="33972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9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1000 turns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5075" y="1631315"/>
            <a:ext cx="1816735" cy="1437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030" y="1631315"/>
            <a:ext cx="2046605" cy="16141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190" y="1631315"/>
            <a:ext cx="2020570" cy="14935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665" y="3309620"/>
            <a:ext cx="1946275" cy="14471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030" y="3309620"/>
            <a:ext cx="1980565" cy="16776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190" y="3400425"/>
            <a:ext cx="2001520" cy="14954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160" y="5027930"/>
            <a:ext cx="1922780" cy="14249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5030" y="5015230"/>
            <a:ext cx="1869440" cy="13874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5190" y="5027930"/>
            <a:ext cx="2021205" cy="15011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42035" y="1082040"/>
            <a:ext cx="192341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without painting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69285" y="986155"/>
            <a:ext cx="2811780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inside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-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out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side painting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, curve 1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81065" y="996950"/>
            <a:ext cx="2811780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inside-outside painting, curve 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89315" y="1750695"/>
            <a:ext cx="3449955" cy="11988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paint injection with space charge, r-pr plane </a:t>
            </a: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339433" y="180822"/>
            <a:ext cx="30753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6. space charge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955" y="2764790"/>
            <a:ext cx="1691005" cy="835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085" y="1996440"/>
            <a:ext cx="4652645" cy="20504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" y="4771390"/>
            <a:ext cx="1646555" cy="845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095" y="4105275"/>
            <a:ext cx="4799965" cy="25730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965" y="2572385"/>
            <a:ext cx="2070100" cy="7683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0690" y="4571365"/>
            <a:ext cx="2644775" cy="12458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66065" y="982980"/>
            <a:ext cx="11852910" cy="109664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10000"/>
              </a:lnSpc>
            </a:pPr>
            <a:r>
              <a:rPr lang="zh-CN" altLang="en-US" sz="2400" b="1">
                <a:ea typeface="微软雅黑" panose="020B0503020204020204" pitchFamily="34" charset="-122"/>
                <a:sym typeface="+mn-ea"/>
              </a:rPr>
              <a:t>Comparison of space charge </a:t>
            </a:r>
            <a:r>
              <a:rPr lang="en-US" altLang="zh-CN" sz="2400" b="1">
                <a:ea typeface="微软雅黑" panose="020B0503020204020204" pitchFamily="34" charset="-122"/>
                <a:sym typeface="+mn-ea"/>
              </a:rPr>
              <a:t>electric fields</a:t>
            </a:r>
            <a:r>
              <a:rPr lang="zh-CN" altLang="en-US" sz="2400" b="1">
                <a:ea typeface="微软雅黑" panose="020B0503020204020204" pitchFamily="34" charset="-122"/>
                <a:sym typeface="+mn-ea"/>
              </a:rPr>
              <a:t> with theoretical solutions</a:t>
            </a:r>
            <a:r>
              <a:rPr lang="en-US" altLang="zh-CN" sz="2400" b="1">
                <a:ea typeface="微软雅黑" panose="020B0503020204020204" pitchFamily="34" charset="-122"/>
                <a:sym typeface="+mn-ea"/>
              </a:rPr>
              <a:t> (2D)</a:t>
            </a:r>
            <a:endParaRPr lang="zh-CN" altLang="en-US" sz="2400" b="1"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40000"/>
              </a:lnSpc>
            </a:pPr>
            <a:endParaRPr lang="zh-CN" altLang="en-US" sz="2400" b="1">
              <a:ea typeface="微软雅黑" panose="020B0503020204020204" pitchFamily="34" charset="-122"/>
              <a:sym typeface="+mn-ea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Results from PIC-FFT 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solver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agree well with theoretical solutions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lang="en-US" altLang="zh-CN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339433" y="180822"/>
            <a:ext cx="30753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6. space charge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65" y="3134360"/>
            <a:ext cx="1833880" cy="9093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" y="4969510"/>
            <a:ext cx="1723390" cy="1064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195" y="2956560"/>
            <a:ext cx="4869815" cy="19164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180" y="4730750"/>
            <a:ext cx="4989830" cy="19107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990" y="2957195"/>
            <a:ext cx="2762250" cy="1263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2985" y="4765675"/>
            <a:ext cx="2832100" cy="14732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475" y="1427480"/>
            <a:ext cx="1609725" cy="80137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4180" y="1114425"/>
            <a:ext cx="4989830" cy="18421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2930" y="1375410"/>
            <a:ext cx="3591560" cy="8534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339433" y="180822"/>
            <a:ext cx="30753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6. space charge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" y="1285875"/>
            <a:ext cx="11271250" cy="23069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Bench  mark of the space charge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preliminary benchmark has been done using </a:t>
            </a:r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short bunch (straight)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with PyORBIT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the beachmark using </a:t>
            </a:r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long bunch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ring - like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with PyORBIT is still under going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since we cannot build a FFAG lattice in PyORBIT, so we are now building a synchrotron lattice in PyFFAG, and  compare the results with PyORBIT (on going)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730625"/>
            <a:ext cx="10892155" cy="26257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solidFill>
                  <a:srgbClr val="00B0F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7. bench mark with Zgoubi </a:t>
            </a:r>
            <a:r>
              <a:rPr lang="zh-CN" altLang="en-US" sz="3200" b="0" dirty="0">
                <a:solidFill>
                  <a:srgbClr val="00B0F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（</a:t>
            </a:r>
            <a:r>
              <a:rPr lang="en-US" altLang="zh-CN" sz="3200" b="0" dirty="0">
                <a:solidFill>
                  <a:srgbClr val="00B0F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without SC</a:t>
            </a:r>
            <a:r>
              <a:rPr lang="zh-CN" altLang="en-US" sz="3200" b="0" dirty="0">
                <a:solidFill>
                  <a:srgbClr val="00B0F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）</a:t>
            </a:r>
            <a:endParaRPr lang="zh-CN" altLang="en-US" sz="3200" b="0" dirty="0">
              <a:solidFill>
                <a:srgbClr val="00B0F0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" y="1286510"/>
            <a:ext cx="3043555" cy="21659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3452495"/>
            <a:ext cx="2840355" cy="21355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270" y="1358900"/>
            <a:ext cx="2846070" cy="20935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955" y="3444875"/>
            <a:ext cx="2953385" cy="2143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6312" t="-6825" r="13731"/>
          <a:stretch>
            <a:fillRect/>
          </a:stretch>
        </p:blipFill>
        <p:spPr>
          <a:xfrm>
            <a:off x="7115175" y="1136650"/>
            <a:ext cx="4398645" cy="2562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92010" y="4265930"/>
            <a:ext cx="4418965" cy="13220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000" b="1">
                <a:latin typeface="Arial" panose="020B0604020202020204" pitchFamily="34" charset="0"/>
                <a:ea typeface="微软雅黑" panose="020B0503020204020204" pitchFamily="34" charset="-122"/>
              </a:rPr>
              <a:t>Zgoubi         Qr = </a:t>
            </a:r>
            <a:r>
              <a:rPr lang="zh-CN" altLang="en-US" sz="2000" b="1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2.91</a:t>
            </a:r>
            <a:r>
              <a:rPr lang="en-US" altLang="zh-CN" sz="2000" b="1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6,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pitchFamily="34" charset="-122"/>
              </a:rPr>
              <a:t> Qz = </a:t>
            </a:r>
            <a:r>
              <a:rPr lang="en-US" altLang="zh-CN" sz="2000" b="1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1.944</a:t>
            </a:r>
            <a:endParaRPr lang="en-US" altLang="zh-CN" sz="2000" b="1">
              <a:solidFill>
                <a:srgbClr val="FF0000"/>
              </a:solidFill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2000" b="1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2000" b="1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>
                <a:latin typeface="Arial" panose="020B0604020202020204" pitchFamily="34" charset="0"/>
                <a:ea typeface="微软雅黑" panose="020B0503020204020204" pitchFamily="34" charset="-122"/>
              </a:rPr>
              <a:t>PyFFAG       Qr = 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2.919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pitchFamily="34" charset="-122"/>
              </a:rPr>
              <a:t>, Qz = 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1.945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1960" y="5876925"/>
            <a:ext cx="56534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ea typeface="微软雅黑" panose="020B0503020204020204" pitchFamily="34" charset="-122"/>
                <a:sym typeface="+mn-ea"/>
              </a:rPr>
              <a:t>phase space after tracking for 600 turns : Py</a:t>
            </a:r>
            <a:r>
              <a:rPr lang="en-US" altLang="zh-CN" sz="2000" b="1">
                <a:ea typeface="微软雅黑" panose="020B0503020204020204" pitchFamily="34" charset="-122"/>
                <a:sym typeface="+mn-ea"/>
              </a:rPr>
              <a:t>FFAG (green) </a:t>
            </a:r>
            <a:r>
              <a:rPr lang="en-US" altLang="zh-CN" sz="2000" b="1">
                <a:ea typeface="微软雅黑" panose="020B0503020204020204" pitchFamily="34" charset="-122"/>
                <a:sym typeface="+mn-ea"/>
              </a:rPr>
              <a:t>and </a:t>
            </a:r>
            <a:r>
              <a:rPr lang="en-US" altLang="zh-CN" sz="2000" b="1">
                <a:ea typeface="微软雅黑" panose="020B0503020204020204" pitchFamily="34" charset="-122"/>
                <a:sym typeface="+mn-ea"/>
              </a:rPr>
              <a:t>Zgoubi (red) </a:t>
            </a:r>
            <a:endParaRPr lang="en-US" altLang="zh-CN" sz="2000" b="1"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0" y="2068195"/>
            <a:ext cx="3971925" cy="30841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540" y="2080895"/>
            <a:ext cx="3709670" cy="30714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55" y="2080895"/>
            <a:ext cx="3767455" cy="30213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60420" y="5432425"/>
            <a:ext cx="58553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ea typeface="微软雅黑" panose="020B0503020204020204" pitchFamily="34" charset="-122"/>
                <a:sym typeface="+mn-ea"/>
              </a:rPr>
              <a:t>twiss functions : Py</a:t>
            </a:r>
            <a:r>
              <a:rPr lang="en-US" altLang="zh-CN" sz="2000" b="1">
                <a:ea typeface="微软雅黑" panose="020B0503020204020204" pitchFamily="34" charset="-122"/>
                <a:sym typeface="+mn-ea"/>
              </a:rPr>
              <a:t>FFAG </a:t>
            </a:r>
            <a:r>
              <a:rPr lang="en-US" altLang="zh-CN" sz="2000" b="1">
                <a:ea typeface="微软雅黑" panose="020B0503020204020204" pitchFamily="34" charset="-122"/>
                <a:sym typeface="+mn-ea"/>
              </a:rPr>
              <a:t>and </a:t>
            </a:r>
            <a:r>
              <a:rPr lang="en-US" altLang="zh-CN" sz="2000" b="1">
                <a:ea typeface="微软雅黑" panose="020B0503020204020204" pitchFamily="34" charset="-122"/>
                <a:sym typeface="+mn-ea"/>
              </a:rPr>
              <a:t>Zgoubi </a:t>
            </a:r>
            <a:endParaRPr lang="en-US" altLang="zh-CN" sz="2000" b="1"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18535" y="1432560"/>
            <a:ext cx="174053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PyFFAG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15755" y="1579880"/>
            <a:ext cx="174053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Zgoubi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3200" b="0" dirty="0">
                <a:solidFill>
                  <a:srgbClr val="00B0F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7. bench mark with Zgoubi （without SC）</a:t>
            </a:r>
            <a:endParaRPr lang="en-US" sz="3200" b="0" dirty="0">
              <a:solidFill>
                <a:srgbClr val="00B0F0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339433" y="180822"/>
            <a:ext cx="60115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3200" dirty="0">
                <a:solidFill>
                  <a:srgbClr val="00B0F0"/>
                </a:solidFill>
              </a:rPr>
              <a:t>0. overview of the PyFFAG code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3545" y="1285875"/>
            <a:ext cx="11383010" cy="37820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457200" algn="l">
              <a:lnSpc>
                <a:spcPct val="120000"/>
              </a:lnSpc>
            </a:pPr>
            <a:r>
              <a:rPr sz="2000" b="1">
                <a:solidFill>
                  <a:schemeClr val="tx1"/>
                </a:solidFill>
                <a:sym typeface="+mn-ea"/>
              </a:rPr>
              <a:t>PyFFAG Beam Dynamics Simulation Code</a:t>
            </a:r>
            <a:r>
              <a:rPr lang="en-US" sz="2000" b="1">
                <a:solidFill>
                  <a:schemeClr val="tx1"/>
                </a:solidFill>
                <a:sym typeface="+mn-ea"/>
              </a:rPr>
              <a:t> </a:t>
            </a:r>
            <a:endParaRPr sz="2000" b="1">
              <a:solidFill>
                <a:schemeClr val="tx1"/>
              </a:solidFill>
              <a:sym typeface="+mn-ea"/>
            </a:endParaRPr>
          </a:p>
          <a:p>
            <a:pPr marL="0" indent="457200" algn="l">
              <a:lnSpc>
                <a:spcPct val="120000"/>
              </a:lnSpc>
              <a:buFont typeface="Arial" panose="020B0604020202020204" pitchFamily="34" charset="0"/>
              <a:buNone/>
            </a:pPr>
            <a:endParaRPr sz="1800">
              <a:sym typeface="+mn-ea"/>
            </a:endParaRP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1800">
                <a:sym typeface="+mn-ea"/>
              </a:rPr>
              <a:t>Written in </a:t>
            </a:r>
            <a:r>
              <a:rPr sz="1800" b="1">
                <a:sym typeface="+mn-ea"/>
              </a:rPr>
              <a:t>Python</a:t>
            </a:r>
            <a:r>
              <a:rPr sz="1800">
                <a:sym typeface="+mn-ea"/>
              </a:rPr>
              <a:t>, with core solvers JIT-compiled by </a:t>
            </a:r>
            <a:r>
              <a:rPr sz="1800" b="1">
                <a:sym typeface="+mn-ea"/>
              </a:rPr>
              <a:t>Numba</a:t>
            </a:r>
            <a:r>
              <a:rPr sz="1800">
                <a:sym typeface="+mn-ea"/>
              </a:rPr>
              <a:t> (near C++ speed)</a:t>
            </a:r>
            <a:endParaRPr sz="1800">
              <a:sym typeface="+mn-ea"/>
            </a:endParaRPr>
          </a:p>
          <a:p>
            <a:pPr lvl="1" indent="457200" algn="l">
              <a:lnSpc>
                <a:spcPct val="120000"/>
              </a:lnSpc>
            </a:pPr>
            <a:endParaRPr sz="1800">
              <a:sym typeface="+mn-ea"/>
            </a:endParaRP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1">
                <a:sym typeface="+mn-ea"/>
              </a:rPr>
              <a:t>C</a:t>
            </a:r>
            <a:r>
              <a:rPr sz="1800" b="1">
                <a:sym typeface="+mn-ea"/>
              </a:rPr>
              <a:t>losed orbit</a:t>
            </a:r>
            <a:r>
              <a:rPr lang="en-US" sz="1800">
                <a:sym typeface="+mn-ea"/>
              </a:rPr>
              <a:t>, </a:t>
            </a:r>
            <a:r>
              <a:rPr lang="en-US" sz="1800" b="1">
                <a:sym typeface="+mn-ea"/>
              </a:rPr>
              <a:t>working point</a:t>
            </a:r>
            <a:r>
              <a:rPr sz="1800">
                <a:sym typeface="+mn-ea"/>
              </a:rPr>
              <a:t>, and </a:t>
            </a:r>
            <a:r>
              <a:rPr sz="1800" b="1">
                <a:sym typeface="+mn-ea"/>
              </a:rPr>
              <a:t>Twiss parameters</a:t>
            </a:r>
            <a:r>
              <a:rPr lang="en-US" sz="1800">
                <a:sym typeface="+mn-ea"/>
              </a:rPr>
              <a:t> calculating</a:t>
            </a:r>
            <a:endParaRPr sz="1800">
              <a:sym typeface="+mn-ea"/>
            </a:endParaRPr>
          </a:p>
          <a:p>
            <a:pPr lvl="1" indent="457200" algn="l">
              <a:lnSpc>
                <a:spcPct val="120000"/>
              </a:lnSpc>
            </a:pPr>
            <a:endParaRPr sz="1800">
              <a:sym typeface="+mn-ea"/>
            </a:endParaRP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1800" b="1">
                <a:sym typeface="+mn-ea"/>
              </a:rPr>
              <a:t>MPI-based parallel multi-particle tracking </a:t>
            </a:r>
            <a:endParaRPr sz="1800" b="1">
              <a:sym typeface="+mn-ea"/>
            </a:endParaRPr>
          </a:p>
          <a:p>
            <a:pPr lvl="1" indent="457200" algn="l">
              <a:lnSpc>
                <a:spcPct val="120000"/>
              </a:lnSpc>
            </a:pPr>
            <a:endParaRPr sz="1800">
              <a:sym typeface="+mn-ea"/>
            </a:endParaRP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1">
                <a:sym typeface="+mn-ea"/>
              </a:rPr>
              <a:t>2.5D </a:t>
            </a:r>
            <a:r>
              <a:rPr sz="1800" b="1">
                <a:sym typeface="+mn-ea"/>
              </a:rPr>
              <a:t>Space charge effect</a:t>
            </a:r>
            <a:r>
              <a:rPr sz="1800">
                <a:sym typeface="+mn-ea"/>
              </a:rPr>
              <a:t> modeling with FFT-accelerated PIC method</a:t>
            </a:r>
            <a:endParaRPr sz="1800">
              <a:sym typeface="+mn-ea"/>
            </a:endParaRPr>
          </a:p>
          <a:p>
            <a:pPr lvl="1" indent="457200" algn="l">
              <a:lnSpc>
                <a:spcPct val="120000"/>
              </a:lnSpc>
            </a:pPr>
            <a:endParaRPr sz="1800">
              <a:sym typeface="+mn-ea"/>
            </a:endParaRP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1800" b="1">
                <a:sym typeface="+mn-ea"/>
              </a:rPr>
              <a:t>Multi-turn painting injection</a:t>
            </a:r>
            <a:endParaRPr sz="1800"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8. summary</a:t>
            </a:r>
            <a:endParaRPr lang="en-US" altLang="zh-CN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635" y="1285875"/>
            <a:ext cx="12040870" cy="543814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1）The main features of the program — including space charge effects and painting injection — have been nearly implemented.</a:t>
            </a: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The code is now capable of simulating the beam dynamics of high-intensity scaling FFAG accelerators</a:t>
            </a: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3)  Benchmarking and validation are still in progress.</a:t>
            </a: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2606040"/>
          </a:xfrm>
        </p:spPr>
        <p:txBody>
          <a:bodyPr/>
          <a:lstStyle/>
          <a:p>
            <a:r>
              <a:rPr lang="en-US" altLang="zh-CN" dirty="0"/>
              <a:t>thank you for listenling</a:t>
            </a:r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86508" y="25849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8" name="TextBox 2"/>
          <p:cNvSpPr txBox="1"/>
          <p:nvPr/>
        </p:nvSpPr>
        <p:spPr>
          <a:xfrm>
            <a:off x="486410" y="1046480"/>
            <a:ext cx="8856980" cy="1047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Equations of motion in cylindrical coordinate system</a:t>
            </a:r>
            <a:endParaRPr lang="en-US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en-US" sz="20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r>
              <a:rPr lang="en-US" sz="2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with independent variable t - time</a:t>
            </a:r>
            <a:endParaRPr lang="ru-RU" sz="20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1"/>
              <p:cNvSpPr txBox="1"/>
              <p:nvPr/>
            </p:nvSpPr>
            <p:spPr>
              <a:xfrm>
                <a:off x="371980" y="2201546"/>
                <a:ext cx="8521377" cy="1312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000" b="1" dirty="0">
                    <a:latin typeface="Comic Sans MS" panose="030F0702030302020204" pitchFamily="66" charset="0"/>
                  </a:rPr>
                  <a:t>Original vector equation of motion</a:t>
                </a:r>
                <a:endParaRPr lang="en-US" sz="2400" b="1" i="1" dirty="0">
                  <a:solidFill>
                    <a:srgbClr val="FF3300"/>
                  </a:solidFill>
                  <a:latin typeface="Cambria Math" panose="02040503050406030204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3300"/>
                            </a:solidFill>
                            <a:latin typeface="Cambria Math" panose="02040503050406030204"/>
                          </a:rPr>
                          <m:t>𝒅</m:t>
                        </m:r>
                        <m:r>
                          <a:rPr lang="en-US" sz="2400" b="1" i="1">
                            <a:solidFill>
                              <a:srgbClr val="FF3300"/>
                            </a:solidFill>
                            <a:latin typeface="Cambria Math" panose="02040503050406030204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FF3300"/>
                            </a:solidFill>
                            <a:latin typeface="Cambria Math" panose="02040503050406030204"/>
                          </a:rPr>
                          <m:t>𝒎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FF3300"/>
                                </a:solidFill>
                                <a:latin typeface="Cambria Math" panose="02040503050406030204"/>
                              </a:rPr>
                              <m:t>𝒗</m:t>
                            </m:r>
                            <m:r>
                              <a:rPr lang="en-US" sz="2400" b="1" i="1">
                                <a:solidFill>
                                  <a:srgbClr val="FF3300"/>
                                </a:solidFill>
                                <a:latin typeface="Cambria Math" panose="02040503050406030204"/>
                              </a:rPr>
                              <m:t>)</m:t>
                            </m:r>
                          </m:e>
                        </m:acc>
                      </m:num>
                      <m:den>
                        <m:r>
                          <a:rPr lang="en-US" sz="2400" b="1" i="1">
                            <a:solidFill>
                              <a:srgbClr val="FF3300"/>
                            </a:solidFill>
                            <a:latin typeface="Cambria Math" panose="02040503050406030204"/>
                          </a:rPr>
                          <m:t>𝒅𝒕</m:t>
                        </m:r>
                      </m:den>
                    </m:f>
                    <m:r>
                      <a:rPr lang="en-US" sz="2400" b="1" i="1">
                        <a:solidFill>
                          <a:srgbClr val="FF3300"/>
                        </a:solidFill>
                        <a:latin typeface="Cambria Math" panose="02040503050406030204"/>
                      </a:rPr>
                      <m:t>=</m:t>
                    </m:r>
                    <m:r>
                      <a:rPr lang="en-US" sz="2400" b="1" i="1">
                        <a:solidFill>
                          <a:srgbClr val="FF3300"/>
                        </a:solidFill>
                        <a:latin typeface="Cambria Math" panose="02040503050406030204"/>
                      </a:rPr>
                      <m:t>𝒒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FF3300"/>
                                </a:solidFill>
                                <a:latin typeface="Cambria Math" panose="02040503050406030204"/>
                              </a:rPr>
                              <m:t>𝓔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FF3300"/>
                            </a:solidFill>
                            <a:latin typeface="Cambria Math" panose="02040503050406030204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FF3300"/>
                                </a:solidFill>
                                <a:latin typeface="Cambria Math" panose="02040503050406030204"/>
                              </a:rPr>
                              <m:t>𝒗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FF3300"/>
                            </a:solidFill>
                            <a:latin typeface="Cambria Math" panose="02040503050406030204"/>
                            <a:ea typeface="Cambria Math" panose="02040503050406030204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ea typeface="Cambria Math" panose="02040503050406030204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FF3300"/>
                                </a:solidFill>
                                <a:latin typeface="Cambria Math" panose="02040503050406030204"/>
                                <a:ea typeface="Cambria Math" panose="02040503050406030204"/>
                              </a:rPr>
                              <m:t>𝑩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b="1" i="1" dirty="0" smtClean="0">
                    <a:solidFill>
                      <a:srgbClr val="FF3300"/>
                    </a:solidFill>
                    <a:latin typeface="Cambria Math" panose="02040503050406030204"/>
                    <a:ea typeface="Cambria Math" panose="02040503050406030204"/>
                  </a:rPr>
                  <a:t>        </a:t>
                </a:r>
                <a:r>
                  <a:rPr lang="en-US" sz="2400" b="1" dirty="0" smtClean="0">
                    <a:solidFill>
                      <a:srgbClr val="FF3300"/>
                    </a:solidFill>
                    <a:latin typeface="Cambria Math" panose="02040503050406030204"/>
                    <a:ea typeface="Cambria Math" panose="02040503050406030204"/>
                  </a:rPr>
                  <a:t>Newton’s  2</a:t>
                </a:r>
                <a:r>
                  <a:rPr lang="en-US" sz="2400" b="1" baseline="30000" dirty="0" smtClean="0">
                    <a:solidFill>
                      <a:srgbClr val="FF3300"/>
                    </a:solidFill>
                    <a:latin typeface="Cambria Math" panose="02040503050406030204"/>
                    <a:ea typeface="Cambria Math" panose="02040503050406030204"/>
                  </a:rPr>
                  <a:t>nd</a:t>
                </a:r>
                <a:r>
                  <a:rPr lang="en-US" sz="2400" b="1" dirty="0" smtClean="0">
                    <a:solidFill>
                      <a:srgbClr val="FF3300"/>
                    </a:solidFill>
                    <a:latin typeface="Cambria Math" panose="02040503050406030204"/>
                    <a:ea typeface="Cambria Math" panose="02040503050406030204"/>
                  </a:rPr>
                  <a:t> law</a:t>
                </a:r>
                <a:endParaRPr lang="ru-RU" sz="2400" b="1" dirty="0">
                  <a:solidFill>
                    <a:srgbClr val="FF3300"/>
                  </a:solidFill>
                  <a:latin typeface="Cambria Math" panose="02040503050406030204"/>
                  <a:ea typeface="Cambria Math" panose="02040503050406030204"/>
                </a:endParaRPr>
              </a:p>
              <a:p>
                <a:r>
                  <a:rPr lang="en-US" sz="2000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mbria Math" panose="02040503050406030204"/>
                  </a:rPr>
                  <a:t>is decomposed into 3 scalar ones (non-linear, 5th order):</a:t>
                </a:r>
                <a:endParaRPr lang="ru-RU" dirty="0"/>
              </a:p>
            </p:txBody>
          </p:sp>
        </mc:Choice>
        <mc:Fallback>
          <p:sp>
            <p:nvSpPr>
              <p:cNvPr id="2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80" y="2201546"/>
                <a:ext cx="8521377" cy="1312545"/>
              </a:xfrm>
              <a:prstGeom prst="rect">
                <a:avLst/>
              </a:prstGeom>
              <a:blipFill rotWithShape="1">
                <a:blip r:embed="rId1"/>
                <a:stretch>
                  <a:fillRect l="-6" r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Объект 3"/>
          <p:cNvGraphicFramePr>
            <a:graphicFrameLocks noChangeAspect="1"/>
          </p:cNvGraphicFramePr>
          <p:nvPr/>
        </p:nvGraphicFramePr>
        <p:xfrm>
          <a:off x="486599" y="3622329"/>
          <a:ext cx="662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Формула" r:id="rId2" imgW="3314700" imgH="419100" progId="Equation.3">
                  <p:embed/>
                </p:oleObj>
              </mc:Choice>
              <mc:Fallback>
                <p:oleObj name="Формула" r:id="rId2" imgW="3314700" imgH="419100" progId="Equation.3">
                  <p:embed/>
                  <p:pic>
                    <p:nvPicPr>
                      <p:cNvPr id="0" name="图片 3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99" y="3622329"/>
                        <a:ext cx="6629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4"/>
          <p:cNvGraphicFramePr>
            <a:graphicFrameLocks noChangeAspect="1"/>
          </p:cNvGraphicFramePr>
          <p:nvPr/>
        </p:nvGraphicFramePr>
        <p:xfrm>
          <a:off x="486599" y="4621414"/>
          <a:ext cx="637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Формула" r:id="rId4" imgW="3187700" imgH="419100" progId="Equation.3">
                  <p:embed/>
                </p:oleObj>
              </mc:Choice>
              <mc:Fallback>
                <p:oleObj name="Формула" r:id="rId4" imgW="3187700" imgH="419100" progId="Equation.3">
                  <p:embed/>
                  <p:pic>
                    <p:nvPicPr>
                      <p:cNvPr id="0" name="图片 3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99" y="4621414"/>
                        <a:ext cx="6375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5"/>
          <p:cNvGraphicFramePr>
            <a:graphicFrameLocks noChangeAspect="1"/>
          </p:cNvGraphicFramePr>
          <p:nvPr/>
        </p:nvGraphicFramePr>
        <p:xfrm>
          <a:off x="486701" y="5620542"/>
          <a:ext cx="683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Формула" r:id="rId6" imgW="3416300" imgH="419100" progId="Equation.3">
                  <p:embed/>
                </p:oleObj>
              </mc:Choice>
              <mc:Fallback>
                <p:oleObj name="Формула" r:id="rId6" imgW="3416300" imgH="419100" progId="Equation.3">
                  <p:embed/>
                  <p:pic>
                    <p:nvPicPr>
                      <p:cNvPr id="0" name="图片 3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01" y="5620542"/>
                        <a:ext cx="6832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Прямая со стрелкой 14"/>
          <p:cNvCxnSpPr/>
          <p:nvPr/>
        </p:nvCxnSpPr>
        <p:spPr>
          <a:xfrm flipH="1">
            <a:off x="7509087" y="3743040"/>
            <a:ext cx="1487805" cy="3346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16"/>
          <p:cNvCxnSpPr/>
          <p:nvPr/>
        </p:nvCxnSpPr>
        <p:spPr>
          <a:xfrm flipH="1">
            <a:off x="7547659" y="5045433"/>
            <a:ext cx="14763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18"/>
          <p:cNvCxnSpPr/>
          <p:nvPr/>
        </p:nvCxnSpPr>
        <p:spPr>
          <a:xfrm flipH="1" flipV="1">
            <a:off x="7681009" y="6137897"/>
            <a:ext cx="1376680" cy="1784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12"/>
          <p:cNvSpPr txBox="1"/>
          <p:nvPr/>
        </p:nvSpPr>
        <p:spPr>
          <a:xfrm>
            <a:off x="9389110" y="3429000"/>
            <a:ext cx="1506220" cy="3228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000" b="1" dirty="0" smtClean="0">
                <a:solidFill>
                  <a:srgbClr val="FF0000"/>
                </a:solidFill>
              </a:rPr>
              <a:t>radial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axial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azimuthal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39433" y="180822"/>
            <a:ext cx="42278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3200" dirty="0">
                <a:solidFill>
                  <a:srgbClr val="00B0F0"/>
                </a:solidFill>
              </a:rPr>
              <a:t>1. Equations of motion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515815" y="5744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339433" y="180822"/>
            <a:ext cx="94011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B0F0"/>
                </a:solidFill>
              </a:rPr>
              <a:t>2. solver: </a:t>
            </a:r>
            <a:r>
              <a:rPr sz="3200" dirty="0">
                <a:solidFill>
                  <a:srgbClr val="00B0F0"/>
                </a:solidFill>
              </a:rPr>
              <a:t>4th-order Runge-Kutta and Boris Pushing</a:t>
            </a:r>
            <a:endParaRPr lang="en-US" sz="3200" dirty="0">
              <a:solidFill>
                <a:srgbClr val="00B0F0"/>
              </a:solidFill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93090" y="4512310"/>
          <a:ext cx="113487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960"/>
                <a:gridCol w="3300095"/>
                <a:gridCol w="3542665"/>
              </a:tblGrid>
              <a:tr h="4572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4th order Runge-Kutta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Boris pushing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Integration accuracy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>
                          <a:solidFill>
                            <a:srgbClr val="FF0000"/>
                          </a:solidFill>
                        </a:rPr>
                        <a:t>4th-order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2nd</a:t>
                      </a:r>
                      <a:r>
                        <a:t>-order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Energy conservation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Not symplectic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Symplectic (energy stable)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computation costs for each step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t>4 function evaluations</a:t>
                      </a: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 function evaluations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" y="1546860"/>
            <a:ext cx="3669665" cy="23622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147955" y="1092835"/>
            <a:ext cx="310261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4th-order Runge-Kutta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35240" y="1092835"/>
            <a:ext cx="231457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Boris Pushing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1546860"/>
            <a:ext cx="4770120" cy="220726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6520" y="4391025"/>
            <a:ext cx="2825750" cy="22275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55" y="4385945"/>
            <a:ext cx="2839720" cy="224726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15815" y="5744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339433" y="180822"/>
            <a:ext cx="42271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3. apply magnetic field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30670" y="1314450"/>
            <a:ext cx="5561330" cy="23996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 b="1">
                <a:latin typeface="Arial" panose="020B0604020202020204" pitchFamily="34" charset="0"/>
                <a:ea typeface="微软雅黑" panose="020B0503020204020204" pitchFamily="34" charset="-122"/>
              </a:rPr>
              <a:t> Advantages</a:t>
            </a:r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</a:rPr>
              <a:t> of sigmoid</a:t>
            </a:r>
            <a:endParaRPr lang="en-US" altLang="zh-CN" sz="2400" b="1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Sigmoid derivatives are still polynomial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of Sigmoid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 → analytically expressible, 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no numerical differentiation</a:t>
            </a:r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errors</a:t>
            </a:r>
            <a:endParaRPr lang="en-US" altLang="zh-CN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Field values computed directly from formula → 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no interpolation errors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4386580"/>
            <a:ext cx="2867660" cy="22390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" y="1084580"/>
            <a:ext cx="6282055" cy="32245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5710" y="4273550"/>
            <a:ext cx="1498600" cy="11410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500" y="4309110"/>
            <a:ext cx="1565275" cy="11626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200" y="5471795"/>
            <a:ext cx="1552575" cy="11823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1580" y="5462905"/>
            <a:ext cx="1522730" cy="11703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679180" y="3907155"/>
            <a:ext cx="324802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higher</a:t>
            </a:r>
            <a:r>
              <a:rPr lang="zh-CN" altLang="en-US" sz="1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-order derivatives</a:t>
            </a:r>
            <a:endParaRPr lang="zh-CN" altLang="en-US" sz="1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515815" y="5744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339433" y="180822"/>
            <a:ext cx="42271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3. apply magnetic field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510" y="369570"/>
            <a:ext cx="6841490" cy="305943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6365" y="1105535"/>
            <a:ext cx="5224491" cy="4246395"/>
            <a:chOff x="0" y="1389"/>
            <a:chExt cx="7865" cy="6185"/>
          </a:xfrm>
        </p:grpSpPr>
        <p:sp>
          <p:nvSpPr>
            <p:cNvPr id="3" name="文本框 2"/>
            <p:cNvSpPr txBox="1"/>
            <p:nvPr/>
          </p:nvSpPr>
          <p:spPr>
            <a:xfrm>
              <a:off x="0" y="1389"/>
              <a:ext cx="7865" cy="6185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marL="285750" indent="-285750" algn="l">
                <a:buFont typeface="Wingdings" panose="05000000000000000000" charset="0"/>
                <a:buChar char="Ø"/>
              </a:pPr>
              <a:r>
                <a:rPr lang="zh-CN" altLang="en-US" sz="1800">
                  <a:latin typeface="Arial" panose="020B0604020202020204" pitchFamily="34" charset="0"/>
                  <a:ea typeface="微软雅黑" panose="020B0503020204020204" pitchFamily="34" charset="-122"/>
                </a:rPr>
                <a:t>Off-midplane field expansion using Taylor series</a:t>
              </a: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285750" indent="-285750" algn="l">
                <a:buFont typeface="Wingdings" panose="05000000000000000000" charset="0"/>
                <a:buChar char="Ø"/>
              </a:pP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285750" indent="-285750" algn="l">
                <a:buFont typeface="Wingdings" panose="05000000000000000000" charset="0"/>
                <a:buChar char="Ø"/>
              </a:pP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285750" indent="-285750" algn="l">
                <a:buFont typeface="Wingdings" panose="05000000000000000000" charset="0"/>
                <a:buChar char="Ø"/>
              </a:pP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l"/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l"/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l"/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l"/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l"/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l"/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l"/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285750" indent="-285750" algn="l">
                <a:buFont typeface="Wingdings" panose="05000000000000000000" charset="0"/>
                <a:buChar char="Ø"/>
              </a:pPr>
              <a:r>
                <a:rPr sz="1800">
                  <a:latin typeface="Arial" panose="020B0604020202020204" pitchFamily="34" charset="0"/>
                  <a:ea typeface="微软雅黑" panose="020B0503020204020204" pitchFamily="34" charset="-122"/>
                </a:rPr>
                <a:t>The expansion includes nonlinear terms</a:t>
              </a:r>
              <a:r>
                <a:rPr sz="1800" b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up to 5th order</a:t>
              </a:r>
              <a:r>
                <a:rPr sz="180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  <a:endParaRPr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285750" indent="-285750" algn="l">
                <a:buFont typeface="Wingdings" panose="05000000000000000000" charset="0"/>
                <a:buChar char="Ø"/>
              </a:pPr>
              <a:endParaRPr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" y="2435"/>
              <a:ext cx="5393" cy="3302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530" y="3789045"/>
            <a:ext cx="6986905" cy="27565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515815" y="5744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339433" y="180822"/>
            <a:ext cx="3662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B0F0"/>
                </a:solidFill>
              </a:rPr>
              <a:t>5. painting injection</a:t>
            </a:r>
            <a:endParaRPr lang="en-US" altLang="zh-CN" sz="3200" dirty="0">
              <a:solidFill>
                <a:srgbClr val="00B0F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330" y="4805045"/>
            <a:ext cx="6650990" cy="1847850"/>
          </a:xfrm>
          <a:prstGeom prst="rect">
            <a:avLst/>
          </a:prstGeom>
        </p:spPr>
      </p:pic>
      <p:pic>
        <p:nvPicPr>
          <p:cNvPr id="4" name="图片 -21474825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490" y="708025"/>
            <a:ext cx="3183255" cy="2023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5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355" y="2731770"/>
            <a:ext cx="3198495" cy="2004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-21474825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3490" y="4843780"/>
            <a:ext cx="3176270" cy="1809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1440" y="1041400"/>
            <a:ext cx="9043035" cy="350774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method to apply painting injection:</a:t>
            </a: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1. 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pitchFamily="34" charset="-122"/>
              </a:rPr>
              <a:t>generate multiple bunches at the beginning of the simulation</a:t>
            </a:r>
            <a:endParaRPr lang="en-US" altLang="zh-CN" sz="20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20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>
                <a:latin typeface="Arial" panose="020B0604020202020204" pitchFamily="34" charset="0"/>
                <a:ea typeface="微软雅黑" panose="020B0503020204020204" pitchFamily="34" charset="-122"/>
              </a:rPr>
              <a:t>2.  assign injection time for each bunches and particles according to the orbital peroid and length of the bunch</a:t>
            </a:r>
            <a:endParaRPr lang="en-US" altLang="zh-CN" sz="20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20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>
                <a:latin typeface="Arial" panose="020B0604020202020204" pitchFamily="34" charset="0"/>
                <a:ea typeface="微软雅黑" panose="020B0503020204020204" pitchFamily="34" charset="-122"/>
              </a:rPr>
              <a:t>3. Apply transverse offsets to sub-bunches using painting curves</a:t>
            </a:r>
            <a:endParaRPr lang="en-US" altLang="zh-CN" sz="20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20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>
                <a:latin typeface="Arial" panose="020B0604020202020204" pitchFamily="34" charset="0"/>
                <a:ea typeface="微软雅黑" panose="020B0503020204020204" pitchFamily="34" charset="-122"/>
              </a:rPr>
              <a:t>4. once the current time exceed the assigned injection time of a particle , we inject and start tracking this particle</a:t>
            </a:r>
            <a:endParaRPr lang="en-US" altLang="zh-CN" sz="20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5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315" y="1077595"/>
            <a:ext cx="2392680" cy="1814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5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80" y="2712720"/>
            <a:ext cx="2202815" cy="1688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5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60" y="4192905"/>
            <a:ext cx="2261235" cy="1761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54940" y="5954395"/>
            <a:ext cx="416052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Accumulation of sub-bunches during painting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355" y="1476375"/>
            <a:ext cx="3252470" cy="23685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415" y="1494790"/>
            <a:ext cx="3021965" cy="22371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775" y="4053840"/>
            <a:ext cx="3136265" cy="23234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3185" y="3973830"/>
            <a:ext cx="3205480" cy="2349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85865" y="1077595"/>
            <a:ext cx="307848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Outside-in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side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painting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09335" y="3731895"/>
            <a:ext cx="303276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Inside-out</a:t>
            </a:r>
            <a:r>
              <a:rPr lang="zh-CN" altLang="en-US" sz="2000" b="1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side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painting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6943725" y="2420620"/>
            <a:ext cx="603885" cy="2222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6943725" y="4941570"/>
            <a:ext cx="603885" cy="2222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840740" y="1544955"/>
            <a:ext cx="222250" cy="42291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39433" y="180822"/>
            <a:ext cx="3662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dirty="0">
                <a:solidFill>
                  <a:srgbClr val="00B0F0"/>
                </a:solidFill>
              </a:rPr>
              <a:t>5. painting injection</a:t>
            </a:r>
            <a:endParaRPr lang="en-US" altLang="zh-CN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515815" y="5744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339433" y="180822"/>
            <a:ext cx="30753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6. space charge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4790" y="2212340"/>
            <a:ext cx="113188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Font typeface="Wingdings" panose="05000000000000000000" charset="0"/>
              <a:buNone/>
            </a:pPr>
            <a:endParaRPr lang="zh-CN" altLang="en-US"/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39725" y="1038225"/>
            <a:ext cx="120586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/>
              <a:t>Initial implementation based on </a:t>
            </a:r>
            <a:r>
              <a:rPr lang="zh-CN" altLang="en-US" sz="2000" b="1"/>
              <a:t>3D space charge</a:t>
            </a:r>
            <a:r>
              <a:rPr lang="en-US" altLang="zh-CN" sz="2000"/>
              <a:t>, f</a:t>
            </a:r>
            <a:r>
              <a:rPr lang="zh-CN" altLang="en-US" sz="2000"/>
              <a:t>ound to be </a:t>
            </a:r>
            <a:r>
              <a:rPr lang="zh-CN" altLang="en-US" sz="2000" b="1"/>
              <a:t>unsuitable for long, ring-like beam distributions</a:t>
            </a:r>
            <a:endParaRPr lang="zh-CN" altLang="en-US" sz="2000" b="1"/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000" b="1"/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/>
              <a:t>FFT requires uniform and rectangular grids, if we used uniform 3D grids, most of the grids are empty and invalid, and will cause large error</a:t>
            </a:r>
            <a:endParaRPr lang="en-US" altLang="zh-CN" sz="2000"/>
          </a:p>
          <a:p>
            <a:pPr marL="342900" indent="-342900">
              <a:buFont typeface="Wingdings" panose="05000000000000000000" charset="0"/>
              <a:buChar char="Ø"/>
            </a:pPr>
            <a:endParaRPr lang="en-US" altLang="zh-CN" sz="200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>
                <a:sym typeface="+mn-ea"/>
              </a:rPr>
              <a:t>We </a:t>
            </a:r>
            <a:r>
              <a:rPr lang="zh-CN" altLang="en-US" sz="2000">
                <a:sym typeface="+mn-ea"/>
              </a:rPr>
              <a:t>current </a:t>
            </a:r>
            <a:r>
              <a:rPr lang="en-US" sz="2000">
                <a:sym typeface="+mn-ea"/>
              </a:rPr>
              <a:t>use</a:t>
            </a:r>
            <a:r>
              <a:rPr lang="zh-CN" altLang="en-US" sz="2000">
                <a:sym typeface="+mn-ea"/>
              </a:rPr>
              <a:t> </a:t>
            </a:r>
            <a:r>
              <a:rPr lang="zh-CN" altLang="en-US" sz="2000" b="1">
                <a:sym typeface="+mn-ea"/>
              </a:rPr>
              <a:t>2.5D space charge</a:t>
            </a:r>
            <a:r>
              <a:rPr lang="zh-CN" altLang="en-US" sz="2000">
                <a:sym typeface="+mn-ea"/>
              </a:rPr>
              <a:t> model with φ-slice decomposition</a:t>
            </a:r>
            <a:r>
              <a:rPr lang="en-US" altLang="zh-CN" sz="2000">
                <a:sym typeface="+mn-ea"/>
              </a:rPr>
              <a:t> to b</a:t>
            </a:r>
            <a:r>
              <a:rPr lang="zh-CN" altLang="en-US" sz="2000">
                <a:sym typeface="+mn-ea"/>
              </a:rPr>
              <a:t>etter adapted to the geometry of the beam</a:t>
            </a:r>
            <a:endParaRPr lang="en-US" altLang="zh-CN" sz="2000"/>
          </a:p>
          <a:p>
            <a:pPr marL="0" indent="0">
              <a:buFont typeface="Wingdings" panose="05000000000000000000" charset="0"/>
              <a:buNone/>
            </a:pPr>
            <a:endParaRPr lang="en-US" altLang="zh-CN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8160" y="3623310"/>
            <a:ext cx="6411595" cy="21805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15" y="3789680"/>
            <a:ext cx="3286760" cy="22910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5620" y="6080747"/>
            <a:ext cx="4064000" cy="64516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3D mesh cannot adapted to the beam geometry,  many empty grids.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96000" y="5803900"/>
            <a:ext cx="5175250" cy="922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2D mesh in the transverse plane, and 1D bins in the longitudial plane, better adapted to the beam geometry 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60*208"/>
  <p:tag name="TABLE_ENDDRAG_RECT" val="46*311*860*208"/>
</p:tagLst>
</file>

<file path=ppt/tags/tag2.xml><?xml version="1.0" encoding="utf-8"?>
<p:tagLst xmlns:p="http://schemas.openxmlformats.org/presentationml/2006/main">
  <p:tag name="commondata" val="eyJoZGlkIjoiMzEwNTM5NzYwMDRjMzkwZTVkZjY2ODkwMGIxNGU0O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默认设计模板_2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散裂</Template>
  <TotalTime>0</TotalTime>
  <Words>4571</Words>
  <Application>WPS 演示</Application>
  <PresentationFormat>宽屏</PresentationFormat>
  <Paragraphs>253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Arial</vt:lpstr>
      <vt:lpstr>宋体</vt:lpstr>
      <vt:lpstr>Wingdings</vt:lpstr>
      <vt:lpstr>黑体</vt:lpstr>
      <vt:lpstr>Calibri</vt:lpstr>
      <vt:lpstr>微软雅黑</vt:lpstr>
      <vt:lpstr>Arial Black</vt:lpstr>
      <vt:lpstr>华文细黑</vt:lpstr>
      <vt:lpstr>华文楷体</vt:lpstr>
      <vt:lpstr>Times New Roman</vt:lpstr>
      <vt:lpstr>Comic Sans MS</vt:lpstr>
      <vt:lpstr>Cambria Math</vt:lpstr>
      <vt:lpstr>Cambria Math</vt:lpstr>
      <vt:lpstr>Wingdings</vt:lpstr>
      <vt:lpstr>Arial Unicode MS</vt:lpstr>
      <vt:lpstr>Office 主题</vt:lpstr>
      <vt:lpstr>4_默认设计模板_2</vt:lpstr>
      <vt:lpstr>Equation.3</vt:lpstr>
      <vt:lpstr>Equation.3</vt:lpstr>
      <vt:lpstr>Equation.3</vt:lpstr>
      <vt:lpstr>PyFFAG, A High intensity simulation code for  FFAG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7. bench mark with Zgoubi （without SC）</vt:lpstr>
      <vt:lpstr>7. bench mark with Zgoubi （without SC）</vt:lpstr>
      <vt:lpstr>8. summary</vt:lpstr>
      <vt:lpstr>thank you for listenling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fantasy fantasy</dc:creator>
  <cp:lastModifiedBy>Acphy</cp:lastModifiedBy>
  <cp:revision>95</cp:revision>
  <dcterms:created xsi:type="dcterms:W3CDTF">2025-02-27T01:50:00Z</dcterms:created>
  <dcterms:modified xsi:type="dcterms:W3CDTF">2025-07-25T21:16:07Z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BDD17E3F630A4FD0993EB59B4D258E8D_13</vt:lpwstr>
  </property>
  <property fmtid="{D5CDD505-2E9C-101B-9397-08002B2CF9AE}" pid="3" name="KSOProductBuildVer">
    <vt:lpwstr>2052-12.1.0.16388</vt:lpwstr>
  </property>
</Properties>
</file>